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handoutMasters/handoutMaster1.xml" ContentType="application/vnd.openxmlformats-officedocument.presentationml.handoutMaster+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24"/>
  </p:handoutMasterIdLst>
  <p:sldIdLst>
    <p:sldId id="340" r:id="rId4"/>
    <p:sldId id="259" r:id="rId6"/>
    <p:sldId id="345" r:id="rId7"/>
    <p:sldId id="325" r:id="rId8"/>
    <p:sldId id="346" r:id="rId9"/>
    <p:sldId id="315" r:id="rId10"/>
    <p:sldId id="321" r:id="rId11"/>
    <p:sldId id="307" r:id="rId12"/>
    <p:sldId id="344" r:id="rId13"/>
    <p:sldId id="300" r:id="rId14"/>
    <p:sldId id="336" r:id="rId15"/>
    <p:sldId id="337" r:id="rId16"/>
    <p:sldId id="343" r:id="rId17"/>
    <p:sldId id="324" r:id="rId18"/>
    <p:sldId id="326" r:id="rId19"/>
    <p:sldId id="329" r:id="rId20"/>
    <p:sldId id="328" r:id="rId21"/>
    <p:sldId id="327" r:id="rId22"/>
    <p:sldId id="342"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7E7057-46C5-46A6-96AC-9B5A59154B44}" styleName="表样式 1 25">
    <a:wholeTbl>
      <a:tcTxStyle>
        <a:fontRef idx="none">
          <a:schemeClr val="tx1"/>
        </a:fontRef>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lumMod val="34000"/>
                  <a:lumOff val="66000"/>
                </a:schemeClr>
              </a:solidFill>
            </a:ln>
          </a:insideH>
          <a:insideV>
            <a:ln w="9525" cmpd="sng">
              <a:solidFill>
                <a:schemeClr val="accent1">
                  <a:lumMod val="34000"/>
                  <a:lumOff val="66000"/>
                </a:schemeClr>
              </a:solidFill>
            </a:ln>
          </a:insideV>
        </a:tcBdr>
        <a:fill>
          <a:solidFill>
            <a:schemeClr val="bg1">
              <a:alpha val="0"/>
            </a:schemeClr>
          </a:solidFill>
        </a:fill>
      </a:tcStyle>
    </a:wholeTbl>
    <a:band2H>
      <a:tcTxStyle>
        <a:fontRef idx="none">
          <a:schemeClr val="tx1"/>
        </a:fontRef>
      </a:tcTxStyle>
      <a:tcStyle>
        <a:tcBdr/>
        <a:fill>
          <a:solidFill>
            <a:schemeClr val="accent1">
              <a:lumMod val="40000"/>
              <a:lumOff val="60000"/>
              <a:alpha val="25000"/>
            </a:schemeClr>
          </a:solidFill>
        </a:fill>
      </a:tcStyle>
    </a:band2H>
    <a:band1V>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w="9525" cmpd="sng">
              <a:solidFill>
                <a:schemeClr val="accent1">
                  <a:lumMod val="40000"/>
                  <a:lumOff val="60000"/>
                </a:schemeClr>
              </a:solidFill>
            </a:ln>
          </a:insideV>
        </a:tcBdr>
        <a:fill>
          <a:solidFill>
            <a:schemeClr val="accent1">
              <a:lumMod val="40000"/>
              <a:lumOff val="60000"/>
              <a:alpha val="25000"/>
            </a:schemeClr>
          </a:solidFill>
        </a:fill>
      </a:tcStyle>
    </a:band1V>
    <a:band2V>
      <a:tcStyle>
        <a:tcBdr>
          <a:left>
            <a:ln w="9525" cmpd="sng">
              <a:solidFill>
                <a:schemeClr val="accent1">
                  <a:lumMod val="40000"/>
                  <a:lumOff val="60000"/>
                </a:schemeClr>
              </a:solidFill>
            </a:ln>
          </a:left>
          <a:right>
            <a:ln w="9525" cmpd="sng">
              <a:solidFill>
                <a:schemeClr val="accent1">
                  <a:lumMod val="40000"/>
                  <a:lumOff val="60000"/>
                </a:schemeClr>
              </a:solid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a:noFill/>
            </a:ln>
          </a:insideV>
        </a:tcBdr>
        <a:fill>
          <a:solidFill>
            <a:schemeClr val="bg1">
              <a:alpha val="0"/>
            </a:schemeClr>
          </a:solidFill>
        </a:fill>
      </a:tcStyle>
    </a:band2V>
    <a:lastCol>
      <a:tcTxStyle b="on">
        <a:fontRef idx="none">
          <a:schemeClr val="tx1"/>
        </a:fontRef>
      </a:tcTxStyle>
      <a:tcStyle>
        <a:tcBdr>
          <a:left>
            <a:ln w="9525" cmpd="sng">
              <a:solidFill>
                <a:schemeClr val="accent1">
                  <a:lumMod val="34000"/>
                  <a:lumOff val="66000"/>
                </a:schemeClr>
              </a:solidFill>
            </a:ln>
          </a:left>
          <a:right>
            <a:ln w="9525" cmpd="sng">
              <a:solidFill>
                <a:schemeClr val="accent1"/>
              </a:solidFill>
            </a:ln>
          </a:right>
          <a:top>
            <a:ln w="9525" cmpd="sng">
              <a:solidFill>
                <a:schemeClr val="accent1">
                  <a:lumMod val="34000"/>
                  <a:lumOff val="66000"/>
                </a:schemeClr>
              </a:solidFill>
            </a:ln>
          </a:top>
          <a:bottom>
            <a:ln w="9525" cmpd="sng">
              <a:solidFill>
                <a:schemeClr val="accent1"/>
              </a:solidFill>
            </a:ln>
          </a:bottom>
          <a:insideH>
            <a:ln w="9525" cmpd="sng">
              <a:solidFill>
                <a:schemeClr val="accent1">
                  <a:lumMod val="34000"/>
                  <a:lumOff val="66000"/>
                </a:schemeClr>
              </a:solidFill>
            </a:ln>
          </a:insideH>
          <a:insideV>
            <a:ln>
              <a:noFill/>
            </a:ln>
          </a:insideV>
        </a:tcBdr>
        <a:fill>
          <a:solidFill>
            <a:schemeClr val="bg1">
              <a:alpha val="0"/>
            </a:schemeClr>
          </a:solidFill>
        </a:fill>
      </a:tcStyle>
    </a:lastCol>
    <a:firstCol>
      <a:tcTxStyle b="on">
        <a:fontRef idx="none">
          <a:schemeClr val="tx1"/>
        </a:fontRef>
      </a:tcTxStyle>
      <a:tcStyle>
        <a:tcBdr>
          <a:left>
            <a:ln w="9525" cmpd="sng">
              <a:solidFill>
                <a:schemeClr val="accent1"/>
              </a:solidFill>
            </a:ln>
          </a:left>
          <a:right>
            <a:ln w="9525" cmpd="sng">
              <a:solidFill>
                <a:schemeClr val="accent1">
                  <a:lumMod val="34000"/>
                  <a:lumOff val="66000"/>
                </a:schemeClr>
              </a:solidFill>
            </a:ln>
          </a:right>
          <a:top>
            <a:ln w="9525" cmpd="sng">
              <a:solidFill>
                <a:schemeClr val="accent1">
                  <a:lumMod val="34000"/>
                  <a:lumOff val="66000"/>
                </a:schemeClr>
              </a:solidFill>
            </a:ln>
          </a:top>
          <a:bottom>
            <a:ln w="9525" cmpd="sng">
              <a:solidFill>
                <a:schemeClr val="accent1"/>
              </a:solidFill>
            </a:ln>
          </a:bottom>
          <a:insideH>
            <a:ln w="9525" cmpd="sng">
              <a:solidFill>
                <a:schemeClr val="accent1">
                  <a:lumMod val="34000"/>
                  <a:lumOff val="66000"/>
                </a:schemeClr>
              </a:solidFill>
            </a:ln>
          </a:insideH>
          <a:insideV>
            <a:ln>
              <a:noFill/>
            </a:ln>
          </a:insideV>
        </a:tcBdr>
        <a:fill>
          <a:solidFill>
            <a:schemeClr val="bg1">
              <a:alpha val="0"/>
            </a:schemeClr>
          </a:solidFill>
        </a:fill>
      </a:tcStyle>
    </a:firstCol>
    <a:lastRow>
      <a:tcTxStyle b="on">
        <a:fontRef idx="none">
          <a:schemeClr val="tx1"/>
        </a:fontRef>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bg1">
              <a:alpha val="0"/>
            </a:schemeClr>
          </a:solidFill>
        </a:fill>
      </a:tcStyle>
    </a:lastRow>
    <a:seCell>
      <a:tcStyle>
        <a:tcBdr>
          <a:left>
            <a:ln>
              <a:noFill/>
            </a:ln>
          </a:left>
          <a:right>
            <a:ln w="9525" cmpd="sng">
              <a:solidFill>
                <a:schemeClr val="accent1"/>
              </a:solid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bg1">
              <a:alpha val="0"/>
            </a:schemeClr>
          </a:solidFill>
        </a:fill>
      </a:tcStyle>
    </a:swCell>
    <a:firstRow>
      <a:tcTxStyle b="on">
        <a:fontRef idx="none">
          <a:schemeClr val="tx1"/>
        </a:fontRef>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lumMod val="34000"/>
                  <a:lumOff val="66000"/>
                </a:schemeClr>
              </a:solidFill>
            </a:ln>
          </a:bottom>
          <a:insideH>
            <a:ln>
              <a:noFill/>
            </a:ln>
          </a:insideH>
          <a:insideV>
            <a:ln w="9525" cmpd="sng">
              <a:solidFill>
                <a:schemeClr val="accent1">
                  <a:lumMod val="35000"/>
                  <a:lumOff val="65000"/>
                  <a:alpha val="20000"/>
                </a:schemeClr>
              </a:solidFill>
            </a:ln>
          </a:insideV>
        </a:tcBdr>
        <a:fill>
          <a:solidFill>
            <a:schemeClr val="accent1">
              <a:lumMod val="40000"/>
              <a:lumOff val="60000"/>
              <a:alpha val="5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4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G:\AA_my_process\RIKEN\program\maxi%20j1752-457\j1752_obs.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hhuang2017\Documents\tencent%20files\2492903143\filerecv\j1752_ob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1" u="none" strike="noStrike" kern="1200" baseline="0">
                <a:solidFill>
                  <a:schemeClr val="tx1">
                    <a:lumMod val="75000"/>
                    <a:lumOff val="25000"/>
                  </a:schemeClr>
                </a:solidFill>
                <a:latin typeface="+mn-lt"/>
                <a:ea typeface="+mn-ea"/>
                <a:cs typeface="+mn-cs"/>
              </a:defRPr>
            </a:pPr>
            <a:r>
              <a:rPr i="1"/>
              <a:t>T</a:t>
            </a:r>
            <a:r>
              <a:rPr lang="en-US" altLang="zh-CN" i="1"/>
              <a:t>s</a:t>
            </a:r>
            <a:r>
              <a:rPr i="1"/>
              <a:t>-T</a:t>
            </a:r>
            <a:r>
              <a:rPr lang="en-US" altLang="zh-CN" i="1"/>
              <a:t>b relation from Beznogov 2020</a:t>
            </a:r>
            <a:r>
              <a:rPr i="1"/>
              <a:t> [log(rho)=6.16]</a:t>
            </a:r>
            <a:endParaRPr i="1"/>
          </a:p>
        </c:rich>
      </c:tx>
      <c:layout/>
      <c:overlay val="0"/>
      <c:spPr>
        <a:noFill/>
        <a:ln>
          <a:noFill/>
        </a:ln>
        <a:effectLst/>
      </c:spPr>
    </c:title>
    <c:autoTitleDeleted val="0"/>
    <c:plotArea>
      <c:layout/>
      <c:scatterChart>
        <c:scatterStyle val="lineMarker"/>
        <c:varyColors val="0"/>
        <c:ser>
          <c:idx val="0"/>
          <c:order val="0"/>
          <c:tx>
            <c:strRef>
              <c:f>"Tb-Ts [log(rho)=6.16]"</c:f>
              <c:strCache>
                <c:ptCount val="1"/>
                <c:pt idx="0">
                  <c:v>Tb-Ts [log(rho)=6.16]</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elete val="1"/>
          </c:dLbls>
          <c:trendline>
            <c:spPr>
              <a:ln w="19050" cap="rnd">
                <a:solidFill>
                  <a:schemeClr val="accent1"/>
                </a:solidFill>
                <a:prstDash val="sysDot"/>
              </a:ln>
              <a:effectLst/>
            </c:spPr>
            <c:trendlineType val="poly"/>
            <c:order val="2"/>
            <c:dispRSqr val="0"/>
            <c:dispEq val="1"/>
            <c:trendlineLbl>
              <c:layout>
                <c:manualLayout>
                  <c:x val="-0.0236842105263158"/>
                  <c:y val="0"/>
                </c:manualLayout>
              </c:layout>
              <c:spPr>
                <a:noFill/>
                <a:ln>
                  <a:noFill/>
                </a:ln>
                <a:effectLst/>
              </c:spPr>
              <c:txPr>
                <a:bodyPr rot="0" spcFirstLastPara="0" vertOverflow="ellipsis" vert="horz" wrap="square" anchor="ctr" anchorCtr="1"/>
                <a:lstStyle/>
                <a:p>
                  <a:pPr>
                    <a:defRPr lang="zh-CN" sz="900" b="0" i="1" u="none" strike="noStrike" kern="1200" baseline="0">
                      <a:solidFill>
                        <a:schemeClr val="tx1">
                          <a:lumMod val="65000"/>
                          <a:lumOff val="35000"/>
                        </a:schemeClr>
                      </a:solidFill>
                      <a:latin typeface="+mn-lt"/>
                      <a:ea typeface="+mn-ea"/>
                      <a:cs typeface="+mn-cs"/>
                    </a:defRPr>
                  </a:pPr>
                </a:p>
              </c:txPr>
            </c:trendlineLbl>
          </c:trendline>
          <c:xVal>
            <c:numRef>
              <c:f>[j1752_obs.xlsx]Sheet1!$C$4:$C$6</c:f>
              <c:numCache>
                <c:formatCode>General</c:formatCode>
                <c:ptCount val="3"/>
                <c:pt idx="0">
                  <c:v>9.33</c:v>
                </c:pt>
                <c:pt idx="1">
                  <c:v>9.14</c:v>
                </c:pt>
                <c:pt idx="2">
                  <c:v>8.95</c:v>
                </c:pt>
              </c:numCache>
            </c:numRef>
          </c:xVal>
          <c:yVal>
            <c:numRef>
              <c:f>[j1752_obs.xlsx]Sheet1!$B$4:$B$6</c:f>
              <c:numCache>
                <c:formatCode>General</c:formatCode>
                <c:ptCount val="3"/>
                <c:pt idx="0">
                  <c:v>7.36</c:v>
                </c:pt>
                <c:pt idx="1">
                  <c:v>7.2</c:v>
                </c:pt>
                <c:pt idx="2">
                  <c:v>7</c:v>
                </c:pt>
              </c:numCache>
            </c:numRef>
          </c:yVal>
          <c:smooth val="0"/>
        </c:ser>
        <c:dLbls>
          <c:showLegendKey val="0"/>
          <c:showVal val="0"/>
          <c:showCatName val="0"/>
          <c:showSerName val="0"/>
          <c:showPercent val="0"/>
          <c:showBubbleSize val="0"/>
        </c:dLbls>
        <c:axId val="658969687"/>
        <c:axId val="375356142"/>
      </c:scatterChart>
      <c:valAx>
        <c:axId val="658969687"/>
        <c:scaling>
          <c:orientation val="minMax"/>
        </c:scaling>
        <c:delete val="0"/>
        <c:axPos val="b"/>
        <c:title>
          <c:tx>
            <c:rich>
              <a:bodyPr rot="0" spcFirstLastPara="0" vertOverflow="ellipsis" vert="horz" wrap="square" anchor="ctr" anchorCtr="1"/>
              <a:lstStyle/>
              <a:p>
                <a:pPr defTabSz="914400">
                  <a:defRPr lang="zh-CN" sz="1000" b="0" i="1" u="none" strike="noStrike" kern="1200" baseline="0">
                    <a:solidFill>
                      <a:schemeClr val="tx1">
                        <a:lumMod val="65000"/>
                        <a:lumOff val="35000"/>
                      </a:schemeClr>
                    </a:solidFill>
                    <a:latin typeface="+mn-lt"/>
                    <a:ea typeface="+mn-ea"/>
                    <a:cs typeface="+mn-cs"/>
                  </a:defRPr>
                </a:pPr>
                <a:r>
                  <a:rPr lang="en-US" altLang="zh-CN" i="1"/>
                  <a:t>Tb</a:t>
                </a:r>
                <a:endParaRPr lang="en-US" altLang="zh-CN" i="1"/>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1" u="none" strike="noStrike" kern="1200" baseline="0">
                <a:solidFill>
                  <a:schemeClr val="tx1">
                    <a:lumMod val="65000"/>
                    <a:lumOff val="35000"/>
                  </a:schemeClr>
                </a:solidFill>
                <a:latin typeface="+mn-lt"/>
                <a:ea typeface="+mn-ea"/>
                <a:cs typeface="+mn-cs"/>
              </a:defRPr>
            </a:pPr>
          </a:p>
        </c:txPr>
        <c:crossAx val="375356142"/>
        <c:crosses val="autoZero"/>
        <c:crossBetween val="midCat"/>
      </c:valAx>
      <c:valAx>
        <c:axId val="375356142"/>
        <c:scaling>
          <c:orientation val="minMax"/>
        </c:scaling>
        <c:delete val="0"/>
        <c:axPos val="l"/>
        <c:majorGridlines>
          <c:spPr>
            <a:ln w="9525" cap="flat" cmpd="sng" algn="ctr">
              <a:solidFill>
                <a:schemeClr val="lt1">
                  <a:lumMod val="90200"/>
                </a:schemeClr>
              </a:solidFill>
              <a:round/>
            </a:ln>
            <a:effectLst/>
          </c:spPr>
        </c:majorGridlines>
        <c:title>
          <c:tx>
            <c:rich>
              <a:bodyPr rot="-5400000" spcFirstLastPara="0" vertOverflow="ellipsis" vert="horz" wrap="square" anchor="ctr" anchorCtr="1"/>
              <a:lstStyle/>
              <a:p>
                <a:pPr defTabSz="914400">
                  <a:defRPr lang="zh-CN" sz="1000" b="0" i="1" u="none" strike="noStrike" kern="1200" baseline="0">
                    <a:solidFill>
                      <a:schemeClr val="tx1">
                        <a:lumMod val="65000"/>
                        <a:lumOff val="35000"/>
                      </a:schemeClr>
                    </a:solidFill>
                    <a:latin typeface="+mn-lt"/>
                    <a:ea typeface="+mn-ea"/>
                    <a:cs typeface="+mn-cs"/>
                  </a:defRPr>
                </a:pPr>
                <a:r>
                  <a:rPr lang="en-US" altLang="zh-CN" i="1"/>
                  <a:t>Ts</a:t>
                </a:r>
                <a:endParaRPr lang="en-US" altLang="zh-CN" i="1"/>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1" u="none" strike="noStrike" kern="1200" baseline="0">
                <a:solidFill>
                  <a:schemeClr val="tx1">
                    <a:lumMod val="65000"/>
                    <a:lumOff val="35000"/>
                  </a:schemeClr>
                </a:solidFill>
                <a:latin typeface="+mn-lt"/>
                <a:ea typeface="+mn-ea"/>
                <a:cs typeface="+mn-cs"/>
              </a:defRPr>
            </a:pPr>
          </a:p>
        </c:txPr>
        <c:crossAx val="658969687"/>
        <c:crosses val="autoZero"/>
        <c:crossBetween val="midCat"/>
      </c:valAx>
      <c:spPr>
        <a:noFill/>
        <a:ln w="9525" cap="flat" cmpd="sng" algn="ctr">
          <a:solidFill>
            <a:schemeClr val="tx1">
              <a:lumMod val="15000"/>
              <a:lumOff val="85000"/>
            </a:schemeClr>
          </a:solidFill>
          <a:round/>
        </a:ln>
        <a:effectLst/>
      </c:spPr>
    </c:plotArea>
    <c:plotVisOnly val="1"/>
    <c:dispBlanksAs val="gap"/>
    <c:showDLblsOverMax val="0"/>
    <c:extLst>
      <c:ext uri="{0b15fc19-7d7d-44ad-8c2d-2c3a37ce22c3}">
        <chartProps xmlns="https://web.wps.cn/et/2018/main" chartId="{89672e4e-3d90-46ee-b0e5-4749cce833b2}"/>
      </c:ext>
    </c:extLst>
  </c:chart>
  <c:spPr>
    <a:solidFill>
      <a:schemeClr val="bg1"/>
    </a:solidFill>
    <a:ln w="9525" cap="flat" cmpd="sng" algn="ctr">
      <a:noFill/>
      <a:round/>
    </a:ln>
    <a:effectLst/>
  </c:spPr>
  <c:txPr>
    <a:bodyPr/>
    <a:lstStyle/>
    <a:p>
      <a:pPr>
        <a:defRPr lang="zh-CN" i="1"/>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70188878616"/>
          <c:y val="0.0501939310974219"/>
          <c:w val="0.864271562541276"/>
          <c:h val="0.80684462696783"/>
        </c:manualLayout>
      </c:layout>
      <c:scatterChart>
        <c:scatterStyle val="lineMarker"/>
        <c:varyColors val="0"/>
        <c:ser>
          <c:idx val="0"/>
          <c:order val="0"/>
          <c:tx>
            <c:strRef>
              <c:f>"MAXI J1752-457"</c:f>
              <c:strCache>
                <c:ptCount val="1"/>
                <c:pt idx="0">
                  <c:v>MAXI J1752-457</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elete val="1"/>
          </c:dLbls>
          <c:errBars>
            <c:errDir val="y"/>
            <c:errBarType val="both"/>
            <c:errValType val="cust"/>
            <c:noEndCap val="0"/>
            <c:plus>
              <c:numRef>
                <c:f>[j1752_obs.xlsx]j1752_obs!$L$87:$L$90</c:f>
                <c:numCache>
                  <c:formatCode>General</c:formatCode>
                  <c:ptCount val="4"/>
                  <c:pt idx="0">
                    <c:v>0.43</c:v>
                  </c:pt>
                  <c:pt idx="1">
                    <c:v>0.53</c:v>
                  </c:pt>
                  <c:pt idx="2">
                    <c:v>0.4</c:v>
                  </c:pt>
                  <c:pt idx="3">
                    <c:v>0.44</c:v>
                  </c:pt>
                </c:numCache>
              </c:numRef>
            </c:plus>
            <c:minus>
              <c:numRef>
                <c:f>[j1752_obs.xlsx]j1752_obs!$M$87:$M$90</c:f>
                <c:numCache>
                  <c:formatCode>General</c:formatCode>
                  <c:ptCount val="4"/>
                  <c:pt idx="0">
                    <c:v>0.18</c:v>
                  </c:pt>
                  <c:pt idx="1">
                    <c:v>0.31</c:v>
                  </c:pt>
                  <c:pt idx="2">
                    <c:v>0.27</c:v>
                  </c:pt>
                  <c:pt idx="3">
                    <c:v>0.32</c:v>
                  </c:pt>
                </c:numCache>
              </c:numRef>
            </c:minus>
            <c:spPr>
              <a:noFill/>
              <a:ln w="9525" cap="flat" cmpd="sng" algn="ctr">
                <a:solidFill>
                  <a:schemeClr val="tx1">
                    <a:lumMod val="65000"/>
                    <a:lumOff val="35000"/>
                  </a:schemeClr>
                </a:solidFill>
                <a:round/>
              </a:ln>
              <a:effectLst/>
            </c:spPr>
          </c:errBars>
          <c:errBars>
            <c:errDir val="x"/>
            <c:errBarType val="both"/>
            <c:errValType val="cust"/>
            <c:noEndCap val="0"/>
            <c:plus>
              <c:numRef>
                <c:f>[j1752_obs.xlsx]j1752_obs!$I$87:$I$90</c:f>
                <c:numCache>
                  <c:formatCode>General</c:formatCode>
                  <c:ptCount val="4"/>
                  <c:pt idx="0">
                    <c:v>0.41</c:v>
                  </c:pt>
                  <c:pt idx="1">
                    <c:v>0.72</c:v>
                  </c:pt>
                  <c:pt idx="2">
                    <c:v>0.99</c:v>
                  </c:pt>
                  <c:pt idx="3">
                    <c:v>5.28</c:v>
                  </c:pt>
                </c:numCache>
              </c:numRef>
            </c:plus>
            <c:minus>
              <c:numRef>
                <c:f>[j1752_obs.xlsx]j1752_obs!$J$87:$J$90</c:f>
                <c:numCache>
                  <c:formatCode>General</c:formatCode>
                  <c:ptCount val="4"/>
                  <c:pt idx="0">
                    <c:v>0.19</c:v>
                  </c:pt>
                  <c:pt idx="1">
                    <c:v>0.59</c:v>
                  </c:pt>
                  <c:pt idx="2">
                    <c:v>0.93</c:v>
                  </c:pt>
                  <c:pt idx="3">
                    <c:v>2.59</c:v>
                  </c:pt>
                </c:numCache>
              </c:numRef>
            </c:minus>
            <c:spPr>
              <a:noFill/>
              <a:ln w="9525" cap="flat" cmpd="sng" algn="ctr">
                <a:solidFill>
                  <a:schemeClr val="tx1">
                    <a:lumMod val="65000"/>
                    <a:lumOff val="35000"/>
                  </a:schemeClr>
                </a:solidFill>
                <a:round/>
              </a:ln>
              <a:effectLst/>
            </c:spPr>
          </c:errBars>
          <c:xVal>
            <c:numRef>
              <c:f>[j1752_obs.xlsx]j1752_obs!$H$87:$H$90</c:f>
              <c:numCache>
                <c:formatCode>General</c:formatCode>
                <c:ptCount val="4"/>
                <c:pt idx="0">
                  <c:v>3.57</c:v>
                </c:pt>
                <c:pt idx="1">
                  <c:v>4.23</c:v>
                </c:pt>
                <c:pt idx="2">
                  <c:v>5.26</c:v>
                </c:pt>
                <c:pt idx="3">
                  <c:v>9.04</c:v>
                </c:pt>
              </c:numCache>
            </c:numRef>
          </c:xVal>
          <c:yVal>
            <c:numRef>
              <c:f>[j1752_obs.xlsx]j1752_obs!$K$87:$K$90</c:f>
              <c:numCache>
                <c:formatCode>General</c:formatCode>
                <c:ptCount val="4"/>
                <c:pt idx="0">
                  <c:v>1.68</c:v>
                </c:pt>
                <c:pt idx="1">
                  <c:v>1.68</c:v>
                </c:pt>
                <c:pt idx="2">
                  <c:v>1.57</c:v>
                </c:pt>
                <c:pt idx="3">
                  <c:v>1.4</c:v>
                </c:pt>
              </c:numCache>
            </c:numRef>
          </c:yVal>
          <c:smooth val="0"/>
        </c:ser>
        <c:dLbls>
          <c:showLegendKey val="0"/>
          <c:showVal val="0"/>
          <c:showCatName val="0"/>
          <c:showSerName val="0"/>
          <c:showPercent val="0"/>
          <c:showBubbleSize val="0"/>
        </c:dLbls>
        <c:axId val="361851785"/>
        <c:axId val="405178555"/>
      </c:scatterChart>
      <c:valAx>
        <c:axId val="361851785"/>
        <c:scaling>
          <c:orientation val="minMax"/>
          <c:min val="3"/>
        </c:scaling>
        <c:delete val="0"/>
        <c:axPos val="b"/>
        <c:majorGridlines>
          <c:spPr>
            <a:ln w="9525" cap="flat" cmpd="sng" algn="ctr">
              <a:solidFill>
                <a:schemeClr val="lt1">
                  <a:lumMod val="90200"/>
                </a:schemeClr>
              </a:solidFill>
              <a:round/>
            </a:ln>
            <a:effectLst/>
          </c:spPr>
        </c:majorGridlines>
        <c:title>
          <c:tx>
            <c:rich>
              <a:bodyPr rot="0" spcFirstLastPara="0" vertOverflow="ellipsis" vert="horz" wrap="square" anchor="ctr" anchorCtr="1"/>
              <a:lstStyle/>
              <a:p>
                <a:pPr defTabSz="914400">
                  <a:defRPr lang="zh-CN" sz="1000" b="1" i="0" u="none" strike="noStrike" kern="1200" baseline="0">
                    <a:solidFill>
                      <a:schemeClr val="tx1">
                        <a:lumMod val="65000"/>
                        <a:lumOff val="3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r>
                  <a:rPr lang="en-US" altLang="zh-CN" b="1">
                    <a:latin typeface="Times New Roman" panose="02020603050405020304" charset="0"/>
                    <a:ea typeface="Times New Roman" panose="02020603050405020304" charset="0"/>
                    <a:cs typeface="Times New Roman" panose="02020603050405020304" charset="0"/>
                    <a:sym typeface="Times New Roman" panose="02020603050405020304" charset="0"/>
                  </a:rPr>
                  <a:t>E17 [erg </a:t>
                </a:r>
                <a:r>
                  <a:rPr lang="en-US" altLang="zh-CN" b="1">
                    <a:solidFill>
                      <a:schemeClr val="tx1">
                        <a:lumMod val="65000"/>
                        <a:lumOff val="35000"/>
                      </a:schemeClr>
                    </a:solidFill>
                    <a:uFillTx/>
                    <a:ea typeface="Times New Roman" panose="02020603050405020304" charset="0"/>
                    <a:cs typeface="Times New Roman" panose="02020603050405020304" charset="0"/>
                    <a:sym typeface="Times New Roman" panose="02020603050405020304" charset="0"/>
                  </a:rPr>
                  <a:t>g</a:t>
                </a:r>
                <a:r>
                  <a:rPr lang="en-US" altLang="zh-CN" b="1" baseline="30000">
                    <a:solidFill>
                      <a:schemeClr val="tx1">
                        <a:lumMod val="65000"/>
                        <a:lumOff val="35000"/>
                      </a:schemeClr>
                    </a:solidFill>
                    <a:uFillTx/>
                    <a:ea typeface="Times New Roman" panose="02020603050405020304" charset="0"/>
                    <a:cs typeface="Times New Roman" panose="02020603050405020304" charset="0"/>
                    <a:sym typeface="Times New Roman" panose="02020603050405020304" charset="0"/>
                  </a:rPr>
                  <a:t>-1</a:t>
                </a:r>
                <a:r>
                  <a:rPr lang="en-US" altLang="zh-CN" b="1">
                    <a:latin typeface="Times New Roman" panose="02020603050405020304" charset="0"/>
                    <a:ea typeface="Times New Roman" panose="02020603050405020304" charset="0"/>
                    <a:cs typeface="Times New Roman" panose="02020603050405020304" charset="0"/>
                    <a:sym typeface="Times New Roman" panose="02020603050405020304" charset="0"/>
                  </a:rPr>
                  <a:t>]</a:t>
                </a:r>
                <a:endParaRPr lang="en-US" altLang="zh-CN" b="1">
                  <a:latin typeface="Times New Roman" panose="02020603050405020304" charset="0"/>
                  <a:ea typeface="Times New Roman" panose="02020603050405020304" charset="0"/>
                  <a:cs typeface="Times New Roman" panose="02020603050405020304" charset="0"/>
                  <a:sym typeface="Times New Roman" panose="02020603050405020304" charset="0"/>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crossAx val="405178555"/>
        <c:crosses val="autoZero"/>
        <c:crossBetween val="midCat"/>
      </c:valAx>
      <c:valAx>
        <c:axId val="405178555"/>
        <c:scaling>
          <c:orientation val="minMax"/>
          <c:min val="1"/>
        </c:scaling>
        <c:delete val="0"/>
        <c:axPos val="l"/>
        <c:majorGridlines>
          <c:spPr>
            <a:ln w="9525" cap="flat" cmpd="sng" algn="ctr">
              <a:solidFill>
                <a:schemeClr val="lt1">
                  <a:lumMod val="90200"/>
                </a:schemeClr>
              </a:solidFill>
              <a:round/>
            </a:ln>
            <a:effectLst/>
          </c:spPr>
        </c:majorGridlines>
        <c:title>
          <c:tx>
            <c:rich>
              <a:bodyPr rot="-5400000" spcFirstLastPara="0" vertOverflow="ellipsis" vert="horz" wrap="square" anchor="ctr" anchorCtr="1"/>
              <a:lstStyle/>
              <a:p>
                <a:pPr defTabSz="914400">
                  <a:defRPr lang="zh-CN" sz="1000" b="1" i="0" u="none" strike="noStrike" kern="1200" baseline="0">
                    <a:solidFill>
                      <a:schemeClr val="tx1">
                        <a:lumMod val="65000"/>
                        <a:lumOff val="3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r>
                  <a:rPr lang="en-US" altLang="zh-CN" b="1">
                    <a:latin typeface="Times New Roman" panose="02020603050405020304" charset="0"/>
                    <a:ea typeface="Times New Roman" panose="02020603050405020304" charset="0"/>
                    <a:cs typeface="Times New Roman" panose="02020603050405020304" charset="0"/>
                    <a:sym typeface="Times New Roman" panose="02020603050405020304" charset="0"/>
                  </a:rPr>
                  <a:t>y12 [g cm</a:t>
                </a:r>
                <a:r>
                  <a:rPr lang="en-US" altLang="zh-CN" b="1" baseline="30000">
                    <a:solidFill>
                      <a:schemeClr val="tx1">
                        <a:lumMod val="65000"/>
                        <a:lumOff val="35000"/>
                      </a:schemeClr>
                    </a:solidFill>
                    <a:uFillTx/>
                    <a:ea typeface="Times New Roman" panose="02020603050405020304" charset="0"/>
                    <a:cs typeface="Times New Roman" panose="02020603050405020304" charset="0"/>
                    <a:sym typeface="Times New Roman" panose="02020603050405020304" charset="0"/>
                  </a:rPr>
                  <a:t>-2</a:t>
                </a:r>
                <a:r>
                  <a:rPr lang="en-US" altLang="zh-CN" b="1">
                    <a:latin typeface="Times New Roman" panose="02020603050405020304" charset="0"/>
                    <a:ea typeface="Times New Roman" panose="02020603050405020304" charset="0"/>
                    <a:cs typeface="Times New Roman" panose="02020603050405020304" charset="0"/>
                    <a:sym typeface="Times New Roman" panose="02020603050405020304" charset="0"/>
                  </a:rPr>
                  <a:t>]</a:t>
                </a:r>
                <a:endParaRPr lang="en-US" altLang="zh-CN" b="1">
                  <a:latin typeface="Times New Roman" panose="02020603050405020304" charset="0"/>
                  <a:ea typeface="Times New Roman" panose="02020603050405020304" charset="0"/>
                  <a:cs typeface="Times New Roman" panose="02020603050405020304" charset="0"/>
                  <a:sym typeface="Times New Roman" panose="02020603050405020304" charset="0"/>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crossAx val="361851785"/>
        <c:crosses val="autoZero"/>
        <c:crossBetween val="midCat"/>
      </c:valAx>
      <c:spPr>
        <a:noFill/>
        <a:ln w="9525" cap="flat" cmpd="sng" algn="ctr">
          <a:solidFill>
            <a:schemeClr val="tx1">
              <a:lumMod val="15000"/>
              <a:lumOff val="85000"/>
            </a:schemeClr>
          </a:solidFill>
          <a:round/>
        </a:ln>
        <a:effectLst/>
      </c:spPr>
    </c:plotArea>
    <c:legend>
      <c:legendPos val="b"/>
      <c:legendEntry>
        <c:idx val="0"/>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legendEntry>
      <c:layout>
        <c:manualLayout>
          <c:xMode val="edge"/>
          <c:yMode val="edge"/>
          <c:x val="0.72242768458592"/>
          <c:y val="0.0604608715491672"/>
        </c:manualLayout>
      </c:layout>
      <c:overlay val="0"/>
      <c:spPr>
        <a:noFill/>
        <a:ln>
          <a:noFill/>
        </a:ln>
        <a:effectLst/>
      </c:spPr>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legend>
    <c:plotVisOnly val="1"/>
    <c:dispBlanksAs val="gap"/>
    <c:showDLblsOverMax val="0"/>
    <c:extLst>
      <c:ext uri="{0b15fc19-7d7d-44ad-8c2d-2c3a37ce22c3}">
        <chartProps xmlns="https://web.wps.cn/et/2018/main" chartId="{949318bc-0130-4e38-8ce3-c52f3c1a434b}"/>
      </c:ext>
    </c:extLst>
  </c:chart>
  <c:spPr>
    <a:solidFill>
      <a:schemeClr val="bg1"/>
    </a:solidFill>
    <a:ln w="9525" cap="flat" cmpd="sng" algn="ctr">
      <a:solidFill>
        <a:schemeClr val="tx1">
          <a:lumMod val="15000"/>
          <a:lumOff val="85000"/>
        </a:schemeClr>
      </a:solidFill>
      <a:round/>
    </a:ln>
    <a:effectLst/>
  </c:spPr>
  <c:txPr>
    <a:bodyPr/>
    <a:lstStyle/>
    <a:p>
      <a:pPr>
        <a:defRPr lang="zh-CN" b="1">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17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w="19050" cap="rnd">
        <a:noFill/>
        <a:round/>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dk1"/>
    </cs:fontRef>
    <cs:spPr>
      <a:ln w="9525">
        <a:solidFill>
          <a:schemeClr val="phClr"/>
        </a:solidFill>
      </a:ln>
      <a:effectLst/>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spPr>
      <a:ln w="9525" cap="flat" cmpd="sng" algn="ctr">
        <a:solidFill>
          <a:schemeClr val="tx1">
            <a:lumMod val="15000"/>
            <a:lumOff val="85000"/>
          </a:schemeClr>
        </a:solidFill>
        <a:round/>
      </a:ln>
    </cs:spPr>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17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w="19050" cap="rnd">
        <a:noFill/>
        <a:round/>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dk1"/>
    </cs:fontRef>
    <cs:spPr>
      <a:ln w="9525">
        <a:solidFill>
          <a:schemeClr val="phClr"/>
        </a:solidFill>
      </a:ln>
      <a:effectLst/>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spPr>
      <a:ln w="9525" cap="flat" cmpd="sng" algn="ctr">
        <a:solidFill>
          <a:schemeClr val="tx1">
            <a:lumMod val="15000"/>
            <a:lumOff val="85000"/>
          </a:schemeClr>
        </a:solidFill>
        <a:round/>
      </a:ln>
    </cs:spPr>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Good afternoon, before I star my talk, I want to appreciate Dohi-san and also the local committee for providing this chance to introduce this work. My talk is the fitting work on the observations of MAXI J1752-457 with ocean Urca process.</a:t>
            </a:r>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So here is the fitting results. the parameter set is shon on the right. In the fitting process, we fixed the accretion rate together with the accretion time. The core temperature and the cooling parameter are also fixed. We adjust the heating parameter, the heating strength Qout and heating region Qout_range. Also we set the core mass and raidus as the free parameters and adjust them in the fitting process. The fitting curve is shown in the left. We show the flux evolution with time. Blue curve shows the flux with ocean Urca process, and it looks that the observations are well reproduced. If we exclude the Urca process, we then obatined the orange curve, which deviates from the observations.</a:t>
            </a:r>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357984-FA77-460E-8204-A568D7213E1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357984-FA77-460E-8204-A568D7213E1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357984-FA77-460E-8204-A568D7213E1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357984-FA77-460E-8204-A568D7213E1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To comfirm the two decaying components are attributed to the ocean, we have to fit the flux without Urca process.</a:t>
            </a:r>
            <a:endParaRPr lang="en-US" altLang="zh-CN"/>
          </a:p>
          <a:p>
            <a:r>
              <a:rPr lang="en-US" altLang="zh-CN"/>
              <a:t>Unluckily, the fitting results without Urca can also reproduce the observations of MAXI j1752-457. </a:t>
            </a:r>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357984-FA77-460E-8204-A568D7213E1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357984-FA77-460E-8204-A568D7213E1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357984-FA77-460E-8204-A568D7213E1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357984-FA77-460E-8204-A568D7213E1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357984-FA77-460E-8204-A568D7213E1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611CF7-5005-43FE-83F8-F59B6FC0F0A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As we have learnd from Aoyama-san’s talk that MAXI J1752-457 is assigned as the superburst. The observations are the tail of a superburst with high temperature. Thus the relation valided at high temperature to describe the surface temperature and the crust temperature is needed.  With a further analysis by Aoyama-san, it’s found this source requires two decaying components which may suggest the existence of some special thermal structures in the neutron star </a:t>
            </a:r>
            <a:r>
              <a:rPr lang="en-US" altLang="zh-CN">
                <a:sym typeface="+mn-ea"/>
              </a:rPr>
              <a:t>out layer</a:t>
            </a:r>
            <a:r>
              <a:rPr lang="en-US" altLang="zh-CN"/>
              <a:t>. In this talk, I will first simply introduce the Ts-Tb relation applied in this calculation and then focus on the understanding of the two decaying components.</a:t>
            </a:r>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357984-FA77-460E-8204-A568D7213E1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357984-FA77-460E-8204-A568D7213E1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What is Ts-Tb relation and why we consider the Ts-Tb relation from Beznogov et al., 2020.</a:t>
            </a:r>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357984-FA77-460E-8204-A568D7213E1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357984-FA77-460E-8204-A568D7213E1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Well, the observed light curve actually indicates the thermal structure inside the neutron star. And generally, the cooling curve follows the rules of exponential decay. However, the observation of MAXI j1752-457 shows two decaying components, which indicates some unique thermal inside the neutron star.</a:t>
            </a:r>
            <a:endParaRPr lang="en-US" altLang="zh-CN"/>
          </a:p>
          <a:p>
            <a:r>
              <a:rPr lang="en-US" altLang="zh-CN"/>
              <a:t>In Aoyama-san’s work, the unique thermal structure is thought to be the change of the thermal conductivity. Now the question is, why the thermal conductivity changed or how the thermal structure be changed? Since I perviously have some work on Urca cooling process, and the light curve indeed breaks the rules of exponential decay if we consider the Urca process. So here I introduce Urca process to the cooling model and tried to explain the two decaying components.</a:t>
            </a:r>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357984-FA77-460E-8204-A568D7213E1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The Urca process is the key to understand the two decay components, so I will firstly give a brief introduction to the Urca process.</a:t>
            </a:r>
            <a:endParaRPr lang="en-US" altLang="zh-CN"/>
          </a:p>
          <a:p>
            <a:r>
              <a:rPr lang="en-US" altLang="zh-CN"/>
              <a:t>Urca process is a cooling mechanism of stars. It just a cycle of electron capture and beta- decay. The two nuclei participate in the cycle are the Urca pair. In this cooling process, a parent nucleus with proton number Z undergoes beta- decay, transforms to the daughter nucleus, and relasing an antineutrino. Following the electron capture from the daughter nucleus backing to the parent nucleus, a neutrino released. So the energy lose by releasing neutrinos and the star cools. </a:t>
            </a:r>
            <a:endParaRPr lang="en-US" altLang="zh-CN"/>
          </a:p>
          <a:p>
            <a:r>
              <a:rPr lang="en-US" altLang="zh-CN"/>
              <a:t>Since the Urca process was proposed in 1942, it has been widely applied in the cooling of white dwarf. And in 2014 Hindric Schatz proposed the Urca process in the out layer of neutron stars. Here the Urca process is the one in the neutron star. </a:t>
            </a:r>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357984-FA77-460E-8204-A568D7213E1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Well in this talk, we are interested in the ocean Urca process. This Urca process proceed in the shell with y12~1. This is exactlly the depth for triggering superburst. So it seems make sense that the ocean Urca process have some effects on the cooling curve of a superburst.</a:t>
            </a:r>
            <a:endParaRPr lang="en-US" altLang="zh-CN"/>
          </a:p>
          <a:p>
            <a:r>
              <a:rPr lang="en-US" altLang="zh-CN"/>
              <a:t>The neutrino  luminosity is used to decribe the cooling strength of the Urca process. The L34 is the cooling strength associated with the nuclear property of the Urca pair. and X is the Urca pair abundance in the NS ocean. Also it’s associate to the fifth power of temperature.</a:t>
            </a:r>
            <a:endParaRPr lang="en-US" altLang="zh-CN"/>
          </a:p>
          <a:p>
            <a:r>
              <a:rPr lang="en-US" altLang="zh-CN"/>
              <a:t>In the left figures, the top panel shows the location of each Urca pairs and the raidus of the cycle describe the cooling strength of the corresponding pair. The bottom table shows the cooling strength of part of the Urca pairs and the bottom panel shows the abundance of the Urca pair.</a:t>
            </a:r>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357984-FA77-460E-8204-A568D7213E1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However, neigher the cooling strength nor the pair abundence is well determinded, so, in this calculation, we just set </a:t>
            </a:r>
            <a:r>
              <a:rPr lang="en-US" altLang="zh-CN">
                <a:sym typeface="+mn-ea"/>
              </a:rPr>
              <a:t> two Urca</a:t>
            </a:r>
            <a:r>
              <a:rPr lang="en-US" altLang="zh-CN"/>
              <a:t> typical cooling parameters as is shown in the right.</a:t>
            </a:r>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357984-FA77-460E-8204-A568D7213E1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advClick="0">
        <p159:morph option="byObject"/>
      </p:transition>
    </mc:Choice>
    <mc:Fallback>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advClick="0">
        <p159:morph option="byObject"/>
      </p:transition>
    </mc:Choice>
    <mc:Fallback>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advClick="0">
        <p159:morph option="byObject"/>
      </p:transition>
    </mc:Choice>
    <mc:Fallback>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advClick="0">
        <p159:morph option="byObject"/>
      </p:transition>
    </mc:Choice>
    <mc:Fallback>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advClick="0">
        <p159:morph option="byObject"/>
      </p:transition>
    </mc:Choice>
    <mc:Fallback>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advClick="0">
        <p159:morph option="byObject"/>
      </p:transition>
    </mc:Choice>
    <mc:Fallback>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advClick="0">
        <p159:morph option="byObject"/>
      </p:transition>
    </mc:Choice>
    <mc:Fallback>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advClick="0">
        <p159:morph option="byObject"/>
      </p:transition>
    </mc:Choice>
    <mc:Fallback>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advClick="0">
        <p159:morph option="byObject"/>
      </p:transition>
    </mc:Choice>
    <mc:Fallback>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advClick="0">
        <p159:morph option="byObject"/>
      </p:transition>
    </mc:Choice>
    <mc:Fallback>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9351B01-D27C-44B9-86C4-6069CF4A3737}"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20C2D7C-0779-45E4-815E-D57472C6940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advClick="0">
        <p159:morph option="byObject"/>
      </p:transition>
    </mc:Choice>
    <mc:Fallback>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框 2"/>
          <p:cNvSpPr txBox="1"/>
          <p:nvPr userDrawn="1"/>
        </p:nvSpPr>
        <p:spPr>
          <a:xfrm>
            <a:off x="1909192" y="2652141"/>
            <a:ext cx="7406640" cy="230832"/>
          </a:xfrm>
          <a:prstGeom prst="rect">
            <a:avLst/>
          </a:prstGeom>
          <a:noFill/>
        </p:spPr>
        <p:txBody>
          <a:bodyPr wrap="square" rtlCol="0">
            <a:spAutoFit/>
          </a:bodyPr>
          <a:lstStyle/>
          <a:p>
            <a:r>
              <a:rPr lang="zh-CN" altLang="en-US" sz="900" dirty="0">
                <a:noFill/>
                <a:effectLst>
                  <a:outerShdw sx="1000" sy="1000" algn="ctr" rotWithShape="0">
                    <a:srgbClr val="000000"/>
                  </a:outerShdw>
                </a:effectLst>
                <a:latin typeface="微软雅黑" panose="020B0503020204020204" charset="-122"/>
                <a:ea typeface="微软雅黑" panose="020B0503020204020204" charset="-122"/>
                <a:sym typeface="+mn-ea"/>
              </a:rPr>
              <a:t>雷锋</a:t>
            </a:r>
            <a:r>
              <a:rPr lang="en-US" altLang="zh-CN" sz="900" dirty="0">
                <a:noFill/>
                <a:effectLst>
                  <a:outerShdw sx="1000" sy="1000" algn="ctr" rotWithShape="0">
                    <a:srgbClr val="000000"/>
                  </a:outerShdw>
                </a:effectLst>
                <a:latin typeface="微软雅黑" panose="020B0503020204020204" charset="-122"/>
                <a:ea typeface="微软雅黑" panose="020B0503020204020204" charset="-122"/>
                <a:sym typeface="+mn-ea"/>
              </a:rPr>
              <a:t>PPT</a:t>
            </a:r>
            <a:r>
              <a:rPr lang="zh-CN" altLang="en-US" sz="900" dirty="0">
                <a:noFill/>
                <a:effectLst>
                  <a:outerShdw sx="1000" sy="1000" algn="ctr" rotWithShape="0">
                    <a:srgbClr val="000000"/>
                  </a:outerShdw>
                </a:effectLst>
                <a:latin typeface="微软雅黑" panose="020B0503020204020204" charset="-122"/>
                <a:ea typeface="微软雅黑" panose="020B0503020204020204" charset="-122"/>
                <a:sym typeface="+mn-ea"/>
              </a:rPr>
              <a:t>网</a:t>
            </a:r>
            <a:r>
              <a:rPr lang="en-US" altLang="zh-CN" sz="900" dirty="0">
                <a:noFill/>
                <a:effectLst>
                  <a:outerShdw sx="1000" sy="1000" algn="ctr" rotWithShape="0">
                    <a:srgbClr val="000000"/>
                  </a:outerShdw>
                </a:effectLst>
                <a:latin typeface="微软雅黑" panose="020B0503020204020204" charset="-122"/>
                <a:ea typeface="微软雅黑" panose="020B0503020204020204" charset="-122"/>
                <a:sym typeface="+mn-ea"/>
              </a:rPr>
              <a:t>-WWW.LFPPT.COM</a:t>
            </a:r>
            <a:r>
              <a:rPr lang="zh-CN" altLang="en-US" sz="900" dirty="0">
                <a:noFill/>
                <a:effectLst>
                  <a:outerShdw sx="1000" sy="1000" algn="ctr" rotWithShape="0">
                    <a:srgbClr val="000000"/>
                  </a:outerShdw>
                </a:effectLst>
                <a:latin typeface="微软雅黑" panose="020B0503020204020204" charset="-122"/>
                <a:ea typeface="微软雅黑" panose="020B0503020204020204" charset="-122"/>
                <a:sym typeface="+mn-ea"/>
              </a:rPr>
              <a:t>平台上提供的</a:t>
            </a:r>
            <a:r>
              <a:rPr lang="en-US" altLang="zh-CN" sz="900" dirty="0">
                <a:noFill/>
                <a:effectLst>
                  <a:outerShdw sx="1000" sy="1000" algn="ctr" rotWithShape="0">
                    <a:srgbClr val="000000"/>
                  </a:outerShdw>
                </a:effectLst>
                <a:latin typeface="微软雅黑" panose="020B0503020204020204" charset="-122"/>
                <a:ea typeface="微软雅黑" panose="020B0503020204020204" charset="-122"/>
                <a:sym typeface="+mn-ea"/>
              </a:rPr>
              <a:t>PPT</a:t>
            </a:r>
            <a:r>
              <a:rPr lang="zh-CN" altLang="en-US" sz="900" dirty="0">
                <a:noFill/>
                <a:effectLst>
                  <a:outerShdw sx="1000" sy="1000" algn="ctr" rotWithShape="0">
                    <a:srgbClr val="000000"/>
                  </a:outerShdw>
                </a:effectLst>
                <a:latin typeface="微软雅黑" panose="020B0503020204020204" charset="-122"/>
                <a:ea typeface="微软雅黑" panose="020B0503020204020204" charset="-122"/>
                <a:sym typeface="+mn-ea"/>
              </a:rPr>
              <a:t>作品，雷锋</a:t>
            </a:r>
            <a:r>
              <a:rPr lang="en-US" altLang="zh-CN" sz="900" dirty="0">
                <a:noFill/>
                <a:effectLst>
                  <a:outerShdw sx="1000" sy="1000" algn="ctr" rotWithShape="0">
                    <a:srgbClr val="000000"/>
                  </a:outerShdw>
                </a:effectLst>
                <a:latin typeface="微软雅黑" panose="020B0503020204020204" charset="-122"/>
                <a:ea typeface="微软雅黑" panose="020B0503020204020204" charset="-122"/>
                <a:sym typeface="+mn-ea"/>
              </a:rPr>
              <a:t>PPT</a:t>
            </a:r>
            <a:r>
              <a:rPr lang="zh-CN" altLang="en-US" sz="900" dirty="0">
                <a:noFill/>
                <a:effectLst>
                  <a:outerShdw sx="1000" sy="1000" algn="ctr" rotWithShape="0">
                    <a:srgbClr val="000000"/>
                  </a:outerShdw>
                </a:effectLst>
                <a:latin typeface="微软雅黑" panose="020B0503020204020204" charset="-122"/>
                <a:ea typeface="微软雅黑" panose="020B0503020204020204" charset="-122"/>
                <a:sym typeface="+mn-ea"/>
              </a:rPr>
              <a:t>网</a:t>
            </a:r>
            <a:r>
              <a:rPr lang="en-US" altLang="zh-CN" sz="900" dirty="0">
                <a:noFill/>
                <a:effectLst>
                  <a:outerShdw sx="1000" sy="1000" algn="ctr" rotWithShape="0">
                    <a:srgbClr val="000000"/>
                  </a:outerShdw>
                </a:effectLst>
                <a:latin typeface="微软雅黑" panose="020B0503020204020204" charset="-122"/>
                <a:ea typeface="微软雅黑" panose="020B0503020204020204" charset="-122"/>
                <a:sym typeface="+mn-ea"/>
              </a:rPr>
              <a:t>-WWW.LFPPT.COM</a:t>
            </a:r>
            <a:r>
              <a:rPr lang="zh-CN" altLang="en-US" sz="900" dirty="0">
                <a:noFill/>
                <a:effectLst>
                  <a:outerShdw sx="1000" sy="1000" algn="ctr" rotWithShape="0">
                    <a:srgbClr val="000000"/>
                  </a:outerShdw>
                </a:effectLst>
                <a:latin typeface="微软雅黑" panose="020B0503020204020204" charset="-122"/>
                <a:ea typeface="微软雅黑" panose="020B0503020204020204" charset="-122"/>
                <a:sym typeface="+mn-ea"/>
              </a:rPr>
              <a:t>每天更新</a:t>
            </a:r>
            <a:r>
              <a:rPr lang="en-US" altLang="zh-CN" sz="900" dirty="0">
                <a:noFill/>
                <a:effectLst>
                  <a:outerShdw sx="1000" sy="1000" algn="ctr" rotWithShape="0">
                    <a:srgbClr val="000000"/>
                  </a:outerShdw>
                </a:effectLst>
                <a:latin typeface="微软雅黑" panose="020B0503020204020204" charset="-122"/>
                <a:ea typeface="微软雅黑" panose="020B0503020204020204" charset="-122"/>
                <a:sym typeface="+mn-ea"/>
              </a:rPr>
              <a:t>PPT</a:t>
            </a:r>
            <a:r>
              <a:rPr lang="zh-CN" altLang="en-US" sz="900" dirty="0">
                <a:noFill/>
                <a:effectLst>
                  <a:outerShdw sx="1000" sy="1000" algn="ctr" rotWithShape="0">
                    <a:srgbClr val="000000"/>
                  </a:outerShdw>
                </a:effectLst>
                <a:latin typeface="微软雅黑" panose="020B0503020204020204" charset="-122"/>
                <a:ea typeface="微软雅黑" panose="020B0503020204020204" charset="-122"/>
                <a:sym typeface="+mn-ea"/>
              </a:rPr>
              <a:t>模板</a:t>
            </a:r>
            <a:endParaRPr lang="zh-CN" altLang="en-US" sz="900" dirty="0">
              <a:noFill/>
              <a:latin typeface="微软雅黑" panose="020B0503020204020204" charset="-122"/>
              <a:ea typeface="微软雅黑" panose="020B0503020204020204" charset="-122"/>
              <a:sym typeface="+mn-ea"/>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1000" advClick="0">
        <p159:morph option="byObject"/>
      </p:transition>
    </mc:Choice>
    <mc:Fallback>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image" Target="../media/image4.png"/><Relationship Id="rId6" Type="http://schemas.openxmlformats.org/officeDocument/2006/relationships/tags" Target="../tags/tag65.xml"/><Relationship Id="rId5" Type="http://schemas.openxmlformats.org/officeDocument/2006/relationships/image" Target="../media/image3.png"/><Relationship Id="rId4" Type="http://schemas.openxmlformats.org/officeDocument/2006/relationships/tags" Target="../tags/tag64.xml"/><Relationship Id="rId3" Type="http://schemas.openxmlformats.org/officeDocument/2006/relationships/image" Target="../media/image2.png"/><Relationship Id="rId2" Type="http://schemas.openxmlformats.org/officeDocument/2006/relationships/tags" Target="../tags/tag63.xml"/><Relationship Id="rId14" Type="http://schemas.openxmlformats.org/officeDocument/2006/relationships/notesSlide" Target="../notesSlides/notesSlide1.xml"/><Relationship Id="rId13" Type="http://schemas.openxmlformats.org/officeDocument/2006/relationships/slideLayout" Target="../slideLayouts/slideLayout7.xml"/><Relationship Id="rId12" Type="http://schemas.openxmlformats.org/officeDocument/2006/relationships/image" Target="../media/image7.png"/><Relationship Id="rId11" Type="http://schemas.openxmlformats.org/officeDocument/2006/relationships/image" Target="../media/image6.svg"/><Relationship Id="rId10" Type="http://schemas.openxmlformats.org/officeDocument/2006/relationships/image" Target="../media/image5.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image" Target="../media/image28.png"/><Relationship Id="rId7" Type="http://schemas.openxmlformats.org/officeDocument/2006/relationships/tags" Target="../tags/tag222.xml"/><Relationship Id="rId6" Type="http://schemas.openxmlformats.org/officeDocument/2006/relationships/image" Target="../media/image7.png"/><Relationship Id="rId5" Type="http://schemas.openxmlformats.org/officeDocument/2006/relationships/tags" Target="../tags/tag22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220.xml"/><Relationship Id="rId11" Type="http://schemas.openxmlformats.org/officeDocument/2006/relationships/notesSlide" Target="../notesSlides/notesSlide10.xml"/><Relationship Id="rId10" Type="http://schemas.openxmlformats.org/officeDocument/2006/relationships/slideLayout" Target="../slideLayouts/slideLayout7.xml"/><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tags" Target="../tags/tag226.xml"/><Relationship Id="rId7" Type="http://schemas.openxmlformats.org/officeDocument/2006/relationships/image" Target="../media/image7.png"/><Relationship Id="rId6" Type="http://schemas.openxmlformats.org/officeDocument/2006/relationships/tags" Target="../tags/tag225.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tags" Target="../tags/tag224.xml"/><Relationship Id="rId2" Type="http://schemas.openxmlformats.org/officeDocument/2006/relationships/image" Target="../media/image29.png"/><Relationship Id="rId13" Type="http://schemas.openxmlformats.org/officeDocument/2006/relationships/notesSlide" Target="../notesSlides/notesSlide11.xml"/><Relationship Id="rId12" Type="http://schemas.openxmlformats.org/officeDocument/2006/relationships/slideLayout" Target="../slideLayouts/slideLayout7.xml"/><Relationship Id="rId11" Type="http://schemas.openxmlformats.org/officeDocument/2006/relationships/tags" Target="../tags/tag227.xml"/><Relationship Id="rId10" Type="http://schemas.openxmlformats.org/officeDocument/2006/relationships/image" Target="../media/image28.png"/><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30.png"/><Relationship Id="rId7" Type="http://schemas.openxmlformats.org/officeDocument/2006/relationships/tags" Target="../tags/tag230.xml"/><Relationship Id="rId6" Type="http://schemas.openxmlformats.org/officeDocument/2006/relationships/image" Target="../media/image7.png"/><Relationship Id="rId5" Type="http://schemas.openxmlformats.org/officeDocument/2006/relationships/tags" Target="../tags/tag229.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228.xml"/><Relationship Id="rId14" Type="http://schemas.openxmlformats.org/officeDocument/2006/relationships/notesSlide" Target="../notesSlides/notesSlide12.xml"/><Relationship Id="rId13" Type="http://schemas.openxmlformats.org/officeDocument/2006/relationships/slideLayout" Target="../slideLayouts/slideLayout7.xml"/><Relationship Id="rId12" Type="http://schemas.openxmlformats.org/officeDocument/2006/relationships/tags" Target="../tags/tag231.xml"/><Relationship Id="rId11" Type="http://schemas.openxmlformats.org/officeDocument/2006/relationships/image" Target="../media/image28.png"/><Relationship Id="rId10" Type="http://schemas.openxmlformats.org/officeDocument/2006/relationships/image" Target="../media/image14.png"/><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tags" Target="../tags/tag234.xml"/><Relationship Id="rId7" Type="http://schemas.openxmlformats.org/officeDocument/2006/relationships/image" Target="../media/image7.png"/><Relationship Id="rId6" Type="http://schemas.openxmlformats.org/officeDocument/2006/relationships/tags" Target="../tags/tag233.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tags" Target="../tags/tag232.xml"/><Relationship Id="rId2" Type="http://schemas.openxmlformats.org/officeDocument/2006/relationships/image" Target="../media/image32.png"/><Relationship Id="rId14" Type="http://schemas.openxmlformats.org/officeDocument/2006/relationships/notesSlide" Target="../notesSlides/notesSlide13.xml"/><Relationship Id="rId13" Type="http://schemas.openxmlformats.org/officeDocument/2006/relationships/slideLayout" Target="../slideLayouts/slideLayout7.xml"/><Relationship Id="rId12" Type="http://schemas.openxmlformats.org/officeDocument/2006/relationships/tags" Target="../tags/tag235.xml"/><Relationship Id="rId11" Type="http://schemas.openxmlformats.org/officeDocument/2006/relationships/image" Target="../media/image34.png"/><Relationship Id="rId10" Type="http://schemas.openxmlformats.org/officeDocument/2006/relationships/image" Target="../media/image33.png"/><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tags" Target="../tags/tag238.xml"/><Relationship Id="rId7" Type="http://schemas.openxmlformats.org/officeDocument/2006/relationships/image" Target="../media/image7.png"/><Relationship Id="rId6" Type="http://schemas.openxmlformats.org/officeDocument/2006/relationships/tags" Target="../tags/tag237.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tags" Target="../tags/tag236.xml"/><Relationship Id="rId2" Type="http://schemas.openxmlformats.org/officeDocument/2006/relationships/image" Target="../media/image36.png"/><Relationship Id="rId14" Type="http://schemas.openxmlformats.org/officeDocument/2006/relationships/notesSlide" Target="../notesSlides/notesSlide14.xml"/><Relationship Id="rId13" Type="http://schemas.openxmlformats.org/officeDocument/2006/relationships/slideLayout" Target="../slideLayouts/slideLayout7.xml"/><Relationship Id="rId12" Type="http://schemas.openxmlformats.org/officeDocument/2006/relationships/image" Target="../media/image38.png"/><Relationship Id="rId11" Type="http://schemas.openxmlformats.org/officeDocument/2006/relationships/image" Target="../media/image37.png"/><Relationship Id="rId10" Type="http://schemas.openxmlformats.org/officeDocument/2006/relationships/tags" Target="../tags/tag239.xml"/><Relationship Id="rId1" Type="http://schemas.openxmlformats.org/officeDocument/2006/relationships/image" Target="../media/image35.png"/></Relationships>
</file>

<file path=ppt/slides/_rels/slide15.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40.png"/><Relationship Id="rId7" Type="http://schemas.openxmlformats.org/officeDocument/2006/relationships/tags" Target="../tags/tag242.xml"/><Relationship Id="rId6" Type="http://schemas.openxmlformats.org/officeDocument/2006/relationships/image" Target="../media/image7.png"/><Relationship Id="rId5" Type="http://schemas.openxmlformats.org/officeDocument/2006/relationships/tags" Target="../tags/tag24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240.xml"/><Relationship Id="rId13" Type="http://schemas.openxmlformats.org/officeDocument/2006/relationships/notesSlide" Target="../notesSlides/notesSlide15.xml"/><Relationship Id="rId12" Type="http://schemas.openxmlformats.org/officeDocument/2006/relationships/slideLayout" Target="../slideLayouts/slideLayout7.xml"/><Relationship Id="rId11" Type="http://schemas.openxmlformats.org/officeDocument/2006/relationships/tags" Target="../tags/tag243.xml"/><Relationship Id="rId10" Type="http://schemas.openxmlformats.org/officeDocument/2006/relationships/image" Target="../media/image28.png"/><Relationship Id="rId1" Type="http://schemas.openxmlformats.org/officeDocument/2006/relationships/image" Target="../media/image39.png"/></Relationships>
</file>

<file path=ppt/slides/_rels/slide16.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28.png"/><Relationship Id="rId7" Type="http://schemas.openxmlformats.org/officeDocument/2006/relationships/tags" Target="../tags/tag246.xml"/><Relationship Id="rId6" Type="http://schemas.openxmlformats.org/officeDocument/2006/relationships/image" Target="../media/image7.png"/><Relationship Id="rId5" Type="http://schemas.openxmlformats.org/officeDocument/2006/relationships/tags" Target="../tags/tag245.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244.xml"/><Relationship Id="rId12" Type="http://schemas.openxmlformats.org/officeDocument/2006/relationships/notesSlide" Target="../notesSlides/notesSlide16.xml"/><Relationship Id="rId11" Type="http://schemas.openxmlformats.org/officeDocument/2006/relationships/slideLayout" Target="../slideLayouts/slideLayout7.xml"/><Relationship Id="rId10" Type="http://schemas.openxmlformats.org/officeDocument/2006/relationships/tags" Target="../tags/tag247.xml"/><Relationship Id="rId1" Type="http://schemas.openxmlformats.org/officeDocument/2006/relationships/image" Target="../media/image41.png"/></Relationships>
</file>

<file path=ppt/slides/_rels/slide17.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image" Target="../media/image28.png"/><Relationship Id="rId7" Type="http://schemas.openxmlformats.org/officeDocument/2006/relationships/tags" Target="../tags/tag250.xml"/><Relationship Id="rId6" Type="http://schemas.openxmlformats.org/officeDocument/2006/relationships/image" Target="../media/image7.png"/><Relationship Id="rId5" Type="http://schemas.openxmlformats.org/officeDocument/2006/relationships/tags" Target="../tags/tag249.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248.xml"/><Relationship Id="rId12" Type="http://schemas.openxmlformats.org/officeDocument/2006/relationships/notesSlide" Target="../notesSlides/notesSlide17.xml"/><Relationship Id="rId11" Type="http://schemas.openxmlformats.org/officeDocument/2006/relationships/slideLayout" Target="../slideLayouts/slideLayout7.xml"/><Relationship Id="rId10" Type="http://schemas.openxmlformats.org/officeDocument/2006/relationships/image" Target="../media/image44.png"/><Relationship Id="rId1" Type="http://schemas.openxmlformats.org/officeDocument/2006/relationships/image" Target="../media/image43.pn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7.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image" Target="../media/image7.png"/><Relationship Id="rId4" Type="http://schemas.openxmlformats.org/officeDocument/2006/relationships/tags" Target="../tags/tag25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252.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8.xml"/><Relationship Id="rId5" Type="http://schemas.openxmlformats.org/officeDocument/2006/relationships/image" Target="../media/image46.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tags" Target="../tags/tag256.xml"/><Relationship Id="rId1" Type="http://schemas.openxmlformats.org/officeDocument/2006/relationships/image" Target="../media/image45.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0.png"/><Relationship Id="rId7" Type="http://schemas.openxmlformats.org/officeDocument/2006/relationships/image" Target="../media/image7.png"/><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notesSlide" Target="../notesSlides/notesSlide2.xml"/><Relationship Id="rId1" Type="http://schemas.openxmlformats.org/officeDocument/2006/relationships/tags" Target="../tags/tag68.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75.xml"/><Relationship Id="rId7" Type="http://schemas.openxmlformats.org/officeDocument/2006/relationships/image" Target="../media/image10.png"/><Relationship Id="rId6" Type="http://schemas.openxmlformats.org/officeDocument/2006/relationships/image" Target="../media/image7.png"/><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notesSlide" Target="../notesSlides/notesSlide3.xml"/><Relationship Id="rId1" Type="http://schemas.openxmlformats.org/officeDocument/2006/relationships/tags" Target="../tags/tag72.xml"/></Relationships>
</file>

<file path=ppt/slides/_rels/slide4.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image" Target="../media/image7.png"/><Relationship Id="rId5" Type="http://schemas.openxmlformats.org/officeDocument/2006/relationships/tags" Target="../tags/tag77.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76.xml"/><Relationship Id="rId13" Type="http://schemas.openxmlformats.org/officeDocument/2006/relationships/notesSlide" Target="../notesSlides/notesSlide4.xml"/><Relationship Id="rId12" Type="http://schemas.openxmlformats.org/officeDocument/2006/relationships/slideLayout" Target="../slideLayouts/slideLayout7.xml"/><Relationship Id="rId11" Type="http://schemas.openxmlformats.org/officeDocument/2006/relationships/tags" Target="../tags/tag80.xml"/><Relationship Id="rId10" Type="http://schemas.openxmlformats.org/officeDocument/2006/relationships/image" Target="../media/image12.png"/><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7.png"/><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image" Target="../media/image9.png"/><Relationship Id="rId2" Type="http://schemas.openxmlformats.org/officeDocument/2006/relationships/image" Target="../media/image8.png"/><Relationship Id="rId11" Type="http://schemas.openxmlformats.org/officeDocument/2006/relationships/notesSlide" Target="../notesSlides/notesSlide5.xml"/><Relationship Id="rId10" Type="http://schemas.openxmlformats.org/officeDocument/2006/relationships/slideLayout" Target="../slideLayouts/slideLayout7.xml"/><Relationship Id="rId1" Type="http://schemas.openxmlformats.org/officeDocument/2006/relationships/tags" Target="../tags/tag81.xml"/></Relationships>
</file>

<file path=ppt/slides/_rels/slide6.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6.png"/><Relationship Id="rId7" Type="http://schemas.openxmlformats.org/officeDocument/2006/relationships/image" Target="../media/image15.jpeg"/><Relationship Id="rId6" Type="http://schemas.openxmlformats.org/officeDocument/2006/relationships/tags" Target="../tags/tag87.xml"/><Relationship Id="rId5" Type="http://schemas.openxmlformats.org/officeDocument/2006/relationships/image" Target="../media/image7.png"/><Relationship Id="rId4" Type="http://schemas.openxmlformats.org/officeDocument/2006/relationships/tags" Target="../tags/tag86.xml"/><Relationship Id="rId3" Type="http://schemas.openxmlformats.org/officeDocument/2006/relationships/image" Target="../media/image9.png"/><Relationship Id="rId2" Type="http://schemas.openxmlformats.org/officeDocument/2006/relationships/image" Target="../media/image8.png"/><Relationship Id="rId13" Type="http://schemas.openxmlformats.org/officeDocument/2006/relationships/notesSlide" Target="../notesSlides/notesSlide6.xml"/><Relationship Id="rId12" Type="http://schemas.openxmlformats.org/officeDocument/2006/relationships/slideLayout" Target="../slideLayouts/slideLayout7.xml"/><Relationship Id="rId11" Type="http://schemas.openxmlformats.org/officeDocument/2006/relationships/tags" Target="../tags/tag88.xml"/><Relationship Id="rId10" Type="http://schemas.openxmlformats.org/officeDocument/2006/relationships/image" Target="../media/image17.png"/><Relationship Id="rId1" Type="http://schemas.openxmlformats.org/officeDocument/2006/relationships/tags" Target="../tags/tag85.xml"/></Relationships>
</file>

<file path=ppt/slides/_rels/slide7.xml.rels><?xml version="1.0" encoding="UTF-8" standalone="yes"?>
<Relationships xmlns="http://schemas.openxmlformats.org/package/2006/relationships"><Relationship Id="rId99" Type="http://schemas.openxmlformats.org/officeDocument/2006/relationships/tags" Target="../tags/tag184.xml"/><Relationship Id="rId98" Type="http://schemas.openxmlformats.org/officeDocument/2006/relationships/tags" Target="../tags/tag183.xml"/><Relationship Id="rId97" Type="http://schemas.openxmlformats.org/officeDocument/2006/relationships/tags" Target="../tags/tag182.xml"/><Relationship Id="rId96" Type="http://schemas.openxmlformats.org/officeDocument/2006/relationships/tags" Target="../tags/tag181.xml"/><Relationship Id="rId95" Type="http://schemas.openxmlformats.org/officeDocument/2006/relationships/tags" Target="../tags/tag180.xml"/><Relationship Id="rId94" Type="http://schemas.openxmlformats.org/officeDocument/2006/relationships/tags" Target="../tags/tag179.xml"/><Relationship Id="rId93" Type="http://schemas.openxmlformats.org/officeDocument/2006/relationships/tags" Target="../tags/tag178.xml"/><Relationship Id="rId92" Type="http://schemas.openxmlformats.org/officeDocument/2006/relationships/tags" Target="../tags/tag177.xml"/><Relationship Id="rId91" Type="http://schemas.openxmlformats.org/officeDocument/2006/relationships/tags" Target="../tags/tag176.xml"/><Relationship Id="rId90" Type="http://schemas.openxmlformats.org/officeDocument/2006/relationships/tags" Target="../tags/tag175.xml"/><Relationship Id="rId9" Type="http://schemas.openxmlformats.org/officeDocument/2006/relationships/tags" Target="../tags/tag94.xml"/><Relationship Id="rId89" Type="http://schemas.openxmlformats.org/officeDocument/2006/relationships/tags" Target="../tags/tag174.xml"/><Relationship Id="rId88" Type="http://schemas.openxmlformats.org/officeDocument/2006/relationships/tags" Target="../tags/tag173.xml"/><Relationship Id="rId87" Type="http://schemas.openxmlformats.org/officeDocument/2006/relationships/tags" Target="../tags/tag172.xml"/><Relationship Id="rId86" Type="http://schemas.openxmlformats.org/officeDocument/2006/relationships/tags" Target="../tags/tag171.xml"/><Relationship Id="rId85" Type="http://schemas.openxmlformats.org/officeDocument/2006/relationships/tags" Target="../tags/tag170.xml"/><Relationship Id="rId84" Type="http://schemas.openxmlformats.org/officeDocument/2006/relationships/tags" Target="../tags/tag169.xml"/><Relationship Id="rId83" Type="http://schemas.openxmlformats.org/officeDocument/2006/relationships/tags" Target="../tags/tag168.xml"/><Relationship Id="rId82" Type="http://schemas.openxmlformats.org/officeDocument/2006/relationships/tags" Target="../tags/tag167.xml"/><Relationship Id="rId81" Type="http://schemas.openxmlformats.org/officeDocument/2006/relationships/tags" Target="../tags/tag166.xml"/><Relationship Id="rId80" Type="http://schemas.openxmlformats.org/officeDocument/2006/relationships/tags" Target="../tags/tag165.xml"/><Relationship Id="rId8" Type="http://schemas.openxmlformats.org/officeDocument/2006/relationships/tags" Target="../tags/tag93.xml"/><Relationship Id="rId79" Type="http://schemas.openxmlformats.org/officeDocument/2006/relationships/tags" Target="../tags/tag164.xml"/><Relationship Id="rId78" Type="http://schemas.openxmlformats.org/officeDocument/2006/relationships/tags" Target="../tags/tag163.xml"/><Relationship Id="rId77" Type="http://schemas.openxmlformats.org/officeDocument/2006/relationships/tags" Target="../tags/tag162.xml"/><Relationship Id="rId76" Type="http://schemas.openxmlformats.org/officeDocument/2006/relationships/tags" Target="../tags/tag161.xml"/><Relationship Id="rId75" Type="http://schemas.openxmlformats.org/officeDocument/2006/relationships/tags" Target="../tags/tag160.xml"/><Relationship Id="rId74" Type="http://schemas.openxmlformats.org/officeDocument/2006/relationships/tags" Target="../tags/tag159.xml"/><Relationship Id="rId73" Type="http://schemas.openxmlformats.org/officeDocument/2006/relationships/tags" Target="../tags/tag158.xml"/><Relationship Id="rId72" Type="http://schemas.openxmlformats.org/officeDocument/2006/relationships/tags" Target="../tags/tag157.xml"/><Relationship Id="rId71" Type="http://schemas.openxmlformats.org/officeDocument/2006/relationships/tags" Target="../tags/tag156.xml"/><Relationship Id="rId70" Type="http://schemas.openxmlformats.org/officeDocument/2006/relationships/tags" Target="../tags/tag155.xml"/><Relationship Id="rId7" Type="http://schemas.openxmlformats.org/officeDocument/2006/relationships/tags" Target="../tags/tag92.xml"/><Relationship Id="rId69" Type="http://schemas.openxmlformats.org/officeDocument/2006/relationships/tags" Target="../tags/tag154.xml"/><Relationship Id="rId68" Type="http://schemas.openxmlformats.org/officeDocument/2006/relationships/tags" Target="../tags/tag153.xml"/><Relationship Id="rId67" Type="http://schemas.openxmlformats.org/officeDocument/2006/relationships/tags" Target="../tags/tag152.xml"/><Relationship Id="rId66" Type="http://schemas.openxmlformats.org/officeDocument/2006/relationships/tags" Target="../tags/tag151.xml"/><Relationship Id="rId65" Type="http://schemas.openxmlformats.org/officeDocument/2006/relationships/tags" Target="../tags/tag150.xml"/><Relationship Id="rId64" Type="http://schemas.openxmlformats.org/officeDocument/2006/relationships/tags" Target="../tags/tag149.xml"/><Relationship Id="rId63" Type="http://schemas.openxmlformats.org/officeDocument/2006/relationships/tags" Target="../tags/tag148.xml"/><Relationship Id="rId62" Type="http://schemas.openxmlformats.org/officeDocument/2006/relationships/tags" Target="../tags/tag147.xml"/><Relationship Id="rId61" Type="http://schemas.openxmlformats.org/officeDocument/2006/relationships/tags" Target="../tags/tag146.xml"/><Relationship Id="rId60" Type="http://schemas.openxmlformats.org/officeDocument/2006/relationships/tags" Target="../tags/tag145.xml"/><Relationship Id="rId6" Type="http://schemas.openxmlformats.org/officeDocument/2006/relationships/tags" Target="../tags/tag91.xml"/><Relationship Id="rId59" Type="http://schemas.openxmlformats.org/officeDocument/2006/relationships/tags" Target="../tags/tag144.xml"/><Relationship Id="rId58" Type="http://schemas.openxmlformats.org/officeDocument/2006/relationships/tags" Target="../tags/tag143.xml"/><Relationship Id="rId57" Type="http://schemas.openxmlformats.org/officeDocument/2006/relationships/tags" Target="../tags/tag142.xml"/><Relationship Id="rId56" Type="http://schemas.openxmlformats.org/officeDocument/2006/relationships/tags" Target="../tags/tag141.xml"/><Relationship Id="rId55" Type="http://schemas.openxmlformats.org/officeDocument/2006/relationships/tags" Target="../tags/tag140.xml"/><Relationship Id="rId54" Type="http://schemas.openxmlformats.org/officeDocument/2006/relationships/tags" Target="../tags/tag139.xml"/><Relationship Id="rId53" Type="http://schemas.openxmlformats.org/officeDocument/2006/relationships/tags" Target="../tags/tag138.xml"/><Relationship Id="rId52" Type="http://schemas.openxmlformats.org/officeDocument/2006/relationships/tags" Target="../tags/tag137.xml"/><Relationship Id="rId51" Type="http://schemas.openxmlformats.org/officeDocument/2006/relationships/tags" Target="../tags/tag136.xml"/><Relationship Id="rId50" Type="http://schemas.openxmlformats.org/officeDocument/2006/relationships/tags" Target="../tags/tag135.xml"/><Relationship Id="rId5" Type="http://schemas.openxmlformats.org/officeDocument/2006/relationships/image" Target="../media/image7.png"/><Relationship Id="rId49" Type="http://schemas.openxmlformats.org/officeDocument/2006/relationships/tags" Target="../tags/tag134.xml"/><Relationship Id="rId48" Type="http://schemas.openxmlformats.org/officeDocument/2006/relationships/tags" Target="../tags/tag133.xml"/><Relationship Id="rId47" Type="http://schemas.openxmlformats.org/officeDocument/2006/relationships/tags" Target="../tags/tag132.xml"/><Relationship Id="rId46" Type="http://schemas.openxmlformats.org/officeDocument/2006/relationships/tags" Target="../tags/tag131.xml"/><Relationship Id="rId45" Type="http://schemas.openxmlformats.org/officeDocument/2006/relationships/tags" Target="../tags/tag130.xml"/><Relationship Id="rId44" Type="http://schemas.openxmlformats.org/officeDocument/2006/relationships/tags" Target="../tags/tag129.xml"/><Relationship Id="rId43" Type="http://schemas.openxmlformats.org/officeDocument/2006/relationships/tags" Target="../tags/tag128.xml"/><Relationship Id="rId42" Type="http://schemas.openxmlformats.org/officeDocument/2006/relationships/tags" Target="../tags/tag127.xml"/><Relationship Id="rId41" Type="http://schemas.openxmlformats.org/officeDocument/2006/relationships/tags" Target="../tags/tag126.xml"/><Relationship Id="rId40" Type="http://schemas.openxmlformats.org/officeDocument/2006/relationships/tags" Target="../tags/tag125.xml"/><Relationship Id="rId4" Type="http://schemas.openxmlformats.org/officeDocument/2006/relationships/tags" Target="../tags/tag90.xml"/><Relationship Id="rId39" Type="http://schemas.openxmlformats.org/officeDocument/2006/relationships/tags" Target="../tags/tag124.xml"/><Relationship Id="rId38" Type="http://schemas.openxmlformats.org/officeDocument/2006/relationships/tags" Target="../tags/tag123.xml"/><Relationship Id="rId37" Type="http://schemas.openxmlformats.org/officeDocument/2006/relationships/tags" Target="../tags/tag122.xml"/><Relationship Id="rId36" Type="http://schemas.openxmlformats.org/officeDocument/2006/relationships/tags" Target="../tags/tag121.xml"/><Relationship Id="rId35" Type="http://schemas.openxmlformats.org/officeDocument/2006/relationships/tags" Target="../tags/tag120.xml"/><Relationship Id="rId34" Type="http://schemas.openxmlformats.org/officeDocument/2006/relationships/tags" Target="../tags/tag119.xml"/><Relationship Id="rId33" Type="http://schemas.openxmlformats.org/officeDocument/2006/relationships/tags" Target="../tags/tag118.xml"/><Relationship Id="rId32" Type="http://schemas.openxmlformats.org/officeDocument/2006/relationships/tags" Target="../tags/tag117.xml"/><Relationship Id="rId31" Type="http://schemas.openxmlformats.org/officeDocument/2006/relationships/tags" Target="../tags/tag116.xml"/><Relationship Id="rId30" Type="http://schemas.openxmlformats.org/officeDocument/2006/relationships/tags" Target="../tags/tag115.xml"/><Relationship Id="rId3" Type="http://schemas.openxmlformats.org/officeDocument/2006/relationships/image" Target="../media/image9.png"/><Relationship Id="rId29" Type="http://schemas.openxmlformats.org/officeDocument/2006/relationships/tags" Target="../tags/tag114.xml"/><Relationship Id="rId28" Type="http://schemas.openxmlformats.org/officeDocument/2006/relationships/tags" Target="../tags/tag113.xml"/><Relationship Id="rId27" Type="http://schemas.openxmlformats.org/officeDocument/2006/relationships/tags" Target="../tags/tag112.xml"/><Relationship Id="rId26" Type="http://schemas.openxmlformats.org/officeDocument/2006/relationships/tags" Target="../tags/tag111.xml"/><Relationship Id="rId25" Type="http://schemas.openxmlformats.org/officeDocument/2006/relationships/tags" Target="../tags/tag110.xml"/><Relationship Id="rId24" Type="http://schemas.openxmlformats.org/officeDocument/2006/relationships/tags" Target="../tags/tag109.xml"/><Relationship Id="rId23" Type="http://schemas.openxmlformats.org/officeDocument/2006/relationships/tags" Target="../tags/tag108.xml"/><Relationship Id="rId22" Type="http://schemas.openxmlformats.org/officeDocument/2006/relationships/tags" Target="../tags/tag107.xml"/><Relationship Id="rId21" Type="http://schemas.openxmlformats.org/officeDocument/2006/relationships/tags" Target="../tags/tag106.xml"/><Relationship Id="rId20" Type="http://schemas.openxmlformats.org/officeDocument/2006/relationships/tags" Target="../tags/tag105.xml"/><Relationship Id="rId2" Type="http://schemas.openxmlformats.org/officeDocument/2006/relationships/image" Target="../media/image8.png"/><Relationship Id="rId19" Type="http://schemas.openxmlformats.org/officeDocument/2006/relationships/tags" Target="../tags/tag104.xml"/><Relationship Id="rId18" Type="http://schemas.openxmlformats.org/officeDocument/2006/relationships/tags" Target="../tags/tag103.xml"/><Relationship Id="rId17" Type="http://schemas.openxmlformats.org/officeDocument/2006/relationships/tags" Target="../tags/tag102.xml"/><Relationship Id="rId16" Type="http://schemas.openxmlformats.org/officeDocument/2006/relationships/tags" Target="../tags/tag101.xml"/><Relationship Id="rId15" Type="http://schemas.openxmlformats.org/officeDocument/2006/relationships/tags" Target="../tags/tag100.xml"/><Relationship Id="rId14" Type="http://schemas.openxmlformats.org/officeDocument/2006/relationships/tags" Target="../tags/tag99.xml"/><Relationship Id="rId132" Type="http://schemas.openxmlformats.org/officeDocument/2006/relationships/notesSlide" Target="../notesSlides/notesSlide7.xml"/><Relationship Id="rId131" Type="http://schemas.openxmlformats.org/officeDocument/2006/relationships/slideLayout" Target="../slideLayouts/slideLayout7.xml"/><Relationship Id="rId130" Type="http://schemas.openxmlformats.org/officeDocument/2006/relationships/tags" Target="../tags/tag211.xml"/><Relationship Id="rId13" Type="http://schemas.openxmlformats.org/officeDocument/2006/relationships/tags" Target="../tags/tag98.xml"/><Relationship Id="rId129" Type="http://schemas.openxmlformats.org/officeDocument/2006/relationships/image" Target="../media/image21.png"/><Relationship Id="rId128" Type="http://schemas.openxmlformats.org/officeDocument/2006/relationships/image" Target="../media/image20.png"/><Relationship Id="rId127" Type="http://schemas.openxmlformats.org/officeDocument/2006/relationships/tags" Target="../tags/tag210.xml"/><Relationship Id="rId126" Type="http://schemas.openxmlformats.org/officeDocument/2006/relationships/tags" Target="../tags/tag209.xml"/><Relationship Id="rId125" Type="http://schemas.openxmlformats.org/officeDocument/2006/relationships/tags" Target="../tags/tag208.xml"/><Relationship Id="rId124" Type="http://schemas.openxmlformats.org/officeDocument/2006/relationships/tags" Target="../tags/tag207.xml"/><Relationship Id="rId123" Type="http://schemas.openxmlformats.org/officeDocument/2006/relationships/tags" Target="../tags/tag206.xml"/><Relationship Id="rId122" Type="http://schemas.openxmlformats.org/officeDocument/2006/relationships/image" Target="../media/image19.png"/><Relationship Id="rId121" Type="http://schemas.openxmlformats.org/officeDocument/2006/relationships/tags" Target="../tags/tag205.xml"/><Relationship Id="rId120" Type="http://schemas.openxmlformats.org/officeDocument/2006/relationships/image" Target="../media/image18.png"/><Relationship Id="rId12" Type="http://schemas.openxmlformats.org/officeDocument/2006/relationships/tags" Target="../tags/tag97.xml"/><Relationship Id="rId119" Type="http://schemas.openxmlformats.org/officeDocument/2006/relationships/tags" Target="../tags/tag204.xml"/><Relationship Id="rId118" Type="http://schemas.openxmlformats.org/officeDocument/2006/relationships/tags" Target="../tags/tag203.xml"/><Relationship Id="rId117" Type="http://schemas.openxmlformats.org/officeDocument/2006/relationships/tags" Target="../tags/tag202.xml"/><Relationship Id="rId116" Type="http://schemas.openxmlformats.org/officeDocument/2006/relationships/tags" Target="../tags/tag201.xml"/><Relationship Id="rId115" Type="http://schemas.openxmlformats.org/officeDocument/2006/relationships/tags" Target="../tags/tag200.xml"/><Relationship Id="rId114" Type="http://schemas.openxmlformats.org/officeDocument/2006/relationships/tags" Target="../tags/tag199.xml"/><Relationship Id="rId113" Type="http://schemas.openxmlformats.org/officeDocument/2006/relationships/tags" Target="../tags/tag198.xml"/><Relationship Id="rId112" Type="http://schemas.openxmlformats.org/officeDocument/2006/relationships/tags" Target="../tags/tag197.xml"/><Relationship Id="rId111" Type="http://schemas.openxmlformats.org/officeDocument/2006/relationships/tags" Target="../tags/tag196.xml"/><Relationship Id="rId110" Type="http://schemas.openxmlformats.org/officeDocument/2006/relationships/tags" Target="../tags/tag195.xml"/><Relationship Id="rId11" Type="http://schemas.openxmlformats.org/officeDocument/2006/relationships/tags" Target="../tags/tag96.xml"/><Relationship Id="rId109" Type="http://schemas.openxmlformats.org/officeDocument/2006/relationships/tags" Target="../tags/tag194.xml"/><Relationship Id="rId108" Type="http://schemas.openxmlformats.org/officeDocument/2006/relationships/tags" Target="../tags/tag193.xml"/><Relationship Id="rId107" Type="http://schemas.openxmlformats.org/officeDocument/2006/relationships/tags" Target="../tags/tag192.xml"/><Relationship Id="rId106" Type="http://schemas.openxmlformats.org/officeDocument/2006/relationships/tags" Target="../tags/tag191.xml"/><Relationship Id="rId105" Type="http://schemas.openxmlformats.org/officeDocument/2006/relationships/tags" Target="../tags/tag190.xml"/><Relationship Id="rId104" Type="http://schemas.openxmlformats.org/officeDocument/2006/relationships/tags" Target="../tags/tag189.xml"/><Relationship Id="rId103" Type="http://schemas.openxmlformats.org/officeDocument/2006/relationships/tags" Target="../tags/tag188.xml"/><Relationship Id="rId102" Type="http://schemas.openxmlformats.org/officeDocument/2006/relationships/tags" Target="../tags/tag187.xml"/><Relationship Id="rId101" Type="http://schemas.openxmlformats.org/officeDocument/2006/relationships/tags" Target="../tags/tag186.xml"/><Relationship Id="rId100" Type="http://schemas.openxmlformats.org/officeDocument/2006/relationships/tags" Target="../tags/tag185.xml"/><Relationship Id="rId10" Type="http://schemas.openxmlformats.org/officeDocument/2006/relationships/tags" Target="../tags/tag95.xml"/><Relationship Id="rId1" Type="http://schemas.openxmlformats.org/officeDocument/2006/relationships/tags" Target="../tags/tag89.xml"/></Relationships>
</file>

<file path=ppt/slides/_rels/slide8.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image" Target="../media/image24.png"/><Relationship Id="rId7" Type="http://schemas.openxmlformats.org/officeDocument/2006/relationships/image" Target="../media/image23.png"/><Relationship Id="rId6" Type="http://schemas.openxmlformats.org/officeDocument/2006/relationships/image" Target="../media/image7.png"/><Relationship Id="rId5" Type="http://schemas.openxmlformats.org/officeDocument/2006/relationships/tags" Target="../tags/tag213.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212.xml"/><Relationship Id="rId13" Type="http://schemas.openxmlformats.org/officeDocument/2006/relationships/notesSlide" Target="../notesSlides/notesSlide8.xml"/><Relationship Id="rId12" Type="http://schemas.openxmlformats.org/officeDocument/2006/relationships/slideLayout" Target="../slideLayouts/slideLayout7.xml"/><Relationship Id="rId11" Type="http://schemas.openxmlformats.org/officeDocument/2006/relationships/tags" Target="../tags/tag215.xml"/><Relationship Id="rId10" Type="http://schemas.openxmlformats.org/officeDocument/2006/relationships/image" Target="../media/image25.png"/><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image" Target="../media/image24.png"/><Relationship Id="rId7" Type="http://schemas.openxmlformats.org/officeDocument/2006/relationships/image" Target="../media/image23.png"/><Relationship Id="rId6" Type="http://schemas.openxmlformats.org/officeDocument/2006/relationships/image" Target="../media/image7.png"/><Relationship Id="rId5" Type="http://schemas.openxmlformats.org/officeDocument/2006/relationships/tags" Target="../tags/tag217.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216.xml"/><Relationship Id="rId13" Type="http://schemas.openxmlformats.org/officeDocument/2006/relationships/notesSlide" Target="../notesSlides/notesSlide9.xml"/><Relationship Id="rId12" Type="http://schemas.openxmlformats.org/officeDocument/2006/relationships/slideLayout" Target="../slideLayouts/slideLayout7.xml"/><Relationship Id="rId11" Type="http://schemas.openxmlformats.org/officeDocument/2006/relationships/tags" Target="../tags/tag219.xml"/><Relationship Id="rId10" Type="http://schemas.openxmlformats.org/officeDocument/2006/relationships/image" Target="../media/image26.png"/><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多边形: 形状 36"/>
          <p:cNvSpPr/>
          <p:nvPr/>
        </p:nvSpPr>
        <p:spPr>
          <a:xfrm>
            <a:off x="5689875" y="3278221"/>
            <a:ext cx="6019091" cy="3579779"/>
          </a:xfrm>
          <a:custGeom>
            <a:avLst/>
            <a:gdLst>
              <a:gd name="connsiteX0" fmla="*/ 2596414 w 5702075"/>
              <a:gd name="connsiteY0" fmla="*/ 0 h 3391238"/>
              <a:gd name="connsiteX1" fmla="*/ 5702075 w 5702075"/>
              <a:gd name="connsiteY1" fmla="*/ 3391238 h 3391238"/>
              <a:gd name="connsiteX2" fmla="*/ 0 w 5702075"/>
              <a:gd name="connsiteY2" fmla="*/ 3391238 h 3391238"/>
            </a:gdLst>
            <a:ahLst/>
            <a:cxnLst>
              <a:cxn ang="0">
                <a:pos x="connsiteX0" y="connsiteY0"/>
              </a:cxn>
              <a:cxn ang="0">
                <a:pos x="connsiteX1" y="connsiteY1"/>
              </a:cxn>
              <a:cxn ang="0">
                <a:pos x="connsiteX2" y="connsiteY2"/>
              </a:cxn>
            </a:cxnLst>
            <a:rect l="l" t="t" r="r" b="b"/>
            <a:pathLst>
              <a:path w="5702075" h="3391238">
                <a:moveTo>
                  <a:pt x="2596414" y="0"/>
                </a:moveTo>
                <a:lnTo>
                  <a:pt x="5702075" y="3391238"/>
                </a:lnTo>
                <a:lnTo>
                  <a:pt x="0" y="3391238"/>
                </a:lnTo>
                <a:close/>
              </a:path>
            </a:pathLst>
          </a:custGeom>
          <a:blipFill rotWithShape="1">
            <a:blip r:embed="rId1">
              <a:alphaModFix amt="50000"/>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思源黑体 CN Bold"/>
              <a:cs typeface="+mn-ea"/>
            </a:endParaRPr>
          </a:p>
        </p:txBody>
      </p:sp>
      <p:sp>
        <p:nvSpPr>
          <p:cNvPr id="38" name="任意多边形: 形状 37"/>
          <p:cNvSpPr/>
          <p:nvPr>
            <p:custDataLst>
              <p:tags r:id="rId2"/>
            </p:custDataLst>
          </p:nvPr>
        </p:nvSpPr>
        <p:spPr>
          <a:xfrm flipV="1">
            <a:off x="5794846" y="4444"/>
            <a:ext cx="6397155" cy="5856790"/>
          </a:xfrm>
          <a:custGeom>
            <a:avLst/>
            <a:gdLst>
              <a:gd name="connsiteX0" fmla="*/ 0 w 6397155"/>
              <a:gd name="connsiteY0" fmla="*/ 5856790 h 5856790"/>
              <a:gd name="connsiteX1" fmla="*/ 6397155 w 6397155"/>
              <a:gd name="connsiteY1" fmla="*/ 5856790 h 5856790"/>
              <a:gd name="connsiteX2" fmla="*/ 6397155 w 6397155"/>
              <a:gd name="connsiteY2" fmla="*/ 1349969 h 5856790"/>
              <a:gd name="connsiteX3" fmla="*/ 5363585 w 6397155"/>
              <a:gd name="connsiteY3" fmla="*/ 0 h 5856790"/>
            </a:gdLst>
            <a:ahLst/>
            <a:cxnLst>
              <a:cxn ang="0">
                <a:pos x="connsiteX0" y="connsiteY0"/>
              </a:cxn>
              <a:cxn ang="0">
                <a:pos x="connsiteX1" y="connsiteY1"/>
              </a:cxn>
              <a:cxn ang="0">
                <a:pos x="connsiteX2" y="connsiteY2"/>
              </a:cxn>
              <a:cxn ang="0">
                <a:pos x="connsiteX3" y="connsiteY3"/>
              </a:cxn>
            </a:cxnLst>
            <a:rect l="l" t="t" r="r" b="b"/>
            <a:pathLst>
              <a:path w="6397155" h="5856790">
                <a:moveTo>
                  <a:pt x="0" y="5856790"/>
                </a:moveTo>
                <a:lnTo>
                  <a:pt x="6397155" y="5856790"/>
                </a:lnTo>
                <a:lnTo>
                  <a:pt x="6397155" y="1349969"/>
                </a:lnTo>
                <a:lnTo>
                  <a:pt x="5363585" y="0"/>
                </a:lnTo>
                <a:close/>
              </a:path>
            </a:pathLst>
          </a:custGeom>
          <a:blipFill dpi="0" rotWithShape="0">
            <a:blip r:embed="rId3">
              <a:alphaModFix amt="50000"/>
            </a:blip>
            <a:srcRect/>
            <a:tile tx="0" sx="100000" flip="none" algn="tr"/>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思源黑体 CN Bold"/>
              <a:cs typeface="+mn-ea"/>
            </a:endParaRPr>
          </a:p>
        </p:txBody>
      </p:sp>
      <p:sp>
        <p:nvSpPr>
          <p:cNvPr id="39" name="任意多边形: 形状 38"/>
          <p:cNvSpPr/>
          <p:nvPr/>
        </p:nvSpPr>
        <p:spPr>
          <a:xfrm>
            <a:off x="5642073" y="3900668"/>
            <a:ext cx="2498841" cy="2957332"/>
          </a:xfrm>
          <a:custGeom>
            <a:avLst/>
            <a:gdLst>
              <a:gd name="connsiteX0" fmla="*/ 2264205 w 2498841"/>
              <a:gd name="connsiteY0" fmla="*/ 0 h 2957332"/>
              <a:gd name="connsiteX1" fmla="*/ 2498841 w 2498841"/>
              <a:gd name="connsiteY1" fmla="*/ 256212 h 2957332"/>
              <a:gd name="connsiteX2" fmla="*/ 430798 w 2498841"/>
              <a:gd name="connsiteY2" fmla="*/ 2957332 h 2957332"/>
              <a:gd name="connsiteX3" fmla="*/ 0 w 2498841"/>
              <a:gd name="connsiteY3" fmla="*/ 2957332 h 2957332"/>
            </a:gdLst>
            <a:ahLst/>
            <a:cxnLst>
              <a:cxn ang="0">
                <a:pos x="connsiteX0" y="connsiteY0"/>
              </a:cxn>
              <a:cxn ang="0">
                <a:pos x="connsiteX1" y="connsiteY1"/>
              </a:cxn>
              <a:cxn ang="0">
                <a:pos x="connsiteX2" y="connsiteY2"/>
              </a:cxn>
              <a:cxn ang="0">
                <a:pos x="connsiteX3" y="connsiteY3"/>
              </a:cxn>
            </a:cxnLst>
            <a:rect l="l" t="t" r="r" b="b"/>
            <a:pathLst>
              <a:path w="2498841" h="2957332">
                <a:moveTo>
                  <a:pt x="2264205" y="0"/>
                </a:moveTo>
                <a:lnTo>
                  <a:pt x="2498841" y="256212"/>
                </a:lnTo>
                <a:lnTo>
                  <a:pt x="430798" y="2957332"/>
                </a:lnTo>
                <a:lnTo>
                  <a:pt x="0" y="2957332"/>
                </a:lnTo>
                <a:close/>
              </a:path>
            </a:pathLst>
          </a:custGeom>
          <a:solidFill>
            <a:srgbClr val="173450">
              <a:alpha val="80000"/>
            </a:srgb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思源黑体 CN Bold"/>
              <a:cs typeface="+mn-ea"/>
            </a:endParaRPr>
          </a:p>
        </p:txBody>
      </p:sp>
      <p:sp>
        <p:nvSpPr>
          <p:cNvPr id="40" name="任意多边形: 形状 39"/>
          <p:cNvSpPr/>
          <p:nvPr/>
        </p:nvSpPr>
        <p:spPr>
          <a:xfrm flipV="1">
            <a:off x="5655950" y="-1"/>
            <a:ext cx="6536050" cy="6858000"/>
          </a:xfrm>
          <a:custGeom>
            <a:avLst/>
            <a:gdLst>
              <a:gd name="connsiteX0" fmla="*/ 0 w 6536050"/>
              <a:gd name="connsiteY0" fmla="*/ 6858000 h 6858000"/>
              <a:gd name="connsiteX1" fmla="*/ 595767 w 6536050"/>
              <a:gd name="connsiteY1" fmla="*/ 6858000 h 6858000"/>
              <a:gd name="connsiteX2" fmla="*/ 6536050 w 6536050"/>
              <a:gd name="connsiteY2" fmla="*/ 371483 h 6858000"/>
              <a:gd name="connsiteX3" fmla="*/ 6536050 w 6536050"/>
              <a:gd name="connsiteY3" fmla="*/ 0 h 6858000"/>
              <a:gd name="connsiteX4" fmla="*/ 6280482 w 65360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6050" h="6858000">
                <a:moveTo>
                  <a:pt x="0" y="6858000"/>
                </a:moveTo>
                <a:lnTo>
                  <a:pt x="595767" y="6858000"/>
                </a:lnTo>
                <a:lnTo>
                  <a:pt x="6536050" y="371483"/>
                </a:lnTo>
                <a:lnTo>
                  <a:pt x="6536050" y="0"/>
                </a:lnTo>
                <a:lnTo>
                  <a:pt x="6280482" y="0"/>
                </a:lnTo>
                <a:close/>
              </a:path>
            </a:pathLst>
          </a:custGeom>
          <a:solidFill>
            <a:srgbClr val="173450">
              <a:alpha val="80000"/>
            </a:srgb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思源黑体 CN Bold"/>
              <a:cs typeface="+mn-ea"/>
            </a:endParaRPr>
          </a:p>
        </p:txBody>
      </p:sp>
      <p:grpSp>
        <p:nvGrpSpPr>
          <p:cNvPr id="51" name="组合 50"/>
          <p:cNvGrpSpPr/>
          <p:nvPr/>
        </p:nvGrpSpPr>
        <p:grpSpPr>
          <a:xfrm>
            <a:off x="1156322" y="1819913"/>
            <a:ext cx="2128216" cy="467995"/>
            <a:chOff x="627022" y="1386002"/>
            <a:chExt cx="1095663" cy="468000"/>
          </a:xfrm>
        </p:grpSpPr>
        <p:sp>
          <p:nvSpPr>
            <p:cNvPr id="52" name="矩形 51"/>
            <p:cNvSpPr/>
            <p:nvPr/>
          </p:nvSpPr>
          <p:spPr>
            <a:xfrm>
              <a:off x="627022" y="1386002"/>
              <a:ext cx="1095663" cy="468000"/>
            </a:xfrm>
            <a:prstGeom prst="rect">
              <a:avLst/>
            </a:prstGeom>
            <a:solidFill>
              <a:srgbClr val="2C333E"/>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a:ln>
                  <a:noFill/>
                </a:ln>
                <a:solidFill>
                  <a:prstClr val="white"/>
                </a:solidFill>
                <a:effectLst/>
                <a:uLnTx/>
                <a:uFillTx/>
                <a:latin typeface="Agency FB" panose="020B0503020202020204" pitchFamily="34" charset="0"/>
                <a:ea typeface="思源黑体 CN Bold"/>
                <a:cs typeface="+mn-ea"/>
              </a:endParaRPr>
            </a:p>
          </p:txBody>
        </p:sp>
        <p:sp>
          <p:nvSpPr>
            <p:cNvPr id="53" name="文本框 52"/>
            <p:cNvSpPr txBox="1"/>
            <p:nvPr/>
          </p:nvSpPr>
          <p:spPr>
            <a:xfrm>
              <a:off x="694693" y="1389177"/>
              <a:ext cx="989245" cy="46038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mj-ea"/>
                  <a:ea typeface="+mj-ea"/>
                  <a:cs typeface="+mn-ea"/>
                </a:rPr>
                <a:t>2025/05/21</a:t>
              </a:r>
              <a:endParaRPr kumimoji="0" lang="en-US" altLang="zh-CN" sz="2400" b="0" i="0" u="none" strike="noStrike" kern="1200" cap="none" spc="0" normalizeH="0" baseline="0" noProof="0" dirty="0">
                <a:ln>
                  <a:noFill/>
                </a:ln>
                <a:solidFill>
                  <a:prstClr val="white"/>
                </a:solidFill>
                <a:effectLst/>
                <a:uLnTx/>
                <a:uFillTx/>
                <a:latin typeface="+mj-ea"/>
                <a:ea typeface="+mj-ea"/>
                <a:cs typeface="+mn-ea"/>
              </a:endParaRPr>
            </a:p>
          </p:txBody>
        </p:sp>
      </p:grpSp>
      <p:grpSp>
        <p:nvGrpSpPr>
          <p:cNvPr id="2" name="组合 1"/>
          <p:cNvGrpSpPr/>
          <p:nvPr/>
        </p:nvGrpSpPr>
        <p:grpSpPr>
          <a:xfrm>
            <a:off x="2050422" y="4185868"/>
            <a:ext cx="1646884" cy="429405"/>
            <a:chOff x="591913" y="5068110"/>
            <a:chExt cx="1646884" cy="429405"/>
          </a:xfrm>
        </p:grpSpPr>
        <p:sp>
          <p:nvSpPr>
            <p:cNvPr id="22" name="文本框 21"/>
            <p:cNvSpPr txBox="1"/>
            <p:nvPr/>
          </p:nvSpPr>
          <p:spPr>
            <a:xfrm>
              <a:off x="1125007" y="5113535"/>
              <a:ext cx="1113790" cy="33718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solidFill>
                  <a:effectLst/>
                  <a:uLnTx/>
                  <a:uFillTx/>
                  <a:latin typeface="Times New Roman" panose="02020603050405020304" charset="0"/>
                  <a:ea typeface="思源黑体 CN Bold"/>
                  <a:cs typeface="Times New Roman" panose="02020603050405020304" charset="0"/>
                </a:rPr>
                <a:t>Hao Huang</a:t>
              </a:r>
              <a:endParaRPr kumimoji="0" lang="en-US" altLang="zh-CN" sz="1600" b="0" i="0" u="none" strike="noStrike" kern="1200" cap="none" spc="0" normalizeH="0" baseline="0" noProof="0" dirty="0">
                <a:ln>
                  <a:noFill/>
                </a:ln>
                <a:solidFill>
                  <a:prstClr val="black"/>
                </a:solidFill>
                <a:effectLst/>
                <a:uLnTx/>
                <a:uFillTx/>
                <a:latin typeface="Times New Roman" panose="02020603050405020304" charset="0"/>
                <a:ea typeface="思源黑体 CN Bold"/>
                <a:cs typeface="Times New Roman" panose="02020603050405020304" charset="0"/>
              </a:endParaRPr>
            </a:p>
          </p:txBody>
        </p:sp>
        <p:grpSp>
          <p:nvGrpSpPr>
            <p:cNvPr id="56" name="组合 55"/>
            <p:cNvGrpSpPr/>
            <p:nvPr/>
          </p:nvGrpSpPr>
          <p:grpSpPr>
            <a:xfrm>
              <a:off x="591913" y="5068110"/>
              <a:ext cx="429405" cy="429405"/>
              <a:chOff x="5821189" y="1891780"/>
              <a:chExt cx="549624" cy="549624"/>
            </a:xfrm>
          </p:grpSpPr>
          <p:sp>
            <p:nvSpPr>
              <p:cNvPr id="57" name="椭圆 56"/>
              <p:cNvSpPr/>
              <p:nvPr/>
            </p:nvSpPr>
            <p:spPr>
              <a:xfrm>
                <a:off x="5821189" y="1891780"/>
                <a:ext cx="549624" cy="549624"/>
              </a:xfrm>
              <a:prstGeom prst="ellipse">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Century Gothic" panose="020B0502020202020204"/>
                  <a:ea typeface="思源黑体 CN Bold"/>
                  <a:cs typeface="+mn-ea"/>
                </a:endParaRPr>
              </a:p>
            </p:txBody>
          </p:sp>
          <p:sp>
            <p:nvSpPr>
              <p:cNvPr id="58" name="椭圆 7"/>
              <p:cNvSpPr/>
              <p:nvPr/>
            </p:nvSpPr>
            <p:spPr>
              <a:xfrm>
                <a:off x="5948713" y="2014193"/>
                <a:ext cx="294575" cy="304798"/>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pic>
        <p:nvPicPr>
          <p:cNvPr id="3" name="图片 2" descr="t01ef6988c34a6ff1d1"/>
          <p:cNvPicPr>
            <a:picLocks noChangeAspect="1"/>
          </p:cNvPicPr>
          <p:nvPr>
            <p:custDataLst>
              <p:tags r:id="rId4"/>
            </p:custDataLst>
          </p:nvPr>
        </p:nvPicPr>
        <p:blipFill>
          <a:blip r:embed="rId5">
            <a:lum bright="-30000" contrast="-6000"/>
          </a:blip>
          <a:stretch>
            <a:fillRect/>
          </a:stretch>
        </p:blipFill>
        <p:spPr>
          <a:xfrm>
            <a:off x="109" y="5878195"/>
            <a:ext cx="979805" cy="979805"/>
          </a:xfrm>
          <a:prstGeom prst="rect">
            <a:avLst/>
          </a:prstGeom>
        </p:spPr>
      </p:pic>
      <p:pic>
        <p:nvPicPr>
          <p:cNvPr id="4" name="图片 3"/>
          <p:cNvPicPr>
            <a:picLocks noChangeAspect="1"/>
          </p:cNvPicPr>
          <p:nvPr>
            <p:custDataLst>
              <p:tags r:id="rId6"/>
            </p:custDataLst>
          </p:nvPr>
        </p:nvPicPr>
        <p:blipFill>
          <a:blip r:embed="rId7"/>
          <a:stretch>
            <a:fillRect/>
          </a:stretch>
        </p:blipFill>
        <p:spPr>
          <a:xfrm>
            <a:off x="28575" y="4445"/>
            <a:ext cx="3569159" cy="835916"/>
          </a:xfrm>
          <a:prstGeom prst="rect">
            <a:avLst/>
          </a:prstGeom>
        </p:spPr>
      </p:pic>
      <p:sp>
        <p:nvSpPr>
          <p:cNvPr id="13" name="矩形 12"/>
          <p:cNvSpPr/>
          <p:nvPr>
            <p:custDataLst>
              <p:tags r:id="rId8"/>
            </p:custDataLst>
          </p:nvPr>
        </p:nvSpPr>
        <p:spPr>
          <a:xfrm>
            <a:off x="2050638" y="4736733"/>
            <a:ext cx="3143250" cy="416844"/>
          </a:xfrm>
          <a:prstGeom prst="rect">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huangh@impcas.ac.cn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
        <p:nvSpPr>
          <p:cNvPr id="14" name="矩形 13"/>
          <p:cNvSpPr/>
          <p:nvPr>
            <p:custDataLst>
              <p:tags r:id="rId9"/>
            </p:custDataLst>
          </p:nvPr>
        </p:nvSpPr>
        <p:spPr>
          <a:xfrm>
            <a:off x="2050415" y="5825490"/>
            <a:ext cx="3143250" cy="417830"/>
          </a:xfrm>
          <a:prstGeom prst="rect">
            <a:avLst/>
          </a:prstGeom>
          <a:solidFill>
            <a:srgbClr val="17345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I</a:t>
            </a: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MP, CAS/RIKEN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
        <p:nvSpPr>
          <p:cNvPr id="20" name="灯片编号占位符 19"/>
          <p:cNvSpPr>
            <a:spLocks noGrp="1"/>
          </p:cNvSpPr>
          <p:nvPr>
            <p:ph type="sldNum" sz="quarter" idx="12"/>
          </p:nvPr>
        </p:nvSpPr>
        <p:spPr/>
        <p:txBody>
          <a:bodyPr/>
          <a:p>
            <a:fld id="{0C068388-9AB2-41B1-A0B1-5F505C6AD871}" type="slidenum">
              <a:rPr lang="zh-CN" altLang="en-US" smtClean="0"/>
            </a:fld>
            <a:endParaRPr lang="zh-CN" altLang="en-US"/>
          </a:p>
        </p:txBody>
      </p:sp>
      <p:grpSp>
        <p:nvGrpSpPr>
          <p:cNvPr id="6" name="组合 5"/>
          <p:cNvGrpSpPr/>
          <p:nvPr/>
        </p:nvGrpSpPr>
        <p:grpSpPr>
          <a:xfrm>
            <a:off x="2021847" y="5274893"/>
            <a:ext cx="4039870" cy="429405"/>
            <a:chOff x="591913" y="5068110"/>
            <a:chExt cx="4039870" cy="429405"/>
          </a:xfrm>
        </p:grpSpPr>
        <p:sp>
          <p:nvSpPr>
            <p:cNvPr id="7" name="文本框 6"/>
            <p:cNvSpPr txBox="1"/>
            <p:nvPr/>
          </p:nvSpPr>
          <p:spPr>
            <a:xfrm>
              <a:off x="1125313" y="5113830"/>
              <a:ext cx="3506470" cy="33718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solidFill>
                  <a:effectLst/>
                  <a:uLnTx/>
                  <a:uFillTx/>
                  <a:latin typeface="Times New Roman" panose="02020603050405020304" charset="0"/>
                  <a:ea typeface="思源黑体 CN Bold"/>
                  <a:cs typeface="Times New Roman" panose="02020603050405020304" charset="0"/>
                </a:rPr>
                <a:t>Affiliation</a:t>
              </a:r>
              <a:endParaRPr kumimoji="0" lang="en-US" altLang="zh-CN" sz="1600" b="0" i="0" u="none" strike="noStrike" kern="1200" cap="none" spc="0" normalizeH="0" baseline="0" noProof="0" dirty="0">
                <a:ln>
                  <a:noFill/>
                </a:ln>
                <a:solidFill>
                  <a:schemeClr val="tx1"/>
                </a:solidFill>
                <a:effectLst/>
                <a:uLnTx/>
                <a:uFillTx/>
                <a:latin typeface="Times New Roman" panose="02020603050405020304" charset="0"/>
                <a:ea typeface="思源黑体 CN Bold"/>
                <a:cs typeface="Times New Roman" panose="02020603050405020304" charset="0"/>
              </a:endParaRPr>
            </a:p>
          </p:txBody>
        </p:sp>
        <p:sp>
          <p:nvSpPr>
            <p:cNvPr id="9" name="椭圆 8"/>
            <p:cNvSpPr/>
            <p:nvPr/>
          </p:nvSpPr>
          <p:spPr>
            <a:xfrm>
              <a:off x="591913" y="5068110"/>
              <a:ext cx="429405" cy="429405"/>
            </a:xfrm>
            <a:prstGeom prst="ellipse">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Century Gothic" panose="020B0502020202020204"/>
                <a:ea typeface="思源黑体 CN Bold"/>
                <a:cs typeface="+mn-ea"/>
              </a:endParaRPr>
            </a:p>
          </p:txBody>
        </p:sp>
      </p:grpSp>
      <p:sp>
        <p:nvSpPr>
          <p:cNvPr id="12" name="文本框 11"/>
          <p:cNvSpPr txBox="1"/>
          <p:nvPr/>
        </p:nvSpPr>
        <p:spPr>
          <a:xfrm>
            <a:off x="1147445" y="2583180"/>
            <a:ext cx="6315710" cy="1076325"/>
          </a:xfrm>
          <a:prstGeom prst="rect">
            <a:avLst/>
          </a:prstGeom>
          <a:noFill/>
        </p:spPr>
        <p:txBody>
          <a:bodyPr wrap="square" rtlCol="0">
            <a:spAutoFit/>
          </a:bodyPr>
          <a:p>
            <a:pPr algn="just"/>
            <a:r>
              <a:rPr lang="en-US" altLang="zh-CN" sz="3200" b="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Fitting the observations of MAXI J1752-457 with ocean Urca process</a:t>
            </a:r>
            <a:endParaRPr lang="en-US" altLang="zh-CN" sz="3200" b="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pic>
        <p:nvPicPr>
          <p:cNvPr id="15" name="图片 14" descr="名著"/>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89785" y="5331460"/>
            <a:ext cx="278765" cy="278765"/>
          </a:xfrm>
          <a:prstGeom prst="rect">
            <a:avLst/>
          </a:prstGeom>
        </p:spPr>
      </p:pic>
      <p:pic>
        <p:nvPicPr>
          <p:cNvPr id="5" name="图片 4" descr="RIKEN_logo-603x1024"/>
          <p:cNvPicPr>
            <a:picLocks noChangeAspect="1"/>
          </p:cNvPicPr>
          <p:nvPr/>
        </p:nvPicPr>
        <p:blipFill>
          <a:blip r:embed="rId12"/>
          <a:stretch>
            <a:fillRect/>
          </a:stretch>
        </p:blipFill>
        <p:spPr>
          <a:xfrm>
            <a:off x="1086485" y="5886450"/>
            <a:ext cx="567690" cy="9715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advClick="0">
        <p159:morph option="byObject"/>
      </p:transition>
    </mc:Choice>
    <mc:Fallback>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593090" y="1204595"/>
            <a:ext cx="5433060" cy="4145280"/>
          </a:xfrm>
          <a:prstGeom prst="rect">
            <a:avLst/>
          </a:prstGeom>
        </p:spPr>
      </p:pic>
      <p:grpSp>
        <p:nvGrpSpPr>
          <p:cNvPr id="8" name="组合 7"/>
          <p:cNvGrpSpPr/>
          <p:nvPr/>
        </p:nvGrpSpPr>
        <p:grpSpPr>
          <a:xfrm>
            <a:off x="231989" y="274064"/>
            <a:ext cx="10847042" cy="635014"/>
            <a:chOff x="380" y="4438"/>
            <a:chExt cx="17082" cy="1000"/>
          </a:xfrm>
        </p:grpSpPr>
        <p:sp>
          <p:nvSpPr>
            <p:cNvPr id="2" name="矩形 1"/>
            <p:cNvSpPr/>
            <p:nvPr/>
          </p:nvSpPr>
          <p:spPr>
            <a:xfrm>
              <a:off x="380" y="4438"/>
              <a:ext cx="179" cy="931"/>
            </a:xfrm>
            <a:prstGeom prst="rect">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思源黑体 CN Bold"/>
                <a:cs typeface="+mn-ea"/>
              </a:endParaRPr>
            </a:p>
          </p:txBody>
        </p:sp>
        <p:cxnSp>
          <p:nvCxnSpPr>
            <p:cNvPr id="3" name="直接连接符 2"/>
            <p:cNvCxnSpPr/>
            <p:nvPr/>
          </p:nvCxnSpPr>
          <p:spPr>
            <a:xfrm>
              <a:off x="559" y="5397"/>
              <a:ext cx="16903" cy="4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35" y="6443345"/>
            <a:ext cx="12192635" cy="414655"/>
          </a:xfrm>
          <a:prstGeom prst="rect">
            <a:avLst/>
          </a:prstGeom>
          <a:solidFill>
            <a:schemeClr val="accent1">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custDataLst>
              <p:tags r:id="rId2"/>
            </p:custDataLst>
          </p:nvPr>
        </p:nvSpPr>
        <p:spPr>
          <a:xfrm>
            <a:off x="10625455" y="6443980"/>
            <a:ext cx="850900" cy="42672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rPr>
              <a:t>10</a:t>
            </a:r>
            <a:endPar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endParaRPr>
          </a:p>
        </p:txBody>
      </p:sp>
      <p:pic>
        <p:nvPicPr>
          <p:cNvPr id="31" name="图片 30"/>
          <p:cNvPicPr>
            <a:picLocks noChangeAspect="1"/>
          </p:cNvPicPr>
          <p:nvPr/>
        </p:nvPicPr>
        <p:blipFill>
          <a:blip r:embed="rId3"/>
          <a:stretch>
            <a:fillRect/>
          </a:stretch>
        </p:blipFill>
        <p:spPr>
          <a:xfrm>
            <a:off x="11774805" y="6442710"/>
            <a:ext cx="433070" cy="433070"/>
          </a:xfrm>
          <a:prstGeom prst="rect">
            <a:avLst/>
          </a:prstGeom>
        </p:spPr>
      </p:pic>
      <p:pic>
        <p:nvPicPr>
          <p:cNvPr id="32" name="图片 31" descr="中国科学院院徽（白色）"/>
          <p:cNvPicPr>
            <a:picLocks noChangeAspect="1"/>
          </p:cNvPicPr>
          <p:nvPr/>
        </p:nvPicPr>
        <p:blipFill>
          <a:blip r:embed="rId4"/>
          <a:stretch>
            <a:fillRect/>
          </a:stretch>
        </p:blipFill>
        <p:spPr>
          <a:xfrm>
            <a:off x="17780" y="6442710"/>
            <a:ext cx="414655" cy="414655"/>
          </a:xfrm>
          <a:prstGeom prst="rect">
            <a:avLst/>
          </a:prstGeom>
        </p:spPr>
      </p:pic>
      <p:sp>
        <p:nvSpPr>
          <p:cNvPr id="33" name="矩形 32"/>
          <p:cNvSpPr/>
          <p:nvPr>
            <p:custDataLst>
              <p:tags r:id="rId5"/>
            </p:custDataLst>
          </p:nvPr>
        </p:nvSpPr>
        <p:spPr>
          <a:xfrm>
            <a:off x="6704330" y="6443345"/>
            <a:ext cx="3143250" cy="432435"/>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huangh@impcas.ac.cn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pic>
        <p:nvPicPr>
          <p:cNvPr id="4" name="图片 3" descr="RIKEN_logo-603x1024"/>
          <p:cNvPicPr>
            <a:picLocks noChangeAspect="1"/>
          </p:cNvPicPr>
          <p:nvPr/>
        </p:nvPicPr>
        <p:blipFill>
          <a:blip r:embed="rId6"/>
          <a:stretch>
            <a:fillRect/>
          </a:stretch>
        </p:blipFill>
        <p:spPr>
          <a:xfrm>
            <a:off x="11431905" y="6449695"/>
            <a:ext cx="238125" cy="407670"/>
          </a:xfrm>
          <a:prstGeom prst="rect">
            <a:avLst/>
          </a:prstGeom>
        </p:spPr>
      </p:pic>
      <p:sp>
        <p:nvSpPr>
          <p:cNvPr id="6" name="TextBox 6"/>
          <p:cNvSpPr txBox="1"/>
          <p:nvPr>
            <p:custDataLst>
              <p:tags r:id="rId7"/>
            </p:custDataLst>
          </p:nvPr>
        </p:nvSpPr>
        <p:spPr>
          <a:xfrm>
            <a:off x="386080" y="264160"/>
            <a:ext cx="11046460" cy="583565"/>
          </a:xfrm>
          <a:prstGeom prst="rect">
            <a:avLst/>
          </a:prstGeom>
          <a:noFill/>
          <a:effectLst/>
        </p:spPr>
        <p:txBody>
          <a:bodyPr wrap="square">
            <a:spAutoFit/>
          </a:bodyPr>
          <a:p>
            <a:pPr marR="0" lvl="0" indent="0" algn="l" defTabSz="914400" rtl="0" eaLnBrk="1" fontAlgn="auto" latinLnBrk="0" hangingPunct="1">
              <a:lnSpc>
                <a:spcPct val="100000"/>
              </a:lnSpc>
              <a:spcBef>
                <a:spcPts val="0"/>
              </a:spcBef>
              <a:spcAft>
                <a:spcPts val="0"/>
              </a:spcAft>
              <a:buClrTx/>
              <a:buSzTx/>
              <a:buFont typeface="+mj-ea"/>
              <a:buNone/>
              <a:defRPr/>
            </a:pPr>
            <a:r>
              <a:rPr kumimoji="0" lang="en-US" altLang="zh-CN"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rPr>
              <a:t>Flux fitting with ocean Urca process</a:t>
            </a:r>
            <a:endParaRPr kumimoji="0" lang="en-US" altLang="zh-CN"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endParaRPr>
          </a:p>
        </p:txBody>
      </p:sp>
      <p:sp>
        <p:nvSpPr>
          <p:cNvPr id="12" name="左大括号 11"/>
          <p:cNvSpPr/>
          <p:nvPr/>
        </p:nvSpPr>
        <p:spPr>
          <a:xfrm>
            <a:off x="8181340" y="4831080"/>
            <a:ext cx="75565" cy="414655"/>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5" name="左大括号 4"/>
          <p:cNvSpPr/>
          <p:nvPr/>
        </p:nvSpPr>
        <p:spPr>
          <a:xfrm>
            <a:off x="8181340" y="5959475"/>
            <a:ext cx="75565" cy="414655"/>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左大括号 8"/>
          <p:cNvSpPr/>
          <p:nvPr/>
        </p:nvSpPr>
        <p:spPr>
          <a:xfrm>
            <a:off x="7753350" y="2689860"/>
            <a:ext cx="142875" cy="925195"/>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1" name="文本框 10"/>
          <p:cNvSpPr txBox="1"/>
          <p:nvPr/>
        </p:nvSpPr>
        <p:spPr>
          <a:xfrm>
            <a:off x="6694170" y="4716145"/>
            <a:ext cx="1419860" cy="645160"/>
          </a:xfrm>
          <a:prstGeom prst="rect">
            <a:avLst/>
          </a:prstGeom>
          <a:noFill/>
        </p:spPr>
        <p:txBody>
          <a:bodyPr wrap="square" rtlCol="0">
            <a:spAutoFit/>
          </a:bodyPr>
          <a:p>
            <a:r>
              <a:rPr lang="en-US" altLang="zh-CN"/>
              <a:t>heating parameter</a:t>
            </a:r>
            <a:endParaRPr lang="en-US" altLang="zh-CN"/>
          </a:p>
        </p:txBody>
      </p:sp>
      <p:sp>
        <p:nvSpPr>
          <p:cNvPr id="17" name="文本框 16"/>
          <p:cNvSpPr txBox="1"/>
          <p:nvPr/>
        </p:nvSpPr>
        <p:spPr>
          <a:xfrm>
            <a:off x="6694170" y="5802630"/>
            <a:ext cx="1419860" cy="645160"/>
          </a:xfrm>
          <a:prstGeom prst="rect">
            <a:avLst/>
          </a:prstGeom>
          <a:noFill/>
        </p:spPr>
        <p:txBody>
          <a:bodyPr wrap="square" rtlCol="0">
            <a:spAutoFit/>
          </a:bodyPr>
          <a:p>
            <a:r>
              <a:rPr lang="en-US" altLang="zh-CN"/>
              <a:t>mass and radius</a:t>
            </a:r>
            <a:endParaRPr lang="en-US" altLang="zh-CN"/>
          </a:p>
        </p:txBody>
      </p:sp>
      <p:sp>
        <p:nvSpPr>
          <p:cNvPr id="19" name="文本框 18"/>
          <p:cNvSpPr txBox="1"/>
          <p:nvPr/>
        </p:nvSpPr>
        <p:spPr>
          <a:xfrm>
            <a:off x="6257925" y="2829560"/>
            <a:ext cx="1455420" cy="645160"/>
          </a:xfrm>
          <a:prstGeom prst="rect">
            <a:avLst/>
          </a:prstGeom>
          <a:noFill/>
        </p:spPr>
        <p:txBody>
          <a:bodyPr wrap="square" rtlCol="0">
            <a:spAutoFit/>
          </a:bodyPr>
          <a:p>
            <a:r>
              <a:rPr lang="en-US" altLang="zh-CN"/>
              <a:t>Urca cooling parameter</a:t>
            </a:r>
            <a:endParaRPr lang="en-US" altLang="zh-CN"/>
          </a:p>
        </p:txBody>
      </p:sp>
      <p:sp>
        <p:nvSpPr>
          <p:cNvPr id="24" name="文本框 23"/>
          <p:cNvSpPr txBox="1"/>
          <p:nvPr/>
        </p:nvSpPr>
        <p:spPr>
          <a:xfrm>
            <a:off x="7890510" y="895350"/>
            <a:ext cx="4183380" cy="2814955"/>
          </a:xfrm>
          <a:prstGeom prst="rect">
            <a:avLst/>
          </a:prstGeom>
          <a:noFill/>
        </p:spPr>
        <p:txBody>
          <a:bodyPr wrap="square" rtlCol="0">
            <a:noAutofit/>
          </a:bodyPr>
          <a:p>
            <a:pPr algn="l"/>
            <a:r>
              <a:rPr lang="en-US" altLang="zh-CN" b="1"/>
              <a:t>Fixed parameters:</a:t>
            </a:r>
            <a:endParaRPr lang="en-US" altLang="zh-CN" b="1"/>
          </a:p>
          <a:p>
            <a:pPr algn="l"/>
            <a:endParaRPr lang="en-US" altLang="zh-CN"/>
          </a:p>
          <a:p>
            <a:pPr algn="l"/>
            <a:r>
              <a:rPr lang="en-US" altLang="zh-CN"/>
              <a:t>Mdot: 5e17 [g/s]</a:t>
            </a:r>
            <a:endParaRPr lang="en-US" altLang="zh-CN"/>
          </a:p>
          <a:p>
            <a:pPr algn="l"/>
            <a:r>
              <a:rPr lang="en-US" altLang="zh-CN"/>
              <a:t>Accretion time: [0.1 d]</a:t>
            </a:r>
            <a:endParaRPr lang="en-US" altLang="zh-CN"/>
          </a:p>
          <a:p>
            <a:pPr algn="l"/>
            <a:r>
              <a:rPr lang="en-US" altLang="zh-CN"/>
              <a:t>Tcore: 5e8 [K]</a:t>
            </a:r>
            <a:endParaRPr lang="en-US" altLang="zh-CN"/>
          </a:p>
          <a:p>
            <a:pPr algn="l"/>
            <a:endParaRPr lang="en-US" altLang="zh-CN"/>
          </a:p>
          <a:p>
            <a:pPr indent="0">
              <a:buNone/>
            </a:pPr>
            <a:r>
              <a:rPr lang="en-US" altLang="zh-CN">
                <a:sym typeface="+mn-ea"/>
              </a:rPr>
              <a:t>Urca_str1: 2.5e-3 [</a:t>
            </a:r>
            <a:r>
              <a:rPr lang="en-US" altLang="zh-CN" i="1">
                <a:sym typeface="+mn-ea"/>
              </a:rPr>
              <a:t>L</a:t>
            </a:r>
            <a:r>
              <a:rPr lang="en-US" altLang="zh-CN" i="1" baseline="-25000">
                <a:sym typeface="+mn-ea"/>
              </a:rPr>
              <a:t>34</a:t>
            </a:r>
            <a:r>
              <a:rPr lang="en-US" altLang="zh-CN" i="1">
                <a:latin typeface="微软雅黑" panose="020B0503020204020204" charset="-122"/>
                <a:ea typeface="微软雅黑" panose="020B0503020204020204" charset="-122"/>
                <a:sym typeface="+mn-ea"/>
              </a:rPr>
              <a:t>∙</a:t>
            </a:r>
            <a:r>
              <a:rPr lang="en-US" altLang="zh-CN" i="1">
                <a:sym typeface="+mn-ea"/>
              </a:rPr>
              <a:t>X</a:t>
            </a:r>
            <a:r>
              <a:rPr lang="en-US" altLang="zh-CN">
                <a:sym typeface="+mn-ea"/>
              </a:rPr>
              <a:t>, 10</a:t>
            </a:r>
            <a:r>
              <a:rPr lang="en-US" altLang="zh-CN" baseline="30000">
                <a:sym typeface="+mn-ea"/>
              </a:rPr>
              <a:t>36</a:t>
            </a:r>
            <a:r>
              <a:rPr lang="en-US" altLang="zh-CN">
                <a:sym typeface="+mn-ea"/>
              </a:rPr>
              <a:t> erg s</a:t>
            </a:r>
            <a:r>
              <a:rPr lang="en-US" altLang="zh-CN" baseline="30000">
                <a:sym typeface="+mn-ea"/>
              </a:rPr>
              <a:t>-1</a:t>
            </a:r>
            <a:r>
              <a:rPr lang="en-US" altLang="zh-CN">
                <a:sym typeface="+mn-ea"/>
              </a:rPr>
              <a:t>]</a:t>
            </a:r>
            <a:endParaRPr lang="en-US" altLang="zh-CN"/>
          </a:p>
          <a:p>
            <a:pPr indent="0">
              <a:buNone/>
            </a:pPr>
            <a:r>
              <a:rPr lang="en-US" altLang="zh-CN">
                <a:sym typeface="+mn-ea"/>
              </a:rPr>
              <a:t>Urca_loca1: 25.8 [log</a:t>
            </a:r>
            <a:r>
              <a:rPr lang="en-US" altLang="zh-CN" i="1">
                <a:sym typeface="+mn-ea"/>
              </a:rPr>
              <a:t>P</a:t>
            </a:r>
            <a:r>
              <a:rPr lang="en-US" altLang="zh-CN">
                <a:sym typeface="+mn-ea"/>
              </a:rPr>
              <a:t>, g cm</a:t>
            </a:r>
            <a:r>
              <a:rPr lang="en-US" altLang="zh-CN" baseline="30000">
                <a:sym typeface="+mn-ea"/>
              </a:rPr>
              <a:t>-1</a:t>
            </a:r>
            <a:r>
              <a:rPr lang="en-US" altLang="zh-CN">
                <a:sym typeface="+mn-ea"/>
              </a:rPr>
              <a:t> s</a:t>
            </a:r>
            <a:r>
              <a:rPr lang="en-US" altLang="zh-CN" baseline="30000">
                <a:sym typeface="+mn-ea"/>
              </a:rPr>
              <a:t>-2</a:t>
            </a:r>
            <a:r>
              <a:rPr lang="en-US" altLang="zh-CN">
                <a:sym typeface="+mn-ea"/>
              </a:rPr>
              <a:t>]</a:t>
            </a:r>
            <a:endParaRPr lang="en-US" altLang="zh-CN">
              <a:sym typeface="+mn-ea"/>
            </a:endParaRPr>
          </a:p>
          <a:p>
            <a:pPr indent="0">
              <a:buNone/>
            </a:pPr>
            <a:r>
              <a:rPr lang="en-US" altLang="zh-CN">
                <a:sym typeface="+mn-ea"/>
              </a:rPr>
              <a:t>Urca_str2: 5.0e-3 [</a:t>
            </a:r>
            <a:r>
              <a:rPr lang="en-US" altLang="zh-CN" i="1">
                <a:sym typeface="+mn-ea"/>
              </a:rPr>
              <a:t>L</a:t>
            </a:r>
            <a:r>
              <a:rPr lang="en-US" altLang="zh-CN" i="1" baseline="-25000">
                <a:sym typeface="+mn-ea"/>
              </a:rPr>
              <a:t>34</a:t>
            </a:r>
            <a:r>
              <a:rPr lang="en-US" altLang="zh-CN" i="1">
                <a:latin typeface="微软雅黑" panose="020B0503020204020204" charset="-122"/>
                <a:ea typeface="微软雅黑" panose="020B0503020204020204" charset="-122"/>
                <a:sym typeface="+mn-ea"/>
              </a:rPr>
              <a:t>∙</a:t>
            </a:r>
            <a:r>
              <a:rPr lang="en-US" altLang="zh-CN" i="1">
                <a:sym typeface="+mn-ea"/>
              </a:rPr>
              <a:t>X</a:t>
            </a:r>
            <a:r>
              <a:rPr lang="en-US" altLang="zh-CN">
                <a:sym typeface="+mn-ea"/>
              </a:rPr>
              <a:t>, 10</a:t>
            </a:r>
            <a:r>
              <a:rPr lang="en-US" altLang="zh-CN" baseline="30000">
                <a:sym typeface="+mn-ea"/>
              </a:rPr>
              <a:t>36</a:t>
            </a:r>
            <a:r>
              <a:rPr lang="en-US" altLang="zh-CN">
                <a:sym typeface="+mn-ea"/>
              </a:rPr>
              <a:t> erg s</a:t>
            </a:r>
            <a:r>
              <a:rPr lang="en-US" altLang="zh-CN" baseline="30000">
                <a:sym typeface="+mn-ea"/>
              </a:rPr>
              <a:t>-1</a:t>
            </a:r>
            <a:r>
              <a:rPr lang="en-US" altLang="zh-CN" i="1">
                <a:sym typeface="+mn-ea"/>
              </a:rPr>
              <a:t> </a:t>
            </a:r>
            <a:r>
              <a:rPr lang="en-US" altLang="zh-CN">
                <a:sym typeface="+mn-ea"/>
              </a:rPr>
              <a:t>]</a:t>
            </a:r>
            <a:endParaRPr lang="en-US" altLang="zh-CN"/>
          </a:p>
          <a:p>
            <a:pPr indent="0">
              <a:buNone/>
            </a:pPr>
            <a:r>
              <a:rPr lang="en-US" altLang="zh-CN">
                <a:sym typeface="+mn-ea"/>
              </a:rPr>
              <a:t>Urca_loca2: 26.5 [log</a:t>
            </a:r>
            <a:r>
              <a:rPr lang="en-US" altLang="zh-CN" i="1">
                <a:sym typeface="+mn-ea"/>
              </a:rPr>
              <a:t>P</a:t>
            </a:r>
            <a:r>
              <a:rPr lang="en-US" altLang="zh-CN">
                <a:sym typeface="+mn-ea"/>
              </a:rPr>
              <a:t>, g cm</a:t>
            </a:r>
            <a:r>
              <a:rPr lang="en-US" altLang="zh-CN" baseline="30000">
                <a:sym typeface="+mn-ea"/>
              </a:rPr>
              <a:t>-1</a:t>
            </a:r>
            <a:r>
              <a:rPr lang="en-US" altLang="zh-CN">
                <a:sym typeface="+mn-ea"/>
              </a:rPr>
              <a:t> s</a:t>
            </a:r>
            <a:r>
              <a:rPr lang="en-US" altLang="zh-CN" baseline="30000">
                <a:sym typeface="+mn-ea"/>
              </a:rPr>
              <a:t>-2</a:t>
            </a:r>
            <a:r>
              <a:rPr lang="en-US" altLang="zh-CN">
                <a:sym typeface="+mn-ea"/>
              </a:rPr>
              <a:t>]</a:t>
            </a:r>
            <a:endParaRPr lang="en-US" altLang="zh-CN">
              <a:sym typeface="+mn-ea"/>
            </a:endParaRPr>
          </a:p>
          <a:p>
            <a:pPr indent="0" algn="l">
              <a:buNone/>
            </a:pPr>
            <a:endParaRPr lang="en-US" altLang="zh-CN"/>
          </a:p>
          <a:p>
            <a:pPr algn="l"/>
            <a:endParaRPr lang="en-US" altLang="zh-CN"/>
          </a:p>
        </p:txBody>
      </p:sp>
      <p:sp>
        <p:nvSpPr>
          <p:cNvPr id="25" name="文本框 24"/>
          <p:cNvSpPr txBox="1"/>
          <p:nvPr/>
        </p:nvSpPr>
        <p:spPr>
          <a:xfrm>
            <a:off x="7150100" y="4121785"/>
            <a:ext cx="3345815" cy="368300"/>
          </a:xfrm>
          <a:prstGeom prst="rect">
            <a:avLst/>
          </a:prstGeom>
          <a:noFill/>
        </p:spPr>
        <p:txBody>
          <a:bodyPr wrap="square" rtlCol="0">
            <a:spAutoFit/>
          </a:bodyPr>
          <a:p>
            <a:pPr algn="ctr"/>
            <a:r>
              <a:rPr lang="en-US" altLang="zh-CN" b="1"/>
              <a:t>Free parameters:</a:t>
            </a:r>
            <a:endParaRPr lang="en-US" altLang="zh-CN" b="1"/>
          </a:p>
        </p:txBody>
      </p:sp>
      <p:cxnSp>
        <p:nvCxnSpPr>
          <p:cNvPr id="26" name="直接连接符 25"/>
          <p:cNvCxnSpPr/>
          <p:nvPr/>
        </p:nvCxnSpPr>
        <p:spPr>
          <a:xfrm>
            <a:off x="6080760" y="3916045"/>
            <a:ext cx="5781040" cy="0"/>
          </a:xfrm>
          <a:prstGeom prst="line">
            <a:avLst/>
          </a:prstGeom>
          <a:ln w="50800" cmpd="dbl">
            <a:solidFill>
              <a:schemeClr val="accent1">
                <a:alpha val="46000"/>
              </a:schemeClr>
            </a:solidFill>
            <a:prstDash val="lgDash"/>
          </a:ln>
        </p:spPr>
        <p:style>
          <a:lnRef idx="2">
            <a:schemeClr val="accent1"/>
          </a:lnRef>
          <a:fillRef idx="0">
            <a:srgbClr val="FFFFFF"/>
          </a:fillRef>
          <a:effectRef idx="0">
            <a:srgbClr val="FFFFFF"/>
          </a:effectRef>
          <a:fontRef idx="minor">
            <a:schemeClr val="tx1"/>
          </a:fontRef>
        </p:style>
      </p:cxnSp>
      <p:sp>
        <p:nvSpPr>
          <p:cNvPr id="43" name="文本框 42"/>
          <p:cNvSpPr txBox="1"/>
          <p:nvPr/>
        </p:nvSpPr>
        <p:spPr>
          <a:xfrm>
            <a:off x="8324215" y="4716145"/>
            <a:ext cx="3474085" cy="1417320"/>
          </a:xfrm>
          <a:prstGeom prst="rect">
            <a:avLst/>
          </a:prstGeom>
          <a:noFill/>
        </p:spPr>
        <p:txBody>
          <a:bodyPr wrap="square" rtlCol="0">
            <a:noAutofit/>
          </a:bodyPr>
          <a:p>
            <a:r>
              <a:rPr lang="en-US" altLang="zh-CN"/>
              <a:t>Qout: 3.4e3</a:t>
            </a:r>
            <a:endParaRPr lang="en-US" altLang="zh-CN"/>
          </a:p>
          <a:p>
            <a:r>
              <a:rPr lang="en-US" altLang="zh-CN"/>
              <a:t>Qout_range: 23-26.41 </a:t>
            </a:r>
            <a:endParaRPr lang="en-US" altLang="zh-CN"/>
          </a:p>
          <a:p>
            <a:r>
              <a:rPr lang="en-US" altLang="zh-CN"/>
              <a:t>[log</a:t>
            </a:r>
            <a:r>
              <a:rPr lang="en-US" altLang="zh-CN" i="1"/>
              <a:t>P</a:t>
            </a:r>
            <a:r>
              <a:rPr lang="en-US" altLang="zh-CN">
                <a:sym typeface="+mn-ea"/>
              </a:rPr>
              <a:t>, g cm</a:t>
            </a:r>
            <a:r>
              <a:rPr lang="en-US" altLang="zh-CN" baseline="30000">
                <a:sym typeface="+mn-ea"/>
              </a:rPr>
              <a:t>-1</a:t>
            </a:r>
            <a:r>
              <a:rPr lang="en-US" altLang="zh-CN">
                <a:sym typeface="+mn-ea"/>
              </a:rPr>
              <a:t> s</a:t>
            </a:r>
            <a:r>
              <a:rPr lang="en-US" altLang="zh-CN" baseline="30000">
                <a:sym typeface="+mn-ea"/>
              </a:rPr>
              <a:t>-2</a:t>
            </a:r>
            <a:r>
              <a:rPr lang="en-US" altLang="zh-CN"/>
              <a:t>]</a:t>
            </a:r>
            <a:endParaRPr lang="en-US" altLang="zh-CN"/>
          </a:p>
          <a:p>
            <a:endParaRPr lang="en-US" altLang="zh-CN"/>
          </a:p>
          <a:p>
            <a:r>
              <a:rPr lang="en-US" altLang="zh-CN"/>
              <a:t>Mcore: 1.70 [M</a:t>
            </a:r>
            <a:r>
              <a:rPr lang="en-US" altLang="zh-CN" baseline="-25000">
                <a:latin typeface="微软雅黑" panose="020B0503020204020204" charset="-122"/>
                <a:ea typeface="微软雅黑" panose="020B0503020204020204" charset="-122"/>
              </a:rPr>
              <a:t>⊙</a:t>
            </a:r>
            <a:r>
              <a:rPr lang="en-US" altLang="zh-CN"/>
              <a:t>]</a:t>
            </a:r>
            <a:endParaRPr lang="en-US" altLang="zh-CN"/>
          </a:p>
          <a:p>
            <a:r>
              <a:rPr lang="en-US" altLang="zh-CN"/>
              <a:t>Rcore: 12.47 [km]</a:t>
            </a:r>
            <a:endParaRPr lang="en-US" altLang="zh-CN" strike="sngStrike"/>
          </a:p>
        </p:txBody>
      </p:sp>
      <p:pic>
        <p:nvPicPr>
          <p:cNvPr id="14" name="图片 13" descr="nl_bg资源 4@4x"/>
          <p:cNvPicPr>
            <a:picLocks noChangeAspect="1"/>
          </p:cNvPicPr>
          <p:nvPr/>
        </p:nvPicPr>
        <p:blipFill>
          <a:blip r:embed="rId8"/>
          <a:srcRect l="13282" t="22871" r="9042" b="29945"/>
          <a:stretch>
            <a:fillRect/>
          </a:stretch>
        </p:blipFill>
        <p:spPr>
          <a:xfrm>
            <a:off x="1537970" y="1830705"/>
            <a:ext cx="3543300" cy="2170430"/>
          </a:xfrm>
          <a:prstGeom prst="rect">
            <a:avLst/>
          </a:prstGeom>
        </p:spPr>
      </p:pic>
      <p:sp>
        <p:nvSpPr>
          <p:cNvPr id="10" name="文本框 9"/>
          <p:cNvSpPr txBox="1"/>
          <p:nvPr/>
        </p:nvSpPr>
        <p:spPr>
          <a:xfrm>
            <a:off x="1763395" y="5446395"/>
            <a:ext cx="3749675" cy="922020"/>
          </a:xfrm>
          <a:prstGeom prst="rect">
            <a:avLst/>
          </a:prstGeom>
          <a:noFill/>
        </p:spPr>
        <p:txBody>
          <a:bodyPr wrap="square" rtlCol="0" anchor="t">
            <a:spAutoFit/>
          </a:bodyPr>
          <a:p>
            <a:r>
              <a:rPr lang="en-US" altLang="zh-CN" i="1"/>
              <a:t>E</a:t>
            </a:r>
            <a:r>
              <a:rPr lang="en-US" altLang="zh-CN" i="1" baseline="-25000"/>
              <a:t>17</a:t>
            </a:r>
            <a:r>
              <a:rPr lang="en-US" altLang="zh-CN"/>
              <a:t>: 3.7 [erg g</a:t>
            </a:r>
            <a:r>
              <a:rPr lang="en-US" altLang="zh-CN" baseline="30000"/>
              <a:t>-1</a:t>
            </a:r>
            <a:r>
              <a:rPr lang="en-US" altLang="zh-CN"/>
              <a:t>]</a:t>
            </a:r>
            <a:endParaRPr lang="en-US" altLang="zh-CN"/>
          </a:p>
          <a:p>
            <a:r>
              <a:rPr lang="en-US" altLang="zh-CN" i="1"/>
              <a:t>y</a:t>
            </a:r>
            <a:r>
              <a:rPr lang="en-US" altLang="zh-CN" i="1" baseline="-25000"/>
              <a:t>12</a:t>
            </a:r>
            <a:r>
              <a:rPr lang="en-US" altLang="zh-CN"/>
              <a:t>: 1.67 [g cm</a:t>
            </a:r>
            <a:r>
              <a:rPr lang="en-US" altLang="zh-CN" baseline="30000"/>
              <a:t>-2</a:t>
            </a:r>
            <a:r>
              <a:rPr lang="en-US" altLang="zh-CN"/>
              <a:t>]</a:t>
            </a:r>
            <a:endParaRPr lang="en-US" altLang="zh-CN"/>
          </a:p>
          <a:p>
            <a:r>
              <a:rPr lang="en-US" altLang="zh-CN" i="1"/>
              <a:t>Ts-Tb</a:t>
            </a:r>
            <a:r>
              <a:rPr lang="en-US" altLang="zh-CN"/>
              <a:t> relation from </a:t>
            </a:r>
            <a:r>
              <a:rPr lang="en-US" altLang="zh-CN" i="1"/>
              <a:t>Beznogov 2020</a:t>
            </a:r>
            <a:r>
              <a:rPr lang="en-US" altLang="zh-CN"/>
              <a:t> </a:t>
            </a:r>
            <a:endParaRPr lang="en-US" altLang="zh-CN"/>
          </a:p>
        </p:txBody>
      </p:sp>
      <p:sp>
        <p:nvSpPr>
          <p:cNvPr id="16" name="矩形 15"/>
          <p:cNvSpPr/>
          <p:nvPr>
            <p:custDataLst>
              <p:tags r:id="rId9"/>
            </p:custDataLst>
          </p:nvPr>
        </p:nvSpPr>
        <p:spPr>
          <a:xfrm>
            <a:off x="2586355" y="6442710"/>
            <a:ext cx="3143250" cy="43307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lang="en-US" noProof="0" dirty="0">
                <a:ln>
                  <a:noFill/>
                </a:ln>
                <a:solidFill>
                  <a:schemeClr val="bg1"/>
                </a:solidFill>
                <a:effectLst/>
                <a:uLnTx/>
                <a:uFillTx/>
                <a:latin typeface="Times New Roman" panose="02020603050405020304" charset="0"/>
                <a:cs typeface="Times New Roman" panose="02020603050405020304" charset="0"/>
                <a:sym typeface="+mn-ea"/>
              </a:rPr>
              <a:t>MAXI J1752-457</a:t>
            </a:r>
            <a:endParaRPr kumimoji="0" lang="en-US"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advClick="0">
        <p:fade/>
      </p:transition>
    </mc:Choice>
    <mc:Fallback>
      <p:transitio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593090" y="1204595"/>
            <a:ext cx="5433060" cy="4145280"/>
          </a:xfrm>
          <a:prstGeom prst="rect">
            <a:avLst/>
          </a:prstGeom>
        </p:spPr>
      </p:pic>
      <p:pic>
        <p:nvPicPr>
          <p:cNvPr id="16" name="图片 15"/>
          <p:cNvPicPr>
            <a:picLocks noChangeAspect="1"/>
          </p:cNvPicPr>
          <p:nvPr/>
        </p:nvPicPr>
        <p:blipFill>
          <a:blip r:embed="rId2"/>
          <a:stretch>
            <a:fillRect/>
          </a:stretch>
        </p:blipFill>
        <p:spPr>
          <a:xfrm>
            <a:off x="6243955" y="1248410"/>
            <a:ext cx="5400675" cy="4257675"/>
          </a:xfrm>
          <a:prstGeom prst="rect">
            <a:avLst/>
          </a:prstGeom>
        </p:spPr>
      </p:pic>
      <p:sp>
        <p:nvSpPr>
          <p:cNvPr id="15" name="矩形 14"/>
          <p:cNvSpPr/>
          <p:nvPr/>
        </p:nvSpPr>
        <p:spPr>
          <a:xfrm>
            <a:off x="6852920" y="1494790"/>
            <a:ext cx="2941955" cy="3502660"/>
          </a:xfrm>
          <a:prstGeom prst="rect">
            <a:avLst/>
          </a:prstGeom>
          <a:solidFill>
            <a:srgbClr val="FF0000">
              <a:alpha val="14000"/>
            </a:srgbClr>
          </a:solidFill>
          <a:ln w="25400" cmpd="sng">
            <a:solidFill>
              <a:srgbClr val="92D050">
                <a:alpha val="25000"/>
              </a:srgb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8" name="组合 7"/>
          <p:cNvGrpSpPr/>
          <p:nvPr/>
        </p:nvGrpSpPr>
        <p:grpSpPr>
          <a:xfrm>
            <a:off x="231989" y="274064"/>
            <a:ext cx="10847042" cy="635014"/>
            <a:chOff x="380" y="4438"/>
            <a:chExt cx="17082" cy="1000"/>
          </a:xfrm>
        </p:grpSpPr>
        <p:sp>
          <p:nvSpPr>
            <p:cNvPr id="2" name="矩形 1"/>
            <p:cNvSpPr/>
            <p:nvPr/>
          </p:nvSpPr>
          <p:spPr>
            <a:xfrm>
              <a:off x="380" y="4438"/>
              <a:ext cx="179" cy="931"/>
            </a:xfrm>
            <a:prstGeom prst="rect">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思源黑体 CN Bold"/>
                <a:cs typeface="+mn-ea"/>
              </a:endParaRPr>
            </a:p>
          </p:txBody>
        </p:sp>
        <p:cxnSp>
          <p:nvCxnSpPr>
            <p:cNvPr id="3" name="直接连接符 2"/>
            <p:cNvCxnSpPr/>
            <p:nvPr/>
          </p:nvCxnSpPr>
          <p:spPr>
            <a:xfrm>
              <a:off x="559" y="5397"/>
              <a:ext cx="16903" cy="4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35" y="6443345"/>
            <a:ext cx="12192635" cy="414655"/>
          </a:xfrm>
          <a:prstGeom prst="rect">
            <a:avLst/>
          </a:prstGeom>
          <a:solidFill>
            <a:schemeClr val="accent1">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custDataLst>
              <p:tags r:id="rId3"/>
            </p:custDataLst>
          </p:nvPr>
        </p:nvSpPr>
        <p:spPr>
          <a:xfrm>
            <a:off x="10625455" y="6443980"/>
            <a:ext cx="850900" cy="42672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rPr>
              <a:t>11</a:t>
            </a:r>
            <a:endPar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endParaRPr>
          </a:p>
        </p:txBody>
      </p:sp>
      <p:pic>
        <p:nvPicPr>
          <p:cNvPr id="31" name="图片 30"/>
          <p:cNvPicPr>
            <a:picLocks noChangeAspect="1"/>
          </p:cNvPicPr>
          <p:nvPr/>
        </p:nvPicPr>
        <p:blipFill>
          <a:blip r:embed="rId4"/>
          <a:stretch>
            <a:fillRect/>
          </a:stretch>
        </p:blipFill>
        <p:spPr>
          <a:xfrm>
            <a:off x="11774805" y="6442710"/>
            <a:ext cx="433070" cy="433070"/>
          </a:xfrm>
          <a:prstGeom prst="rect">
            <a:avLst/>
          </a:prstGeom>
        </p:spPr>
      </p:pic>
      <p:pic>
        <p:nvPicPr>
          <p:cNvPr id="32" name="图片 31" descr="中国科学院院徽（白色）"/>
          <p:cNvPicPr>
            <a:picLocks noChangeAspect="1"/>
          </p:cNvPicPr>
          <p:nvPr/>
        </p:nvPicPr>
        <p:blipFill>
          <a:blip r:embed="rId5"/>
          <a:stretch>
            <a:fillRect/>
          </a:stretch>
        </p:blipFill>
        <p:spPr>
          <a:xfrm>
            <a:off x="17780" y="6442710"/>
            <a:ext cx="414655" cy="414655"/>
          </a:xfrm>
          <a:prstGeom prst="rect">
            <a:avLst/>
          </a:prstGeom>
        </p:spPr>
      </p:pic>
      <p:sp>
        <p:nvSpPr>
          <p:cNvPr id="33" name="矩形 32"/>
          <p:cNvSpPr/>
          <p:nvPr>
            <p:custDataLst>
              <p:tags r:id="rId6"/>
            </p:custDataLst>
          </p:nvPr>
        </p:nvSpPr>
        <p:spPr>
          <a:xfrm>
            <a:off x="6704330" y="6443345"/>
            <a:ext cx="3143250" cy="432435"/>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huangh@impcas.ac.cn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pic>
        <p:nvPicPr>
          <p:cNvPr id="4" name="图片 3" descr="RIKEN_logo-603x1024"/>
          <p:cNvPicPr>
            <a:picLocks noChangeAspect="1"/>
          </p:cNvPicPr>
          <p:nvPr/>
        </p:nvPicPr>
        <p:blipFill>
          <a:blip r:embed="rId7"/>
          <a:stretch>
            <a:fillRect/>
          </a:stretch>
        </p:blipFill>
        <p:spPr>
          <a:xfrm>
            <a:off x="11431905" y="6449695"/>
            <a:ext cx="238125" cy="407670"/>
          </a:xfrm>
          <a:prstGeom prst="rect">
            <a:avLst/>
          </a:prstGeom>
        </p:spPr>
      </p:pic>
      <p:sp>
        <p:nvSpPr>
          <p:cNvPr id="18" name="矩形 17"/>
          <p:cNvSpPr/>
          <p:nvPr/>
        </p:nvSpPr>
        <p:spPr>
          <a:xfrm>
            <a:off x="7660005" y="5697220"/>
            <a:ext cx="502285" cy="222250"/>
          </a:xfrm>
          <a:prstGeom prst="rect">
            <a:avLst/>
          </a:prstGeom>
          <a:solidFill>
            <a:srgbClr val="FF0000">
              <a:alpha val="25000"/>
            </a:srgbClr>
          </a:solidFill>
          <a:ln w="25400" cmpd="sng">
            <a:solidFill>
              <a:srgbClr val="92D050">
                <a:alpha val="25000"/>
              </a:srgb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文本框 20"/>
          <p:cNvSpPr txBox="1"/>
          <p:nvPr/>
        </p:nvSpPr>
        <p:spPr>
          <a:xfrm>
            <a:off x="8258810" y="5623560"/>
            <a:ext cx="1892300" cy="368300"/>
          </a:xfrm>
          <a:prstGeom prst="rect">
            <a:avLst/>
          </a:prstGeom>
          <a:noFill/>
        </p:spPr>
        <p:txBody>
          <a:bodyPr wrap="square" rtlCol="0">
            <a:spAutoFit/>
          </a:bodyPr>
          <a:p>
            <a:r>
              <a:rPr lang="en-US" altLang="zh-CN"/>
              <a:t>heating source 1</a:t>
            </a:r>
            <a:endParaRPr lang="en-US" altLang="zh-CN"/>
          </a:p>
        </p:txBody>
      </p:sp>
      <p:sp>
        <p:nvSpPr>
          <p:cNvPr id="22" name="文本框 21"/>
          <p:cNvSpPr txBox="1"/>
          <p:nvPr/>
        </p:nvSpPr>
        <p:spPr>
          <a:xfrm>
            <a:off x="8258810" y="5932805"/>
            <a:ext cx="2315210" cy="368300"/>
          </a:xfrm>
          <a:prstGeom prst="rect">
            <a:avLst/>
          </a:prstGeom>
          <a:noFill/>
        </p:spPr>
        <p:txBody>
          <a:bodyPr wrap="square" rtlCol="0">
            <a:spAutoFit/>
          </a:bodyPr>
          <a:p>
            <a:r>
              <a:rPr lang="en-US" altLang="zh-CN"/>
              <a:t>urca cooling shells</a:t>
            </a:r>
            <a:endParaRPr lang="en-US" altLang="zh-CN"/>
          </a:p>
        </p:txBody>
      </p:sp>
      <p:sp>
        <p:nvSpPr>
          <p:cNvPr id="25" name="矩形 24"/>
          <p:cNvSpPr/>
          <p:nvPr/>
        </p:nvSpPr>
        <p:spPr>
          <a:xfrm>
            <a:off x="7660005" y="6006465"/>
            <a:ext cx="502285" cy="234950"/>
          </a:xfrm>
          <a:prstGeom prst="rect">
            <a:avLst/>
          </a:prstGeom>
          <a:solidFill>
            <a:schemeClr val="accent1">
              <a:alpha val="25000"/>
            </a:schemeClr>
          </a:solidFill>
          <a:ln w="25400" cmpd="sng">
            <a:solidFill>
              <a:srgbClr val="92D050">
                <a:alpha val="25000"/>
              </a:srgb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TextBox 6"/>
          <p:cNvSpPr txBox="1"/>
          <p:nvPr>
            <p:custDataLst>
              <p:tags r:id="rId8"/>
            </p:custDataLst>
          </p:nvPr>
        </p:nvSpPr>
        <p:spPr>
          <a:xfrm>
            <a:off x="386080" y="264160"/>
            <a:ext cx="11046460" cy="583565"/>
          </a:xfrm>
          <a:prstGeom prst="rect">
            <a:avLst/>
          </a:prstGeom>
          <a:noFill/>
          <a:effectLst/>
        </p:spPr>
        <p:txBody>
          <a:bodyPr wrap="square">
            <a:spAutoFit/>
          </a:bodyPr>
          <a:p>
            <a:pPr marR="0" lvl="0" indent="0" algn="l" defTabSz="914400" rtl="0" eaLnBrk="1" fontAlgn="auto" latinLnBrk="0" hangingPunct="1">
              <a:lnSpc>
                <a:spcPct val="100000"/>
              </a:lnSpc>
              <a:spcBef>
                <a:spcPts val="0"/>
              </a:spcBef>
              <a:spcAft>
                <a:spcPts val="0"/>
              </a:spcAft>
              <a:buClrTx/>
              <a:buSzTx/>
              <a:buFont typeface="+mj-ea"/>
              <a:buNone/>
              <a:defRPr/>
            </a:pPr>
            <a:r>
              <a:rPr kumimoji="0" lang="en-US" altLang="zh-CN"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rPr>
              <a:t>Flux fitting with ocean Urca process</a:t>
            </a:r>
            <a:r>
              <a:rPr kumimoji="0" lang="zh-CN" altLang="en-US"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rPr>
              <a:t>：</a:t>
            </a:r>
            <a:r>
              <a:rPr kumimoji="0" lang="en-US" altLang="zh-CN"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rPr>
              <a:t>Thermal profile</a:t>
            </a:r>
            <a:endParaRPr kumimoji="0" lang="en-US" altLang="zh-CN"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endParaRPr>
          </a:p>
        </p:txBody>
      </p:sp>
      <p:sp>
        <p:nvSpPr>
          <p:cNvPr id="24" name="矩形 23"/>
          <p:cNvSpPr/>
          <p:nvPr/>
        </p:nvSpPr>
        <p:spPr>
          <a:xfrm>
            <a:off x="9195435" y="1501140"/>
            <a:ext cx="160655" cy="3502660"/>
          </a:xfrm>
          <a:prstGeom prst="rect">
            <a:avLst/>
          </a:prstGeom>
          <a:solidFill>
            <a:schemeClr val="accent1">
              <a:alpha val="25000"/>
            </a:schemeClr>
          </a:solidFill>
          <a:ln w="25400" cmpd="sng">
            <a:solidFill>
              <a:srgbClr val="92D050">
                <a:alpha val="25000"/>
              </a:srgb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矩形 11"/>
          <p:cNvSpPr/>
          <p:nvPr/>
        </p:nvSpPr>
        <p:spPr>
          <a:xfrm>
            <a:off x="9868535" y="1499870"/>
            <a:ext cx="160655" cy="3502660"/>
          </a:xfrm>
          <a:prstGeom prst="rect">
            <a:avLst/>
          </a:prstGeom>
          <a:solidFill>
            <a:schemeClr val="accent1">
              <a:alpha val="25000"/>
            </a:schemeClr>
          </a:solidFill>
          <a:ln w="25400" cmpd="sng">
            <a:solidFill>
              <a:srgbClr val="92D050">
                <a:alpha val="25000"/>
              </a:srgb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圆角矩形 16"/>
          <p:cNvSpPr/>
          <p:nvPr/>
        </p:nvSpPr>
        <p:spPr>
          <a:xfrm>
            <a:off x="9082405" y="1679575"/>
            <a:ext cx="387350" cy="415290"/>
          </a:xfrm>
          <a:prstGeom prst="round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圆角矩形 18"/>
          <p:cNvSpPr/>
          <p:nvPr/>
        </p:nvSpPr>
        <p:spPr>
          <a:xfrm>
            <a:off x="9044305" y="2517140"/>
            <a:ext cx="387985" cy="415925"/>
          </a:xfrm>
          <a:prstGeom prst="round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圆角矩形 19"/>
          <p:cNvSpPr/>
          <p:nvPr/>
        </p:nvSpPr>
        <p:spPr>
          <a:xfrm>
            <a:off x="9771380" y="2646680"/>
            <a:ext cx="380365" cy="391160"/>
          </a:xfrm>
          <a:prstGeom prst="round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文本框 25"/>
          <p:cNvSpPr txBox="1"/>
          <p:nvPr/>
        </p:nvSpPr>
        <p:spPr>
          <a:xfrm>
            <a:off x="11078845" y="3162300"/>
            <a:ext cx="882015" cy="645160"/>
          </a:xfrm>
          <a:prstGeom prst="rect">
            <a:avLst/>
          </a:prstGeom>
          <a:solidFill>
            <a:schemeClr val="bg1"/>
          </a:solidFill>
        </p:spPr>
        <p:txBody>
          <a:bodyPr wrap="square" rtlCol="0">
            <a:spAutoFit/>
          </a:bodyPr>
          <a:p>
            <a:r>
              <a:rPr lang="en-US" altLang="zh-CN" b="1"/>
              <a:t>Ocean Urca</a:t>
            </a:r>
            <a:endParaRPr lang="en-US" altLang="zh-CN" b="1"/>
          </a:p>
        </p:txBody>
      </p:sp>
      <p:pic>
        <p:nvPicPr>
          <p:cNvPr id="29" name="图片 28"/>
          <p:cNvPicPr/>
          <p:nvPr/>
        </p:nvPicPr>
        <p:blipFill>
          <a:blip r:embed="rId9"/>
          <a:stretch>
            <a:fillRect/>
          </a:stretch>
        </p:blipFill>
        <p:spPr>
          <a:xfrm>
            <a:off x="10029190" y="2153285"/>
            <a:ext cx="1321435" cy="1378585"/>
          </a:xfrm>
          <a:prstGeom prst="rect">
            <a:avLst/>
          </a:prstGeom>
        </p:spPr>
      </p:pic>
      <p:pic>
        <p:nvPicPr>
          <p:cNvPr id="39" name="图片 38" descr="nl_bg资源 4@4x"/>
          <p:cNvPicPr>
            <a:picLocks noChangeAspect="1"/>
          </p:cNvPicPr>
          <p:nvPr/>
        </p:nvPicPr>
        <p:blipFill>
          <a:blip r:embed="rId10"/>
          <a:srcRect l="13282" t="22871" r="9042" b="29945"/>
          <a:stretch>
            <a:fillRect/>
          </a:stretch>
        </p:blipFill>
        <p:spPr>
          <a:xfrm>
            <a:off x="1537970" y="1830705"/>
            <a:ext cx="3543300" cy="2170430"/>
          </a:xfrm>
          <a:prstGeom prst="rect">
            <a:avLst/>
          </a:prstGeom>
        </p:spPr>
      </p:pic>
      <p:pic>
        <p:nvPicPr>
          <p:cNvPr id="34" name="图片 33" descr="nl_bg资源 4@4x"/>
          <p:cNvPicPr>
            <a:picLocks noChangeAspect="1"/>
          </p:cNvPicPr>
          <p:nvPr/>
        </p:nvPicPr>
        <p:blipFill>
          <a:blip r:embed="rId10"/>
          <a:srcRect l="13282" t="22871" r="9042" b="29945"/>
          <a:stretch>
            <a:fillRect/>
          </a:stretch>
        </p:blipFill>
        <p:spPr>
          <a:xfrm>
            <a:off x="7621270" y="2839720"/>
            <a:ext cx="3543300" cy="2170430"/>
          </a:xfrm>
          <a:prstGeom prst="rect">
            <a:avLst/>
          </a:prstGeom>
        </p:spPr>
      </p:pic>
      <p:sp>
        <p:nvSpPr>
          <p:cNvPr id="9" name="文本框 8"/>
          <p:cNvSpPr txBox="1"/>
          <p:nvPr/>
        </p:nvSpPr>
        <p:spPr>
          <a:xfrm rot="20040000">
            <a:off x="8292465" y="2014855"/>
            <a:ext cx="970915" cy="645160"/>
          </a:xfrm>
          <a:prstGeom prst="rect">
            <a:avLst/>
          </a:prstGeom>
          <a:noFill/>
        </p:spPr>
        <p:txBody>
          <a:bodyPr wrap="square" rtlCol="0">
            <a:spAutoFit/>
          </a:bodyPr>
          <a:p>
            <a:r>
              <a:rPr lang="en-US" altLang="zh-CN" b="1">
                <a:solidFill>
                  <a:srgbClr val="FF0000"/>
                </a:solidFill>
              </a:rPr>
              <a:t>Knee feature</a:t>
            </a:r>
            <a:endParaRPr lang="en-US" altLang="zh-CN" b="1">
              <a:solidFill>
                <a:srgbClr val="FF0000"/>
              </a:solidFill>
            </a:endParaRPr>
          </a:p>
        </p:txBody>
      </p:sp>
      <p:sp>
        <p:nvSpPr>
          <p:cNvPr id="6" name="文本框 5"/>
          <p:cNvSpPr txBox="1"/>
          <p:nvPr/>
        </p:nvSpPr>
        <p:spPr>
          <a:xfrm>
            <a:off x="1763395" y="5446395"/>
            <a:ext cx="3749675" cy="922020"/>
          </a:xfrm>
          <a:prstGeom prst="rect">
            <a:avLst/>
          </a:prstGeom>
          <a:noFill/>
        </p:spPr>
        <p:txBody>
          <a:bodyPr wrap="square" rtlCol="0" anchor="t">
            <a:spAutoFit/>
          </a:bodyPr>
          <a:p>
            <a:r>
              <a:rPr lang="en-US" altLang="zh-CN" i="1"/>
              <a:t>E</a:t>
            </a:r>
            <a:r>
              <a:rPr lang="en-US" altLang="zh-CN" i="1" baseline="-25000"/>
              <a:t>17</a:t>
            </a:r>
            <a:r>
              <a:rPr lang="en-US" altLang="zh-CN"/>
              <a:t>: 3.7 [erg g</a:t>
            </a:r>
            <a:r>
              <a:rPr lang="en-US" altLang="zh-CN" baseline="30000"/>
              <a:t>-1</a:t>
            </a:r>
            <a:r>
              <a:rPr lang="en-US" altLang="zh-CN"/>
              <a:t>]</a:t>
            </a:r>
            <a:endParaRPr lang="en-US" altLang="zh-CN"/>
          </a:p>
          <a:p>
            <a:r>
              <a:rPr lang="en-US" altLang="zh-CN" i="1"/>
              <a:t>y</a:t>
            </a:r>
            <a:r>
              <a:rPr lang="en-US" altLang="zh-CN" i="1" baseline="-25000"/>
              <a:t>12</a:t>
            </a:r>
            <a:r>
              <a:rPr lang="en-US" altLang="zh-CN"/>
              <a:t>: 1.67 [g cm</a:t>
            </a:r>
            <a:r>
              <a:rPr lang="en-US" altLang="zh-CN" baseline="30000"/>
              <a:t>-2</a:t>
            </a:r>
            <a:r>
              <a:rPr lang="en-US" altLang="zh-CN"/>
              <a:t>]</a:t>
            </a:r>
            <a:endParaRPr lang="en-US" altLang="zh-CN"/>
          </a:p>
          <a:p>
            <a:r>
              <a:rPr lang="en-US" altLang="zh-CN" i="1"/>
              <a:t>Ts-Tb</a:t>
            </a:r>
            <a:r>
              <a:rPr lang="en-US" altLang="zh-CN"/>
              <a:t> relation from </a:t>
            </a:r>
            <a:r>
              <a:rPr lang="en-US" altLang="zh-CN" i="1"/>
              <a:t>Beznogov 2020</a:t>
            </a:r>
            <a:r>
              <a:rPr lang="en-US" altLang="zh-CN"/>
              <a:t> </a:t>
            </a:r>
            <a:endParaRPr lang="en-US" altLang="zh-CN"/>
          </a:p>
        </p:txBody>
      </p:sp>
      <p:sp>
        <p:nvSpPr>
          <p:cNvPr id="7" name="矩形 6"/>
          <p:cNvSpPr/>
          <p:nvPr>
            <p:custDataLst>
              <p:tags r:id="rId11"/>
            </p:custDataLst>
          </p:nvPr>
        </p:nvSpPr>
        <p:spPr>
          <a:xfrm>
            <a:off x="2586355" y="6442710"/>
            <a:ext cx="3143250" cy="43307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lang="en-US" noProof="0" dirty="0">
                <a:ln>
                  <a:noFill/>
                </a:ln>
                <a:solidFill>
                  <a:schemeClr val="bg1"/>
                </a:solidFill>
                <a:effectLst/>
                <a:uLnTx/>
                <a:uFillTx/>
                <a:latin typeface="Times New Roman" panose="02020603050405020304" charset="0"/>
                <a:cs typeface="Times New Roman" panose="02020603050405020304" charset="0"/>
                <a:sym typeface="+mn-ea"/>
              </a:rPr>
              <a:t>MAXI J1752-457</a:t>
            </a:r>
            <a:endParaRPr kumimoji="0" lang="en-US"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advClick="0">
        <p:fade/>
      </p:transition>
    </mc:Choice>
    <mc:Fallback>
      <p:transition spd="med"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593090" y="1204595"/>
            <a:ext cx="5433060" cy="4145280"/>
          </a:xfrm>
          <a:prstGeom prst="rect">
            <a:avLst/>
          </a:prstGeom>
        </p:spPr>
      </p:pic>
      <p:grpSp>
        <p:nvGrpSpPr>
          <p:cNvPr id="8" name="组合 7"/>
          <p:cNvGrpSpPr/>
          <p:nvPr/>
        </p:nvGrpSpPr>
        <p:grpSpPr>
          <a:xfrm>
            <a:off x="231989" y="274064"/>
            <a:ext cx="10847042" cy="635014"/>
            <a:chOff x="380" y="4438"/>
            <a:chExt cx="17082" cy="1000"/>
          </a:xfrm>
        </p:grpSpPr>
        <p:sp>
          <p:nvSpPr>
            <p:cNvPr id="2" name="矩形 1"/>
            <p:cNvSpPr/>
            <p:nvPr/>
          </p:nvSpPr>
          <p:spPr>
            <a:xfrm>
              <a:off x="380" y="4438"/>
              <a:ext cx="179" cy="931"/>
            </a:xfrm>
            <a:prstGeom prst="rect">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思源黑体 CN Bold"/>
                <a:cs typeface="+mn-ea"/>
              </a:endParaRPr>
            </a:p>
          </p:txBody>
        </p:sp>
        <p:cxnSp>
          <p:nvCxnSpPr>
            <p:cNvPr id="3" name="直接连接符 2"/>
            <p:cNvCxnSpPr/>
            <p:nvPr/>
          </p:nvCxnSpPr>
          <p:spPr>
            <a:xfrm>
              <a:off x="559" y="5397"/>
              <a:ext cx="16903" cy="4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35" y="6443345"/>
            <a:ext cx="12192635" cy="414655"/>
          </a:xfrm>
          <a:prstGeom prst="rect">
            <a:avLst/>
          </a:prstGeom>
          <a:solidFill>
            <a:schemeClr val="accent1">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custDataLst>
              <p:tags r:id="rId2"/>
            </p:custDataLst>
          </p:nvPr>
        </p:nvSpPr>
        <p:spPr>
          <a:xfrm>
            <a:off x="10625455" y="6443980"/>
            <a:ext cx="850900" cy="42672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rPr>
              <a:t>12</a:t>
            </a:r>
            <a:endPar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endParaRPr>
          </a:p>
        </p:txBody>
      </p:sp>
      <p:pic>
        <p:nvPicPr>
          <p:cNvPr id="31" name="图片 30"/>
          <p:cNvPicPr>
            <a:picLocks noChangeAspect="1"/>
          </p:cNvPicPr>
          <p:nvPr/>
        </p:nvPicPr>
        <p:blipFill>
          <a:blip r:embed="rId3"/>
          <a:stretch>
            <a:fillRect/>
          </a:stretch>
        </p:blipFill>
        <p:spPr>
          <a:xfrm>
            <a:off x="11774805" y="6442710"/>
            <a:ext cx="433070" cy="433070"/>
          </a:xfrm>
          <a:prstGeom prst="rect">
            <a:avLst/>
          </a:prstGeom>
        </p:spPr>
      </p:pic>
      <p:pic>
        <p:nvPicPr>
          <p:cNvPr id="32" name="图片 31" descr="中国科学院院徽（白色）"/>
          <p:cNvPicPr>
            <a:picLocks noChangeAspect="1"/>
          </p:cNvPicPr>
          <p:nvPr/>
        </p:nvPicPr>
        <p:blipFill>
          <a:blip r:embed="rId4"/>
          <a:stretch>
            <a:fillRect/>
          </a:stretch>
        </p:blipFill>
        <p:spPr>
          <a:xfrm>
            <a:off x="17780" y="6442710"/>
            <a:ext cx="414655" cy="414655"/>
          </a:xfrm>
          <a:prstGeom prst="rect">
            <a:avLst/>
          </a:prstGeom>
        </p:spPr>
      </p:pic>
      <p:sp>
        <p:nvSpPr>
          <p:cNvPr id="33" name="矩形 32"/>
          <p:cNvSpPr/>
          <p:nvPr>
            <p:custDataLst>
              <p:tags r:id="rId5"/>
            </p:custDataLst>
          </p:nvPr>
        </p:nvSpPr>
        <p:spPr>
          <a:xfrm>
            <a:off x="6704330" y="6443345"/>
            <a:ext cx="3143250" cy="432435"/>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huangh@impcas.ac.cn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pic>
        <p:nvPicPr>
          <p:cNvPr id="4" name="图片 3" descr="RIKEN_logo-603x1024"/>
          <p:cNvPicPr>
            <a:picLocks noChangeAspect="1"/>
          </p:cNvPicPr>
          <p:nvPr/>
        </p:nvPicPr>
        <p:blipFill>
          <a:blip r:embed="rId6"/>
          <a:stretch>
            <a:fillRect/>
          </a:stretch>
        </p:blipFill>
        <p:spPr>
          <a:xfrm>
            <a:off x="11431905" y="6449695"/>
            <a:ext cx="238125" cy="407670"/>
          </a:xfrm>
          <a:prstGeom prst="rect">
            <a:avLst/>
          </a:prstGeom>
        </p:spPr>
      </p:pic>
      <p:sp>
        <p:nvSpPr>
          <p:cNvPr id="6" name="TextBox 6"/>
          <p:cNvSpPr txBox="1"/>
          <p:nvPr>
            <p:custDataLst>
              <p:tags r:id="rId7"/>
            </p:custDataLst>
          </p:nvPr>
        </p:nvSpPr>
        <p:spPr>
          <a:xfrm>
            <a:off x="386080" y="264160"/>
            <a:ext cx="11046460" cy="583565"/>
          </a:xfrm>
          <a:prstGeom prst="rect">
            <a:avLst/>
          </a:prstGeom>
          <a:noFill/>
          <a:effectLst/>
        </p:spPr>
        <p:txBody>
          <a:bodyPr wrap="square">
            <a:spAutoFit/>
          </a:bodyPr>
          <a:p>
            <a:pPr marR="0" lvl="0" indent="0" algn="l" defTabSz="914400" rtl="0" eaLnBrk="1" fontAlgn="auto" latinLnBrk="0" hangingPunct="1">
              <a:lnSpc>
                <a:spcPct val="100000"/>
              </a:lnSpc>
              <a:spcBef>
                <a:spcPts val="0"/>
              </a:spcBef>
              <a:spcAft>
                <a:spcPts val="0"/>
              </a:spcAft>
              <a:buClrTx/>
              <a:buSzTx/>
              <a:buFont typeface="+mj-ea"/>
              <a:buNone/>
              <a:defRPr/>
            </a:pPr>
            <a:r>
              <a:rPr lang="en-US" sz="3200" b="1"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rPr>
              <a:t>Flux fitting with ocean Urca process: Flux profile</a:t>
            </a:r>
            <a:endParaRPr kumimoji="0" lang="zh-CN" altLang="en-US"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endParaRPr>
          </a:p>
        </p:txBody>
      </p:sp>
      <p:pic>
        <p:nvPicPr>
          <p:cNvPr id="9" name="图片 8"/>
          <p:cNvPicPr>
            <a:picLocks noChangeAspect="1"/>
          </p:cNvPicPr>
          <p:nvPr/>
        </p:nvPicPr>
        <p:blipFill>
          <a:blip r:embed="rId8"/>
          <a:stretch>
            <a:fillRect/>
          </a:stretch>
        </p:blipFill>
        <p:spPr>
          <a:xfrm>
            <a:off x="6231255" y="1243965"/>
            <a:ext cx="5543550" cy="4314825"/>
          </a:xfrm>
          <a:prstGeom prst="rect">
            <a:avLst/>
          </a:prstGeom>
        </p:spPr>
      </p:pic>
      <p:pic>
        <p:nvPicPr>
          <p:cNvPr id="10" name="图片 9"/>
          <p:cNvPicPr>
            <a:picLocks noChangeAspect="1"/>
          </p:cNvPicPr>
          <p:nvPr/>
        </p:nvPicPr>
        <p:blipFill>
          <a:blip r:embed="rId9"/>
          <a:stretch>
            <a:fillRect/>
          </a:stretch>
        </p:blipFill>
        <p:spPr>
          <a:xfrm>
            <a:off x="9966325" y="3660140"/>
            <a:ext cx="1703705" cy="1343025"/>
          </a:xfrm>
          <a:prstGeom prst="rect">
            <a:avLst/>
          </a:prstGeom>
        </p:spPr>
      </p:pic>
      <p:sp>
        <p:nvSpPr>
          <p:cNvPr id="11" name="圆角矩形 10"/>
          <p:cNvSpPr/>
          <p:nvPr/>
        </p:nvSpPr>
        <p:spPr>
          <a:xfrm>
            <a:off x="8312785" y="2936240"/>
            <a:ext cx="160020" cy="289560"/>
          </a:xfrm>
          <a:prstGeom prst="round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nvSpPr>
        <p:spPr>
          <a:xfrm>
            <a:off x="8592185" y="4663440"/>
            <a:ext cx="160020" cy="289560"/>
          </a:xfrm>
          <a:prstGeom prst="round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圆角矩形 14"/>
          <p:cNvSpPr/>
          <p:nvPr/>
        </p:nvSpPr>
        <p:spPr>
          <a:xfrm>
            <a:off x="9542145" y="3738880"/>
            <a:ext cx="160020" cy="289560"/>
          </a:xfrm>
          <a:prstGeom prst="round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nvSpPr>
        <p:spPr>
          <a:xfrm>
            <a:off x="7011670" y="3822700"/>
            <a:ext cx="882015" cy="645160"/>
          </a:xfrm>
          <a:prstGeom prst="rect">
            <a:avLst/>
          </a:prstGeom>
          <a:noFill/>
        </p:spPr>
        <p:txBody>
          <a:bodyPr wrap="square" rtlCol="0">
            <a:spAutoFit/>
          </a:bodyPr>
          <a:p>
            <a:r>
              <a:rPr lang="en-US" altLang="zh-CN" b="1">
                <a:solidFill>
                  <a:srgbClr val="FF0000"/>
                </a:solidFill>
              </a:rPr>
              <a:t>Ocean Urca</a:t>
            </a:r>
            <a:endParaRPr lang="en-US" altLang="zh-CN" b="1">
              <a:solidFill>
                <a:srgbClr val="FF0000"/>
              </a:solidFill>
            </a:endParaRPr>
          </a:p>
        </p:txBody>
      </p:sp>
      <p:sp>
        <p:nvSpPr>
          <p:cNvPr id="20" name="文本框 19"/>
          <p:cNvSpPr txBox="1"/>
          <p:nvPr/>
        </p:nvSpPr>
        <p:spPr>
          <a:xfrm>
            <a:off x="10687050" y="4347845"/>
            <a:ext cx="1062355" cy="460375"/>
          </a:xfrm>
          <a:prstGeom prst="rect">
            <a:avLst/>
          </a:prstGeom>
          <a:noFill/>
        </p:spPr>
        <p:txBody>
          <a:bodyPr wrap="square" rtlCol="0">
            <a:spAutoFit/>
          </a:bodyPr>
          <a:p>
            <a:r>
              <a:rPr lang="en-US" altLang="zh-CN" sz="1200"/>
              <a:t>flux profile without Urca</a:t>
            </a:r>
            <a:endParaRPr lang="en-US" altLang="zh-CN" sz="1200"/>
          </a:p>
        </p:txBody>
      </p:sp>
      <p:pic>
        <p:nvPicPr>
          <p:cNvPr id="29" name="图片 28"/>
          <p:cNvPicPr/>
          <p:nvPr/>
        </p:nvPicPr>
        <p:blipFill>
          <a:blip r:embed="rId10"/>
          <a:stretch>
            <a:fillRect/>
          </a:stretch>
        </p:blipFill>
        <p:spPr>
          <a:xfrm rot="5580000">
            <a:off x="7725410" y="3128010"/>
            <a:ext cx="968375" cy="1035050"/>
          </a:xfrm>
          <a:prstGeom prst="rect">
            <a:avLst/>
          </a:prstGeom>
        </p:spPr>
      </p:pic>
      <p:pic>
        <p:nvPicPr>
          <p:cNvPr id="39" name="图片 38" descr="nl_bg资源 4@4x"/>
          <p:cNvPicPr>
            <a:picLocks noChangeAspect="1"/>
          </p:cNvPicPr>
          <p:nvPr/>
        </p:nvPicPr>
        <p:blipFill>
          <a:blip r:embed="rId11"/>
          <a:srcRect l="13282" t="22871" r="9042" b="29945"/>
          <a:stretch>
            <a:fillRect/>
          </a:stretch>
        </p:blipFill>
        <p:spPr>
          <a:xfrm>
            <a:off x="1537970" y="1830705"/>
            <a:ext cx="3543300" cy="2170430"/>
          </a:xfrm>
          <a:prstGeom prst="rect">
            <a:avLst/>
          </a:prstGeom>
        </p:spPr>
      </p:pic>
      <p:pic>
        <p:nvPicPr>
          <p:cNvPr id="21" name="图片 20" descr="nl_bg资源 4@4x"/>
          <p:cNvPicPr>
            <a:picLocks noChangeAspect="1"/>
          </p:cNvPicPr>
          <p:nvPr/>
        </p:nvPicPr>
        <p:blipFill>
          <a:blip r:embed="rId11"/>
          <a:srcRect l="13282" t="22871" r="9042" b="29945"/>
          <a:stretch>
            <a:fillRect/>
          </a:stretch>
        </p:blipFill>
        <p:spPr>
          <a:xfrm>
            <a:off x="7667625" y="1568450"/>
            <a:ext cx="3543300" cy="2170430"/>
          </a:xfrm>
          <a:prstGeom prst="rect">
            <a:avLst/>
          </a:prstGeom>
        </p:spPr>
      </p:pic>
      <p:sp>
        <p:nvSpPr>
          <p:cNvPr id="7" name="文本框 6"/>
          <p:cNvSpPr txBox="1"/>
          <p:nvPr/>
        </p:nvSpPr>
        <p:spPr>
          <a:xfrm>
            <a:off x="1763395" y="5446395"/>
            <a:ext cx="3749675" cy="922020"/>
          </a:xfrm>
          <a:prstGeom prst="rect">
            <a:avLst/>
          </a:prstGeom>
          <a:noFill/>
        </p:spPr>
        <p:txBody>
          <a:bodyPr wrap="square" rtlCol="0" anchor="t">
            <a:spAutoFit/>
          </a:bodyPr>
          <a:p>
            <a:r>
              <a:rPr lang="en-US" altLang="zh-CN" i="1"/>
              <a:t>E</a:t>
            </a:r>
            <a:r>
              <a:rPr lang="en-US" altLang="zh-CN" i="1" baseline="-25000"/>
              <a:t>17</a:t>
            </a:r>
            <a:r>
              <a:rPr lang="en-US" altLang="zh-CN"/>
              <a:t>: 3.7 [erg g</a:t>
            </a:r>
            <a:r>
              <a:rPr lang="en-US" altLang="zh-CN" baseline="30000"/>
              <a:t>-1</a:t>
            </a:r>
            <a:r>
              <a:rPr lang="en-US" altLang="zh-CN"/>
              <a:t>]</a:t>
            </a:r>
            <a:endParaRPr lang="en-US" altLang="zh-CN"/>
          </a:p>
          <a:p>
            <a:r>
              <a:rPr lang="en-US" altLang="zh-CN" i="1"/>
              <a:t>y</a:t>
            </a:r>
            <a:r>
              <a:rPr lang="en-US" altLang="zh-CN" i="1" baseline="-25000"/>
              <a:t>12</a:t>
            </a:r>
            <a:r>
              <a:rPr lang="en-US" altLang="zh-CN"/>
              <a:t>: 1.67 [g cm</a:t>
            </a:r>
            <a:r>
              <a:rPr lang="en-US" altLang="zh-CN" baseline="30000"/>
              <a:t>-2</a:t>
            </a:r>
            <a:r>
              <a:rPr lang="en-US" altLang="zh-CN"/>
              <a:t>]</a:t>
            </a:r>
            <a:endParaRPr lang="en-US" altLang="zh-CN"/>
          </a:p>
          <a:p>
            <a:r>
              <a:rPr lang="en-US" altLang="zh-CN" i="1"/>
              <a:t>Ts-Tb</a:t>
            </a:r>
            <a:r>
              <a:rPr lang="en-US" altLang="zh-CN"/>
              <a:t> relation from </a:t>
            </a:r>
            <a:r>
              <a:rPr lang="en-US" altLang="zh-CN" i="1"/>
              <a:t>Beznogov 2020</a:t>
            </a:r>
            <a:r>
              <a:rPr lang="en-US" altLang="zh-CN"/>
              <a:t> </a:t>
            </a:r>
            <a:endParaRPr lang="en-US" altLang="zh-CN"/>
          </a:p>
        </p:txBody>
      </p:sp>
      <p:sp>
        <p:nvSpPr>
          <p:cNvPr id="17" name="矩形 16"/>
          <p:cNvSpPr/>
          <p:nvPr>
            <p:custDataLst>
              <p:tags r:id="rId12"/>
            </p:custDataLst>
          </p:nvPr>
        </p:nvSpPr>
        <p:spPr>
          <a:xfrm>
            <a:off x="2586355" y="6442710"/>
            <a:ext cx="3143250" cy="43307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lang="en-US" noProof="0" dirty="0">
                <a:ln>
                  <a:noFill/>
                </a:ln>
                <a:solidFill>
                  <a:schemeClr val="bg1"/>
                </a:solidFill>
                <a:effectLst/>
                <a:uLnTx/>
                <a:uFillTx/>
                <a:latin typeface="Times New Roman" panose="02020603050405020304" charset="0"/>
                <a:cs typeface="Times New Roman" panose="02020603050405020304" charset="0"/>
                <a:sym typeface="+mn-ea"/>
              </a:rPr>
              <a:t>MAXI J1752-457</a:t>
            </a:r>
            <a:endParaRPr kumimoji="0" lang="en-US"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
        <p:nvSpPr>
          <p:cNvPr id="13" name="文本框 12"/>
          <p:cNvSpPr txBox="1"/>
          <p:nvPr/>
        </p:nvSpPr>
        <p:spPr>
          <a:xfrm>
            <a:off x="10078085" y="4347845"/>
            <a:ext cx="749935" cy="398780"/>
          </a:xfrm>
          <a:prstGeom prst="rect">
            <a:avLst/>
          </a:prstGeom>
          <a:noFill/>
        </p:spPr>
        <p:txBody>
          <a:bodyPr wrap="square" rtlCol="0">
            <a:spAutoFit/>
          </a:bodyPr>
          <a:p>
            <a:r>
              <a:rPr lang="en-US" altLang="zh-CN" sz="1000" b="1">
                <a:solidFill>
                  <a:srgbClr val="FF0000"/>
                </a:solidFill>
              </a:rPr>
              <a:t>heating region</a:t>
            </a:r>
            <a:endParaRPr lang="en-US" altLang="zh-CN" sz="1000" b="1">
              <a:solidFill>
                <a:srgbClr val="FF0000"/>
              </a:solidFill>
            </a:endParaRPr>
          </a:p>
        </p:txBody>
      </p:sp>
      <p:sp>
        <p:nvSpPr>
          <p:cNvPr id="18" name="左右箭头 17"/>
          <p:cNvSpPr/>
          <p:nvPr/>
        </p:nvSpPr>
        <p:spPr>
          <a:xfrm>
            <a:off x="10187940" y="4201795"/>
            <a:ext cx="473710" cy="155575"/>
          </a:xfrm>
          <a:prstGeom prst="leftRightArrow">
            <a:avLst/>
          </a:prstGeom>
          <a:solidFill>
            <a:schemeClr val="accent6">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a:stretch>
            <a:fillRect/>
          </a:stretch>
        </p:blipFill>
        <p:spPr>
          <a:xfrm>
            <a:off x="432435" y="1187450"/>
            <a:ext cx="5467350" cy="4229100"/>
          </a:xfrm>
          <a:prstGeom prst="rect">
            <a:avLst/>
          </a:prstGeom>
        </p:spPr>
      </p:pic>
      <p:graphicFrame>
        <p:nvGraphicFramePr>
          <p:cNvPr id="11" name="图表 10"/>
          <p:cNvGraphicFramePr/>
          <p:nvPr/>
        </p:nvGraphicFramePr>
        <p:xfrm>
          <a:off x="6703695" y="944880"/>
          <a:ext cx="4966335" cy="2605405"/>
        </p:xfrm>
        <a:graphic>
          <a:graphicData uri="http://schemas.openxmlformats.org/drawingml/2006/chart">
            <c:chart xmlns:c="http://schemas.openxmlformats.org/drawingml/2006/chart" xmlns:r="http://schemas.openxmlformats.org/officeDocument/2006/relationships" r:id="rId1"/>
          </a:graphicData>
        </a:graphic>
      </p:graphicFrame>
      <p:grpSp>
        <p:nvGrpSpPr>
          <p:cNvPr id="8" name="组合 7"/>
          <p:cNvGrpSpPr/>
          <p:nvPr/>
        </p:nvGrpSpPr>
        <p:grpSpPr>
          <a:xfrm>
            <a:off x="231989" y="274064"/>
            <a:ext cx="10847042" cy="635014"/>
            <a:chOff x="380" y="4438"/>
            <a:chExt cx="17082" cy="1000"/>
          </a:xfrm>
        </p:grpSpPr>
        <p:sp>
          <p:nvSpPr>
            <p:cNvPr id="2" name="矩形 1"/>
            <p:cNvSpPr/>
            <p:nvPr/>
          </p:nvSpPr>
          <p:spPr>
            <a:xfrm>
              <a:off x="380" y="4438"/>
              <a:ext cx="179" cy="931"/>
            </a:xfrm>
            <a:prstGeom prst="rect">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思源黑体 CN Bold"/>
                <a:cs typeface="+mn-ea"/>
              </a:endParaRPr>
            </a:p>
          </p:txBody>
        </p:sp>
        <p:cxnSp>
          <p:nvCxnSpPr>
            <p:cNvPr id="3" name="直接连接符 2"/>
            <p:cNvCxnSpPr/>
            <p:nvPr/>
          </p:nvCxnSpPr>
          <p:spPr>
            <a:xfrm>
              <a:off x="559" y="5397"/>
              <a:ext cx="16903" cy="4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35" y="6443345"/>
            <a:ext cx="12192635" cy="414655"/>
          </a:xfrm>
          <a:prstGeom prst="rect">
            <a:avLst/>
          </a:prstGeom>
          <a:solidFill>
            <a:schemeClr val="accent1">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custDataLst>
              <p:tags r:id="rId3"/>
            </p:custDataLst>
          </p:nvPr>
        </p:nvSpPr>
        <p:spPr>
          <a:xfrm>
            <a:off x="10625455" y="6443980"/>
            <a:ext cx="850900" cy="42672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rPr>
              <a:t>13</a:t>
            </a:r>
            <a:endPar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endParaRPr>
          </a:p>
        </p:txBody>
      </p:sp>
      <p:pic>
        <p:nvPicPr>
          <p:cNvPr id="31" name="图片 30"/>
          <p:cNvPicPr>
            <a:picLocks noChangeAspect="1"/>
          </p:cNvPicPr>
          <p:nvPr/>
        </p:nvPicPr>
        <p:blipFill>
          <a:blip r:embed="rId4"/>
          <a:stretch>
            <a:fillRect/>
          </a:stretch>
        </p:blipFill>
        <p:spPr>
          <a:xfrm>
            <a:off x="11774805" y="6442710"/>
            <a:ext cx="433070" cy="433070"/>
          </a:xfrm>
          <a:prstGeom prst="rect">
            <a:avLst/>
          </a:prstGeom>
        </p:spPr>
      </p:pic>
      <p:pic>
        <p:nvPicPr>
          <p:cNvPr id="32" name="图片 31" descr="中国科学院院徽（白色）"/>
          <p:cNvPicPr>
            <a:picLocks noChangeAspect="1"/>
          </p:cNvPicPr>
          <p:nvPr/>
        </p:nvPicPr>
        <p:blipFill>
          <a:blip r:embed="rId5"/>
          <a:stretch>
            <a:fillRect/>
          </a:stretch>
        </p:blipFill>
        <p:spPr>
          <a:xfrm>
            <a:off x="17780" y="6442710"/>
            <a:ext cx="414655" cy="414655"/>
          </a:xfrm>
          <a:prstGeom prst="rect">
            <a:avLst/>
          </a:prstGeom>
        </p:spPr>
      </p:pic>
      <p:sp>
        <p:nvSpPr>
          <p:cNvPr id="33" name="矩形 32"/>
          <p:cNvSpPr/>
          <p:nvPr>
            <p:custDataLst>
              <p:tags r:id="rId6"/>
            </p:custDataLst>
          </p:nvPr>
        </p:nvSpPr>
        <p:spPr>
          <a:xfrm>
            <a:off x="6704330" y="6443345"/>
            <a:ext cx="3143250" cy="432435"/>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huangh@impcas.ac.cn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pic>
        <p:nvPicPr>
          <p:cNvPr id="4" name="图片 3" descr="RIKEN_logo-603x1024"/>
          <p:cNvPicPr>
            <a:picLocks noChangeAspect="1"/>
          </p:cNvPicPr>
          <p:nvPr/>
        </p:nvPicPr>
        <p:blipFill>
          <a:blip r:embed="rId7"/>
          <a:stretch>
            <a:fillRect/>
          </a:stretch>
        </p:blipFill>
        <p:spPr>
          <a:xfrm>
            <a:off x="11431905" y="6449695"/>
            <a:ext cx="238125" cy="407670"/>
          </a:xfrm>
          <a:prstGeom prst="rect">
            <a:avLst/>
          </a:prstGeom>
        </p:spPr>
      </p:pic>
      <p:sp>
        <p:nvSpPr>
          <p:cNvPr id="6" name="TextBox 6"/>
          <p:cNvSpPr txBox="1"/>
          <p:nvPr>
            <p:custDataLst>
              <p:tags r:id="rId8"/>
            </p:custDataLst>
          </p:nvPr>
        </p:nvSpPr>
        <p:spPr>
          <a:xfrm>
            <a:off x="386080" y="264160"/>
            <a:ext cx="11720195" cy="583565"/>
          </a:xfrm>
          <a:prstGeom prst="rect">
            <a:avLst/>
          </a:prstGeom>
          <a:noFill/>
          <a:effectLst/>
        </p:spPr>
        <p:txBody>
          <a:bodyPr wrap="square">
            <a:spAutoFit/>
          </a:bodyPr>
          <a:p>
            <a:pPr marR="0" lvl="0" indent="0" algn="l" defTabSz="914400" rtl="0" eaLnBrk="1" fontAlgn="auto" latinLnBrk="0" hangingPunct="1">
              <a:lnSpc>
                <a:spcPct val="100000"/>
              </a:lnSpc>
              <a:spcBef>
                <a:spcPts val="0"/>
              </a:spcBef>
              <a:spcAft>
                <a:spcPts val="0"/>
              </a:spcAft>
              <a:buClrTx/>
              <a:buSzTx/>
              <a:buFont typeface="+mj-ea"/>
              <a:buNone/>
              <a:defRPr/>
            </a:pPr>
            <a:r>
              <a:rPr lang="en-US" sz="3200" b="1"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rPr>
              <a:t>Flux fitting with ocean Urca process: </a:t>
            </a:r>
            <a:r>
              <a:rPr lang="en-US" sz="3200" b="1" i="1"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rPr>
              <a:t>E</a:t>
            </a:r>
            <a:r>
              <a:rPr lang="en-US" sz="3200" b="1" i="1" baseline="-25000"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rPr>
              <a:t>17</a:t>
            </a:r>
            <a:r>
              <a:rPr lang="en-US" sz="3200" b="1" i="1"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rPr>
              <a:t>-y</a:t>
            </a:r>
            <a:r>
              <a:rPr lang="en-US" sz="3200" b="1" i="1" baseline="-25000"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rPr>
              <a:t>12</a:t>
            </a:r>
            <a:r>
              <a:rPr lang="en-US" sz="3200" b="1"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rPr>
              <a:t> relation</a:t>
            </a:r>
            <a:endParaRPr kumimoji="0" lang="zh-CN" altLang="en-US"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endParaRPr>
          </a:p>
        </p:txBody>
      </p:sp>
      <p:pic>
        <p:nvPicPr>
          <p:cNvPr id="39" name="图片 38" descr="nl_bg资源 4@4x"/>
          <p:cNvPicPr>
            <a:picLocks noChangeAspect="1"/>
          </p:cNvPicPr>
          <p:nvPr/>
        </p:nvPicPr>
        <p:blipFill>
          <a:blip r:embed="rId9"/>
          <a:srcRect l="13282" t="22871" r="9042" b="29945"/>
          <a:stretch>
            <a:fillRect/>
          </a:stretch>
        </p:blipFill>
        <p:spPr>
          <a:xfrm>
            <a:off x="1537970" y="1830705"/>
            <a:ext cx="3543300" cy="2170430"/>
          </a:xfrm>
          <a:prstGeom prst="rect">
            <a:avLst/>
          </a:prstGeom>
        </p:spPr>
      </p:pic>
      <p:pic>
        <p:nvPicPr>
          <p:cNvPr id="16" name="图片 15" descr="nl_bg资源 4@4x"/>
          <p:cNvPicPr>
            <a:picLocks noChangeAspect="1"/>
          </p:cNvPicPr>
          <p:nvPr/>
        </p:nvPicPr>
        <p:blipFill>
          <a:blip r:embed="rId9"/>
          <a:srcRect l="13282" t="22871" r="9042" b="29945"/>
          <a:stretch>
            <a:fillRect/>
          </a:stretch>
        </p:blipFill>
        <p:spPr>
          <a:xfrm>
            <a:off x="8052435" y="1022350"/>
            <a:ext cx="3543300" cy="2170430"/>
          </a:xfrm>
          <a:prstGeom prst="rect">
            <a:avLst/>
          </a:prstGeom>
        </p:spPr>
      </p:pic>
      <p:pic>
        <p:nvPicPr>
          <p:cNvPr id="14" name="图片 13"/>
          <p:cNvPicPr>
            <a:picLocks noChangeAspect="1"/>
          </p:cNvPicPr>
          <p:nvPr/>
        </p:nvPicPr>
        <p:blipFill>
          <a:blip r:embed="rId10"/>
          <a:stretch>
            <a:fillRect/>
          </a:stretch>
        </p:blipFill>
        <p:spPr>
          <a:xfrm>
            <a:off x="6703695" y="3785235"/>
            <a:ext cx="3336925" cy="2583180"/>
          </a:xfrm>
          <a:prstGeom prst="rect">
            <a:avLst/>
          </a:prstGeom>
        </p:spPr>
      </p:pic>
      <p:sp>
        <p:nvSpPr>
          <p:cNvPr id="17" name="文本框 16"/>
          <p:cNvSpPr txBox="1"/>
          <p:nvPr/>
        </p:nvSpPr>
        <p:spPr>
          <a:xfrm>
            <a:off x="10147300" y="4309745"/>
            <a:ext cx="1811655" cy="1534160"/>
          </a:xfrm>
          <a:prstGeom prst="rect">
            <a:avLst/>
          </a:prstGeom>
          <a:noFill/>
        </p:spPr>
        <p:txBody>
          <a:bodyPr wrap="square" rtlCol="0" anchor="t">
            <a:noAutofit/>
          </a:bodyPr>
          <a:p>
            <a:pPr algn="just"/>
            <a:r>
              <a:rPr lang="en-US" altLang="zh-CN">
                <a:cs typeface="+mn-lt"/>
              </a:rPr>
              <a:t>When </a:t>
            </a:r>
            <a:r>
              <a:rPr lang="en-US" altLang="zh-CN" b="1">
                <a:ea typeface="微软雅黑" panose="020B0503020204020204" charset="-122"/>
                <a:cs typeface="+mn-lt"/>
              </a:rPr>
              <a:t>∆t &gt; 0.72</a:t>
            </a:r>
            <a:r>
              <a:rPr lang="en-US" altLang="zh-CN">
                <a:ea typeface="微软雅黑" panose="020B0503020204020204" charset="-122"/>
                <a:cs typeface="+mn-lt"/>
              </a:rPr>
              <a:t>, the constraint on the </a:t>
            </a:r>
            <a:r>
              <a:rPr lang="en-US" altLang="zh-CN" i="1">
                <a:ea typeface="微软雅黑" panose="020B0503020204020204" charset="-122"/>
                <a:cs typeface="+mn-lt"/>
              </a:rPr>
              <a:t>E</a:t>
            </a:r>
            <a:r>
              <a:rPr lang="en-US" altLang="zh-CN" i="1" baseline="-25000">
                <a:ea typeface="微软雅黑" panose="020B0503020204020204" charset="-122"/>
                <a:cs typeface="+mn-lt"/>
              </a:rPr>
              <a:t>17</a:t>
            </a:r>
            <a:r>
              <a:rPr lang="en-US" altLang="zh-CN">
                <a:ea typeface="微软雅黑" panose="020B0503020204020204" charset="-122"/>
                <a:cs typeface="+mn-lt"/>
              </a:rPr>
              <a:t> would be very weak!</a:t>
            </a:r>
            <a:endParaRPr lang="en-US" altLang="zh-CN">
              <a:ea typeface="微软雅黑" panose="020B0503020204020204" charset="-122"/>
              <a:cs typeface="+mn-lt"/>
            </a:endParaRPr>
          </a:p>
        </p:txBody>
      </p:sp>
      <p:sp>
        <p:nvSpPr>
          <p:cNvPr id="18" name="文本框 17"/>
          <p:cNvSpPr txBox="1"/>
          <p:nvPr/>
        </p:nvSpPr>
        <p:spPr>
          <a:xfrm>
            <a:off x="7242810" y="2465705"/>
            <a:ext cx="421005" cy="460375"/>
          </a:xfrm>
          <a:prstGeom prst="rect">
            <a:avLst/>
          </a:prstGeom>
          <a:noFill/>
        </p:spPr>
        <p:txBody>
          <a:bodyPr wrap="square" rtlCol="0">
            <a:spAutoFit/>
          </a:bodyPr>
          <a:p>
            <a:r>
              <a:rPr lang="en-US" altLang="zh-CN" sz="1200">
                <a:ea typeface="微软雅黑" panose="020B0503020204020204" charset="-122"/>
                <a:cs typeface="+mn-lt"/>
                <a:sym typeface="+mn-ea"/>
              </a:rPr>
              <a:t>∆t = 0</a:t>
            </a:r>
            <a:endParaRPr lang="en-US" altLang="zh-CN" sz="1200">
              <a:ea typeface="微软雅黑" panose="020B0503020204020204" charset="-122"/>
              <a:cs typeface="+mn-lt"/>
              <a:sym typeface="+mn-ea"/>
            </a:endParaRPr>
          </a:p>
        </p:txBody>
      </p:sp>
      <p:sp>
        <p:nvSpPr>
          <p:cNvPr id="19" name="文本框 18"/>
          <p:cNvSpPr txBox="1"/>
          <p:nvPr/>
        </p:nvSpPr>
        <p:spPr>
          <a:xfrm>
            <a:off x="7486015" y="1643380"/>
            <a:ext cx="566420" cy="460375"/>
          </a:xfrm>
          <a:prstGeom prst="rect">
            <a:avLst/>
          </a:prstGeom>
          <a:noFill/>
        </p:spPr>
        <p:txBody>
          <a:bodyPr wrap="square" rtlCol="0">
            <a:spAutoFit/>
          </a:bodyPr>
          <a:p>
            <a:r>
              <a:rPr lang="en-US" altLang="zh-CN" sz="1200">
                <a:ea typeface="微软雅黑" panose="020B0503020204020204" charset="-122"/>
                <a:cs typeface="+mn-lt"/>
                <a:sym typeface="+mn-ea"/>
              </a:rPr>
              <a:t>∆t = 0.24</a:t>
            </a:r>
            <a:endParaRPr lang="en-US" altLang="zh-CN" sz="1200">
              <a:ea typeface="微软雅黑" panose="020B0503020204020204" charset="-122"/>
              <a:cs typeface="+mn-lt"/>
              <a:sym typeface="+mn-ea"/>
            </a:endParaRPr>
          </a:p>
        </p:txBody>
      </p:sp>
      <p:sp>
        <p:nvSpPr>
          <p:cNvPr id="20" name="文本框 19"/>
          <p:cNvSpPr txBox="1"/>
          <p:nvPr/>
        </p:nvSpPr>
        <p:spPr>
          <a:xfrm>
            <a:off x="7781925" y="2465705"/>
            <a:ext cx="566420" cy="460375"/>
          </a:xfrm>
          <a:prstGeom prst="rect">
            <a:avLst/>
          </a:prstGeom>
          <a:noFill/>
        </p:spPr>
        <p:txBody>
          <a:bodyPr wrap="square" rtlCol="0">
            <a:spAutoFit/>
          </a:bodyPr>
          <a:p>
            <a:r>
              <a:rPr lang="en-US" altLang="zh-CN" sz="1200">
                <a:ea typeface="微软雅黑" panose="020B0503020204020204" charset="-122"/>
                <a:cs typeface="+mn-lt"/>
                <a:sym typeface="+mn-ea"/>
              </a:rPr>
              <a:t>∆t = 0.48</a:t>
            </a:r>
            <a:endParaRPr lang="en-US" altLang="zh-CN" sz="1200">
              <a:ea typeface="微软雅黑" panose="020B0503020204020204" charset="-122"/>
              <a:cs typeface="+mn-lt"/>
              <a:sym typeface="+mn-ea"/>
            </a:endParaRPr>
          </a:p>
        </p:txBody>
      </p:sp>
      <p:sp>
        <p:nvSpPr>
          <p:cNvPr id="21" name="文本框 20"/>
          <p:cNvSpPr txBox="1"/>
          <p:nvPr/>
        </p:nvSpPr>
        <p:spPr>
          <a:xfrm>
            <a:off x="9474200" y="2117090"/>
            <a:ext cx="566420" cy="460375"/>
          </a:xfrm>
          <a:prstGeom prst="rect">
            <a:avLst/>
          </a:prstGeom>
          <a:noFill/>
        </p:spPr>
        <p:txBody>
          <a:bodyPr wrap="square" rtlCol="0">
            <a:spAutoFit/>
          </a:bodyPr>
          <a:p>
            <a:r>
              <a:rPr lang="en-US" altLang="zh-CN" sz="1200">
                <a:ea typeface="微软雅黑" panose="020B0503020204020204" charset="-122"/>
                <a:cs typeface="+mn-lt"/>
                <a:sym typeface="+mn-ea"/>
              </a:rPr>
              <a:t>∆t = 0.72</a:t>
            </a:r>
            <a:endParaRPr lang="en-US" altLang="zh-CN" sz="1200">
              <a:ea typeface="微软雅黑" panose="020B0503020204020204" charset="-122"/>
              <a:cs typeface="+mn-lt"/>
              <a:sym typeface="+mn-ea"/>
            </a:endParaRPr>
          </a:p>
        </p:txBody>
      </p:sp>
      <p:pic>
        <p:nvPicPr>
          <p:cNvPr id="24" name="图片 23"/>
          <p:cNvPicPr>
            <a:picLocks noChangeAspect="1"/>
          </p:cNvPicPr>
          <p:nvPr/>
        </p:nvPicPr>
        <p:blipFill>
          <a:blip r:embed="rId11"/>
          <a:stretch>
            <a:fillRect/>
          </a:stretch>
        </p:blipFill>
        <p:spPr>
          <a:xfrm>
            <a:off x="9250045" y="3731895"/>
            <a:ext cx="160020" cy="155575"/>
          </a:xfrm>
          <a:prstGeom prst="rect">
            <a:avLst/>
          </a:prstGeom>
        </p:spPr>
      </p:pic>
      <p:sp>
        <p:nvSpPr>
          <p:cNvPr id="7" name="文本框 6"/>
          <p:cNvSpPr txBox="1"/>
          <p:nvPr/>
        </p:nvSpPr>
        <p:spPr>
          <a:xfrm>
            <a:off x="1763395" y="5446395"/>
            <a:ext cx="3749675" cy="922020"/>
          </a:xfrm>
          <a:prstGeom prst="rect">
            <a:avLst/>
          </a:prstGeom>
          <a:noFill/>
        </p:spPr>
        <p:txBody>
          <a:bodyPr wrap="square" rtlCol="0" anchor="t">
            <a:spAutoFit/>
          </a:bodyPr>
          <a:p>
            <a:r>
              <a:rPr lang="en-US" altLang="zh-CN" i="1"/>
              <a:t>E</a:t>
            </a:r>
            <a:r>
              <a:rPr lang="en-US" altLang="zh-CN" i="1" baseline="-25000"/>
              <a:t>17</a:t>
            </a:r>
            <a:r>
              <a:rPr lang="en-US" altLang="zh-CN"/>
              <a:t>: 3.7 [erg g</a:t>
            </a:r>
            <a:r>
              <a:rPr lang="en-US" altLang="zh-CN" baseline="30000"/>
              <a:t>-1</a:t>
            </a:r>
            <a:r>
              <a:rPr lang="en-US" altLang="zh-CN"/>
              <a:t>]</a:t>
            </a:r>
            <a:endParaRPr lang="en-US" altLang="zh-CN"/>
          </a:p>
          <a:p>
            <a:r>
              <a:rPr lang="en-US" altLang="zh-CN" i="1"/>
              <a:t>y</a:t>
            </a:r>
            <a:r>
              <a:rPr lang="en-US" altLang="zh-CN" i="1" baseline="-25000"/>
              <a:t>12</a:t>
            </a:r>
            <a:r>
              <a:rPr lang="en-US" altLang="zh-CN"/>
              <a:t>: 1.67 [g cm</a:t>
            </a:r>
            <a:r>
              <a:rPr lang="en-US" altLang="zh-CN" baseline="30000"/>
              <a:t>-2</a:t>
            </a:r>
            <a:r>
              <a:rPr lang="en-US" altLang="zh-CN"/>
              <a:t>]</a:t>
            </a:r>
            <a:endParaRPr lang="en-US" altLang="zh-CN"/>
          </a:p>
          <a:p>
            <a:r>
              <a:rPr lang="en-US" altLang="zh-CN" i="1"/>
              <a:t>Ts-Tb</a:t>
            </a:r>
            <a:r>
              <a:rPr lang="en-US" altLang="zh-CN"/>
              <a:t> relation from </a:t>
            </a:r>
            <a:r>
              <a:rPr lang="en-US" altLang="zh-CN" i="1"/>
              <a:t>Beznogov 2020</a:t>
            </a:r>
            <a:r>
              <a:rPr lang="en-US" altLang="zh-CN"/>
              <a:t> </a:t>
            </a:r>
            <a:endParaRPr lang="en-US" altLang="zh-CN"/>
          </a:p>
        </p:txBody>
      </p:sp>
      <p:sp>
        <p:nvSpPr>
          <p:cNvPr id="9" name="矩形 8"/>
          <p:cNvSpPr/>
          <p:nvPr>
            <p:custDataLst>
              <p:tags r:id="rId12"/>
            </p:custDataLst>
          </p:nvPr>
        </p:nvSpPr>
        <p:spPr>
          <a:xfrm>
            <a:off x="2586355" y="6442710"/>
            <a:ext cx="3143250" cy="43307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lang="en-US" noProof="0" dirty="0">
                <a:ln>
                  <a:noFill/>
                </a:ln>
                <a:solidFill>
                  <a:schemeClr val="bg1"/>
                </a:solidFill>
                <a:effectLst/>
                <a:uLnTx/>
                <a:uFillTx/>
                <a:latin typeface="Times New Roman" panose="02020603050405020304" charset="0"/>
                <a:cs typeface="Times New Roman" panose="02020603050405020304" charset="0"/>
                <a:sym typeface="+mn-ea"/>
              </a:rPr>
              <a:t>MAXI J1752-457</a:t>
            </a:r>
            <a:endParaRPr kumimoji="0" lang="en-US"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advClick="0">
        <p:fade/>
      </p:transition>
    </mc:Choice>
    <mc:Fallback>
      <p:transition spd="med"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6581775" y="995045"/>
            <a:ext cx="4850765" cy="2849245"/>
          </a:xfrm>
          <a:prstGeom prst="rect">
            <a:avLst/>
          </a:prstGeom>
        </p:spPr>
      </p:pic>
      <p:pic>
        <p:nvPicPr>
          <p:cNvPr id="10" name="图片 9"/>
          <p:cNvPicPr/>
          <p:nvPr/>
        </p:nvPicPr>
        <p:blipFill>
          <a:blip r:embed="rId2"/>
          <a:stretch>
            <a:fillRect/>
          </a:stretch>
        </p:blipFill>
        <p:spPr>
          <a:xfrm>
            <a:off x="593725" y="1206500"/>
            <a:ext cx="5432400" cy="4143600"/>
          </a:xfrm>
          <a:prstGeom prst="rect">
            <a:avLst/>
          </a:prstGeom>
        </p:spPr>
      </p:pic>
      <p:sp>
        <p:nvSpPr>
          <p:cNvPr id="23" name="矩形 22"/>
          <p:cNvSpPr/>
          <p:nvPr/>
        </p:nvSpPr>
        <p:spPr>
          <a:xfrm>
            <a:off x="-635" y="6443345"/>
            <a:ext cx="12192635" cy="414655"/>
          </a:xfrm>
          <a:prstGeom prst="rect">
            <a:avLst/>
          </a:prstGeom>
          <a:solidFill>
            <a:schemeClr val="accent1">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custDataLst>
              <p:tags r:id="rId3"/>
            </p:custDataLst>
          </p:nvPr>
        </p:nvSpPr>
        <p:spPr>
          <a:xfrm>
            <a:off x="10625455" y="6443980"/>
            <a:ext cx="850900" cy="42672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rPr>
              <a:t>14</a:t>
            </a:r>
            <a:endPar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endParaRPr>
          </a:p>
        </p:txBody>
      </p:sp>
      <p:pic>
        <p:nvPicPr>
          <p:cNvPr id="31" name="图片 30"/>
          <p:cNvPicPr>
            <a:picLocks noChangeAspect="1"/>
          </p:cNvPicPr>
          <p:nvPr/>
        </p:nvPicPr>
        <p:blipFill>
          <a:blip r:embed="rId4"/>
          <a:stretch>
            <a:fillRect/>
          </a:stretch>
        </p:blipFill>
        <p:spPr>
          <a:xfrm>
            <a:off x="11774805" y="6442710"/>
            <a:ext cx="433070" cy="433070"/>
          </a:xfrm>
          <a:prstGeom prst="rect">
            <a:avLst/>
          </a:prstGeom>
        </p:spPr>
      </p:pic>
      <p:pic>
        <p:nvPicPr>
          <p:cNvPr id="32" name="图片 31" descr="中国科学院院徽（白色）"/>
          <p:cNvPicPr>
            <a:picLocks noChangeAspect="1"/>
          </p:cNvPicPr>
          <p:nvPr/>
        </p:nvPicPr>
        <p:blipFill>
          <a:blip r:embed="rId5"/>
          <a:stretch>
            <a:fillRect/>
          </a:stretch>
        </p:blipFill>
        <p:spPr>
          <a:xfrm>
            <a:off x="17780" y="6442710"/>
            <a:ext cx="414655" cy="414655"/>
          </a:xfrm>
          <a:prstGeom prst="rect">
            <a:avLst/>
          </a:prstGeom>
        </p:spPr>
      </p:pic>
      <p:sp>
        <p:nvSpPr>
          <p:cNvPr id="33" name="矩形 32"/>
          <p:cNvSpPr/>
          <p:nvPr>
            <p:custDataLst>
              <p:tags r:id="rId6"/>
            </p:custDataLst>
          </p:nvPr>
        </p:nvSpPr>
        <p:spPr>
          <a:xfrm>
            <a:off x="6704330" y="6443345"/>
            <a:ext cx="3143250" cy="432435"/>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huangh@impcas.ac.cn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pic>
        <p:nvPicPr>
          <p:cNvPr id="4" name="图片 3" descr="RIKEN_logo-603x1024"/>
          <p:cNvPicPr>
            <a:picLocks noChangeAspect="1"/>
          </p:cNvPicPr>
          <p:nvPr/>
        </p:nvPicPr>
        <p:blipFill>
          <a:blip r:embed="rId7"/>
          <a:stretch>
            <a:fillRect/>
          </a:stretch>
        </p:blipFill>
        <p:spPr>
          <a:xfrm>
            <a:off x="11431905" y="6449695"/>
            <a:ext cx="238125" cy="407670"/>
          </a:xfrm>
          <a:prstGeom prst="rect">
            <a:avLst/>
          </a:prstGeom>
        </p:spPr>
      </p:pic>
      <p:sp>
        <p:nvSpPr>
          <p:cNvPr id="6" name="TextBox 6"/>
          <p:cNvSpPr txBox="1"/>
          <p:nvPr>
            <p:custDataLst>
              <p:tags r:id="rId8"/>
            </p:custDataLst>
          </p:nvPr>
        </p:nvSpPr>
        <p:spPr>
          <a:xfrm>
            <a:off x="386080" y="264160"/>
            <a:ext cx="11046460" cy="583565"/>
          </a:xfrm>
          <a:prstGeom prst="rect">
            <a:avLst/>
          </a:prstGeom>
          <a:noFill/>
          <a:effectLst/>
        </p:spPr>
        <p:txBody>
          <a:bodyPr wrap="square">
            <a:spAutoFit/>
          </a:bodyPr>
          <a:p>
            <a:pPr marR="0" lvl="0" indent="0" algn="l" defTabSz="914400" rtl="0" eaLnBrk="1" fontAlgn="auto" latinLnBrk="0" hangingPunct="1">
              <a:lnSpc>
                <a:spcPct val="100000"/>
              </a:lnSpc>
              <a:spcBef>
                <a:spcPts val="0"/>
              </a:spcBef>
              <a:spcAft>
                <a:spcPts val="0"/>
              </a:spcAft>
              <a:buClrTx/>
              <a:buSzTx/>
              <a:buFont typeface="+mj-ea"/>
              <a:buNone/>
              <a:defRPr/>
            </a:pPr>
            <a:r>
              <a:rPr lang="en-US" sz="3200" b="1"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rPr>
              <a:t>Flux fitting without ocean Urca process</a:t>
            </a:r>
            <a:endParaRPr kumimoji="0" lang="en-US"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endParaRPr>
          </a:p>
        </p:txBody>
      </p:sp>
      <p:grpSp>
        <p:nvGrpSpPr>
          <p:cNvPr id="8" name="组合 7"/>
          <p:cNvGrpSpPr/>
          <p:nvPr/>
        </p:nvGrpSpPr>
        <p:grpSpPr>
          <a:xfrm>
            <a:off x="231989" y="274064"/>
            <a:ext cx="10847042" cy="635014"/>
            <a:chOff x="380" y="4438"/>
            <a:chExt cx="17082" cy="1000"/>
          </a:xfrm>
        </p:grpSpPr>
        <p:sp>
          <p:nvSpPr>
            <p:cNvPr id="2" name="矩形 1"/>
            <p:cNvSpPr/>
            <p:nvPr/>
          </p:nvSpPr>
          <p:spPr>
            <a:xfrm>
              <a:off x="380" y="4438"/>
              <a:ext cx="179" cy="931"/>
            </a:xfrm>
            <a:prstGeom prst="rect">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思源黑体 CN Bold"/>
                <a:cs typeface="+mn-ea"/>
              </a:endParaRPr>
            </a:p>
          </p:txBody>
        </p:sp>
        <p:cxnSp>
          <p:nvCxnSpPr>
            <p:cNvPr id="3" name="直接连接符 2"/>
            <p:cNvCxnSpPr/>
            <p:nvPr/>
          </p:nvCxnSpPr>
          <p:spPr>
            <a:xfrm>
              <a:off x="559" y="5397"/>
              <a:ext cx="16903" cy="4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1749425" y="5446395"/>
            <a:ext cx="3763645" cy="922020"/>
          </a:xfrm>
          <a:prstGeom prst="rect">
            <a:avLst/>
          </a:prstGeom>
          <a:noFill/>
        </p:spPr>
        <p:txBody>
          <a:bodyPr wrap="square" rtlCol="0" anchor="t">
            <a:spAutoFit/>
          </a:bodyPr>
          <a:p>
            <a:r>
              <a:rPr lang="en-US" altLang="zh-CN" i="1"/>
              <a:t>E</a:t>
            </a:r>
            <a:r>
              <a:rPr lang="en-US" altLang="zh-CN" i="1" baseline="-25000"/>
              <a:t>17</a:t>
            </a:r>
            <a:r>
              <a:rPr lang="en-US" altLang="zh-CN"/>
              <a:t>: 5 [erg g</a:t>
            </a:r>
            <a:r>
              <a:rPr lang="en-US" altLang="zh-CN" baseline="30000"/>
              <a:t>-1</a:t>
            </a:r>
            <a:r>
              <a:rPr lang="en-US" altLang="zh-CN"/>
              <a:t>]</a:t>
            </a:r>
            <a:endParaRPr lang="en-US" altLang="zh-CN"/>
          </a:p>
          <a:p>
            <a:r>
              <a:rPr lang="en-US" altLang="zh-CN" i="1"/>
              <a:t>y</a:t>
            </a:r>
            <a:r>
              <a:rPr lang="en-US" altLang="zh-CN" i="1" baseline="-25000"/>
              <a:t>12</a:t>
            </a:r>
            <a:r>
              <a:rPr lang="en-US" altLang="zh-CN"/>
              <a:t>: 1.01 [g cm</a:t>
            </a:r>
            <a:r>
              <a:rPr lang="en-US" altLang="zh-CN" baseline="30000"/>
              <a:t>-2</a:t>
            </a:r>
            <a:r>
              <a:rPr lang="en-US" altLang="zh-CN"/>
              <a:t>]</a:t>
            </a:r>
            <a:endParaRPr lang="en-US" altLang="zh-CN"/>
          </a:p>
          <a:p>
            <a:r>
              <a:rPr lang="en-US" altLang="zh-CN" i="1"/>
              <a:t>Ts-Tb</a:t>
            </a:r>
            <a:r>
              <a:rPr lang="en-US" altLang="zh-CN"/>
              <a:t> relation from </a:t>
            </a:r>
            <a:r>
              <a:rPr lang="en-US" altLang="zh-CN" i="1"/>
              <a:t>Beznogov 2020</a:t>
            </a:r>
            <a:r>
              <a:rPr lang="en-US" altLang="zh-CN"/>
              <a:t> </a:t>
            </a:r>
            <a:endParaRPr lang="en-US" altLang="zh-CN"/>
          </a:p>
        </p:txBody>
      </p:sp>
      <p:pic>
        <p:nvPicPr>
          <p:cNvPr id="39" name="图片 38" descr="nl_bg资源 4@4x"/>
          <p:cNvPicPr>
            <a:picLocks noChangeAspect="1"/>
          </p:cNvPicPr>
          <p:nvPr/>
        </p:nvPicPr>
        <p:blipFill>
          <a:blip r:embed="rId9"/>
          <a:srcRect l="13282" t="22871" r="9042" b="29945"/>
          <a:stretch>
            <a:fillRect/>
          </a:stretch>
        </p:blipFill>
        <p:spPr>
          <a:xfrm>
            <a:off x="1537970" y="1830705"/>
            <a:ext cx="3543300" cy="2170430"/>
          </a:xfrm>
          <a:prstGeom prst="rect">
            <a:avLst/>
          </a:prstGeom>
        </p:spPr>
      </p:pic>
      <p:pic>
        <p:nvPicPr>
          <p:cNvPr id="19" name="图片 18" descr="nl_bg资源 4@4x"/>
          <p:cNvPicPr>
            <a:picLocks noChangeAspect="1"/>
          </p:cNvPicPr>
          <p:nvPr/>
        </p:nvPicPr>
        <p:blipFill>
          <a:blip r:embed="rId9"/>
          <a:srcRect l="13282" t="22871" r="9042" b="29945"/>
          <a:stretch>
            <a:fillRect/>
          </a:stretch>
        </p:blipFill>
        <p:spPr>
          <a:xfrm>
            <a:off x="7621270" y="1048385"/>
            <a:ext cx="3543300" cy="2170430"/>
          </a:xfrm>
          <a:prstGeom prst="rect">
            <a:avLst/>
          </a:prstGeom>
        </p:spPr>
      </p:pic>
      <p:sp>
        <p:nvSpPr>
          <p:cNvPr id="9" name="文本框 8"/>
          <p:cNvSpPr txBox="1"/>
          <p:nvPr/>
        </p:nvSpPr>
        <p:spPr>
          <a:xfrm>
            <a:off x="1936750" y="4476750"/>
            <a:ext cx="2800985" cy="368300"/>
          </a:xfrm>
          <a:prstGeom prst="rect">
            <a:avLst/>
          </a:prstGeom>
          <a:noFill/>
        </p:spPr>
        <p:txBody>
          <a:bodyPr wrap="square" rtlCol="0">
            <a:spAutoFit/>
          </a:bodyPr>
          <a:p>
            <a:r>
              <a:rPr lang="en-US" altLang="zh-CN">
                <a:solidFill>
                  <a:srgbClr val="FF0000"/>
                </a:solidFill>
              </a:rPr>
              <a:t>Fit without Urca process</a:t>
            </a:r>
            <a:endParaRPr lang="en-US" altLang="zh-CN">
              <a:solidFill>
                <a:srgbClr val="FF0000"/>
              </a:solidFill>
            </a:endParaRPr>
          </a:p>
        </p:txBody>
      </p:sp>
      <p:sp>
        <p:nvSpPr>
          <p:cNvPr id="11" name="矩形 10"/>
          <p:cNvSpPr/>
          <p:nvPr>
            <p:custDataLst>
              <p:tags r:id="rId10"/>
            </p:custDataLst>
          </p:nvPr>
        </p:nvSpPr>
        <p:spPr>
          <a:xfrm>
            <a:off x="2586355" y="6442710"/>
            <a:ext cx="3143250" cy="43307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lang="en-US" noProof="0" dirty="0">
                <a:ln>
                  <a:noFill/>
                </a:ln>
                <a:solidFill>
                  <a:schemeClr val="bg1"/>
                </a:solidFill>
                <a:effectLst/>
                <a:uLnTx/>
                <a:uFillTx/>
                <a:latin typeface="Times New Roman" panose="02020603050405020304" charset="0"/>
                <a:cs typeface="Times New Roman" panose="02020603050405020304" charset="0"/>
                <a:sym typeface="+mn-ea"/>
              </a:rPr>
              <a:t>MAXI J1752-457</a:t>
            </a:r>
            <a:endParaRPr kumimoji="0" lang="en-US"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pic>
        <p:nvPicPr>
          <p:cNvPr id="12" name="图片 11"/>
          <p:cNvPicPr>
            <a:picLocks noChangeAspect="1"/>
          </p:cNvPicPr>
          <p:nvPr/>
        </p:nvPicPr>
        <p:blipFill>
          <a:blip r:embed="rId11"/>
          <a:stretch>
            <a:fillRect/>
          </a:stretch>
        </p:blipFill>
        <p:spPr>
          <a:xfrm>
            <a:off x="9224645" y="4097020"/>
            <a:ext cx="2352040" cy="2343150"/>
          </a:xfrm>
          <a:prstGeom prst="rect">
            <a:avLst/>
          </a:prstGeom>
        </p:spPr>
      </p:pic>
      <p:pic>
        <p:nvPicPr>
          <p:cNvPr id="15" name="图片 14"/>
          <p:cNvPicPr>
            <a:picLocks noChangeAspect="1"/>
          </p:cNvPicPr>
          <p:nvPr/>
        </p:nvPicPr>
        <p:blipFill>
          <a:blip r:embed="rId12"/>
          <a:stretch>
            <a:fillRect/>
          </a:stretch>
        </p:blipFill>
        <p:spPr>
          <a:xfrm>
            <a:off x="6774815" y="4072255"/>
            <a:ext cx="2260600" cy="2381250"/>
          </a:xfrm>
          <a:prstGeom prst="rect">
            <a:avLst/>
          </a:prstGeom>
        </p:spPr>
      </p:pic>
      <p:sp>
        <p:nvSpPr>
          <p:cNvPr id="18" name="文本框 17"/>
          <p:cNvSpPr txBox="1"/>
          <p:nvPr/>
        </p:nvSpPr>
        <p:spPr>
          <a:xfrm>
            <a:off x="10730230" y="4261485"/>
            <a:ext cx="640715" cy="583565"/>
          </a:xfrm>
          <a:prstGeom prst="rect">
            <a:avLst/>
          </a:prstGeom>
          <a:noFill/>
        </p:spPr>
        <p:txBody>
          <a:bodyPr wrap="square" rtlCol="0">
            <a:spAutoFit/>
          </a:bodyPr>
          <a:p>
            <a:r>
              <a:rPr lang="en-US" altLang="zh-CN" sz="1600"/>
              <a:t>With Urca</a:t>
            </a:r>
            <a:endParaRPr lang="en-US" altLang="zh-CN" sz="1600"/>
          </a:p>
        </p:txBody>
      </p:sp>
      <p:sp>
        <p:nvSpPr>
          <p:cNvPr id="20" name="文本框 19"/>
          <p:cNvSpPr txBox="1"/>
          <p:nvPr/>
        </p:nvSpPr>
        <p:spPr>
          <a:xfrm>
            <a:off x="8140065" y="4388485"/>
            <a:ext cx="895350" cy="583565"/>
          </a:xfrm>
          <a:prstGeom prst="rect">
            <a:avLst/>
          </a:prstGeom>
          <a:noFill/>
        </p:spPr>
        <p:txBody>
          <a:bodyPr wrap="square" rtlCol="0">
            <a:spAutoFit/>
          </a:bodyPr>
          <a:p>
            <a:r>
              <a:rPr lang="en-US" altLang="zh-CN" sz="1600"/>
              <a:t>Without Urca</a:t>
            </a:r>
            <a:endParaRPr lang="en-US" altLang="zh-CN" sz="1600"/>
          </a:p>
        </p:txBody>
      </p:sp>
    </p:spTree>
  </p:cSld>
  <p:clrMapOvr>
    <a:masterClrMapping/>
  </p:clrMapOvr>
  <mc:AlternateContent xmlns:mc="http://schemas.openxmlformats.org/markup-compatibility/2006">
    <mc:Choice xmlns:p14="http://schemas.microsoft.com/office/powerpoint/2010/main" Requires="p14">
      <p:transition spd="med" p14:dur="699" advClick="0">
        <p:fade/>
      </p:transition>
    </mc:Choice>
    <mc:Fallback>
      <p:transition spd="med"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542290" y="1193165"/>
            <a:ext cx="5534025" cy="4229100"/>
          </a:xfrm>
          <a:prstGeom prst="rect">
            <a:avLst/>
          </a:prstGeom>
        </p:spPr>
      </p:pic>
      <p:grpSp>
        <p:nvGrpSpPr>
          <p:cNvPr id="8" name="组合 7"/>
          <p:cNvGrpSpPr/>
          <p:nvPr/>
        </p:nvGrpSpPr>
        <p:grpSpPr>
          <a:xfrm>
            <a:off x="231989" y="274064"/>
            <a:ext cx="10847042" cy="635014"/>
            <a:chOff x="380" y="4438"/>
            <a:chExt cx="17082" cy="1000"/>
          </a:xfrm>
        </p:grpSpPr>
        <p:sp>
          <p:nvSpPr>
            <p:cNvPr id="2" name="矩形 1"/>
            <p:cNvSpPr/>
            <p:nvPr/>
          </p:nvSpPr>
          <p:spPr>
            <a:xfrm>
              <a:off x="380" y="4438"/>
              <a:ext cx="179" cy="931"/>
            </a:xfrm>
            <a:prstGeom prst="rect">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思源黑体 CN Bold"/>
                <a:cs typeface="+mn-ea"/>
              </a:endParaRPr>
            </a:p>
          </p:txBody>
        </p:sp>
        <p:cxnSp>
          <p:nvCxnSpPr>
            <p:cNvPr id="3" name="直接连接符 2"/>
            <p:cNvCxnSpPr/>
            <p:nvPr/>
          </p:nvCxnSpPr>
          <p:spPr>
            <a:xfrm>
              <a:off x="559" y="5397"/>
              <a:ext cx="16903" cy="4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35" y="6443345"/>
            <a:ext cx="12192635" cy="414655"/>
          </a:xfrm>
          <a:prstGeom prst="rect">
            <a:avLst/>
          </a:prstGeom>
          <a:solidFill>
            <a:schemeClr val="accent1">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custDataLst>
              <p:tags r:id="rId2"/>
            </p:custDataLst>
          </p:nvPr>
        </p:nvSpPr>
        <p:spPr>
          <a:xfrm>
            <a:off x="10625455" y="6443980"/>
            <a:ext cx="850900" cy="42672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rPr>
              <a:t>15</a:t>
            </a:r>
            <a:endPar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endParaRPr>
          </a:p>
        </p:txBody>
      </p:sp>
      <p:pic>
        <p:nvPicPr>
          <p:cNvPr id="31" name="图片 30"/>
          <p:cNvPicPr>
            <a:picLocks noChangeAspect="1"/>
          </p:cNvPicPr>
          <p:nvPr/>
        </p:nvPicPr>
        <p:blipFill>
          <a:blip r:embed="rId3"/>
          <a:stretch>
            <a:fillRect/>
          </a:stretch>
        </p:blipFill>
        <p:spPr>
          <a:xfrm>
            <a:off x="11774805" y="6442710"/>
            <a:ext cx="433070" cy="433070"/>
          </a:xfrm>
          <a:prstGeom prst="rect">
            <a:avLst/>
          </a:prstGeom>
        </p:spPr>
      </p:pic>
      <p:pic>
        <p:nvPicPr>
          <p:cNvPr id="32" name="图片 31" descr="中国科学院院徽（白色）"/>
          <p:cNvPicPr>
            <a:picLocks noChangeAspect="1"/>
          </p:cNvPicPr>
          <p:nvPr/>
        </p:nvPicPr>
        <p:blipFill>
          <a:blip r:embed="rId4"/>
          <a:stretch>
            <a:fillRect/>
          </a:stretch>
        </p:blipFill>
        <p:spPr>
          <a:xfrm>
            <a:off x="17780" y="6442710"/>
            <a:ext cx="414655" cy="414655"/>
          </a:xfrm>
          <a:prstGeom prst="rect">
            <a:avLst/>
          </a:prstGeom>
        </p:spPr>
      </p:pic>
      <p:sp>
        <p:nvSpPr>
          <p:cNvPr id="33" name="矩形 32"/>
          <p:cNvSpPr/>
          <p:nvPr>
            <p:custDataLst>
              <p:tags r:id="rId5"/>
            </p:custDataLst>
          </p:nvPr>
        </p:nvSpPr>
        <p:spPr>
          <a:xfrm>
            <a:off x="6704330" y="6443345"/>
            <a:ext cx="3143250" cy="432435"/>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huangh@impcas.ac.cn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pic>
        <p:nvPicPr>
          <p:cNvPr id="4" name="图片 3" descr="RIKEN_logo-603x1024"/>
          <p:cNvPicPr>
            <a:picLocks noChangeAspect="1"/>
          </p:cNvPicPr>
          <p:nvPr/>
        </p:nvPicPr>
        <p:blipFill>
          <a:blip r:embed="rId6"/>
          <a:stretch>
            <a:fillRect/>
          </a:stretch>
        </p:blipFill>
        <p:spPr>
          <a:xfrm>
            <a:off x="11431905" y="6449695"/>
            <a:ext cx="238125" cy="407670"/>
          </a:xfrm>
          <a:prstGeom prst="rect">
            <a:avLst/>
          </a:prstGeom>
        </p:spPr>
      </p:pic>
      <p:sp>
        <p:nvSpPr>
          <p:cNvPr id="6" name="TextBox 6"/>
          <p:cNvSpPr txBox="1"/>
          <p:nvPr>
            <p:custDataLst>
              <p:tags r:id="rId7"/>
            </p:custDataLst>
          </p:nvPr>
        </p:nvSpPr>
        <p:spPr>
          <a:xfrm>
            <a:off x="386080" y="264160"/>
            <a:ext cx="11046460" cy="583565"/>
          </a:xfrm>
          <a:prstGeom prst="rect">
            <a:avLst/>
          </a:prstGeom>
          <a:noFill/>
          <a:effectLst/>
        </p:spPr>
        <p:txBody>
          <a:bodyPr wrap="square">
            <a:spAutoFit/>
          </a:bodyPr>
          <a:p>
            <a:pPr marR="0" lvl="0" indent="0" algn="l" defTabSz="914400" rtl="0" eaLnBrk="1" fontAlgn="auto" latinLnBrk="0" hangingPunct="1">
              <a:lnSpc>
                <a:spcPct val="100000"/>
              </a:lnSpc>
              <a:spcBef>
                <a:spcPts val="0"/>
              </a:spcBef>
              <a:spcAft>
                <a:spcPts val="0"/>
              </a:spcAft>
              <a:buClrTx/>
              <a:buSzTx/>
              <a:buFont typeface="+mj-ea"/>
              <a:buNone/>
              <a:defRPr/>
            </a:pPr>
            <a:r>
              <a:rPr kumimoji="0" lang="en-US" sz="3200" b="1" i="1"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rPr>
              <a:t>Ts-Tb</a:t>
            </a:r>
            <a:r>
              <a:rPr kumimoji="0" lang="en-US"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rPr>
              <a:t> relation from </a:t>
            </a:r>
            <a:r>
              <a:rPr kumimoji="0" lang="en-US" altLang="zh-CN"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rPr>
              <a:t>Potekhin</a:t>
            </a:r>
            <a:r>
              <a:rPr kumimoji="0" lang="en-US" altLang="zh-CN"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rPr>
              <a:t> 1997</a:t>
            </a:r>
            <a:endParaRPr kumimoji="0" lang="en-US" altLang="zh-CN"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endParaRPr>
          </a:p>
        </p:txBody>
      </p:sp>
      <mc:AlternateContent xmlns:mc="http://schemas.openxmlformats.org/markup-compatibility/2006">
        <mc:Choice xmlns:a14="http://schemas.microsoft.com/office/drawing/2010/main" Requires="a14">
          <p:sp>
            <p:nvSpPr>
              <p:cNvPr id="15" name="文本框 14"/>
              <p:cNvSpPr txBox="1"/>
              <p:nvPr/>
            </p:nvSpPr>
            <p:spPr>
              <a:xfrm>
                <a:off x="7137400" y="1079500"/>
                <a:ext cx="4295140" cy="922020"/>
              </a:xfrm>
              <a:prstGeom prst="rect">
                <a:avLst/>
              </a:prstGeom>
              <a:noFill/>
            </p:spPr>
            <p:txBody>
              <a:bodyPr wrap="square" rtlCol="0" anchor="t">
                <a:spAutoFit/>
              </a:bodyPr>
              <a:p>
                <a:r>
                  <a:rPr lang="en-US" altLang="zh-CN">
                    <a:latin typeface="Cambria Math" panose="02040503050406030204" charset="0"/>
                    <a:cs typeface="Cambria Math" panose="02040503050406030204" charset="0"/>
                    <a:sym typeface="+mn-ea"/>
                  </a:rPr>
                  <a:t>Using the </a:t>
                </a:r>
                <a:r>
                  <a:rPr lang="en-US" altLang="zh-CN" i="1">
                    <a:latin typeface="Cambria Math" panose="02040503050406030204" charset="0"/>
                    <a:cs typeface="Cambria Math" panose="02040503050406030204" charset="0"/>
                    <a:sym typeface="+mn-ea"/>
                  </a:rPr>
                  <a:t>Ts-Tb</a:t>
                </a:r>
                <a:r>
                  <a:rPr lang="en-US" altLang="zh-CN">
                    <a:latin typeface="Cambria Math" panose="02040503050406030204" charset="0"/>
                    <a:cs typeface="Cambria Math" panose="02040503050406030204" charset="0"/>
                    <a:sym typeface="+mn-ea"/>
                  </a:rPr>
                  <a:t> relation from the extention of PCY (fully accreted)</a:t>
                </a:r>
                <a:endParaRPr lang="en-US" altLang="zh-CN" i="1">
                  <a:latin typeface="Cambria Math" panose="02040503050406030204" charset="0"/>
                  <a:cs typeface="Cambria Math" panose="02040503050406030204" charset="0"/>
                  <a:sym typeface="+mn-ea"/>
                </a:endParaRPr>
              </a:p>
              <a:p>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sym typeface="+mn-ea"/>
                        </a:rPr>
                        <m:t>𝑙𝑜𝑔</m:t>
                      </m:r>
                      <m:r>
                        <a:rPr lang="en-US" altLang="zh-CN" i="1">
                          <a:latin typeface="Cambria Math" panose="02040503050406030204" charset="0"/>
                          <a:cs typeface="Cambria Math" panose="02040503050406030204" charset="0"/>
                          <a:sym typeface="+mn-ea"/>
                        </a:rPr>
                        <m:t>(</m:t>
                      </m:r>
                      <m:r>
                        <a:rPr lang="en-US" altLang="zh-CN" i="1">
                          <a:latin typeface="Cambria Math" panose="02040503050406030204" charset="0"/>
                          <a:cs typeface="Cambria Math" panose="02040503050406030204" charset="0"/>
                          <a:sym typeface="+mn-ea"/>
                        </a:rPr>
                        <m:t>𝑇</m:t>
                      </m:r>
                      <m:r>
                        <a:rPr lang="en-US" altLang="zh-CN" i="1" baseline="-25000">
                          <a:latin typeface="Cambria Math" panose="02040503050406030204" charset="0"/>
                          <a:cs typeface="Cambria Math" panose="02040503050406030204" charset="0"/>
                          <a:sym typeface="+mn-ea"/>
                        </a:rPr>
                        <m:t>𝑒𝑓𝑓</m:t>
                      </m:r>
                      <m:r>
                        <a:rPr lang="en-US" altLang="zh-CN" i="1">
                          <a:latin typeface="Cambria Math" panose="02040503050406030204" charset="0"/>
                          <a:cs typeface="Cambria Math" panose="02040503050406030204" charset="0"/>
                          <a:sym typeface="+mn-ea"/>
                        </a:rPr>
                        <m:t>) = </m:t>
                      </m:r>
                      <m:r>
                        <a:rPr lang="en-US" altLang="zh-CN" i="1">
                          <a:solidFill>
                            <a:srgbClr val="FF0000"/>
                          </a:solidFill>
                          <a:latin typeface="Cambria Math" panose="02040503050406030204" charset="0"/>
                          <a:cs typeface="Cambria Math" panose="02040503050406030204" charset="0"/>
                          <a:sym typeface="+mn-ea"/>
                        </a:rPr>
                        <m:t>𝑓</m:t>
                      </m:r>
                      <m:r>
                        <a:rPr lang="en-US" altLang="zh-CN" i="1">
                          <a:solidFill>
                            <a:srgbClr val="FF0000"/>
                          </a:solidFill>
                          <a:latin typeface="Cambria Math" panose="02040503050406030204" charset="0"/>
                          <a:cs typeface="Cambria Math" panose="02040503050406030204" charset="0"/>
                          <a:sym typeface="+mn-ea"/>
                        </a:rPr>
                        <m:t>(</m:t>
                      </m:r>
                      <m:r>
                        <a:rPr lang="en-US" altLang="zh-CN" i="1">
                          <a:solidFill>
                            <a:srgbClr val="FF0000"/>
                          </a:solidFill>
                          <a:latin typeface="Cambria Math" panose="02040503050406030204" charset="0"/>
                          <a:cs typeface="Cambria Math" panose="02040503050406030204" charset="0"/>
                          <a:sym typeface="+mn-ea"/>
                        </a:rPr>
                        <m:t>𝑇</m:t>
                      </m:r>
                      <m:r>
                        <a:rPr lang="en-US" altLang="zh-CN" i="1" baseline="-25000">
                          <a:solidFill>
                            <a:srgbClr val="FF0000"/>
                          </a:solidFill>
                          <a:latin typeface="Cambria Math" panose="02040503050406030204" charset="0"/>
                          <a:cs typeface="Cambria Math" panose="02040503050406030204" charset="0"/>
                          <a:sym typeface="+mn-ea"/>
                        </a:rPr>
                        <m:t>𝑏</m:t>
                      </m:r>
                      <m:r>
                        <a:rPr lang="en-US" altLang="zh-CN" i="1">
                          <a:solidFill>
                            <a:srgbClr val="FF0000"/>
                          </a:solidFill>
                          <a:latin typeface="Cambria Math" panose="02040503050406030204" charset="0"/>
                          <a:cs typeface="Cambria Math" panose="02040503050406030204" charset="0"/>
                          <a:sym typeface="+mn-ea"/>
                        </a:rPr>
                        <m:t>)</m:t>
                      </m:r>
                    </m:oMath>
                  </m:oMathPara>
                </a14:m>
                <a:endParaRPr lang="en-US" altLang="zh-CN" i="1">
                  <a:solidFill>
                    <a:srgbClr val="FF0000"/>
                  </a:solidFill>
                  <a:latin typeface="Cambria Math" panose="02040503050406030204" charset="0"/>
                  <a:ea typeface="MS Mincho" charset="0"/>
                  <a:cs typeface="Cambria Math" panose="02040503050406030204" charset="0"/>
                  <a:sym typeface="+mn-ea"/>
                </a:endParaRPr>
              </a:p>
            </p:txBody>
          </p:sp>
        </mc:Choice>
        <mc:Fallback>
          <p:sp>
            <p:nvSpPr>
              <p:cNvPr id="15" name="文本框 14"/>
              <p:cNvSpPr txBox="1">
                <a:spLocks noRot="1" noChangeAspect="1" noMove="1" noResize="1" noEditPoints="1" noAdjustHandles="1" noChangeArrowheads="1" noChangeShapeType="1" noTextEdit="1"/>
              </p:cNvSpPr>
              <p:nvPr/>
            </p:nvSpPr>
            <p:spPr>
              <a:xfrm>
                <a:off x="7137400" y="1079500"/>
                <a:ext cx="4295140" cy="922020"/>
              </a:xfrm>
              <a:prstGeom prst="rect">
                <a:avLst/>
              </a:prstGeom>
              <a:blipFill rotWithShape="1">
                <a:blip r:embed="rId8"/>
                <a:stretch>
                  <a:fillRect/>
                </a:stretch>
              </a:blipFill>
            </p:spPr>
            <p:txBody>
              <a:bodyPr/>
              <a:lstStyle/>
              <a:p>
                <a:r>
                  <a:rPr lang="zh-CN" altLang="en-US">
                    <a:noFill/>
                  </a:rPr>
                  <a:t> </a:t>
                </a:r>
              </a:p>
            </p:txBody>
          </p:sp>
        </mc:Fallback>
      </mc:AlternateContent>
      <p:pic>
        <p:nvPicPr>
          <p:cNvPr id="18" name="图片 17"/>
          <p:cNvPicPr>
            <a:picLocks noChangeAspect="1"/>
          </p:cNvPicPr>
          <p:nvPr/>
        </p:nvPicPr>
        <p:blipFill>
          <a:blip r:embed="rId9"/>
          <a:stretch>
            <a:fillRect/>
          </a:stretch>
        </p:blipFill>
        <p:spPr>
          <a:xfrm>
            <a:off x="6753860" y="2809240"/>
            <a:ext cx="4530090" cy="3514090"/>
          </a:xfrm>
          <a:prstGeom prst="rect">
            <a:avLst/>
          </a:prstGeom>
        </p:spPr>
      </p:pic>
      <p:sp>
        <p:nvSpPr>
          <p:cNvPr id="14" name="文本框 13"/>
          <p:cNvSpPr txBox="1"/>
          <p:nvPr/>
        </p:nvSpPr>
        <p:spPr>
          <a:xfrm>
            <a:off x="8512810" y="2543175"/>
            <a:ext cx="2686050" cy="337185"/>
          </a:xfrm>
          <a:prstGeom prst="rect">
            <a:avLst/>
          </a:prstGeom>
        </p:spPr>
        <p:txBody>
          <a:bodyPr wrap="square">
            <a:spAutoFit/>
          </a:bodyPr>
          <a:p>
            <a:r>
              <a:rPr lang="en-US" altLang="zh-CN" sz="1600" i="1">
                <a:solidFill>
                  <a:srgbClr val="000000"/>
                </a:solidFill>
                <a:latin typeface="Times New Roman" panose="02020603050405020304" charset="0"/>
                <a:ea typeface="Times-Roman"/>
                <a:cs typeface="Times New Roman" panose="02020603050405020304" charset="0"/>
              </a:rPr>
              <a:t>BROWN &amp; CUMMING, 2009</a:t>
            </a:r>
            <a:endParaRPr lang="en-US" altLang="zh-CN" sz="1600" i="1">
              <a:solidFill>
                <a:srgbClr val="000000"/>
              </a:solidFill>
              <a:latin typeface="Times New Roman" panose="02020603050405020304" charset="0"/>
              <a:ea typeface="Times-Roman"/>
              <a:cs typeface="Times New Roman" panose="02020603050405020304" charset="0"/>
            </a:endParaRPr>
          </a:p>
        </p:txBody>
      </p:sp>
      <p:sp>
        <p:nvSpPr>
          <p:cNvPr id="17" name="文本框 16"/>
          <p:cNvSpPr txBox="1"/>
          <p:nvPr/>
        </p:nvSpPr>
        <p:spPr>
          <a:xfrm>
            <a:off x="1724660" y="5705475"/>
            <a:ext cx="3673475" cy="368300"/>
          </a:xfrm>
          <a:prstGeom prst="rect">
            <a:avLst/>
          </a:prstGeom>
          <a:noFill/>
        </p:spPr>
        <p:txBody>
          <a:bodyPr wrap="square" rtlCol="0">
            <a:spAutoFit/>
          </a:bodyPr>
          <a:p>
            <a:r>
              <a:rPr lang="en-US" altLang="zh-CN">
                <a:solidFill>
                  <a:srgbClr val="FF0000"/>
                </a:solidFill>
              </a:rPr>
              <a:t>Ocean Urca</a:t>
            </a:r>
            <a:r>
              <a:rPr lang="en-US" altLang="zh-CN"/>
              <a:t> process is necessary</a:t>
            </a:r>
            <a:endParaRPr lang="en-US" altLang="zh-CN"/>
          </a:p>
        </p:txBody>
      </p:sp>
      <p:sp>
        <p:nvSpPr>
          <p:cNvPr id="21" name="十字星 20"/>
          <p:cNvSpPr/>
          <p:nvPr/>
        </p:nvSpPr>
        <p:spPr>
          <a:xfrm>
            <a:off x="10396220" y="3586480"/>
            <a:ext cx="361950" cy="469900"/>
          </a:xfrm>
          <a:prstGeom prst="star4">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2" name="直接箭头连接符 21"/>
          <p:cNvCxnSpPr/>
          <p:nvPr/>
        </p:nvCxnSpPr>
        <p:spPr>
          <a:xfrm flipH="1" flipV="1">
            <a:off x="10117455" y="1995805"/>
            <a:ext cx="368300" cy="1715135"/>
          </a:xfrm>
          <a:prstGeom prst="straightConnector1">
            <a:avLst/>
          </a:prstGeom>
          <a:ln w="28575" cmpd="sng">
            <a:solidFill>
              <a:srgbClr val="FF0000"/>
            </a:solidFill>
            <a:prstDash val="solid"/>
            <a:tailEnd type="arrow"/>
          </a:ln>
        </p:spPr>
        <p:style>
          <a:lnRef idx="2">
            <a:schemeClr val="accent1"/>
          </a:lnRef>
          <a:fillRef idx="0">
            <a:srgbClr val="FFFFFF"/>
          </a:fillRef>
          <a:effectRef idx="0">
            <a:srgbClr val="FFFFFF"/>
          </a:effectRef>
          <a:fontRef idx="minor">
            <a:schemeClr val="tx1"/>
          </a:fontRef>
        </p:style>
      </p:cxnSp>
      <p:pic>
        <p:nvPicPr>
          <p:cNvPr id="39" name="图片 38" descr="nl_bg资源 4@4x"/>
          <p:cNvPicPr>
            <a:picLocks noChangeAspect="1"/>
          </p:cNvPicPr>
          <p:nvPr/>
        </p:nvPicPr>
        <p:blipFill>
          <a:blip r:embed="rId10"/>
          <a:srcRect l="13282" t="22871" r="9042" b="29945"/>
          <a:stretch>
            <a:fillRect/>
          </a:stretch>
        </p:blipFill>
        <p:spPr>
          <a:xfrm>
            <a:off x="1537970" y="1830705"/>
            <a:ext cx="3543300" cy="2170430"/>
          </a:xfrm>
          <a:prstGeom prst="rect">
            <a:avLst/>
          </a:prstGeom>
        </p:spPr>
      </p:pic>
      <p:sp>
        <p:nvSpPr>
          <p:cNvPr id="7" name="矩形 6"/>
          <p:cNvSpPr/>
          <p:nvPr>
            <p:custDataLst>
              <p:tags r:id="rId11"/>
            </p:custDataLst>
          </p:nvPr>
        </p:nvSpPr>
        <p:spPr>
          <a:xfrm>
            <a:off x="2586355" y="6442710"/>
            <a:ext cx="3143250" cy="43307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lang="en-US" noProof="0" dirty="0">
                <a:ln>
                  <a:noFill/>
                </a:ln>
                <a:solidFill>
                  <a:schemeClr val="bg1"/>
                </a:solidFill>
                <a:effectLst/>
                <a:uLnTx/>
                <a:uFillTx/>
                <a:latin typeface="Times New Roman" panose="02020603050405020304" charset="0"/>
                <a:cs typeface="Times New Roman" panose="02020603050405020304" charset="0"/>
                <a:sym typeface="+mn-ea"/>
              </a:rPr>
              <a:t>MAXI J1752-457</a:t>
            </a:r>
            <a:endParaRPr kumimoji="0" lang="en-US"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advClick="0">
        <p:fade/>
      </p:transition>
    </mc:Choice>
    <mc:Fallback>
      <p:transition spd="med"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1"/>
          <a:stretch>
            <a:fillRect/>
          </a:stretch>
        </p:blipFill>
        <p:spPr>
          <a:xfrm>
            <a:off x="432435" y="1156970"/>
            <a:ext cx="5534025" cy="4238625"/>
          </a:xfrm>
          <a:prstGeom prst="rect">
            <a:avLst/>
          </a:prstGeom>
        </p:spPr>
      </p:pic>
      <p:grpSp>
        <p:nvGrpSpPr>
          <p:cNvPr id="8" name="组合 7"/>
          <p:cNvGrpSpPr/>
          <p:nvPr/>
        </p:nvGrpSpPr>
        <p:grpSpPr>
          <a:xfrm>
            <a:off x="231989" y="274064"/>
            <a:ext cx="10847042" cy="635014"/>
            <a:chOff x="380" y="4438"/>
            <a:chExt cx="17082" cy="1000"/>
          </a:xfrm>
        </p:grpSpPr>
        <p:sp>
          <p:nvSpPr>
            <p:cNvPr id="2" name="矩形 1"/>
            <p:cNvSpPr/>
            <p:nvPr/>
          </p:nvSpPr>
          <p:spPr>
            <a:xfrm>
              <a:off x="380" y="4438"/>
              <a:ext cx="179" cy="931"/>
            </a:xfrm>
            <a:prstGeom prst="rect">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思源黑体 CN Bold"/>
                <a:cs typeface="+mn-ea"/>
              </a:endParaRPr>
            </a:p>
          </p:txBody>
        </p:sp>
        <p:cxnSp>
          <p:nvCxnSpPr>
            <p:cNvPr id="3" name="直接连接符 2"/>
            <p:cNvCxnSpPr/>
            <p:nvPr/>
          </p:nvCxnSpPr>
          <p:spPr>
            <a:xfrm>
              <a:off x="559" y="5397"/>
              <a:ext cx="16903" cy="4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35" y="6443345"/>
            <a:ext cx="12192635" cy="414655"/>
          </a:xfrm>
          <a:prstGeom prst="rect">
            <a:avLst/>
          </a:prstGeom>
          <a:solidFill>
            <a:schemeClr val="accent1">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custDataLst>
              <p:tags r:id="rId2"/>
            </p:custDataLst>
          </p:nvPr>
        </p:nvSpPr>
        <p:spPr>
          <a:xfrm>
            <a:off x="10625455" y="6443980"/>
            <a:ext cx="850900" cy="42672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rPr>
              <a:t>16</a:t>
            </a:r>
            <a:endPar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endParaRPr>
          </a:p>
        </p:txBody>
      </p:sp>
      <p:pic>
        <p:nvPicPr>
          <p:cNvPr id="31" name="图片 30"/>
          <p:cNvPicPr>
            <a:picLocks noChangeAspect="1"/>
          </p:cNvPicPr>
          <p:nvPr/>
        </p:nvPicPr>
        <p:blipFill>
          <a:blip r:embed="rId3"/>
          <a:stretch>
            <a:fillRect/>
          </a:stretch>
        </p:blipFill>
        <p:spPr>
          <a:xfrm>
            <a:off x="11774805" y="6442710"/>
            <a:ext cx="433070" cy="433070"/>
          </a:xfrm>
          <a:prstGeom prst="rect">
            <a:avLst/>
          </a:prstGeom>
        </p:spPr>
      </p:pic>
      <p:pic>
        <p:nvPicPr>
          <p:cNvPr id="32" name="图片 31" descr="中国科学院院徽（白色）"/>
          <p:cNvPicPr>
            <a:picLocks noChangeAspect="1"/>
          </p:cNvPicPr>
          <p:nvPr/>
        </p:nvPicPr>
        <p:blipFill>
          <a:blip r:embed="rId4"/>
          <a:stretch>
            <a:fillRect/>
          </a:stretch>
        </p:blipFill>
        <p:spPr>
          <a:xfrm>
            <a:off x="17780" y="6442710"/>
            <a:ext cx="414655" cy="414655"/>
          </a:xfrm>
          <a:prstGeom prst="rect">
            <a:avLst/>
          </a:prstGeom>
        </p:spPr>
      </p:pic>
      <p:sp>
        <p:nvSpPr>
          <p:cNvPr id="33" name="矩形 32"/>
          <p:cNvSpPr/>
          <p:nvPr>
            <p:custDataLst>
              <p:tags r:id="rId5"/>
            </p:custDataLst>
          </p:nvPr>
        </p:nvSpPr>
        <p:spPr>
          <a:xfrm>
            <a:off x="6704330" y="6443345"/>
            <a:ext cx="3143250" cy="432435"/>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huangh@impcas.ac.cn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pic>
        <p:nvPicPr>
          <p:cNvPr id="4" name="图片 3" descr="RIKEN_logo-603x1024"/>
          <p:cNvPicPr>
            <a:picLocks noChangeAspect="1"/>
          </p:cNvPicPr>
          <p:nvPr/>
        </p:nvPicPr>
        <p:blipFill>
          <a:blip r:embed="rId6"/>
          <a:stretch>
            <a:fillRect/>
          </a:stretch>
        </p:blipFill>
        <p:spPr>
          <a:xfrm>
            <a:off x="11431905" y="6449695"/>
            <a:ext cx="238125" cy="407670"/>
          </a:xfrm>
          <a:prstGeom prst="rect">
            <a:avLst/>
          </a:prstGeom>
        </p:spPr>
      </p:pic>
      <p:sp>
        <p:nvSpPr>
          <p:cNvPr id="6" name="TextBox 6"/>
          <p:cNvSpPr txBox="1"/>
          <p:nvPr>
            <p:custDataLst>
              <p:tags r:id="rId7"/>
            </p:custDataLst>
          </p:nvPr>
        </p:nvSpPr>
        <p:spPr>
          <a:xfrm>
            <a:off x="386080" y="264160"/>
            <a:ext cx="11046460" cy="583565"/>
          </a:xfrm>
          <a:prstGeom prst="rect">
            <a:avLst/>
          </a:prstGeom>
          <a:noFill/>
          <a:effectLst/>
        </p:spPr>
        <p:txBody>
          <a:bodyPr wrap="square">
            <a:spAutoFit/>
          </a:bodyPr>
          <a:p>
            <a:pPr marR="0" lvl="0" indent="0" algn="l" defTabSz="914400" rtl="0" eaLnBrk="1" fontAlgn="auto" latinLnBrk="0" hangingPunct="1">
              <a:lnSpc>
                <a:spcPct val="100000"/>
              </a:lnSpc>
              <a:spcBef>
                <a:spcPts val="0"/>
              </a:spcBef>
              <a:spcAft>
                <a:spcPts val="0"/>
              </a:spcAft>
              <a:buClrTx/>
              <a:buSzTx/>
              <a:buFont typeface="+mj-ea"/>
              <a:buNone/>
              <a:defRPr/>
            </a:pPr>
            <a:r>
              <a:rPr kumimoji="0" lang="en-US" sz="3200" b="1" i="1"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rPr>
              <a:t>Ts-Tb</a:t>
            </a:r>
            <a:r>
              <a:rPr kumimoji="0" lang="en-US"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rPr>
              <a:t> relation from </a:t>
            </a:r>
            <a:r>
              <a:rPr lang="en-US" altLang="zh-CN" sz="3200" b="1"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rPr>
              <a:t>Potekhin 1997</a:t>
            </a:r>
            <a:r>
              <a:rPr lang="zh-CN" altLang="en-US" sz="3200" b="1"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rPr>
              <a:t>：</a:t>
            </a:r>
            <a:r>
              <a:rPr lang="en-US" altLang="zh-CN" sz="3200" b="1"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rPr>
              <a:t>Ocean Urca process</a:t>
            </a:r>
            <a:endParaRPr kumimoji="0" lang="en-US" altLang="zh-CN"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endParaRPr>
          </a:p>
        </p:txBody>
      </p:sp>
      <p:sp>
        <p:nvSpPr>
          <p:cNvPr id="17" name="文本框 16"/>
          <p:cNvSpPr txBox="1"/>
          <p:nvPr/>
        </p:nvSpPr>
        <p:spPr>
          <a:xfrm>
            <a:off x="1724660" y="5705475"/>
            <a:ext cx="3673475" cy="368300"/>
          </a:xfrm>
          <a:prstGeom prst="rect">
            <a:avLst/>
          </a:prstGeom>
          <a:noFill/>
        </p:spPr>
        <p:txBody>
          <a:bodyPr wrap="square" rtlCol="0">
            <a:spAutoFit/>
          </a:bodyPr>
          <a:p>
            <a:r>
              <a:rPr lang="en-US" altLang="zh-CN">
                <a:solidFill>
                  <a:srgbClr val="FF0000"/>
                </a:solidFill>
              </a:rPr>
              <a:t>Ocean Urca</a:t>
            </a:r>
            <a:r>
              <a:rPr lang="en-US" altLang="zh-CN"/>
              <a:t> process is necessary</a:t>
            </a:r>
            <a:endParaRPr lang="en-US" altLang="zh-CN"/>
          </a:p>
        </p:txBody>
      </p:sp>
      <p:sp>
        <p:nvSpPr>
          <p:cNvPr id="9" name="矩形 8"/>
          <p:cNvSpPr/>
          <p:nvPr/>
        </p:nvSpPr>
        <p:spPr>
          <a:xfrm>
            <a:off x="6933565" y="5403850"/>
            <a:ext cx="502285" cy="222250"/>
          </a:xfrm>
          <a:prstGeom prst="rect">
            <a:avLst/>
          </a:prstGeom>
          <a:solidFill>
            <a:srgbClr val="FF0000">
              <a:alpha val="25000"/>
            </a:srgbClr>
          </a:solidFill>
          <a:ln w="25400" cmpd="sng">
            <a:solidFill>
              <a:srgbClr val="92D050">
                <a:alpha val="25000"/>
              </a:srgb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7532370" y="5330190"/>
            <a:ext cx="1892300" cy="368300"/>
          </a:xfrm>
          <a:prstGeom prst="rect">
            <a:avLst/>
          </a:prstGeom>
          <a:noFill/>
        </p:spPr>
        <p:txBody>
          <a:bodyPr wrap="square" rtlCol="0">
            <a:spAutoFit/>
          </a:bodyPr>
          <a:p>
            <a:r>
              <a:rPr lang="en-US" altLang="zh-CN"/>
              <a:t>heating source 1</a:t>
            </a:r>
            <a:endParaRPr lang="en-US" altLang="zh-CN"/>
          </a:p>
        </p:txBody>
      </p:sp>
      <p:sp>
        <p:nvSpPr>
          <p:cNvPr id="12" name="文本框 11"/>
          <p:cNvSpPr txBox="1"/>
          <p:nvPr/>
        </p:nvSpPr>
        <p:spPr>
          <a:xfrm>
            <a:off x="7532370" y="5639435"/>
            <a:ext cx="2315210" cy="368300"/>
          </a:xfrm>
          <a:prstGeom prst="rect">
            <a:avLst/>
          </a:prstGeom>
          <a:noFill/>
        </p:spPr>
        <p:txBody>
          <a:bodyPr wrap="square" rtlCol="0">
            <a:spAutoFit/>
          </a:bodyPr>
          <a:p>
            <a:r>
              <a:rPr lang="en-US" altLang="zh-CN"/>
              <a:t>urca cooling shells</a:t>
            </a:r>
            <a:endParaRPr lang="en-US" altLang="zh-CN"/>
          </a:p>
        </p:txBody>
      </p:sp>
      <p:sp>
        <p:nvSpPr>
          <p:cNvPr id="25" name="矩形 24"/>
          <p:cNvSpPr/>
          <p:nvPr/>
        </p:nvSpPr>
        <p:spPr>
          <a:xfrm>
            <a:off x="6933565" y="5713095"/>
            <a:ext cx="502285" cy="234950"/>
          </a:xfrm>
          <a:prstGeom prst="rect">
            <a:avLst/>
          </a:prstGeom>
          <a:solidFill>
            <a:schemeClr val="accent1">
              <a:alpha val="25000"/>
            </a:schemeClr>
          </a:solidFill>
          <a:ln w="25400" cmpd="sng">
            <a:solidFill>
              <a:srgbClr val="92D050">
                <a:alpha val="25000"/>
              </a:srgb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39" name="图片 38" descr="nl_bg资源 4@4x"/>
          <p:cNvPicPr>
            <a:picLocks noChangeAspect="1"/>
          </p:cNvPicPr>
          <p:nvPr/>
        </p:nvPicPr>
        <p:blipFill>
          <a:blip r:embed="rId8"/>
          <a:srcRect l="13282" t="22871" r="9042" b="29945"/>
          <a:stretch>
            <a:fillRect/>
          </a:stretch>
        </p:blipFill>
        <p:spPr>
          <a:xfrm>
            <a:off x="1537970" y="1830705"/>
            <a:ext cx="3543300" cy="2170430"/>
          </a:xfrm>
          <a:prstGeom prst="rect">
            <a:avLst/>
          </a:prstGeom>
        </p:spPr>
      </p:pic>
      <p:pic>
        <p:nvPicPr>
          <p:cNvPr id="14" name="图片 13" descr="nl_bg资源 4@4x"/>
          <p:cNvPicPr>
            <a:picLocks noChangeAspect="1"/>
          </p:cNvPicPr>
          <p:nvPr/>
        </p:nvPicPr>
        <p:blipFill>
          <a:blip r:embed="rId8"/>
          <a:srcRect l="13282" t="22871" r="9042" b="29945"/>
          <a:stretch>
            <a:fillRect/>
          </a:stretch>
        </p:blipFill>
        <p:spPr>
          <a:xfrm>
            <a:off x="7621270" y="1970405"/>
            <a:ext cx="3543300" cy="2170430"/>
          </a:xfrm>
          <a:prstGeom prst="rect">
            <a:avLst/>
          </a:prstGeom>
        </p:spPr>
      </p:pic>
      <p:pic>
        <p:nvPicPr>
          <p:cNvPr id="37" name="图片 36"/>
          <p:cNvPicPr>
            <a:picLocks noChangeAspect="1"/>
          </p:cNvPicPr>
          <p:nvPr/>
        </p:nvPicPr>
        <p:blipFill>
          <a:blip r:embed="rId9"/>
          <a:stretch>
            <a:fillRect/>
          </a:stretch>
        </p:blipFill>
        <p:spPr>
          <a:xfrm>
            <a:off x="6311265" y="965200"/>
            <a:ext cx="5410200" cy="4229100"/>
          </a:xfrm>
          <a:prstGeom prst="rect">
            <a:avLst/>
          </a:prstGeom>
        </p:spPr>
      </p:pic>
      <p:sp>
        <p:nvSpPr>
          <p:cNvPr id="38" name="矩形 37"/>
          <p:cNvSpPr/>
          <p:nvPr/>
        </p:nvSpPr>
        <p:spPr>
          <a:xfrm>
            <a:off x="6866890" y="1204595"/>
            <a:ext cx="2760980" cy="3502660"/>
          </a:xfrm>
          <a:prstGeom prst="rect">
            <a:avLst/>
          </a:prstGeom>
          <a:solidFill>
            <a:srgbClr val="FF0000">
              <a:alpha val="25000"/>
            </a:srgbClr>
          </a:solidFill>
          <a:ln w="25400" cmpd="sng">
            <a:solidFill>
              <a:srgbClr val="92D050">
                <a:alpha val="25000"/>
              </a:srgb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0" name="矩形 39"/>
          <p:cNvSpPr/>
          <p:nvPr/>
        </p:nvSpPr>
        <p:spPr>
          <a:xfrm>
            <a:off x="8118475" y="1204595"/>
            <a:ext cx="160655" cy="3502660"/>
          </a:xfrm>
          <a:prstGeom prst="rect">
            <a:avLst/>
          </a:prstGeom>
          <a:solidFill>
            <a:schemeClr val="accent1">
              <a:alpha val="25000"/>
            </a:schemeClr>
          </a:solidFill>
          <a:ln w="25400" cmpd="sng">
            <a:solidFill>
              <a:srgbClr val="92D050">
                <a:alpha val="25000"/>
              </a:srgb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41" name="图片 40" descr="nl_bg资源 4@4x"/>
          <p:cNvPicPr>
            <a:picLocks noChangeAspect="1"/>
          </p:cNvPicPr>
          <p:nvPr/>
        </p:nvPicPr>
        <p:blipFill>
          <a:blip r:embed="rId8"/>
          <a:srcRect l="13282" t="22871" r="9042" b="29945"/>
          <a:stretch>
            <a:fillRect/>
          </a:stretch>
        </p:blipFill>
        <p:spPr>
          <a:xfrm>
            <a:off x="7748270" y="2097405"/>
            <a:ext cx="3543300" cy="2170430"/>
          </a:xfrm>
          <a:prstGeom prst="rect">
            <a:avLst/>
          </a:prstGeom>
        </p:spPr>
      </p:pic>
      <p:sp>
        <p:nvSpPr>
          <p:cNvPr id="42" name="矩形 41"/>
          <p:cNvSpPr/>
          <p:nvPr/>
        </p:nvSpPr>
        <p:spPr>
          <a:xfrm>
            <a:off x="9570085" y="1204595"/>
            <a:ext cx="160655" cy="3502660"/>
          </a:xfrm>
          <a:prstGeom prst="rect">
            <a:avLst/>
          </a:prstGeom>
          <a:solidFill>
            <a:schemeClr val="accent1">
              <a:alpha val="25000"/>
            </a:schemeClr>
          </a:solidFill>
          <a:ln w="25400" cmpd="sng">
            <a:solidFill>
              <a:srgbClr val="92D050">
                <a:alpha val="25000"/>
              </a:srgb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矩形 4"/>
          <p:cNvSpPr/>
          <p:nvPr>
            <p:custDataLst>
              <p:tags r:id="rId10"/>
            </p:custDataLst>
          </p:nvPr>
        </p:nvSpPr>
        <p:spPr>
          <a:xfrm>
            <a:off x="2586355" y="6442710"/>
            <a:ext cx="3143250" cy="43307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lang="en-US" noProof="0" dirty="0">
                <a:ln>
                  <a:noFill/>
                </a:ln>
                <a:solidFill>
                  <a:schemeClr val="bg1"/>
                </a:solidFill>
                <a:effectLst/>
                <a:uLnTx/>
                <a:uFillTx/>
                <a:latin typeface="Times New Roman" panose="02020603050405020304" charset="0"/>
                <a:cs typeface="Times New Roman" panose="02020603050405020304" charset="0"/>
                <a:sym typeface="+mn-ea"/>
              </a:rPr>
              <a:t>MAXI J1752-457</a:t>
            </a:r>
            <a:endParaRPr kumimoji="0" lang="en-US"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advClick="0">
        <p:fade/>
      </p:transition>
    </mc:Choice>
    <mc:Fallback>
      <p:transition spd="med"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stretch>
            <a:fillRect/>
          </a:stretch>
        </p:blipFill>
        <p:spPr>
          <a:xfrm>
            <a:off x="6288405" y="927100"/>
            <a:ext cx="5486400" cy="4238625"/>
          </a:xfrm>
          <a:prstGeom prst="rect">
            <a:avLst/>
          </a:prstGeom>
        </p:spPr>
      </p:pic>
      <p:grpSp>
        <p:nvGrpSpPr>
          <p:cNvPr id="8" name="组合 7"/>
          <p:cNvGrpSpPr/>
          <p:nvPr/>
        </p:nvGrpSpPr>
        <p:grpSpPr>
          <a:xfrm>
            <a:off x="231989" y="274064"/>
            <a:ext cx="10847042" cy="635014"/>
            <a:chOff x="380" y="4438"/>
            <a:chExt cx="17082" cy="1000"/>
          </a:xfrm>
        </p:grpSpPr>
        <p:sp>
          <p:nvSpPr>
            <p:cNvPr id="2" name="矩形 1"/>
            <p:cNvSpPr/>
            <p:nvPr/>
          </p:nvSpPr>
          <p:spPr>
            <a:xfrm>
              <a:off x="380" y="4438"/>
              <a:ext cx="179" cy="931"/>
            </a:xfrm>
            <a:prstGeom prst="rect">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思源黑体 CN Bold"/>
                <a:cs typeface="+mn-ea"/>
              </a:endParaRPr>
            </a:p>
          </p:txBody>
        </p:sp>
        <p:cxnSp>
          <p:nvCxnSpPr>
            <p:cNvPr id="3" name="直接连接符 2"/>
            <p:cNvCxnSpPr/>
            <p:nvPr/>
          </p:nvCxnSpPr>
          <p:spPr>
            <a:xfrm>
              <a:off x="559" y="5397"/>
              <a:ext cx="16903" cy="4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35" y="6443345"/>
            <a:ext cx="12192635" cy="414655"/>
          </a:xfrm>
          <a:prstGeom prst="rect">
            <a:avLst/>
          </a:prstGeom>
          <a:solidFill>
            <a:schemeClr val="accent1">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custDataLst>
              <p:tags r:id="rId2"/>
            </p:custDataLst>
          </p:nvPr>
        </p:nvSpPr>
        <p:spPr>
          <a:xfrm>
            <a:off x="10625455" y="6443980"/>
            <a:ext cx="850900" cy="42672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rPr>
              <a:t>17</a:t>
            </a:r>
            <a:endPar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endParaRPr>
          </a:p>
        </p:txBody>
      </p:sp>
      <p:pic>
        <p:nvPicPr>
          <p:cNvPr id="31" name="图片 30"/>
          <p:cNvPicPr>
            <a:picLocks noChangeAspect="1"/>
          </p:cNvPicPr>
          <p:nvPr/>
        </p:nvPicPr>
        <p:blipFill>
          <a:blip r:embed="rId3"/>
          <a:stretch>
            <a:fillRect/>
          </a:stretch>
        </p:blipFill>
        <p:spPr>
          <a:xfrm>
            <a:off x="11774805" y="6442710"/>
            <a:ext cx="433070" cy="433070"/>
          </a:xfrm>
          <a:prstGeom prst="rect">
            <a:avLst/>
          </a:prstGeom>
        </p:spPr>
      </p:pic>
      <p:pic>
        <p:nvPicPr>
          <p:cNvPr id="32" name="图片 31" descr="中国科学院院徽（白色）"/>
          <p:cNvPicPr>
            <a:picLocks noChangeAspect="1"/>
          </p:cNvPicPr>
          <p:nvPr/>
        </p:nvPicPr>
        <p:blipFill>
          <a:blip r:embed="rId4"/>
          <a:stretch>
            <a:fillRect/>
          </a:stretch>
        </p:blipFill>
        <p:spPr>
          <a:xfrm>
            <a:off x="17780" y="6442710"/>
            <a:ext cx="414655" cy="414655"/>
          </a:xfrm>
          <a:prstGeom prst="rect">
            <a:avLst/>
          </a:prstGeom>
        </p:spPr>
      </p:pic>
      <p:sp>
        <p:nvSpPr>
          <p:cNvPr id="33" name="矩形 32"/>
          <p:cNvSpPr/>
          <p:nvPr>
            <p:custDataLst>
              <p:tags r:id="rId5"/>
            </p:custDataLst>
          </p:nvPr>
        </p:nvSpPr>
        <p:spPr>
          <a:xfrm>
            <a:off x="6704330" y="6443345"/>
            <a:ext cx="3143250" cy="432435"/>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huangh@impcas.ac.cn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pic>
        <p:nvPicPr>
          <p:cNvPr id="4" name="图片 3" descr="RIKEN_logo-603x1024"/>
          <p:cNvPicPr>
            <a:picLocks noChangeAspect="1"/>
          </p:cNvPicPr>
          <p:nvPr/>
        </p:nvPicPr>
        <p:blipFill>
          <a:blip r:embed="rId6"/>
          <a:stretch>
            <a:fillRect/>
          </a:stretch>
        </p:blipFill>
        <p:spPr>
          <a:xfrm>
            <a:off x="11431905" y="6449695"/>
            <a:ext cx="238125" cy="407670"/>
          </a:xfrm>
          <a:prstGeom prst="rect">
            <a:avLst/>
          </a:prstGeom>
        </p:spPr>
      </p:pic>
      <p:sp>
        <p:nvSpPr>
          <p:cNvPr id="6" name="TextBox 6"/>
          <p:cNvSpPr txBox="1"/>
          <p:nvPr>
            <p:custDataLst>
              <p:tags r:id="rId7"/>
            </p:custDataLst>
          </p:nvPr>
        </p:nvSpPr>
        <p:spPr>
          <a:xfrm>
            <a:off x="386080" y="264160"/>
            <a:ext cx="11046460" cy="583565"/>
          </a:xfrm>
          <a:prstGeom prst="rect">
            <a:avLst/>
          </a:prstGeom>
          <a:noFill/>
          <a:effectLst/>
        </p:spPr>
        <p:txBody>
          <a:bodyPr wrap="square">
            <a:spAutoFit/>
          </a:bodyPr>
          <a:p>
            <a:pPr marR="0" lvl="0" indent="0" algn="l" defTabSz="914400" rtl="0" eaLnBrk="1" fontAlgn="auto" latinLnBrk="0" hangingPunct="1">
              <a:lnSpc>
                <a:spcPct val="100000"/>
              </a:lnSpc>
              <a:spcBef>
                <a:spcPts val="0"/>
              </a:spcBef>
              <a:spcAft>
                <a:spcPts val="0"/>
              </a:spcAft>
              <a:buClrTx/>
              <a:buSzTx/>
              <a:buFont typeface="+mj-ea"/>
              <a:buNone/>
              <a:defRPr/>
            </a:pPr>
            <a:r>
              <a:rPr kumimoji="0" lang="en-US" sz="3200" b="1" i="1"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rPr>
              <a:t>Ts-Tb</a:t>
            </a:r>
            <a:r>
              <a:rPr kumimoji="0" lang="en-US"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rPr>
              <a:t> relation from </a:t>
            </a:r>
            <a:r>
              <a:rPr lang="en-US" altLang="zh-CN" sz="3200" b="1"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rPr>
              <a:t>Potekhin 1997: Shallow heating</a:t>
            </a:r>
            <a:endParaRPr kumimoji="0" lang="en-US" altLang="zh-CN"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endParaRPr>
          </a:p>
        </p:txBody>
      </p:sp>
      <p:sp>
        <p:nvSpPr>
          <p:cNvPr id="17" name="文本框 16"/>
          <p:cNvSpPr txBox="1"/>
          <p:nvPr/>
        </p:nvSpPr>
        <p:spPr>
          <a:xfrm>
            <a:off x="9147175" y="5621655"/>
            <a:ext cx="2912110" cy="368300"/>
          </a:xfrm>
          <a:prstGeom prst="rect">
            <a:avLst/>
          </a:prstGeom>
          <a:noFill/>
        </p:spPr>
        <p:txBody>
          <a:bodyPr wrap="square" rtlCol="0">
            <a:spAutoFit/>
          </a:bodyPr>
          <a:p>
            <a:r>
              <a:rPr lang="en-US" altLang="zh-CN"/>
              <a:t>Including </a:t>
            </a:r>
            <a:r>
              <a:rPr lang="en-US" altLang="zh-CN">
                <a:solidFill>
                  <a:srgbClr val="FF0000"/>
                </a:solidFill>
              </a:rPr>
              <a:t>shallow heating?</a:t>
            </a:r>
            <a:r>
              <a:rPr lang="en-US" altLang="zh-CN"/>
              <a:t> </a:t>
            </a:r>
            <a:endParaRPr lang="en-US" altLang="zh-CN"/>
          </a:p>
        </p:txBody>
      </p:sp>
      <p:sp>
        <p:nvSpPr>
          <p:cNvPr id="10" name="矩形 9"/>
          <p:cNvSpPr/>
          <p:nvPr/>
        </p:nvSpPr>
        <p:spPr>
          <a:xfrm>
            <a:off x="6933565" y="1186815"/>
            <a:ext cx="1976755" cy="3502660"/>
          </a:xfrm>
          <a:prstGeom prst="rect">
            <a:avLst/>
          </a:prstGeom>
          <a:solidFill>
            <a:srgbClr val="FF0000">
              <a:alpha val="25000"/>
            </a:srgbClr>
          </a:solidFill>
          <a:ln w="25400" cmpd="sng">
            <a:solidFill>
              <a:srgbClr val="92D050">
                <a:alpha val="25000"/>
              </a:srgb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9999345" y="1193800"/>
            <a:ext cx="281305" cy="3502660"/>
          </a:xfrm>
          <a:prstGeom prst="rect">
            <a:avLst/>
          </a:prstGeom>
          <a:solidFill>
            <a:srgbClr val="FFC000">
              <a:alpha val="25000"/>
            </a:srgbClr>
          </a:solidFill>
          <a:ln w="25400" cmpd="sng">
            <a:solidFill>
              <a:srgbClr val="92D050">
                <a:alpha val="25000"/>
              </a:srgb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6344285" y="5414010"/>
            <a:ext cx="502285" cy="222250"/>
          </a:xfrm>
          <a:prstGeom prst="rect">
            <a:avLst/>
          </a:prstGeom>
          <a:solidFill>
            <a:srgbClr val="FF0000">
              <a:alpha val="25000"/>
            </a:srgbClr>
          </a:solidFill>
          <a:ln w="25400" cmpd="sng">
            <a:solidFill>
              <a:srgbClr val="92D050">
                <a:alpha val="25000"/>
              </a:srgb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矩形 19"/>
          <p:cNvSpPr/>
          <p:nvPr/>
        </p:nvSpPr>
        <p:spPr>
          <a:xfrm>
            <a:off x="6344285" y="5722620"/>
            <a:ext cx="502285" cy="222250"/>
          </a:xfrm>
          <a:prstGeom prst="rect">
            <a:avLst/>
          </a:prstGeom>
          <a:solidFill>
            <a:srgbClr val="FFC000">
              <a:alpha val="25000"/>
            </a:srgbClr>
          </a:solidFill>
          <a:ln w="25400" cmpd="sng">
            <a:solidFill>
              <a:srgbClr val="92D050">
                <a:alpha val="25000"/>
              </a:srgb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6943090" y="5340350"/>
            <a:ext cx="1892300" cy="368300"/>
          </a:xfrm>
          <a:prstGeom prst="rect">
            <a:avLst/>
          </a:prstGeom>
          <a:noFill/>
        </p:spPr>
        <p:txBody>
          <a:bodyPr wrap="square" rtlCol="0">
            <a:spAutoFit/>
          </a:bodyPr>
          <a:p>
            <a:r>
              <a:rPr lang="en-US" altLang="zh-CN"/>
              <a:t>heating source 1</a:t>
            </a:r>
            <a:endParaRPr lang="en-US" altLang="zh-CN"/>
          </a:p>
        </p:txBody>
      </p:sp>
      <p:sp>
        <p:nvSpPr>
          <p:cNvPr id="12" name="文本框 11"/>
          <p:cNvSpPr txBox="1"/>
          <p:nvPr/>
        </p:nvSpPr>
        <p:spPr>
          <a:xfrm>
            <a:off x="6943090" y="5649595"/>
            <a:ext cx="2107565" cy="645160"/>
          </a:xfrm>
          <a:prstGeom prst="rect">
            <a:avLst/>
          </a:prstGeom>
          <a:noFill/>
        </p:spPr>
        <p:txBody>
          <a:bodyPr wrap="square" rtlCol="0">
            <a:spAutoFit/>
          </a:bodyPr>
          <a:p>
            <a:r>
              <a:rPr lang="en-US" altLang="zh-CN"/>
              <a:t>heating source 2 (shallow heating?)</a:t>
            </a:r>
            <a:endParaRPr lang="en-US" altLang="zh-CN"/>
          </a:p>
        </p:txBody>
      </p:sp>
      <p:pic>
        <p:nvPicPr>
          <p:cNvPr id="39" name="图片 38" descr="nl_bg资源 4@4x"/>
          <p:cNvPicPr>
            <a:picLocks noChangeAspect="1"/>
          </p:cNvPicPr>
          <p:nvPr/>
        </p:nvPicPr>
        <p:blipFill>
          <a:blip r:embed="rId8"/>
          <a:srcRect l="13282" t="22871" r="9042" b="29945"/>
          <a:stretch>
            <a:fillRect/>
          </a:stretch>
        </p:blipFill>
        <p:spPr>
          <a:xfrm>
            <a:off x="7623175" y="1812925"/>
            <a:ext cx="3543300" cy="2170430"/>
          </a:xfrm>
          <a:prstGeom prst="rect">
            <a:avLst/>
          </a:prstGeom>
        </p:spPr>
      </p:pic>
      <p:sp>
        <p:nvSpPr>
          <p:cNvPr id="21" name="矩形 20"/>
          <p:cNvSpPr/>
          <p:nvPr>
            <p:custDataLst>
              <p:tags r:id="rId9"/>
            </p:custDataLst>
          </p:nvPr>
        </p:nvSpPr>
        <p:spPr>
          <a:xfrm>
            <a:off x="2586355" y="6442710"/>
            <a:ext cx="3143250" cy="43307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lang="en-US" noProof="0" dirty="0">
                <a:ln>
                  <a:noFill/>
                </a:ln>
                <a:solidFill>
                  <a:schemeClr val="bg1"/>
                </a:solidFill>
                <a:effectLst/>
                <a:uLnTx/>
                <a:uFillTx/>
                <a:latin typeface="Times New Roman" panose="02020603050405020304" charset="0"/>
                <a:cs typeface="Times New Roman" panose="02020603050405020304" charset="0"/>
                <a:sym typeface="+mn-ea"/>
              </a:rPr>
              <a:t>MAXI J1752-457</a:t>
            </a:r>
            <a:endParaRPr kumimoji="0" lang="en-US"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pic>
        <p:nvPicPr>
          <p:cNvPr id="22" name="图片 21"/>
          <p:cNvPicPr>
            <a:picLocks noChangeAspect="1"/>
          </p:cNvPicPr>
          <p:nvPr/>
        </p:nvPicPr>
        <p:blipFill>
          <a:blip r:embed="rId10"/>
          <a:stretch>
            <a:fillRect/>
          </a:stretch>
        </p:blipFill>
        <p:spPr>
          <a:xfrm>
            <a:off x="785495" y="1465580"/>
            <a:ext cx="4997450" cy="3799840"/>
          </a:xfrm>
          <a:prstGeom prst="rect">
            <a:avLst/>
          </a:prstGeom>
        </p:spPr>
      </p:pic>
      <p:sp>
        <p:nvSpPr>
          <p:cNvPr id="29" name="文本框 28"/>
          <p:cNvSpPr txBox="1"/>
          <p:nvPr/>
        </p:nvSpPr>
        <p:spPr>
          <a:xfrm>
            <a:off x="1936750" y="5340350"/>
            <a:ext cx="3443605" cy="922020"/>
          </a:xfrm>
          <a:prstGeom prst="rect">
            <a:avLst/>
          </a:prstGeom>
          <a:noFill/>
        </p:spPr>
        <p:txBody>
          <a:bodyPr wrap="square" rtlCol="0" anchor="t">
            <a:spAutoFit/>
          </a:bodyPr>
          <a:p>
            <a:r>
              <a:rPr lang="en-US" altLang="zh-CN" i="1"/>
              <a:t>E</a:t>
            </a:r>
            <a:r>
              <a:rPr lang="en-US" altLang="zh-CN" i="1" baseline="-25000"/>
              <a:t>17</a:t>
            </a:r>
            <a:r>
              <a:rPr lang="en-US" altLang="zh-CN"/>
              <a:t>:  14.41 </a:t>
            </a:r>
            <a:r>
              <a:rPr lang="en-US" altLang="zh-CN">
                <a:sym typeface="+mn-ea"/>
              </a:rPr>
              <a:t>[erg g</a:t>
            </a:r>
            <a:r>
              <a:rPr lang="en-US" altLang="zh-CN" baseline="30000">
                <a:sym typeface="+mn-ea"/>
              </a:rPr>
              <a:t>-1</a:t>
            </a:r>
            <a:r>
              <a:rPr lang="en-US" altLang="zh-CN">
                <a:sym typeface="+mn-ea"/>
              </a:rPr>
              <a:t>]</a:t>
            </a:r>
            <a:endParaRPr lang="en-US" altLang="zh-CN"/>
          </a:p>
          <a:p>
            <a:r>
              <a:rPr lang="en-US" altLang="zh-CN" i="1"/>
              <a:t>y</a:t>
            </a:r>
            <a:r>
              <a:rPr lang="en-US" altLang="zh-CN" i="1" baseline="-25000"/>
              <a:t>12</a:t>
            </a:r>
            <a:r>
              <a:rPr lang="en-US" altLang="zh-CN"/>
              <a:t>: 0.3 </a:t>
            </a:r>
            <a:r>
              <a:rPr lang="en-US" altLang="zh-CN">
                <a:sym typeface="+mn-ea"/>
              </a:rPr>
              <a:t>[g cm</a:t>
            </a:r>
            <a:r>
              <a:rPr lang="en-US" altLang="zh-CN" baseline="30000">
                <a:sym typeface="+mn-ea"/>
              </a:rPr>
              <a:t>-2</a:t>
            </a:r>
            <a:r>
              <a:rPr lang="en-US" altLang="zh-CN">
                <a:sym typeface="+mn-ea"/>
              </a:rPr>
              <a:t>]</a:t>
            </a:r>
            <a:endParaRPr lang="en-US" altLang="zh-CN"/>
          </a:p>
          <a:p>
            <a:r>
              <a:rPr lang="en-US" altLang="zh-CN" i="1"/>
              <a:t>Ts-Tb</a:t>
            </a:r>
            <a:r>
              <a:rPr lang="en-US" altLang="zh-CN"/>
              <a:t> relation from </a:t>
            </a:r>
            <a:r>
              <a:rPr lang="en-US" altLang="zh-CN" i="1"/>
              <a:t>PCY (FULL)</a:t>
            </a:r>
            <a:endParaRPr lang="en-US" altLang="zh-CN"/>
          </a:p>
        </p:txBody>
      </p:sp>
      <p:sp>
        <p:nvSpPr>
          <p:cNvPr id="35" name="文本框 34"/>
          <p:cNvSpPr txBox="1"/>
          <p:nvPr/>
        </p:nvSpPr>
        <p:spPr>
          <a:xfrm>
            <a:off x="1936750" y="4225925"/>
            <a:ext cx="2800985" cy="645160"/>
          </a:xfrm>
          <a:prstGeom prst="rect">
            <a:avLst/>
          </a:prstGeom>
          <a:noFill/>
        </p:spPr>
        <p:txBody>
          <a:bodyPr wrap="square" rtlCol="0">
            <a:spAutoFit/>
          </a:bodyPr>
          <a:p>
            <a:r>
              <a:rPr lang="en-US" altLang="zh-CN">
                <a:solidFill>
                  <a:srgbClr val="FF0000"/>
                </a:solidFill>
              </a:rPr>
              <a:t>Fit with shallow heating and without Urca process</a:t>
            </a:r>
            <a:endParaRPr lang="en-US" altLang="zh-CN">
              <a:solidFill>
                <a:srgbClr val="FF0000"/>
              </a:solidFill>
            </a:endParaRPr>
          </a:p>
        </p:txBody>
      </p:sp>
      <p:cxnSp>
        <p:nvCxnSpPr>
          <p:cNvPr id="36" name="直接箭头连接符 35"/>
          <p:cNvCxnSpPr/>
          <p:nvPr/>
        </p:nvCxnSpPr>
        <p:spPr>
          <a:xfrm>
            <a:off x="2286000" y="1511300"/>
            <a:ext cx="281940" cy="421005"/>
          </a:xfrm>
          <a:prstGeom prst="straightConnector1">
            <a:avLst/>
          </a:prstGeom>
          <a:ln w="28575" cmpd="sng">
            <a:solidFill>
              <a:schemeClr val="accent2"/>
            </a:solidFill>
            <a:prstDash val="solid"/>
            <a:tailEnd type="arrow"/>
          </a:ln>
        </p:spPr>
        <p:style>
          <a:lnRef idx="2">
            <a:schemeClr val="accent1"/>
          </a:lnRef>
          <a:fillRef idx="0">
            <a:srgbClr val="FFFFFF"/>
          </a:fillRef>
          <a:effectRef idx="0">
            <a:srgbClr val="FFFFFF"/>
          </a:effectRef>
          <a:fontRef idx="minor">
            <a:schemeClr val="tx1"/>
          </a:fontRef>
        </p:style>
      </p:cxnSp>
      <p:sp>
        <p:nvSpPr>
          <p:cNvPr id="37" name="文本框 36"/>
          <p:cNvSpPr txBox="1"/>
          <p:nvPr/>
        </p:nvSpPr>
        <p:spPr>
          <a:xfrm>
            <a:off x="1179830" y="944880"/>
            <a:ext cx="1406525" cy="645160"/>
          </a:xfrm>
          <a:prstGeom prst="rect">
            <a:avLst/>
          </a:prstGeom>
          <a:noFill/>
        </p:spPr>
        <p:txBody>
          <a:bodyPr wrap="square" rtlCol="0">
            <a:spAutoFit/>
          </a:bodyPr>
          <a:p>
            <a:r>
              <a:rPr lang="en-US" altLang="zh-CN">
                <a:solidFill>
                  <a:schemeClr val="accent2"/>
                </a:solidFill>
              </a:rPr>
              <a:t>This fitting is not good</a:t>
            </a:r>
            <a:endParaRPr lang="en-US" altLang="zh-CN">
              <a:solidFill>
                <a:schemeClr val="accent2"/>
              </a:solidFill>
            </a:endParaRPr>
          </a:p>
        </p:txBody>
      </p:sp>
    </p:spTree>
  </p:cSld>
  <p:clrMapOvr>
    <a:masterClrMapping/>
  </p:clrMapOvr>
  <mc:AlternateContent xmlns:mc="http://schemas.openxmlformats.org/markup-compatibility/2006">
    <mc:Choice xmlns:p14="http://schemas.microsoft.com/office/powerpoint/2010/main" Requires="p14">
      <p:transition spd="med" p14:dur="699" advClick="0">
        <p:fade/>
      </p:transition>
    </mc:Choice>
    <mc:Fallback>
      <p:transition spd="med"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31989" y="274064"/>
            <a:ext cx="10847042" cy="635014"/>
            <a:chOff x="380" y="4438"/>
            <a:chExt cx="17082" cy="1000"/>
          </a:xfrm>
        </p:grpSpPr>
        <p:sp>
          <p:nvSpPr>
            <p:cNvPr id="2" name="矩形 1"/>
            <p:cNvSpPr/>
            <p:nvPr/>
          </p:nvSpPr>
          <p:spPr>
            <a:xfrm>
              <a:off x="380" y="4438"/>
              <a:ext cx="179" cy="931"/>
            </a:xfrm>
            <a:prstGeom prst="rect">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思源黑体 CN Bold"/>
                <a:cs typeface="+mn-ea"/>
              </a:endParaRPr>
            </a:p>
          </p:txBody>
        </p:sp>
        <p:cxnSp>
          <p:nvCxnSpPr>
            <p:cNvPr id="3" name="直接连接符 2"/>
            <p:cNvCxnSpPr/>
            <p:nvPr/>
          </p:nvCxnSpPr>
          <p:spPr>
            <a:xfrm>
              <a:off x="559" y="5397"/>
              <a:ext cx="16903" cy="4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35" y="6443345"/>
            <a:ext cx="12192635" cy="414655"/>
          </a:xfrm>
          <a:prstGeom prst="rect">
            <a:avLst/>
          </a:prstGeom>
          <a:solidFill>
            <a:schemeClr val="accent1">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custDataLst>
              <p:tags r:id="rId1"/>
            </p:custDataLst>
          </p:nvPr>
        </p:nvSpPr>
        <p:spPr>
          <a:xfrm>
            <a:off x="10625455" y="6443980"/>
            <a:ext cx="850900" cy="42672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rPr>
              <a:t>18</a:t>
            </a:r>
            <a:endPar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endParaRPr>
          </a:p>
        </p:txBody>
      </p:sp>
      <p:pic>
        <p:nvPicPr>
          <p:cNvPr id="31" name="图片 30"/>
          <p:cNvPicPr>
            <a:picLocks noChangeAspect="1"/>
          </p:cNvPicPr>
          <p:nvPr/>
        </p:nvPicPr>
        <p:blipFill>
          <a:blip r:embed="rId2"/>
          <a:stretch>
            <a:fillRect/>
          </a:stretch>
        </p:blipFill>
        <p:spPr>
          <a:xfrm>
            <a:off x="11774805" y="6442710"/>
            <a:ext cx="433070" cy="433070"/>
          </a:xfrm>
          <a:prstGeom prst="rect">
            <a:avLst/>
          </a:prstGeom>
        </p:spPr>
      </p:pic>
      <p:pic>
        <p:nvPicPr>
          <p:cNvPr id="32" name="图片 31" descr="中国科学院院徽（白色）"/>
          <p:cNvPicPr>
            <a:picLocks noChangeAspect="1"/>
          </p:cNvPicPr>
          <p:nvPr/>
        </p:nvPicPr>
        <p:blipFill>
          <a:blip r:embed="rId3"/>
          <a:stretch>
            <a:fillRect/>
          </a:stretch>
        </p:blipFill>
        <p:spPr>
          <a:xfrm>
            <a:off x="17780" y="6442710"/>
            <a:ext cx="414655" cy="414655"/>
          </a:xfrm>
          <a:prstGeom prst="rect">
            <a:avLst/>
          </a:prstGeom>
        </p:spPr>
      </p:pic>
      <p:sp>
        <p:nvSpPr>
          <p:cNvPr id="33" name="矩形 32"/>
          <p:cNvSpPr/>
          <p:nvPr>
            <p:custDataLst>
              <p:tags r:id="rId4"/>
            </p:custDataLst>
          </p:nvPr>
        </p:nvSpPr>
        <p:spPr>
          <a:xfrm>
            <a:off x="6704330" y="6443345"/>
            <a:ext cx="3143250" cy="432435"/>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huangh@impcas.ac.cn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pic>
        <p:nvPicPr>
          <p:cNvPr id="4" name="图片 3" descr="RIKEN_logo-603x1024"/>
          <p:cNvPicPr>
            <a:picLocks noChangeAspect="1"/>
          </p:cNvPicPr>
          <p:nvPr/>
        </p:nvPicPr>
        <p:blipFill>
          <a:blip r:embed="rId5"/>
          <a:stretch>
            <a:fillRect/>
          </a:stretch>
        </p:blipFill>
        <p:spPr>
          <a:xfrm>
            <a:off x="11431905" y="6449695"/>
            <a:ext cx="238125" cy="407670"/>
          </a:xfrm>
          <a:prstGeom prst="rect">
            <a:avLst/>
          </a:prstGeom>
        </p:spPr>
      </p:pic>
      <p:sp>
        <p:nvSpPr>
          <p:cNvPr id="6" name="TextBox 6"/>
          <p:cNvSpPr txBox="1"/>
          <p:nvPr>
            <p:custDataLst>
              <p:tags r:id="rId6"/>
            </p:custDataLst>
          </p:nvPr>
        </p:nvSpPr>
        <p:spPr>
          <a:xfrm>
            <a:off x="386080" y="264160"/>
            <a:ext cx="11046460" cy="583565"/>
          </a:xfrm>
          <a:prstGeom prst="rect">
            <a:avLst/>
          </a:prstGeom>
          <a:noFill/>
          <a:effectLst/>
        </p:spPr>
        <p:txBody>
          <a:bodyPr wrap="square">
            <a:spAutoFit/>
          </a:bodyPr>
          <a:p>
            <a:pPr marR="0" lvl="0" indent="0" algn="l" defTabSz="914400" rtl="0" eaLnBrk="1" fontAlgn="auto" latinLnBrk="0" hangingPunct="1">
              <a:lnSpc>
                <a:spcPct val="100000"/>
              </a:lnSpc>
              <a:spcBef>
                <a:spcPts val="0"/>
              </a:spcBef>
              <a:spcAft>
                <a:spcPts val="0"/>
              </a:spcAft>
              <a:buClrTx/>
              <a:buSzTx/>
              <a:buFont typeface="+mj-ea"/>
              <a:buNone/>
              <a:defRPr/>
            </a:pPr>
            <a:r>
              <a:rPr kumimoji="0" lang="en-US"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rPr>
              <a:t>Conlcusion</a:t>
            </a:r>
            <a:endParaRPr kumimoji="0" lang="en-US" altLang="zh-CN"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endParaRPr>
          </a:p>
        </p:txBody>
      </p:sp>
      <p:sp>
        <p:nvSpPr>
          <p:cNvPr id="5" name="文本框 4"/>
          <p:cNvSpPr txBox="1"/>
          <p:nvPr/>
        </p:nvSpPr>
        <p:spPr>
          <a:xfrm>
            <a:off x="755015" y="865505"/>
            <a:ext cx="10535285" cy="2122805"/>
          </a:xfrm>
          <a:prstGeom prst="rect">
            <a:avLst/>
          </a:prstGeom>
          <a:noFill/>
        </p:spPr>
        <p:txBody>
          <a:bodyPr wrap="square" rtlCol="0">
            <a:spAutoFit/>
          </a:bodyPr>
          <a:p>
            <a:pPr algn="ctr"/>
            <a:r>
              <a:rPr lang="en-US" altLang="zh-CN" sz="2400" b="1"/>
              <a:t>With the </a:t>
            </a:r>
            <a:r>
              <a:rPr lang="en-US" altLang="zh-CN" sz="2400" b="1" i="1"/>
              <a:t>Ts-Tb</a:t>
            </a:r>
            <a:r>
              <a:rPr lang="en-US" altLang="zh-CN" sz="2400" b="1"/>
              <a:t> relation from Beznogov 2020</a:t>
            </a:r>
            <a:endParaRPr lang="en-US" altLang="zh-CN" sz="2400" b="1"/>
          </a:p>
          <a:p>
            <a:pPr marL="285750" indent="-285750">
              <a:buFont typeface="Wingdings" panose="05000000000000000000" charset="0"/>
              <a:buChar char="p"/>
            </a:pPr>
            <a:r>
              <a:rPr lang="en-US" altLang="zh-CN"/>
              <a:t>Flux curve of MAXI J1752-457 could be well reproduced both with and without ocean Urca process:</a:t>
            </a:r>
            <a:endParaRPr lang="en-US" altLang="zh-CN"/>
          </a:p>
          <a:p>
            <a:pPr marL="742950" lvl="1" indent="-285750">
              <a:buClr>
                <a:srgbClr val="000000"/>
              </a:buClr>
              <a:buFont typeface="宋体" panose="02010600030101010101" pitchFamily="2" charset="-122"/>
              <a:buChar char="—"/>
            </a:pPr>
            <a:r>
              <a:rPr lang="en-US" altLang="zh-CN">
                <a:solidFill>
                  <a:srgbClr val="FF0000"/>
                </a:solidFill>
              </a:rPr>
              <a:t>Without ocean Urca process</a:t>
            </a:r>
            <a:r>
              <a:rPr lang="en-US" altLang="zh-CN"/>
              <a:t>, the observed flux is reproduced by including </a:t>
            </a:r>
            <a:r>
              <a:rPr lang="en-US" altLang="zh-CN">
                <a:solidFill>
                  <a:srgbClr val="FF0000"/>
                </a:solidFill>
              </a:rPr>
              <a:t>a thick heating region</a:t>
            </a:r>
            <a:r>
              <a:rPr lang="en-US" altLang="zh-CN"/>
              <a:t> from the outermost crust to column depth </a:t>
            </a:r>
            <a:r>
              <a:rPr lang="en-US" altLang="zh-CN" i="1"/>
              <a:t>y</a:t>
            </a:r>
            <a:r>
              <a:rPr lang="en-US" altLang="zh-CN" i="1" baseline="-25000"/>
              <a:t>12</a:t>
            </a:r>
            <a:r>
              <a:rPr lang="en-US" altLang="zh-CN"/>
              <a:t> ~ 1;</a:t>
            </a:r>
            <a:endParaRPr lang="en-US" altLang="zh-CN"/>
          </a:p>
          <a:p>
            <a:pPr marL="742950" lvl="1" indent="-285750">
              <a:buClr>
                <a:srgbClr val="000000"/>
              </a:buClr>
              <a:buFont typeface="宋体" panose="02010600030101010101" pitchFamily="2" charset="-122"/>
              <a:buChar char="—"/>
            </a:pPr>
            <a:r>
              <a:rPr lang="en-US" altLang="zh-CN">
                <a:solidFill>
                  <a:srgbClr val="FF0000"/>
                </a:solidFill>
              </a:rPr>
              <a:t>With Ocean Urca process</a:t>
            </a:r>
            <a:r>
              <a:rPr lang="en-US" altLang="zh-CN"/>
              <a:t>, the flux curve of MAXI J1752-457 could be reprodeced as well. However, the </a:t>
            </a:r>
            <a:r>
              <a:rPr lang="en-US" altLang="zh-CN">
                <a:solidFill>
                  <a:srgbClr val="FF0000"/>
                </a:solidFill>
              </a:rPr>
              <a:t>mass and radius of the accretion stars shows a different perference</a:t>
            </a:r>
            <a:r>
              <a:rPr lang="en-US" altLang="zh-CN"/>
              <a:t> (larger mass and radius).</a:t>
            </a:r>
            <a:endParaRPr lang="en-US" altLang="zh-CN"/>
          </a:p>
        </p:txBody>
      </p:sp>
      <p:sp>
        <p:nvSpPr>
          <p:cNvPr id="7" name="文本框 6"/>
          <p:cNvSpPr txBox="1"/>
          <p:nvPr/>
        </p:nvSpPr>
        <p:spPr>
          <a:xfrm>
            <a:off x="755015" y="3127375"/>
            <a:ext cx="10535285" cy="2122805"/>
          </a:xfrm>
          <a:prstGeom prst="rect">
            <a:avLst/>
          </a:prstGeom>
          <a:noFill/>
        </p:spPr>
        <p:txBody>
          <a:bodyPr wrap="square" rtlCol="0">
            <a:spAutoFit/>
          </a:bodyPr>
          <a:p>
            <a:pPr algn="ctr"/>
            <a:r>
              <a:rPr lang="en-US" altLang="zh-CN" sz="2400" b="1"/>
              <a:t>With the </a:t>
            </a:r>
            <a:r>
              <a:rPr lang="en-US" altLang="zh-CN" sz="2400" b="1" i="1"/>
              <a:t>Ts-Tb</a:t>
            </a:r>
            <a:r>
              <a:rPr lang="en-US" altLang="zh-CN" sz="2400" b="1"/>
              <a:t> relation from </a:t>
            </a:r>
            <a:r>
              <a:rPr lang="en-US" altLang="zh-CN" sz="2400" b="1">
                <a:sym typeface="+mn-ea"/>
              </a:rPr>
              <a:t>Potekhin 1997</a:t>
            </a:r>
            <a:endParaRPr lang="en-US" altLang="zh-CN" sz="2400" b="1"/>
          </a:p>
          <a:p>
            <a:pPr marL="285750" indent="-285750">
              <a:buFont typeface="Wingdings" panose="05000000000000000000" charset="0"/>
              <a:buChar char="p"/>
            </a:pPr>
            <a:r>
              <a:rPr lang="en-US" altLang="zh-CN"/>
              <a:t>Flux curve of MAXI J1752-457 could be reproduced</a:t>
            </a:r>
            <a:r>
              <a:rPr lang="en-US" altLang="zh-CN">
                <a:solidFill>
                  <a:srgbClr val="FF0000"/>
                </a:solidFill>
              </a:rPr>
              <a:t> </a:t>
            </a:r>
            <a:r>
              <a:rPr lang="en-US" altLang="zh-CN">
                <a:solidFill>
                  <a:schemeClr val="tx1"/>
                </a:solidFill>
              </a:rPr>
              <a:t>with</a:t>
            </a:r>
            <a:r>
              <a:rPr lang="en-US" altLang="zh-CN">
                <a:solidFill>
                  <a:srgbClr val="FF0000"/>
                </a:solidFill>
              </a:rPr>
              <a:t> ocean Urca process</a:t>
            </a:r>
            <a:r>
              <a:rPr lang="en-US" altLang="zh-CN"/>
              <a:t>:</a:t>
            </a:r>
            <a:endParaRPr lang="en-US" altLang="zh-CN"/>
          </a:p>
          <a:p>
            <a:pPr marL="742950" lvl="1" indent="-285750">
              <a:buClr>
                <a:srgbClr val="000000"/>
              </a:buClr>
              <a:buFont typeface="宋体" panose="02010600030101010101" pitchFamily="2" charset="-122"/>
              <a:buChar char="—"/>
            </a:pPr>
            <a:r>
              <a:rPr lang="en-US" altLang="zh-CN"/>
              <a:t>By including the ocean Urca process, </a:t>
            </a:r>
            <a:r>
              <a:rPr lang="en-US" altLang="zh-CN">
                <a:solidFill>
                  <a:srgbClr val="FF0000"/>
                </a:solidFill>
              </a:rPr>
              <a:t>crust temperature rapidly decreases around Urca shell</a:t>
            </a:r>
            <a:r>
              <a:rPr lang="en-US" altLang="zh-CN"/>
              <a:t>. The two decaying components occurred at 5.5–7.7 hours could be explained.</a:t>
            </a:r>
            <a:endParaRPr lang="en-US" altLang="zh-CN"/>
          </a:p>
          <a:p>
            <a:pPr marL="742950" lvl="1" indent="-285750">
              <a:buClr>
                <a:srgbClr val="000000"/>
              </a:buClr>
              <a:buFont typeface="宋体" panose="02010600030101010101" pitchFamily="2" charset="-122"/>
              <a:buChar char="—"/>
            </a:pPr>
            <a:r>
              <a:rPr lang="en-US" altLang="zh-CN"/>
              <a:t>Shallow heating might be an other method to explain the two decaying components. Since, the </a:t>
            </a:r>
            <a:r>
              <a:rPr lang="en-US" altLang="zh-CN">
                <a:solidFill>
                  <a:schemeClr val="tx1"/>
                </a:solidFill>
              </a:rPr>
              <a:t>temperature rapidly changed around the overlap region between these two heating source</a:t>
            </a:r>
            <a:r>
              <a:rPr lang="en-US" altLang="zh-CN"/>
              <a:t>. However, the </a:t>
            </a:r>
            <a:r>
              <a:rPr lang="en-US" altLang="zh-CN" u="sng"/>
              <a:t>nature of the shallow heating remains unknown</a:t>
            </a:r>
            <a:r>
              <a:rPr lang="en-US" altLang="zh-CN"/>
              <a:t>.</a:t>
            </a:r>
            <a:endParaRPr lang="en-US" altLang="zh-CN"/>
          </a:p>
        </p:txBody>
      </p:sp>
      <p:sp>
        <p:nvSpPr>
          <p:cNvPr id="9" name="文本框 8"/>
          <p:cNvSpPr txBox="1"/>
          <p:nvPr/>
        </p:nvSpPr>
        <p:spPr>
          <a:xfrm>
            <a:off x="865505" y="5432425"/>
            <a:ext cx="11115040" cy="1014730"/>
          </a:xfrm>
          <a:prstGeom prst="rect">
            <a:avLst/>
          </a:prstGeom>
          <a:noFill/>
        </p:spPr>
        <p:txBody>
          <a:bodyPr wrap="square" rtlCol="0">
            <a:spAutoFit/>
          </a:bodyPr>
          <a:p>
            <a:pPr algn="l"/>
            <a:r>
              <a:rPr lang="en-US" altLang="zh-CN" sz="2000" b="1">
                <a:solidFill>
                  <a:srgbClr val="FF0000"/>
                </a:solidFill>
              </a:rPr>
              <a:t>High temperature</a:t>
            </a:r>
            <a:r>
              <a:rPr lang="en-US" altLang="zh-CN" sz="2000" b="1"/>
              <a:t>: </a:t>
            </a:r>
            <a:r>
              <a:rPr lang="en-US" altLang="zh-CN" sz="2000" b="1" i="1"/>
              <a:t>Ts-Tb</a:t>
            </a:r>
            <a:r>
              <a:rPr lang="en-US" altLang="zh-CN" sz="2000" b="1"/>
              <a:t> relation at high temperature is required;</a:t>
            </a:r>
            <a:endParaRPr lang="en-US" altLang="zh-CN" sz="2000" b="1"/>
          </a:p>
          <a:p>
            <a:pPr algn="l"/>
            <a:r>
              <a:rPr lang="en-US" altLang="zh-CN" sz="2000" b="1">
                <a:solidFill>
                  <a:srgbClr val="FF0000"/>
                </a:solidFill>
              </a:rPr>
              <a:t>Two decaying components</a:t>
            </a:r>
            <a:r>
              <a:rPr lang="en-US" altLang="zh-CN" sz="2000" b="1"/>
              <a:t>: Ocean Urca pair leads to the change of thermal conductivity and some unique thermal structure.</a:t>
            </a:r>
            <a:endParaRPr lang="en-US" altLang="zh-CN" sz="2000" b="1"/>
          </a:p>
        </p:txBody>
      </p:sp>
      <p:sp>
        <p:nvSpPr>
          <p:cNvPr id="10" name="矩形 9"/>
          <p:cNvSpPr/>
          <p:nvPr>
            <p:custDataLst>
              <p:tags r:id="rId7"/>
            </p:custDataLst>
          </p:nvPr>
        </p:nvSpPr>
        <p:spPr>
          <a:xfrm>
            <a:off x="2586355" y="6442710"/>
            <a:ext cx="3143250" cy="43307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lang="en-US" noProof="0" dirty="0">
                <a:ln>
                  <a:noFill/>
                </a:ln>
                <a:solidFill>
                  <a:schemeClr val="bg1"/>
                </a:solidFill>
                <a:effectLst/>
                <a:uLnTx/>
                <a:uFillTx/>
                <a:latin typeface="Times New Roman" panose="02020603050405020304" charset="0"/>
                <a:cs typeface="Times New Roman" panose="02020603050405020304" charset="0"/>
                <a:sym typeface="+mn-ea"/>
              </a:rPr>
              <a:t>MAXI J1752-457</a:t>
            </a:r>
            <a:endParaRPr kumimoji="0" lang="en-US"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advClick="0">
        <p:fade/>
      </p:transition>
    </mc:Choice>
    <mc:Fallback>
      <p:transition spd="med"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4" name="雷锋PPT网www.lfppt.com"/>
          <p:cNvSpPr/>
          <p:nvPr/>
        </p:nvSpPr>
        <p:spPr>
          <a:xfrm>
            <a:off x="3820160" y="0"/>
            <a:ext cx="8371840" cy="6858000"/>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24355" y="1115695"/>
            <a:ext cx="8696960" cy="3596640"/>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24355" y="1115695"/>
            <a:ext cx="1983105" cy="3596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903730" y="1815465"/>
            <a:ext cx="8592185" cy="1014730"/>
          </a:xfrm>
          <a:prstGeom prst="rect">
            <a:avLst/>
          </a:prstGeom>
          <a:noFill/>
        </p:spPr>
        <p:txBody>
          <a:bodyPr wrap="square" rtlCol="0">
            <a:spAutoFit/>
          </a:bodyPr>
          <a:lstStyle/>
          <a:p>
            <a:r>
              <a:rPr lang="en-US" altLang="zh-CN" sz="6000" spc="600" dirty="0">
                <a:solidFill>
                  <a:srgbClr val="557F9A"/>
                </a:solidFill>
                <a:latin typeface="Times New Roman" panose="02020603050405020304" charset="0"/>
                <a:ea typeface="叶根友特楷简体" panose="02010601030101010101" pitchFamily="2" charset="-122"/>
                <a:cs typeface="Times New Roman" panose="02020603050405020304" charset="0"/>
              </a:rPr>
              <a:t>Than</a:t>
            </a:r>
            <a:r>
              <a:rPr lang="en-US" altLang="zh-CN" sz="6000" spc="600" dirty="0">
                <a:solidFill>
                  <a:schemeClr val="bg1"/>
                </a:solidFill>
                <a:latin typeface="Times New Roman" panose="02020603050405020304" charset="0"/>
                <a:ea typeface="叶根友特楷简体" panose="02010601030101010101" pitchFamily="2" charset="-122"/>
                <a:cs typeface="Times New Roman" panose="02020603050405020304" charset="0"/>
              </a:rPr>
              <a:t>ks for listening!!</a:t>
            </a:r>
            <a:endParaRPr lang="en-US" altLang="zh-CN" sz="6000" spc="600" dirty="0">
              <a:solidFill>
                <a:schemeClr val="bg1"/>
              </a:solidFill>
              <a:latin typeface="Times New Roman" panose="02020603050405020304" charset="0"/>
              <a:ea typeface="叶根友特楷简体" panose="02010601030101010101" pitchFamily="2" charset="-122"/>
              <a:cs typeface="Times New Roman" panose="02020603050405020304" charset="0"/>
            </a:endParaRPr>
          </a:p>
        </p:txBody>
      </p:sp>
      <p:grpSp>
        <p:nvGrpSpPr>
          <p:cNvPr id="11" name="组合 12" descr="e7d195523061f1c0d318120d6aeaf1b6ccceb6ba3da59c0775C5DE19DDDEBC09ED96DBD9900D9848D623ECAD1D4904B78047D0015C22C8BE97228BE8B5BFF08FE7A3AE04126DA07312A96C0F69F9BAB7B8762A2F02ECB167EB1D3D935132D44A03185F23F8625673A228DA0C7DA620D0616217B810CE4DCA0BDC2CD812D5F48220C6184BA351E466"/>
          <p:cNvGrpSpPr/>
          <p:nvPr/>
        </p:nvGrpSpPr>
        <p:grpSpPr>
          <a:xfrm flipH="1" flipV="1">
            <a:off x="9122464" y="1218411"/>
            <a:ext cx="552396" cy="498797"/>
            <a:chOff x="5934075" y="857250"/>
            <a:chExt cx="801688" cy="723900"/>
          </a:xfrm>
          <a:solidFill>
            <a:schemeClr val="bg1"/>
          </a:solidFill>
        </p:grpSpPr>
        <p:sp>
          <p:nvSpPr>
            <p:cNvPr id="12" name="Freeform 5"/>
            <p:cNvSpPr/>
            <p:nvPr/>
          </p:nvSpPr>
          <p:spPr bwMode="auto">
            <a:xfrm>
              <a:off x="5934075" y="857250"/>
              <a:ext cx="322263" cy="723900"/>
            </a:xfrm>
            <a:custGeom>
              <a:avLst/>
              <a:gdLst>
                <a:gd name="T0" fmla="*/ 1 w 198"/>
                <a:gd name="T1" fmla="*/ 444 h 444"/>
                <a:gd name="T2" fmla="*/ 1 w 198"/>
                <a:gd name="T3" fmla="*/ 232 h 444"/>
                <a:gd name="T4" fmla="*/ 14 w 198"/>
                <a:gd name="T5" fmla="*/ 146 h 444"/>
                <a:gd name="T6" fmla="*/ 55 w 198"/>
                <a:gd name="T7" fmla="*/ 76 h 444"/>
                <a:gd name="T8" fmla="*/ 118 w 198"/>
                <a:gd name="T9" fmla="*/ 25 h 444"/>
                <a:gd name="T10" fmla="*/ 198 w 198"/>
                <a:gd name="T11" fmla="*/ 0 h 444"/>
                <a:gd name="T12" fmla="*/ 198 w 198"/>
                <a:gd name="T13" fmla="*/ 91 h 444"/>
                <a:gd name="T14" fmla="*/ 126 w 198"/>
                <a:gd name="T15" fmla="*/ 144 h 444"/>
                <a:gd name="T16" fmla="*/ 106 w 198"/>
                <a:gd name="T17" fmla="*/ 231 h 444"/>
                <a:gd name="T18" fmla="*/ 198 w 198"/>
                <a:gd name="T19" fmla="*/ 231 h 444"/>
                <a:gd name="T20" fmla="*/ 198 w 198"/>
                <a:gd name="T21" fmla="*/ 444 h 444"/>
                <a:gd name="T22" fmla="*/ 1 w 198"/>
                <a:gd name="T23"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444">
                  <a:moveTo>
                    <a:pt x="1" y="444"/>
                  </a:moveTo>
                  <a:cubicBezTo>
                    <a:pt x="1" y="232"/>
                    <a:pt x="1" y="232"/>
                    <a:pt x="1" y="232"/>
                  </a:cubicBezTo>
                  <a:cubicBezTo>
                    <a:pt x="0" y="202"/>
                    <a:pt x="5" y="173"/>
                    <a:pt x="14" y="146"/>
                  </a:cubicBezTo>
                  <a:cubicBezTo>
                    <a:pt x="24" y="120"/>
                    <a:pt x="38" y="96"/>
                    <a:pt x="55" y="76"/>
                  </a:cubicBezTo>
                  <a:cubicBezTo>
                    <a:pt x="73" y="55"/>
                    <a:pt x="94" y="39"/>
                    <a:pt x="118" y="25"/>
                  </a:cubicBezTo>
                  <a:cubicBezTo>
                    <a:pt x="143" y="12"/>
                    <a:pt x="169" y="3"/>
                    <a:pt x="198" y="0"/>
                  </a:cubicBezTo>
                  <a:cubicBezTo>
                    <a:pt x="198" y="91"/>
                    <a:pt x="198" y="91"/>
                    <a:pt x="198" y="91"/>
                  </a:cubicBezTo>
                  <a:cubicBezTo>
                    <a:pt x="163" y="103"/>
                    <a:pt x="139" y="121"/>
                    <a:pt x="126" y="144"/>
                  </a:cubicBezTo>
                  <a:cubicBezTo>
                    <a:pt x="113" y="168"/>
                    <a:pt x="106" y="197"/>
                    <a:pt x="106" y="231"/>
                  </a:cubicBezTo>
                  <a:cubicBezTo>
                    <a:pt x="198" y="231"/>
                    <a:pt x="198" y="231"/>
                    <a:pt x="198" y="231"/>
                  </a:cubicBezTo>
                  <a:cubicBezTo>
                    <a:pt x="198" y="444"/>
                    <a:pt x="198" y="444"/>
                    <a:pt x="198" y="444"/>
                  </a:cubicBezTo>
                  <a:cubicBezTo>
                    <a:pt x="1" y="444"/>
                    <a:pt x="1" y="444"/>
                    <a:pt x="1" y="4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Segoe Script" panose="030B0504020000000003" pitchFamily="66" charset="0"/>
                <a:ea typeface="WenYue GuDianMingChaoTi (Non-Commercial Use)" pitchFamily="50" charset="-122"/>
                <a:sym typeface="Segoe Script" panose="030B0504020000000003" pitchFamily="66" charset="0"/>
              </a:endParaRPr>
            </a:p>
          </p:txBody>
        </p:sp>
        <p:sp>
          <p:nvSpPr>
            <p:cNvPr id="13" name="Freeform 6"/>
            <p:cNvSpPr/>
            <p:nvPr/>
          </p:nvSpPr>
          <p:spPr bwMode="auto">
            <a:xfrm>
              <a:off x="6413500" y="857250"/>
              <a:ext cx="322263" cy="723900"/>
            </a:xfrm>
            <a:custGeom>
              <a:avLst/>
              <a:gdLst>
                <a:gd name="T0" fmla="*/ 1 w 198"/>
                <a:gd name="T1" fmla="*/ 444 h 444"/>
                <a:gd name="T2" fmla="*/ 1 w 198"/>
                <a:gd name="T3" fmla="*/ 232 h 444"/>
                <a:gd name="T4" fmla="*/ 14 w 198"/>
                <a:gd name="T5" fmla="*/ 146 h 444"/>
                <a:gd name="T6" fmla="*/ 55 w 198"/>
                <a:gd name="T7" fmla="*/ 76 h 444"/>
                <a:gd name="T8" fmla="*/ 118 w 198"/>
                <a:gd name="T9" fmla="*/ 25 h 444"/>
                <a:gd name="T10" fmla="*/ 198 w 198"/>
                <a:gd name="T11" fmla="*/ 0 h 444"/>
                <a:gd name="T12" fmla="*/ 198 w 198"/>
                <a:gd name="T13" fmla="*/ 91 h 444"/>
                <a:gd name="T14" fmla="*/ 126 w 198"/>
                <a:gd name="T15" fmla="*/ 144 h 444"/>
                <a:gd name="T16" fmla="*/ 107 w 198"/>
                <a:gd name="T17" fmla="*/ 231 h 444"/>
                <a:gd name="T18" fmla="*/ 198 w 198"/>
                <a:gd name="T19" fmla="*/ 231 h 444"/>
                <a:gd name="T20" fmla="*/ 198 w 198"/>
                <a:gd name="T21" fmla="*/ 444 h 444"/>
                <a:gd name="T22" fmla="*/ 1 w 198"/>
                <a:gd name="T23"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444">
                  <a:moveTo>
                    <a:pt x="1" y="444"/>
                  </a:moveTo>
                  <a:cubicBezTo>
                    <a:pt x="1" y="232"/>
                    <a:pt x="1" y="232"/>
                    <a:pt x="1" y="232"/>
                  </a:cubicBezTo>
                  <a:cubicBezTo>
                    <a:pt x="0" y="202"/>
                    <a:pt x="5" y="173"/>
                    <a:pt x="14" y="146"/>
                  </a:cubicBezTo>
                  <a:cubicBezTo>
                    <a:pt x="24" y="120"/>
                    <a:pt x="38" y="96"/>
                    <a:pt x="55" y="76"/>
                  </a:cubicBezTo>
                  <a:cubicBezTo>
                    <a:pt x="73" y="55"/>
                    <a:pt x="94" y="39"/>
                    <a:pt x="118" y="25"/>
                  </a:cubicBezTo>
                  <a:cubicBezTo>
                    <a:pt x="143" y="12"/>
                    <a:pt x="169" y="3"/>
                    <a:pt x="198" y="0"/>
                  </a:cubicBezTo>
                  <a:cubicBezTo>
                    <a:pt x="198" y="91"/>
                    <a:pt x="198" y="91"/>
                    <a:pt x="198" y="91"/>
                  </a:cubicBezTo>
                  <a:cubicBezTo>
                    <a:pt x="163" y="103"/>
                    <a:pt x="139" y="121"/>
                    <a:pt x="126" y="144"/>
                  </a:cubicBezTo>
                  <a:cubicBezTo>
                    <a:pt x="113" y="168"/>
                    <a:pt x="107" y="197"/>
                    <a:pt x="107" y="231"/>
                  </a:cubicBezTo>
                  <a:cubicBezTo>
                    <a:pt x="198" y="231"/>
                    <a:pt x="198" y="231"/>
                    <a:pt x="198" y="231"/>
                  </a:cubicBezTo>
                  <a:cubicBezTo>
                    <a:pt x="198" y="444"/>
                    <a:pt x="198" y="444"/>
                    <a:pt x="198" y="444"/>
                  </a:cubicBezTo>
                  <a:cubicBezTo>
                    <a:pt x="1" y="444"/>
                    <a:pt x="1" y="444"/>
                    <a:pt x="1" y="4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Segoe Script" panose="030B0504020000000003" pitchFamily="66" charset="0"/>
                <a:ea typeface="WenYue GuDianMingChaoTi (Non-Commercial Use)" pitchFamily="50" charset="-122"/>
                <a:sym typeface="Segoe Script" panose="030B0504020000000003" pitchFamily="66" charset="0"/>
              </a:endParaRPr>
            </a:p>
          </p:txBody>
        </p:sp>
        <p:sp>
          <p:nvSpPr>
            <p:cNvPr id="14" name="Line 7"/>
            <p:cNvSpPr>
              <a:spLocks noChangeShapeType="1"/>
            </p:cNvSpPr>
            <p:nvPr/>
          </p:nvSpPr>
          <p:spPr bwMode="auto">
            <a:xfrm>
              <a:off x="6415088" y="158115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Segoe Script" panose="030B0504020000000003" pitchFamily="66" charset="0"/>
                <a:ea typeface="WenYue GuDianMingChaoTi (Non-Commercial Use)" pitchFamily="50" charset="-122"/>
                <a:sym typeface="Segoe Script" panose="030B0504020000000003" pitchFamily="66" charset="0"/>
              </a:endParaRPr>
            </a:p>
          </p:txBody>
        </p:sp>
        <p:sp>
          <p:nvSpPr>
            <p:cNvPr id="15" name="Line 8"/>
            <p:cNvSpPr>
              <a:spLocks noChangeShapeType="1"/>
            </p:cNvSpPr>
            <p:nvPr/>
          </p:nvSpPr>
          <p:spPr bwMode="auto">
            <a:xfrm>
              <a:off x="6415088" y="158115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Segoe Script" panose="030B0504020000000003" pitchFamily="66" charset="0"/>
                <a:ea typeface="WenYue GuDianMingChaoTi (Non-Commercial Use)" pitchFamily="50" charset="-122"/>
                <a:sym typeface="Segoe Script" panose="030B0504020000000003" pitchFamily="66" charset="0"/>
              </a:endParaRPr>
            </a:p>
          </p:txBody>
        </p:sp>
      </p:grpSp>
      <p:grpSp>
        <p:nvGrpSpPr>
          <p:cNvPr id="16" name="PA_组 15" descr="e7d195523061f1c0d318120d6aeaf1b6ccceb6ba3da59c0775C5DE19DDDEBC09ED96DBD9900D9848D623ECAD1D4904B78047D0015C22C8BE97228BE8B5BFF08FE7A3AE04126DA07312A96C0F69F9BAB7B8762A2F02ECB167EB1D3D935132D44A03185F23F8625673A228DA0C7DA620D0616217B810CE4DCA0BDC2CD812D5F48220C6184BA351E466"/>
          <p:cNvGrpSpPr/>
          <p:nvPr>
            <p:custDataLst>
              <p:tags r:id="rId2"/>
            </p:custDataLst>
          </p:nvPr>
        </p:nvGrpSpPr>
        <p:grpSpPr>
          <a:xfrm>
            <a:off x="10698480" y="6010692"/>
            <a:ext cx="539487" cy="91226"/>
            <a:chOff x="989510" y="6337738"/>
            <a:chExt cx="683708" cy="115614"/>
          </a:xfrm>
        </p:grpSpPr>
        <p:sp>
          <p:nvSpPr>
            <p:cNvPr id="17" name="椭圆 16"/>
            <p:cNvSpPr/>
            <p:nvPr/>
          </p:nvSpPr>
          <p:spPr>
            <a:xfrm>
              <a:off x="989510" y="6337738"/>
              <a:ext cx="115614" cy="11561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Segoe Script" panose="030B0504020000000003" pitchFamily="66" charset="0"/>
                <a:ea typeface="WenYue GuDianMingChaoTi (Non-Commercial Use)" pitchFamily="50" charset="-122"/>
                <a:sym typeface="Segoe Script" panose="030B0504020000000003" pitchFamily="66" charset="0"/>
              </a:endParaRPr>
            </a:p>
          </p:txBody>
        </p:sp>
        <p:sp>
          <p:nvSpPr>
            <p:cNvPr id="18" name="椭圆 17"/>
            <p:cNvSpPr/>
            <p:nvPr/>
          </p:nvSpPr>
          <p:spPr>
            <a:xfrm>
              <a:off x="1273557" y="6337738"/>
              <a:ext cx="115614" cy="1156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Segoe Script" panose="030B0504020000000003" pitchFamily="66" charset="0"/>
                <a:ea typeface="WenYue GuDianMingChaoTi (Non-Commercial Use)" pitchFamily="50" charset="-122"/>
                <a:sym typeface="Segoe Script" panose="030B0504020000000003" pitchFamily="66" charset="0"/>
              </a:endParaRPr>
            </a:p>
          </p:txBody>
        </p:sp>
        <p:sp>
          <p:nvSpPr>
            <p:cNvPr id="19" name="椭圆 18"/>
            <p:cNvSpPr/>
            <p:nvPr/>
          </p:nvSpPr>
          <p:spPr>
            <a:xfrm>
              <a:off x="1557604" y="6337738"/>
              <a:ext cx="115614" cy="1156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Segoe Script" panose="030B0504020000000003" pitchFamily="66" charset="0"/>
                <a:ea typeface="WenYue GuDianMingChaoTi (Non-Commercial Use)" pitchFamily="50" charset="-122"/>
                <a:sym typeface="Segoe Script" panose="030B0504020000000003" pitchFamily="66" charset="0"/>
              </a:endParaRPr>
            </a:p>
          </p:txBody>
        </p:sp>
      </p:grpSp>
      <p:grpSp>
        <p:nvGrpSpPr>
          <p:cNvPr id="30" name="组合 29"/>
          <p:cNvGrpSpPr/>
          <p:nvPr/>
        </p:nvGrpSpPr>
        <p:grpSpPr>
          <a:xfrm>
            <a:off x="11497309" y="-239395"/>
            <a:ext cx="459740" cy="7305675"/>
            <a:chOff x="11497309" y="-147955"/>
            <a:chExt cx="459740" cy="7305675"/>
          </a:xfrm>
        </p:grpSpPr>
        <p:sp>
          <p:nvSpPr>
            <p:cNvPr id="20" name="文本框 19"/>
            <p:cNvSpPr txBox="1"/>
            <p:nvPr/>
          </p:nvSpPr>
          <p:spPr>
            <a:xfrm>
              <a:off x="11497309" y="1482725"/>
              <a:ext cx="459740" cy="3825875"/>
            </a:xfrm>
            <a:prstGeom prst="rect">
              <a:avLst/>
            </a:prstGeom>
            <a:noFill/>
          </p:spPr>
          <p:txBody>
            <a:bodyPr vert="eaVert" wrap="square" rtlCol="0">
              <a:spAutoFit/>
            </a:bodyPr>
            <a:lstStyle/>
            <a:p>
              <a:pPr algn="ctr"/>
              <a:r>
                <a:rPr lang="en-US" altLang="zh-CN" sz="900" b="1">
                  <a:solidFill>
                    <a:schemeClr val="bg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Fitting the observations of MAXI J1752-457 with ocean Urca process</a:t>
              </a:r>
              <a:endParaRPr lang="en-US" altLang="zh-CN" sz="900" b="1">
                <a:solidFill>
                  <a:schemeClr val="bg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ctr"/>
              <a:endParaRPr lang="en-US" altLang="zh-CN" sz="900" b="1" spc="600" dirty="0">
                <a:solidFill>
                  <a:schemeClr val="bg1"/>
                </a:solidFill>
                <a:effectLst>
                  <a:outerShdw blurRad="38100" dist="25400" dir="5400000" algn="ctr" rotWithShape="0">
                    <a:srgbClr val="6E747A">
                      <a:alpha val="43000"/>
                    </a:srgbClr>
                  </a:outerShdw>
                </a:effectLst>
                <a:latin typeface="Times New Roman" panose="02020603050405020304" charset="0"/>
                <a:ea typeface="造字工房力黑（非商用）常规体" pitchFamily="50" charset="-122"/>
                <a:cs typeface="Times New Roman" panose="02020603050405020304" charset="0"/>
              </a:endParaRPr>
            </a:p>
          </p:txBody>
        </p:sp>
        <p:cxnSp>
          <p:nvCxnSpPr>
            <p:cNvPr id="22" name="直接连接符 21"/>
            <p:cNvCxnSpPr>
              <a:stCxn id="20" idx="0"/>
            </p:cNvCxnSpPr>
            <p:nvPr/>
          </p:nvCxnSpPr>
          <p:spPr>
            <a:xfrm flipV="1">
              <a:off x="11727410" y="-147955"/>
              <a:ext cx="0" cy="1630680"/>
            </a:xfrm>
            <a:prstGeom prst="line">
              <a:avLst/>
            </a:prstGeom>
            <a:ln w="25400">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20" idx="2"/>
            </p:cNvCxnSpPr>
            <p:nvPr/>
          </p:nvCxnSpPr>
          <p:spPr>
            <a:xfrm>
              <a:off x="11727410" y="5308600"/>
              <a:ext cx="21995" cy="1849120"/>
            </a:xfrm>
            <a:prstGeom prst="line">
              <a:avLst/>
            </a:prstGeom>
            <a:ln w="25400">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2" name="Thomas Greenberg - The Right Path">
            <a:hlinkClick r:id="" action="ppaction://media"/>
          </p:cNvPr>
          <p:cNvPicPr>
            <a:picLocks noChangeAspect="1"/>
          </p:cNvPicPr>
          <p:nvPr>
            <a:audioFile r:link="rId3"/>
            <p:extLst>
              <p:ext uri="{DAA4B4D4-6D71-4841-9C94-3DE7FCFB9230}">
                <p14:media xmlns:p14="http://schemas.microsoft.com/office/powerpoint/2010/main" r:embed="rId4">
                  <p14:fade in="5000.000000" out="5000.000000"/>
                </p14:media>
              </p:ext>
            </p:extLst>
          </p:nvPr>
        </p:nvPicPr>
        <p:blipFill>
          <a:blip r:embed="rId5"/>
          <a:stretch>
            <a:fillRect/>
          </a:stretch>
        </p:blipFill>
        <p:spPr>
          <a:xfrm>
            <a:off x="420602" y="6890916"/>
            <a:ext cx="406400" cy="406400"/>
          </a:xfrm>
          <a:prstGeom prst="rect">
            <a:avLst/>
          </a:prstGeom>
        </p:spPr>
      </p:pic>
      <p:sp>
        <p:nvSpPr>
          <p:cNvPr id="3" name="文本框 2"/>
          <p:cNvSpPr txBox="1"/>
          <p:nvPr/>
        </p:nvSpPr>
        <p:spPr>
          <a:xfrm>
            <a:off x="3900170" y="2830195"/>
            <a:ext cx="7021830" cy="1814830"/>
          </a:xfrm>
          <a:prstGeom prst="rect">
            <a:avLst/>
          </a:prstGeom>
          <a:noFill/>
        </p:spPr>
        <p:txBody>
          <a:bodyPr wrap="square" rtlCol="0">
            <a:spAutoFit/>
          </a:bodyPr>
          <a:p>
            <a:r>
              <a:rPr lang="en-US" altLang="zh-CN" sz="2800" spc="600" dirty="0">
                <a:solidFill>
                  <a:schemeClr val="bg1"/>
                </a:solidFill>
                <a:latin typeface="Times New Roman" panose="02020603050405020304" charset="0"/>
                <a:ea typeface="叶根友特楷简体" panose="02010601030101010101" pitchFamily="2" charset="-122"/>
                <a:cs typeface="Times New Roman" panose="02020603050405020304" charset="0"/>
              </a:rPr>
              <a:t>Thanks Dohi-san,</a:t>
            </a:r>
            <a:endParaRPr lang="en-US" altLang="zh-CN" sz="2800" spc="600" dirty="0">
              <a:solidFill>
                <a:schemeClr val="bg1"/>
              </a:solidFill>
              <a:latin typeface="Times New Roman" panose="02020603050405020304" charset="0"/>
              <a:ea typeface="叶根友特楷简体" panose="02010601030101010101" pitchFamily="2" charset="-122"/>
              <a:cs typeface="Times New Roman" panose="02020603050405020304" charset="0"/>
            </a:endParaRPr>
          </a:p>
          <a:p>
            <a:pPr marL="914400" lvl="2" indent="457200"/>
            <a:r>
              <a:rPr lang="en-US" altLang="zh-CN" sz="2800" spc="600" dirty="0">
                <a:solidFill>
                  <a:schemeClr val="bg1"/>
                </a:solidFill>
                <a:latin typeface="Times New Roman" panose="02020603050405020304" charset="0"/>
                <a:ea typeface="叶根友特楷简体" panose="02010601030101010101" pitchFamily="2" charset="-122"/>
                <a:cs typeface="Times New Roman" panose="02020603050405020304" charset="0"/>
              </a:rPr>
              <a:t>  Aoyama-san,</a:t>
            </a:r>
            <a:endParaRPr lang="en-US" altLang="zh-CN" sz="2800" spc="600" dirty="0">
              <a:solidFill>
                <a:schemeClr val="bg1"/>
              </a:solidFill>
              <a:latin typeface="Times New Roman" panose="02020603050405020304" charset="0"/>
              <a:ea typeface="叶根友特楷简体" panose="02010601030101010101" pitchFamily="2" charset="-122"/>
              <a:cs typeface="Times New Roman" panose="02020603050405020304" charset="0"/>
            </a:endParaRPr>
          </a:p>
          <a:p>
            <a:pPr marL="914400" lvl="2" indent="457200"/>
            <a:r>
              <a:rPr lang="en-US" altLang="zh-CN" sz="2800" spc="600" dirty="0">
                <a:solidFill>
                  <a:schemeClr val="bg1"/>
                </a:solidFill>
                <a:latin typeface="Times New Roman" panose="02020603050405020304" charset="0"/>
                <a:ea typeface="叶根友特楷简体" panose="02010601030101010101" pitchFamily="2" charset="-122"/>
                <a:cs typeface="Times New Roman" panose="02020603050405020304" charset="0"/>
              </a:rPr>
              <a:t>  Takeda-san,</a:t>
            </a:r>
            <a:endParaRPr lang="en-US" altLang="zh-CN" sz="2800" spc="600" dirty="0">
              <a:solidFill>
                <a:schemeClr val="bg1"/>
              </a:solidFill>
              <a:latin typeface="Times New Roman" panose="02020603050405020304" charset="0"/>
              <a:ea typeface="叶根友特楷简体" panose="02010601030101010101" pitchFamily="2" charset="-122"/>
              <a:cs typeface="Times New Roman" panose="02020603050405020304" charset="0"/>
            </a:endParaRPr>
          </a:p>
          <a:p>
            <a:pPr marL="0" lvl="0" indent="0">
              <a:buNone/>
            </a:pPr>
            <a:r>
              <a:rPr lang="en-US" altLang="zh-CN" sz="2800" spc="600" dirty="0">
                <a:solidFill>
                  <a:schemeClr val="bg1"/>
                </a:solidFill>
                <a:latin typeface="Times New Roman" panose="02020603050405020304" charset="0"/>
                <a:ea typeface="叶根友特楷简体" panose="02010601030101010101" pitchFamily="2" charset="-122"/>
                <a:cs typeface="Times New Roman" panose="02020603050405020304" charset="0"/>
              </a:rPr>
              <a:t>for the support of this work!!</a:t>
            </a:r>
            <a:endParaRPr lang="en-US" altLang="zh-CN" sz="2800" spc="600" dirty="0">
              <a:solidFill>
                <a:schemeClr val="bg1"/>
              </a:solidFill>
              <a:latin typeface="Times New Roman" panose="02020603050405020304" charset="0"/>
              <a:ea typeface="叶根友特楷简体" panose="02010601030101010101" pitchFamily="2" charset="-122"/>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31989" y="274064"/>
            <a:ext cx="10847042" cy="635014"/>
            <a:chOff x="380" y="4438"/>
            <a:chExt cx="17082" cy="1000"/>
          </a:xfrm>
        </p:grpSpPr>
        <p:sp>
          <p:nvSpPr>
            <p:cNvPr id="2" name="矩形 1"/>
            <p:cNvSpPr/>
            <p:nvPr/>
          </p:nvSpPr>
          <p:spPr>
            <a:xfrm>
              <a:off x="380" y="4438"/>
              <a:ext cx="179" cy="931"/>
            </a:xfrm>
            <a:prstGeom prst="rect">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思源黑体 CN Bold"/>
                <a:cs typeface="+mn-ea"/>
              </a:endParaRPr>
            </a:p>
          </p:txBody>
        </p:sp>
        <p:cxnSp>
          <p:nvCxnSpPr>
            <p:cNvPr id="3" name="直接连接符 2"/>
            <p:cNvCxnSpPr/>
            <p:nvPr/>
          </p:nvCxnSpPr>
          <p:spPr>
            <a:xfrm>
              <a:off x="559" y="5397"/>
              <a:ext cx="16903" cy="4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35" y="6443345"/>
            <a:ext cx="12192635" cy="414655"/>
          </a:xfrm>
          <a:prstGeom prst="rect">
            <a:avLst/>
          </a:prstGeom>
          <a:solidFill>
            <a:schemeClr val="accent1">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custDataLst>
              <p:tags r:id="rId1"/>
            </p:custDataLst>
          </p:nvPr>
        </p:nvSpPr>
        <p:spPr>
          <a:xfrm>
            <a:off x="10625455" y="6443980"/>
            <a:ext cx="850900" cy="42672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rPr>
              <a:t>2</a:t>
            </a:r>
            <a:endPar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endParaRPr>
          </a:p>
        </p:txBody>
      </p:sp>
      <p:pic>
        <p:nvPicPr>
          <p:cNvPr id="31" name="图片 30"/>
          <p:cNvPicPr>
            <a:picLocks noChangeAspect="1"/>
          </p:cNvPicPr>
          <p:nvPr/>
        </p:nvPicPr>
        <p:blipFill>
          <a:blip r:embed="rId2"/>
          <a:stretch>
            <a:fillRect/>
          </a:stretch>
        </p:blipFill>
        <p:spPr>
          <a:xfrm>
            <a:off x="11774805" y="6442710"/>
            <a:ext cx="433070" cy="433070"/>
          </a:xfrm>
          <a:prstGeom prst="rect">
            <a:avLst/>
          </a:prstGeom>
        </p:spPr>
      </p:pic>
      <p:pic>
        <p:nvPicPr>
          <p:cNvPr id="32" name="图片 31" descr="中国科学院院徽（白色）"/>
          <p:cNvPicPr>
            <a:picLocks noChangeAspect="1"/>
          </p:cNvPicPr>
          <p:nvPr/>
        </p:nvPicPr>
        <p:blipFill>
          <a:blip r:embed="rId3"/>
          <a:stretch>
            <a:fillRect/>
          </a:stretch>
        </p:blipFill>
        <p:spPr>
          <a:xfrm>
            <a:off x="17780" y="6442710"/>
            <a:ext cx="414655" cy="414655"/>
          </a:xfrm>
          <a:prstGeom prst="rect">
            <a:avLst/>
          </a:prstGeom>
        </p:spPr>
      </p:pic>
      <p:sp>
        <p:nvSpPr>
          <p:cNvPr id="33" name="矩形 32"/>
          <p:cNvSpPr/>
          <p:nvPr>
            <p:custDataLst>
              <p:tags r:id="rId4"/>
            </p:custDataLst>
          </p:nvPr>
        </p:nvSpPr>
        <p:spPr>
          <a:xfrm>
            <a:off x="6704330" y="6443345"/>
            <a:ext cx="3143250" cy="432435"/>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huangh@impcas.ac.cn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
        <p:nvSpPr>
          <p:cNvPr id="106" name="TextBox 6"/>
          <p:cNvSpPr txBox="1"/>
          <p:nvPr>
            <p:custDataLst>
              <p:tags r:id="rId5"/>
            </p:custDataLst>
          </p:nvPr>
        </p:nvSpPr>
        <p:spPr>
          <a:xfrm>
            <a:off x="386080" y="264160"/>
            <a:ext cx="11046460" cy="583565"/>
          </a:xfrm>
          <a:prstGeom prst="rect">
            <a:avLst/>
          </a:prstGeom>
          <a:noFill/>
          <a:effectLst/>
        </p:spPr>
        <p:txBody>
          <a:bodyPr wrap="square">
            <a:spAutoFit/>
          </a:bodyPr>
          <a:p>
            <a:pPr marR="0" lvl="0" indent="0" algn="l" defTabSz="914400" rtl="0" eaLnBrk="1" fontAlgn="auto" latinLnBrk="0" hangingPunct="1">
              <a:lnSpc>
                <a:spcPct val="100000"/>
              </a:lnSpc>
              <a:spcBef>
                <a:spcPts val="0"/>
              </a:spcBef>
              <a:spcAft>
                <a:spcPts val="0"/>
              </a:spcAft>
              <a:buClrTx/>
              <a:buSzTx/>
              <a:buFont typeface="+mj-ea"/>
              <a:buNone/>
              <a:defRPr/>
            </a:pPr>
            <a:r>
              <a:rPr kumimoji="0" lang="en-US"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rPr>
              <a:t>Observations of MAXI J1752-457</a:t>
            </a:r>
            <a:endParaRPr kumimoji="0" lang="en-US"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endParaRPr>
          </a:p>
        </p:txBody>
      </p:sp>
      <p:sp>
        <p:nvSpPr>
          <p:cNvPr id="13" name="矩形 12"/>
          <p:cNvSpPr/>
          <p:nvPr>
            <p:custDataLst>
              <p:tags r:id="rId6"/>
            </p:custDataLst>
          </p:nvPr>
        </p:nvSpPr>
        <p:spPr>
          <a:xfrm>
            <a:off x="2586355" y="6442710"/>
            <a:ext cx="3143250" cy="43307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lang="en-US" noProof="0" dirty="0">
                <a:ln>
                  <a:noFill/>
                </a:ln>
                <a:solidFill>
                  <a:schemeClr val="bg1"/>
                </a:solidFill>
                <a:effectLst/>
                <a:uLnTx/>
                <a:uFillTx/>
                <a:latin typeface="Times New Roman" panose="02020603050405020304" charset="0"/>
                <a:cs typeface="Times New Roman" panose="02020603050405020304" charset="0"/>
                <a:sym typeface="+mn-ea"/>
              </a:rPr>
              <a:t>MAXI J1752-457</a:t>
            </a:r>
            <a:endParaRPr kumimoji="0" lang="en-US"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pic>
        <p:nvPicPr>
          <p:cNvPr id="4" name="图片 3" descr="RIKEN_logo-603x1024"/>
          <p:cNvPicPr>
            <a:picLocks noChangeAspect="1"/>
          </p:cNvPicPr>
          <p:nvPr/>
        </p:nvPicPr>
        <p:blipFill>
          <a:blip r:embed="rId7"/>
          <a:stretch>
            <a:fillRect/>
          </a:stretch>
        </p:blipFill>
        <p:spPr>
          <a:xfrm>
            <a:off x="11431905" y="6449695"/>
            <a:ext cx="238125" cy="407670"/>
          </a:xfrm>
          <a:prstGeom prst="rect">
            <a:avLst/>
          </a:prstGeom>
        </p:spPr>
      </p:pic>
      <p:pic>
        <p:nvPicPr>
          <p:cNvPr id="5" name="图片 4"/>
          <p:cNvPicPr>
            <a:picLocks noChangeAspect="1"/>
          </p:cNvPicPr>
          <p:nvPr/>
        </p:nvPicPr>
        <p:blipFill>
          <a:blip r:embed="rId8"/>
          <a:stretch>
            <a:fillRect/>
          </a:stretch>
        </p:blipFill>
        <p:spPr>
          <a:xfrm>
            <a:off x="1294130" y="1290320"/>
            <a:ext cx="4435475" cy="5067935"/>
          </a:xfrm>
          <a:prstGeom prst="rect">
            <a:avLst/>
          </a:prstGeom>
        </p:spPr>
      </p:pic>
      <p:sp>
        <p:nvSpPr>
          <p:cNvPr id="7" name="文本框 6"/>
          <p:cNvSpPr txBox="1"/>
          <p:nvPr/>
        </p:nvSpPr>
        <p:spPr>
          <a:xfrm>
            <a:off x="6807835" y="1828800"/>
            <a:ext cx="3942080" cy="3415030"/>
          </a:xfrm>
          <a:prstGeom prst="rect">
            <a:avLst/>
          </a:prstGeom>
          <a:noFill/>
        </p:spPr>
        <p:txBody>
          <a:bodyPr wrap="square" rtlCol="0">
            <a:spAutoFit/>
          </a:bodyPr>
          <a:p>
            <a:pPr marL="285750" indent="-285750">
              <a:buFont typeface="Wingdings" panose="05000000000000000000" charset="0"/>
              <a:buChar char="p"/>
            </a:pPr>
            <a:r>
              <a:rPr lang="en-US" altLang="zh-CN" b="1"/>
              <a:t>High temperature;</a:t>
            </a:r>
            <a:endParaRPr lang="en-US" altLang="zh-CN" b="1"/>
          </a:p>
          <a:p>
            <a:pPr indent="0">
              <a:buFont typeface="Wingdings" panose="05000000000000000000" charset="0"/>
              <a:buNone/>
            </a:pPr>
            <a:r>
              <a:rPr lang="en-US" altLang="zh-CN" b="1">
                <a:solidFill>
                  <a:srgbClr val="FF0000"/>
                </a:solidFill>
              </a:rPr>
              <a:t>(</a:t>
            </a:r>
            <a:r>
              <a:rPr lang="en-US" altLang="zh-CN" b="1" i="1">
                <a:solidFill>
                  <a:srgbClr val="FF0000"/>
                </a:solidFill>
              </a:rPr>
              <a:t>Ts-Tb</a:t>
            </a:r>
            <a:r>
              <a:rPr lang="en-US" altLang="zh-CN" b="1">
                <a:solidFill>
                  <a:srgbClr val="FF0000"/>
                </a:solidFill>
              </a:rPr>
              <a:t> relation)</a:t>
            </a:r>
            <a:endParaRPr lang="en-US" altLang="zh-CN" b="1"/>
          </a:p>
          <a:p>
            <a:pPr indent="0">
              <a:buFont typeface="Wingdings" panose="05000000000000000000" charset="0"/>
              <a:buNone/>
            </a:pPr>
            <a:r>
              <a:rPr lang="en-US" altLang="zh-CN" b="1"/>
              <a:t>=&gt; </a:t>
            </a:r>
            <a:r>
              <a:rPr lang="en-US" altLang="zh-CN">
                <a:sym typeface="+mn-ea"/>
              </a:rPr>
              <a:t>H</a:t>
            </a:r>
            <a:r>
              <a:rPr lang="en-US" altLang="zh-CN">
                <a:sym typeface="+mn-ea"/>
              </a:rPr>
              <a:t>ot NS crust?</a:t>
            </a:r>
            <a:endParaRPr lang="en-US" altLang="zh-CN">
              <a:sym typeface="+mn-ea"/>
            </a:endParaRPr>
          </a:p>
          <a:p>
            <a:pPr indent="0">
              <a:buFont typeface="Wingdings" panose="05000000000000000000" charset="0"/>
              <a:buNone/>
            </a:pPr>
            <a:r>
              <a:rPr lang="en-US" altLang="zh-CN" b="1"/>
              <a:t>=&gt; </a:t>
            </a:r>
            <a:r>
              <a:rPr lang="en-US" altLang="zh-CN"/>
              <a:t>Ts-Tb relation?</a:t>
            </a:r>
            <a:endParaRPr lang="en-US" altLang="zh-CN" b="1"/>
          </a:p>
          <a:p>
            <a:pPr marL="285750" indent="-285750">
              <a:buFont typeface="Wingdings" panose="05000000000000000000" charset="0"/>
              <a:buChar char="p"/>
            </a:pPr>
            <a:endParaRPr lang="en-US" altLang="zh-CN" b="1"/>
          </a:p>
          <a:p>
            <a:pPr marL="285750" indent="-285750">
              <a:buFont typeface="Wingdings" panose="05000000000000000000" charset="0"/>
              <a:buChar char="p"/>
            </a:pPr>
            <a:r>
              <a:rPr lang="en-US" altLang="zh-CN" b="1"/>
              <a:t>Two decaying components;</a:t>
            </a:r>
            <a:endParaRPr lang="en-US" altLang="zh-CN" b="1"/>
          </a:p>
          <a:p>
            <a:pPr indent="0">
              <a:buFont typeface="Wingdings" panose="05000000000000000000" charset="0"/>
              <a:buNone/>
            </a:pPr>
            <a:r>
              <a:rPr lang="en-US" altLang="zh-CN" b="1">
                <a:solidFill>
                  <a:srgbClr val="FF0000"/>
                </a:solidFill>
                <a:sym typeface="+mn-ea"/>
              </a:rPr>
              <a:t>(Physics in the outer layer)</a:t>
            </a:r>
            <a:endParaRPr lang="en-US" altLang="zh-CN" b="1"/>
          </a:p>
          <a:p>
            <a:pPr marL="285750" indent="-285750">
              <a:buFont typeface="Wingdings" panose="05000000000000000000" charset="0"/>
              <a:buChar char="p"/>
            </a:pPr>
            <a:endParaRPr lang="en-US" altLang="zh-CN" b="1"/>
          </a:p>
          <a:p>
            <a:pPr indent="0">
              <a:buFont typeface="Wingdings" panose="05000000000000000000" charset="0"/>
              <a:buNone/>
            </a:pPr>
            <a:r>
              <a:rPr lang="en-US" altLang="zh-CN" b="1"/>
              <a:t>=&gt; </a:t>
            </a:r>
            <a:r>
              <a:rPr lang="en-US" altLang="zh-CN"/>
              <a:t>Variations of the thermal conductivity in the neutron star crust?</a:t>
            </a:r>
            <a:endParaRPr lang="en-US" altLang="zh-CN"/>
          </a:p>
          <a:p>
            <a:pPr indent="0">
              <a:buFont typeface="Wingdings" panose="05000000000000000000" charset="0"/>
              <a:buNone/>
            </a:pPr>
            <a:r>
              <a:rPr lang="en-US" altLang="zh-CN" b="1"/>
              <a:t>=&gt; </a:t>
            </a:r>
            <a:r>
              <a:rPr lang="en-US" altLang="zh-CN"/>
              <a:t>The reason for the change of thermal conductivity?</a:t>
            </a:r>
            <a:endParaRPr lang="en-US" altLang="zh-CN"/>
          </a:p>
        </p:txBody>
      </p:sp>
      <p:sp>
        <p:nvSpPr>
          <p:cNvPr id="6" name="文本框 5"/>
          <p:cNvSpPr txBox="1"/>
          <p:nvPr/>
        </p:nvSpPr>
        <p:spPr>
          <a:xfrm>
            <a:off x="3475990" y="953135"/>
            <a:ext cx="1918970" cy="337185"/>
          </a:xfrm>
          <a:prstGeom prst="rect">
            <a:avLst/>
          </a:prstGeom>
          <a:noFill/>
        </p:spPr>
        <p:txBody>
          <a:bodyPr wrap="square" rtlCol="0" anchor="t">
            <a:spAutoFit/>
          </a:bodyPr>
          <a:p>
            <a:r>
              <a:rPr lang="en-US" altLang="zh-CN" sz="1600" i="1">
                <a:latin typeface="Times New Roman" panose="02020603050405020304" charset="0"/>
                <a:cs typeface="Times New Roman" panose="02020603050405020304" charset="0"/>
              </a:rPr>
              <a:t>Aoyama et al., 2025</a:t>
            </a:r>
            <a:endParaRPr lang="en-US" altLang="zh-CN" sz="1600" i="1">
              <a:latin typeface="Times New Roman" panose="02020603050405020304" charset="0"/>
              <a:cs typeface="Times New Roman" panose="02020603050405020304" charset="0"/>
            </a:endParaRPr>
          </a:p>
        </p:txBody>
      </p:sp>
      <p:sp>
        <p:nvSpPr>
          <p:cNvPr id="9" name="文本框 8"/>
          <p:cNvSpPr txBox="1"/>
          <p:nvPr/>
        </p:nvSpPr>
        <p:spPr>
          <a:xfrm>
            <a:off x="6886575" y="1485900"/>
            <a:ext cx="1918970" cy="337185"/>
          </a:xfrm>
          <a:prstGeom prst="rect">
            <a:avLst/>
          </a:prstGeom>
          <a:noFill/>
        </p:spPr>
        <p:txBody>
          <a:bodyPr wrap="square" rtlCol="0" anchor="t">
            <a:spAutoFit/>
          </a:bodyPr>
          <a:p>
            <a:r>
              <a:rPr lang="en-US" altLang="zh-CN" sz="1600" i="1">
                <a:latin typeface="Times New Roman" panose="02020603050405020304" charset="0"/>
                <a:cs typeface="Times New Roman" panose="02020603050405020304" charset="0"/>
              </a:rPr>
              <a:t>Aoyama-san’s Talk</a:t>
            </a:r>
            <a:endParaRPr lang="en-US" altLang="zh-CN" sz="1600" i="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advClick="0">
        <p:fade/>
      </p:transition>
    </mc:Choice>
    <mc:Fallback>
      <p:transition spd="med"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31989" y="274064"/>
            <a:ext cx="10847042" cy="635014"/>
            <a:chOff x="380" y="4438"/>
            <a:chExt cx="17082" cy="1000"/>
          </a:xfrm>
        </p:grpSpPr>
        <p:sp>
          <p:nvSpPr>
            <p:cNvPr id="2" name="矩形 1"/>
            <p:cNvSpPr/>
            <p:nvPr/>
          </p:nvSpPr>
          <p:spPr>
            <a:xfrm>
              <a:off x="380" y="4438"/>
              <a:ext cx="179" cy="931"/>
            </a:xfrm>
            <a:prstGeom prst="rect">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思源黑体 CN Bold"/>
                <a:cs typeface="+mn-ea"/>
              </a:endParaRPr>
            </a:p>
          </p:txBody>
        </p:sp>
        <p:cxnSp>
          <p:nvCxnSpPr>
            <p:cNvPr id="3" name="直接连接符 2"/>
            <p:cNvCxnSpPr/>
            <p:nvPr/>
          </p:nvCxnSpPr>
          <p:spPr>
            <a:xfrm>
              <a:off x="559" y="5397"/>
              <a:ext cx="16903" cy="4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35" y="6443345"/>
            <a:ext cx="12192635" cy="414655"/>
          </a:xfrm>
          <a:prstGeom prst="rect">
            <a:avLst/>
          </a:prstGeom>
          <a:solidFill>
            <a:schemeClr val="accent1">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custDataLst>
              <p:tags r:id="rId1"/>
            </p:custDataLst>
          </p:nvPr>
        </p:nvSpPr>
        <p:spPr>
          <a:xfrm>
            <a:off x="10625455" y="6443980"/>
            <a:ext cx="850900" cy="42672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rPr>
              <a:t>3</a:t>
            </a:r>
            <a:endPar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endParaRPr>
          </a:p>
        </p:txBody>
      </p:sp>
      <p:pic>
        <p:nvPicPr>
          <p:cNvPr id="31" name="图片 30"/>
          <p:cNvPicPr>
            <a:picLocks noChangeAspect="1"/>
          </p:cNvPicPr>
          <p:nvPr/>
        </p:nvPicPr>
        <p:blipFill>
          <a:blip r:embed="rId2"/>
          <a:stretch>
            <a:fillRect/>
          </a:stretch>
        </p:blipFill>
        <p:spPr>
          <a:xfrm>
            <a:off x="11774805" y="6442710"/>
            <a:ext cx="433070" cy="433070"/>
          </a:xfrm>
          <a:prstGeom prst="rect">
            <a:avLst/>
          </a:prstGeom>
        </p:spPr>
      </p:pic>
      <p:pic>
        <p:nvPicPr>
          <p:cNvPr id="32" name="图片 31" descr="中国科学院院徽（白色）"/>
          <p:cNvPicPr>
            <a:picLocks noChangeAspect="1"/>
          </p:cNvPicPr>
          <p:nvPr/>
        </p:nvPicPr>
        <p:blipFill>
          <a:blip r:embed="rId3"/>
          <a:stretch>
            <a:fillRect/>
          </a:stretch>
        </p:blipFill>
        <p:spPr>
          <a:xfrm>
            <a:off x="17780" y="6442710"/>
            <a:ext cx="414655" cy="414655"/>
          </a:xfrm>
          <a:prstGeom prst="rect">
            <a:avLst/>
          </a:prstGeom>
        </p:spPr>
      </p:pic>
      <p:sp>
        <p:nvSpPr>
          <p:cNvPr id="33" name="矩形 32"/>
          <p:cNvSpPr/>
          <p:nvPr>
            <p:custDataLst>
              <p:tags r:id="rId4"/>
            </p:custDataLst>
          </p:nvPr>
        </p:nvSpPr>
        <p:spPr>
          <a:xfrm>
            <a:off x="6704330" y="6443345"/>
            <a:ext cx="3143250" cy="432435"/>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huangh@impcas.ac.cn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
        <p:nvSpPr>
          <p:cNvPr id="106" name="TextBox 6"/>
          <p:cNvSpPr txBox="1"/>
          <p:nvPr>
            <p:custDataLst>
              <p:tags r:id="rId5"/>
            </p:custDataLst>
          </p:nvPr>
        </p:nvSpPr>
        <p:spPr>
          <a:xfrm>
            <a:off x="386080" y="264160"/>
            <a:ext cx="11046460" cy="583565"/>
          </a:xfrm>
          <a:prstGeom prst="rect">
            <a:avLst/>
          </a:prstGeom>
          <a:noFill/>
          <a:effectLst/>
        </p:spPr>
        <p:txBody>
          <a:bodyPr wrap="square">
            <a:spAutoFit/>
          </a:bodyPr>
          <a:p>
            <a:pPr marR="0" lvl="0" indent="0" algn="l" defTabSz="914400" rtl="0" eaLnBrk="1" fontAlgn="auto" latinLnBrk="0" hangingPunct="1">
              <a:lnSpc>
                <a:spcPct val="100000"/>
              </a:lnSpc>
              <a:spcBef>
                <a:spcPts val="0"/>
              </a:spcBef>
              <a:spcAft>
                <a:spcPts val="0"/>
              </a:spcAft>
              <a:buClrTx/>
              <a:buSzTx/>
              <a:buFont typeface="+mj-ea"/>
              <a:buNone/>
              <a:defRPr/>
            </a:pPr>
            <a:r>
              <a:rPr kumimoji="0" lang="en-US"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rPr>
              <a:t>Observations of MAXI J1752-457</a:t>
            </a:r>
            <a:endParaRPr kumimoji="0" lang="en-US"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endParaRPr>
          </a:p>
        </p:txBody>
      </p:sp>
      <p:pic>
        <p:nvPicPr>
          <p:cNvPr id="4" name="图片 3" descr="RIKEN_logo-603x1024"/>
          <p:cNvPicPr>
            <a:picLocks noChangeAspect="1"/>
          </p:cNvPicPr>
          <p:nvPr/>
        </p:nvPicPr>
        <p:blipFill>
          <a:blip r:embed="rId6"/>
          <a:stretch>
            <a:fillRect/>
          </a:stretch>
        </p:blipFill>
        <p:spPr>
          <a:xfrm>
            <a:off x="11431905" y="6449695"/>
            <a:ext cx="238125" cy="407670"/>
          </a:xfrm>
          <a:prstGeom prst="rect">
            <a:avLst/>
          </a:prstGeom>
        </p:spPr>
      </p:pic>
      <p:pic>
        <p:nvPicPr>
          <p:cNvPr id="5" name="图片 4"/>
          <p:cNvPicPr>
            <a:picLocks noChangeAspect="1"/>
          </p:cNvPicPr>
          <p:nvPr/>
        </p:nvPicPr>
        <p:blipFill>
          <a:blip r:embed="rId7"/>
          <a:stretch>
            <a:fillRect/>
          </a:stretch>
        </p:blipFill>
        <p:spPr>
          <a:xfrm>
            <a:off x="1294130" y="1290320"/>
            <a:ext cx="4435475" cy="5067935"/>
          </a:xfrm>
          <a:prstGeom prst="rect">
            <a:avLst/>
          </a:prstGeom>
        </p:spPr>
      </p:pic>
      <p:sp>
        <p:nvSpPr>
          <p:cNvPr id="7" name="文本框 6"/>
          <p:cNvSpPr txBox="1"/>
          <p:nvPr/>
        </p:nvSpPr>
        <p:spPr>
          <a:xfrm>
            <a:off x="6807835" y="1828800"/>
            <a:ext cx="3942080" cy="3415030"/>
          </a:xfrm>
          <a:prstGeom prst="rect">
            <a:avLst/>
          </a:prstGeom>
          <a:noFill/>
        </p:spPr>
        <p:txBody>
          <a:bodyPr wrap="square" rtlCol="0">
            <a:spAutoFit/>
          </a:bodyPr>
          <a:p>
            <a:pPr marL="285750" indent="-285750">
              <a:buFont typeface="Wingdings" panose="05000000000000000000" charset="0"/>
              <a:buChar char="p"/>
            </a:pPr>
            <a:r>
              <a:rPr lang="en-US" altLang="zh-CN" b="1"/>
              <a:t>High temperature;</a:t>
            </a:r>
            <a:endParaRPr lang="en-US" altLang="zh-CN" b="1"/>
          </a:p>
          <a:p>
            <a:pPr indent="0">
              <a:buFont typeface="Wingdings" panose="05000000000000000000" charset="0"/>
              <a:buNone/>
            </a:pPr>
            <a:r>
              <a:rPr lang="en-US" altLang="zh-CN" b="1">
                <a:solidFill>
                  <a:srgbClr val="FF0000"/>
                </a:solidFill>
              </a:rPr>
              <a:t>(</a:t>
            </a:r>
            <a:r>
              <a:rPr lang="en-US" altLang="zh-CN" b="1" i="1">
                <a:solidFill>
                  <a:srgbClr val="FF0000"/>
                </a:solidFill>
              </a:rPr>
              <a:t>Ts-Tb</a:t>
            </a:r>
            <a:r>
              <a:rPr lang="en-US" altLang="zh-CN" b="1">
                <a:solidFill>
                  <a:srgbClr val="FF0000"/>
                </a:solidFill>
              </a:rPr>
              <a:t> relation)</a:t>
            </a:r>
            <a:endParaRPr lang="en-US" altLang="zh-CN" b="1"/>
          </a:p>
          <a:p>
            <a:pPr indent="0">
              <a:buFont typeface="Wingdings" panose="05000000000000000000" charset="0"/>
              <a:buNone/>
            </a:pPr>
            <a:r>
              <a:rPr lang="en-US" altLang="zh-CN" b="1"/>
              <a:t>=&gt; </a:t>
            </a:r>
            <a:r>
              <a:rPr lang="en-US" altLang="zh-CN">
                <a:sym typeface="+mn-ea"/>
              </a:rPr>
              <a:t>H</a:t>
            </a:r>
            <a:r>
              <a:rPr lang="en-US" altLang="zh-CN">
                <a:sym typeface="+mn-ea"/>
              </a:rPr>
              <a:t>ot NS crust?</a:t>
            </a:r>
            <a:endParaRPr lang="en-US" altLang="zh-CN">
              <a:sym typeface="+mn-ea"/>
            </a:endParaRPr>
          </a:p>
          <a:p>
            <a:pPr indent="0">
              <a:buFont typeface="Wingdings" panose="05000000000000000000" charset="0"/>
              <a:buNone/>
            </a:pPr>
            <a:r>
              <a:rPr lang="en-US" altLang="zh-CN" b="1"/>
              <a:t>=&gt; </a:t>
            </a:r>
            <a:r>
              <a:rPr lang="en-US" altLang="zh-CN"/>
              <a:t>Ts-Tb relation?</a:t>
            </a:r>
            <a:endParaRPr lang="en-US" altLang="zh-CN" b="1"/>
          </a:p>
          <a:p>
            <a:pPr marL="285750" indent="-285750">
              <a:buFont typeface="Wingdings" panose="05000000000000000000" charset="0"/>
              <a:buChar char="p"/>
            </a:pPr>
            <a:endParaRPr lang="en-US" altLang="zh-CN" b="1"/>
          </a:p>
          <a:p>
            <a:pPr marL="285750" indent="-285750">
              <a:buFont typeface="Wingdings" panose="05000000000000000000" charset="0"/>
              <a:buChar char="p"/>
            </a:pPr>
            <a:r>
              <a:rPr lang="en-US" altLang="zh-CN" b="1"/>
              <a:t>Two decaying components;</a:t>
            </a:r>
            <a:endParaRPr lang="en-US" altLang="zh-CN" b="1"/>
          </a:p>
          <a:p>
            <a:pPr indent="0">
              <a:buFont typeface="Wingdings" panose="05000000000000000000" charset="0"/>
              <a:buNone/>
            </a:pPr>
            <a:r>
              <a:rPr lang="en-US" altLang="zh-CN" b="1">
                <a:solidFill>
                  <a:srgbClr val="FF0000"/>
                </a:solidFill>
                <a:sym typeface="+mn-ea"/>
              </a:rPr>
              <a:t>(Physics in the outer layer)</a:t>
            </a:r>
            <a:endParaRPr lang="en-US" altLang="zh-CN" b="1"/>
          </a:p>
          <a:p>
            <a:pPr marL="285750" indent="-285750">
              <a:buFont typeface="Wingdings" panose="05000000000000000000" charset="0"/>
              <a:buChar char="p"/>
            </a:pPr>
            <a:endParaRPr lang="en-US" altLang="zh-CN" b="1"/>
          </a:p>
          <a:p>
            <a:pPr indent="0">
              <a:buFont typeface="Wingdings" panose="05000000000000000000" charset="0"/>
              <a:buNone/>
            </a:pPr>
            <a:r>
              <a:rPr lang="en-US" altLang="zh-CN" b="1"/>
              <a:t>=&gt; </a:t>
            </a:r>
            <a:r>
              <a:rPr lang="en-US" altLang="zh-CN"/>
              <a:t>Variations of the thermal conductivity in the neutron star crust?</a:t>
            </a:r>
            <a:endParaRPr lang="en-US" altLang="zh-CN"/>
          </a:p>
          <a:p>
            <a:pPr indent="0">
              <a:buFont typeface="Wingdings" panose="05000000000000000000" charset="0"/>
              <a:buNone/>
            </a:pPr>
            <a:r>
              <a:rPr lang="en-US" altLang="zh-CN" b="1"/>
              <a:t>=&gt; </a:t>
            </a:r>
            <a:r>
              <a:rPr lang="en-US" altLang="zh-CN"/>
              <a:t>The reason for the change of thermal conductivity?</a:t>
            </a:r>
            <a:endParaRPr lang="en-US" altLang="zh-CN"/>
          </a:p>
        </p:txBody>
      </p:sp>
      <p:sp>
        <p:nvSpPr>
          <p:cNvPr id="6" name="文本框 5"/>
          <p:cNvSpPr txBox="1"/>
          <p:nvPr/>
        </p:nvSpPr>
        <p:spPr>
          <a:xfrm>
            <a:off x="3475990" y="953135"/>
            <a:ext cx="1918970" cy="337185"/>
          </a:xfrm>
          <a:prstGeom prst="rect">
            <a:avLst/>
          </a:prstGeom>
          <a:noFill/>
        </p:spPr>
        <p:txBody>
          <a:bodyPr wrap="square" rtlCol="0" anchor="t">
            <a:spAutoFit/>
          </a:bodyPr>
          <a:p>
            <a:r>
              <a:rPr lang="en-US" altLang="zh-CN" sz="1600" i="1">
                <a:latin typeface="Times New Roman" panose="02020603050405020304" charset="0"/>
                <a:cs typeface="Times New Roman" panose="02020603050405020304" charset="0"/>
              </a:rPr>
              <a:t>Aoyama et al., 2025</a:t>
            </a:r>
            <a:endParaRPr lang="en-US" altLang="zh-CN" sz="1600" i="1">
              <a:latin typeface="Times New Roman" panose="02020603050405020304" charset="0"/>
              <a:cs typeface="Times New Roman" panose="02020603050405020304" charset="0"/>
            </a:endParaRPr>
          </a:p>
        </p:txBody>
      </p:sp>
      <p:sp>
        <p:nvSpPr>
          <p:cNvPr id="9" name="矩形 8"/>
          <p:cNvSpPr/>
          <p:nvPr/>
        </p:nvSpPr>
        <p:spPr>
          <a:xfrm>
            <a:off x="6558915" y="3166745"/>
            <a:ext cx="4563110" cy="2182495"/>
          </a:xfrm>
          <a:prstGeom prst="rect">
            <a:avLst/>
          </a:prstGeom>
          <a:solidFill>
            <a:schemeClr val="bg1">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6886575" y="1485900"/>
            <a:ext cx="1918970" cy="337185"/>
          </a:xfrm>
          <a:prstGeom prst="rect">
            <a:avLst/>
          </a:prstGeom>
          <a:noFill/>
        </p:spPr>
        <p:txBody>
          <a:bodyPr wrap="square" rtlCol="0" anchor="t">
            <a:spAutoFit/>
          </a:bodyPr>
          <a:p>
            <a:r>
              <a:rPr lang="en-US" altLang="zh-CN" sz="1600" i="1">
                <a:latin typeface="Times New Roman" panose="02020603050405020304" charset="0"/>
                <a:cs typeface="Times New Roman" panose="02020603050405020304" charset="0"/>
              </a:rPr>
              <a:t>Aoyama-san’s Talk</a:t>
            </a:r>
            <a:endParaRPr lang="en-US" altLang="zh-CN" sz="1600" i="1">
              <a:latin typeface="Times New Roman" panose="02020603050405020304" charset="0"/>
              <a:cs typeface="Times New Roman" panose="02020603050405020304" charset="0"/>
            </a:endParaRPr>
          </a:p>
        </p:txBody>
      </p:sp>
      <p:sp>
        <p:nvSpPr>
          <p:cNvPr id="11" name="矩形 10"/>
          <p:cNvSpPr/>
          <p:nvPr>
            <p:custDataLst>
              <p:tags r:id="rId8"/>
            </p:custDataLst>
          </p:nvPr>
        </p:nvSpPr>
        <p:spPr>
          <a:xfrm>
            <a:off x="2586355" y="6442710"/>
            <a:ext cx="3143250" cy="43307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lang="en-US" noProof="0" dirty="0">
                <a:ln>
                  <a:noFill/>
                </a:ln>
                <a:solidFill>
                  <a:schemeClr val="bg1"/>
                </a:solidFill>
                <a:effectLst/>
                <a:uLnTx/>
                <a:uFillTx/>
                <a:latin typeface="Times New Roman" panose="02020603050405020304" charset="0"/>
                <a:cs typeface="Times New Roman" panose="02020603050405020304" charset="0"/>
                <a:sym typeface="+mn-ea"/>
              </a:rPr>
              <a:t>MAXI J1752-457</a:t>
            </a:r>
            <a:endParaRPr kumimoji="0" lang="en-US"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advClick="0">
        <p159:morph option="byObject"/>
      </p:transition>
    </mc:Choice>
    <mc:Fallback>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31989" y="274064"/>
            <a:ext cx="10847042" cy="635014"/>
            <a:chOff x="380" y="4438"/>
            <a:chExt cx="17082" cy="1000"/>
          </a:xfrm>
        </p:grpSpPr>
        <p:sp>
          <p:nvSpPr>
            <p:cNvPr id="2" name="矩形 1"/>
            <p:cNvSpPr/>
            <p:nvPr/>
          </p:nvSpPr>
          <p:spPr>
            <a:xfrm>
              <a:off x="380" y="4438"/>
              <a:ext cx="179" cy="931"/>
            </a:xfrm>
            <a:prstGeom prst="rect">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思源黑体 CN Bold"/>
                <a:cs typeface="+mn-ea"/>
              </a:endParaRPr>
            </a:p>
          </p:txBody>
        </p:sp>
        <p:cxnSp>
          <p:nvCxnSpPr>
            <p:cNvPr id="3" name="直接连接符 2"/>
            <p:cNvCxnSpPr/>
            <p:nvPr/>
          </p:nvCxnSpPr>
          <p:spPr>
            <a:xfrm>
              <a:off x="559" y="5397"/>
              <a:ext cx="16903" cy="4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35" y="6443345"/>
            <a:ext cx="12192635" cy="414655"/>
          </a:xfrm>
          <a:prstGeom prst="rect">
            <a:avLst/>
          </a:prstGeom>
          <a:solidFill>
            <a:schemeClr val="accent1">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custDataLst>
              <p:tags r:id="rId2"/>
            </p:custDataLst>
          </p:nvPr>
        </p:nvSpPr>
        <p:spPr>
          <a:xfrm>
            <a:off x="10625455" y="6443980"/>
            <a:ext cx="850900" cy="42672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rPr>
              <a:t>4</a:t>
            </a:r>
            <a:endPar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endParaRPr>
          </a:p>
        </p:txBody>
      </p:sp>
      <p:pic>
        <p:nvPicPr>
          <p:cNvPr id="31" name="图片 30"/>
          <p:cNvPicPr>
            <a:picLocks noChangeAspect="1"/>
          </p:cNvPicPr>
          <p:nvPr/>
        </p:nvPicPr>
        <p:blipFill>
          <a:blip r:embed="rId3"/>
          <a:stretch>
            <a:fillRect/>
          </a:stretch>
        </p:blipFill>
        <p:spPr>
          <a:xfrm>
            <a:off x="11774805" y="6442710"/>
            <a:ext cx="433070" cy="433070"/>
          </a:xfrm>
          <a:prstGeom prst="rect">
            <a:avLst/>
          </a:prstGeom>
        </p:spPr>
      </p:pic>
      <p:pic>
        <p:nvPicPr>
          <p:cNvPr id="32" name="图片 31" descr="中国科学院院徽（白色）"/>
          <p:cNvPicPr>
            <a:picLocks noChangeAspect="1"/>
          </p:cNvPicPr>
          <p:nvPr/>
        </p:nvPicPr>
        <p:blipFill>
          <a:blip r:embed="rId4"/>
          <a:stretch>
            <a:fillRect/>
          </a:stretch>
        </p:blipFill>
        <p:spPr>
          <a:xfrm>
            <a:off x="17780" y="6442710"/>
            <a:ext cx="414655" cy="414655"/>
          </a:xfrm>
          <a:prstGeom prst="rect">
            <a:avLst/>
          </a:prstGeom>
        </p:spPr>
      </p:pic>
      <p:sp>
        <p:nvSpPr>
          <p:cNvPr id="33" name="矩形 32"/>
          <p:cNvSpPr/>
          <p:nvPr>
            <p:custDataLst>
              <p:tags r:id="rId5"/>
            </p:custDataLst>
          </p:nvPr>
        </p:nvSpPr>
        <p:spPr>
          <a:xfrm>
            <a:off x="6704330" y="6443345"/>
            <a:ext cx="3143250" cy="432435"/>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huangh@impcas.ac.cn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pic>
        <p:nvPicPr>
          <p:cNvPr id="4" name="图片 3" descr="RIKEN_logo-603x1024"/>
          <p:cNvPicPr>
            <a:picLocks noChangeAspect="1"/>
          </p:cNvPicPr>
          <p:nvPr/>
        </p:nvPicPr>
        <p:blipFill>
          <a:blip r:embed="rId6"/>
          <a:stretch>
            <a:fillRect/>
          </a:stretch>
        </p:blipFill>
        <p:spPr>
          <a:xfrm>
            <a:off x="11431905" y="6449695"/>
            <a:ext cx="238125" cy="407670"/>
          </a:xfrm>
          <a:prstGeom prst="rect">
            <a:avLst/>
          </a:prstGeom>
        </p:spPr>
      </p:pic>
      <p:sp>
        <p:nvSpPr>
          <p:cNvPr id="6" name="TextBox 6"/>
          <p:cNvSpPr txBox="1"/>
          <p:nvPr>
            <p:custDataLst>
              <p:tags r:id="rId7"/>
            </p:custDataLst>
          </p:nvPr>
        </p:nvSpPr>
        <p:spPr>
          <a:xfrm>
            <a:off x="386080" y="264160"/>
            <a:ext cx="11046460" cy="583565"/>
          </a:xfrm>
          <a:prstGeom prst="rect">
            <a:avLst/>
          </a:prstGeom>
          <a:noFill/>
          <a:effectLst/>
        </p:spPr>
        <p:txBody>
          <a:bodyPr wrap="square">
            <a:spAutoFit/>
          </a:bodyPr>
          <a:p>
            <a:pPr marR="0" lvl="0" indent="0" algn="l" defTabSz="914400" rtl="0" eaLnBrk="1" fontAlgn="auto" latinLnBrk="0" hangingPunct="1">
              <a:lnSpc>
                <a:spcPct val="100000"/>
              </a:lnSpc>
              <a:spcBef>
                <a:spcPts val="0"/>
              </a:spcBef>
              <a:spcAft>
                <a:spcPts val="0"/>
              </a:spcAft>
              <a:buClrTx/>
              <a:buSzTx/>
              <a:buFont typeface="+mj-ea"/>
              <a:buNone/>
              <a:defRPr/>
            </a:pPr>
            <a:r>
              <a:rPr kumimoji="0" lang="en-US" sz="3200" b="1" i="1"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rPr>
              <a:t>Ts-Tb</a:t>
            </a:r>
            <a:r>
              <a:rPr kumimoji="0" lang="en-US"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rPr>
              <a:t> relation from Beznogov 2020</a:t>
            </a:r>
            <a:endParaRPr kumimoji="0" lang="en-US"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endParaRPr>
          </a:p>
        </p:txBody>
      </p:sp>
      <p:graphicFrame>
        <p:nvGraphicFramePr>
          <p:cNvPr id="5" name="图表 4"/>
          <p:cNvGraphicFramePr/>
          <p:nvPr/>
        </p:nvGraphicFramePr>
        <p:xfrm>
          <a:off x="7976870" y="1021080"/>
          <a:ext cx="4151630" cy="235585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0" name="表格 19"/>
          <p:cNvGraphicFramePr/>
          <p:nvPr>
            <p:custDataLst>
              <p:tags r:id="rId8"/>
            </p:custDataLst>
          </p:nvPr>
        </p:nvGraphicFramePr>
        <p:xfrm>
          <a:off x="9097010" y="3790950"/>
          <a:ext cx="2250440" cy="2238375"/>
        </p:xfrm>
        <a:graphic>
          <a:graphicData uri="http://schemas.openxmlformats.org/drawingml/2006/table">
            <a:tbl>
              <a:tblPr firstRow="1">
                <a:tableStyleId>{7E7E7057-46C5-46A6-96AC-9B5A59154B44}</a:tableStyleId>
              </a:tblPr>
              <a:tblGrid>
                <a:gridCol w="1125220"/>
                <a:gridCol w="1125220"/>
              </a:tblGrid>
              <a:tr h="1102995">
                <a:tc gridSpan="2">
                  <a:txBody>
                    <a:bodyPr/>
                    <a:p>
                      <a:pPr algn="ctr" fontAlgn="ctr"/>
                      <a:r>
                        <a:rPr lang="en-US" altLang="zh-CN" sz="1800" b="0" i="1"/>
                        <a:t>Ts-Tb</a:t>
                      </a:r>
                      <a:r>
                        <a:rPr lang="en-US" altLang="zh-CN" sz="1800" b="0"/>
                        <a:t> relation from Beznogov 2020 [log(rho) = 6.16]</a:t>
                      </a:r>
                      <a:endParaRPr lang="en-US" altLang="zh-CN" sz="1800" b="0"/>
                    </a:p>
                  </a:txBody>
                  <a:tcPr marL="9842" marR="9842" marT="9842" marB="0" anchor="ctr" anchorCtr="0"/>
                </a:tc>
                <a:tc hMerge="1">
                  <a:tcPr/>
                </a:tc>
              </a:tr>
              <a:tr h="283845">
                <a:tc>
                  <a:txBody>
                    <a:bodyPr/>
                    <a:p>
                      <a:pPr algn="ctr" fontAlgn="ctr"/>
                      <a:r>
                        <a:rPr lang="en-US" altLang="zh-CN" sz="1800" b="0"/>
                        <a:t>Ts</a:t>
                      </a:r>
                      <a:endParaRPr lang="en-US" altLang="zh-CN" sz="1800" b="0"/>
                    </a:p>
                  </a:txBody>
                  <a:tcPr marL="9842" marR="9842" marT="9842" marB="0" anchor="ctr" anchorCtr="0"/>
                </a:tc>
                <a:tc>
                  <a:txBody>
                    <a:bodyPr/>
                    <a:p>
                      <a:pPr algn="ctr" fontAlgn="ctr"/>
                      <a:r>
                        <a:rPr lang="en-US" altLang="zh-CN" sz="1800" b="0"/>
                        <a:t>Tb</a:t>
                      </a:r>
                      <a:endParaRPr lang="en-US" altLang="zh-CN" sz="1800" b="0"/>
                    </a:p>
                  </a:txBody>
                  <a:tcPr marL="9842" marR="9842" marT="9842" marB="0" anchor="ctr" anchorCtr="0"/>
                </a:tc>
              </a:tr>
              <a:tr h="283845">
                <a:tc>
                  <a:txBody>
                    <a:bodyPr/>
                    <a:p>
                      <a:pPr algn="ctr" fontAlgn="ctr"/>
                      <a:r>
                        <a:rPr lang="en-US" altLang="zh-CN" sz="1800" b="0"/>
                        <a:t>7.36</a:t>
                      </a:r>
                      <a:endParaRPr lang="en-US" altLang="zh-CN" sz="1800" b="0"/>
                    </a:p>
                  </a:txBody>
                  <a:tcPr marL="9842" marR="9842" marT="9842" marB="0" anchor="ctr" anchorCtr="0"/>
                </a:tc>
                <a:tc>
                  <a:txBody>
                    <a:bodyPr/>
                    <a:p>
                      <a:pPr algn="ctr" fontAlgn="ctr"/>
                      <a:r>
                        <a:rPr lang="en-US" altLang="zh-CN" sz="1800" b="0"/>
                        <a:t>9.33</a:t>
                      </a:r>
                      <a:endParaRPr lang="en-US" altLang="zh-CN" sz="1800" b="0"/>
                    </a:p>
                  </a:txBody>
                  <a:tcPr marL="9842" marR="9842" marT="9842" marB="0" anchor="ctr" anchorCtr="0"/>
                </a:tc>
              </a:tr>
              <a:tr h="283845">
                <a:tc>
                  <a:txBody>
                    <a:bodyPr/>
                    <a:p>
                      <a:pPr algn="ctr" fontAlgn="ctr"/>
                      <a:r>
                        <a:rPr lang="en-US" altLang="zh-CN" sz="1800" b="0"/>
                        <a:t>7.20</a:t>
                      </a:r>
                      <a:endParaRPr lang="en-US" altLang="zh-CN" sz="1800" b="0"/>
                    </a:p>
                  </a:txBody>
                  <a:tcPr marL="9842" marR="9842" marT="9842" marB="0" anchor="ctr" anchorCtr="0"/>
                </a:tc>
                <a:tc>
                  <a:txBody>
                    <a:bodyPr/>
                    <a:p>
                      <a:pPr algn="ctr" fontAlgn="ctr"/>
                      <a:r>
                        <a:rPr lang="en-US" altLang="zh-CN" sz="1800" b="0"/>
                        <a:t>9.14</a:t>
                      </a:r>
                      <a:endParaRPr lang="en-US" altLang="zh-CN" sz="1800" b="0"/>
                    </a:p>
                  </a:txBody>
                  <a:tcPr marL="9842" marR="9842" marT="9842" marB="0" anchor="ctr" anchorCtr="0"/>
                </a:tc>
              </a:tr>
              <a:tr h="283845">
                <a:tc>
                  <a:txBody>
                    <a:bodyPr/>
                    <a:p>
                      <a:pPr algn="ctr" fontAlgn="ctr"/>
                      <a:r>
                        <a:rPr lang="en-US" altLang="zh-CN" sz="1800" b="0"/>
                        <a:t>7.00</a:t>
                      </a:r>
                      <a:endParaRPr lang="en-US" altLang="zh-CN" sz="1800" b="0"/>
                    </a:p>
                  </a:txBody>
                  <a:tcPr marL="9842" marR="9842" marT="9842" marB="0" anchor="ctr" anchorCtr="0"/>
                </a:tc>
                <a:tc>
                  <a:txBody>
                    <a:bodyPr/>
                    <a:p>
                      <a:pPr algn="ctr" fontAlgn="ctr"/>
                      <a:r>
                        <a:rPr lang="en-US" altLang="zh-CN" sz="1800" b="0"/>
                        <a:t>8.95</a:t>
                      </a:r>
                      <a:endParaRPr lang="en-US" altLang="zh-CN" sz="1800" b="0"/>
                    </a:p>
                  </a:txBody>
                  <a:tcPr marL="9842" marR="9842" marT="9842" marB="0" anchor="ctr" anchorCtr="0"/>
                </a:tc>
              </a:tr>
            </a:tbl>
          </a:graphicData>
        </a:graphic>
      </p:graphicFrame>
      <p:pic>
        <p:nvPicPr>
          <p:cNvPr id="25" name="图片 24"/>
          <p:cNvPicPr>
            <a:picLocks noChangeAspect="1"/>
          </p:cNvPicPr>
          <p:nvPr/>
        </p:nvPicPr>
        <p:blipFill>
          <a:blip r:embed="rId9"/>
          <a:stretch>
            <a:fillRect/>
          </a:stretch>
        </p:blipFill>
        <p:spPr>
          <a:xfrm>
            <a:off x="3985895" y="1587500"/>
            <a:ext cx="3941445" cy="3502025"/>
          </a:xfrm>
          <a:prstGeom prst="rect">
            <a:avLst/>
          </a:prstGeom>
        </p:spPr>
      </p:pic>
      <p:sp>
        <p:nvSpPr>
          <p:cNvPr id="27" name="文本框 26"/>
          <p:cNvSpPr txBox="1"/>
          <p:nvPr/>
        </p:nvSpPr>
        <p:spPr>
          <a:xfrm>
            <a:off x="5833745" y="1419225"/>
            <a:ext cx="1998980" cy="337185"/>
          </a:xfrm>
          <a:prstGeom prst="rect">
            <a:avLst/>
          </a:prstGeom>
        </p:spPr>
        <p:txBody>
          <a:bodyPr wrap="square">
            <a:spAutoFit/>
          </a:bodyPr>
          <a:p>
            <a:r>
              <a:rPr lang="en-US" altLang="zh-CN" sz="1600" i="1">
                <a:solidFill>
                  <a:srgbClr val="000000"/>
                </a:solidFill>
                <a:latin typeface="Times New Roman" panose="02020603050405020304" charset="0"/>
                <a:ea typeface="Times-Roman"/>
                <a:cs typeface="Times New Roman" panose="02020603050405020304" charset="0"/>
              </a:rPr>
              <a:t>Beznogov et al., 2020</a:t>
            </a:r>
            <a:endParaRPr lang="en-US" altLang="zh-CN" sz="1600" i="1">
              <a:solidFill>
                <a:srgbClr val="000000"/>
              </a:solidFill>
              <a:latin typeface="Times New Roman" panose="02020603050405020304" charset="0"/>
              <a:ea typeface="Times-Roman"/>
              <a:cs typeface="Times New Roman" panose="02020603050405020304" charset="0"/>
            </a:endParaRPr>
          </a:p>
        </p:txBody>
      </p:sp>
      <p:sp>
        <p:nvSpPr>
          <p:cNvPr id="28" name="文本框 27"/>
          <p:cNvSpPr txBox="1"/>
          <p:nvPr/>
        </p:nvSpPr>
        <p:spPr>
          <a:xfrm>
            <a:off x="5833745" y="5400040"/>
            <a:ext cx="2078990" cy="521970"/>
          </a:xfrm>
          <a:prstGeom prst="rect">
            <a:avLst/>
          </a:prstGeom>
          <a:noFill/>
        </p:spPr>
        <p:txBody>
          <a:bodyPr wrap="square" rtlCol="0">
            <a:spAutoFit/>
          </a:bodyPr>
          <a:p>
            <a:r>
              <a:rPr lang="en-US" altLang="zh-CN" sz="1400"/>
              <a:t>The outermost mesh density(</a:t>
            </a:r>
            <a:r>
              <a:rPr lang="en-US" altLang="zh-CN" sz="1400" i="1">
                <a:latin typeface="Arial" panose="020B0604020202020204" pitchFamily="34" charset="0"/>
                <a:cs typeface="Arial" panose="020B0604020202020204" pitchFamily="34" charset="0"/>
              </a:rPr>
              <a:t>ρ</a:t>
            </a:r>
            <a:r>
              <a:rPr lang="en-US" altLang="zh-CN" sz="1400"/>
              <a:t>) in dStar code</a:t>
            </a:r>
            <a:endParaRPr lang="en-US" altLang="zh-CN" sz="1400"/>
          </a:p>
        </p:txBody>
      </p:sp>
      <p:cxnSp>
        <p:nvCxnSpPr>
          <p:cNvPr id="29" name="直接箭头连接符 28"/>
          <p:cNvCxnSpPr/>
          <p:nvPr/>
        </p:nvCxnSpPr>
        <p:spPr>
          <a:xfrm>
            <a:off x="6962775" y="4689475"/>
            <a:ext cx="191770" cy="640080"/>
          </a:xfrm>
          <a:prstGeom prst="straightConnector1">
            <a:avLst/>
          </a:prstGeom>
          <a:ln w="28575" cmpd="sng">
            <a:solidFill>
              <a:srgbClr val="FF0000"/>
            </a:solidFill>
            <a:prstDash val="solid"/>
            <a:tailEnd type="arrow"/>
          </a:ln>
        </p:spPr>
        <p:style>
          <a:lnRef idx="2">
            <a:schemeClr val="accent1"/>
          </a:lnRef>
          <a:fillRef idx="0">
            <a:srgbClr val="FFFFFF"/>
          </a:fillRef>
          <a:effectRef idx="0">
            <a:srgbClr val="FFFFFF"/>
          </a:effectRef>
          <a:fontRef idx="minor">
            <a:schemeClr val="tx1"/>
          </a:fontRef>
        </p:style>
      </p:cxnSp>
      <p:pic>
        <p:nvPicPr>
          <p:cNvPr id="18" name="图片 17"/>
          <p:cNvPicPr>
            <a:picLocks noChangeAspect="1"/>
          </p:cNvPicPr>
          <p:nvPr/>
        </p:nvPicPr>
        <p:blipFill>
          <a:blip r:embed="rId10"/>
          <a:stretch>
            <a:fillRect/>
          </a:stretch>
        </p:blipFill>
        <p:spPr>
          <a:xfrm>
            <a:off x="-10160" y="1756410"/>
            <a:ext cx="3956685" cy="3070225"/>
          </a:xfrm>
          <a:prstGeom prst="rect">
            <a:avLst/>
          </a:prstGeom>
        </p:spPr>
      </p:pic>
      <p:sp>
        <p:nvSpPr>
          <p:cNvPr id="14" name="文本框 13"/>
          <p:cNvSpPr txBox="1"/>
          <p:nvPr/>
        </p:nvSpPr>
        <p:spPr>
          <a:xfrm>
            <a:off x="1174115" y="1476375"/>
            <a:ext cx="2762250" cy="337185"/>
          </a:xfrm>
          <a:prstGeom prst="rect">
            <a:avLst/>
          </a:prstGeom>
        </p:spPr>
        <p:txBody>
          <a:bodyPr wrap="square">
            <a:spAutoFit/>
          </a:bodyPr>
          <a:p>
            <a:r>
              <a:rPr lang="en-US" altLang="zh-CN" sz="1600" i="1">
                <a:solidFill>
                  <a:srgbClr val="000000"/>
                </a:solidFill>
                <a:latin typeface="Times New Roman" panose="02020603050405020304" charset="0"/>
                <a:ea typeface="Times-Roman"/>
                <a:cs typeface="Times New Roman" panose="02020603050405020304" charset="0"/>
              </a:rPr>
              <a:t>BROWN &amp; CUMMING, 2009</a:t>
            </a:r>
            <a:endParaRPr lang="en-US" altLang="zh-CN" sz="1600" i="1">
              <a:solidFill>
                <a:srgbClr val="000000"/>
              </a:solidFill>
              <a:latin typeface="Times New Roman" panose="02020603050405020304" charset="0"/>
              <a:ea typeface="Times-Roman"/>
              <a:cs typeface="Times New Roman" panose="02020603050405020304" charset="0"/>
            </a:endParaRPr>
          </a:p>
        </p:txBody>
      </p:sp>
      <p:cxnSp>
        <p:nvCxnSpPr>
          <p:cNvPr id="9" name="直接连接符 8"/>
          <p:cNvCxnSpPr/>
          <p:nvPr/>
        </p:nvCxnSpPr>
        <p:spPr>
          <a:xfrm>
            <a:off x="3587115" y="1812290"/>
            <a:ext cx="0" cy="2647950"/>
          </a:xfrm>
          <a:prstGeom prst="line">
            <a:avLst/>
          </a:prstGeom>
          <a:ln w="28575" cmpd="sng">
            <a:solidFill>
              <a:srgbClr val="FF0000"/>
            </a:solidFill>
            <a:prstDash val="lgDash"/>
          </a:ln>
        </p:spPr>
        <p:style>
          <a:lnRef idx="2">
            <a:schemeClr val="accent1"/>
          </a:lnRef>
          <a:fillRef idx="0">
            <a:srgbClr val="FFFFFF"/>
          </a:fillRef>
          <a:effectRef idx="0">
            <a:srgbClr val="FFFFFF"/>
          </a:effectRef>
          <a:fontRef idx="minor">
            <a:schemeClr val="tx1"/>
          </a:fontRef>
        </p:style>
      </p:cxnSp>
      <p:cxnSp>
        <p:nvCxnSpPr>
          <p:cNvPr id="11" name="直接箭头连接符 10"/>
          <p:cNvCxnSpPr/>
          <p:nvPr/>
        </p:nvCxnSpPr>
        <p:spPr>
          <a:xfrm flipH="1">
            <a:off x="3376295" y="4536440"/>
            <a:ext cx="210820" cy="617220"/>
          </a:xfrm>
          <a:prstGeom prst="straightConnector1">
            <a:avLst/>
          </a:prstGeom>
          <a:ln w="28575" cmpd="sng">
            <a:solidFill>
              <a:srgbClr val="FF0000"/>
            </a:solidFill>
            <a:prstDash val="solid"/>
            <a:tailEnd type="arrow"/>
          </a:ln>
        </p:spPr>
        <p:style>
          <a:lnRef idx="2">
            <a:schemeClr val="accent1"/>
          </a:lnRef>
          <a:fillRef idx="0">
            <a:srgbClr val="FFFFFF"/>
          </a:fillRef>
          <a:effectRef idx="0">
            <a:srgbClr val="FFFFFF"/>
          </a:effectRef>
          <a:fontRef idx="minor">
            <a:schemeClr val="tx1"/>
          </a:fontRef>
        </p:style>
      </p:cxnSp>
      <p:sp>
        <p:nvSpPr>
          <p:cNvPr id="12" name="文本框 11"/>
          <p:cNvSpPr txBox="1"/>
          <p:nvPr/>
        </p:nvSpPr>
        <p:spPr>
          <a:xfrm>
            <a:off x="1576705" y="5153660"/>
            <a:ext cx="2865755" cy="737235"/>
          </a:xfrm>
          <a:prstGeom prst="rect">
            <a:avLst/>
          </a:prstGeom>
          <a:noFill/>
        </p:spPr>
        <p:txBody>
          <a:bodyPr wrap="square" rtlCol="0">
            <a:spAutoFit/>
          </a:bodyPr>
          <a:p>
            <a:r>
              <a:rPr lang="en-US" altLang="zh-CN" sz="1400"/>
              <a:t>Limitation on the Ts, log(Ts) &lt; 6.7. In the observations of MAXI J1752-457, log(Ts) ~ 7.3</a:t>
            </a:r>
            <a:endParaRPr lang="en-US" altLang="zh-CN" sz="1400"/>
          </a:p>
        </p:txBody>
      </p:sp>
      <p:sp>
        <p:nvSpPr>
          <p:cNvPr id="7" name="圆角矩形 6"/>
          <p:cNvSpPr/>
          <p:nvPr/>
        </p:nvSpPr>
        <p:spPr>
          <a:xfrm>
            <a:off x="4852035" y="3365500"/>
            <a:ext cx="744220" cy="349885"/>
          </a:xfrm>
          <a:prstGeom prst="roundRect">
            <a:avLst/>
          </a:prstGeom>
          <a:noFill/>
          <a:ln w="28575" cmpd="sng">
            <a:solidFill>
              <a:srgbClr val="FF0000"/>
            </a:solidFill>
            <a:prstDash val="lg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文本框 14"/>
          <p:cNvSpPr txBox="1"/>
          <p:nvPr/>
        </p:nvSpPr>
        <p:spPr>
          <a:xfrm>
            <a:off x="4820920" y="3043555"/>
            <a:ext cx="898525" cy="306705"/>
          </a:xfrm>
          <a:prstGeom prst="rect">
            <a:avLst/>
          </a:prstGeom>
          <a:noFill/>
        </p:spPr>
        <p:txBody>
          <a:bodyPr wrap="square" rtlCol="0">
            <a:spAutoFit/>
          </a:bodyPr>
          <a:p>
            <a:r>
              <a:rPr lang="en-US" altLang="zh-CN" sz="1400" b="1">
                <a:solidFill>
                  <a:srgbClr val="FF0000"/>
                </a:solidFill>
              </a:rPr>
              <a:t>High Ts</a:t>
            </a:r>
            <a:endParaRPr lang="en-US" altLang="zh-CN" sz="1400" b="1">
              <a:solidFill>
                <a:srgbClr val="FF0000"/>
              </a:solidFill>
            </a:endParaRPr>
          </a:p>
        </p:txBody>
      </p:sp>
      <p:sp>
        <p:nvSpPr>
          <p:cNvPr id="10" name="矩形 9"/>
          <p:cNvSpPr/>
          <p:nvPr>
            <p:custDataLst>
              <p:tags r:id="rId11"/>
            </p:custDataLst>
          </p:nvPr>
        </p:nvSpPr>
        <p:spPr>
          <a:xfrm>
            <a:off x="2586355" y="6442710"/>
            <a:ext cx="3143250" cy="43307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lang="en-US" noProof="0" dirty="0">
                <a:ln>
                  <a:noFill/>
                </a:ln>
                <a:solidFill>
                  <a:schemeClr val="bg1"/>
                </a:solidFill>
                <a:effectLst/>
                <a:uLnTx/>
                <a:uFillTx/>
                <a:latin typeface="Times New Roman" panose="02020603050405020304" charset="0"/>
                <a:cs typeface="Times New Roman" panose="02020603050405020304" charset="0"/>
                <a:sym typeface="+mn-ea"/>
              </a:rPr>
              <a:t>MAXI J1752-457</a:t>
            </a:r>
            <a:endParaRPr kumimoji="0" lang="en-US"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advClick="0">
        <p:fade/>
      </p:transition>
    </mc:Choice>
    <mc:Fallback>
      <p:transition spd="med"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31989" y="274064"/>
            <a:ext cx="10847042" cy="635014"/>
            <a:chOff x="380" y="4438"/>
            <a:chExt cx="17082" cy="1000"/>
          </a:xfrm>
        </p:grpSpPr>
        <p:sp>
          <p:nvSpPr>
            <p:cNvPr id="2" name="矩形 1"/>
            <p:cNvSpPr/>
            <p:nvPr/>
          </p:nvSpPr>
          <p:spPr>
            <a:xfrm>
              <a:off x="380" y="4438"/>
              <a:ext cx="179" cy="931"/>
            </a:xfrm>
            <a:prstGeom prst="rect">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思源黑体 CN Bold"/>
                <a:cs typeface="+mn-ea"/>
              </a:endParaRPr>
            </a:p>
          </p:txBody>
        </p:sp>
        <p:cxnSp>
          <p:nvCxnSpPr>
            <p:cNvPr id="3" name="直接连接符 2"/>
            <p:cNvCxnSpPr/>
            <p:nvPr/>
          </p:nvCxnSpPr>
          <p:spPr>
            <a:xfrm>
              <a:off x="559" y="5397"/>
              <a:ext cx="16903" cy="4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35" y="6443345"/>
            <a:ext cx="12192635" cy="414655"/>
          </a:xfrm>
          <a:prstGeom prst="rect">
            <a:avLst/>
          </a:prstGeom>
          <a:solidFill>
            <a:schemeClr val="accent1">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custDataLst>
              <p:tags r:id="rId1"/>
            </p:custDataLst>
          </p:nvPr>
        </p:nvSpPr>
        <p:spPr>
          <a:xfrm>
            <a:off x="10625455" y="6443980"/>
            <a:ext cx="850900" cy="42672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rPr>
              <a:t>5</a:t>
            </a:r>
            <a:endPar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endParaRPr>
          </a:p>
        </p:txBody>
      </p:sp>
      <p:pic>
        <p:nvPicPr>
          <p:cNvPr id="31" name="图片 30"/>
          <p:cNvPicPr>
            <a:picLocks noChangeAspect="1"/>
          </p:cNvPicPr>
          <p:nvPr/>
        </p:nvPicPr>
        <p:blipFill>
          <a:blip r:embed="rId2"/>
          <a:stretch>
            <a:fillRect/>
          </a:stretch>
        </p:blipFill>
        <p:spPr>
          <a:xfrm>
            <a:off x="11774805" y="6442710"/>
            <a:ext cx="433070" cy="433070"/>
          </a:xfrm>
          <a:prstGeom prst="rect">
            <a:avLst/>
          </a:prstGeom>
        </p:spPr>
      </p:pic>
      <p:pic>
        <p:nvPicPr>
          <p:cNvPr id="32" name="图片 31" descr="中国科学院院徽（白色）"/>
          <p:cNvPicPr>
            <a:picLocks noChangeAspect="1"/>
          </p:cNvPicPr>
          <p:nvPr/>
        </p:nvPicPr>
        <p:blipFill>
          <a:blip r:embed="rId3"/>
          <a:stretch>
            <a:fillRect/>
          </a:stretch>
        </p:blipFill>
        <p:spPr>
          <a:xfrm>
            <a:off x="17780" y="6442710"/>
            <a:ext cx="414655" cy="414655"/>
          </a:xfrm>
          <a:prstGeom prst="rect">
            <a:avLst/>
          </a:prstGeom>
        </p:spPr>
      </p:pic>
      <p:sp>
        <p:nvSpPr>
          <p:cNvPr id="33" name="矩形 32"/>
          <p:cNvSpPr/>
          <p:nvPr>
            <p:custDataLst>
              <p:tags r:id="rId4"/>
            </p:custDataLst>
          </p:nvPr>
        </p:nvSpPr>
        <p:spPr>
          <a:xfrm>
            <a:off x="6704330" y="6443345"/>
            <a:ext cx="3143250" cy="432435"/>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huangh@impcas.ac.cn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
        <p:nvSpPr>
          <p:cNvPr id="106" name="TextBox 6"/>
          <p:cNvSpPr txBox="1"/>
          <p:nvPr>
            <p:custDataLst>
              <p:tags r:id="rId5"/>
            </p:custDataLst>
          </p:nvPr>
        </p:nvSpPr>
        <p:spPr>
          <a:xfrm>
            <a:off x="386080" y="264160"/>
            <a:ext cx="11046460" cy="583565"/>
          </a:xfrm>
          <a:prstGeom prst="rect">
            <a:avLst/>
          </a:prstGeom>
          <a:noFill/>
          <a:effectLst/>
        </p:spPr>
        <p:txBody>
          <a:bodyPr wrap="square">
            <a:spAutoFit/>
          </a:bodyPr>
          <a:p>
            <a:pPr marR="0" lvl="0" indent="0" algn="l" defTabSz="914400" rtl="0" eaLnBrk="1" fontAlgn="auto" latinLnBrk="0" hangingPunct="1">
              <a:lnSpc>
                <a:spcPct val="100000"/>
              </a:lnSpc>
              <a:spcBef>
                <a:spcPts val="0"/>
              </a:spcBef>
              <a:spcAft>
                <a:spcPts val="0"/>
              </a:spcAft>
              <a:buClrTx/>
              <a:buSzTx/>
              <a:buFont typeface="+mj-ea"/>
              <a:buNone/>
              <a:defRPr/>
            </a:pPr>
            <a:r>
              <a:rPr kumimoji="0" lang="en-US"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rPr>
              <a:t>Observations of MAXI J1752-457</a:t>
            </a:r>
            <a:endParaRPr kumimoji="0" lang="en-US"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endParaRPr>
          </a:p>
        </p:txBody>
      </p:sp>
      <p:pic>
        <p:nvPicPr>
          <p:cNvPr id="4" name="图片 3" descr="RIKEN_logo-603x1024"/>
          <p:cNvPicPr>
            <a:picLocks noChangeAspect="1"/>
          </p:cNvPicPr>
          <p:nvPr/>
        </p:nvPicPr>
        <p:blipFill>
          <a:blip r:embed="rId6"/>
          <a:stretch>
            <a:fillRect/>
          </a:stretch>
        </p:blipFill>
        <p:spPr>
          <a:xfrm>
            <a:off x="11431905" y="6449695"/>
            <a:ext cx="238125" cy="407670"/>
          </a:xfrm>
          <a:prstGeom prst="rect">
            <a:avLst/>
          </a:prstGeom>
        </p:spPr>
      </p:pic>
      <p:sp>
        <p:nvSpPr>
          <p:cNvPr id="7" name="文本框 6"/>
          <p:cNvSpPr txBox="1"/>
          <p:nvPr/>
        </p:nvSpPr>
        <p:spPr>
          <a:xfrm>
            <a:off x="6807835" y="1828800"/>
            <a:ext cx="3942080" cy="3415030"/>
          </a:xfrm>
          <a:prstGeom prst="rect">
            <a:avLst/>
          </a:prstGeom>
          <a:noFill/>
        </p:spPr>
        <p:txBody>
          <a:bodyPr wrap="square" rtlCol="0">
            <a:spAutoFit/>
          </a:bodyPr>
          <a:p>
            <a:pPr marL="285750" indent="-285750">
              <a:buFont typeface="Wingdings" panose="05000000000000000000" charset="0"/>
              <a:buChar char="p"/>
            </a:pPr>
            <a:r>
              <a:rPr lang="en-US" altLang="zh-CN" b="1"/>
              <a:t>High temperature;</a:t>
            </a:r>
            <a:endParaRPr lang="en-US" altLang="zh-CN" b="1"/>
          </a:p>
          <a:p>
            <a:pPr indent="0">
              <a:buFont typeface="Wingdings" panose="05000000000000000000" charset="0"/>
              <a:buNone/>
            </a:pPr>
            <a:r>
              <a:rPr lang="en-US" altLang="zh-CN" b="1">
                <a:solidFill>
                  <a:srgbClr val="FF0000"/>
                </a:solidFill>
              </a:rPr>
              <a:t>(Ts-Tb relation)</a:t>
            </a:r>
            <a:endParaRPr lang="en-US" altLang="zh-CN" b="1"/>
          </a:p>
          <a:p>
            <a:pPr indent="0">
              <a:buFont typeface="Wingdings" panose="05000000000000000000" charset="0"/>
              <a:buNone/>
            </a:pPr>
            <a:r>
              <a:rPr lang="en-US" altLang="zh-CN" b="1"/>
              <a:t>=&gt; </a:t>
            </a:r>
            <a:r>
              <a:rPr lang="en-US" altLang="zh-CN">
                <a:sym typeface="+mn-ea"/>
              </a:rPr>
              <a:t>Extremely hot NS crust?</a:t>
            </a:r>
            <a:endParaRPr lang="en-US" altLang="zh-CN">
              <a:sym typeface="+mn-ea"/>
            </a:endParaRPr>
          </a:p>
          <a:p>
            <a:pPr indent="0">
              <a:buFont typeface="Wingdings" panose="05000000000000000000" charset="0"/>
              <a:buNone/>
            </a:pPr>
            <a:r>
              <a:rPr lang="en-US" altLang="zh-CN" b="1"/>
              <a:t>=&gt; </a:t>
            </a:r>
            <a:r>
              <a:rPr lang="en-US" altLang="zh-CN"/>
              <a:t>Ts-Tb relation?</a:t>
            </a:r>
            <a:endParaRPr lang="en-US" altLang="zh-CN" b="1"/>
          </a:p>
          <a:p>
            <a:pPr marL="285750" indent="-285750">
              <a:buFont typeface="Wingdings" panose="05000000000000000000" charset="0"/>
              <a:buChar char="p"/>
            </a:pPr>
            <a:endParaRPr lang="en-US" altLang="zh-CN" b="1"/>
          </a:p>
          <a:p>
            <a:pPr marL="285750" indent="-285750">
              <a:buFont typeface="Wingdings" panose="05000000000000000000" charset="0"/>
              <a:buChar char="p"/>
            </a:pPr>
            <a:r>
              <a:rPr lang="en-US" altLang="zh-CN" b="1"/>
              <a:t>Two decaying components;</a:t>
            </a:r>
            <a:endParaRPr lang="en-US" altLang="zh-CN" b="1"/>
          </a:p>
          <a:p>
            <a:pPr indent="0">
              <a:buFont typeface="Wingdings" panose="05000000000000000000" charset="0"/>
              <a:buNone/>
            </a:pPr>
            <a:r>
              <a:rPr lang="en-US" altLang="zh-CN" b="1">
                <a:solidFill>
                  <a:srgbClr val="FF0000"/>
                </a:solidFill>
                <a:sym typeface="+mn-ea"/>
              </a:rPr>
              <a:t>(Physics in the outer layer)</a:t>
            </a:r>
            <a:endParaRPr lang="en-US" altLang="zh-CN" b="1"/>
          </a:p>
          <a:p>
            <a:pPr marL="285750" indent="-285750">
              <a:buFont typeface="Wingdings" panose="05000000000000000000" charset="0"/>
              <a:buChar char="p"/>
            </a:pPr>
            <a:endParaRPr lang="en-US" altLang="zh-CN" b="1"/>
          </a:p>
          <a:p>
            <a:pPr indent="0">
              <a:buFont typeface="Wingdings" panose="05000000000000000000" charset="0"/>
              <a:buNone/>
            </a:pPr>
            <a:r>
              <a:rPr lang="en-US" altLang="zh-CN" b="1"/>
              <a:t>=&gt; </a:t>
            </a:r>
            <a:r>
              <a:rPr lang="en-US" altLang="zh-CN"/>
              <a:t>Variations of the thermal conductivity in the neutron star crust?</a:t>
            </a:r>
            <a:endParaRPr lang="en-US" altLang="zh-CN"/>
          </a:p>
          <a:p>
            <a:pPr indent="0">
              <a:buFont typeface="Wingdings" panose="05000000000000000000" charset="0"/>
              <a:buNone/>
            </a:pPr>
            <a:r>
              <a:rPr lang="en-US" altLang="zh-CN" b="1"/>
              <a:t>=&gt; </a:t>
            </a:r>
            <a:r>
              <a:rPr lang="en-US" altLang="zh-CN"/>
              <a:t>The reason for the change of thermal conductivity?</a:t>
            </a:r>
            <a:endParaRPr lang="en-US" altLang="zh-CN"/>
          </a:p>
        </p:txBody>
      </p:sp>
      <p:sp>
        <p:nvSpPr>
          <p:cNvPr id="9" name="矩形 8"/>
          <p:cNvSpPr/>
          <p:nvPr/>
        </p:nvSpPr>
        <p:spPr>
          <a:xfrm>
            <a:off x="6515735" y="1654810"/>
            <a:ext cx="4563110" cy="1360170"/>
          </a:xfrm>
          <a:prstGeom prst="rect">
            <a:avLst/>
          </a:prstGeom>
          <a:solidFill>
            <a:schemeClr val="bg1">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4176395" y="1491615"/>
            <a:ext cx="1918970" cy="337185"/>
          </a:xfrm>
          <a:prstGeom prst="rect">
            <a:avLst/>
          </a:prstGeom>
          <a:noFill/>
        </p:spPr>
        <p:txBody>
          <a:bodyPr wrap="square" rtlCol="0" anchor="t">
            <a:spAutoFit/>
          </a:bodyPr>
          <a:p>
            <a:r>
              <a:rPr lang="en-US" altLang="zh-CN" sz="1600" i="1">
                <a:latin typeface="Times New Roman" panose="02020603050405020304" charset="0"/>
                <a:cs typeface="Times New Roman" panose="02020603050405020304" charset="0"/>
              </a:rPr>
              <a:t>Aoyama-san’s Talk</a:t>
            </a:r>
            <a:endParaRPr lang="en-US" altLang="zh-CN" sz="1600" i="1">
              <a:latin typeface="Times New Roman" panose="02020603050405020304" charset="0"/>
              <a:cs typeface="Times New Roman" panose="02020603050405020304" charset="0"/>
            </a:endParaRPr>
          </a:p>
        </p:txBody>
      </p:sp>
      <p:pic>
        <p:nvPicPr>
          <p:cNvPr id="17" name="图片 16"/>
          <p:cNvPicPr>
            <a:picLocks noChangeAspect="1"/>
          </p:cNvPicPr>
          <p:nvPr/>
        </p:nvPicPr>
        <p:blipFill>
          <a:blip r:embed="rId7"/>
          <a:stretch>
            <a:fillRect/>
          </a:stretch>
        </p:blipFill>
        <p:spPr>
          <a:xfrm>
            <a:off x="55245" y="1828800"/>
            <a:ext cx="5983605" cy="3501390"/>
          </a:xfrm>
          <a:prstGeom prst="rect">
            <a:avLst/>
          </a:prstGeom>
        </p:spPr>
      </p:pic>
      <p:sp>
        <p:nvSpPr>
          <p:cNvPr id="18" name="圆角矩形 17"/>
          <p:cNvSpPr/>
          <p:nvPr/>
        </p:nvSpPr>
        <p:spPr>
          <a:xfrm>
            <a:off x="2498725" y="1951355"/>
            <a:ext cx="744220" cy="349885"/>
          </a:xfrm>
          <a:prstGeom prst="roundRect">
            <a:avLst/>
          </a:prstGeom>
          <a:noFill/>
          <a:ln w="28575" cmpd="sng">
            <a:solidFill>
              <a:srgbClr val="FF0000"/>
            </a:solidFill>
            <a:prstDash val="lg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圆角矩形 18"/>
          <p:cNvSpPr/>
          <p:nvPr/>
        </p:nvSpPr>
        <p:spPr>
          <a:xfrm rot="2160000">
            <a:off x="4573270" y="3061335"/>
            <a:ext cx="1564640" cy="349885"/>
          </a:xfrm>
          <a:prstGeom prst="roundRect">
            <a:avLst/>
          </a:prstGeom>
          <a:noFill/>
          <a:ln w="28575" cmpd="sng">
            <a:solidFill>
              <a:srgbClr val="FF0000"/>
            </a:solidFill>
            <a:prstDash val="lg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9" name="图片 28"/>
          <p:cNvPicPr/>
          <p:nvPr/>
        </p:nvPicPr>
        <p:blipFill>
          <a:blip r:embed="rId8"/>
          <a:stretch>
            <a:fillRect/>
          </a:stretch>
        </p:blipFill>
        <p:spPr>
          <a:xfrm rot="20700000">
            <a:off x="5600065" y="2372360"/>
            <a:ext cx="1321435" cy="1378585"/>
          </a:xfrm>
          <a:prstGeom prst="rect">
            <a:avLst/>
          </a:prstGeom>
        </p:spPr>
      </p:pic>
      <p:sp>
        <p:nvSpPr>
          <p:cNvPr id="5" name="矩形 4"/>
          <p:cNvSpPr/>
          <p:nvPr>
            <p:custDataLst>
              <p:tags r:id="rId9"/>
            </p:custDataLst>
          </p:nvPr>
        </p:nvSpPr>
        <p:spPr>
          <a:xfrm>
            <a:off x="2586355" y="6442710"/>
            <a:ext cx="3143250" cy="43307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lang="en-US" noProof="0" dirty="0">
                <a:ln>
                  <a:noFill/>
                </a:ln>
                <a:solidFill>
                  <a:schemeClr val="bg1"/>
                </a:solidFill>
                <a:effectLst/>
                <a:uLnTx/>
                <a:uFillTx/>
                <a:latin typeface="Times New Roman" panose="02020603050405020304" charset="0"/>
                <a:cs typeface="Times New Roman" panose="02020603050405020304" charset="0"/>
                <a:sym typeface="+mn-ea"/>
              </a:rPr>
              <a:t>MAXI J1752-457</a:t>
            </a:r>
            <a:endParaRPr kumimoji="0" lang="en-US"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advClick="0">
        <p:fade/>
      </p:transition>
    </mc:Choice>
    <mc:Fallback>
      <p:transition spd="med"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p>
            <a:fld id="{0C068388-9AB2-41B1-A0B1-5F505C6AD871}" type="slidenum">
              <a:rPr lang="zh-CN" altLang="en-US" smtClean="0"/>
            </a:fld>
            <a:endParaRPr lang="zh-CN" altLang="en-US"/>
          </a:p>
        </p:txBody>
      </p:sp>
      <p:sp>
        <p:nvSpPr>
          <p:cNvPr id="13" name="文本框 12"/>
          <p:cNvSpPr txBox="1"/>
          <p:nvPr/>
        </p:nvSpPr>
        <p:spPr>
          <a:xfrm>
            <a:off x="6474460" y="2637155"/>
            <a:ext cx="4879340" cy="1753235"/>
          </a:xfrm>
          <a:prstGeom prst="rect">
            <a:avLst/>
          </a:prstGeom>
          <a:noFill/>
        </p:spPr>
        <p:txBody>
          <a:bodyPr wrap="square" rtlCol="0">
            <a:spAutoFit/>
          </a:bodyPr>
          <a:p>
            <a:pPr algn="ctr"/>
            <a:r>
              <a:rPr lang="en-US" altLang="zh-CN"/>
              <a:t>Two exponential decays are required</a:t>
            </a:r>
            <a:endParaRPr lang="zh-CN" altLang="en-US"/>
          </a:p>
          <a:p>
            <a:endParaRPr lang="zh-CN" altLang="en-US"/>
          </a:p>
          <a:p>
            <a:endParaRPr lang="zh-CN" altLang="en-US"/>
          </a:p>
          <a:p>
            <a:endParaRPr lang="zh-CN" altLang="en-US"/>
          </a:p>
          <a:p>
            <a:pPr algn="ctr"/>
            <a:r>
              <a:rPr lang="en-US" altLang="zh-CN" b="1">
                <a:solidFill>
                  <a:srgbClr val="FF0000"/>
                </a:solidFill>
                <a:sym typeface="+mn-ea"/>
              </a:rPr>
              <a:t>Unique thermal structure</a:t>
            </a:r>
            <a:r>
              <a:rPr lang="en-US" altLang="zh-CN">
                <a:solidFill>
                  <a:srgbClr val="FF0000"/>
                </a:solidFill>
                <a:sym typeface="+mn-ea"/>
              </a:rPr>
              <a:t> </a:t>
            </a:r>
            <a:r>
              <a:rPr lang="en-US" altLang="zh-CN">
                <a:solidFill>
                  <a:schemeClr val="tx1"/>
                </a:solidFill>
                <a:sym typeface="+mn-ea"/>
              </a:rPr>
              <a:t>in the NS out layer</a:t>
            </a:r>
            <a:r>
              <a:rPr lang="en-US" altLang="zh-CN">
                <a:solidFill>
                  <a:srgbClr val="FF0000"/>
                </a:solidFill>
                <a:sym typeface="+mn-ea"/>
              </a:rPr>
              <a:t> </a:t>
            </a:r>
            <a:endParaRPr lang="en-US" altLang="zh-CN">
              <a:solidFill>
                <a:srgbClr val="FF0000"/>
              </a:solidFill>
              <a:sym typeface="+mn-ea"/>
            </a:endParaRPr>
          </a:p>
          <a:p>
            <a:pPr marL="285750" indent="-285750" algn="ctr">
              <a:buFont typeface="Arial" panose="020B0604020202020204" pitchFamily="34" charset="0"/>
              <a:buChar char="—"/>
            </a:pPr>
            <a:r>
              <a:rPr lang="en-US" altLang="zh-CN">
                <a:solidFill>
                  <a:schemeClr val="tx1"/>
                </a:solidFill>
                <a:sym typeface="+mn-ea"/>
              </a:rPr>
              <a:t>the change of thermal conductivity</a:t>
            </a:r>
            <a:r>
              <a:rPr lang="en-US" altLang="zh-CN">
                <a:solidFill>
                  <a:srgbClr val="FF0000"/>
                </a:solidFill>
                <a:sym typeface="+mn-ea"/>
              </a:rPr>
              <a:t> </a:t>
            </a:r>
            <a:endParaRPr lang="en-US" altLang="zh-CN">
              <a:solidFill>
                <a:srgbClr val="FF0000"/>
              </a:solidFill>
              <a:sym typeface="+mn-ea"/>
            </a:endParaRPr>
          </a:p>
        </p:txBody>
      </p:sp>
      <p:sp>
        <p:nvSpPr>
          <p:cNvPr id="14" name="右箭头 13"/>
          <p:cNvSpPr/>
          <p:nvPr/>
        </p:nvSpPr>
        <p:spPr>
          <a:xfrm rot="5400000">
            <a:off x="8740140" y="3178810"/>
            <a:ext cx="661670" cy="45720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8775065" y="4492625"/>
            <a:ext cx="2619375" cy="645160"/>
          </a:xfrm>
          <a:prstGeom prst="rect">
            <a:avLst/>
          </a:prstGeom>
          <a:noFill/>
        </p:spPr>
        <p:txBody>
          <a:bodyPr wrap="square" rtlCol="0">
            <a:spAutoFit/>
          </a:bodyPr>
          <a:p>
            <a:pPr algn="l"/>
            <a:r>
              <a:rPr lang="en-US" altLang="zh-CN"/>
              <a:t>Why the thermal conductivity changed?</a:t>
            </a:r>
            <a:endParaRPr lang="en-US" altLang="zh-CN"/>
          </a:p>
        </p:txBody>
      </p:sp>
      <p:sp>
        <p:nvSpPr>
          <p:cNvPr id="23" name="矩形 22"/>
          <p:cNvSpPr/>
          <p:nvPr/>
        </p:nvSpPr>
        <p:spPr>
          <a:xfrm>
            <a:off x="-635" y="6443345"/>
            <a:ext cx="12192635" cy="414655"/>
          </a:xfrm>
          <a:prstGeom prst="rect">
            <a:avLst/>
          </a:prstGeom>
          <a:solidFill>
            <a:schemeClr val="accent1">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custDataLst>
              <p:tags r:id="rId1"/>
            </p:custDataLst>
          </p:nvPr>
        </p:nvSpPr>
        <p:spPr>
          <a:xfrm>
            <a:off x="10625455" y="6443980"/>
            <a:ext cx="850900" cy="42672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rPr>
              <a:t>6</a:t>
            </a:r>
            <a:endPar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endParaRPr>
          </a:p>
        </p:txBody>
      </p:sp>
      <p:pic>
        <p:nvPicPr>
          <p:cNvPr id="31" name="图片 30"/>
          <p:cNvPicPr>
            <a:picLocks noChangeAspect="1"/>
          </p:cNvPicPr>
          <p:nvPr/>
        </p:nvPicPr>
        <p:blipFill>
          <a:blip r:embed="rId2"/>
          <a:stretch>
            <a:fillRect/>
          </a:stretch>
        </p:blipFill>
        <p:spPr>
          <a:xfrm>
            <a:off x="11774805" y="6442710"/>
            <a:ext cx="433070" cy="433070"/>
          </a:xfrm>
          <a:prstGeom prst="rect">
            <a:avLst/>
          </a:prstGeom>
        </p:spPr>
      </p:pic>
      <p:pic>
        <p:nvPicPr>
          <p:cNvPr id="6" name="图片 5" descr="中国科学院院徽（白色）"/>
          <p:cNvPicPr>
            <a:picLocks noChangeAspect="1"/>
          </p:cNvPicPr>
          <p:nvPr/>
        </p:nvPicPr>
        <p:blipFill>
          <a:blip r:embed="rId3"/>
          <a:stretch>
            <a:fillRect/>
          </a:stretch>
        </p:blipFill>
        <p:spPr>
          <a:xfrm>
            <a:off x="17780" y="6442710"/>
            <a:ext cx="414655" cy="414655"/>
          </a:xfrm>
          <a:prstGeom prst="rect">
            <a:avLst/>
          </a:prstGeom>
        </p:spPr>
      </p:pic>
      <p:sp>
        <p:nvSpPr>
          <p:cNvPr id="33" name="矩形 32"/>
          <p:cNvSpPr/>
          <p:nvPr>
            <p:custDataLst>
              <p:tags r:id="rId4"/>
            </p:custDataLst>
          </p:nvPr>
        </p:nvSpPr>
        <p:spPr>
          <a:xfrm>
            <a:off x="6704330" y="6443345"/>
            <a:ext cx="3143250" cy="432435"/>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huangh@impcas.ac.cn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pic>
        <p:nvPicPr>
          <p:cNvPr id="15" name="图片 14" descr="RIKEN_logo-603x1024"/>
          <p:cNvPicPr>
            <a:picLocks noChangeAspect="1"/>
          </p:cNvPicPr>
          <p:nvPr/>
        </p:nvPicPr>
        <p:blipFill>
          <a:blip r:embed="rId5"/>
          <a:stretch>
            <a:fillRect/>
          </a:stretch>
        </p:blipFill>
        <p:spPr>
          <a:xfrm>
            <a:off x="11431905" y="6449695"/>
            <a:ext cx="238125" cy="407670"/>
          </a:xfrm>
          <a:prstGeom prst="rect">
            <a:avLst/>
          </a:prstGeom>
        </p:spPr>
      </p:pic>
      <p:sp>
        <p:nvSpPr>
          <p:cNvPr id="19" name="文本框 18"/>
          <p:cNvSpPr txBox="1"/>
          <p:nvPr/>
        </p:nvSpPr>
        <p:spPr>
          <a:xfrm>
            <a:off x="8775065" y="5332095"/>
            <a:ext cx="2352675" cy="645160"/>
          </a:xfrm>
          <a:prstGeom prst="rect">
            <a:avLst/>
          </a:prstGeom>
          <a:noFill/>
        </p:spPr>
        <p:txBody>
          <a:bodyPr wrap="square" rtlCol="0">
            <a:spAutoFit/>
          </a:bodyPr>
          <a:p>
            <a:pPr algn="l"/>
            <a:r>
              <a:rPr lang="en-US" altLang="zh-CN" b="1">
                <a:solidFill>
                  <a:srgbClr val="FF0000"/>
                </a:solidFill>
              </a:rPr>
              <a:t>Ocean Urca (cooling) process ?</a:t>
            </a:r>
            <a:endParaRPr lang="en-US" altLang="zh-CN" b="1">
              <a:solidFill>
                <a:srgbClr val="FF0000"/>
              </a:solidFill>
            </a:endParaRPr>
          </a:p>
        </p:txBody>
      </p:sp>
      <p:grpSp>
        <p:nvGrpSpPr>
          <p:cNvPr id="25" name="组合 24"/>
          <p:cNvGrpSpPr/>
          <p:nvPr/>
        </p:nvGrpSpPr>
        <p:grpSpPr>
          <a:xfrm>
            <a:off x="231989" y="274064"/>
            <a:ext cx="10847042" cy="635014"/>
            <a:chOff x="380" y="4438"/>
            <a:chExt cx="17082" cy="1000"/>
          </a:xfrm>
        </p:grpSpPr>
        <p:sp>
          <p:nvSpPr>
            <p:cNvPr id="27" name="矩形 26"/>
            <p:cNvSpPr/>
            <p:nvPr/>
          </p:nvSpPr>
          <p:spPr>
            <a:xfrm>
              <a:off x="380" y="4438"/>
              <a:ext cx="179" cy="931"/>
            </a:xfrm>
            <a:prstGeom prst="rect">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思源黑体 CN Bold"/>
                <a:cs typeface="+mn-ea"/>
              </a:endParaRPr>
            </a:p>
          </p:txBody>
        </p:sp>
        <p:cxnSp>
          <p:nvCxnSpPr>
            <p:cNvPr id="28" name="直接连接符 27"/>
            <p:cNvCxnSpPr/>
            <p:nvPr/>
          </p:nvCxnSpPr>
          <p:spPr>
            <a:xfrm>
              <a:off x="559" y="5397"/>
              <a:ext cx="16903" cy="4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10" name="TextBox 6"/>
          <p:cNvSpPr txBox="1"/>
          <p:nvPr>
            <p:custDataLst>
              <p:tags r:id="rId6"/>
            </p:custDataLst>
          </p:nvPr>
        </p:nvSpPr>
        <p:spPr>
          <a:xfrm>
            <a:off x="386080" y="264160"/>
            <a:ext cx="9308465" cy="583565"/>
          </a:xfrm>
          <a:prstGeom prst="rect">
            <a:avLst/>
          </a:prstGeom>
          <a:noFill/>
          <a:effectLst/>
        </p:spPr>
        <p:txBody>
          <a:bodyPr wrap="square">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rPr>
              <a:t>Two decaying components of </a:t>
            </a:r>
            <a:r>
              <a:rPr lang="en-US" sz="3200" b="1"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rPr>
              <a:t>MAXI J1752-457</a:t>
            </a:r>
            <a:endParaRPr kumimoji="0" lang="en-US" altLang="zh-CN"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endParaRPr>
          </a:p>
        </p:txBody>
      </p:sp>
      <p:pic>
        <p:nvPicPr>
          <p:cNvPr id="2" name="图片 1"/>
          <p:cNvPicPr>
            <a:picLocks noChangeAspect="1"/>
          </p:cNvPicPr>
          <p:nvPr/>
        </p:nvPicPr>
        <p:blipFill>
          <a:blip r:embed="rId7"/>
          <a:stretch>
            <a:fillRect/>
          </a:stretch>
        </p:blipFill>
        <p:spPr>
          <a:xfrm>
            <a:off x="7230745" y="4469130"/>
            <a:ext cx="1282065" cy="1574165"/>
          </a:xfrm>
          <a:prstGeom prst="rect">
            <a:avLst/>
          </a:prstGeom>
        </p:spPr>
      </p:pic>
      <p:sp>
        <p:nvSpPr>
          <p:cNvPr id="4" name="文本框 3"/>
          <p:cNvSpPr txBox="1"/>
          <p:nvPr/>
        </p:nvSpPr>
        <p:spPr>
          <a:xfrm>
            <a:off x="9496425" y="871855"/>
            <a:ext cx="2647315" cy="337185"/>
          </a:xfrm>
          <a:prstGeom prst="rect">
            <a:avLst/>
          </a:prstGeom>
          <a:noFill/>
        </p:spPr>
        <p:txBody>
          <a:bodyPr wrap="square" rtlCol="0" anchor="t">
            <a:spAutoFit/>
          </a:bodyPr>
          <a:p>
            <a:r>
              <a:rPr lang="en-US" altLang="zh-CN" sz="1600" i="1">
                <a:latin typeface="Times New Roman" panose="02020603050405020304" charset="0"/>
                <a:cs typeface="Times New Roman" panose="02020603050405020304" charset="0"/>
              </a:rPr>
              <a:t>Cumming &amp; Macbeth, 2004</a:t>
            </a:r>
            <a:endParaRPr lang="en-US" altLang="zh-CN" sz="1600" i="1">
              <a:latin typeface="Times New Roman" panose="02020603050405020304" charset="0"/>
              <a:cs typeface="Times New Roman" panose="02020603050405020304" charset="0"/>
            </a:endParaRPr>
          </a:p>
        </p:txBody>
      </p:sp>
      <p:pic>
        <p:nvPicPr>
          <p:cNvPr id="3" name="图片 2"/>
          <p:cNvPicPr>
            <a:picLocks noChangeAspect="1"/>
          </p:cNvPicPr>
          <p:nvPr/>
        </p:nvPicPr>
        <p:blipFill>
          <a:blip r:embed="rId8"/>
          <a:stretch>
            <a:fillRect/>
          </a:stretch>
        </p:blipFill>
        <p:spPr>
          <a:xfrm>
            <a:off x="6178550" y="1209040"/>
            <a:ext cx="5965190" cy="1231900"/>
          </a:xfrm>
          <a:prstGeom prst="rect">
            <a:avLst/>
          </a:prstGeom>
        </p:spPr>
      </p:pic>
      <p:pic>
        <p:nvPicPr>
          <p:cNvPr id="12" name="图片 11"/>
          <p:cNvPicPr>
            <a:picLocks noChangeAspect="1"/>
          </p:cNvPicPr>
          <p:nvPr/>
        </p:nvPicPr>
        <p:blipFill>
          <a:blip r:embed="rId9"/>
          <a:stretch>
            <a:fillRect/>
          </a:stretch>
        </p:blipFill>
        <p:spPr>
          <a:xfrm>
            <a:off x="614045" y="1226185"/>
            <a:ext cx="5213350" cy="3050540"/>
          </a:xfrm>
          <a:prstGeom prst="rect">
            <a:avLst/>
          </a:prstGeom>
        </p:spPr>
      </p:pic>
      <p:sp>
        <p:nvSpPr>
          <p:cNvPr id="5" name="圆角矩形 4"/>
          <p:cNvSpPr/>
          <p:nvPr/>
        </p:nvSpPr>
        <p:spPr>
          <a:xfrm>
            <a:off x="2691765" y="1328420"/>
            <a:ext cx="648970" cy="303530"/>
          </a:xfrm>
          <a:prstGeom prst="roundRect">
            <a:avLst/>
          </a:prstGeom>
          <a:noFill/>
          <a:ln w="28575" cmpd="sng">
            <a:solidFill>
              <a:srgbClr val="FF0000"/>
            </a:solidFill>
            <a:prstDash val="lg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圆角矩形 15"/>
          <p:cNvSpPr/>
          <p:nvPr/>
        </p:nvSpPr>
        <p:spPr>
          <a:xfrm rot="2160000">
            <a:off x="4504690" y="2342515"/>
            <a:ext cx="1363345" cy="303530"/>
          </a:xfrm>
          <a:prstGeom prst="roundRect">
            <a:avLst/>
          </a:prstGeom>
          <a:noFill/>
          <a:ln w="28575" cmpd="sng">
            <a:solidFill>
              <a:srgbClr val="FF0000"/>
            </a:solidFill>
            <a:prstDash val="lg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4176395" y="889000"/>
            <a:ext cx="1918970" cy="337185"/>
          </a:xfrm>
          <a:prstGeom prst="rect">
            <a:avLst/>
          </a:prstGeom>
          <a:noFill/>
        </p:spPr>
        <p:txBody>
          <a:bodyPr wrap="square" rtlCol="0" anchor="t">
            <a:spAutoFit/>
          </a:bodyPr>
          <a:p>
            <a:r>
              <a:rPr lang="en-US" altLang="zh-CN" sz="1600" i="1">
                <a:latin typeface="Times New Roman" panose="02020603050405020304" charset="0"/>
                <a:cs typeface="Times New Roman" panose="02020603050405020304" charset="0"/>
              </a:rPr>
              <a:t>Aoyama-san’s Talk</a:t>
            </a:r>
            <a:endParaRPr lang="en-US" altLang="zh-CN" sz="1600" i="1">
              <a:latin typeface="Times New Roman" panose="02020603050405020304" charset="0"/>
              <a:cs typeface="Times New Roman" panose="02020603050405020304" charset="0"/>
            </a:endParaRPr>
          </a:p>
        </p:txBody>
      </p:sp>
      <p:sp>
        <p:nvSpPr>
          <p:cNvPr id="17" name="右弧形箭头 16"/>
          <p:cNvSpPr/>
          <p:nvPr/>
        </p:nvSpPr>
        <p:spPr>
          <a:xfrm>
            <a:off x="11384280" y="4851400"/>
            <a:ext cx="381000" cy="887095"/>
          </a:xfrm>
          <a:prstGeom prst="curvedLeftArrow">
            <a:avLst>
              <a:gd name="adj1" fmla="val 25000"/>
              <a:gd name="adj2" fmla="val 83275"/>
              <a:gd name="adj3" fmla="val 25000"/>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pic>
        <p:nvPicPr>
          <p:cNvPr id="20" name="图片 19"/>
          <p:cNvPicPr>
            <a:picLocks noChangeAspect="1"/>
          </p:cNvPicPr>
          <p:nvPr/>
        </p:nvPicPr>
        <p:blipFill>
          <a:blip r:embed="rId10"/>
          <a:stretch>
            <a:fillRect/>
          </a:stretch>
        </p:blipFill>
        <p:spPr>
          <a:xfrm>
            <a:off x="116205" y="4666615"/>
            <a:ext cx="4518025" cy="1722120"/>
          </a:xfrm>
          <a:prstGeom prst="rect">
            <a:avLst/>
          </a:prstGeom>
        </p:spPr>
      </p:pic>
      <p:sp>
        <p:nvSpPr>
          <p:cNvPr id="21" name="文本框 20"/>
          <p:cNvSpPr txBox="1"/>
          <p:nvPr/>
        </p:nvSpPr>
        <p:spPr>
          <a:xfrm>
            <a:off x="1479550" y="4377690"/>
            <a:ext cx="2655570" cy="337185"/>
          </a:xfrm>
          <a:prstGeom prst="rect">
            <a:avLst/>
          </a:prstGeom>
          <a:noFill/>
        </p:spPr>
        <p:txBody>
          <a:bodyPr wrap="square" rtlCol="0" anchor="t">
            <a:spAutoFit/>
          </a:bodyPr>
          <a:p>
            <a:r>
              <a:rPr lang="en-US" altLang="zh-CN" sz="1600" i="1">
                <a:latin typeface="Times New Roman" panose="02020603050405020304" charset="0"/>
                <a:cs typeface="Times New Roman" panose="02020603050405020304" charset="0"/>
              </a:rPr>
              <a:t>BROWN &amp; CUMMING, 2009</a:t>
            </a:r>
            <a:endParaRPr lang="en-US" altLang="zh-CN" sz="1600" i="1">
              <a:latin typeface="Times New Roman" panose="02020603050405020304" charset="0"/>
              <a:cs typeface="Times New Roman" panose="02020603050405020304" charset="0"/>
            </a:endParaRPr>
          </a:p>
        </p:txBody>
      </p:sp>
      <p:sp>
        <p:nvSpPr>
          <p:cNvPr id="22" name="文本框 21"/>
          <p:cNvSpPr txBox="1"/>
          <p:nvPr/>
        </p:nvSpPr>
        <p:spPr>
          <a:xfrm>
            <a:off x="4634230" y="4851400"/>
            <a:ext cx="1670685" cy="953135"/>
          </a:xfrm>
          <a:prstGeom prst="rect">
            <a:avLst/>
          </a:prstGeom>
          <a:noFill/>
        </p:spPr>
        <p:txBody>
          <a:bodyPr wrap="square" rtlCol="0">
            <a:spAutoFit/>
          </a:bodyPr>
          <a:p>
            <a:pPr algn="dist"/>
            <a:r>
              <a:rPr lang="en-US" altLang="zh-CN" sz="1400"/>
              <a:t>The observed light curve indicates the thermal structures in the out layer</a:t>
            </a:r>
            <a:endParaRPr lang="en-US" altLang="zh-CN" sz="1400"/>
          </a:p>
        </p:txBody>
      </p:sp>
      <p:sp>
        <p:nvSpPr>
          <p:cNvPr id="11" name="矩形 10"/>
          <p:cNvSpPr/>
          <p:nvPr>
            <p:custDataLst>
              <p:tags r:id="rId11"/>
            </p:custDataLst>
          </p:nvPr>
        </p:nvSpPr>
        <p:spPr>
          <a:xfrm>
            <a:off x="2586355" y="6442710"/>
            <a:ext cx="3143250" cy="43307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lang="en-US" noProof="0" dirty="0">
                <a:ln>
                  <a:noFill/>
                </a:ln>
                <a:solidFill>
                  <a:schemeClr val="bg1"/>
                </a:solidFill>
                <a:effectLst/>
                <a:uLnTx/>
                <a:uFillTx/>
                <a:latin typeface="Times New Roman" panose="02020603050405020304" charset="0"/>
                <a:cs typeface="Times New Roman" panose="02020603050405020304" charset="0"/>
                <a:sym typeface="+mn-ea"/>
              </a:rPr>
              <a:t>MAXI J1752-457</a:t>
            </a:r>
            <a:endParaRPr kumimoji="0" lang="en-US"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advClick="0">
        <p159:morph option="byObject"/>
      </p:transition>
    </mc:Choice>
    <mc:Fallback>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31989" y="274064"/>
            <a:ext cx="10847042" cy="635014"/>
            <a:chOff x="380" y="4438"/>
            <a:chExt cx="17082" cy="1000"/>
          </a:xfrm>
        </p:grpSpPr>
        <p:sp>
          <p:nvSpPr>
            <p:cNvPr id="2" name="矩形 1"/>
            <p:cNvSpPr/>
            <p:nvPr/>
          </p:nvSpPr>
          <p:spPr>
            <a:xfrm>
              <a:off x="380" y="4438"/>
              <a:ext cx="179" cy="931"/>
            </a:xfrm>
            <a:prstGeom prst="rect">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思源黑体 CN Bold"/>
                <a:cs typeface="+mn-ea"/>
              </a:endParaRPr>
            </a:p>
          </p:txBody>
        </p:sp>
        <p:cxnSp>
          <p:nvCxnSpPr>
            <p:cNvPr id="3" name="直接连接符 2"/>
            <p:cNvCxnSpPr/>
            <p:nvPr/>
          </p:nvCxnSpPr>
          <p:spPr>
            <a:xfrm>
              <a:off x="559" y="5397"/>
              <a:ext cx="16903" cy="4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35" y="6443345"/>
            <a:ext cx="12192635" cy="414655"/>
          </a:xfrm>
          <a:prstGeom prst="rect">
            <a:avLst/>
          </a:prstGeom>
          <a:solidFill>
            <a:schemeClr val="accent1">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custDataLst>
              <p:tags r:id="rId1"/>
            </p:custDataLst>
          </p:nvPr>
        </p:nvSpPr>
        <p:spPr>
          <a:xfrm>
            <a:off x="10625455" y="6443980"/>
            <a:ext cx="850900" cy="42672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rPr>
              <a:t>7</a:t>
            </a:r>
            <a:endPar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endParaRPr>
          </a:p>
        </p:txBody>
      </p:sp>
      <p:pic>
        <p:nvPicPr>
          <p:cNvPr id="31" name="图片 30"/>
          <p:cNvPicPr>
            <a:picLocks noChangeAspect="1"/>
          </p:cNvPicPr>
          <p:nvPr/>
        </p:nvPicPr>
        <p:blipFill>
          <a:blip r:embed="rId2"/>
          <a:stretch>
            <a:fillRect/>
          </a:stretch>
        </p:blipFill>
        <p:spPr>
          <a:xfrm>
            <a:off x="11774805" y="6442710"/>
            <a:ext cx="433070" cy="433070"/>
          </a:xfrm>
          <a:prstGeom prst="rect">
            <a:avLst/>
          </a:prstGeom>
        </p:spPr>
      </p:pic>
      <p:pic>
        <p:nvPicPr>
          <p:cNvPr id="32" name="图片 31" descr="中国科学院院徽（白色）"/>
          <p:cNvPicPr>
            <a:picLocks noChangeAspect="1"/>
          </p:cNvPicPr>
          <p:nvPr/>
        </p:nvPicPr>
        <p:blipFill>
          <a:blip r:embed="rId3"/>
          <a:stretch>
            <a:fillRect/>
          </a:stretch>
        </p:blipFill>
        <p:spPr>
          <a:xfrm>
            <a:off x="17780" y="6442710"/>
            <a:ext cx="414655" cy="414655"/>
          </a:xfrm>
          <a:prstGeom prst="rect">
            <a:avLst/>
          </a:prstGeom>
        </p:spPr>
      </p:pic>
      <p:sp>
        <p:nvSpPr>
          <p:cNvPr id="33" name="矩形 32"/>
          <p:cNvSpPr/>
          <p:nvPr>
            <p:custDataLst>
              <p:tags r:id="rId4"/>
            </p:custDataLst>
          </p:nvPr>
        </p:nvSpPr>
        <p:spPr>
          <a:xfrm>
            <a:off x="6704330" y="6443345"/>
            <a:ext cx="3143250" cy="432435"/>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huangh@impcas.ac.cn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pic>
        <p:nvPicPr>
          <p:cNvPr id="4" name="图片 3" descr="RIKEN_logo-603x1024"/>
          <p:cNvPicPr>
            <a:picLocks noChangeAspect="1"/>
          </p:cNvPicPr>
          <p:nvPr/>
        </p:nvPicPr>
        <p:blipFill>
          <a:blip r:embed="rId5"/>
          <a:stretch>
            <a:fillRect/>
          </a:stretch>
        </p:blipFill>
        <p:spPr>
          <a:xfrm>
            <a:off x="11431905" y="6449695"/>
            <a:ext cx="238125" cy="407670"/>
          </a:xfrm>
          <a:prstGeom prst="rect">
            <a:avLst/>
          </a:prstGeom>
        </p:spPr>
      </p:pic>
      <p:sp>
        <p:nvSpPr>
          <p:cNvPr id="63" name="椭圆 62"/>
          <p:cNvSpPr/>
          <p:nvPr>
            <p:custDataLst>
              <p:tags r:id="rId6"/>
            </p:custDataLst>
          </p:nvPr>
        </p:nvSpPr>
        <p:spPr>
          <a:xfrm>
            <a:off x="2887345" y="2279650"/>
            <a:ext cx="179705" cy="179705"/>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椭圆 64"/>
          <p:cNvSpPr/>
          <p:nvPr>
            <p:custDataLst>
              <p:tags r:id="rId7"/>
            </p:custDataLst>
          </p:nvPr>
        </p:nvSpPr>
        <p:spPr>
          <a:xfrm>
            <a:off x="2249805" y="3481705"/>
            <a:ext cx="179705" cy="179705"/>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custDataLst>
              <p:tags r:id="rId8"/>
            </p:custDataLst>
          </p:nvPr>
        </p:nvSpPr>
        <p:spPr>
          <a:xfrm>
            <a:off x="2251075" y="3482340"/>
            <a:ext cx="179705" cy="179705"/>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3" name="椭圆 112"/>
          <p:cNvSpPr/>
          <p:nvPr>
            <p:custDataLst>
              <p:tags r:id="rId9"/>
            </p:custDataLst>
          </p:nvPr>
        </p:nvSpPr>
        <p:spPr>
          <a:xfrm>
            <a:off x="2256155" y="1555750"/>
            <a:ext cx="179705" cy="17907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4" name="左弧形箭头 123"/>
          <p:cNvSpPr/>
          <p:nvPr/>
        </p:nvSpPr>
        <p:spPr>
          <a:xfrm rot="10800000">
            <a:off x="2255520" y="1787525"/>
            <a:ext cx="592455" cy="2112010"/>
          </a:xfrm>
          <a:prstGeom prst="curved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64" name="椭圆 63"/>
          <p:cNvSpPr/>
          <p:nvPr>
            <p:custDataLst>
              <p:tags r:id="rId10"/>
            </p:custDataLst>
          </p:nvPr>
        </p:nvSpPr>
        <p:spPr>
          <a:xfrm>
            <a:off x="2254250" y="3482975"/>
            <a:ext cx="179705" cy="179705"/>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4" name="组合 33"/>
          <p:cNvGrpSpPr/>
          <p:nvPr/>
        </p:nvGrpSpPr>
        <p:grpSpPr>
          <a:xfrm rot="0">
            <a:off x="2667635" y="4004310"/>
            <a:ext cx="179705" cy="179705"/>
            <a:chOff x="7696" y="3947"/>
            <a:chExt cx="444" cy="452"/>
          </a:xfrm>
        </p:grpSpPr>
        <p:sp>
          <p:nvSpPr>
            <p:cNvPr id="42" name="椭圆 41"/>
            <p:cNvSpPr/>
            <p:nvPr>
              <p:custDataLst>
                <p:tags r:id="rId11"/>
              </p:custDataLst>
            </p:nvPr>
          </p:nvSpPr>
          <p:spPr>
            <a:xfrm>
              <a:off x="7696" y="3947"/>
              <a:ext cx="445" cy="452"/>
            </a:xfrm>
            <a:prstGeom prst="ellipse">
              <a:avLst/>
            </a:prstGeom>
            <a:gradFill>
              <a:gsLst>
                <a:gs pos="74000">
                  <a:schemeClr val="accent4">
                    <a:lumMod val="75000"/>
                  </a:schemeClr>
                </a:gs>
                <a:gs pos="0">
                  <a:srgbClr val="FAEFAE"/>
                </a:gs>
                <a:gs pos="100000">
                  <a:schemeClr val="accent2">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800" b="1">
                <a:solidFill>
                  <a:srgbClr val="FF0000"/>
                </a:solidFill>
              </a:endParaRPr>
            </a:p>
          </p:txBody>
        </p:sp>
        <p:cxnSp>
          <p:nvCxnSpPr>
            <p:cNvPr id="44" name="直接连接符 43"/>
            <p:cNvCxnSpPr/>
            <p:nvPr>
              <p:custDataLst>
                <p:tags r:id="rId12"/>
              </p:custDataLst>
            </p:nvPr>
          </p:nvCxnSpPr>
          <p:spPr>
            <a:xfrm>
              <a:off x="7811" y="4108"/>
              <a:ext cx="218" cy="9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rot="0">
            <a:off x="1707515" y="3627755"/>
            <a:ext cx="506095" cy="480695"/>
            <a:chOff x="941" y="4188"/>
            <a:chExt cx="2636" cy="2440"/>
          </a:xfrm>
        </p:grpSpPr>
        <p:grpSp>
          <p:nvGrpSpPr>
            <p:cNvPr id="46" name="组合 45"/>
            <p:cNvGrpSpPr/>
            <p:nvPr/>
          </p:nvGrpSpPr>
          <p:grpSpPr>
            <a:xfrm>
              <a:off x="941" y="4188"/>
              <a:ext cx="2636" cy="2440"/>
              <a:chOff x="941" y="4188"/>
              <a:chExt cx="2636" cy="2440"/>
            </a:xfrm>
          </p:grpSpPr>
          <p:grpSp>
            <p:nvGrpSpPr>
              <p:cNvPr id="47" name="组合 46"/>
              <p:cNvGrpSpPr/>
              <p:nvPr/>
            </p:nvGrpSpPr>
            <p:grpSpPr>
              <a:xfrm>
                <a:off x="941" y="4188"/>
                <a:ext cx="2636" cy="2440"/>
                <a:chOff x="941" y="4188"/>
                <a:chExt cx="2636" cy="2440"/>
              </a:xfrm>
            </p:grpSpPr>
            <p:sp>
              <p:nvSpPr>
                <p:cNvPr id="48" name="椭圆 47"/>
                <p:cNvSpPr/>
                <p:nvPr>
                  <p:custDataLst>
                    <p:tags r:id="rId13"/>
                  </p:custDataLst>
                </p:nvPr>
              </p:nvSpPr>
              <p:spPr>
                <a:xfrm>
                  <a:off x="1948" y="5028"/>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9" name="组合 48"/>
                <p:cNvGrpSpPr/>
                <p:nvPr/>
              </p:nvGrpSpPr>
              <p:grpSpPr>
                <a:xfrm>
                  <a:off x="941" y="4188"/>
                  <a:ext cx="2637" cy="2441"/>
                  <a:chOff x="1796" y="3829"/>
                  <a:chExt cx="2637" cy="2441"/>
                </a:xfrm>
              </p:grpSpPr>
              <p:sp>
                <p:nvSpPr>
                  <p:cNvPr id="50" name="椭圆 49"/>
                  <p:cNvSpPr/>
                  <p:nvPr>
                    <p:custDataLst>
                      <p:tags r:id="rId14"/>
                    </p:custDataLst>
                  </p:nvPr>
                </p:nvSpPr>
                <p:spPr>
                  <a:xfrm>
                    <a:off x="2560" y="3829"/>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椭圆 50"/>
                  <p:cNvSpPr/>
                  <p:nvPr>
                    <p:custDataLst>
                      <p:tags r:id="rId15"/>
                    </p:custDataLst>
                  </p:nvPr>
                </p:nvSpPr>
                <p:spPr>
                  <a:xfrm>
                    <a:off x="1932" y="4064"/>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椭圆 51"/>
                  <p:cNvSpPr/>
                  <p:nvPr>
                    <p:custDataLst>
                      <p:tags r:id="rId16"/>
                    </p:custDataLst>
                  </p:nvPr>
                </p:nvSpPr>
                <p:spPr>
                  <a:xfrm>
                    <a:off x="2560" y="4932"/>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椭圆 52"/>
                  <p:cNvSpPr/>
                  <p:nvPr>
                    <p:custDataLst>
                      <p:tags r:id="rId17"/>
                    </p:custDataLst>
                  </p:nvPr>
                </p:nvSpPr>
                <p:spPr>
                  <a:xfrm>
                    <a:off x="1796" y="4669"/>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椭圆 53"/>
                  <p:cNvSpPr/>
                  <p:nvPr>
                    <p:custDataLst>
                      <p:tags r:id="rId18"/>
                    </p:custDataLst>
                  </p:nvPr>
                </p:nvSpPr>
                <p:spPr>
                  <a:xfrm>
                    <a:off x="2598" y="4350"/>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椭圆 54"/>
                  <p:cNvSpPr/>
                  <p:nvPr>
                    <p:custDataLst>
                      <p:tags r:id="rId19"/>
                    </p:custDataLst>
                  </p:nvPr>
                </p:nvSpPr>
                <p:spPr>
                  <a:xfrm>
                    <a:off x="1996" y="5206"/>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椭圆 55"/>
                  <p:cNvSpPr/>
                  <p:nvPr>
                    <p:custDataLst>
                      <p:tags r:id="rId20"/>
                    </p:custDataLst>
                  </p:nvPr>
                </p:nvSpPr>
                <p:spPr>
                  <a:xfrm>
                    <a:off x="2733" y="5360"/>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椭圆 56"/>
                  <p:cNvSpPr/>
                  <p:nvPr>
                    <p:custDataLst>
                      <p:tags r:id="rId21"/>
                    </p:custDataLst>
                  </p:nvPr>
                </p:nvSpPr>
                <p:spPr>
                  <a:xfrm>
                    <a:off x="3069" y="3972"/>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椭圆 57"/>
                  <p:cNvSpPr/>
                  <p:nvPr>
                    <p:custDataLst>
                      <p:tags r:id="rId22"/>
                    </p:custDataLst>
                  </p:nvPr>
                </p:nvSpPr>
                <p:spPr>
                  <a:xfrm>
                    <a:off x="3497" y="4450"/>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椭圆 58"/>
                  <p:cNvSpPr/>
                  <p:nvPr>
                    <p:custDataLst>
                      <p:tags r:id="rId23"/>
                    </p:custDataLst>
                  </p:nvPr>
                </p:nvSpPr>
                <p:spPr>
                  <a:xfrm>
                    <a:off x="3241" y="5163"/>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60" name="椭圆 59"/>
              <p:cNvSpPr/>
              <p:nvPr>
                <p:custDataLst>
                  <p:tags r:id="rId24"/>
                </p:custDataLst>
              </p:nvPr>
            </p:nvSpPr>
            <p:spPr>
              <a:xfrm>
                <a:off x="1948" y="4612"/>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1" name="椭圆 60"/>
            <p:cNvSpPr/>
            <p:nvPr>
              <p:custDataLst>
                <p:tags r:id="rId25"/>
              </p:custDataLst>
            </p:nvPr>
          </p:nvSpPr>
          <p:spPr>
            <a:xfrm>
              <a:off x="1449" y="5190"/>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68" name="组合 67"/>
          <p:cNvGrpSpPr/>
          <p:nvPr/>
        </p:nvGrpSpPr>
        <p:grpSpPr>
          <a:xfrm rot="20760000">
            <a:off x="2444750" y="3374390"/>
            <a:ext cx="918210" cy="154940"/>
            <a:chOff x="13174" y="3720"/>
            <a:chExt cx="1847" cy="390"/>
          </a:xfrm>
        </p:grpSpPr>
        <p:sp>
          <p:nvSpPr>
            <p:cNvPr id="69" name="任意多边形 68"/>
            <p:cNvSpPr/>
            <p:nvPr>
              <p:custDataLst>
                <p:tags r:id="rId26"/>
              </p:custDataLst>
            </p:nvPr>
          </p:nvSpPr>
          <p:spPr>
            <a:xfrm>
              <a:off x="13174" y="3720"/>
              <a:ext cx="480" cy="197"/>
            </a:xfrm>
            <a:custGeom>
              <a:avLst/>
              <a:gdLst>
                <a:gd name="connisteX0" fmla="*/ 0 w 608965"/>
                <a:gd name="connsiteY0" fmla="*/ 292735 h 292735"/>
                <a:gd name="connisteX1" fmla="*/ 293370 w 608965"/>
                <a:gd name="connsiteY1" fmla="*/ 0 h 292735"/>
                <a:gd name="connisteX2" fmla="*/ 608965 w 608965"/>
                <a:gd name="connsiteY2" fmla="*/ 292735 h 292735"/>
                <a:gd name="connisteX3" fmla="*/ 822960 w 608965"/>
                <a:gd name="connsiteY3" fmla="*/ 439420 h 292735"/>
              </a:gdLst>
              <a:ahLst/>
              <a:cxnLst>
                <a:cxn ang="0">
                  <a:pos x="connisteX0" y="connsiteY0"/>
                </a:cxn>
                <a:cxn ang="0">
                  <a:pos x="connisteX1" y="connsiteY1"/>
                </a:cxn>
                <a:cxn ang="0">
                  <a:pos x="connisteX2" y="connsiteY2"/>
                </a:cxn>
                <a:cxn ang="0">
                  <a:pos x="connisteX3" y="connsiteY3"/>
                </a:cxn>
              </a:cxnLst>
              <a:rect l="l" t="t" r="r" b="b"/>
              <a:pathLst>
                <a:path w="608965" h="292735">
                  <a:moveTo>
                    <a:pt x="0" y="292735"/>
                  </a:moveTo>
                  <a:cubicBezTo>
                    <a:pt x="52070" y="228600"/>
                    <a:pt x="171450" y="0"/>
                    <a:pt x="293370" y="0"/>
                  </a:cubicBezTo>
                  <a:cubicBezTo>
                    <a:pt x="415290" y="0"/>
                    <a:pt x="502920" y="205105"/>
                    <a:pt x="608965" y="292735"/>
                  </a:cubicBezTo>
                </a:path>
              </a:pathLst>
            </a:custGeom>
            <a:noFill/>
            <a:ln w="25400" cmpd="thickThi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0" name="任意多边形 69"/>
            <p:cNvSpPr/>
            <p:nvPr>
              <p:custDataLst>
                <p:tags r:id="rId27"/>
              </p:custDataLst>
            </p:nvPr>
          </p:nvSpPr>
          <p:spPr>
            <a:xfrm rot="10800000">
              <a:off x="13638" y="3914"/>
              <a:ext cx="480" cy="197"/>
            </a:xfrm>
            <a:custGeom>
              <a:avLst/>
              <a:gdLst>
                <a:gd name="connisteX0" fmla="*/ 0 w 608965"/>
                <a:gd name="connsiteY0" fmla="*/ 292735 h 292735"/>
                <a:gd name="connisteX1" fmla="*/ 293370 w 608965"/>
                <a:gd name="connsiteY1" fmla="*/ 0 h 292735"/>
                <a:gd name="connisteX2" fmla="*/ 608965 w 608965"/>
                <a:gd name="connsiteY2" fmla="*/ 292735 h 292735"/>
                <a:gd name="connisteX3" fmla="*/ 822960 w 608965"/>
                <a:gd name="connsiteY3" fmla="*/ 439420 h 292735"/>
              </a:gdLst>
              <a:ahLst/>
              <a:cxnLst>
                <a:cxn ang="0">
                  <a:pos x="connisteX0" y="connsiteY0"/>
                </a:cxn>
                <a:cxn ang="0">
                  <a:pos x="connisteX1" y="connsiteY1"/>
                </a:cxn>
                <a:cxn ang="0">
                  <a:pos x="connisteX2" y="connsiteY2"/>
                </a:cxn>
                <a:cxn ang="0">
                  <a:pos x="connisteX3" y="connsiteY3"/>
                </a:cxn>
              </a:cxnLst>
              <a:rect l="l" t="t" r="r" b="b"/>
              <a:pathLst>
                <a:path w="608965" h="292735">
                  <a:moveTo>
                    <a:pt x="0" y="292735"/>
                  </a:moveTo>
                  <a:cubicBezTo>
                    <a:pt x="52070" y="228600"/>
                    <a:pt x="171450" y="0"/>
                    <a:pt x="293370" y="0"/>
                  </a:cubicBezTo>
                  <a:cubicBezTo>
                    <a:pt x="415290" y="0"/>
                    <a:pt x="502920" y="205105"/>
                    <a:pt x="608965" y="292735"/>
                  </a:cubicBezTo>
                </a:path>
              </a:pathLst>
            </a:custGeom>
            <a:noFill/>
            <a:ln w="25400" cmpd="thickThi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任意多边形 70"/>
            <p:cNvSpPr/>
            <p:nvPr>
              <p:custDataLst>
                <p:tags r:id="rId28"/>
              </p:custDataLst>
            </p:nvPr>
          </p:nvSpPr>
          <p:spPr>
            <a:xfrm>
              <a:off x="14105" y="3734"/>
              <a:ext cx="480" cy="197"/>
            </a:xfrm>
            <a:custGeom>
              <a:avLst/>
              <a:gdLst>
                <a:gd name="connisteX0" fmla="*/ 0 w 608965"/>
                <a:gd name="connsiteY0" fmla="*/ 292735 h 292735"/>
                <a:gd name="connisteX1" fmla="*/ 293370 w 608965"/>
                <a:gd name="connsiteY1" fmla="*/ 0 h 292735"/>
                <a:gd name="connisteX2" fmla="*/ 608965 w 608965"/>
                <a:gd name="connsiteY2" fmla="*/ 292735 h 292735"/>
                <a:gd name="connisteX3" fmla="*/ 822960 w 608965"/>
                <a:gd name="connsiteY3" fmla="*/ 439420 h 292735"/>
              </a:gdLst>
              <a:ahLst/>
              <a:cxnLst>
                <a:cxn ang="0">
                  <a:pos x="connisteX0" y="connsiteY0"/>
                </a:cxn>
                <a:cxn ang="0">
                  <a:pos x="connisteX1" y="connsiteY1"/>
                </a:cxn>
                <a:cxn ang="0">
                  <a:pos x="connisteX2" y="connsiteY2"/>
                </a:cxn>
                <a:cxn ang="0">
                  <a:pos x="connisteX3" y="connsiteY3"/>
                </a:cxn>
              </a:cxnLst>
              <a:rect l="l" t="t" r="r" b="b"/>
              <a:pathLst>
                <a:path w="608965" h="292735">
                  <a:moveTo>
                    <a:pt x="0" y="292735"/>
                  </a:moveTo>
                  <a:cubicBezTo>
                    <a:pt x="52070" y="228600"/>
                    <a:pt x="171450" y="0"/>
                    <a:pt x="293370" y="0"/>
                  </a:cubicBezTo>
                  <a:cubicBezTo>
                    <a:pt x="415290" y="0"/>
                    <a:pt x="502920" y="205105"/>
                    <a:pt x="608965" y="292735"/>
                  </a:cubicBezTo>
                </a:path>
              </a:pathLst>
            </a:custGeom>
            <a:noFill/>
            <a:ln w="25400" cmpd="thickThi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任意多边形 71"/>
            <p:cNvSpPr/>
            <p:nvPr>
              <p:custDataLst>
                <p:tags r:id="rId29"/>
              </p:custDataLst>
            </p:nvPr>
          </p:nvSpPr>
          <p:spPr>
            <a:xfrm rot="10800000">
              <a:off x="14541" y="3903"/>
              <a:ext cx="480" cy="197"/>
            </a:xfrm>
            <a:custGeom>
              <a:avLst/>
              <a:gdLst>
                <a:gd name="connisteX0" fmla="*/ 0 w 608965"/>
                <a:gd name="connsiteY0" fmla="*/ 292735 h 292735"/>
                <a:gd name="connisteX1" fmla="*/ 293370 w 608965"/>
                <a:gd name="connsiteY1" fmla="*/ 0 h 292735"/>
                <a:gd name="connisteX2" fmla="*/ 608965 w 608965"/>
                <a:gd name="connsiteY2" fmla="*/ 292735 h 292735"/>
                <a:gd name="connisteX3" fmla="*/ 822960 w 608965"/>
                <a:gd name="connsiteY3" fmla="*/ 439420 h 292735"/>
              </a:gdLst>
              <a:ahLst/>
              <a:cxnLst>
                <a:cxn ang="0">
                  <a:pos x="connisteX0" y="connsiteY0"/>
                </a:cxn>
                <a:cxn ang="0">
                  <a:pos x="connisteX1" y="connsiteY1"/>
                </a:cxn>
                <a:cxn ang="0">
                  <a:pos x="connisteX2" y="connsiteY2"/>
                </a:cxn>
                <a:cxn ang="0">
                  <a:pos x="connisteX3" y="connsiteY3"/>
                </a:cxn>
              </a:cxnLst>
              <a:rect l="l" t="t" r="r" b="b"/>
              <a:pathLst>
                <a:path w="608965" h="292735">
                  <a:moveTo>
                    <a:pt x="0" y="292735"/>
                  </a:moveTo>
                  <a:cubicBezTo>
                    <a:pt x="52070" y="228600"/>
                    <a:pt x="171450" y="0"/>
                    <a:pt x="293370" y="0"/>
                  </a:cubicBezTo>
                  <a:cubicBezTo>
                    <a:pt x="415290" y="0"/>
                    <a:pt x="502920" y="205105"/>
                    <a:pt x="608965" y="292735"/>
                  </a:cubicBezTo>
                </a:path>
              </a:pathLst>
            </a:custGeom>
            <a:noFill/>
            <a:ln w="25400" cmpd="thickThi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73" name="椭圆 72"/>
          <p:cNvSpPr/>
          <p:nvPr>
            <p:custDataLst>
              <p:tags r:id="rId30"/>
            </p:custDataLst>
          </p:nvPr>
        </p:nvSpPr>
        <p:spPr>
          <a:xfrm rot="19380000">
            <a:off x="3684270" y="3248660"/>
            <a:ext cx="179705" cy="179705"/>
          </a:xfrm>
          <a:prstGeom prst="ellipse">
            <a:avLst/>
          </a:prstGeom>
          <a:gradFill>
            <a:gsLst>
              <a:gs pos="0">
                <a:srgbClr val="14CD68"/>
              </a:gs>
              <a:gs pos="100000">
                <a:srgbClr val="0B6E3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 name="直接箭头连接符 6"/>
          <p:cNvCxnSpPr/>
          <p:nvPr>
            <p:custDataLst>
              <p:tags r:id="rId31"/>
            </p:custDataLst>
          </p:nvPr>
        </p:nvCxnSpPr>
        <p:spPr>
          <a:xfrm>
            <a:off x="2466975" y="3697605"/>
            <a:ext cx="226060" cy="269875"/>
          </a:xfrm>
          <a:prstGeom prst="straightConnector1">
            <a:avLst/>
          </a:prstGeom>
          <a:ln w="25400" cmpd="thickThi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rot="0">
            <a:off x="1708150" y="3628390"/>
            <a:ext cx="506095" cy="480695"/>
            <a:chOff x="941" y="4188"/>
            <a:chExt cx="2636" cy="2440"/>
          </a:xfrm>
        </p:grpSpPr>
        <p:grpSp>
          <p:nvGrpSpPr>
            <p:cNvPr id="12" name="组合 11"/>
            <p:cNvGrpSpPr/>
            <p:nvPr/>
          </p:nvGrpSpPr>
          <p:grpSpPr>
            <a:xfrm>
              <a:off x="941" y="4188"/>
              <a:ext cx="2636" cy="2440"/>
              <a:chOff x="941" y="4188"/>
              <a:chExt cx="2636" cy="2440"/>
            </a:xfrm>
          </p:grpSpPr>
          <p:grpSp>
            <p:nvGrpSpPr>
              <p:cNvPr id="14" name="组合 13"/>
              <p:cNvGrpSpPr/>
              <p:nvPr/>
            </p:nvGrpSpPr>
            <p:grpSpPr>
              <a:xfrm>
                <a:off x="941" y="4188"/>
                <a:ext cx="2636" cy="2440"/>
                <a:chOff x="941" y="4188"/>
                <a:chExt cx="2636" cy="2440"/>
              </a:xfrm>
            </p:grpSpPr>
            <p:sp>
              <p:nvSpPr>
                <p:cNvPr id="15" name="椭圆 14"/>
                <p:cNvSpPr/>
                <p:nvPr>
                  <p:custDataLst>
                    <p:tags r:id="rId32"/>
                  </p:custDataLst>
                </p:nvPr>
              </p:nvSpPr>
              <p:spPr>
                <a:xfrm>
                  <a:off x="1948" y="5028"/>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6" name="组合 15"/>
                <p:cNvGrpSpPr/>
                <p:nvPr/>
              </p:nvGrpSpPr>
              <p:grpSpPr>
                <a:xfrm>
                  <a:off x="941" y="4188"/>
                  <a:ext cx="2637" cy="2441"/>
                  <a:chOff x="1796" y="3829"/>
                  <a:chExt cx="2637" cy="2441"/>
                </a:xfrm>
              </p:grpSpPr>
              <p:sp>
                <p:nvSpPr>
                  <p:cNvPr id="17" name="椭圆 16"/>
                  <p:cNvSpPr/>
                  <p:nvPr>
                    <p:custDataLst>
                      <p:tags r:id="rId33"/>
                    </p:custDataLst>
                  </p:nvPr>
                </p:nvSpPr>
                <p:spPr>
                  <a:xfrm>
                    <a:off x="2560" y="3829"/>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custDataLst>
                      <p:tags r:id="rId34"/>
                    </p:custDataLst>
                  </p:nvPr>
                </p:nvSpPr>
                <p:spPr>
                  <a:xfrm>
                    <a:off x="1932" y="4064"/>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custDataLst>
                      <p:tags r:id="rId35"/>
                    </p:custDataLst>
                  </p:nvPr>
                </p:nvSpPr>
                <p:spPr>
                  <a:xfrm>
                    <a:off x="2560" y="4932"/>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6"/>
                    </p:custDataLst>
                  </p:nvPr>
                </p:nvSpPr>
                <p:spPr>
                  <a:xfrm>
                    <a:off x="1796" y="4669"/>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custDataLst>
                      <p:tags r:id="rId37"/>
                    </p:custDataLst>
                  </p:nvPr>
                </p:nvSpPr>
                <p:spPr>
                  <a:xfrm>
                    <a:off x="2598" y="4350"/>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custDataLst>
                      <p:tags r:id="rId38"/>
                    </p:custDataLst>
                  </p:nvPr>
                </p:nvSpPr>
                <p:spPr>
                  <a:xfrm>
                    <a:off x="1996" y="5206"/>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椭圆 23"/>
                  <p:cNvSpPr/>
                  <p:nvPr>
                    <p:custDataLst>
                      <p:tags r:id="rId39"/>
                    </p:custDataLst>
                  </p:nvPr>
                </p:nvSpPr>
                <p:spPr>
                  <a:xfrm>
                    <a:off x="2733" y="5360"/>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椭圆 24"/>
                  <p:cNvSpPr/>
                  <p:nvPr>
                    <p:custDataLst>
                      <p:tags r:id="rId40"/>
                    </p:custDataLst>
                  </p:nvPr>
                </p:nvSpPr>
                <p:spPr>
                  <a:xfrm>
                    <a:off x="3069" y="3972"/>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椭圆 99"/>
                  <p:cNvSpPr/>
                  <p:nvPr>
                    <p:custDataLst>
                      <p:tags r:id="rId41"/>
                    </p:custDataLst>
                  </p:nvPr>
                </p:nvSpPr>
                <p:spPr>
                  <a:xfrm>
                    <a:off x="3497" y="4450"/>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1" name="椭圆 100"/>
                  <p:cNvSpPr/>
                  <p:nvPr>
                    <p:custDataLst>
                      <p:tags r:id="rId42"/>
                    </p:custDataLst>
                  </p:nvPr>
                </p:nvSpPr>
                <p:spPr>
                  <a:xfrm>
                    <a:off x="3241" y="5163"/>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35" name="椭圆 34"/>
              <p:cNvSpPr/>
              <p:nvPr>
                <p:custDataLst>
                  <p:tags r:id="rId43"/>
                </p:custDataLst>
              </p:nvPr>
            </p:nvSpPr>
            <p:spPr>
              <a:xfrm>
                <a:off x="1948" y="4612"/>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6" name="椭圆 35"/>
            <p:cNvSpPr/>
            <p:nvPr>
              <p:custDataLst>
                <p:tags r:id="rId44"/>
              </p:custDataLst>
            </p:nvPr>
          </p:nvSpPr>
          <p:spPr>
            <a:xfrm>
              <a:off x="1449" y="5190"/>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9" name="文本框 38"/>
          <p:cNvSpPr txBox="1"/>
          <p:nvPr>
            <p:custDataLst>
              <p:tags r:id="rId45"/>
            </p:custDataLst>
          </p:nvPr>
        </p:nvSpPr>
        <p:spPr>
          <a:xfrm>
            <a:off x="2066925" y="4018280"/>
            <a:ext cx="613410" cy="275590"/>
          </a:xfrm>
          <a:prstGeom prst="rect">
            <a:avLst/>
          </a:prstGeom>
          <a:noFill/>
        </p:spPr>
        <p:txBody>
          <a:bodyPr wrap="square" rtlCol="0">
            <a:spAutoFit/>
          </a:bodyPr>
          <a:p>
            <a:r>
              <a:rPr lang="en-US" sz="1200" b="1" noProof="0" dirty="0">
                <a:ln>
                  <a:noFill/>
                </a:ln>
                <a:solidFill>
                  <a:prstClr val="black">
                    <a:lumMod val="75000"/>
                    <a:lumOff val="25000"/>
                  </a:prstClr>
                </a:solidFill>
                <a:effectLst/>
                <a:uLnTx/>
                <a:uFillTx/>
                <a:latin typeface="Arial" panose="020B0604020202020204" pitchFamily="34" charset="0"/>
                <a:ea typeface="思源黑体 CN Bold"/>
                <a:cs typeface="Arial" panose="020B0604020202020204" pitchFamily="34" charset="0"/>
              </a:rPr>
              <a:t>(</a:t>
            </a:r>
            <a:r>
              <a:rPr lang="en-US" sz="1200" b="1" i="1" noProof="0" dirty="0">
                <a:ln>
                  <a:noFill/>
                </a:ln>
                <a:solidFill>
                  <a:prstClr val="black">
                    <a:lumMod val="75000"/>
                    <a:lumOff val="25000"/>
                  </a:prstClr>
                </a:solidFill>
                <a:effectLst/>
                <a:uLnTx/>
                <a:uFillTx/>
                <a:latin typeface="Arial" panose="020B0604020202020204" pitchFamily="34" charset="0"/>
                <a:ea typeface="思源黑体 CN Bold"/>
                <a:cs typeface="Arial" panose="020B0604020202020204" pitchFamily="34" charset="0"/>
              </a:rPr>
              <a:t>A, </a:t>
            </a:r>
            <a:r>
              <a:rPr lang="en-US" sz="1200" b="1" i="1" noProof="0" dirty="0">
                <a:ln>
                  <a:noFill/>
                </a:ln>
                <a:solidFill>
                  <a:srgbClr val="FF0000"/>
                </a:solidFill>
                <a:effectLst/>
                <a:uLnTx/>
                <a:uFillTx/>
                <a:latin typeface="Arial" panose="020B0604020202020204" pitchFamily="34" charset="0"/>
                <a:ea typeface="思源黑体 CN Bold"/>
                <a:cs typeface="Arial" panose="020B0604020202020204" pitchFamily="34" charset="0"/>
              </a:rPr>
              <a:t>Z</a:t>
            </a:r>
            <a:r>
              <a:rPr lang="en-US" sz="1200" b="1" noProof="0" dirty="0">
                <a:ln>
                  <a:noFill/>
                </a:ln>
                <a:solidFill>
                  <a:prstClr val="black">
                    <a:lumMod val="75000"/>
                    <a:lumOff val="25000"/>
                  </a:prstClr>
                </a:solidFill>
                <a:effectLst/>
                <a:uLnTx/>
                <a:uFillTx/>
                <a:latin typeface="Arial" panose="020B0604020202020204" pitchFamily="34" charset="0"/>
                <a:ea typeface="思源黑体 CN Bold"/>
                <a:cs typeface="Arial" panose="020B0604020202020204" pitchFamily="34" charset="0"/>
              </a:rPr>
              <a:t>)</a:t>
            </a:r>
            <a:endParaRPr lang="en-US" sz="1200" b="1" noProof="0" dirty="0">
              <a:ln>
                <a:noFill/>
              </a:ln>
              <a:solidFill>
                <a:prstClr val="black">
                  <a:lumMod val="75000"/>
                  <a:lumOff val="25000"/>
                </a:prstClr>
              </a:solidFill>
              <a:effectLst/>
              <a:uLnTx/>
              <a:uFillTx/>
              <a:latin typeface="Arial" panose="020B0604020202020204" pitchFamily="34" charset="0"/>
              <a:ea typeface="思源黑体 CN Bold"/>
              <a:cs typeface="Arial" panose="020B0604020202020204" pitchFamily="34" charset="0"/>
            </a:endParaRPr>
          </a:p>
        </p:txBody>
      </p:sp>
      <p:cxnSp>
        <p:nvCxnSpPr>
          <p:cNvPr id="26" name="直接箭头连接符 25"/>
          <p:cNvCxnSpPr/>
          <p:nvPr>
            <p:custDataLst>
              <p:tags r:id="rId46"/>
            </p:custDataLst>
          </p:nvPr>
        </p:nvCxnSpPr>
        <p:spPr>
          <a:xfrm flipV="1">
            <a:off x="3377565" y="3336290"/>
            <a:ext cx="245110" cy="8890"/>
          </a:xfrm>
          <a:prstGeom prst="straightConnector1">
            <a:avLst/>
          </a:prstGeom>
          <a:ln w="25400" cmpd="thickThi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custDataLst>
              <p:tags r:id="rId47"/>
            </p:custDataLst>
          </p:nvPr>
        </p:nvSpPr>
        <p:spPr>
          <a:xfrm>
            <a:off x="3678555" y="3449955"/>
            <a:ext cx="972820" cy="245110"/>
          </a:xfrm>
          <a:prstGeom prst="rect">
            <a:avLst/>
          </a:prstGeom>
          <a:noFill/>
        </p:spPr>
        <p:txBody>
          <a:bodyPr wrap="square" rtlCol="0">
            <a:spAutoFit/>
          </a:bodyPr>
          <a:p>
            <a:r>
              <a:rPr lang="en-US" altLang="zh-CN" sz="1000" b="1" noProof="0" dirty="0">
                <a:ln>
                  <a:noFill/>
                </a:ln>
                <a:solidFill>
                  <a:prstClr val="black">
                    <a:lumMod val="75000"/>
                    <a:lumOff val="25000"/>
                  </a:prstClr>
                </a:solidFill>
                <a:effectLst/>
                <a:uLnTx/>
                <a:uFillTx/>
                <a:latin typeface="思源黑体 CN Bold"/>
                <a:ea typeface="思源黑体 CN Bold"/>
                <a:cs typeface="+mn-ea"/>
              </a:rPr>
              <a:t>antineutrino</a:t>
            </a:r>
            <a:endParaRPr lang="en-US" altLang="zh-CN" sz="1000" b="1" noProof="0" dirty="0">
              <a:ln>
                <a:noFill/>
              </a:ln>
              <a:solidFill>
                <a:prstClr val="black">
                  <a:lumMod val="75000"/>
                  <a:lumOff val="25000"/>
                </a:prstClr>
              </a:solidFill>
              <a:effectLst/>
              <a:uLnTx/>
              <a:uFillTx/>
              <a:latin typeface="思源黑体 CN Bold"/>
              <a:ea typeface="思源黑体 CN Bold"/>
              <a:cs typeface="+mn-ea"/>
            </a:endParaRPr>
          </a:p>
        </p:txBody>
      </p:sp>
      <p:sp>
        <p:nvSpPr>
          <p:cNvPr id="104" name="文本框 103"/>
          <p:cNvSpPr txBox="1"/>
          <p:nvPr>
            <p:custDataLst>
              <p:tags r:id="rId48"/>
            </p:custDataLst>
          </p:nvPr>
        </p:nvSpPr>
        <p:spPr>
          <a:xfrm>
            <a:off x="1998980" y="3235960"/>
            <a:ext cx="681355" cy="245110"/>
          </a:xfrm>
          <a:prstGeom prst="rect">
            <a:avLst/>
          </a:prstGeom>
          <a:noFill/>
        </p:spPr>
        <p:txBody>
          <a:bodyPr wrap="square" rtlCol="0">
            <a:spAutoFit/>
          </a:bodyPr>
          <a:p>
            <a:r>
              <a:rPr lang="en-US" altLang="zh-CN" sz="1000" b="1" noProof="0" dirty="0">
                <a:ln>
                  <a:noFill/>
                </a:ln>
                <a:solidFill>
                  <a:prstClr val="black">
                    <a:lumMod val="75000"/>
                    <a:lumOff val="25000"/>
                  </a:prstClr>
                </a:solidFill>
                <a:effectLst/>
                <a:uLnTx/>
                <a:uFillTx/>
                <a:latin typeface="思源黑体 CN Bold"/>
                <a:ea typeface="思源黑体 CN Bold"/>
                <a:cs typeface="+mn-ea"/>
              </a:rPr>
              <a:t>neutron</a:t>
            </a:r>
            <a:endParaRPr lang="en-US" altLang="zh-CN" sz="1000" b="1" noProof="0" dirty="0">
              <a:ln>
                <a:noFill/>
              </a:ln>
              <a:solidFill>
                <a:prstClr val="black">
                  <a:lumMod val="75000"/>
                  <a:lumOff val="25000"/>
                </a:prstClr>
              </a:solidFill>
              <a:effectLst/>
              <a:uLnTx/>
              <a:uFillTx/>
              <a:latin typeface="思源黑体 CN Bold"/>
              <a:ea typeface="思源黑体 CN Bold"/>
              <a:cs typeface="+mn-ea"/>
            </a:endParaRPr>
          </a:p>
        </p:txBody>
      </p:sp>
      <p:grpSp>
        <p:nvGrpSpPr>
          <p:cNvPr id="28" name="组合 27"/>
          <p:cNvGrpSpPr/>
          <p:nvPr/>
        </p:nvGrpSpPr>
        <p:grpSpPr>
          <a:xfrm rot="0">
            <a:off x="2255520" y="1553845"/>
            <a:ext cx="179705" cy="179705"/>
            <a:chOff x="7696" y="3947"/>
            <a:chExt cx="444" cy="452"/>
          </a:xfrm>
        </p:grpSpPr>
        <p:sp>
          <p:nvSpPr>
            <p:cNvPr id="29" name="椭圆 28"/>
            <p:cNvSpPr/>
            <p:nvPr>
              <p:custDataLst>
                <p:tags r:id="rId49"/>
              </p:custDataLst>
            </p:nvPr>
          </p:nvSpPr>
          <p:spPr>
            <a:xfrm>
              <a:off x="7696" y="3947"/>
              <a:ext cx="445" cy="452"/>
            </a:xfrm>
            <a:prstGeom prst="ellipse">
              <a:avLst/>
            </a:prstGeom>
            <a:gradFill>
              <a:gsLst>
                <a:gs pos="74000">
                  <a:schemeClr val="accent4">
                    <a:lumMod val="75000"/>
                  </a:schemeClr>
                </a:gs>
                <a:gs pos="0">
                  <a:srgbClr val="FAEFAE"/>
                </a:gs>
                <a:gs pos="100000">
                  <a:schemeClr val="accent2">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800" b="1">
                <a:solidFill>
                  <a:srgbClr val="FF0000"/>
                </a:solidFill>
              </a:endParaRPr>
            </a:p>
          </p:txBody>
        </p:sp>
        <p:cxnSp>
          <p:nvCxnSpPr>
            <p:cNvPr id="37" name="直接连接符 36"/>
            <p:cNvCxnSpPr/>
            <p:nvPr>
              <p:custDataLst>
                <p:tags r:id="rId50"/>
              </p:custDataLst>
            </p:nvPr>
          </p:nvCxnSpPr>
          <p:spPr>
            <a:xfrm>
              <a:off x="7811" y="4108"/>
              <a:ext cx="218" cy="9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8" name="椭圆 37"/>
          <p:cNvSpPr/>
          <p:nvPr>
            <p:custDataLst>
              <p:tags r:id="rId51"/>
            </p:custDataLst>
          </p:nvPr>
        </p:nvSpPr>
        <p:spPr>
          <a:xfrm>
            <a:off x="2255520" y="1552575"/>
            <a:ext cx="179705" cy="179705"/>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1" name="组合 40"/>
          <p:cNvGrpSpPr/>
          <p:nvPr/>
        </p:nvGrpSpPr>
        <p:grpSpPr>
          <a:xfrm rot="0">
            <a:off x="1709420" y="1703705"/>
            <a:ext cx="506095" cy="480695"/>
            <a:chOff x="941" y="4188"/>
            <a:chExt cx="2636" cy="2440"/>
          </a:xfrm>
        </p:grpSpPr>
        <p:grpSp>
          <p:nvGrpSpPr>
            <p:cNvPr id="40" name="组合 39"/>
            <p:cNvGrpSpPr/>
            <p:nvPr/>
          </p:nvGrpSpPr>
          <p:grpSpPr>
            <a:xfrm>
              <a:off x="941" y="4188"/>
              <a:ext cx="2636" cy="2440"/>
              <a:chOff x="941" y="4188"/>
              <a:chExt cx="2636" cy="2440"/>
            </a:xfrm>
          </p:grpSpPr>
          <p:grpSp>
            <p:nvGrpSpPr>
              <p:cNvPr id="43" name="组合 42"/>
              <p:cNvGrpSpPr/>
              <p:nvPr/>
            </p:nvGrpSpPr>
            <p:grpSpPr>
              <a:xfrm>
                <a:off x="941" y="4188"/>
                <a:ext cx="2636" cy="2440"/>
                <a:chOff x="941" y="4188"/>
                <a:chExt cx="2636" cy="2440"/>
              </a:xfrm>
            </p:grpSpPr>
            <p:sp>
              <p:nvSpPr>
                <p:cNvPr id="62" name="椭圆 61"/>
                <p:cNvSpPr/>
                <p:nvPr>
                  <p:custDataLst>
                    <p:tags r:id="rId52"/>
                  </p:custDataLst>
                </p:nvPr>
              </p:nvSpPr>
              <p:spPr>
                <a:xfrm>
                  <a:off x="1948" y="5028"/>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6" name="组合 65"/>
                <p:cNvGrpSpPr/>
                <p:nvPr/>
              </p:nvGrpSpPr>
              <p:grpSpPr>
                <a:xfrm>
                  <a:off x="941" y="4188"/>
                  <a:ext cx="2637" cy="2441"/>
                  <a:chOff x="1796" y="3829"/>
                  <a:chExt cx="2637" cy="2441"/>
                </a:xfrm>
              </p:grpSpPr>
              <p:sp>
                <p:nvSpPr>
                  <p:cNvPr id="67" name="椭圆 66"/>
                  <p:cNvSpPr/>
                  <p:nvPr>
                    <p:custDataLst>
                      <p:tags r:id="rId53"/>
                    </p:custDataLst>
                  </p:nvPr>
                </p:nvSpPr>
                <p:spPr>
                  <a:xfrm>
                    <a:off x="2560" y="3829"/>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4" name="椭圆 73"/>
                  <p:cNvSpPr/>
                  <p:nvPr>
                    <p:custDataLst>
                      <p:tags r:id="rId54"/>
                    </p:custDataLst>
                  </p:nvPr>
                </p:nvSpPr>
                <p:spPr>
                  <a:xfrm>
                    <a:off x="1932" y="4064"/>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5" name="椭圆 74"/>
                  <p:cNvSpPr/>
                  <p:nvPr>
                    <p:custDataLst>
                      <p:tags r:id="rId55"/>
                    </p:custDataLst>
                  </p:nvPr>
                </p:nvSpPr>
                <p:spPr>
                  <a:xfrm>
                    <a:off x="2560" y="4932"/>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6" name="椭圆 75"/>
                  <p:cNvSpPr/>
                  <p:nvPr>
                    <p:custDataLst>
                      <p:tags r:id="rId56"/>
                    </p:custDataLst>
                  </p:nvPr>
                </p:nvSpPr>
                <p:spPr>
                  <a:xfrm>
                    <a:off x="1796" y="4669"/>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椭圆 76"/>
                  <p:cNvSpPr/>
                  <p:nvPr>
                    <p:custDataLst>
                      <p:tags r:id="rId57"/>
                    </p:custDataLst>
                  </p:nvPr>
                </p:nvSpPr>
                <p:spPr>
                  <a:xfrm>
                    <a:off x="2598" y="4350"/>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椭圆 77"/>
                  <p:cNvSpPr/>
                  <p:nvPr>
                    <p:custDataLst>
                      <p:tags r:id="rId58"/>
                    </p:custDataLst>
                  </p:nvPr>
                </p:nvSpPr>
                <p:spPr>
                  <a:xfrm>
                    <a:off x="1996" y="5206"/>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9" name="椭圆 78"/>
                  <p:cNvSpPr/>
                  <p:nvPr>
                    <p:custDataLst>
                      <p:tags r:id="rId59"/>
                    </p:custDataLst>
                  </p:nvPr>
                </p:nvSpPr>
                <p:spPr>
                  <a:xfrm>
                    <a:off x="2733" y="5360"/>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0" name="椭圆 79"/>
                  <p:cNvSpPr/>
                  <p:nvPr>
                    <p:custDataLst>
                      <p:tags r:id="rId60"/>
                    </p:custDataLst>
                  </p:nvPr>
                </p:nvSpPr>
                <p:spPr>
                  <a:xfrm>
                    <a:off x="3069" y="3972"/>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1" name="椭圆 80"/>
                  <p:cNvSpPr/>
                  <p:nvPr>
                    <p:custDataLst>
                      <p:tags r:id="rId61"/>
                    </p:custDataLst>
                  </p:nvPr>
                </p:nvSpPr>
                <p:spPr>
                  <a:xfrm>
                    <a:off x="3497" y="4450"/>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2" name="椭圆 81"/>
                  <p:cNvSpPr/>
                  <p:nvPr>
                    <p:custDataLst>
                      <p:tags r:id="rId62"/>
                    </p:custDataLst>
                  </p:nvPr>
                </p:nvSpPr>
                <p:spPr>
                  <a:xfrm>
                    <a:off x="3241" y="5163"/>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83" name="椭圆 82"/>
              <p:cNvSpPr/>
              <p:nvPr>
                <p:custDataLst>
                  <p:tags r:id="rId63"/>
                </p:custDataLst>
              </p:nvPr>
            </p:nvSpPr>
            <p:spPr>
              <a:xfrm>
                <a:off x="1948" y="4612"/>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4" name="椭圆 83"/>
            <p:cNvSpPr/>
            <p:nvPr>
              <p:custDataLst>
                <p:tags r:id="rId64"/>
              </p:custDataLst>
            </p:nvPr>
          </p:nvSpPr>
          <p:spPr>
            <a:xfrm>
              <a:off x="1449" y="5190"/>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5" name="文本框 84"/>
          <p:cNvSpPr txBox="1"/>
          <p:nvPr>
            <p:custDataLst>
              <p:tags r:id="rId65"/>
            </p:custDataLst>
          </p:nvPr>
        </p:nvSpPr>
        <p:spPr>
          <a:xfrm>
            <a:off x="2000885" y="2185035"/>
            <a:ext cx="589915" cy="245110"/>
          </a:xfrm>
          <a:prstGeom prst="rect">
            <a:avLst/>
          </a:prstGeom>
          <a:noFill/>
        </p:spPr>
        <p:txBody>
          <a:bodyPr wrap="square" rtlCol="0">
            <a:spAutoFit/>
          </a:bodyPr>
          <a:p>
            <a:r>
              <a:rPr lang="en-US" sz="1000" b="1" noProof="0" dirty="0">
                <a:ln>
                  <a:noFill/>
                </a:ln>
                <a:solidFill>
                  <a:prstClr val="black">
                    <a:lumMod val="75000"/>
                    <a:lumOff val="25000"/>
                  </a:prstClr>
                </a:solidFill>
                <a:effectLst/>
                <a:uLnTx/>
                <a:uFillTx/>
                <a:latin typeface="Arial" panose="020B0604020202020204" pitchFamily="34" charset="0"/>
                <a:ea typeface="思源黑体 CN Bold"/>
                <a:cs typeface="Arial" panose="020B0604020202020204" pitchFamily="34" charset="0"/>
              </a:rPr>
              <a:t>(</a:t>
            </a:r>
            <a:r>
              <a:rPr lang="en-US" sz="1000" b="1" i="1" noProof="0" dirty="0">
                <a:ln>
                  <a:noFill/>
                </a:ln>
                <a:solidFill>
                  <a:prstClr val="black">
                    <a:lumMod val="75000"/>
                    <a:lumOff val="25000"/>
                  </a:prstClr>
                </a:solidFill>
                <a:effectLst/>
                <a:uLnTx/>
                <a:uFillTx/>
                <a:latin typeface="Arial" panose="020B0604020202020204" pitchFamily="34" charset="0"/>
                <a:ea typeface="思源黑体 CN Bold"/>
                <a:cs typeface="Arial" panose="020B0604020202020204" pitchFamily="34" charset="0"/>
              </a:rPr>
              <a:t>A, </a:t>
            </a:r>
            <a:r>
              <a:rPr lang="en-US" sz="1000" b="1" i="1" noProof="0" dirty="0">
                <a:ln>
                  <a:noFill/>
                </a:ln>
                <a:solidFill>
                  <a:srgbClr val="FF0000"/>
                </a:solidFill>
                <a:effectLst/>
                <a:uLnTx/>
                <a:uFillTx/>
                <a:latin typeface="Arial" panose="020B0604020202020204" pitchFamily="34" charset="0"/>
                <a:ea typeface="思源黑体 CN Bold"/>
                <a:cs typeface="Arial" panose="020B0604020202020204" pitchFamily="34" charset="0"/>
              </a:rPr>
              <a:t>Z-1</a:t>
            </a:r>
            <a:r>
              <a:rPr lang="en-US" sz="1000" b="1" noProof="0" dirty="0">
                <a:ln>
                  <a:noFill/>
                </a:ln>
                <a:solidFill>
                  <a:prstClr val="black">
                    <a:lumMod val="75000"/>
                    <a:lumOff val="25000"/>
                  </a:prstClr>
                </a:solidFill>
                <a:effectLst/>
                <a:uLnTx/>
                <a:uFillTx/>
                <a:latin typeface="Arial" panose="020B0604020202020204" pitchFamily="34" charset="0"/>
                <a:ea typeface="思源黑体 CN Bold"/>
                <a:cs typeface="Arial" panose="020B0604020202020204" pitchFamily="34" charset="0"/>
              </a:rPr>
              <a:t>)</a:t>
            </a:r>
            <a:endParaRPr lang="en-US" sz="1000" b="1" noProof="0" dirty="0">
              <a:ln>
                <a:noFill/>
              </a:ln>
              <a:solidFill>
                <a:prstClr val="black">
                  <a:lumMod val="75000"/>
                  <a:lumOff val="25000"/>
                </a:prstClr>
              </a:solidFill>
              <a:effectLst/>
              <a:uLnTx/>
              <a:uFillTx/>
              <a:latin typeface="Arial" panose="020B0604020202020204" pitchFamily="34" charset="0"/>
              <a:ea typeface="思源黑体 CN Bold"/>
              <a:cs typeface="Arial" panose="020B0604020202020204" pitchFamily="34" charset="0"/>
            </a:endParaRPr>
          </a:p>
        </p:txBody>
      </p:sp>
      <p:grpSp>
        <p:nvGrpSpPr>
          <p:cNvPr id="86" name="组合 85"/>
          <p:cNvGrpSpPr/>
          <p:nvPr/>
        </p:nvGrpSpPr>
        <p:grpSpPr>
          <a:xfrm rot="0">
            <a:off x="1708150" y="1703705"/>
            <a:ext cx="506095" cy="480695"/>
            <a:chOff x="941" y="4188"/>
            <a:chExt cx="2636" cy="2440"/>
          </a:xfrm>
        </p:grpSpPr>
        <p:grpSp>
          <p:nvGrpSpPr>
            <p:cNvPr id="87" name="组合 86"/>
            <p:cNvGrpSpPr/>
            <p:nvPr/>
          </p:nvGrpSpPr>
          <p:grpSpPr>
            <a:xfrm>
              <a:off x="941" y="4188"/>
              <a:ext cx="2636" cy="2440"/>
              <a:chOff x="941" y="4188"/>
              <a:chExt cx="2636" cy="2440"/>
            </a:xfrm>
          </p:grpSpPr>
          <p:grpSp>
            <p:nvGrpSpPr>
              <p:cNvPr id="88" name="组合 87"/>
              <p:cNvGrpSpPr/>
              <p:nvPr/>
            </p:nvGrpSpPr>
            <p:grpSpPr>
              <a:xfrm>
                <a:off x="941" y="4188"/>
                <a:ext cx="2636" cy="2440"/>
                <a:chOff x="941" y="4188"/>
                <a:chExt cx="2636" cy="2440"/>
              </a:xfrm>
            </p:grpSpPr>
            <p:sp>
              <p:nvSpPr>
                <p:cNvPr id="89" name="椭圆 88"/>
                <p:cNvSpPr/>
                <p:nvPr>
                  <p:custDataLst>
                    <p:tags r:id="rId66"/>
                  </p:custDataLst>
                </p:nvPr>
              </p:nvSpPr>
              <p:spPr>
                <a:xfrm>
                  <a:off x="1948" y="5028"/>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0" name="组合 89"/>
                <p:cNvGrpSpPr/>
                <p:nvPr/>
              </p:nvGrpSpPr>
              <p:grpSpPr>
                <a:xfrm>
                  <a:off x="941" y="4188"/>
                  <a:ext cx="2637" cy="2441"/>
                  <a:chOff x="1796" y="3829"/>
                  <a:chExt cx="2637" cy="2441"/>
                </a:xfrm>
              </p:grpSpPr>
              <p:sp>
                <p:nvSpPr>
                  <p:cNvPr id="91" name="椭圆 90"/>
                  <p:cNvSpPr/>
                  <p:nvPr>
                    <p:custDataLst>
                      <p:tags r:id="rId67"/>
                    </p:custDataLst>
                  </p:nvPr>
                </p:nvSpPr>
                <p:spPr>
                  <a:xfrm>
                    <a:off x="2560" y="3829"/>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2" name="椭圆 91"/>
                  <p:cNvSpPr/>
                  <p:nvPr>
                    <p:custDataLst>
                      <p:tags r:id="rId68"/>
                    </p:custDataLst>
                  </p:nvPr>
                </p:nvSpPr>
                <p:spPr>
                  <a:xfrm>
                    <a:off x="1932" y="4064"/>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椭圆 92"/>
                  <p:cNvSpPr/>
                  <p:nvPr>
                    <p:custDataLst>
                      <p:tags r:id="rId69"/>
                    </p:custDataLst>
                  </p:nvPr>
                </p:nvSpPr>
                <p:spPr>
                  <a:xfrm>
                    <a:off x="2560" y="4932"/>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4" name="椭圆 93"/>
                  <p:cNvSpPr/>
                  <p:nvPr>
                    <p:custDataLst>
                      <p:tags r:id="rId70"/>
                    </p:custDataLst>
                  </p:nvPr>
                </p:nvSpPr>
                <p:spPr>
                  <a:xfrm>
                    <a:off x="1796" y="4669"/>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椭圆 94"/>
                  <p:cNvSpPr/>
                  <p:nvPr>
                    <p:custDataLst>
                      <p:tags r:id="rId71"/>
                    </p:custDataLst>
                  </p:nvPr>
                </p:nvSpPr>
                <p:spPr>
                  <a:xfrm>
                    <a:off x="2598" y="4350"/>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6" name="椭圆 95"/>
                  <p:cNvSpPr/>
                  <p:nvPr>
                    <p:custDataLst>
                      <p:tags r:id="rId72"/>
                    </p:custDataLst>
                  </p:nvPr>
                </p:nvSpPr>
                <p:spPr>
                  <a:xfrm>
                    <a:off x="1996" y="5206"/>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7" name="椭圆 96"/>
                  <p:cNvSpPr/>
                  <p:nvPr>
                    <p:custDataLst>
                      <p:tags r:id="rId73"/>
                    </p:custDataLst>
                  </p:nvPr>
                </p:nvSpPr>
                <p:spPr>
                  <a:xfrm>
                    <a:off x="2733" y="5360"/>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8" name="椭圆 97"/>
                  <p:cNvSpPr/>
                  <p:nvPr>
                    <p:custDataLst>
                      <p:tags r:id="rId74"/>
                    </p:custDataLst>
                  </p:nvPr>
                </p:nvSpPr>
                <p:spPr>
                  <a:xfrm>
                    <a:off x="3069" y="3972"/>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9" name="椭圆 98"/>
                  <p:cNvSpPr/>
                  <p:nvPr>
                    <p:custDataLst>
                      <p:tags r:id="rId75"/>
                    </p:custDataLst>
                  </p:nvPr>
                </p:nvSpPr>
                <p:spPr>
                  <a:xfrm>
                    <a:off x="3497" y="4450"/>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2" name="椭圆 101"/>
                  <p:cNvSpPr/>
                  <p:nvPr>
                    <p:custDataLst>
                      <p:tags r:id="rId76"/>
                    </p:custDataLst>
                  </p:nvPr>
                </p:nvSpPr>
                <p:spPr>
                  <a:xfrm>
                    <a:off x="3241" y="5163"/>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103" name="椭圆 102"/>
              <p:cNvSpPr/>
              <p:nvPr>
                <p:custDataLst>
                  <p:tags r:id="rId77"/>
                </p:custDataLst>
              </p:nvPr>
            </p:nvSpPr>
            <p:spPr>
              <a:xfrm>
                <a:off x="1948" y="4612"/>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5" name="椭圆 104"/>
            <p:cNvSpPr/>
            <p:nvPr>
              <p:custDataLst>
                <p:tags r:id="rId78"/>
              </p:custDataLst>
            </p:nvPr>
          </p:nvSpPr>
          <p:spPr>
            <a:xfrm>
              <a:off x="1449" y="5190"/>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1" name="椭圆 110"/>
          <p:cNvSpPr/>
          <p:nvPr>
            <p:custDataLst>
              <p:tags r:id="rId79"/>
            </p:custDataLst>
          </p:nvPr>
        </p:nvSpPr>
        <p:spPr>
          <a:xfrm rot="17820000">
            <a:off x="3681095" y="1226185"/>
            <a:ext cx="176530" cy="182880"/>
          </a:xfrm>
          <a:prstGeom prst="ellipse">
            <a:avLst/>
          </a:prstGeom>
          <a:gradFill>
            <a:gsLst>
              <a:gs pos="0">
                <a:srgbClr val="14CD68"/>
              </a:gs>
              <a:gs pos="100000">
                <a:srgbClr val="0B6E3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2" name="文本框 111"/>
          <p:cNvSpPr txBox="1"/>
          <p:nvPr>
            <p:custDataLst>
              <p:tags r:id="rId80"/>
            </p:custDataLst>
          </p:nvPr>
        </p:nvSpPr>
        <p:spPr>
          <a:xfrm>
            <a:off x="1903095" y="1344295"/>
            <a:ext cx="591820" cy="245110"/>
          </a:xfrm>
          <a:prstGeom prst="rect">
            <a:avLst/>
          </a:prstGeom>
          <a:noFill/>
        </p:spPr>
        <p:txBody>
          <a:bodyPr wrap="square" rtlCol="0">
            <a:spAutoFit/>
          </a:bodyPr>
          <a:p>
            <a:r>
              <a:rPr lang="en-US" altLang="zh-CN" sz="1000" b="1" noProof="0" dirty="0">
                <a:ln>
                  <a:noFill/>
                </a:ln>
                <a:solidFill>
                  <a:prstClr val="black">
                    <a:lumMod val="75000"/>
                    <a:lumOff val="25000"/>
                  </a:prstClr>
                </a:solidFill>
                <a:effectLst/>
                <a:uLnTx/>
                <a:uFillTx/>
                <a:latin typeface="思源黑体 CN Bold"/>
                <a:ea typeface="思源黑体 CN Bold"/>
                <a:cs typeface="+mn-ea"/>
              </a:rPr>
              <a:t>proton</a:t>
            </a:r>
            <a:endParaRPr lang="en-US" altLang="zh-CN" sz="1000" b="1" noProof="0" dirty="0">
              <a:ln>
                <a:noFill/>
              </a:ln>
              <a:solidFill>
                <a:prstClr val="black">
                  <a:lumMod val="75000"/>
                  <a:lumOff val="25000"/>
                </a:prstClr>
              </a:solidFill>
              <a:effectLst/>
              <a:uLnTx/>
              <a:uFillTx/>
              <a:latin typeface="思源黑体 CN Bold"/>
              <a:ea typeface="思源黑体 CN Bold"/>
              <a:cs typeface="+mn-ea"/>
            </a:endParaRPr>
          </a:p>
        </p:txBody>
      </p:sp>
      <p:sp>
        <p:nvSpPr>
          <p:cNvPr id="114" name="文本框 113"/>
          <p:cNvSpPr txBox="1"/>
          <p:nvPr>
            <p:custDataLst>
              <p:tags r:id="rId81"/>
            </p:custDataLst>
          </p:nvPr>
        </p:nvSpPr>
        <p:spPr>
          <a:xfrm>
            <a:off x="730250" y="1492885"/>
            <a:ext cx="722630" cy="245110"/>
          </a:xfrm>
          <a:prstGeom prst="rect">
            <a:avLst/>
          </a:prstGeom>
          <a:noFill/>
        </p:spPr>
        <p:txBody>
          <a:bodyPr wrap="square" rtlCol="0">
            <a:spAutoFit/>
          </a:bodyPr>
          <a:p>
            <a:r>
              <a:rPr lang="en-US" altLang="zh-CN" sz="1000" b="1" noProof="0" dirty="0">
                <a:ln>
                  <a:noFill/>
                </a:ln>
                <a:solidFill>
                  <a:prstClr val="black">
                    <a:lumMod val="75000"/>
                    <a:lumOff val="25000"/>
                  </a:prstClr>
                </a:solidFill>
                <a:effectLst/>
                <a:uLnTx/>
                <a:uFillTx/>
                <a:latin typeface="思源黑体 CN Bold"/>
                <a:ea typeface="思源黑体 CN Bold"/>
                <a:cs typeface="+mn-ea"/>
              </a:rPr>
              <a:t>electron</a:t>
            </a:r>
            <a:endParaRPr lang="en-US" altLang="zh-CN" sz="1000" b="1" noProof="0" dirty="0">
              <a:ln>
                <a:noFill/>
              </a:ln>
              <a:solidFill>
                <a:prstClr val="black">
                  <a:lumMod val="75000"/>
                  <a:lumOff val="25000"/>
                </a:prstClr>
              </a:solidFill>
              <a:effectLst/>
              <a:uLnTx/>
              <a:uFillTx/>
              <a:latin typeface="思源黑体 CN Bold"/>
              <a:ea typeface="思源黑体 CN Bold"/>
              <a:cs typeface="+mn-ea"/>
            </a:endParaRPr>
          </a:p>
        </p:txBody>
      </p:sp>
      <p:grpSp>
        <p:nvGrpSpPr>
          <p:cNvPr id="115" name="组合 114"/>
          <p:cNvGrpSpPr/>
          <p:nvPr/>
        </p:nvGrpSpPr>
        <p:grpSpPr>
          <a:xfrm rot="0">
            <a:off x="1240155" y="1228725"/>
            <a:ext cx="179705" cy="179705"/>
            <a:chOff x="7696" y="3947"/>
            <a:chExt cx="444" cy="452"/>
          </a:xfrm>
        </p:grpSpPr>
        <p:sp>
          <p:nvSpPr>
            <p:cNvPr id="116" name="椭圆 115"/>
            <p:cNvSpPr/>
            <p:nvPr>
              <p:custDataLst>
                <p:tags r:id="rId82"/>
              </p:custDataLst>
            </p:nvPr>
          </p:nvSpPr>
          <p:spPr>
            <a:xfrm>
              <a:off x="7696" y="3947"/>
              <a:ext cx="445" cy="452"/>
            </a:xfrm>
            <a:prstGeom prst="ellipse">
              <a:avLst/>
            </a:prstGeom>
            <a:gradFill>
              <a:gsLst>
                <a:gs pos="74000">
                  <a:schemeClr val="accent4">
                    <a:lumMod val="75000"/>
                  </a:schemeClr>
                </a:gs>
                <a:gs pos="0">
                  <a:srgbClr val="FAEFAE"/>
                </a:gs>
                <a:gs pos="100000">
                  <a:schemeClr val="accent2">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800" b="1">
                <a:solidFill>
                  <a:srgbClr val="FF0000"/>
                </a:solidFill>
              </a:endParaRPr>
            </a:p>
          </p:txBody>
        </p:sp>
        <p:cxnSp>
          <p:nvCxnSpPr>
            <p:cNvPr id="117" name="直接连接符 116"/>
            <p:cNvCxnSpPr/>
            <p:nvPr>
              <p:custDataLst>
                <p:tags r:id="rId83"/>
              </p:custDataLst>
            </p:nvPr>
          </p:nvCxnSpPr>
          <p:spPr>
            <a:xfrm>
              <a:off x="7811" y="4108"/>
              <a:ext cx="218" cy="9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8" name="直接箭头连接符 117"/>
          <p:cNvCxnSpPr>
            <a:endCxn id="112" idx="1"/>
          </p:cNvCxnSpPr>
          <p:nvPr>
            <p:custDataLst>
              <p:tags r:id="rId84"/>
            </p:custDataLst>
          </p:nvPr>
        </p:nvCxnSpPr>
        <p:spPr>
          <a:xfrm>
            <a:off x="1463675" y="1366520"/>
            <a:ext cx="439420" cy="100330"/>
          </a:xfrm>
          <a:prstGeom prst="straightConnector1">
            <a:avLst/>
          </a:prstGeom>
          <a:ln w="25400" cmpd="thickThi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9" name="文本框 118"/>
          <p:cNvSpPr txBox="1"/>
          <p:nvPr>
            <p:custDataLst>
              <p:tags r:id="rId85"/>
            </p:custDataLst>
          </p:nvPr>
        </p:nvSpPr>
        <p:spPr>
          <a:xfrm>
            <a:off x="2671445" y="4215130"/>
            <a:ext cx="1173480" cy="245110"/>
          </a:xfrm>
          <a:prstGeom prst="rect">
            <a:avLst/>
          </a:prstGeom>
          <a:noFill/>
        </p:spPr>
        <p:txBody>
          <a:bodyPr wrap="square" rtlCol="0">
            <a:spAutoFit/>
          </a:bodyPr>
          <a:p>
            <a:r>
              <a:rPr lang="en-US" altLang="zh-CN" sz="1000" b="1" noProof="0" dirty="0">
                <a:ln>
                  <a:noFill/>
                </a:ln>
                <a:solidFill>
                  <a:prstClr val="black">
                    <a:lumMod val="75000"/>
                    <a:lumOff val="25000"/>
                  </a:prstClr>
                </a:solidFill>
                <a:effectLst/>
                <a:uLnTx/>
                <a:uFillTx/>
                <a:latin typeface="思源黑体 CN Bold"/>
                <a:ea typeface="思源黑体 CN Bold"/>
                <a:cs typeface="+mn-ea"/>
              </a:rPr>
              <a:t>electron</a:t>
            </a:r>
            <a:endParaRPr lang="en-US" altLang="zh-CN" sz="1000" b="1" noProof="0" dirty="0">
              <a:ln>
                <a:noFill/>
              </a:ln>
              <a:solidFill>
                <a:prstClr val="black">
                  <a:lumMod val="75000"/>
                  <a:lumOff val="25000"/>
                </a:prstClr>
              </a:solidFill>
              <a:effectLst/>
              <a:uLnTx/>
              <a:uFillTx/>
              <a:latin typeface="思源黑体 CN Bold"/>
              <a:ea typeface="思源黑体 CN Bold"/>
              <a:cs typeface="+mn-ea"/>
            </a:endParaRPr>
          </a:p>
        </p:txBody>
      </p:sp>
      <p:sp>
        <p:nvSpPr>
          <p:cNvPr id="120" name="文本框 119"/>
          <p:cNvSpPr txBox="1"/>
          <p:nvPr>
            <p:custDataLst>
              <p:tags r:id="rId86"/>
            </p:custDataLst>
          </p:nvPr>
        </p:nvSpPr>
        <p:spPr>
          <a:xfrm>
            <a:off x="3678555" y="1407160"/>
            <a:ext cx="972820" cy="245110"/>
          </a:xfrm>
          <a:prstGeom prst="rect">
            <a:avLst/>
          </a:prstGeom>
          <a:noFill/>
        </p:spPr>
        <p:txBody>
          <a:bodyPr wrap="square" rtlCol="0">
            <a:spAutoFit/>
          </a:bodyPr>
          <a:p>
            <a:r>
              <a:rPr lang="en-US" altLang="zh-CN" sz="1000" b="1" noProof="0" dirty="0">
                <a:ln>
                  <a:noFill/>
                </a:ln>
                <a:solidFill>
                  <a:prstClr val="black">
                    <a:lumMod val="75000"/>
                    <a:lumOff val="25000"/>
                  </a:prstClr>
                </a:solidFill>
                <a:effectLst/>
                <a:uLnTx/>
                <a:uFillTx/>
                <a:latin typeface="思源黑体 CN Bold"/>
                <a:ea typeface="思源黑体 CN Bold"/>
                <a:cs typeface="+mn-ea"/>
              </a:rPr>
              <a:t>neutrino</a:t>
            </a:r>
            <a:endParaRPr lang="en-US" altLang="zh-CN" sz="1000" b="1" noProof="0" dirty="0">
              <a:ln>
                <a:noFill/>
              </a:ln>
              <a:solidFill>
                <a:prstClr val="black">
                  <a:lumMod val="75000"/>
                  <a:lumOff val="25000"/>
                </a:prstClr>
              </a:solidFill>
              <a:effectLst/>
              <a:uLnTx/>
              <a:uFillTx/>
              <a:latin typeface="思源黑体 CN Bold"/>
              <a:ea typeface="思源黑体 CN Bold"/>
              <a:cs typeface="+mn-ea"/>
            </a:endParaRPr>
          </a:p>
        </p:txBody>
      </p:sp>
      <p:sp>
        <p:nvSpPr>
          <p:cNvPr id="121" name="左弧形箭头 120"/>
          <p:cNvSpPr/>
          <p:nvPr/>
        </p:nvSpPr>
        <p:spPr>
          <a:xfrm>
            <a:off x="1034415" y="1869440"/>
            <a:ext cx="592455" cy="2134870"/>
          </a:xfrm>
          <a:prstGeom prst="curved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25" name="矩形 124"/>
          <p:cNvSpPr/>
          <p:nvPr/>
        </p:nvSpPr>
        <p:spPr>
          <a:xfrm>
            <a:off x="3479165" y="1178560"/>
            <a:ext cx="1371600" cy="2675255"/>
          </a:xfrm>
          <a:prstGeom prst="rect">
            <a:avLst/>
          </a:prstGeom>
          <a:noFill/>
          <a:ln w="44450" cmpd="sng">
            <a:solidFill>
              <a:srgbClr val="FF0000"/>
            </a:solidFill>
            <a:prstDash val="lg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6" name="文本框 125"/>
          <p:cNvSpPr txBox="1"/>
          <p:nvPr>
            <p:custDataLst>
              <p:tags r:id="rId87"/>
            </p:custDataLst>
          </p:nvPr>
        </p:nvSpPr>
        <p:spPr>
          <a:xfrm>
            <a:off x="1807210" y="1083310"/>
            <a:ext cx="494665" cy="337185"/>
          </a:xfrm>
          <a:prstGeom prst="rect">
            <a:avLst/>
          </a:prstGeom>
          <a:noFill/>
        </p:spPr>
        <p:txBody>
          <a:bodyPr wrap="square" rtlCol="0">
            <a:spAutoFit/>
          </a:bodyPr>
          <a:p>
            <a:r>
              <a:rPr lang="en-US" altLang="zh-CN" sz="1600" b="1" noProof="0" dirty="0">
                <a:ln>
                  <a:noFill/>
                </a:ln>
                <a:solidFill>
                  <a:srgbClr val="FF0000"/>
                </a:solidFill>
                <a:effectLst/>
                <a:uLnTx/>
                <a:uFillTx/>
                <a:latin typeface="Times New Roman" panose="02020603050405020304" charset="0"/>
                <a:ea typeface="思源黑体 CN Bold"/>
                <a:cs typeface="Times New Roman" panose="02020603050405020304" charset="0"/>
              </a:rPr>
              <a:t>EC</a:t>
            </a:r>
            <a:endParaRPr lang="en-US" altLang="zh-CN" sz="1600" b="1" noProof="0" dirty="0">
              <a:ln>
                <a:noFill/>
              </a:ln>
              <a:solidFill>
                <a:srgbClr val="FF0000"/>
              </a:solidFill>
              <a:effectLst/>
              <a:uLnTx/>
              <a:uFillTx/>
              <a:latin typeface="Times New Roman" panose="02020603050405020304" charset="0"/>
              <a:ea typeface="思源黑体 CN Bold"/>
              <a:cs typeface="Times New Roman" panose="02020603050405020304" charset="0"/>
            </a:endParaRPr>
          </a:p>
        </p:txBody>
      </p:sp>
      <p:sp>
        <p:nvSpPr>
          <p:cNvPr id="127" name="文本框 126"/>
          <p:cNvSpPr txBox="1"/>
          <p:nvPr>
            <p:custDataLst>
              <p:tags r:id="rId88"/>
            </p:custDataLst>
          </p:nvPr>
        </p:nvSpPr>
        <p:spPr>
          <a:xfrm>
            <a:off x="1627505" y="4191635"/>
            <a:ext cx="1012825" cy="337185"/>
          </a:xfrm>
          <a:prstGeom prst="rect">
            <a:avLst/>
          </a:prstGeom>
          <a:noFill/>
        </p:spPr>
        <p:txBody>
          <a:bodyPr wrap="square" rtlCol="0">
            <a:spAutoFit/>
          </a:bodyPr>
          <a:p>
            <a:r>
              <a:rPr lang="zh-CN" altLang="en-US" sz="1600" b="1" i="1">
                <a:solidFill>
                  <a:srgbClr val="FF0000"/>
                </a:solidFill>
                <a:latin typeface="Times New Roman" panose="02020603050405020304" charset="0"/>
                <a:ea typeface="微软雅黑" panose="020B0503020204020204" charset="-122"/>
                <a:cs typeface="Times New Roman" panose="02020603050405020304" charset="0"/>
                <a:sym typeface="+mn-ea"/>
              </a:rPr>
              <a:t>β</a:t>
            </a:r>
            <a:r>
              <a:rPr lang="en-US" altLang="zh-CN" sz="1600" b="1" i="1" baseline="30000">
                <a:solidFill>
                  <a:srgbClr val="FF0000"/>
                </a:solidFill>
                <a:latin typeface="Times New Roman" panose="02020603050405020304" charset="0"/>
                <a:ea typeface="微软雅黑" panose="020B0503020204020204" charset="-122"/>
                <a:cs typeface="Times New Roman" panose="02020603050405020304" charset="0"/>
                <a:sym typeface="+mn-ea"/>
              </a:rPr>
              <a:t>-</a:t>
            </a:r>
            <a:r>
              <a:rPr lang="zh-CN" altLang="en-US" sz="1600" b="1">
                <a:solidFill>
                  <a:srgbClr val="FF0000"/>
                </a:solidFill>
                <a:latin typeface="Times New Roman" panose="02020603050405020304" charset="0"/>
                <a:cs typeface="Times New Roman" panose="02020603050405020304" charset="0"/>
                <a:sym typeface="+mn-ea"/>
              </a:rPr>
              <a:t> decay</a:t>
            </a:r>
            <a:endParaRPr lang="zh-CN" altLang="en-US" sz="1600" b="1" noProof="0" dirty="0">
              <a:ln>
                <a:noFill/>
              </a:ln>
              <a:solidFill>
                <a:srgbClr val="FF0000"/>
              </a:solidFill>
              <a:effectLst/>
              <a:uLnTx/>
              <a:uFillTx/>
              <a:latin typeface="Times New Roman" panose="02020603050405020304" charset="0"/>
              <a:ea typeface="思源黑体 CN Bold"/>
              <a:cs typeface="Times New Roman" panose="02020603050405020304" charset="0"/>
              <a:sym typeface="+mn-ea"/>
            </a:endParaRPr>
          </a:p>
        </p:txBody>
      </p:sp>
      <p:sp>
        <p:nvSpPr>
          <p:cNvPr id="122" name="文本框 121"/>
          <p:cNvSpPr txBox="1"/>
          <p:nvPr>
            <p:custDataLst>
              <p:tags r:id="rId89"/>
            </p:custDataLst>
          </p:nvPr>
        </p:nvSpPr>
        <p:spPr>
          <a:xfrm>
            <a:off x="2815590" y="2927350"/>
            <a:ext cx="589915" cy="245110"/>
          </a:xfrm>
          <a:prstGeom prst="rect">
            <a:avLst/>
          </a:prstGeom>
          <a:noFill/>
        </p:spPr>
        <p:txBody>
          <a:bodyPr wrap="square" rtlCol="0">
            <a:spAutoFit/>
          </a:bodyPr>
          <a:p>
            <a:r>
              <a:rPr lang="en-US" sz="1000" b="1" noProof="0" dirty="0">
                <a:ln>
                  <a:noFill/>
                </a:ln>
                <a:solidFill>
                  <a:prstClr val="black">
                    <a:lumMod val="75000"/>
                    <a:lumOff val="25000"/>
                  </a:prstClr>
                </a:solidFill>
                <a:effectLst/>
                <a:uLnTx/>
                <a:uFillTx/>
                <a:latin typeface="Arial" panose="020B0604020202020204" pitchFamily="34" charset="0"/>
                <a:ea typeface="思源黑体 CN Bold"/>
                <a:cs typeface="Arial" panose="020B0604020202020204" pitchFamily="34" charset="0"/>
              </a:rPr>
              <a:t>(</a:t>
            </a:r>
            <a:r>
              <a:rPr lang="en-US" sz="1000" b="1" i="1" noProof="0" dirty="0">
                <a:ln>
                  <a:noFill/>
                </a:ln>
                <a:solidFill>
                  <a:prstClr val="black">
                    <a:lumMod val="75000"/>
                    <a:lumOff val="25000"/>
                  </a:prstClr>
                </a:solidFill>
                <a:effectLst/>
                <a:uLnTx/>
                <a:uFillTx/>
                <a:latin typeface="Arial" panose="020B0604020202020204" pitchFamily="34" charset="0"/>
                <a:ea typeface="思源黑体 CN Bold"/>
                <a:cs typeface="Arial" panose="020B0604020202020204" pitchFamily="34" charset="0"/>
              </a:rPr>
              <a:t>A, </a:t>
            </a:r>
            <a:r>
              <a:rPr lang="en-US" sz="1000" b="1" i="1" noProof="0" dirty="0">
                <a:ln>
                  <a:noFill/>
                </a:ln>
                <a:solidFill>
                  <a:srgbClr val="FF0000"/>
                </a:solidFill>
                <a:effectLst/>
                <a:uLnTx/>
                <a:uFillTx/>
                <a:latin typeface="Arial" panose="020B0604020202020204" pitchFamily="34" charset="0"/>
                <a:ea typeface="思源黑体 CN Bold"/>
                <a:cs typeface="Arial" panose="020B0604020202020204" pitchFamily="34" charset="0"/>
              </a:rPr>
              <a:t>Z-1</a:t>
            </a:r>
            <a:r>
              <a:rPr lang="en-US" sz="1000" b="1" noProof="0" dirty="0">
                <a:ln>
                  <a:noFill/>
                </a:ln>
                <a:solidFill>
                  <a:prstClr val="black">
                    <a:lumMod val="75000"/>
                    <a:lumOff val="25000"/>
                  </a:prstClr>
                </a:solidFill>
                <a:effectLst/>
                <a:uLnTx/>
                <a:uFillTx/>
                <a:latin typeface="Arial" panose="020B0604020202020204" pitchFamily="34" charset="0"/>
                <a:ea typeface="思源黑体 CN Bold"/>
                <a:cs typeface="Arial" panose="020B0604020202020204" pitchFamily="34" charset="0"/>
              </a:rPr>
              <a:t>)</a:t>
            </a:r>
            <a:endParaRPr lang="en-US" sz="1000" b="1" noProof="0" dirty="0">
              <a:ln>
                <a:noFill/>
              </a:ln>
              <a:solidFill>
                <a:prstClr val="black">
                  <a:lumMod val="75000"/>
                  <a:lumOff val="25000"/>
                </a:prstClr>
              </a:solidFill>
              <a:effectLst/>
              <a:uLnTx/>
              <a:uFillTx/>
              <a:latin typeface="Arial" panose="020B0604020202020204" pitchFamily="34" charset="0"/>
              <a:ea typeface="思源黑体 CN Bold"/>
              <a:cs typeface="Arial" panose="020B0604020202020204" pitchFamily="34" charset="0"/>
            </a:endParaRPr>
          </a:p>
        </p:txBody>
      </p:sp>
      <p:grpSp>
        <p:nvGrpSpPr>
          <p:cNvPr id="123" name="组合 122"/>
          <p:cNvGrpSpPr/>
          <p:nvPr/>
        </p:nvGrpSpPr>
        <p:grpSpPr>
          <a:xfrm rot="0">
            <a:off x="2538095" y="2466340"/>
            <a:ext cx="506095" cy="480695"/>
            <a:chOff x="941" y="4188"/>
            <a:chExt cx="2636" cy="2440"/>
          </a:xfrm>
        </p:grpSpPr>
        <p:grpSp>
          <p:nvGrpSpPr>
            <p:cNvPr id="128" name="组合 127"/>
            <p:cNvGrpSpPr/>
            <p:nvPr/>
          </p:nvGrpSpPr>
          <p:grpSpPr>
            <a:xfrm>
              <a:off x="941" y="4188"/>
              <a:ext cx="2636" cy="2440"/>
              <a:chOff x="941" y="4188"/>
              <a:chExt cx="2636" cy="2440"/>
            </a:xfrm>
          </p:grpSpPr>
          <p:grpSp>
            <p:nvGrpSpPr>
              <p:cNvPr id="129" name="组合 128"/>
              <p:cNvGrpSpPr/>
              <p:nvPr/>
            </p:nvGrpSpPr>
            <p:grpSpPr>
              <a:xfrm>
                <a:off x="941" y="4188"/>
                <a:ext cx="2636" cy="2440"/>
                <a:chOff x="941" y="4188"/>
                <a:chExt cx="2636" cy="2440"/>
              </a:xfrm>
            </p:grpSpPr>
            <p:sp>
              <p:nvSpPr>
                <p:cNvPr id="130" name="椭圆 129"/>
                <p:cNvSpPr/>
                <p:nvPr>
                  <p:custDataLst>
                    <p:tags r:id="rId90"/>
                  </p:custDataLst>
                </p:nvPr>
              </p:nvSpPr>
              <p:spPr>
                <a:xfrm>
                  <a:off x="1948" y="5028"/>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1" name="组合 130"/>
                <p:cNvGrpSpPr/>
                <p:nvPr/>
              </p:nvGrpSpPr>
              <p:grpSpPr>
                <a:xfrm>
                  <a:off x="941" y="4188"/>
                  <a:ext cx="2637" cy="2441"/>
                  <a:chOff x="1796" y="3829"/>
                  <a:chExt cx="2637" cy="2441"/>
                </a:xfrm>
              </p:grpSpPr>
              <p:sp>
                <p:nvSpPr>
                  <p:cNvPr id="132" name="椭圆 131"/>
                  <p:cNvSpPr/>
                  <p:nvPr>
                    <p:custDataLst>
                      <p:tags r:id="rId91"/>
                    </p:custDataLst>
                  </p:nvPr>
                </p:nvSpPr>
                <p:spPr>
                  <a:xfrm>
                    <a:off x="2560" y="3829"/>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3" name="椭圆 132"/>
                  <p:cNvSpPr/>
                  <p:nvPr>
                    <p:custDataLst>
                      <p:tags r:id="rId92"/>
                    </p:custDataLst>
                  </p:nvPr>
                </p:nvSpPr>
                <p:spPr>
                  <a:xfrm>
                    <a:off x="1932" y="4064"/>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4" name="椭圆 133"/>
                  <p:cNvSpPr/>
                  <p:nvPr>
                    <p:custDataLst>
                      <p:tags r:id="rId93"/>
                    </p:custDataLst>
                  </p:nvPr>
                </p:nvSpPr>
                <p:spPr>
                  <a:xfrm>
                    <a:off x="2560" y="4932"/>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5" name="椭圆 134"/>
                  <p:cNvSpPr/>
                  <p:nvPr>
                    <p:custDataLst>
                      <p:tags r:id="rId94"/>
                    </p:custDataLst>
                  </p:nvPr>
                </p:nvSpPr>
                <p:spPr>
                  <a:xfrm>
                    <a:off x="1796" y="4669"/>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6" name="椭圆 135"/>
                  <p:cNvSpPr/>
                  <p:nvPr>
                    <p:custDataLst>
                      <p:tags r:id="rId95"/>
                    </p:custDataLst>
                  </p:nvPr>
                </p:nvSpPr>
                <p:spPr>
                  <a:xfrm>
                    <a:off x="2598" y="4350"/>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7" name="椭圆 136"/>
                  <p:cNvSpPr/>
                  <p:nvPr>
                    <p:custDataLst>
                      <p:tags r:id="rId96"/>
                    </p:custDataLst>
                  </p:nvPr>
                </p:nvSpPr>
                <p:spPr>
                  <a:xfrm>
                    <a:off x="1996" y="5206"/>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8" name="椭圆 137"/>
                  <p:cNvSpPr/>
                  <p:nvPr>
                    <p:custDataLst>
                      <p:tags r:id="rId97"/>
                    </p:custDataLst>
                  </p:nvPr>
                </p:nvSpPr>
                <p:spPr>
                  <a:xfrm>
                    <a:off x="2733" y="5360"/>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9" name="椭圆 138"/>
                  <p:cNvSpPr/>
                  <p:nvPr>
                    <p:custDataLst>
                      <p:tags r:id="rId98"/>
                    </p:custDataLst>
                  </p:nvPr>
                </p:nvSpPr>
                <p:spPr>
                  <a:xfrm>
                    <a:off x="3069" y="3972"/>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0" name="椭圆 139"/>
                  <p:cNvSpPr/>
                  <p:nvPr>
                    <p:custDataLst>
                      <p:tags r:id="rId99"/>
                    </p:custDataLst>
                  </p:nvPr>
                </p:nvSpPr>
                <p:spPr>
                  <a:xfrm>
                    <a:off x="3497" y="4450"/>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1" name="椭圆 140"/>
                  <p:cNvSpPr/>
                  <p:nvPr>
                    <p:custDataLst>
                      <p:tags r:id="rId100"/>
                    </p:custDataLst>
                  </p:nvPr>
                </p:nvSpPr>
                <p:spPr>
                  <a:xfrm>
                    <a:off x="3241" y="5163"/>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142" name="椭圆 141"/>
              <p:cNvSpPr/>
              <p:nvPr>
                <p:custDataLst>
                  <p:tags r:id="rId101"/>
                </p:custDataLst>
              </p:nvPr>
            </p:nvSpPr>
            <p:spPr>
              <a:xfrm>
                <a:off x="1948" y="4612"/>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43" name="椭圆 142"/>
            <p:cNvSpPr/>
            <p:nvPr>
              <p:custDataLst>
                <p:tags r:id="rId102"/>
              </p:custDataLst>
            </p:nvPr>
          </p:nvSpPr>
          <p:spPr>
            <a:xfrm>
              <a:off x="1449" y="5190"/>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44" name="文本框 143"/>
          <p:cNvSpPr txBox="1"/>
          <p:nvPr>
            <p:custDataLst>
              <p:tags r:id="rId103"/>
            </p:custDataLst>
          </p:nvPr>
        </p:nvSpPr>
        <p:spPr>
          <a:xfrm>
            <a:off x="2887345" y="2080895"/>
            <a:ext cx="576580" cy="245110"/>
          </a:xfrm>
          <a:prstGeom prst="rect">
            <a:avLst/>
          </a:prstGeom>
          <a:noFill/>
        </p:spPr>
        <p:txBody>
          <a:bodyPr wrap="square" rtlCol="0">
            <a:spAutoFit/>
          </a:bodyPr>
          <a:p>
            <a:r>
              <a:rPr lang="en-US" altLang="zh-CN" sz="1000" b="1" noProof="0" dirty="0">
                <a:ln>
                  <a:noFill/>
                </a:ln>
                <a:solidFill>
                  <a:prstClr val="black">
                    <a:lumMod val="75000"/>
                    <a:lumOff val="25000"/>
                  </a:prstClr>
                </a:solidFill>
                <a:effectLst/>
                <a:uLnTx/>
                <a:uFillTx/>
                <a:latin typeface="思源黑体 CN Bold"/>
                <a:ea typeface="思源黑体 CN Bold"/>
                <a:cs typeface="+mn-ea"/>
              </a:rPr>
              <a:t>proton</a:t>
            </a:r>
            <a:endParaRPr lang="en-US" altLang="zh-CN" sz="1000" b="1" noProof="0" dirty="0">
              <a:ln>
                <a:noFill/>
              </a:ln>
              <a:solidFill>
                <a:prstClr val="black">
                  <a:lumMod val="75000"/>
                  <a:lumOff val="25000"/>
                </a:prstClr>
              </a:solidFill>
              <a:effectLst/>
              <a:uLnTx/>
              <a:uFillTx/>
              <a:latin typeface="思源黑体 CN Bold"/>
              <a:ea typeface="思源黑体 CN Bold"/>
              <a:cs typeface="+mn-ea"/>
            </a:endParaRPr>
          </a:p>
        </p:txBody>
      </p:sp>
      <p:sp>
        <p:nvSpPr>
          <p:cNvPr id="145" name="椭圆 144"/>
          <p:cNvSpPr/>
          <p:nvPr>
            <p:custDataLst>
              <p:tags r:id="rId104"/>
            </p:custDataLst>
          </p:nvPr>
        </p:nvSpPr>
        <p:spPr>
          <a:xfrm>
            <a:off x="1354455" y="2573655"/>
            <a:ext cx="179705" cy="179705"/>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46" name="组合 145"/>
          <p:cNvGrpSpPr/>
          <p:nvPr/>
        </p:nvGrpSpPr>
        <p:grpSpPr>
          <a:xfrm rot="0">
            <a:off x="808355" y="2719705"/>
            <a:ext cx="506095" cy="480695"/>
            <a:chOff x="941" y="4188"/>
            <a:chExt cx="2636" cy="2440"/>
          </a:xfrm>
        </p:grpSpPr>
        <p:grpSp>
          <p:nvGrpSpPr>
            <p:cNvPr id="147" name="组合 146"/>
            <p:cNvGrpSpPr/>
            <p:nvPr/>
          </p:nvGrpSpPr>
          <p:grpSpPr>
            <a:xfrm>
              <a:off x="941" y="4188"/>
              <a:ext cx="2636" cy="2440"/>
              <a:chOff x="941" y="4188"/>
              <a:chExt cx="2636" cy="2440"/>
            </a:xfrm>
          </p:grpSpPr>
          <p:grpSp>
            <p:nvGrpSpPr>
              <p:cNvPr id="148" name="组合 147"/>
              <p:cNvGrpSpPr/>
              <p:nvPr/>
            </p:nvGrpSpPr>
            <p:grpSpPr>
              <a:xfrm>
                <a:off x="941" y="4188"/>
                <a:ext cx="2636" cy="2440"/>
                <a:chOff x="941" y="4188"/>
                <a:chExt cx="2636" cy="2440"/>
              </a:xfrm>
            </p:grpSpPr>
            <p:sp>
              <p:nvSpPr>
                <p:cNvPr id="149" name="椭圆 148"/>
                <p:cNvSpPr/>
                <p:nvPr>
                  <p:custDataLst>
                    <p:tags r:id="rId105"/>
                  </p:custDataLst>
                </p:nvPr>
              </p:nvSpPr>
              <p:spPr>
                <a:xfrm>
                  <a:off x="1948" y="5028"/>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50" name="组合 149"/>
                <p:cNvGrpSpPr/>
                <p:nvPr/>
              </p:nvGrpSpPr>
              <p:grpSpPr>
                <a:xfrm>
                  <a:off x="941" y="4188"/>
                  <a:ext cx="2637" cy="2441"/>
                  <a:chOff x="1796" y="3829"/>
                  <a:chExt cx="2637" cy="2441"/>
                </a:xfrm>
              </p:grpSpPr>
              <p:sp>
                <p:nvSpPr>
                  <p:cNvPr id="151" name="椭圆 150"/>
                  <p:cNvSpPr/>
                  <p:nvPr>
                    <p:custDataLst>
                      <p:tags r:id="rId106"/>
                    </p:custDataLst>
                  </p:nvPr>
                </p:nvSpPr>
                <p:spPr>
                  <a:xfrm>
                    <a:off x="2560" y="3829"/>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2" name="椭圆 151"/>
                  <p:cNvSpPr/>
                  <p:nvPr>
                    <p:custDataLst>
                      <p:tags r:id="rId107"/>
                    </p:custDataLst>
                  </p:nvPr>
                </p:nvSpPr>
                <p:spPr>
                  <a:xfrm>
                    <a:off x="1932" y="4064"/>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3" name="椭圆 152"/>
                  <p:cNvSpPr/>
                  <p:nvPr>
                    <p:custDataLst>
                      <p:tags r:id="rId108"/>
                    </p:custDataLst>
                  </p:nvPr>
                </p:nvSpPr>
                <p:spPr>
                  <a:xfrm>
                    <a:off x="2560" y="4932"/>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5" name="椭圆 154"/>
                  <p:cNvSpPr/>
                  <p:nvPr>
                    <p:custDataLst>
                      <p:tags r:id="rId109"/>
                    </p:custDataLst>
                  </p:nvPr>
                </p:nvSpPr>
                <p:spPr>
                  <a:xfrm>
                    <a:off x="1796" y="4669"/>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6" name="椭圆 155"/>
                  <p:cNvSpPr/>
                  <p:nvPr>
                    <p:custDataLst>
                      <p:tags r:id="rId110"/>
                    </p:custDataLst>
                  </p:nvPr>
                </p:nvSpPr>
                <p:spPr>
                  <a:xfrm>
                    <a:off x="2598" y="4350"/>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7" name="椭圆 156"/>
                  <p:cNvSpPr/>
                  <p:nvPr>
                    <p:custDataLst>
                      <p:tags r:id="rId111"/>
                    </p:custDataLst>
                  </p:nvPr>
                </p:nvSpPr>
                <p:spPr>
                  <a:xfrm>
                    <a:off x="1996" y="5206"/>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8" name="椭圆 157"/>
                  <p:cNvSpPr/>
                  <p:nvPr>
                    <p:custDataLst>
                      <p:tags r:id="rId112"/>
                    </p:custDataLst>
                  </p:nvPr>
                </p:nvSpPr>
                <p:spPr>
                  <a:xfrm>
                    <a:off x="2733" y="5360"/>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9" name="椭圆 158"/>
                  <p:cNvSpPr/>
                  <p:nvPr>
                    <p:custDataLst>
                      <p:tags r:id="rId113"/>
                    </p:custDataLst>
                  </p:nvPr>
                </p:nvSpPr>
                <p:spPr>
                  <a:xfrm>
                    <a:off x="3069" y="3972"/>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0" name="椭圆 159"/>
                  <p:cNvSpPr/>
                  <p:nvPr>
                    <p:custDataLst>
                      <p:tags r:id="rId114"/>
                    </p:custDataLst>
                  </p:nvPr>
                </p:nvSpPr>
                <p:spPr>
                  <a:xfrm>
                    <a:off x="3497" y="4450"/>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1" name="椭圆 160"/>
                  <p:cNvSpPr/>
                  <p:nvPr>
                    <p:custDataLst>
                      <p:tags r:id="rId115"/>
                    </p:custDataLst>
                  </p:nvPr>
                </p:nvSpPr>
                <p:spPr>
                  <a:xfrm>
                    <a:off x="3241" y="5163"/>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162" name="椭圆 161"/>
              <p:cNvSpPr/>
              <p:nvPr>
                <p:custDataLst>
                  <p:tags r:id="rId116"/>
                </p:custDataLst>
              </p:nvPr>
            </p:nvSpPr>
            <p:spPr>
              <a:xfrm>
                <a:off x="1948" y="4612"/>
                <a:ext cx="937" cy="910"/>
              </a:xfrm>
              <a:prstGeom prst="ellipse">
                <a:avLst/>
              </a:prstGeom>
              <a:gradFill>
                <a:gsLst>
                  <a:gs pos="50000">
                    <a:srgbClr val="3F6B98">
                      <a:alpha val="100000"/>
                    </a:srgbClr>
                  </a:gs>
                  <a:gs pos="4000">
                    <a:schemeClr val="accent1">
                      <a:lumMod val="40000"/>
                      <a:lumOff val="60000"/>
                    </a:schemeClr>
                  </a:gs>
                  <a:gs pos="0">
                    <a:schemeClr val="accent1">
                      <a:lumMod val="20000"/>
                      <a:lumOff val="80000"/>
                    </a:schemeClr>
                  </a:gs>
                  <a:gs pos="100000">
                    <a:srgbClr val="2355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3" name="椭圆 162"/>
            <p:cNvSpPr/>
            <p:nvPr>
              <p:custDataLst>
                <p:tags r:id="rId117"/>
              </p:custDataLst>
            </p:nvPr>
          </p:nvSpPr>
          <p:spPr>
            <a:xfrm>
              <a:off x="1449" y="5190"/>
              <a:ext cx="937" cy="910"/>
            </a:xfrm>
            <a:prstGeom prst="ellipse">
              <a:avLst/>
            </a:prstGeom>
            <a:gradFill>
              <a:gsLst>
                <a:gs pos="0">
                  <a:schemeClr val="accent2">
                    <a:lumMod val="20000"/>
                    <a:lumOff val="80000"/>
                  </a:schemeClr>
                </a:gs>
                <a:gs pos="50000">
                  <a:srgbClr val="B24E2E">
                    <a:alpha val="100000"/>
                  </a:srgbClr>
                </a:gs>
                <a:gs pos="100000">
                  <a:srgbClr val="8E3A1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4" name="文本框 163"/>
          <p:cNvSpPr txBox="1"/>
          <p:nvPr>
            <p:custDataLst>
              <p:tags r:id="rId118"/>
            </p:custDataLst>
          </p:nvPr>
        </p:nvSpPr>
        <p:spPr>
          <a:xfrm>
            <a:off x="1167130" y="3109595"/>
            <a:ext cx="613410" cy="245110"/>
          </a:xfrm>
          <a:prstGeom prst="rect">
            <a:avLst/>
          </a:prstGeom>
          <a:noFill/>
        </p:spPr>
        <p:txBody>
          <a:bodyPr wrap="square" rtlCol="0">
            <a:spAutoFit/>
          </a:bodyPr>
          <a:p>
            <a:r>
              <a:rPr lang="en-US" sz="1000" b="1" noProof="0" dirty="0">
                <a:ln>
                  <a:noFill/>
                </a:ln>
                <a:solidFill>
                  <a:prstClr val="black">
                    <a:lumMod val="75000"/>
                    <a:lumOff val="25000"/>
                  </a:prstClr>
                </a:solidFill>
                <a:effectLst/>
                <a:uLnTx/>
                <a:uFillTx/>
                <a:latin typeface="Arial" panose="020B0604020202020204" pitchFamily="34" charset="0"/>
                <a:ea typeface="思源黑体 CN Bold"/>
                <a:cs typeface="Arial" panose="020B0604020202020204" pitchFamily="34" charset="0"/>
              </a:rPr>
              <a:t>(</a:t>
            </a:r>
            <a:r>
              <a:rPr lang="en-US" sz="1000" b="1" i="1" noProof="0" dirty="0">
                <a:ln>
                  <a:noFill/>
                </a:ln>
                <a:solidFill>
                  <a:prstClr val="black">
                    <a:lumMod val="75000"/>
                    <a:lumOff val="25000"/>
                  </a:prstClr>
                </a:solidFill>
                <a:effectLst/>
                <a:uLnTx/>
                <a:uFillTx/>
                <a:latin typeface="Arial" panose="020B0604020202020204" pitchFamily="34" charset="0"/>
                <a:ea typeface="思源黑体 CN Bold"/>
                <a:cs typeface="Arial" panose="020B0604020202020204" pitchFamily="34" charset="0"/>
              </a:rPr>
              <a:t>A, </a:t>
            </a:r>
            <a:r>
              <a:rPr lang="en-US" sz="1000" b="1" i="1" noProof="0" dirty="0">
                <a:ln>
                  <a:noFill/>
                </a:ln>
                <a:solidFill>
                  <a:srgbClr val="FF0000"/>
                </a:solidFill>
                <a:effectLst/>
                <a:uLnTx/>
                <a:uFillTx/>
                <a:latin typeface="Arial" panose="020B0604020202020204" pitchFamily="34" charset="0"/>
                <a:ea typeface="思源黑体 CN Bold"/>
                <a:cs typeface="Arial" panose="020B0604020202020204" pitchFamily="34" charset="0"/>
              </a:rPr>
              <a:t>Z</a:t>
            </a:r>
            <a:r>
              <a:rPr lang="en-US" sz="1000" b="1" noProof="0" dirty="0">
                <a:ln>
                  <a:noFill/>
                </a:ln>
                <a:solidFill>
                  <a:prstClr val="black">
                    <a:lumMod val="75000"/>
                    <a:lumOff val="25000"/>
                  </a:prstClr>
                </a:solidFill>
                <a:effectLst/>
                <a:uLnTx/>
                <a:uFillTx/>
                <a:latin typeface="Arial" panose="020B0604020202020204" pitchFamily="34" charset="0"/>
                <a:ea typeface="思源黑体 CN Bold"/>
                <a:cs typeface="Arial" panose="020B0604020202020204" pitchFamily="34" charset="0"/>
              </a:rPr>
              <a:t>)</a:t>
            </a:r>
            <a:endParaRPr lang="en-US" sz="1000" b="1" noProof="0" dirty="0">
              <a:ln>
                <a:noFill/>
              </a:ln>
              <a:solidFill>
                <a:prstClr val="black">
                  <a:lumMod val="75000"/>
                  <a:lumOff val="25000"/>
                </a:prstClr>
              </a:solidFill>
              <a:effectLst/>
              <a:uLnTx/>
              <a:uFillTx/>
              <a:latin typeface="Arial" panose="020B0604020202020204" pitchFamily="34" charset="0"/>
              <a:ea typeface="思源黑体 CN Bold"/>
              <a:cs typeface="Arial" panose="020B0604020202020204" pitchFamily="34" charset="0"/>
            </a:endParaRPr>
          </a:p>
        </p:txBody>
      </p:sp>
      <p:sp>
        <p:nvSpPr>
          <p:cNvPr id="165" name="文本框 164"/>
          <p:cNvSpPr txBox="1"/>
          <p:nvPr>
            <p:custDataLst>
              <p:tags r:id="rId119"/>
            </p:custDataLst>
          </p:nvPr>
        </p:nvSpPr>
        <p:spPr>
          <a:xfrm>
            <a:off x="1099185" y="2326640"/>
            <a:ext cx="704850" cy="245110"/>
          </a:xfrm>
          <a:prstGeom prst="rect">
            <a:avLst/>
          </a:prstGeom>
          <a:noFill/>
        </p:spPr>
        <p:txBody>
          <a:bodyPr wrap="square" rtlCol="0">
            <a:spAutoFit/>
          </a:bodyPr>
          <a:p>
            <a:r>
              <a:rPr lang="en-US" altLang="zh-CN" sz="1000" b="1" noProof="0" dirty="0">
                <a:ln>
                  <a:noFill/>
                </a:ln>
                <a:solidFill>
                  <a:prstClr val="black">
                    <a:lumMod val="75000"/>
                    <a:lumOff val="25000"/>
                  </a:prstClr>
                </a:solidFill>
                <a:effectLst/>
                <a:uLnTx/>
                <a:uFillTx/>
                <a:latin typeface="思源黑体 CN Bold"/>
                <a:ea typeface="思源黑体 CN Bold"/>
                <a:cs typeface="+mn-ea"/>
              </a:rPr>
              <a:t>neutron</a:t>
            </a:r>
            <a:endParaRPr lang="en-US" altLang="zh-CN" sz="1000" b="1" noProof="0" dirty="0">
              <a:ln>
                <a:noFill/>
              </a:ln>
              <a:solidFill>
                <a:prstClr val="black">
                  <a:lumMod val="75000"/>
                  <a:lumOff val="25000"/>
                </a:prstClr>
              </a:solidFill>
              <a:effectLst/>
              <a:uLnTx/>
              <a:uFillTx/>
              <a:latin typeface="思源黑体 CN Bold"/>
              <a:ea typeface="思源黑体 CN Bold"/>
              <a:cs typeface="+mn-ea"/>
            </a:endParaRPr>
          </a:p>
        </p:txBody>
      </p:sp>
      <p:pic>
        <p:nvPicPr>
          <p:cNvPr id="109" name="图片 108"/>
          <p:cNvPicPr>
            <a:picLocks noChangeAspect="1"/>
          </p:cNvPicPr>
          <p:nvPr/>
        </p:nvPicPr>
        <p:blipFill>
          <a:blip r:embed="rId120"/>
          <a:srcRect r="31782"/>
          <a:stretch>
            <a:fillRect/>
          </a:stretch>
        </p:blipFill>
        <p:spPr>
          <a:xfrm>
            <a:off x="1271270" y="5031740"/>
            <a:ext cx="2625090" cy="1073150"/>
          </a:xfrm>
          <a:prstGeom prst="rect">
            <a:avLst/>
          </a:prstGeom>
        </p:spPr>
      </p:pic>
      <p:sp>
        <p:nvSpPr>
          <p:cNvPr id="110" name="TextBox 6"/>
          <p:cNvSpPr txBox="1"/>
          <p:nvPr>
            <p:custDataLst>
              <p:tags r:id="rId121"/>
            </p:custDataLst>
          </p:nvPr>
        </p:nvSpPr>
        <p:spPr>
          <a:xfrm>
            <a:off x="386294" y="263904"/>
            <a:ext cx="5635610" cy="583565"/>
          </a:xfrm>
          <a:prstGeom prst="rect">
            <a:avLst/>
          </a:prstGeom>
          <a:noFill/>
          <a:effectLst/>
        </p:spPr>
        <p:txBody>
          <a:bodyPr wrap="square">
            <a:spAutoFit/>
          </a:bodyPr>
          <a:p>
            <a:pPr marR="0" lvl="0" indent="0" algn="l" defTabSz="914400" rtl="0" eaLnBrk="1" fontAlgn="auto" latinLnBrk="0" hangingPunct="1">
              <a:lnSpc>
                <a:spcPct val="100000"/>
              </a:lnSpc>
              <a:spcBef>
                <a:spcPts val="0"/>
              </a:spcBef>
              <a:spcAft>
                <a:spcPts val="0"/>
              </a:spcAft>
              <a:buClrTx/>
              <a:buSzTx/>
              <a:buFont typeface="+mj-ea"/>
              <a:buNone/>
              <a:defRPr/>
            </a:pPr>
            <a:r>
              <a:rPr lang="en-US" altLang="zh-CN" sz="3200" b="1"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rPr>
              <a:t>What’s Urca</a:t>
            </a:r>
            <a:endParaRPr kumimoji="0" lang="en-US" altLang="zh-CN"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endParaRPr>
          </a:p>
        </p:txBody>
      </p:sp>
      <p:sp>
        <p:nvSpPr>
          <p:cNvPr id="169" name="文本框 168"/>
          <p:cNvSpPr txBox="1"/>
          <p:nvPr/>
        </p:nvSpPr>
        <p:spPr>
          <a:xfrm>
            <a:off x="6878955" y="911225"/>
            <a:ext cx="4330700" cy="1899920"/>
          </a:xfrm>
          <a:prstGeom prst="rect">
            <a:avLst/>
          </a:prstGeom>
          <a:noFill/>
        </p:spPr>
        <p:txBody>
          <a:bodyPr wrap="square" rtlCol="0">
            <a:noAutofit/>
          </a:bodyPr>
          <a:p>
            <a:pPr marL="342900" indent="-342900">
              <a:buFont typeface="Wingdings" panose="05000000000000000000" charset="0"/>
              <a:buChar char="p"/>
            </a:pPr>
            <a:r>
              <a:rPr lang="en-US" altLang="zh-CN" sz="2000" b="1"/>
              <a:t>What’s </a:t>
            </a:r>
            <a:r>
              <a:rPr lang="en-US" altLang="zh-CN" sz="2000" b="1">
                <a:solidFill>
                  <a:srgbClr val="FF0000"/>
                </a:solidFill>
              </a:rPr>
              <a:t>Urca process</a:t>
            </a:r>
            <a:r>
              <a:rPr lang="en-US" altLang="zh-CN" sz="2000" b="1"/>
              <a:t>: </a:t>
            </a:r>
            <a:endParaRPr lang="en-US" altLang="zh-CN" sz="2000" b="1"/>
          </a:p>
          <a:p>
            <a:pPr indent="457200">
              <a:buFont typeface="Wingdings" panose="05000000000000000000" charset="0"/>
              <a:buNone/>
            </a:pPr>
            <a:r>
              <a:rPr lang="en-US" altLang="zh-CN" sz="2000" b="1"/>
              <a:t>Urca process is a cooling mechanism of stars.</a:t>
            </a:r>
            <a:endParaRPr lang="en-US" altLang="zh-CN" sz="2000" b="1"/>
          </a:p>
          <a:p>
            <a:pPr marL="342900" indent="-342900">
              <a:buFont typeface="Wingdings" panose="05000000000000000000" charset="0"/>
              <a:buChar char="p"/>
            </a:pPr>
            <a:r>
              <a:rPr lang="en-US" altLang="zh-CN" sz="2000" b="1"/>
              <a:t>How:</a:t>
            </a:r>
            <a:endParaRPr lang="en-US" altLang="zh-CN" sz="2000" b="1"/>
          </a:p>
          <a:p>
            <a:pPr indent="457200">
              <a:buFont typeface="Wingdings" panose="05000000000000000000" charset="0"/>
              <a:buNone/>
            </a:pPr>
            <a:r>
              <a:rPr lang="en-US" altLang="zh-CN" sz="2000" b="1"/>
              <a:t>By releasing neutrinos and antineutrinos.</a:t>
            </a:r>
            <a:endParaRPr lang="en-US" altLang="zh-CN" sz="2000" b="1"/>
          </a:p>
        </p:txBody>
      </p:sp>
      <mc:AlternateContent xmlns:mc="http://schemas.openxmlformats.org/markup-compatibility/2006">
        <mc:Choice xmlns:a14="http://schemas.microsoft.com/office/drawing/2010/main" Requires="a14">
          <p:sp>
            <p:nvSpPr>
              <p:cNvPr id="166" name="文本框 165"/>
              <p:cNvSpPr txBox="1"/>
              <p:nvPr/>
            </p:nvSpPr>
            <p:spPr>
              <a:xfrm>
                <a:off x="6161405" y="2660650"/>
                <a:ext cx="5932805" cy="1322705"/>
              </a:xfrm>
              <a:prstGeom prst="rect">
                <a:avLst/>
              </a:prstGeom>
              <a:noFill/>
            </p:spPr>
            <p:txBody>
              <a:bodyPr wrap="square" rtlCol="0">
                <a:noAutofit/>
              </a:bodyPr>
              <a:p>
                <a:pPr algn="ctr"/>
                <a:endParaRPr lang="zh-CN" altLang="en-US" i="1">
                  <a:latin typeface="Cambria Math" panose="02040503050406030204" charset="0"/>
                  <a:cs typeface="Cambria Math" panose="02040503050406030204" charset="0"/>
                </a:endParaRPr>
              </a:p>
              <a:p>
                <a:pPr marL="342900" indent="-342900">
                  <a:buFont typeface="Wingdings" panose="05000000000000000000" charset="0"/>
                  <a:buChar char="l"/>
                </a:pPr>
                <a:r>
                  <a:rPr lang="en-US" altLang="zh-CN" b="1">
                    <a:solidFill>
                      <a:srgbClr val="FF0000"/>
                    </a:solidFill>
                    <a:sym typeface="+mn-ea"/>
                  </a:rPr>
                  <a:t>Nuclear Urca process </a:t>
                </a:r>
                <a:r>
                  <a:rPr lang="en-US" altLang="zh-CN" b="1">
                    <a:sym typeface="+mn-ea"/>
                  </a:rPr>
                  <a:t>(ocean - crust)</a:t>
                </a:r>
                <a:r>
                  <a:rPr lang="zh-CN" b="1">
                    <a:solidFill>
                      <a:schemeClr val="tx1"/>
                    </a:solidFill>
                    <a:sym typeface="+mn-ea"/>
                  </a:rPr>
                  <a:t>：</a:t>
                </a:r>
                <a:endParaRPr lang="zh-CN" b="1">
                  <a:solidFill>
                    <a:srgbClr val="FF0000"/>
                  </a:solidFill>
                  <a:sym typeface="+mn-ea"/>
                </a:endParaRPr>
              </a:p>
              <a:p>
                <a:pPr marL="342900" indent="-342900">
                  <a:buFont typeface="Wingdings" panose="05000000000000000000" charset="0"/>
                  <a:buChar char="l"/>
                </a:pPr>
                <a:endParaRPr lang="zh-CN" b="1">
                  <a:solidFill>
                    <a:srgbClr val="FF0000"/>
                  </a:solidFill>
                  <a:sym typeface="+mn-ea"/>
                </a:endParaRPr>
              </a:p>
              <a:p>
                <a:pPr algn="ctr"/>
                <a14:m>
                  <m:oMathPara xmlns:m="http://schemas.openxmlformats.org/officeDocument/2006/math">
                    <m:oMathParaPr>
                      <m:jc m:val="centerGroup"/>
                    </m:oMathParaPr>
                    <m:oMath xmlns:m="http://schemas.openxmlformats.org/officeDocument/2006/math">
                      <m:sSub>
                        <m:sSubPr>
                          <m:ctrlPr>
                            <a:rPr lang="en-US" altLang="zh-CN" b="1" i="1">
                              <a:solidFill>
                                <a:srgbClr val="FF0000"/>
                              </a:solidFill>
                              <a:latin typeface="Cambria Math" panose="02040503050406030204" charset="0"/>
                              <a:cs typeface="Cambria Math" panose="02040503050406030204" charset="0"/>
                              <a:sym typeface="+mn-ea"/>
                            </a:rPr>
                          </m:ctrlPr>
                        </m:sSubPr>
                        <m:e>
                          <m:r>
                            <a:rPr lang="en-US" altLang="zh-CN" b="1" i="1">
                              <a:solidFill>
                                <a:srgbClr val="FF0000"/>
                              </a:solidFill>
                              <a:latin typeface="Cambria Math" panose="02040503050406030204" charset="0"/>
                              <a:cs typeface="Cambria Math" panose="02040503050406030204" charset="0"/>
                              <a:sym typeface="+mn-ea"/>
                            </a:rPr>
                            <m:t>𝑵</m:t>
                          </m:r>
                        </m:e>
                        <m:sub>
                          <m:r>
                            <a:rPr lang="en-US" altLang="zh-CN" b="1" i="1">
                              <a:solidFill>
                                <a:srgbClr val="FF0000"/>
                              </a:solidFill>
                              <a:latin typeface="Cambria Math" panose="02040503050406030204" charset="0"/>
                              <a:cs typeface="Cambria Math" panose="02040503050406030204" charset="0"/>
                              <a:sym typeface="+mn-ea"/>
                            </a:rPr>
                            <m:t>𝟏</m:t>
                          </m:r>
                        </m:sub>
                      </m:sSub>
                      <m:r>
                        <a:rPr lang="en-US" altLang="zh-CN" b="1" i="1">
                          <a:solidFill>
                            <a:srgbClr val="FF0000"/>
                          </a:solidFill>
                          <a:latin typeface="Cambria Math" panose="02040503050406030204" charset="0"/>
                          <a:cs typeface="Cambria Math" panose="02040503050406030204" charset="0"/>
                          <a:sym typeface="+mn-ea"/>
                        </a:rPr>
                        <m:t>+</m:t>
                      </m:r>
                      <m:sSub>
                        <m:sSubPr>
                          <m:ctrlPr>
                            <a:rPr lang="en-US" altLang="zh-CN" b="1" i="1">
                              <a:solidFill>
                                <a:srgbClr val="FF0000"/>
                              </a:solidFill>
                              <a:latin typeface="Cambria Math" panose="02040503050406030204" charset="0"/>
                              <a:cs typeface="Cambria Math" panose="02040503050406030204" charset="0"/>
                              <a:sym typeface="+mn-ea"/>
                            </a:rPr>
                          </m:ctrlPr>
                        </m:sSubPr>
                        <m:e>
                          <m:r>
                            <a:rPr lang="en-US" altLang="zh-CN" b="1" i="1">
                              <a:solidFill>
                                <a:srgbClr val="FF0000"/>
                              </a:solidFill>
                              <a:latin typeface="Cambria Math" panose="02040503050406030204" charset="0"/>
                              <a:cs typeface="Cambria Math" panose="02040503050406030204" charset="0"/>
                              <a:sym typeface="+mn-ea"/>
                            </a:rPr>
                            <m:t>𝑵</m:t>
                          </m:r>
                        </m:e>
                        <m:sub>
                          <m:r>
                            <a:rPr lang="en-US" altLang="zh-CN" b="1" i="1">
                              <a:solidFill>
                                <a:srgbClr val="FF0000"/>
                              </a:solidFill>
                              <a:latin typeface="Cambria Math" panose="02040503050406030204" charset="0"/>
                              <a:cs typeface="Cambria Math" panose="02040503050406030204" charset="0"/>
                              <a:sym typeface="+mn-ea"/>
                            </a:rPr>
                            <m:t>𝟐</m:t>
                          </m:r>
                        </m:sub>
                      </m:sSub>
                      <m:r>
                        <a:rPr lang="en-US" altLang="zh-CN" b="1" i="1">
                          <a:solidFill>
                            <a:srgbClr val="FF0000"/>
                          </a:solidFill>
                          <a:latin typeface="Cambria Math" panose="02040503050406030204" charset="0"/>
                          <a:cs typeface="Cambria Math" panose="02040503050406030204" charset="0"/>
                          <a:sym typeface="+mn-ea"/>
                        </a:rPr>
                        <m:t>→</m:t>
                      </m:r>
                      <m:sSubSup>
                        <m:sSubSupPr>
                          <m:ctrlPr>
                            <a:rPr lang="en-US" altLang="zh-CN" b="1" i="1">
                              <a:solidFill>
                                <a:srgbClr val="FF0000"/>
                              </a:solidFill>
                              <a:latin typeface="Cambria Math" panose="02040503050406030204" charset="0"/>
                              <a:cs typeface="Cambria Math" panose="02040503050406030204" charset="0"/>
                              <a:sym typeface="+mn-ea"/>
                            </a:rPr>
                          </m:ctrlPr>
                        </m:sSubSupPr>
                        <m:e>
                          <m:r>
                            <a:rPr lang="en-US" altLang="zh-CN" b="1" i="1">
                              <a:solidFill>
                                <a:srgbClr val="FF0000"/>
                              </a:solidFill>
                              <a:latin typeface="Cambria Math" panose="02040503050406030204" charset="0"/>
                              <a:cs typeface="Cambria Math" panose="02040503050406030204" charset="0"/>
                              <a:sym typeface="+mn-ea"/>
                            </a:rPr>
                            <m:t>𝑵</m:t>
                          </m:r>
                        </m:e>
                        <m:sub>
                          <m:r>
                            <a:rPr lang="en-US" altLang="zh-CN" b="1" i="1">
                              <a:solidFill>
                                <a:srgbClr val="FF0000"/>
                              </a:solidFill>
                              <a:latin typeface="Cambria Math" panose="02040503050406030204" charset="0"/>
                              <a:cs typeface="Cambria Math" panose="02040503050406030204" charset="0"/>
                              <a:sym typeface="+mn-ea"/>
                            </a:rPr>
                            <m:t>𝟏</m:t>
                          </m:r>
                        </m:sub>
                        <m:sup>
                          <m:r>
                            <a:rPr lang="en-US" altLang="zh-CN" b="1" i="1">
                              <a:solidFill>
                                <a:srgbClr val="FF0000"/>
                              </a:solidFill>
                              <a:latin typeface="Cambria Math" panose="02040503050406030204" charset="0"/>
                              <a:cs typeface="Cambria Math" panose="02040503050406030204" charset="0"/>
                              <a:sym typeface="+mn-ea"/>
                            </a:rPr>
                            <m:t>’</m:t>
                          </m:r>
                        </m:sup>
                      </m:sSubSup>
                      <m:r>
                        <a:rPr lang="en-US" altLang="zh-CN" b="1" i="1">
                          <a:solidFill>
                            <a:srgbClr val="FF0000"/>
                          </a:solidFill>
                          <a:latin typeface="Cambria Math" panose="02040503050406030204" charset="0"/>
                          <a:cs typeface="Cambria Math" panose="02040503050406030204" charset="0"/>
                          <a:sym typeface="+mn-ea"/>
                        </a:rPr>
                        <m:t>+</m:t>
                      </m:r>
                      <m:sSubSup>
                        <m:sSubSupPr>
                          <m:ctrlPr>
                            <a:rPr lang="en-US" altLang="zh-CN" b="1" i="1">
                              <a:solidFill>
                                <a:srgbClr val="FF0000"/>
                              </a:solidFill>
                              <a:latin typeface="Cambria Math" panose="02040503050406030204" charset="0"/>
                              <a:cs typeface="Cambria Math" panose="02040503050406030204" charset="0"/>
                              <a:sym typeface="+mn-ea"/>
                            </a:rPr>
                          </m:ctrlPr>
                        </m:sSubSupPr>
                        <m:e>
                          <m:r>
                            <a:rPr lang="en-US" altLang="zh-CN" b="1" i="1">
                              <a:solidFill>
                                <a:srgbClr val="FF0000"/>
                              </a:solidFill>
                              <a:latin typeface="Cambria Math" panose="02040503050406030204" charset="0"/>
                              <a:cs typeface="Cambria Math" panose="02040503050406030204" charset="0"/>
                              <a:sym typeface="+mn-ea"/>
                            </a:rPr>
                            <m:t>𝑵</m:t>
                          </m:r>
                        </m:e>
                        <m:sub>
                          <m:r>
                            <a:rPr lang="en-US" altLang="zh-CN" b="1" i="1">
                              <a:solidFill>
                                <a:srgbClr val="FF0000"/>
                              </a:solidFill>
                              <a:latin typeface="Cambria Math" panose="02040503050406030204" charset="0"/>
                              <a:cs typeface="Cambria Math" panose="02040503050406030204" charset="0"/>
                              <a:sym typeface="+mn-ea"/>
                            </a:rPr>
                            <m:t>𝟐</m:t>
                          </m:r>
                        </m:sub>
                        <m:sup>
                          <m:r>
                            <a:rPr lang="en-US" altLang="zh-CN" b="1" i="1">
                              <a:solidFill>
                                <a:srgbClr val="FF0000"/>
                              </a:solidFill>
                              <a:latin typeface="Cambria Math" panose="02040503050406030204" charset="0"/>
                              <a:cs typeface="Cambria Math" panose="02040503050406030204" charset="0"/>
                              <a:sym typeface="+mn-ea"/>
                            </a:rPr>
                            <m:t>’</m:t>
                          </m:r>
                        </m:sup>
                      </m:sSubSup>
                      <m:r>
                        <a:rPr lang="en-US" altLang="zh-CN" b="1" i="1">
                          <a:solidFill>
                            <a:srgbClr val="FF0000"/>
                          </a:solidFill>
                          <a:latin typeface="Cambria Math" panose="02040503050406030204" charset="0"/>
                          <a:cs typeface="Cambria Math" panose="02040503050406030204" charset="0"/>
                          <a:sym typeface="+mn-ea"/>
                        </a:rPr>
                        <m:t>+</m:t>
                      </m:r>
                      <m:sSub>
                        <m:sSubPr>
                          <m:ctrlPr>
                            <a:rPr lang="en-US" altLang="zh-CN" b="1" i="1">
                              <a:solidFill>
                                <a:srgbClr val="FF0000"/>
                              </a:solidFill>
                              <a:latin typeface="Cambria Math" panose="02040503050406030204" charset="0"/>
                              <a:cs typeface="Cambria Math" panose="02040503050406030204" charset="0"/>
                              <a:sym typeface="+mn-ea"/>
                            </a:rPr>
                          </m:ctrlPr>
                        </m:sSubPr>
                        <m:e>
                          <m:r>
                            <a:rPr lang="en-US" altLang="zh-CN" b="1" i="1">
                              <a:solidFill>
                                <a:srgbClr val="FF0000"/>
                              </a:solidFill>
                              <a:latin typeface="Cambria Math" panose="02040503050406030204" charset="0"/>
                              <a:cs typeface="Cambria Math" panose="02040503050406030204" charset="0"/>
                              <a:sym typeface="+mn-ea"/>
                            </a:rPr>
                            <m:t>𝝂</m:t>
                          </m:r>
                        </m:e>
                        <m:sub>
                          <m:r>
                            <a:rPr lang="en-US" altLang="zh-CN" b="1" i="1">
                              <a:solidFill>
                                <a:srgbClr val="FF0000"/>
                              </a:solidFill>
                              <a:latin typeface="Cambria Math" panose="02040503050406030204" charset="0"/>
                              <a:cs typeface="Cambria Math" panose="02040503050406030204" charset="0"/>
                              <a:sym typeface="+mn-ea"/>
                            </a:rPr>
                            <m:t>𝒆</m:t>
                          </m:r>
                        </m:sub>
                      </m:sSub>
                      <m:r>
                        <a:rPr lang="en-US" altLang="zh-CN" b="1" i="1">
                          <a:solidFill>
                            <a:srgbClr val="FF0000"/>
                          </a:solidFill>
                          <a:latin typeface="Cambria Math" panose="02040503050406030204" charset="0"/>
                          <a:cs typeface="Cambria Math" panose="02040503050406030204" charset="0"/>
                          <a:sym typeface="+mn-ea"/>
                        </a:rPr>
                        <m:t>+</m:t>
                      </m:r>
                      <m:sSub>
                        <m:sSubPr>
                          <m:ctrlPr>
                            <a:rPr lang="en-US" altLang="zh-CN" b="1" i="1">
                              <a:solidFill>
                                <a:srgbClr val="FF0000"/>
                              </a:solidFill>
                              <a:latin typeface="Cambria Math" panose="02040503050406030204" charset="0"/>
                              <a:cs typeface="Cambria Math" panose="02040503050406030204" charset="0"/>
                              <a:sym typeface="+mn-ea"/>
                            </a:rPr>
                          </m:ctrlPr>
                        </m:sSubPr>
                        <m:e>
                          <m:acc>
                            <m:accPr>
                              <m:chr m:val="̅"/>
                              <m:ctrlPr>
                                <a:rPr lang="en-US" altLang="zh-CN" b="1" i="1">
                                  <a:solidFill>
                                    <a:srgbClr val="FF0000"/>
                                  </a:solidFill>
                                  <a:latin typeface="Cambria Math" panose="02040503050406030204" charset="0"/>
                                  <a:cs typeface="Cambria Math" panose="02040503050406030204" charset="0"/>
                                  <a:sym typeface="+mn-ea"/>
                                </a:rPr>
                              </m:ctrlPr>
                            </m:accPr>
                            <m:e>
                              <m:r>
                                <a:rPr lang="en-US" altLang="zh-CN" b="1" i="1">
                                  <a:solidFill>
                                    <a:srgbClr val="FF0000"/>
                                  </a:solidFill>
                                  <a:latin typeface="Cambria Math" panose="02040503050406030204" charset="0"/>
                                  <a:cs typeface="Cambria Math" panose="02040503050406030204" charset="0"/>
                                  <a:sym typeface="+mn-ea"/>
                                </a:rPr>
                                <m:t>𝝂</m:t>
                              </m:r>
                            </m:e>
                          </m:acc>
                        </m:e>
                        <m:sub>
                          <m:r>
                            <a:rPr lang="en-US" altLang="zh-CN" b="1" i="1">
                              <a:solidFill>
                                <a:srgbClr val="FF0000"/>
                              </a:solidFill>
                              <a:latin typeface="Cambria Math" panose="02040503050406030204" charset="0"/>
                              <a:cs typeface="Cambria Math" panose="02040503050406030204" charset="0"/>
                              <a:sym typeface="+mn-ea"/>
                            </a:rPr>
                            <m:t>𝒆</m:t>
                          </m:r>
                        </m:sub>
                      </m:sSub>
                    </m:oMath>
                  </m:oMathPara>
                </a14:m>
                <a:endParaRPr lang="zh-CN" altLang="en-US" i="1">
                  <a:solidFill>
                    <a:srgbClr val="FF0000"/>
                  </a:solidFill>
                  <a:latin typeface="Cambria Math" panose="02040503050406030204" charset="0"/>
                  <a:cs typeface="Cambria Math" panose="02040503050406030204" charset="0"/>
                </a:endParaRPr>
              </a:p>
              <a:p>
                <a:endParaRPr lang="zh-CN" altLang="en-US" i="1">
                  <a:solidFill>
                    <a:srgbClr val="FF0000"/>
                  </a:solidFill>
                  <a:latin typeface="Cambria Math" panose="02040503050406030204" charset="0"/>
                  <a:cs typeface="Cambria Math" panose="02040503050406030204" charset="0"/>
                </a:endParaRPr>
              </a:p>
            </p:txBody>
          </p:sp>
        </mc:Choice>
        <mc:Fallback>
          <p:sp>
            <p:nvSpPr>
              <p:cNvPr id="166" name="文本框 165"/>
              <p:cNvSpPr txBox="1">
                <a:spLocks noRot="1" noChangeAspect="1" noMove="1" noResize="1" noEditPoints="1" noAdjustHandles="1" noChangeArrowheads="1" noChangeShapeType="1" noTextEdit="1"/>
              </p:cNvSpPr>
              <p:nvPr/>
            </p:nvSpPr>
            <p:spPr>
              <a:xfrm>
                <a:off x="6161405" y="2660650"/>
                <a:ext cx="5932805" cy="1322705"/>
              </a:xfrm>
              <a:prstGeom prst="rect">
                <a:avLst/>
              </a:prstGeom>
              <a:blipFill rotWithShape="1">
                <a:blip r:embed="rId122"/>
                <a:stretch>
                  <a:fillRect b="-8305"/>
                </a:stretch>
              </a:blipFill>
            </p:spPr>
            <p:txBody>
              <a:bodyPr/>
              <a:lstStyle/>
              <a:p>
                <a:r>
                  <a:rPr lang="zh-CN" altLang="en-US">
                    <a:noFill/>
                  </a:rPr>
                  <a:t> </a:t>
                </a:r>
              </a:p>
            </p:txBody>
          </p:sp>
        </mc:Fallback>
      </mc:AlternateContent>
      <p:cxnSp>
        <p:nvCxnSpPr>
          <p:cNvPr id="9" name="直接连接符 8"/>
          <p:cNvCxnSpPr/>
          <p:nvPr/>
        </p:nvCxnSpPr>
        <p:spPr>
          <a:xfrm>
            <a:off x="6095365" y="2882900"/>
            <a:ext cx="5514340" cy="13335"/>
          </a:xfrm>
          <a:prstGeom prst="line">
            <a:avLst/>
          </a:prstGeom>
          <a:ln w="50800" cmpd="dbl">
            <a:solidFill>
              <a:schemeClr val="accent1">
                <a:alpha val="46000"/>
              </a:schemeClr>
            </a:solidFill>
            <a:prstDash val="lgDash"/>
          </a:ln>
        </p:spPr>
        <p:style>
          <a:lnRef idx="2">
            <a:schemeClr val="accent1"/>
          </a:lnRef>
          <a:fillRef idx="0">
            <a:srgbClr val="FFFFFF"/>
          </a:fillRef>
          <a:effectRef idx="0">
            <a:srgbClr val="FFFFFF"/>
          </a:effectRef>
          <a:fontRef idx="minor">
            <a:schemeClr val="tx1"/>
          </a:fontRef>
        </p:style>
      </p:cxnSp>
      <p:grpSp>
        <p:nvGrpSpPr>
          <p:cNvPr id="10" name="组合 9"/>
          <p:cNvGrpSpPr/>
          <p:nvPr/>
        </p:nvGrpSpPr>
        <p:grpSpPr>
          <a:xfrm rot="20760000">
            <a:off x="2468880" y="1341755"/>
            <a:ext cx="918210" cy="154940"/>
            <a:chOff x="13174" y="3720"/>
            <a:chExt cx="1847" cy="390"/>
          </a:xfrm>
        </p:grpSpPr>
        <p:sp>
          <p:nvSpPr>
            <p:cNvPr id="11" name="任意多边形 10"/>
            <p:cNvSpPr/>
            <p:nvPr>
              <p:custDataLst>
                <p:tags r:id="rId123"/>
              </p:custDataLst>
            </p:nvPr>
          </p:nvSpPr>
          <p:spPr>
            <a:xfrm>
              <a:off x="13174" y="3720"/>
              <a:ext cx="480" cy="197"/>
            </a:xfrm>
            <a:custGeom>
              <a:avLst/>
              <a:gdLst>
                <a:gd name="connisteX0" fmla="*/ 0 w 608965"/>
                <a:gd name="connsiteY0" fmla="*/ 292735 h 292735"/>
                <a:gd name="connisteX1" fmla="*/ 293370 w 608965"/>
                <a:gd name="connsiteY1" fmla="*/ 0 h 292735"/>
                <a:gd name="connisteX2" fmla="*/ 608965 w 608965"/>
                <a:gd name="connsiteY2" fmla="*/ 292735 h 292735"/>
                <a:gd name="connisteX3" fmla="*/ 822960 w 608965"/>
                <a:gd name="connsiteY3" fmla="*/ 439420 h 292735"/>
              </a:gdLst>
              <a:ahLst/>
              <a:cxnLst>
                <a:cxn ang="0">
                  <a:pos x="connisteX0" y="connsiteY0"/>
                </a:cxn>
                <a:cxn ang="0">
                  <a:pos x="connisteX1" y="connsiteY1"/>
                </a:cxn>
                <a:cxn ang="0">
                  <a:pos x="connisteX2" y="connsiteY2"/>
                </a:cxn>
                <a:cxn ang="0">
                  <a:pos x="connisteX3" y="connsiteY3"/>
                </a:cxn>
              </a:cxnLst>
              <a:rect l="l" t="t" r="r" b="b"/>
              <a:pathLst>
                <a:path w="608965" h="292735">
                  <a:moveTo>
                    <a:pt x="0" y="292735"/>
                  </a:moveTo>
                  <a:cubicBezTo>
                    <a:pt x="52070" y="228600"/>
                    <a:pt x="171450" y="0"/>
                    <a:pt x="293370" y="0"/>
                  </a:cubicBezTo>
                  <a:cubicBezTo>
                    <a:pt x="415290" y="0"/>
                    <a:pt x="502920" y="205105"/>
                    <a:pt x="608965" y="292735"/>
                  </a:cubicBezTo>
                </a:path>
              </a:pathLst>
            </a:custGeom>
            <a:noFill/>
            <a:ln w="25400" cmpd="thickThi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6" name="任意多边形 105"/>
            <p:cNvSpPr/>
            <p:nvPr>
              <p:custDataLst>
                <p:tags r:id="rId124"/>
              </p:custDataLst>
            </p:nvPr>
          </p:nvSpPr>
          <p:spPr>
            <a:xfrm rot="10800000">
              <a:off x="13638" y="3914"/>
              <a:ext cx="480" cy="197"/>
            </a:xfrm>
            <a:custGeom>
              <a:avLst/>
              <a:gdLst>
                <a:gd name="connisteX0" fmla="*/ 0 w 608965"/>
                <a:gd name="connsiteY0" fmla="*/ 292735 h 292735"/>
                <a:gd name="connisteX1" fmla="*/ 293370 w 608965"/>
                <a:gd name="connsiteY1" fmla="*/ 0 h 292735"/>
                <a:gd name="connisteX2" fmla="*/ 608965 w 608965"/>
                <a:gd name="connsiteY2" fmla="*/ 292735 h 292735"/>
                <a:gd name="connisteX3" fmla="*/ 822960 w 608965"/>
                <a:gd name="connsiteY3" fmla="*/ 439420 h 292735"/>
              </a:gdLst>
              <a:ahLst/>
              <a:cxnLst>
                <a:cxn ang="0">
                  <a:pos x="connisteX0" y="connsiteY0"/>
                </a:cxn>
                <a:cxn ang="0">
                  <a:pos x="connisteX1" y="connsiteY1"/>
                </a:cxn>
                <a:cxn ang="0">
                  <a:pos x="connisteX2" y="connsiteY2"/>
                </a:cxn>
                <a:cxn ang="0">
                  <a:pos x="connisteX3" y="connsiteY3"/>
                </a:cxn>
              </a:cxnLst>
              <a:rect l="l" t="t" r="r" b="b"/>
              <a:pathLst>
                <a:path w="608965" h="292735">
                  <a:moveTo>
                    <a:pt x="0" y="292735"/>
                  </a:moveTo>
                  <a:cubicBezTo>
                    <a:pt x="52070" y="228600"/>
                    <a:pt x="171450" y="0"/>
                    <a:pt x="293370" y="0"/>
                  </a:cubicBezTo>
                  <a:cubicBezTo>
                    <a:pt x="415290" y="0"/>
                    <a:pt x="502920" y="205105"/>
                    <a:pt x="608965" y="292735"/>
                  </a:cubicBezTo>
                </a:path>
              </a:pathLst>
            </a:custGeom>
            <a:noFill/>
            <a:ln w="25400" cmpd="thickThi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7" name="任意多边形 106"/>
            <p:cNvSpPr/>
            <p:nvPr>
              <p:custDataLst>
                <p:tags r:id="rId125"/>
              </p:custDataLst>
            </p:nvPr>
          </p:nvSpPr>
          <p:spPr>
            <a:xfrm>
              <a:off x="14105" y="3734"/>
              <a:ext cx="480" cy="197"/>
            </a:xfrm>
            <a:custGeom>
              <a:avLst/>
              <a:gdLst>
                <a:gd name="connisteX0" fmla="*/ 0 w 608965"/>
                <a:gd name="connsiteY0" fmla="*/ 292735 h 292735"/>
                <a:gd name="connisteX1" fmla="*/ 293370 w 608965"/>
                <a:gd name="connsiteY1" fmla="*/ 0 h 292735"/>
                <a:gd name="connisteX2" fmla="*/ 608965 w 608965"/>
                <a:gd name="connsiteY2" fmla="*/ 292735 h 292735"/>
                <a:gd name="connisteX3" fmla="*/ 822960 w 608965"/>
                <a:gd name="connsiteY3" fmla="*/ 439420 h 292735"/>
              </a:gdLst>
              <a:ahLst/>
              <a:cxnLst>
                <a:cxn ang="0">
                  <a:pos x="connisteX0" y="connsiteY0"/>
                </a:cxn>
                <a:cxn ang="0">
                  <a:pos x="connisteX1" y="connsiteY1"/>
                </a:cxn>
                <a:cxn ang="0">
                  <a:pos x="connisteX2" y="connsiteY2"/>
                </a:cxn>
                <a:cxn ang="0">
                  <a:pos x="connisteX3" y="connsiteY3"/>
                </a:cxn>
              </a:cxnLst>
              <a:rect l="l" t="t" r="r" b="b"/>
              <a:pathLst>
                <a:path w="608965" h="292735">
                  <a:moveTo>
                    <a:pt x="0" y="292735"/>
                  </a:moveTo>
                  <a:cubicBezTo>
                    <a:pt x="52070" y="228600"/>
                    <a:pt x="171450" y="0"/>
                    <a:pt x="293370" y="0"/>
                  </a:cubicBezTo>
                  <a:cubicBezTo>
                    <a:pt x="415290" y="0"/>
                    <a:pt x="502920" y="205105"/>
                    <a:pt x="608965" y="292735"/>
                  </a:cubicBezTo>
                </a:path>
              </a:pathLst>
            </a:custGeom>
            <a:noFill/>
            <a:ln w="25400" cmpd="thickThi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8" name="任意多边形 107"/>
            <p:cNvSpPr/>
            <p:nvPr>
              <p:custDataLst>
                <p:tags r:id="rId126"/>
              </p:custDataLst>
            </p:nvPr>
          </p:nvSpPr>
          <p:spPr>
            <a:xfrm rot="10800000">
              <a:off x="14541" y="3903"/>
              <a:ext cx="480" cy="197"/>
            </a:xfrm>
            <a:custGeom>
              <a:avLst/>
              <a:gdLst>
                <a:gd name="connisteX0" fmla="*/ 0 w 608965"/>
                <a:gd name="connsiteY0" fmla="*/ 292735 h 292735"/>
                <a:gd name="connisteX1" fmla="*/ 293370 w 608965"/>
                <a:gd name="connsiteY1" fmla="*/ 0 h 292735"/>
                <a:gd name="connisteX2" fmla="*/ 608965 w 608965"/>
                <a:gd name="connsiteY2" fmla="*/ 292735 h 292735"/>
                <a:gd name="connisteX3" fmla="*/ 822960 w 608965"/>
                <a:gd name="connsiteY3" fmla="*/ 439420 h 292735"/>
              </a:gdLst>
              <a:ahLst/>
              <a:cxnLst>
                <a:cxn ang="0">
                  <a:pos x="connisteX0" y="connsiteY0"/>
                </a:cxn>
                <a:cxn ang="0">
                  <a:pos x="connisteX1" y="connsiteY1"/>
                </a:cxn>
                <a:cxn ang="0">
                  <a:pos x="connisteX2" y="connsiteY2"/>
                </a:cxn>
                <a:cxn ang="0">
                  <a:pos x="connisteX3" y="connsiteY3"/>
                </a:cxn>
              </a:cxnLst>
              <a:rect l="l" t="t" r="r" b="b"/>
              <a:pathLst>
                <a:path w="608965" h="292735">
                  <a:moveTo>
                    <a:pt x="0" y="292735"/>
                  </a:moveTo>
                  <a:cubicBezTo>
                    <a:pt x="52070" y="228600"/>
                    <a:pt x="171450" y="0"/>
                    <a:pt x="293370" y="0"/>
                  </a:cubicBezTo>
                  <a:cubicBezTo>
                    <a:pt x="415290" y="0"/>
                    <a:pt x="502920" y="205105"/>
                    <a:pt x="608965" y="292735"/>
                  </a:cubicBezTo>
                </a:path>
              </a:pathLst>
            </a:custGeom>
            <a:noFill/>
            <a:ln w="25400" cmpd="thickThi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154" name="直接箭头连接符 153"/>
          <p:cNvCxnSpPr/>
          <p:nvPr>
            <p:custDataLst>
              <p:tags r:id="rId127"/>
            </p:custDataLst>
          </p:nvPr>
        </p:nvCxnSpPr>
        <p:spPr>
          <a:xfrm flipV="1">
            <a:off x="3401695" y="1303655"/>
            <a:ext cx="245110" cy="8890"/>
          </a:xfrm>
          <a:prstGeom prst="straightConnector1">
            <a:avLst/>
          </a:prstGeom>
          <a:ln w="25400" cmpd="thickThi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70" name="图片 169"/>
          <p:cNvPicPr>
            <a:picLocks noChangeAspect="1"/>
          </p:cNvPicPr>
          <p:nvPr/>
        </p:nvPicPr>
        <p:blipFill>
          <a:blip r:embed="rId128"/>
          <a:stretch>
            <a:fillRect/>
          </a:stretch>
        </p:blipFill>
        <p:spPr>
          <a:xfrm>
            <a:off x="5668010" y="4177665"/>
            <a:ext cx="2383155" cy="2272030"/>
          </a:xfrm>
          <a:prstGeom prst="rect">
            <a:avLst/>
          </a:prstGeom>
        </p:spPr>
      </p:pic>
      <p:sp>
        <p:nvSpPr>
          <p:cNvPr id="173" name="文本框 172"/>
          <p:cNvSpPr txBox="1"/>
          <p:nvPr/>
        </p:nvSpPr>
        <p:spPr>
          <a:xfrm>
            <a:off x="6390005" y="3940810"/>
            <a:ext cx="1661160" cy="275590"/>
          </a:xfrm>
          <a:prstGeom prst="rect">
            <a:avLst/>
          </a:prstGeom>
          <a:noFill/>
        </p:spPr>
        <p:txBody>
          <a:bodyPr wrap="square" rtlCol="0" anchor="t">
            <a:spAutoFit/>
          </a:bodyPr>
          <a:p>
            <a:r>
              <a:rPr lang="en-US" altLang="zh-CN" sz="1200" i="1">
                <a:latin typeface="Times New Roman" panose="02020603050405020304" charset="0"/>
                <a:cs typeface="Times New Roman" panose="02020603050405020304" charset="0"/>
              </a:rPr>
              <a:t>H. Schatz, et al., 2014</a:t>
            </a:r>
            <a:endParaRPr lang="en-US" altLang="zh-CN" sz="1200" i="1">
              <a:latin typeface="Times New Roman" panose="02020603050405020304" charset="0"/>
              <a:cs typeface="Times New Roman" panose="02020603050405020304" charset="0"/>
            </a:endParaRPr>
          </a:p>
        </p:txBody>
      </p:sp>
      <p:pic>
        <p:nvPicPr>
          <p:cNvPr id="174" name="图片 173"/>
          <p:cNvPicPr>
            <a:picLocks noChangeAspect="1"/>
          </p:cNvPicPr>
          <p:nvPr/>
        </p:nvPicPr>
        <p:blipFill>
          <a:blip r:embed="rId129"/>
          <a:stretch>
            <a:fillRect/>
          </a:stretch>
        </p:blipFill>
        <p:spPr>
          <a:xfrm>
            <a:off x="8246110" y="4191635"/>
            <a:ext cx="3696335" cy="2185670"/>
          </a:xfrm>
          <a:prstGeom prst="rect">
            <a:avLst/>
          </a:prstGeom>
        </p:spPr>
      </p:pic>
      <p:sp>
        <p:nvSpPr>
          <p:cNvPr id="175" name="文本框 174"/>
          <p:cNvSpPr txBox="1"/>
          <p:nvPr/>
        </p:nvSpPr>
        <p:spPr>
          <a:xfrm>
            <a:off x="9193530" y="3997325"/>
            <a:ext cx="2120900" cy="275590"/>
          </a:xfrm>
          <a:prstGeom prst="rect">
            <a:avLst/>
          </a:prstGeom>
          <a:noFill/>
        </p:spPr>
        <p:txBody>
          <a:bodyPr wrap="square" rtlCol="0" anchor="t">
            <a:spAutoFit/>
          </a:bodyPr>
          <a:p>
            <a:r>
              <a:rPr lang="en-US" altLang="zh-CN" sz="1200" i="1">
                <a:latin typeface="Times New Roman" panose="02020603050405020304" charset="0"/>
                <a:cs typeface="Times New Roman" panose="02020603050405020304" charset="0"/>
              </a:rPr>
              <a:t>S. Tsuruta &amp; A. Cameron, 1969</a:t>
            </a:r>
            <a:endParaRPr lang="en-US" altLang="zh-CN" sz="1200" i="1">
              <a:latin typeface="Times New Roman" panose="02020603050405020304" charset="0"/>
              <a:cs typeface="Times New Roman" panose="02020603050405020304" charset="0"/>
            </a:endParaRPr>
          </a:p>
        </p:txBody>
      </p:sp>
      <p:sp>
        <p:nvSpPr>
          <p:cNvPr id="167" name="矩形 166"/>
          <p:cNvSpPr/>
          <p:nvPr>
            <p:custDataLst>
              <p:tags r:id="rId130"/>
            </p:custDataLst>
          </p:nvPr>
        </p:nvSpPr>
        <p:spPr>
          <a:xfrm>
            <a:off x="2586355" y="6442710"/>
            <a:ext cx="3143250" cy="43307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lang="en-US" noProof="0" dirty="0">
                <a:ln>
                  <a:noFill/>
                </a:ln>
                <a:solidFill>
                  <a:schemeClr val="bg1"/>
                </a:solidFill>
                <a:effectLst/>
                <a:uLnTx/>
                <a:uFillTx/>
                <a:latin typeface="Times New Roman" panose="02020603050405020304" charset="0"/>
                <a:cs typeface="Times New Roman" panose="02020603050405020304" charset="0"/>
                <a:sym typeface="+mn-ea"/>
              </a:rPr>
              <a:t>MAXI J1752-457</a:t>
            </a:r>
            <a:endParaRPr kumimoji="0" lang="en-US"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advClick="0">
        <p:fade/>
      </p:transition>
    </mc:Choice>
    <mc:Fallback>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10795" y="2700020"/>
            <a:ext cx="3613785" cy="3383915"/>
          </a:xfrm>
          <a:prstGeom prst="rect">
            <a:avLst/>
          </a:prstGeom>
        </p:spPr>
      </p:pic>
      <p:sp>
        <p:nvSpPr>
          <p:cNvPr id="23" name="矩形 22"/>
          <p:cNvSpPr/>
          <p:nvPr/>
        </p:nvSpPr>
        <p:spPr>
          <a:xfrm>
            <a:off x="-635" y="6443345"/>
            <a:ext cx="12192635" cy="414655"/>
          </a:xfrm>
          <a:prstGeom prst="rect">
            <a:avLst/>
          </a:prstGeom>
          <a:solidFill>
            <a:schemeClr val="accent1">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custDataLst>
              <p:tags r:id="rId2"/>
            </p:custDataLst>
          </p:nvPr>
        </p:nvSpPr>
        <p:spPr>
          <a:xfrm>
            <a:off x="10625455" y="6443980"/>
            <a:ext cx="850900" cy="42672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rPr>
              <a:t>8</a:t>
            </a:r>
            <a:endPar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endParaRPr>
          </a:p>
        </p:txBody>
      </p:sp>
      <p:pic>
        <p:nvPicPr>
          <p:cNvPr id="31" name="图片 30"/>
          <p:cNvPicPr>
            <a:picLocks noChangeAspect="1"/>
          </p:cNvPicPr>
          <p:nvPr/>
        </p:nvPicPr>
        <p:blipFill>
          <a:blip r:embed="rId3"/>
          <a:stretch>
            <a:fillRect/>
          </a:stretch>
        </p:blipFill>
        <p:spPr>
          <a:xfrm>
            <a:off x="11774805" y="6442710"/>
            <a:ext cx="433070" cy="433070"/>
          </a:xfrm>
          <a:prstGeom prst="rect">
            <a:avLst/>
          </a:prstGeom>
        </p:spPr>
      </p:pic>
      <p:pic>
        <p:nvPicPr>
          <p:cNvPr id="32" name="图片 31" descr="中国科学院院徽（白色）"/>
          <p:cNvPicPr>
            <a:picLocks noChangeAspect="1"/>
          </p:cNvPicPr>
          <p:nvPr/>
        </p:nvPicPr>
        <p:blipFill>
          <a:blip r:embed="rId4"/>
          <a:stretch>
            <a:fillRect/>
          </a:stretch>
        </p:blipFill>
        <p:spPr>
          <a:xfrm>
            <a:off x="17780" y="6442710"/>
            <a:ext cx="414655" cy="414655"/>
          </a:xfrm>
          <a:prstGeom prst="rect">
            <a:avLst/>
          </a:prstGeom>
        </p:spPr>
      </p:pic>
      <p:sp>
        <p:nvSpPr>
          <p:cNvPr id="33" name="矩形 32"/>
          <p:cNvSpPr/>
          <p:nvPr>
            <p:custDataLst>
              <p:tags r:id="rId5"/>
            </p:custDataLst>
          </p:nvPr>
        </p:nvSpPr>
        <p:spPr>
          <a:xfrm>
            <a:off x="6704330" y="6443345"/>
            <a:ext cx="3143250" cy="432435"/>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huangh@impcas.ac.cn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pic>
        <p:nvPicPr>
          <p:cNvPr id="4" name="图片 3" descr="RIKEN_logo-603x1024"/>
          <p:cNvPicPr>
            <a:picLocks noChangeAspect="1"/>
          </p:cNvPicPr>
          <p:nvPr/>
        </p:nvPicPr>
        <p:blipFill>
          <a:blip r:embed="rId6"/>
          <a:stretch>
            <a:fillRect/>
          </a:stretch>
        </p:blipFill>
        <p:spPr>
          <a:xfrm>
            <a:off x="11431905" y="6449695"/>
            <a:ext cx="238125" cy="407670"/>
          </a:xfrm>
          <a:prstGeom prst="rect">
            <a:avLst/>
          </a:prstGeom>
        </p:spPr>
      </p:pic>
      <p:pic>
        <p:nvPicPr>
          <p:cNvPr id="7" name="图片 6"/>
          <p:cNvPicPr>
            <a:picLocks noChangeAspect="1"/>
          </p:cNvPicPr>
          <p:nvPr/>
        </p:nvPicPr>
        <p:blipFill>
          <a:blip r:embed="rId7"/>
          <a:stretch>
            <a:fillRect/>
          </a:stretch>
        </p:blipFill>
        <p:spPr>
          <a:xfrm>
            <a:off x="17780" y="821690"/>
            <a:ext cx="6902450" cy="1868170"/>
          </a:xfrm>
          <a:prstGeom prst="rect">
            <a:avLst/>
          </a:prstGeom>
        </p:spPr>
      </p:pic>
      <p:sp>
        <p:nvSpPr>
          <p:cNvPr id="14" name="矩形 13"/>
          <p:cNvSpPr/>
          <p:nvPr/>
        </p:nvSpPr>
        <p:spPr>
          <a:xfrm>
            <a:off x="57150" y="5911850"/>
            <a:ext cx="1209040" cy="172720"/>
          </a:xfrm>
          <a:prstGeom prst="rect">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5" name="图片 14"/>
          <p:cNvPicPr>
            <a:picLocks noChangeAspect="1"/>
          </p:cNvPicPr>
          <p:nvPr/>
        </p:nvPicPr>
        <p:blipFill>
          <a:blip r:embed="rId8"/>
          <a:stretch>
            <a:fillRect/>
          </a:stretch>
        </p:blipFill>
        <p:spPr>
          <a:xfrm>
            <a:off x="3670935" y="2830195"/>
            <a:ext cx="3500755" cy="3249295"/>
          </a:xfrm>
          <a:prstGeom prst="rect">
            <a:avLst/>
          </a:prstGeom>
        </p:spPr>
      </p:pic>
      <p:grpSp>
        <p:nvGrpSpPr>
          <p:cNvPr id="8" name="组合 7"/>
          <p:cNvGrpSpPr/>
          <p:nvPr/>
        </p:nvGrpSpPr>
        <p:grpSpPr>
          <a:xfrm>
            <a:off x="231989" y="274064"/>
            <a:ext cx="10847042" cy="635014"/>
            <a:chOff x="380" y="4438"/>
            <a:chExt cx="17082" cy="1000"/>
          </a:xfrm>
        </p:grpSpPr>
        <p:sp>
          <p:nvSpPr>
            <p:cNvPr id="2" name="矩形 1"/>
            <p:cNvSpPr/>
            <p:nvPr/>
          </p:nvSpPr>
          <p:spPr>
            <a:xfrm>
              <a:off x="380" y="4438"/>
              <a:ext cx="179" cy="931"/>
            </a:xfrm>
            <a:prstGeom prst="rect">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思源黑体 CN Bold"/>
                <a:cs typeface="+mn-ea"/>
              </a:endParaRPr>
            </a:p>
          </p:txBody>
        </p:sp>
        <p:cxnSp>
          <p:nvCxnSpPr>
            <p:cNvPr id="3" name="直接连接符 2"/>
            <p:cNvCxnSpPr/>
            <p:nvPr/>
          </p:nvCxnSpPr>
          <p:spPr>
            <a:xfrm>
              <a:off x="559" y="5397"/>
              <a:ext cx="16903" cy="4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 name="TextBox 6"/>
          <p:cNvSpPr txBox="1"/>
          <p:nvPr>
            <p:custDataLst>
              <p:tags r:id="rId9"/>
            </p:custDataLst>
          </p:nvPr>
        </p:nvSpPr>
        <p:spPr>
          <a:xfrm>
            <a:off x="386080" y="264160"/>
            <a:ext cx="11046460" cy="583565"/>
          </a:xfrm>
          <a:prstGeom prst="rect">
            <a:avLst/>
          </a:prstGeom>
          <a:noFill/>
          <a:effectLst/>
        </p:spPr>
        <p:txBody>
          <a:bodyPr wrap="square">
            <a:spAutoFit/>
          </a:bodyPr>
          <a:p>
            <a:pPr marR="0" lvl="0" indent="0" algn="l" defTabSz="914400" rtl="0" eaLnBrk="1" fontAlgn="auto" latinLnBrk="0" hangingPunct="1">
              <a:lnSpc>
                <a:spcPct val="100000"/>
              </a:lnSpc>
              <a:spcBef>
                <a:spcPts val="0"/>
              </a:spcBef>
              <a:spcAft>
                <a:spcPts val="0"/>
              </a:spcAft>
              <a:buClrTx/>
              <a:buSzTx/>
              <a:buFont typeface="+mj-ea"/>
              <a:buNone/>
              <a:defRPr/>
            </a:pPr>
            <a:r>
              <a:rPr lang="en-US" sz="3200" b="1"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rPr>
              <a:t>Ocean Urca process</a:t>
            </a:r>
            <a:endParaRPr kumimoji="0" lang="en-US"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endParaRPr>
          </a:p>
        </p:txBody>
      </p:sp>
      <p:sp>
        <p:nvSpPr>
          <p:cNvPr id="9" name="文本框 8"/>
          <p:cNvSpPr txBox="1"/>
          <p:nvPr/>
        </p:nvSpPr>
        <p:spPr>
          <a:xfrm>
            <a:off x="231775" y="6094095"/>
            <a:ext cx="3119755" cy="368300"/>
          </a:xfrm>
          <a:prstGeom prst="rect">
            <a:avLst/>
          </a:prstGeom>
          <a:noFill/>
        </p:spPr>
        <p:txBody>
          <a:bodyPr wrap="square" rtlCol="0">
            <a:spAutoFit/>
          </a:bodyPr>
          <a:p>
            <a:r>
              <a:rPr lang="en-US" altLang="zh-CN"/>
              <a:t>Ocean Urca cooling strength</a:t>
            </a:r>
            <a:endParaRPr lang="en-US" altLang="zh-CN"/>
          </a:p>
        </p:txBody>
      </p:sp>
      <p:sp>
        <p:nvSpPr>
          <p:cNvPr id="10" name="文本框 9"/>
          <p:cNvSpPr txBox="1"/>
          <p:nvPr/>
        </p:nvSpPr>
        <p:spPr>
          <a:xfrm>
            <a:off x="3861435" y="6094095"/>
            <a:ext cx="3119755" cy="368300"/>
          </a:xfrm>
          <a:prstGeom prst="rect">
            <a:avLst/>
          </a:prstGeom>
          <a:noFill/>
        </p:spPr>
        <p:txBody>
          <a:bodyPr wrap="square" rtlCol="0">
            <a:spAutoFit/>
          </a:bodyPr>
          <a:p>
            <a:r>
              <a:rPr lang="en-US" altLang="zh-CN"/>
              <a:t>Ocean Urca pair abundance</a:t>
            </a:r>
            <a:endParaRPr lang="en-US" altLang="zh-CN"/>
          </a:p>
        </p:txBody>
      </p:sp>
      <mc:AlternateContent xmlns:mc="http://schemas.openxmlformats.org/markup-compatibility/2006">
        <mc:Choice xmlns:a14="http://schemas.microsoft.com/office/drawing/2010/main" Requires="a14">
          <p:sp>
            <p:nvSpPr>
              <p:cNvPr id="24" name="文本框 23"/>
              <p:cNvSpPr txBox="1"/>
              <p:nvPr/>
            </p:nvSpPr>
            <p:spPr>
              <a:xfrm>
                <a:off x="7409751" y="1160399"/>
                <a:ext cx="4713605" cy="889000"/>
              </a:xfrm>
              <a:prstGeom prst="rect">
                <a:avLst/>
              </a:prstGeom>
              <a:noFill/>
            </p:spPr>
            <p:txBody>
              <a:bodyPr wrap="none" rtlCol="0" anchor="t">
                <a:spAutoFit/>
              </a:bodyPr>
              <a:p>
                <a:pPr algn="l"/>
                <a:r>
                  <a:rPr lang="en-US" altLang="zh-CN" b="1">
                    <a:latin typeface="Times New Roman" panose="02020603050405020304" charset="0"/>
                    <a:cs typeface="Times New Roman" panose="02020603050405020304" charset="0"/>
                    <a:sym typeface="+mn-ea"/>
                  </a:rPr>
                  <a:t>Neutrino luminosity</a:t>
                </a:r>
                <a:r>
                  <a:rPr lang="zh-CN" altLang="en-US" b="1">
                    <a:latin typeface="Times New Roman" panose="02020603050405020304" charset="0"/>
                    <a:cs typeface="Times New Roman" panose="02020603050405020304" charset="0"/>
                    <a:sym typeface="+mn-ea"/>
                  </a:rPr>
                  <a:t>：</a:t>
                </a:r>
                <a:endParaRPr lang="en-US" altLang="zh-CN" i="1">
                  <a:latin typeface="Times New Roman" panose="02020603050405020304" charset="0"/>
                  <a:cs typeface="Times New Roman" panose="02020603050405020304" charset="0"/>
                </a:endParaRPr>
              </a:p>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𝐿</m:t>
                          </m:r>
                        </m:e>
                        <m:sub>
                          <m:r>
                            <a:rPr lang="en-US" altLang="zh-CN" i="1">
                              <a:latin typeface="Cambria Math" panose="02040503050406030204" charset="0"/>
                              <a:cs typeface="Cambria Math" panose="02040503050406030204" charset="0"/>
                            </a:rPr>
                            <m:t>𝜈</m:t>
                          </m:r>
                        </m:sub>
                      </m:sSub>
                      <m:r>
                        <a:rPr lang="en-US" altLang="zh-CN" i="1">
                          <a:latin typeface="Cambria Math" panose="02040503050406030204" charset="0"/>
                          <a:cs typeface="Cambria Math" panose="02040503050406030204" charset="0"/>
                        </a:rPr>
                        <m:t> ≈ </m:t>
                      </m:r>
                      <m:sSub>
                        <m:sSubPr>
                          <m:ctrlPr>
                            <a:rPr lang="en-US" altLang="zh-CN" b="1" i="1">
                              <a:latin typeface="Cambria Math" panose="02040503050406030204" charset="0"/>
                              <a:cs typeface="Cambria Math" panose="02040503050406030204" charset="0"/>
                            </a:rPr>
                          </m:ctrlPr>
                        </m:sSubPr>
                        <m:e>
                          <m:r>
                            <a:rPr lang="en-US" altLang="zh-CN" b="1" i="1">
                              <a:latin typeface="Cambria Math" panose="02040503050406030204" charset="0"/>
                              <a:cs typeface="Cambria Math" panose="02040503050406030204" charset="0"/>
                            </a:rPr>
                            <m:t>𝑳</m:t>
                          </m:r>
                        </m:e>
                        <m:sub>
                          <m:r>
                            <a:rPr lang="en-US" altLang="zh-CN" b="1" i="1">
                              <a:latin typeface="Cambria Math" panose="02040503050406030204" charset="0"/>
                              <a:cs typeface="Cambria Math" panose="02040503050406030204" charset="0"/>
                            </a:rPr>
                            <m:t>𝟑𝟒</m:t>
                          </m:r>
                        </m:sub>
                      </m:sSub>
                      <m:r>
                        <a:rPr lang="en-US" altLang="zh-CN" i="1">
                          <a:latin typeface="Cambria Math" panose="02040503050406030204" charset="0"/>
                          <a:cs typeface="Cambria Math" panose="02040503050406030204" charset="0"/>
                        </a:rPr>
                        <m:t> × </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10</m:t>
                          </m:r>
                        </m:e>
                        <m:sup>
                          <m:r>
                            <a:rPr lang="en-US" altLang="zh-CN" i="1">
                              <a:latin typeface="Cambria Math" panose="02040503050406030204" charset="0"/>
                              <a:cs typeface="Cambria Math" panose="02040503050406030204" charset="0"/>
                            </a:rPr>
                            <m:t>34</m:t>
                          </m:r>
                        </m:sup>
                      </m:sSup>
                      <m:r>
                        <a:rPr lang="en-US" altLang="zh-CN" i="1">
                          <a:latin typeface="Cambria Math" panose="02040503050406030204" charset="0"/>
                          <a:cs typeface="Cambria Math" panose="02040503050406030204" charset="0"/>
                        </a:rPr>
                        <m:t> </m:t>
                      </m:r>
                      <m:r>
                        <m:rPr>
                          <m:sty m:val="p"/>
                        </m:rPr>
                        <a:rPr lang="en-US" altLang="zh-CN">
                          <a:latin typeface="Cambria Math" panose="02040503050406030204" charset="0"/>
                          <a:cs typeface="Cambria Math" panose="02040503050406030204" charset="0"/>
                        </a:rPr>
                        <m:t>erg</m:t>
                      </m:r>
                      <m:r>
                        <a:rPr lang="en-US" altLang="zh-CN">
                          <a:latin typeface="Cambria Math" panose="02040503050406030204" charset="0"/>
                          <a:cs typeface="Cambria Math" panose="02040503050406030204" charset="0"/>
                        </a:rPr>
                        <m:t> </m:t>
                      </m:r>
                      <m:sSup>
                        <m:sSupPr>
                          <m:ctrlPr>
                            <a:rPr lang="en-US" altLang="zh-CN">
                              <a:latin typeface="Cambria Math" panose="02040503050406030204" charset="0"/>
                              <a:cs typeface="Cambria Math" panose="02040503050406030204" charset="0"/>
                            </a:rPr>
                          </m:ctrlPr>
                        </m:sSupPr>
                        <m:e>
                          <m:r>
                            <m:rPr>
                              <m:sty m:val="p"/>
                            </m:rPr>
                            <a:rPr lang="en-US" altLang="zh-CN">
                              <a:latin typeface="Cambria Math" panose="02040503050406030204" charset="0"/>
                              <a:cs typeface="Cambria Math" panose="02040503050406030204" charset="0"/>
                            </a:rPr>
                            <m:t>s</m:t>
                          </m:r>
                        </m:e>
                        <m:sup>
                          <m:r>
                            <a:rPr lang="en-US" altLang="zh-CN">
                              <a:latin typeface="Cambria Math" panose="02040503050406030204" charset="0"/>
                              <a:cs typeface="Cambria Math" panose="02040503050406030204" charset="0"/>
                            </a:rPr>
                            <m:t>−</m:t>
                          </m:r>
                          <m:r>
                            <a:rPr lang="en-US" altLang="zh-CN">
                              <a:latin typeface="Cambria Math" panose="02040503050406030204" charset="0"/>
                              <a:cs typeface="Cambria Math" panose="02040503050406030204" charset="0"/>
                            </a:rPr>
                            <m:t>1</m:t>
                          </m:r>
                        </m:sup>
                      </m:sSup>
                      <m:r>
                        <a:rPr lang="en-US" altLang="zh-CN" b="1" i="1">
                          <a:solidFill>
                            <a:srgbClr val="FF0000"/>
                          </a:solidFill>
                          <a:latin typeface="Cambria Math" panose="02040503050406030204" charset="0"/>
                          <a:cs typeface="Cambria Math" panose="02040503050406030204" charset="0"/>
                        </a:rPr>
                        <m:t> </m:t>
                      </m:r>
                      <m:r>
                        <a:rPr lang="en-US" altLang="zh-CN" b="1" i="1">
                          <a:solidFill>
                            <a:schemeClr val="tx1"/>
                          </a:solidFill>
                          <a:latin typeface="Cambria Math" panose="02040503050406030204" charset="0"/>
                          <a:cs typeface="Cambria Math" panose="02040503050406030204" charset="0"/>
                        </a:rPr>
                        <m:t>𝑿</m:t>
                      </m:r>
                      <m:r>
                        <a:rPr lang="en-US" altLang="zh-CN" b="1" i="1">
                          <a:solidFill>
                            <a:schemeClr val="tx1"/>
                          </a:solidFill>
                          <a:latin typeface="Cambria Math" panose="02040503050406030204" charset="0"/>
                          <a:cs typeface="Cambria Math" panose="02040503050406030204" charset="0"/>
                        </a:rPr>
                        <m:t>(</m:t>
                      </m:r>
                      <m:r>
                        <a:rPr lang="en-US" altLang="zh-CN" b="1" i="1">
                          <a:solidFill>
                            <a:schemeClr val="tx1"/>
                          </a:solidFill>
                          <a:latin typeface="Cambria Math" panose="02040503050406030204" charset="0"/>
                          <a:cs typeface="Cambria Math" panose="02040503050406030204" charset="0"/>
                        </a:rPr>
                        <m:t>𝑨</m:t>
                      </m:r>
                      <m:r>
                        <a:rPr lang="en-US" altLang="zh-CN" b="1" i="1">
                          <a:solidFill>
                            <a:schemeClr val="tx1"/>
                          </a:solidFill>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 </m:t>
                      </m:r>
                      <m:sSubSup>
                        <m:sSubSupPr>
                          <m:ctrlPr>
                            <a:rPr lang="en-US" altLang="zh-CN" b="1" i="1">
                              <a:solidFill>
                                <a:srgbClr val="FF0000"/>
                              </a:solidFill>
                              <a:latin typeface="Cambria Math" panose="02040503050406030204" charset="0"/>
                              <a:cs typeface="Cambria Math" panose="02040503050406030204" charset="0"/>
                            </a:rPr>
                          </m:ctrlPr>
                        </m:sSubSupPr>
                        <m:e>
                          <m:r>
                            <a:rPr lang="en-US" altLang="zh-CN" b="1" i="1">
                              <a:solidFill>
                                <a:srgbClr val="FF0000"/>
                              </a:solidFill>
                              <a:latin typeface="Cambria Math" panose="02040503050406030204" charset="0"/>
                              <a:cs typeface="Cambria Math" panose="02040503050406030204" charset="0"/>
                            </a:rPr>
                            <m:t>𝑻</m:t>
                          </m:r>
                        </m:e>
                        <m:sub>
                          <m:r>
                            <a:rPr lang="en-US" altLang="zh-CN" b="1" i="1">
                              <a:solidFill>
                                <a:srgbClr val="FF0000"/>
                              </a:solidFill>
                              <a:latin typeface="Cambria Math" panose="02040503050406030204" charset="0"/>
                              <a:cs typeface="Cambria Math" panose="02040503050406030204" charset="0"/>
                            </a:rPr>
                            <m:t>𝟗</m:t>
                          </m:r>
                        </m:sub>
                        <m:sup>
                          <m:r>
                            <a:rPr lang="en-US" altLang="zh-CN" b="1" i="1">
                              <a:solidFill>
                                <a:srgbClr val="FF0000"/>
                              </a:solidFill>
                              <a:latin typeface="Cambria Math" panose="02040503050406030204" charset="0"/>
                              <a:cs typeface="Cambria Math" panose="02040503050406030204" charset="0"/>
                            </a:rPr>
                            <m:t>𝟓</m:t>
                          </m:r>
                        </m:sup>
                      </m:sSubSup>
                      <m:r>
                        <a:rPr lang="en-US" altLang="zh-CN" i="1">
                          <a:latin typeface="Cambria Math" panose="02040503050406030204" charset="0"/>
                          <a:cs typeface="Cambria Math" panose="02040503050406030204" charset="0"/>
                        </a:rPr>
                        <m:t> </m:t>
                      </m:r>
                      <m:sSup>
                        <m:sSupPr>
                          <m:ctrlPr>
                            <a:rPr lang="en-US" altLang="zh-CN" i="1">
                              <a:latin typeface="Cambria Math" panose="02040503050406030204" charset="0"/>
                              <a:cs typeface="Cambria Math" panose="02040503050406030204" charset="0"/>
                            </a:rPr>
                          </m:ctrlPr>
                        </m:sSupPr>
                        <m:e>
                          <m:d>
                            <m:dPr>
                              <m:ctrlPr>
                                <a:rPr lang="en-US" altLang="zh-CN" i="1">
                                  <a:latin typeface="Cambria Math" panose="02040503050406030204" charset="0"/>
                                  <a:cs typeface="Cambria Math" panose="02040503050406030204" charset="0"/>
                                </a:rPr>
                              </m:ctrlPr>
                            </m:dPr>
                            <m:e>
                              <m:f>
                                <m:fPr>
                                  <m:ctrlPr>
                                    <a:rPr lang="en-US" altLang="zh-CN" i="1">
                                      <a:latin typeface="Cambria Math" panose="02040503050406030204" charset="0"/>
                                      <a:cs typeface="Cambria Math" panose="02040503050406030204" charset="0"/>
                                    </a:rPr>
                                  </m:ctrlPr>
                                </m:fPr>
                                <m:num>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𝑔</m:t>
                                      </m:r>
                                    </m:e>
                                    <m:sub>
                                      <m:r>
                                        <a:rPr lang="en-US" altLang="zh-CN" i="1">
                                          <a:latin typeface="Cambria Math" panose="02040503050406030204" charset="0"/>
                                          <a:cs typeface="Cambria Math" panose="02040503050406030204" charset="0"/>
                                        </a:rPr>
                                        <m:t>14</m:t>
                                      </m:r>
                                    </m:sub>
                                  </m:sSub>
                                </m:num>
                                <m:den>
                                  <m:r>
                                    <a:rPr lang="en-US" altLang="zh-CN" i="1">
                                      <a:latin typeface="Cambria Math" panose="02040503050406030204" charset="0"/>
                                      <a:cs typeface="Cambria Math" panose="02040503050406030204" charset="0"/>
                                    </a:rPr>
                                    <m:t>2</m:t>
                                  </m:r>
                                </m:den>
                              </m:f>
                            </m:e>
                          </m:d>
                        </m:e>
                        <m:sup>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m:t>
                          </m:r>
                        </m:sup>
                      </m:sSup>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𝑅</m:t>
                          </m:r>
                        </m:e>
                        <m:sub>
                          <m:r>
                            <a:rPr lang="en-US" altLang="zh-CN" i="1">
                              <a:latin typeface="Cambria Math" panose="02040503050406030204" charset="0"/>
                              <a:cs typeface="Cambria Math" panose="02040503050406030204" charset="0"/>
                            </a:rPr>
                            <m:t>10</m:t>
                          </m:r>
                        </m:sub>
                        <m:sup>
                          <m:r>
                            <a:rPr lang="en-US" altLang="zh-CN" i="1">
                              <a:latin typeface="Cambria Math" panose="02040503050406030204" charset="0"/>
                              <a:cs typeface="Cambria Math" panose="02040503050406030204" charset="0"/>
                            </a:rPr>
                            <m:t>2</m:t>
                          </m:r>
                        </m:sup>
                      </m:sSubSup>
                    </m:oMath>
                  </m:oMathPara>
                </a14:m>
                <a:endParaRPr lang="zh-CN" altLang="en-US"/>
              </a:p>
            </p:txBody>
          </p:sp>
        </mc:Choice>
        <mc:Fallback>
          <p:sp>
            <p:nvSpPr>
              <p:cNvPr id="24" name="文本框 23"/>
              <p:cNvSpPr txBox="1">
                <a:spLocks noRot="1" noChangeAspect="1" noMove="1" noResize="1" noEditPoints="1" noAdjustHandles="1" noChangeArrowheads="1" noChangeShapeType="1" noTextEdit="1"/>
              </p:cNvSpPr>
              <p:nvPr/>
            </p:nvSpPr>
            <p:spPr>
              <a:xfrm>
                <a:off x="7409751" y="1160399"/>
                <a:ext cx="4713605" cy="889000"/>
              </a:xfrm>
              <a:prstGeom prst="rect">
                <a:avLst/>
              </a:prstGeom>
              <a:blipFill rotWithShape="1">
                <a:blip r:embed="rId10"/>
                <a:stretch>
                  <a:fillRect l="-12" t="-29" r="12" b="29"/>
                </a:stretch>
              </a:blipFill>
            </p:spPr>
            <p:txBody>
              <a:bodyPr/>
              <a:lstStyle/>
              <a:p>
                <a:r>
                  <a:rPr lang="zh-CN" altLang="en-US">
                    <a:noFill/>
                  </a:rPr>
                  <a:t> </a:t>
                </a:r>
              </a:p>
            </p:txBody>
          </p:sp>
        </mc:Fallback>
      </mc:AlternateContent>
      <p:cxnSp>
        <p:nvCxnSpPr>
          <p:cNvPr id="11" name="直接连接符 10"/>
          <p:cNvCxnSpPr/>
          <p:nvPr/>
        </p:nvCxnSpPr>
        <p:spPr>
          <a:xfrm flipV="1">
            <a:off x="8108950" y="1976120"/>
            <a:ext cx="331470" cy="635"/>
          </a:xfrm>
          <a:prstGeom prst="line">
            <a:avLst/>
          </a:prstGeom>
          <a:ln w="28575" cmpd="dbl">
            <a:solidFill>
              <a:srgbClr val="FF0000"/>
            </a:solidFill>
            <a:prstDash val="sysDash"/>
          </a:ln>
        </p:spPr>
        <p:style>
          <a:lnRef idx="2">
            <a:schemeClr val="accent1"/>
          </a:lnRef>
          <a:fillRef idx="0">
            <a:srgbClr val="FFFFFF"/>
          </a:fillRef>
          <a:effectRef idx="0">
            <a:srgbClr val="FFFFFF"/>
          </a:effectRef>
          <a:fontRef idx="minor">
            <a:schemeClr val="tx1"/>
          </a:fontRef>
        </p:style>
      </p:cxnSp>
      <p:sp>
        <p:nvSpPr>
          <p:cNvPr id="17" name="文本框 16"/>
          <p:cNvSpPr txBox="1"/>
          <p:nvPr/>
        </p:nvSpPr>
        <p:spPr>
          <a:xfrm>
            <a:off x="7848600" y="2068830"/>
            <a:ext cx="1066800" cy="645160"/>
          </a:xfrm>
          <a:prstGeom prst="rect">
            <a:avLst/>
          </a:prstGeom>
          <a:noFill/>
        </p:spPr>
        <p:txBody>
          <a:bodyPr wrap="square" rtlCol="0">
            <a:spAutoFit/>
          </a:bodyPr>
          <a:p>
            <a:r>
              <a:rPr lang="en-US" altLang="zh-CN">
                <a:solidFill>
                  <a:srgbClr val="FF0000"/>
                </a:solidFill>
              </a:rPr>
              <a:t>cooling strength</a:t>
            </a:r>
            <a:endParaRPr lang="en-US" altLang="zh-CN">
              <a:solidFill>
                <a:srgbClr val="FF0000"/>
              </a:solidFill>
            </a:endParaRPr>
          </a:p>
        </p:txBody>
      </p:sp>
      <p:sp>
        <p:nvSpPr>
          <p:cNvPr id="18" name="文本框 17"/>
          <p:cNvSpPr txBox="1"/>
          <p:nvPr/>
        </p:nvSpPr>
        <p:spPr>
          <a:xfrm>
            <a:off x="9728200" y="2068830"/>
            <a:ext cx="1350645" cy="645160"/>
          </a:xfrm>
          <a:prstGeom prst="rect">
            <a:avLst/>
          </a:prstGeom>
          <a:noFill/>
        </p:spPr>
        <p:txBody>
          <a:bodyPr wrap="square" rtlCol="0">
            <a:spAutoFit/>
          </a:bodyPr>
          <a:p>
            <a:r>
              <a:rPr lang="en-US" altLang="zh-CN">
                <a:solidFill>
                  <a:srgbClr val="FF0000"/>
                </a:solidFill>
              </a:rPr>
              <a:t>Urca pair abundance</a:t>
            </a:r>
            <a:endParaRPr lang="en-US" altLang="zh-CN">
              <a:solidFill>
                <a:srgbClr val="FF0000"/>
              </a:solidFill>
            </a:endParaRPr>
          </a:p>
        </p:txBody>
      </p:sp>
      <p:cxnSp>
        <p:nvCxnSpPr>
          <p:cNvPr id="19" name="直接连接符 18"/>
          <p:cNvCxnSpPr/>
          <p:nvPr/>
        </p:nvCxnSpPr>
        <p:spPr>
          <a:xfrm>
            <a:off x="10036175" y="1976120"/>
            <a:ext cx="479425" cy="6985"/>
          </a:xfrm>
          <a:prstGeom prst="line">
            <a:avLst/>
          </a:prstGeom>
          <a:ln w="28575" cmpd="dbl">
            <a:solidFill>
              <a:srgbClr val="FF0000"/>
            </a:solidFill>
            <a:prstDash val="sysDash"/>
          </a:ln>
        </p:spPr>
        <p:style>
          <a:lnRef idx="2">
            <a:schemeClr val="accent1"/>
          </a:lnRef>
          <a:fillRef idx="0">
            <a:srgbClr val="FFFFFF"/>
          </a:fillRef>
          <a:effectRef idx="0">
            <a:srgbClr val="FFFFFF"/>
          </a:effectRef>
          <a:fontRef idx="minor">
            <a:schemeClr val="tx1"/>
          </a:fontRef>
        </p:style>
      </p:cxnSp>
      <p:sp>
        <p:nvSpPr>
          <p:cNvPr id="20" name="文本框 19"/>
          <p:cNvSpPr txBox="1"/>
          <p:nvPr/>
        </p:nvSpPr>
        <p:spPr>
          <a:xfrm>
            <a:off x="7775575" y="3049905"/>
            <a:ext cx="4354195" cy="3230245"/>
          </a:xfrm>
          <a:prstGeom prst="rect">
            <a:avLst/>
          </a:prstGeom>
          <a:noFill/>
        </p:spPr>
        <p:txBody>
          <a:bodyPr wrap="square" rtlCol="0" anchor="t">
            <a:spAutoFit/>
          </a:bodyPr>
          <a:p>
            <a:pPr algn="ctr"/>
            <a:r>
              <a:rPr lang="en-US" altLang="zh-CN" sz="2400" b="1">
                <a:sym typeface="+mn-ea"/>
              </a:rPr>
              <a:t>Ocean Urca process</a:t>
            </a:r>
            <a:endParaRPr lang="en-US" altLang="zh-CN" sz="2400" b="1">
              <a:sym typeface="+mn-ea"/>
            </a:endParaRPr>
          </a:p>
          <a:p>
            <a:r>
              <a:rPr lang="en-US" altLang="zh-CN" b="1">
                <a:sym typeface="+mn-ea"/>
              </a:rPr>
              <a:t>Location: </a:t>
            </a:r>
            <a:r>
              <a:rPr lang="en-US" altLang="zh-CN" b="1">
                <a:solidFill>
                  <a:srgbClr val="FF0000"/>
                </a:solidFill>
                <a:sym typeface="+mn-ea"/>
              </a:rPr>
              <a:t>y12 ~ 0.1-10 </a:t>
            </a:r>
            <a:endParaRPr lang="en-US" altLang="zh-CN">
              <a:solidFill>
                <a:srgbClr val="FF0000"/>
              </a:solidFill>
              <a:sym typeface="+mn-ea"/>
            </a:endParaRPr>
          </a:p>
          <a:p>
            <a:r>
              <a:rPr lang="en-US" altLang="zh-CN">
                <a:sym typeface="+mn-ea"/>
              </a:rPr>
              <a:t>(typcial Ignition depth for triggering superburst!)</a:t>
            </a:r>
            <a:endParaRPr lang="en-US" altLang="zh-CN">
              <a:sym typeface="+mn-ea"/>
            </a:endParaRPr>
          </a:p>
          <a:p>
            <a:endParaRPr lang="en-US" altLang="zh-CN">
              <a:sym typeface="+mn-ea"/>
            </a:endParaRPr>
          </a:p>
          <a:p>
            <a:r>
              <a:rPr lang="en-US" altLang="zh-CN">
                <a:sym typeface="+mn-ea"/>
              </a:rPr>
              <a:t>In this calculation, we set the cooling parameter:</a:t>
            </a:r>
            <a:endParaRPr lang="en-US" altLang="zh-CN">
              <a:sym typeface="+mn-ea"/>
            </a:endParaRPr>
          </a:p>
          <a:p>
            <a:pPr marL="285750" indent="-285750">
              <a:buFont typeface="Wingdings" panose="05000000000000000000" charset="0"/>
              <a:buChar char="Ø"/>
            </a:pPr>
            <a:r>
              <a:rPr lang="en-US" altLang="zh-CN">
                <a:sym typeface="+mn-ea"/>
              </a:rPr>
              <a:t>Urca_str1: 2.5e-3 [</a:t>
            </a:r>
            <a:r>
              <a:rPr lang="en-US" altLang="zh-CN" i="1">
                <a:sym typeface="+mn-ea"/>
              </a:rPr>
              <a:t>L</a:t>
            </a:r>
            <a:r>
              <a:rPr lang="en-US" altLang="zh-CN" i="1" baseline="-25000">
                <a:sym typeface="+mn-ea"/>
              </a:rPr>
              <a:t>34</a:t>
            </a:r>
            <a:r>
              <a:rPr lang="en-US" altLang="zh-CN" i="1">
                <a:latin typeface="微软雅黑" panose="020B0503020204020204" charset="-122"/>
                <a:ea typeface="微软雅黑" panose="020B0503020204020204" charset="-122"/>
                <a:sym typeface="+mn-ea"/>
              </a:rPr>
              <a:t>∙</a:t>
            </a:r>
            <a:r>
              <a:rPr lang="en-US" altLang="zh-CN" i="1">
                <a:sym typeface="+mn-ea"/>
              </a:rPr>
              <a:t>X</a:t>
            </a:r>
            <a:r>
              <a:rPr lang="en-US" altLang="zh-CN">
                <a:sym typeface="+mn-ea"/>
              </a:rPr>
              <a:t>, 10</a:t>
            </a:r>
            <a:r>
              <a:rPr lang="en-US" altLang="zh-CN" baseline="30000">
                <a:sym typeface="+mn-ea"/>
              </a:rPr>
              <a:t>36</a:t>
            </a:r>
            <a:r>
              <a:rPr lang="en-US" altLang="zh-CN">
                <a:sym typeface="+mn-ea"/>
              </a:rPr>
              <a:t> erg s</a:t>
            </a:r>
            <a:r>
              <a:rPr lang="en-US" altLang="zh-CN" baseline="30000">
                <a:sym typeface="+mn-ea"/>
              </a:rPr>
              <a:t>-1</a:t>
            </a:r>
            <a:r>
              <a:rPr lang="en-US" altLang="zh-CN">
                <a:sym typeface="+mn-ea"/>
              </a:rPr>
              <a:t>]</a:t>
            </a:r>
            <a:endParaRPr lang="en-US" altLang="zh-CN"/>
          </a:p>
          <a:p>
            <a:pPr marL="285750" indent="-285750">
              <a:buFont typeface="Wingdings" panose="05000000000000000000" charset="0"/>
              <a:buChar char="Ø"/>
            </a:pPr>
            <a:r>
              <a:rPr lang="en-US" altLang="zh-CN">
                <a:sym typeface="+mn-ea"/>
              </a:rPr>
              <a:t>Urca_loca1: 25.8 [log</a:t>
            </a:r>
            <a:r>
              <a:rPr lang="en-US" altLang="zh-CN" i="1">
                <a:sym typeface="+mn-ea"/>
              </a:rPr>
              <a:t>P</a:t>
            </a:r>
            <a:r>
              <a:rPr lang="en-US" altLang="zh-CN">
                <a:sym typeface="+mn-ea"/>
              </a:rPr>
              <a:t>, g cm</a:t>
            </a:r>
            <a:r>
              <a:rPr lang="en-US" altLang="zh-CN" baseline="30000">
                <a:sym typeface="+mn-ea"/>
              </a:rPr>
              <a:t>-1</a:t>
            </a:r>
            <a:r>
              <a:rPr lang="en-US" altLang="zh-CN">
                <a:sym typeface="+mn-ea"/>
              </a:rPr>
              <a:t> s</a:t>
            </a:r>
            <a:r>
              <a:rPr lang="en-US" altLang="zh-CN" baseline="30000">
                <a:sym typeface="+mn-ea"/>
              </a:rPr>
              <a:t>-2</a:t>
            </a:r>
            <a:r>
              <a:rPr lang="en-US" altLang="zh-CN">
                <a:sym typeface="+mn-ea"/>
              </a:rPr>
              <a:t>]</a:t>
            </a:r>
            <a:endParaRPr lang="en-US" altLang="zh-CN">
              <a:sym typeface="+mn-ea"/>
            </a:endParaRPr>
          </a:p>
          <a:p>
            <a:pPr marL="285750" indent="-285750">
              <a:buFont typeface="Wingdings" panose="05000000000000000000" charset="0"/>
              <a:buChar char="Ø"/>
            </a:pPr>
            <a:r>
              <a:rPr lang="en-US" altLang="zh-CN">
                <a:sym typeface="+mn-ea"/>
              </a:rPr>
              <a:t>Urca_str2: 5.0e-3 [</a:t>
            </a:r>
            <a:r>
              <a:rPr lang="en-US" altLang="zh-CN" i="1">
                <a:sym typeface="+mn-ea"/>
              </a:rPr>
              <a:t>L</a:t>
            </a:r>
            <a:r>
              <a:rPr lang="en-US" altLang="zh-CN" i="1" baseline="-25000">
                <a:sym typeface="+mn-ea"/>
              </a:rPr>
              <a:t>34</a:t>
            </a:r>
            <a:r>
              <a:rPr lang="en-US" altLang="zh-CN" i="1">
                <a:latin typeface="微软雅黑" panose="020B0503020204020204" charset="-122"/>
                <a:ea typeface="微软雅黑" panose="020B0503020204020204" charset="-122"/>
                <a:sym typeface="+mn-ea"/>
              </a:rPr>
              <a:t>∙</a:t>
            </a:r>
            <a:r>
              <a:rPr lang="en-US" altLang="zh-CN" i="1">
                <a:sym typeface="+mn-ea"/>
              </a:rPr>
              <a:t>X</a:t>
            </a:r>
            <a:r>
              <a:rPr lang="en-US" altLang="zh-CN">
                <a:sym typeface="+mn-ea"/>
              </a:rPr>
              <a:t>, 10</a:t>
            </a:r>
            <a:r>
              <a:rPr lang="en-US" altLang="zh-CN" baseline="30000">
                <a:sym typeface="+mn-ea"/>
              </a:rPr>
              <a:t>36</a:t>
            </a:r>
            <a:r>
              <a:rPr lang="en-US" altLang="zh-CN">
                <a:sym typeface="+mn-ea"/>
              </a:rPr>
              <a:t> erg s</a:t>
            </a:r>
            <a:r>
              <a:rPr lang="en-US" altLang="zh-CN" baseline="30000">
                <a:sym typeface="+mn-ea"/>
              </a:rPr>
              <a:t>-1</a:t>
            </a:r>
            <a:r>
              <a:rPr lang="en-US" altLang="zh-CN" i="1">
                <a:sym typeface="+mn-ea"/>
              </a:rPr>
              <a:t> </a:t>
            </a:r>
            <a:r>
              <a:rPr lang="en-US" altLang="zh-CN">
                <a:sym typeface="+mn-ea"/>
              </a:rPr>
              <a:t>]</a:t>
            </a:r>
            <a:endParaRPr lang="en-US" altLang="zh-CN"/>
          </a:p>
          <a:p>
            <a:pPr marL="285750" indent="-285750">
              <a:buFont typeface="Wingdings" panose="05000000000000000000" charset="0"/>
              <a:buChar char="Ø"/>
            </a:pPr>
            <a:r>
              <a:rPr lang="en-US" altLang="zh-CN">
                <a:sym typeface="+mn-ea"/>
              </a:rPr>
              <a:t>Urca_loca2: 26.5 [log</a:t>
            </a:r>
            <a:r>
              <a:rPr lang="en-US" altLang="zh-CN" i="1">
                <a:sym typeface="+mn-ea"/>
              </a:rPr>
              <a:t>P</a:t>
            </a:r>
            <a:r>
              <a:rPr lang="en-US" altLang="zh-CN">
                <a:sym typeface="+mn-ea"/>
              </a:rPr>
              <a:t>, g cm</a:t>
            </a:r>
            <a:r>
              <a:rPr lang="en-US" altLang="zh-CN" baseline="30000">
                <a:sym typeface="+mn-ea"/>
              </a:rPr>
              <a:t>-1</a:t>
            </a:r>
            <a:r>
              <a:rPr lang="en-US" altLang="zh-CN">
                <a:sym typeface="+mn-ea"/>
              </a:rPr>
              <a:t> s</a:t>
            </a:r>
            <a:r>
              <a:rPr lang="en-US" altLang="zh-CN" baseline="30000">
                <a:sym typeface="+mn-ea"/>
              </a:rPr>
              <a:t>-2</a:t>
            </a:r>
            <a:r>
              <a:rPr lang="en-US" altLang="zh-CN">
                <a:sym typeface="+mn-ea"/>
              </a:rPr>
              <a:t>]</a:t>
            </a:r>
            <a:endParaRPr lang="en-US" altLang="zh-CN">
              <a:sym typeface="+mn-ea"/>
            </a:endParaRPr>
          </a:p>
        </p:txBody>
      </p:sp>
      <p:cxnSp>
        <p:nvCxnSpPr>
          <p:cNvPr id="26" name="直接连接符 25"/>
          <p:cNvCxnSpPr/>
          <p:nvPr/>
        </p:nvCxnSpPr>
        <p:spPr>
          <a:xfrm>
            <a:off x="7172325" y="2973705"/>
            <a:ext cx="4957445" cy="8890"/>
          </a:xfrm>
          <a:prstGeom prst="line">
            <a:avLst/>
          </a:prstGeom>
          <a:ln w="50800" cmpd="dbl">
            <a:solidFill>
              <a:schemeClr val="accent1">
                <a:alpha val="46000"/>
              </a:schemeClr>
            </a:solidFill>
            <a:prstDash val="lgDash"/>
          </a:ln>
        </p:spPr>
        <p:style>
          <a:lnRef idx="2">
            <a:schemeClr val="accent1"/>
          </a:lnRef>
          <a:fillRef idx="0">
            <a:srgbClr val="FFFFFF"/>
          </a:fillRef>
          <a:effectRef idx="0">
            <a:srgbClr val="FFFFFF"/>
          </a:effectRef>
          <a:fontRef idx="minor">
            <a:schemeClr val="tx1"/>
          </a:fontRef>
        </p:style>
      </p:cxnSp>
      <p:sp>
        <p:nvSpPr>
          <p:cNvPr id="27" name="文本框 26"/>
          <p:cNvSpPr txBox="1"/>
          <p:nvPr/>
        </p:nvSpPr>
        <p:spPr>
          <a:xfrm>
            <a:off x="4465320" y="2636520"/>
            <a:ext cx="2521585" cy="337185"/>
          </a:xfrm>
          <a:prstGeom prst="rect">
            <a:avLst/>
          </a:prstGeom>
        </p:spPr>
        <p:txBody>
          <a:bodyPr wrap="square">
            <a:spAutoFit/>
          </a:bodyPr>
          <a:p>
            <a:r>
              <a:rPr lang="en-US" altLang="zh-CN" sz="1600" i="1">
                <a:solidFill>
                  <a:srgbClr val="000000"/>
                </a:solidFill>
                <a:latin typeface="Times New Roman" panose="02020603050405020304" charset="0"/>
                <a:ea typeface="Times-Roman"/>
                <a:cs typeface="Times New Roman" panose="02020603050405020304" charset="0"/>
              </a:rPr>
              <a:t>Z. Meisel &amp; A. Deibel, 2017</a:t>
            </a:r>
            <a:endParaRPr lang="en-US" altLang="zh-CN" sz="1600" i="1">
              <a:solidFill>
                <a:srgbClr val="000000"/>
              </a:solidFill>
              <a:latin typeface="Times New Roman" panose="02020603050405020304" charset="0"/>
              <a:ea typeface="Times-Roman"/>
              <a:cs typeface="Times New Roman" panose="02020603050405020304" charset="0"/>
            </a:endParaRPr>
          </a:p>
        </p:txBody>
      </p:sp>
      <p:sp>
        <p:nvSpPr>
          <p:cNvPr id="5" name="矩形 4"/>
          <p:cNvSpPr/>
          <p:nvPr>
            <p:custDataLst>
              <p:tags r:id="rId11"/>
            </p:custDataLst>
          </p:nvPr>
        </p:nvSpPr>
        <p:spPr>
          <a:xfrm>
            <a:off x="2586355" y="6442710"/>
            <a:ext cx="3143250" cy="43307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lang="en-US" noProof="0" dirty="0">
                <a:ln>
                  <a:noFill/>
                </a:ln>
                <a:solidFill>
                  <a:schemeClr val="bg1"/>
                </a:solidFill>
                <a:effectLst/>
                <a:uLnTx/>
                <a:uFillTx/>
                <a:latin typeface="Times New Roman" panose="02020603050405020304" charset="0"/>
                <a:cs typeface="Times New Roman" panose="02020603050405020304" charset="0"/>
                <a:sym typeface="+mn-ea"/>
              </a:rPr>
              <a:t>MAXI J1752-457</a:t>
            </a:r>
            <a:endParaRPr kumimoji="0" lang="en-US"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advClick="0">
        <p:fade/>
      </p:transition>
    </mc:Choice>
    <mc:Fallback>
      <p:transitio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10795" y="2700020"/>
            <a:ext cx="3613785" cy="3383915"/>
          </a:xfrm>
          <a:prstGeom prst="rect">
            <a:avLst/>
          </a:prstGeom>
        </p:spPr>
      </p:pic>
      <p:sp>
        <p:nvSpPr>
          <p:cNvPr id="23" name="矩形 22"/>
          <p:cNvSpPr/>
          <p:nvPr/>
        </p:nvSpPr>
        <p:spPr>
          <a:xfrm>
            <a:off x="-635" y="6443345"/>
            <a:ext cx="12192635" cy="414655"/>
          </a:xfrm>
          <a:prstGeom prst="rect">
            <a:avLst/>
          </a:prstGeom>
          <a:solidFill>
            <a:schemeClr val="accent1">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custDataLst>
              <p:tags r:id="rId2"/>
            </p:custDataLst>
          </p:nvPr>
        </p:nvSpPr>
        <p:spPr>
          <a:xfrm>
            <a:off x="10625455" y="6443980"/>
            <a:ext cx="850900" cy="42672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rPr>
              <a:t>9</a:t>
            </a:r>
            <a:endParaRPr kumimoji="0" lang="en-US" altLang="zh-CN" sz="1800" b="0" i="0" u="none" strike="noStrike" kern="1200" cap="none" spc="0" normalizeH="0" baseline="0" noProof="0" dirty="0">
              <a:ln>
                <a:noFill/>
              </a:ln>
              <a:solidFill>
                <a:prstClr val="white"/>
              </a:solidFill>
              <a:effectLst/>
              <a:uLnTx/>
              <a:uFillTx/>
              <a:latin typeface="Century Gothic" panose="020B0502020202020204"/>
              <a:ea typeface="思源黑体 CN Bold"/>
              <a:cs typeface="+mn-ea"/>
            </a:endParaRPr>
          </a:p>
        </p:txBody>
      </p:sp>
      <p:pic>
        <p:nvPicPr>
          <p:cNvPr id="31" name="图片 30"/>
          <p:cNvPicPr>
            <a:picLocks noChangeAspect="1"/>
          </p:cNvPicPr>
          <p:nvPr/>
        </p:nvPicPr>
        <p:blipFill>
          <a:blip r:embed="rId3"/>
          <a:stretch>
            <a:fillRect/>
          </a:stretch>
        </p:blipFill>
        <p:spPr>
          <a:xfrm>
            <a:off x="11774805" y="6442710"/>
            <a:ext cx="433070" cy="433070"/>
          </a:xfrm>
          <a:prstGeom prst="rect">
            <a:avLst/>
          </a:prstGeom>
        </p:spPr>
      </p:pic>
      <p:pic>
        <p:nvPicPr>
          <p:cNvPr id="32" name="图片 31" descr="中国科学院院徽（白色）"/>
          <p:cNvPicPr>
            <a:picLocks noChangeAspect="1"/>
          </p:cNvPicPr>
          <p:nvPr/>
        </p:nvPicPr>
        <p:blipFill>
          <a:blip r:embed="rId4"/>
          <a:stretch>
            <a:fillRect/>
          </a:stretch>
        </p:blipFill>
        <p:spPr>
          <a:xfrm>
            <a:off x="17780" y="6442710"/>
            <a:ext cx="414655" cy="414655"/>
          </a:xfrm>
          <a:prstGeom prst="rect">
            <a:avLst/>
          </a:prstGeom>
        </p:spPr>
      </p:pic>
      <p:sp>
        <p:nvSpPr>
          <p:cNvPr id="33" name="矩形 32"/>
          <p:cNvSpPr/>
          <p:nvPr>
            <p:custDataLst>
              <p:tags r:id="rId5"/>
            </p:custDataLst>
          </p:nvPr>
        </p:nvSpPr>
        <p:spPr>
          <a:xfrm>
            <a:off x="6704330" y="6443345"/>
            <a:ext cx="3143250" cy="432435"/>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rPr>
              <a:t>huangh@impcas.ac.cn</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pic>
        <p:nvPicPr>
          <p:cNvPr id="4" name="图片 3" descr="RIKEN_logo-603x1024"/>
          <p:cNvPicPr>
            <a:picLocks noChangeAspect="1"/>
          </p:cNvPicPr>
          <p:nvPr/>
        </p:nvPicPr>
        <p:blipFill>
          <a:blip r:embed="rId6"/>
          <a:stretch>
            <a:fillRect/>
          </a:stretch>
        </p:blipFill>
        <p:spPr>
          <a:xfrm>
            <a:off x="11431905" y="6449695"/>
            <a:ext cx="238125" cy="407670"/>
          </a:xfrm>
          <a:prstGeom prst="rect">
            <a:avLst/>
          </a:prstGeom>
        </p:spPr>
      </p:pic>
      <p:pic>
        <p:nvPicPr>
          <p:cNvPr id="7" name="图片 6"/>
          <p:cNvPicPr>
            <a:picLocks noChangeAspect="1"/>
          </p:cNvPicPr>
          <p:nvPr/>
        </p:nvPicPr>
        <p:blipFill>
          <a:blip r:embed="rId7"/>
          <a:stretch>
            <a:fillRect/>
          </a:stretch>
        </p:blipFill>
        <p:spPr>
          <a:xfrm>
            <a:off x="17780" y="821690"/>
            <a:ext cx="6902450" cy="1868170"/>
          </a:xfrm>
          <a:prstGeom prst="rect">
            <a:avLst/>
          </a:prstGeom>
        </p:spPr>
      </p:pic>
      <p:sp>
        <p:nvSpPr>
          <p:cNvPr id="14" name="矩形 13"/>
          <p:cNvSpPr/>
          <p:nvPr/>
        </p:nvSpPr>
        <p:spPr>
          <a:xfrm>
            <a:off x="57150" y="5911850"/>
            <a:ext cx="1209040" cy="172720"/>
          </a:xfrm>
          <a:prstGeom prst="rect">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5" name="图片 14"/>
          <p:cNvPicPr>
            <a:picLocks noChangeAspect="1"/>
          </p:cNvPicPr>
          <p:nvPr/>
        </p:nvPicPr>
        <p:blipFill>
          <a:blip r:embed="rId8"/>
          <a:stretch>
            <a:fillRect/>
          </a:stretch>
        </p:blipFill>
        <p:spPr>
          <a:xfrm>
            <a:off x="3670935" y="2830195"/>
            <a:ext cx="3500755" cy="3249295"/>
          </a:xfrm>
          <a:prstGeom prst="rect">
            <a:avLst/>
          </a:prstGeom>
        </p:spPr>
      </p:pic>
      <p:grpSp>
        <p:nvGrpSpPr>
          <p:cNvPr id="8" name="组合 7"/>
          <p:cNvGrpSpPr/>
          <p:nvPr/>
        </p:nvGrpSpPr>
        <p:grpSpPr>
          <a:xfrm>
            <a:off x="231989" y="274064"/>
            <a:ext cx="10847042" cy="635014"/>
            <a:chOff x="380" y="4438"/>
            <a:chExt cx="17082" cy="1000"/>
          </a:xfrm>
        </p:grpSpPr>
        <p:sp>
          <p:nvSpPr>
            <p:cNvPr id="2" name="矩形 1"/>
            <p:cNvSpPr/>
            <p:nvPr/>
          </p:nvSpPr>
          <p:spPr>
            <a:xfrm>
              <a:off x="380" y="4438"/>
              <a:ext cx="179" cy="931"/>
            </a:xfrm>
            <a:prstGeom prst="rect">
              <a:avLst/>
            </a:prstGeom>
            <a:solidFill>
              <a:srgbClr val="007C9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entury Gothic" panose="020B0502020202020204" pitchFamily="34" charset="0"/>
                <a:ea typeface="思源黑体 CN Bold"/>
                <a:cs typeface="+mn-ea"/>
              </a:endParaRPr>
            </a:p>
          </p:txBody>
        </p:sp>
        <p:cxnSp>
          <p:nvCxnSpPr>
            <p:cNvPr id="3" name="直接连接符 2"/>
            <p:cNvCxnSpPr/>
            <p:nvPr/>
          </p:nvCxnSpPr>
          <p:spPr>
            <a:xfrm>
              <a:off x="559" y="5397"/>
              <a:ext cx="16903" cy="4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 name="TextBox 6"/>
          <p:cNvSpPr txBox="1"/>
          <p:nvPr>
            <p:custDataLst>
              <p:tags r:id="rId9"/>
            </p:custDataLst>
          </p:nvPr>
        </p:nvSpPr>
        <p:spPr>
          <a:xfrm>
            <a:off x="386080" y="264160"/>
            <a:ext cx="11046460" cy="583565"/>
          </a:xfrm>
          <a:prstGeom prst="rect">
            <a:avLst/>
          </a:prstGeom>
          <a:noFill/>
          <a:effectLst/>
        </p:spPr>
        <p:txBody>
          <a:bodyPr wrap="square">
            <a:spAutoFit/>
          </a:bodyPr>
          <a:p>
            <a:pPr marR="0" lvl="0" indent="0" algn="l" defTabSz="914400" rtl="0" eaLnBrk="1" fontAlgn="auto" latinLnBrk="0" hangingPunct="1">
              <a:lnSpc>
                <a:spcPct val="100000"/>
              </a:lnSpc>
              <a:spcBef>
                <a:spcPts val="0"/>
              </a:spcBef>
              <a:spcAft>
                <a:spcPts val="0"/>
              </a:spcAft>
              <a:buClrTx/>
              <a:buSzTx/>
              <a:buFont typeface="+mj-ea"/>
              <a:buNone/>
              <a:defRPr/>
            </a:pPr>
            <a:r>
              <a:rPr lang="en-US" sz="3200" b="1"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rPr>
              <a:t>Ocean Urca process</a:t>
            </a:r>
            <a:endParaRPr kumimoji="0" lang="en-US" sz="3200" b="1" i="0" u="none" strike="noStrike" kern="1200" cap="none" spc="0" normalizeH="0" baseline="0" noProof="0" dirty="0">
              <a:ln w="6350">
                <a:noFill/>
              </a:ln>
              <a:solidFill>
                <a:prstClr val="black"/>
              </a:solidFill>
              <a:effectLst/>
              <a:uLnTx/>
              <a:uFillTx/>
              <a:latin typeface="Times New Roman" panose="02020603050405020304" charset="0"/>
              <a:ea typeface="思源黑体 CN Bold"/>
              <a:cs typeface="Times New Roman" panose="02020603050405020304" charset="0"/>
              <a:sym typeface="+mn-ea"/>
            </a:endParaRPr>
          </a:p>
        </p:txBody>
      </p:sp>
      <p:sp>
        <p:nvSpPr>
          <p:cNvPr id="9" name="文本框 8"/>
          <p:cNvSpPr txBox="1"/>
          <p:nvPr/>
        </p:nvSpPr>
        <p:spPr>
          <a:xfrm>
            <a:off x="231775" y="6094095"/>
            <a:ext cx="3119755" cy="368300"/>
          </a:xfrm>
          <a:prstGeom prst="rect">
            <a:avLst/>
          </a:prstGeom>
          <a:noFill/>
        </p:spPr>
        <p:txBody>
          <a:bodyPr wrap="square" rtlCol="0">
            <a:spAutoFit/>
          </a:bodyPr>
          <a:p>
            <a:r>
              <a:rPr lang="en-US" altLang="zh-CN"/>
              <a:t>Ocean Urca cooling strength</a:t>
            </a:r>
            <a:endParaRPr lang="en-US" altLang="zh-CN"/>
          </a:p>
        </p:txBody>
      </p:sp>
      <p:sp>
        <p:nvSpPr>
          <p:cNvPr id="10" name="文本框 9"/>
          <p:cNvSpPr txBox="1"/>
          <p:nvPr/>
        </p:nvSpPr>
        <p:spPr>
          <a:xfrm>
            <a:off x="3861435" y="6094095"/>
            <a:ext cx="3119755" cy="368300"/>
          </a:xfrm>
          <a:prstGeom prst="rect">
            <a:avLst/>
          </a:prstGeom>
          <a:noFill/>
        </p:spPr>
        <p:txBody>
          <a:bodyPr wrap="square" rtlCol="0">
            <a:spAutoFit/>
          </a:bodyPr>
          <a:p>
            <a:r>
              <a:rPr lang="en-US" altLang="zh-CN"/>
              <a:t>Ocean Urca pair abundance</a:t>
            </a:r>
            <a:endParaRPr lang="en-US" altLang="zh-CN"/>
          </a:p>
        </p:txBody>
      </p:sp>
      <mc:AlternateContent xmlns:mc="http://schemas.openxmlformats.org/markup-compatibility/2006">
        <mc:Choice xmlns:a14="http://schemas.microsoft.com/office/drawing/2010/main" Requires="a14">
          <p:sp>
            <p:nvSpPr>
              <p:cNvPr id="24" name="文本框 23"/>
              <p:cNvSpPr txBox="1"/>
              <p:nvPr/>
            </p:nvSpPr>
            <p:spPr>
              <a:xfrm>
                <a:off x="7409751" y="1160399"/>
                <a:ext cx="4719955" cy="889000"/>
              </a:xfrm>
              <a:prstGeom prst="rect">
                <a:avLst/>
              </a:prstGeom>
              <a:noFill/>
            </p:spPr>
            <p:txBody>
              <a:bodyPr wrap="none" rtlCol="0" anchor="t">
                <a:spAutoFit/>
              </a:bodyPr>
              <a:p>
                <a:pPr algn="l"/>
                <a:r>
                  <a:rPr lang="en-US" altLang="zh-CN" b="1">
                    <a:latin typeface="Times New Roman" panose="02020603050405020304" charset="0"/>
                    <a:cs typeface="Times New Roman" panose="02020603050405020304" charset="0"/>
                    <a:sym typeface="+mn-ea"/>
                  </a:rPr>
                  <a:t>Neutron luminosity</a:t>
                </a:r>
                <a:r>
                  <a:rPr lang="zh-CN" altLang="en-US" b="1">
                    <a:latin typeface="Times New Roman" panose="02020603050405020304" charset="0"/>
                    <a:cs typeface="Times New Roman" panose="02020603050405020304" charset="0"/>
                    <a:sym typeface="+mn-ea"/>
                  </a:rPr>
                  <a:t>：</a:t>
                </a:r>
                <a:endParaRPr lang="en-US" altLang="zh-CN" i="1">
                  <a:latin typeface="Times New Roman" panose="02020603050405020304" charset="0"/>
                  <a:cs typeface="Times New Roman" panose="02020603050405020304" charset="0"/>
                </a:endParaRPr>
              </a:p>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𝐿</m:t>
                          </m:r>
                        </m:e>
                        <m:sub>
                          <m:r>
                            <a:rPr lang="en-US" altLang="zh-CN" i="1">
                              <a:latin typeface="Cambria Math" panose="02040503050406030204" charset="0"/>
                              <a:cs typeface="Cambria Math" panose="02040503050406030204" charset="0"/>
                            </a:rPr>
                            <m:t>𝜈</m:t>
                          </m:r>
                        </m:sub>
                      </m:sSub>
                      <m:r>
                        <a:rPr lang="en-US" altLang="zh-CN" i="1">
                          <a:latin typeface="Cambria Math" panose="02040503050406030204" charset="0"/>
                          <a:cs typeface="Cambria Math" panose="02040503050406030204" charset="0"/>
                        </a:rPr>
                        <m:t> </m:t>
                      </m:r>
                      <m:r>
                        <a:rPr lang="en-US" altLang="zh-CN" i="1">
                          <a:latin typeface="Cambria Math" panose="02040503050406030204" charset="0"/>
                          <a:cs typeface="Cambria Math" panose="02040503050406030204" charset="0"/>
                        </a:rPr>
                        <m:t>≈ </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𝐿</m:t>
                          </m:r>
                        </m:e>
                        <m:sub>
                          <m:r>
                            <a:rPr lang="en-US" altLang="zh-CN" i="1">
                              <a:latin typeface="Cambria Math" panose="02040503050406030204" charset="0"/>
                              <a:cs typeface="Cambria Math" panose="02040503050406030204" charset="0"/>
                            </a:rPr>
                            <m:t>34</m:t>
                          </m:r>
                        </m:sub>
                      </m:sSub>
                      <m:r>
                        <a:rPr lang="en-US" altLang="zh-CN" i="1">
                          <a:latin typeface="Cambria Math" panose="02040503050406030204" charset="0"/>
                          <a:cs typeface="Cambria Math" panose="02040503050406030204" charset="0"/>
                        </a:rPr>
                        <m:t> </m:t>
                      </m:r>
                      <m:r>
                        <a:rPr lang="en-US" altLang="zh-CN" i="1">
                          <a:latin typeface="Cambria Math" panose="02040503050406030204" charset="0"/>
                          <a:cs typeface="Cambria Math" panose="02040503050406030204" charset="0"/>
                        </a:rPr>
                        <m:t>× </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10</m:t>
                          </m:r>
                        </m:e>
                        <m:sup>
                          <m:r>
                            <a:rPr lang="en-US" altLang="zh-CN" i="1">
                              <a:latin typeface="Cambria Math" panose="02040503050406030204" charset="0"/>
                              <a:cs typeface="Cambria Math" panose="02040503050406030204" charset="0"/>
                            </a:rPr>
                            <m:t>34</m:t>
                          </m:r>
                        </m:sup>
                      </m:sSup>
                      <m:r>
                        <a:rPr lang="en-US" altLang="zh-CN" i="1">
                          <a:latin typeface="Cambria Math" panose="02040503050406030204" charset="0"/>
                          <a:cs typeface="Cambria Math" panose="02040503050406030204" charset="0"/>
                        </a:rPr>
                        <m:t> </m:t>
                      </m:r>
                      <m:r>
                        <m:rPr>
                          <m:sty m:val="p"/>
                        </m:rPr>
                        <a:rPr lang="en-US" altLang="zh-CN">
                          <a:latin typeface="Cambria Math" panose="02040503050406030204" charset="0"/>
                          <a:cs typeface="Cambria Math" panose="02040503050406030204" charset="0"/>
                        </a:rPr>
                        <m:t>erg</m:t>
                      </m:r>
                      <m:r>
                        <a:rPr lang="en-US" altLang="zh-CN">
                          <a:latin typeface="Cambria Math" panose="02040503050406030204" charset="0"/>
                          <a:cs typeface="Cambria Math" panose="02040503050406030204" charset="0"/>
                        </a:rPr>
                        <m:t> </m:t>
                      </m:r>
                      <m:sSup>
                        <m:sSupPr>
                          <m:ctrlPr>
                            <a:rPr lang="en-US" altLang="zh-CN">
                              <a:latin typeface="Cambria Math" panose="02040503050406030204" charset="0"/>
                              <a:cs typeface="Cambria Math" panose="02040503050406030204" charset="0"/>
                            </a:rPr>
                          </m:ctrlPr>
                        </m:sSupPr>
                        <m:e>
                          <m:r>
                            <m:rPr>
                              <m:sty m:val="p"/>
                            </m:rPr>
                            <a:rPr lang="en-US" altLang="zh-CN">
                              <a:latin typeface="Cambria Math" panose="02040503050406030204" charset="0"/>
                              <a:cs typeface="Cambria Math" panose="02040503050406030204" charset="0"/>
                            </a:rPr>
                            <m:t>s</m:t>
                          </m:r>
                        </m:e>
                        <m:sup>
                          <m:r>
                            <a:rPr lang="en-US" altLang="zh-CN">
                              <a:latin typeface="Cambria Math" panose="02040503050406030204" charset="0"/>
                              <a:cs typeface="Cambria Math" panose="02040503050406030204" charset="0"/>
                            </a:rPr>
                            <m:t>−</m:t>
                          </m:r>
                          <m:r>
                            <a:rPr lang="en-US" altLang="zh-CN">
                              <a:latin typeface="Cambria Math" panose="02040503050406030204" charset="0"/>
                              <a:cs typeface="Cambria Math" panose="02040503050406030204" charset="0"/>
                            </a:rPr>
                            <m:t>1</m:t>
                          </m:r>
                        </m:sup>
                      </m:sSup>
                      <m:r>
                        <a:rPr lang="en-US" altLang="zh-CN" b="1" i="1">
                          <a:solidFill>
                            <a:srgbClr val="FF0000"/>
                          </a:solidFill>
                          <a:latin typeface="Cambria Math" panose="02040503050406030204" charset="0"/>
                          <a:cs typeface="Cambria Math" panose="02040503050406030204" charset="0"/>
                        </a:rPr>
                        <m:t> </m:t>
                      </m:r>
                      <m:r>
                        <a:rPr lang="en-US" altLang="zh-CN" b="1" i="1">
                          <a:solidFill>
                            <a:srgbClr val="FF0000"/>
                          </a:solidFill>
                          <a:latin typeface="Cambria Math" panose="02040503050406030204" charset="0"/>
                          <a:cs typeface="Cambria Math" panose="02040503050406030204" charset="0"/>
                        </a:rPr>
                        <m:t>𝑿</m:t>
                      </m:r>
                      <m:r>
                        <a:rPr lang="en-US" altLang="zh-CN" b="1" i="1">
                          <a:solidFill>
                            <a:srgbClr val="FF0000"/>
                          </a:solidFill>
                          <a:latin typeface="Cambria Math" panose="02040503050406030204" charset="0"/>
                          <a:cs typeface="Cambria Math" panose="02040503050406030204" charset="0"/>
                        </a:rPr>
                        <m:t>(</m:t>
                      </m:r>
                      <m:r>
                        <a:rPr lang="en-US" altLang="zh-CN" b="1" i="1">
                          <a:solidFill>
                            <a:srgbClr val="FF0000"/>
                          </a:solidFill>
                          <a:latin typeface="Cambria Math" panose="02040503050406030204" charset="0"/>
                          <a:cs typeface="Cambria Math" panose="02040503050406030204" charset="0"/>
                        </a:rPr>
                        <m:t>𝑨</m:t>
                      </m:r>
                      <m:r>
                        <a:rPr lang="en-US" altLang="zh-CN" b="1" i="1">
                          <a:solidFill>
                            <a:srgbClr val="FF0000"/>
                          </a:solidFill>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 </m:t>
                      </m:r>
                      <m:sSubSup>
                        <m:sSubSupPr>
                          <m:ctrlPr>
                            <a:rPr lang="en-US" altLang="zh-CN" b="1" i="1">
                              <a:solidFill>
                                <a:srgbClr val="FF0000"/>
                              </a:solidFill>
                              <a:latin typeface="Cambria Math" panose="02040503050406030204" charset="0"/>
                              <a:cs typeface="Cambria Math" panose="02040503050406030204" charset="0"/>
                            </a:rPr>
                          </m:ctrlPr>
                        </m:sSubSupPr>
                        <m:e>
                          <m:r>
                            <a:rPr lang="en-US" altLang="zh-CN" b="1" i="1">
                              <a:solidFill>
                                <a:srgbClr val="FF0000"/>
                              </a:solidFill>
                              <a:latin typeface="Cambria Math" panose="02040503050406030204" charset="0"/>
                              <a:cs typeface="Cambria Math" panose="02040503050406030204" charset="0"/>
                            </a:rPr>
                            <m:t>𝑻</m:t>
                          </m:r>
                        </m:e>
                        <m:sub>
                          <m:r>
                            <a:rPr lang="en-US" altLang="zh-CN" b="1" i="1">
                              <a:solidFill>
                                <a:srgbClr val="FF0000"/>
                              </a:solidFill>
                              <a:latin typeface="Cambria Math" panose="02040503050406030204" charset="0"/>
                              <a:cs typeface="Cambria Math" panose="02040503050406030204" charset="0"/>
                            </a:rPr>
                            <m:t>𝟗</m:t>
                          </m:r>
                        </m:sub>
                        <m:sup>
                          <m:r>
                            <a:rPr lang="en-US" altLang="zh-CN" b="1" i="1">
                              <a:solidFill>
                                <a:srgbClr val="FF0000"/>
                              </a:solidFill>
                              <a:latin typeface="Cambria Math" panose="02040503050406030204" charset="0"/>
                              <a:cs typeface="Cambria Math" panose="02040503050406030204" charset="0"/>
                            </a:rPr>
                            <m:t>𝟓</m:t>
                          </m:r>
                        </m:sup>
                      </m:sSubSup>
                      <m:r>
                        <a:rPr lang="en-US" altLang="zh-CN" i="1">
                          <a:latin typeface="Cambria Math" panose="02040503050406030204" charset="0"/>
                          <a:cs typeface="Cambria Math" panose="02040503050406030204" charset="0"/>
                        </a:rPr>
                        <m:t> </m:t>
                      </m:r>
                      <m:sSup>
                        <m:sSupPr>
                          <m:ctrlPr>
                            <a:rPr lang="en-US" altLang="zh-CN" i="1">
                              <a:latin typeface="Cambria Math" panose="02040503050406030204" charset="0"/>
                              <a:cs typeface="Cambria Math" panose="02040503050406030204" charset="0"/>
                            </a:rPr>
                          </m:ctrlPr>
                        </m:sSupPr>
                        <m:e>
                          <m:d>
                            <m:dPr>
                              <m:ctrlPr>
                                <a:rPr lang="en-US" altLang="zh-CN" i="1">
                                  <a:latin typeface="Cambria Math" panose="02040503050406030204" charset="0"/>
                                  <a:cs typeface="Cambria Math" panose="02040503050406030204" charset="0"/>
                                </a:rPr>
                              </m:ctrlPr>
                            </m:dPr>
                            <m:e>
                              <m:f>
                                <m:fPr>
                                  <m:ctrlPr>
                                    <a:rPr lang="en-US" altLang="zh-CN" i="1">
                                      <a:latin typeface="Cambria Math" panose="02040503050406030204" charset="0"/>
                                      <a:cs typeface="Cambria Math" panose="02040503050406030204" charset="0"/>
                                    </a:rPr>
                                  </m:ctrlPr>
                                </m:fPr>
                                <m:num>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𝑔</m:t>
                                      </m:r>
                                    </m:e>
                                    <m:sub>
                                      <m:r>
                                        <a:rPr lang="en-US" altLang="zh-CN" i="1">
                                          <a:latin typeface="Cambria Math" panose="02040503050406030204" charset="0"/>
                                          <a:cs typeface="Cambria Math" panose="02040503050406030204" charset="0"/>
                                        </a:rPr>
                                        <m:t>14</m:t>
                                      </m:r>
                                    </m:sub>
                                  </m:sSub>
                                </m:num>
                                <m:den>
                                  <m:r>
                                    <a:rPr lang="en-US" altLang="zh-CN" i="1">
                                      <a:latin typeface="Cambria Math" panose="02040503050406030204" charset="0"/>
                                      <a:cs typeface="Cambria Math" panose="02040503050406030204" charset="0"/>
                                    </a:rPr>
                                    <m:t>2</m:t>
                                  </m:r>
                                </m:den>
                              </m:f>
                            </m:e>
                          </m:d>
                        </m:e>
                        <m:sup>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m:t>
                          </m:r>
                        </m:sup>
                      </m:sSup>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𝑅</m:t>
                          </m:r>
                        </m:e>
                        <m:sub>
                          <m:r>
                            <a:rPr lang="en-US" altLang="zh-CN" i="1">
                              <a:latin typeface="Cambria Math" panose="02040503050406030204" charset="0"/>
                              <a:cs typeface="Cambria Math" panose="02040503050406030204" charset="0"/>
                            </a:rPr>
                            <m:t>10</m:t>
                          </m:r>
                        </m:sub>
                        <m:sup>
                          <m:r>
                            <a:rPr lang="en-US" altLang="zh-CN" i="1">
                              <a:latin typeface="Cambria Math" panose="02040503050406030204" charset="0"/>
                              <a:cs typeface="Cambria Math" panose="02040503050406030204" charset="0"/>
                            </a:rPr>
                            <m:t>2</m:t>
                          </m:r>
                        </m:sup>
                      </m:sSubSup>
                    </m:oMath>
                  </m:oMathPara>
                </a14:m>
                <a:endParaRPr lang="zh-CN" altLang="en-US"/>
              </a:p>
            </p:txBody>
          </p:sp>
        </mc:Choice>
        <mc:Fallback>
          <p:sp>
            <p:nvSpPr>
              <p:cNvPr id="24" name="文本框 23"/>
              <p:cNvSpPr txBox="1">
                <a:spLocks noRot="1" noChangeAspect="1" noMove="1" noResize="1" noEditPoints="1" noAdjustHandles="1" noChangeArrowheads="1" noChangeShapeType="1" noTextEdit="1"/>
              </p:cNvSpPr>
              <p:nvPr/>
            </p:nvSpPr>
            <p:spPr>
              <a:xfrm>
                <a:off x="7409751" y="1160399"/>
                <a:ext cx="4719955" cy="889000"/>
              </a:xfrm>
              <a:prstGeom prst="rect">
                <a:avLst/>
              </a:prstGeom>
              <a:blipFill rotWithShape="1">
                <a:blip r:embed="rId10"/>
                <a:stretch>
                  <a:fillRect l="-12" t="-29" r="12" b="29"/>
                </a:stretch>
              </a:blipFill>
            </p:spPr>
            <p:txBody>
              <a:bodyPr/>
              <a:lstStyle/>
              <a:p>
                <a:r>
                  <a:rPr lang="zh-CN" altLang="en-US">
                    <a:noFill/>
                  </a:rPr>
                  <a:t> </a:t>
                </a:r>
              </a:p>
            </p:txBody>
          </p:sp>
        </mc:Fallback>
      </mc:AlternateContent>
      <p:cxnSp>
        <p:nvCxnSpPr>
          <p:cNvPr id="11" name="直接连接符 10"/>
          <p:cNvCxnSpPr/>
          <p:nvPr/>
        </p:nvCxnSpPr>
        <p:spPr>
          <a:xfrm flipV="1">
            <a:off x="8108950" y="1976120"/>
            <a:ext cx="331470" cy="635"/>
          </a:xfrm>
          <a:prstGeom prst="line">
            <a:avLst/>
          </a:prstGeom>
          <a:ln w="28575" cmpd="dbl">
            <a:solidFill>
              <a:srgbClr val="FF0000"/>
            </a:solidFill>
            <a:prstDash val="sysDash"/>
          </a:ln>
        </p:spPr>
        <p:style>
          <a:lnRef idx="2">
            <a:schemeClr val="accent1"/>
          </a:lnRef>
          <a:fillRef idx="0">
            <a:srgbClr val="FFFFFF"/>
          </a:fillRef>
          <a:effectRef idx="0">
            <a:srgbClr val="FFFFFF"/>
          </a:effectRef>
          <a:fontRef idx="minor">
            <a:schemeClr val="tx1"/>
          </a:fontRef>
        </p:style>
      </p:cxnSp>
      <p:sp>
        <p:nvSpPr>
          <p:cNvPr id="17" name="文本框 16"/>
          <p:cNvSpPr txBox="1"/>
          <p:nvPr/>
        </p:nvSpPr>
        <p:spPr>
          <a:xfrm>
            <a:off x="7848600" y="2068830"/>
            <a:ext cx="1066800" cy="645160"/>
          </a:xfrm>
          <a:prstGeom prst="rect">
            <a:avLst/>
          </a:prstGeom>
          <a:noFill/>
        </p:spPr>
        <p:txBody>
          <a:bodyPr wrap="square" rtlCol="0">
            <a:spAutoFit/>
          </a:bodyPr>
          <a:p>
            <a:r>
              <a:rPr lang="en-US" altLang="zh-CN">
                <a:solidFill>
                  <a:srgbClr val="FF0000"/>
                </a:solidFill>
              </a:rPr>
              <a:t>cooling strength</a:t>
            </a:r>
            <a:endParaRPr lang="en-US" altLang="zh-CN">
              <a:solidFill>
                <a:srgbClr val="FF0000"/>
              </a:solidFill>
            </a:endParaRPr>
          </a:p>
        </p:txBody>
      </p:sp>
      <p:sp>
        <p:nvSpPr>
          <p:cNvPr id="18" name="文本框 17"/>
          <p:cNvSpPr txBox="1"/>
          <p:nvPr/>
        </p:nvSpPr>
        <p:spPr>
          <a:xfrm>
            <a:off x="9728200" y="2068830"/>
            <a:ext cx="1350645" cy="645160"/>
          </a:xfrm>
          <a:prstGeom prst="rect">
            <a:avLst/>
          </a:prstGeom>
          <a:noFill/>
        </p:spPr>
        <p:txBody>
          <a:bodyPr wrap="square" rtlCol="0">
            <a:spAutoFit/>
          </a:bodyPr>
          <a:p>
            <a:r>
              <a:rPr lang="en-US" altLang="zh-CN">
                <a:solidFill>
                  <a:srgbClr val="FF0000"/>
                </a:solidFill>
              </a:rPr>
              <a:t>Urca pair abundance</a:t>
            </a:r>
            <a:endParaRPr lang="en-US" altLang="zh-CN">
              <a:solidFill>
                <a:srgbClr val="FF0000"/>
              </a:solidFill>
            </a:endParaRPr>
          </a:p>
        </p:txBody>
      </p:sp>
      <p:cxnSp>
        <p:nvCxnSpPr>
          <p:cNvPr id="19" name="直接连接符 18"/>
          <p:cNvCxnSpPr/>
          <p:nvPr/>
        </p:nvCxnSpPr>
        <p:spPr>
          <a:xfrm>
            <a:off x="10036175" y="1976120"/>
            <a:ext cx="479425" cy="6985"/>
          </a:xfrm>
          <a:prstGeom prst="line">
            <a:avLst/>
          </a:prstGeom>
          <a:ln w="28575" cmpd="dbl">
            <a:solidFill>
              <a:srgbClr val="FF0000"/>
            </a:solidFill>
            <a:prstDash val="sysDash"/>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7172325" y="2973705"/>
            <a:ext cx="4957445" cy="8890"/>
          </a:xfrm>
          <a:prstGeom prst="line">
            <a:avLst/>
          </a:prstGeom>
          <a:ln w="50800" cmpd="dbl">
            <a:solidFill>
              <a:schemeClr val="accent1">
                <a:alpha val="46000"/>
              </a:schemeClr>
            </a:solidFill>
            <a:prstDash val="lgDash"/>
          </a:ln>
        </p:spPr>
        <p:style>
          <a:lnRef idx="2">
            <a:schemeClr val="accent1"/>
          </a:lnRef>
          <a:fillRef idx="0">
            <a:srgbClr val="FFFFFF"/>
          </a:fillRef>
          <a:effectRef idx="0">
            <a:srgbClr val="FFFFFF"/>
          </a:effectRef>
          <a:fontRef idx="minor">
            <a:schemeClr val="tx1"/>
          </a:fontRef>
        </p:style>
      </p:cxnSp>
      <p:sp>
        <p:nvSpPr>
          <p:cNvPr id="27" name="文本框 26"/>
          <p:cNvSpPr txBox="1"/>
          <p:nvPr/>
        </p:nvSpPr>
        <p:spPr>
          <a:xfrm>
            <a:off x="4465320" y="2636520"/>
            <a:ext cx="2521585" cy="337185"/>
          </a:xfrm>
          <a:prstGeom prst="rect">
            <a:avLst/>
          </a:prstGeom>
        </p:spPr>
        <p:txBody>
          <a:bodyPr wrap="square">
            <a:spAutoFit/>
          </a:bodyPr>
          <a:p>
            <a:r>
              <a:rPr lang="en-US" altLang="zh-CN" sz="1600" i="1">
                <a:solidFill>
                  <a:srgbClr val="000000"/>
                </a:solidFill>
                <a:latin typeface="Times New Roman" panose="02020603050405020304" charset="0"/>
                <a:ea typeface="Times-Roman"/>
                <a:cs typeface="Times New Roman" panose="02020603050405020304" charset="0"/>
              </a:rPr>
              <a:t>Z. Meisel &amp; A. Deibel, 2017</a:t>
            </a:r>
            <a:endParaRPr lang="en-US" altLang="zh-CN" sz="1600" i="1">
              <a:solidFill>
                <a:srgbClr val="000000"/>
              </a:solidFill>
              <a:latin typeface="Times New Roman" panose="02020603050405020304" charset="0"/>
              <a:ea typeface="Times-Roman"/>
              <a:cs typeface="Times New Roman" panose="02020603050405020304" charset="0"/>
            </a:endParaRPr>
          </a:p>
        </p:txBody>
      </p:sp>
      <p:sp>
        <p:nvSpPr>
          <p:cNvPr id="5" name="文本框 4"/>
          <p:cNvSpPr txBox="1"/>
          <p:nvPr/>
        </p:nvSpPr>
        <p:spPr>
          <a:xfrm rot="1560000">
            <a:off x="1308735" y="2690495"/>
            <a:ext cx="5467350" cy="2306955"/>
          </a:xfrm>
          <a:prstGeom prst="rect">
            <a:avLst/>
          </a:prstGeom>
          <a:noFill/>
        </p:spPr>
        <p:txBody>
          <a:bodyPr wrap="square" rtlCol="0">
            <a:spAutoFit/>
          </a:bodyPr>
          <a:p>
            <a:r>
              <a:rPr lang="en-US" altLang="zh-CN" sz="7200" b="1">
                <a:solidFill>
                  <a:srgbClr val="FF0000"/>
                </a:solidFill>
                <a:latin typeface="Times New Roman" panose="02020603050405020304" charset="0"/>
                <a:cs typeface="Times New Roman" panose="02020603050405020304" charset="0"/>
              </a:rPr>
              <a:t>Large</a:t>
            </a:r>
            <a:endParaRPr lang="en-US" altLang="zh-CN" sz="7200" b="1">
              <a:solidFill>
                <a:srgbClr val="FF0000"/>
              </a:solidFill>
              <a:latin typeface="Times New Roman" panose="02020603050405020304" charset="0"/>
              <a:cs typeface="Times New Roman" panose="02020603050405020304" charset="0"/>
            </a:endParaRPr>
          </a:p>
          <a:p>
            <a:r>
              <a:rPr lang="en-US" altLang="zh-CN" sz="7200" b="1">
                <a:solidFill>
                  <a:srgbClr val="FF0000"/>
                </a:solidFill>
                <a:latin typeface="Times New Roman" panose="02020603050405020304" charset="0"/>
                <a:cs typeface="Times New Roman" panose="02020603050405020304" charset="0"/>
              </a:rPr>
              <a:t>Uncertainties</a:t>
            </a:r>
            <a:endParaRPr lang="en-US" altLang="zh-CN" sz="7200" b="1">
              <a:solidFill>
                <a:srgbClr val="FF0000"/>
              </a:solidFill>
              <a:latin typeface="Times New Roman" panose="02020603050405020304" charset="0"/>
              <a:cs typeface="Times New Roman" panose="02020603050405020304" charset="0"/>
            </a:endParaRPr>
          </a:p>
        </p:txBody>
      </p:sp>
      <p:sp>
        <p:nvSpPr>
          <p:cNvPr id="16" name="文本框 15"/>
          <p:cNvSpPr txBox="1"/>
          <p:nvPr/>
        </p:nvSpPr>
        <p:spPr>
          <a:xfrm>
            <a:off x="7775575" y="3049905"/>
            <a:ext cx="4354195" cy="3230245"/>
          </a:xfrm>
          <a:prstGeom prst="rect">
            <a:avLst/>
          </a:prstGeom>
          <a:noFill/>
        </p:spPr>
        <p:txBody>
          <a:bodyPr wrap="square" rtlCol="0" anchor="t">
            <a:spAutoFit/>
          </a:bodyPr>
          <a:p>
            <a:pPr algn="ctr"/>
            <a:r>
              <a:rPr lang="en-US" altLang="zh-CN" sz="2400" b="1">
                <a:sym typeface="+mn-ea"/>
              </a:rPr>
              <a:t>Ocean Urca pair</a:t>
            </a:r>
            <a:endParaRPr lang="en-US" altLang="zh-CN" sz="2400" b="1">
              <a:sym typeface="+mn-ea"/>
            </a:endParaRPr>
          </a:p>
          <a:p>
            <a:r>
              <a:rPr lang="en-US" altLang="zh-CN" b="1">
                <a:sym typeface="+mn-ea"/>
              </a:rPr>
              <a:t>Location: </a:t>
            </a:r>
            <a:r>
              <a:rPr lang="en-US" altLang="zh-CN" b="1">
                <a:solidFill>
                  <a:srgbClr val="FF0000"/>
                </a:solidFill>
                <a:sym typeface="+mn-ea"/>
              </a:rPr>
              <a:t>y12 ~ 0.1-10 </a:t>
            </a:r>
            <a:endParaRPr lang="en-US" altLang="zh-CN">
              <a:solidFill>
                <a:srgbClr val="FF0000"/>
              </a:solidFill>
              <a:sym typeface="+mn-ea"/>
            </a:endParaRPr>
          </a:p>
          <a:p>
            <a:r>
              <a:rPr lang="en-US" altLang="zh-CN">
                <a:sym typeface="+mn-ea"/>
              </a:rPr>
              <a:t>(typcial Ignition depth for triggering superburst!)</a:t>
            </a:r>
            <a:endParaRPr lang="en-US" altLang="zh-CN">
              <a:sym typeface="+mn-ea"/>
            </a:endParaRPr>
          </a:p>
          <a:p>
            <a:endParaRPr lang="en-US" altLang="zh-CN">
              <a:sym typeface="+mn-ea"/>
            </a:endParaRPr>
          </a:p>
          <a:p>
            <a:r>
              <a:rPr lang="en-US" altLang="zh-CN">
                <a:sym typeface="+mn-ea"/>
              </a:rPr>
              <a:t>In this calculation, we set the cooling parameter:</a:t>
            </a:r>
            <a:endParaRPr lang="en-US" altLang="zh-CN">
              <a:sym typeface="+mn-ea"/>
            </a:endParaRPr>
          </a:p>
          <a:p>
            <a:pPr marL="285750" indent="-285750">
              <a:buFont typeface="Wingdings" panose="05000000000000000000" charset="0"/>
              <a:buChar char="Ø"/>
            </a:pPr>
            <a:r>
              <a:rPr lang="en-US" altLang="zh-CN">
                <a:sym typeface="+mn-ea"/>
              </a:rPr>
              <a:t>Urca_str1: 2.5e-3 [</a:t>
            </a:r>
            <a:r>
              <a:rPr lang="en-US" altLang="zh-CN" i="1">
                <a:sym typeface="+mn-ea"/>
              </a:rPr>
              <a:t>L</a:t>
            </a:r>
            <a:r>
              <a:rPr lang="en-US" altLang="zh-CN" i="1" baseline="-25000">
                <a:sym typeface="+mn-ea"/>
              </a:rPr>
              <a:t>34</a:t>
            </a:r>
            <a:r>
              <a:rPr lang="en-US" altLang="zh-CN" i="1">
                <a:latin typeface="微软雅黑" panose="020B0503020204020204" charset="-122"/>
                <a:ea typeface="微软雅黑" panose="020B0503020204020204" charset="-122"/>
                <a:sym typeface="+mn-ea"/>
              </a:rPr>
              <a:t>∙</a:t>
            </a:r>
            <a:r>
              <a:rPr lang="en-US" altLang="zh-CN" i="1">
                <a:sym typeface="+mn-ea"/>
              </a:rPr>
              <a:t>X</a:t>
            </a:r>
            <a:r>
              <a:rPr lang="en-US" altLang="zh-CN">
                <a:sym typeface="+mn-ea"/>
              </a:rPr>
              <a:t>, 10</a:t>
            </a:r>
            <a:r>
              <a:rPr lang="en-US" altLang="zh-CN" baseline="30000">
                <a:sym typeface="+mn-ea"/>
              </a:rPr>
              <a:t>36</a:t>
            </a:r>
            <a:r>
              <a:rPr lang="en-US" altLang="zh-CN">
                <a:sym typeface="+mn-ea"/>
              </a:rPr>
              <a:t> erg s</a:t>
            </a:r>
            <a:r>
              <a:rPr lang="en-US" altLang="zh-CN" baseline="30000">
                <a:sym typeface="+mn-ea"/>
              </a:rPr>
              <a:t>-1</a:t>
            </a:r>
            <a:r>
              <a:rPr lang="en-US" altLang="zh-CN">
                <a:sym typeface="+mn-ea"/>
              </a:rPr>
              <a:t>]</a:t>
            </a:r>
            <a:endParaRPr lang="en-US" altLang="zh-CN"/>
          </a:p>
          <a:p>
            <a:pPr marL="285750" indent="-285750">
              <a:buFont typeface="Wingdings" panose="05000000000000000000" charset="0"/>
              <a:buChar char="Ø"/>
            </a:pPr>
            <a:r>
              <a:rPr lang="en-US" altLang="zh-CN">
                <a:sym typeface="+mn-ea"/>
              </a:rPr>
              <a:t>Urca_loca1: 25.8 [log</a:t>
            </a:r>
            <a:r>
              <a:rPr lang="en-US" altLang="zh-CN" i="1">
                <a:sym typeface="+mn-ea"/>
              </a:rPr>
              <a:t>P</a:t>
            </a:r>
            <a:r>
              <a:rPr lang="en-US" altLang="zh-CN">
                <a:sym typeface="+mn-ea"/>
              </a:rPr>
              <a:t>, g cm</a:t>
            </a:r>
            <a:r>
              <a:rPr lang="en-US" altLang="zh-CN" baseline="30000">
                <a:sym typeface="+mn-ea"/>
              </a:rPr>
              <a:t>-1</a:t>
            </a:r>
            <a:r>
              <a:rPr lang="en-US" altLang="zh-CN">
                <a:sym typeface="+mn-ea"/>
              </a:rPr>
              <a:t> s</a:t>
            </a:r>
            <a:r>
              <a:rPr lang="en-US" altLang="zh-CN" baseline="30000">
                <a:sym typeface="+mn-ea"/>
              </a:rPr>
              <a:t>-2</a:t>
            </a:r>
            <a:r>
              <a:rPr lang="en-US" altLang="zh-CN">
                <a:sym typeface="+mn-ea"/>
              </a:rPr>
              <a:t>]</a:t>
            </a:r>
            <a:endParaRPr lang="en-US" altLang="zh-CN">
              <a:sym typeface="+mn-ea"/>
            </a:endParaRPr>
          </a:p>
          <a:p>
            <a:pPr marL="285750" indent="-285750">
              <a:buFont typeface="Wingdings" panose="05000000000000000000" charset="0"/>
              <a:buChar char="Ø"/>
            </a:pPr>
            <a:r>
              <a:rPr lang="en-US" altLang="zh-CN">
                <a:sym typeface="+mn-ea"/>
              </a:rPr>
              <a:t>Urca_str2: 5.0e-3 [</a:t>
            </a:r>
            <a:r>
              <a:rPr lang="en-US" altLang="zh-CN" i="1">
                <a:sym typeface="+mn-ea"/>
              </a:rPr>
              <a:t>L</a:t>
            </a:r>
            <a:r>
              <a:rPr lang="en-US" altLang="zh-CN" i="1" baseline="-25000">
                <a:sym typeface="+mn-ea"/>
              </a:rPr>
              <a:t>34</a:t>
            </a:r>
            <a:r>
              <a:rPr lang="en-US" altLang="zh-CN" i="1">
                <a:latin typeface="微软雅黑" panose="020B0503020204020204" charset="-122"/>
                <a:ea typeface="微软雅黑" panose="020B0503020204020204" charset="-122"/>
                <a:sym typeface="+mn-ea"/>
              </a:rPr>
              <a:t>∙</a:t>
            </a:r>
            <a:r>
              <a:rPr lang="en-US" altLang="zh-CN" i="1">
                <a:sym typeface="+mn-ea"/>
              </a:rPr>
              <a:t>X</a:t>
            </a:r>
            <a:r>
              <a:rPr lang="en-US" altLang="zh-CN">
                <a:sym typeface="+mn-ea"/>
              </a:rPr>
              <a:t>, 10</a:t>
            </a:r>
            <a:r>
              <a:rPr lang="en-US" altLang="zh-CN" baseline="30000">
                <a:sym typeface="+mn-ea"/>
              </a:rPr>
              <a:t>36</a:t>
            </a:r>
            <a:r>
              <a:rPr lang="en-US" altLang="zh-CN">
                <a:sym typeface="+mn-ea"/>
              </a:rPr>
              <a:t> erg s</a:t>
            </a:r>
            <a:r>
              <a:rPr lang="en-US" altLang="zh-CN" baseline="30000">
                <a:sym typeface="+mn-ea"/>
              </a:rPr>
              <a:t>-1</a:t>
            </a:r>
            <a:r>
              <a:rPr lang="en-US" altLang="zh-CN" i="1">
                <a:sym typeface="+mn-ea"/>
              </a:rPr>
              <a:t> </a:t>
            </a:r>
            <a:r>
              <a:rPr lang="en-US" altLang="zh-CN">
                <a:sym typeface="+mn-ea"/>
              </a:rPr>
              <a:t>]</a:t>
            </a:r>
            <a:endParaRPr lang="en-US" altLang="zh-CN"/>
          </a:p>
          <a:p>
            <a:pPr marL="285750" indent="-285750">
              <a:buFont typeface="Wingdings" panose="05000000000000000000" charset="0"/>
              <a:buChar char="Ø"/>
            </a:pPr>
            <a:r>
              <a:rPr lang="en-US" altLang="zh-CN">
                <a:sym typeface="+mn-ea"/>
              </a:rPr>
              <a:t>Urca_loca2: 26.5 [log</a:t>
            </a:r>
            <a:r>
              <a:rPr lang="en-US" altLang="zh-CN" i="1">
                <a:sym typeface="+mn-ea"/>
              </a:rPr>
              <a:t>P</a:t>
            </a:r>
            <a:r>
              <a:rPr lang="en-US" altLang="zh-CN">
                <a:sym typeface="+mn-ea"/>
              </a:rPr>
              <a:t>, g cm</a:t>
            </a:r>
            <a:r>
              <a:rPr lang="en-US" altLang="zh-CN" baseline="30000">
                <a:sym typeface="+mn-ea"/>
              </a:rPr>
              <a:t>-1</a:t>
            </a:r>
            <a:r>
              <a:rPr lang="en-US" altLang="zh-CN">
                <a:sym typeface="+mn-ea"/>
              </a:rPr>
              <a:t> s</a:t>
            </a:r>
            <a:r>
              <a:rPr lang="en-US" altLang="zh-CN" baseline="30000">
                <a:sym typeface="+mn-ea"/>
              </a:rPr>
              <a:t>-2</a:t>
            </a:r>
            <a:r>
              <a:rPr lang="en-US" altLang="zh-CN">
                <a:sym typeface="+mn-ea"/>
              </a:rPr>
              <a:t>]</a:t>
            </a:r>
            <a:endParaRPr lang="en-US" altLang="zh-CN">
              <a:sym typeface="+mn-ea"/>
            </a:endParaRPr>
          </a:p>
        </p:txBody>
      </p:sp>
      <p:sp>
        <p:nvSpPr>
          <p:cNvPr id="21" name="矩形 20"/>
          <p:cNvSpPr/>
          <p:nvPr>
            <p:custDataLst>
              <p:tags r:id="rId11"/>
            </p:custDataLst>
          </p:nvPr>
        </p:nvSpPr>
        <p:spPr>
          <a:xfrm>
            <a:off x="2586355" y="6442710"/>
            <a:ext cx="3143250" cy="433070"/>
          </a:xfrm>
          <a:prstGeom prst="rect">
            <a:avLst/>
          </a:prstGeom>
          <a:no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lang="en-US" noProof="0" dirty="0">
                <a:ln>
                  <a:noFill/>
                </a:ln>
                <a:solidFill>
                  <a:schemeClr val="bg1"/>
                </a:solidFill>
                <a:effectLst/>
                <a:uLnTx/>
                <a:uFillTx/>
                <a:latin typeface="Times New Roman" panose="02020603050405020304" charset="0"/>
                <a:cs typeface="Times New Roman" panose="02020603050405020304" charset="0"/>
                <a:sym typeface="+mn-ea"/>
              </a:rPr>
              <a:t>MAXI J1752-457</a:t>
            </a:r>
            <a:endParaRPr kumimoji="0" lang="en-US" sz="1800" b="0" i="0" u="none" strike="noStrike" kern="1200" cap="none" spc="0" normalizeH="0" baseline="0" noProof="0" dirty="0">
              <a:ln>
                <a:noFill/>
              </a:ln>
              <a:solidFill>
                <a:prstClr val="white"/>
              </a:solidFill>
              <a:effectLst/>
              <a:uLnTx/>
              <a:uFillTx/>
              <a:latin typeface="Times New Roman" panose="02020603050405020304" charset="0"/>
              <a:ea typeface="思源黑体 CN Bold"/>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advClick="0">
        <p159:morph option="byObject"/>
      </p:transition>
    </mc:Choice>
    <mc:Fallback>
      <p:transition spd="slow" advClick="0">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 name="KSO_WM_DIAGRAM_VIRTUALLY_FRAME" val="{&quot;height&quot;:358.75,&quot;left&quot;:401.48339666900085,&quot;top&quot;:102.35,&quot;width&quot;:479.9166033309992}"/>
</p:tagLst>
</file>

<file path=ppt/tags/tag115.xml><?xml version="1.0" encoding="utf-8"?>
<p:tagLst xmlns:p="http://schemas.openxmlformats.org/presentationml/2006/main">
  <p:tag name="KSO_WM_BEAUTIFY_FLAG" val=""/>
  <p:tag name="KSO_WM_DIAGRAM_VIRTUALLY_FRAME" val="{&quot;height&quot;:358.75,&quot;left&quot;:401.48339666900085,&quot;top&quot;:102.35,&quot;width&quot;:479.9166033309992}"/>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 name="KSO_WM_DIAGRAM_VIRTUALLY_FRAME" val="{&quot;height&quot;:358.75,&quot;left&quot;:401.48339666900085,&quot;top&quot;:102.35,&quot;width&quot;:479.9166033309992}"/>
</p:tagLst>
</file>

<file path=ppt/tags/tag132.xml><?xml version="1.0" encoding="utf-8"?>
<p:tagLst xmlns:p="http://schemas.openxmlformats.org/presentationml/2006/main">
  <p:tag name="KSO_WM_BEAUTIFY_FLAG" val=""/>
  <p:tag name="KSO_WM_DIAGRAM_VIRTUALLY_FRAME" val="{&quot;height&quot;:358.75,&quot;left&quot;:401.48339666900085,&quot;top&quot;:102.35,&quot;width&quot;:479.9166033309992}"/>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 name="KSO_WM_DIAGRAM_VIRTUALLY_FRAME" val="{&quot;height&quot;:358.75,&quot;left&quot;:401.48339666900085,&quot;top&quot;:102.35,&quot;width&quot;:479.9166033309992}"/>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 name="KSO_WM_DIAGRAM_VIRTUALLY_FRAME" val="{&quot;height&quot;:358.75,&quot;left&quot;:401.48339666900085,&quot;top&quot;:102.35,&quot;width&quot;:479.9166033309992}"/>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 name="KSO_WM_DIAGRAM_VIRTUALLY_FRAME" val="{&quot;height&quot;:358.75,&quot;left&quot;:401.48339666900085,&quot;top&quot;:102.35,&quot;width&quot;:479.916603330999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 name="KSO_WM_DIAGRAM_VIRTUALLY_FRAME" val="{&quot;height&quot;:358.75,&quot;left&quot;:401.48339666900085,&quot;top&quot;:102.35,&quot;width&quot;:479.9166033309992}"/>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PA" val="v4.1.3"/>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PLACING_PICTURE_USER_VIEWPORT" val="{&quot;height&quot;:9223.291338582678,&quot;width&quot;:10074.259842519685}"/>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TABLE_ENDDRAG_ORIGIN_RECT" val="177*175"/>
  <p:tag name="TABLE_ENDDRAG_RECT" val="706*298*177*17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 name="KSO_WM_DIAGRAM_VIRTUALLY_FRAME" val="{&quot;height&quot;:358.75,&quot;left&quot;:401.48339666900085,&quot;top&quot;:102.35,&quot;width&quot;:479.9166033309992}"/>
</p:tagLst>
</file>

<file path=ppt/tags/tag93.xml><?xml version="1.0" encoding="utf-8"?>
<p:tagLst xmlns:p="http://schemas.openxmlformats.org/presentationml/2006/main">
  <p:tag name="KSO_WM_BEAUTIFY_FLAG" val=""/>
  <p:tag name="KSO_WM_DIAGRAM_VIRTUALLY_FRAME" val="{&quot;height&quot;:358.75,&quot;left&quot;:401.48339666900085,&quot;top&quot;:102.35,&quot;width&quot;:479.9166033309992}"/>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1F5F8A"/>
      </a:accent1>
      <a:accent2>
        <a:srgbClr val="2980B9"/>
      </a:accent2>
      <a:accent3>
        <a:srgbClr val="4098D4"/>
      </a:accent3>
      <a:accent4>
        <a:srgbClr val="7AB7E0"/>
      </a:accent4>
      <a:accent5>
        <a:srgbClr val="9FCBE9"/>
      </a:accent5>
      <a:accent6>
        <a:srgbClr val="C6E0F2"/>
      </a:accent6>
      <a:hlink>
        <a:srgbClr val="1F5F8A"/>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6874</Words>
  <Application>WPS 演示</Application>
  <PresentationFormat>宽屏</PresentationFormat>
  <Paragraphs>463</Paragraphs>
  <Slides>19</Slides>
  <Notes>4</Notes>
  <HiddenSlides>0</HiddenSlides>
  <MMClips>0</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19</vt:i4>
      </vt:variant>
    </vt:vector>
  </HeadingPairs>
  <TitlesOfParts>
    <vt:vector size="45" baseType="lpstr">
      <vt:lpstr>Arial</vt:lpstr>
      <vt:lpstr>宋体</vt:lpstr>
      <vt:lpstr>Wingdings</vt:lpstr>
      <vt:lpstr>Wingdings</vt:lpstr>
      <vt:lpstr>微软雅黑</vt:lpstr>
      <vt:lpstr>Century Gothic</vt:lpstr>
      <vt:lpstr>思源黑体 CN Bold</vt:lpstr>
      <vt:lpstr>Agency FB</vt:lpstr>
      <vt:lpstr>Times New Roman</vt:lpstr>
      <vt:lpstr>黑体</vt:lpstr>
      <vt:lpstr>Century Gothic</vt:lpstr>
      <vt:lpstr>等线</vt:lpstr>
      <vt:lpstr>Times-Roman</vt:lpstr>
      <vt:lpstr>Cambria Math</vt:lpstr>
      <vt:lpstr>Trebuchet MS</vt:lpstr>
      <vt:lpstr>Arial Unicode MS</vt:lpstr>
      <vt:lpstr>Calibri</vt:lpstr>
      <vt:lpstr>MS Mincho</vt:lpstr>
      <vt:lpstr>叶根友特楷简体</vt:lpstr>
      <vt:lpstr>Segoe Script</vt:lpstr>
      <vt:lpstr>WenYue GuDianMingChaoTi (Non-Commercial Use)</vt:lpstr>
      <vt:lpstr>造字工房力黑（非商用）常规体</vt:lpstr>
      <vt:lpstr>等线 Light</vt:lpstr>
      <vt:lpstr>Segoe Print</vt:lpstr>
      <vt:lpstr>WPS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Blue sky</cp:lastModifiedBy>
  <cp:revision>224</cp:revision>
  <dcterms:created xsi:type="dcterms:W3CDTF">2019-06-19T02:08:00Z</dcterms:created>
  <dcterms:modified xsi:type="dcterms:W3CDTF">2025-05-21T07:33:42Z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2052-12.1.0.21171</vt:lpwstr>
  </property>
  <property fmtid="{D5CDD505-2E9C-101B-9397-08002B2CF9AE}" pid="3" name="ICV">
    <vt:lpwstr>8DCB31E34BEB4649BDE157DF9CD17CF8_13</vt:lpwstr>
  </property>
</Properties>
</file>