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58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F5AA-F187-478E-83E3-674BC12E29E3}" type="datetimeFigureOut">
              <a:rPr kumimoji="1" lang="ja-JP" altLang="en-US" smtClean="0"/>
              <a:pPr/>
              <a:t>2011/7/25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F5AA-F187-478E-83E3-674BC12E29E3}" type="datetimeFigureOut">
              <a:rPr kumimoji="1" lang="ja-JP" altLang="en-US" smtClean="0"/>
              <a:pPr/>
              <a:t>2011/7/25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F5AA-F187-478E-83E3-674BC12E29E3}" type="datetimeFigureOut">
              <a:rPr kumimoji="1" lang="ja-JP" altLang="en-US" smtClean="0"/>
              <a:pPr/>
              <a:t>2011/7/25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F5AA-F187-478E-83E3-674BC12E29E3}" type="datetimeFigureOut">
              <a:rPr kumimoji="1" lang="ja-JP" altLang="en-US" smtClean="0"/>
              <a:pPr/>
              <a:t>2011/7/25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F5AA-F187-478E-83E3-674BC12E29E3}" type="datetimeFigureOut">
              <a:rPr kumimoji="1" lang="ja-JP" altLang="en-US" smtClean="0"/>
              <a:pPr/>
              <a:t>2011/7/25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F5AA-F187-478E-83E3-674BC12E29E3}" type="datetimeFigureOut">
              <a:rPr kumimoji="1" lang="ja-JP" altLang="en-US" smtClean="0"/>
              <a:pPr/>
              <a:t>2011/7/25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F5AA-F187-478E-83E3-674BC12E29E3}" type="datetimeFigureOut">
              <a:rPr kumimoji="1" lang="ja-JP" altLang="en-US" smtClean="0"/>
              <a:pPr/>
              <a:t>2011/7/25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F5AA-F187-478E-83E3-674BC12E29E3}" type="datetimeFigureOut">
              <a:rPr kumimoji="1" lang="ja-JP" altLang="en-US" smtClean="0"/>
              <a:pPr/>
              <a:t>2011/7/25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F5AA-F187-478E-83E3-674BC12E29E3}" type="datetimeFigureOut">
              <a:rPr kumimoji="1" lang="ja-JP" altLang="en-US" smtClean="0"/>
              <a:pPr/>
              <a:t>2011/7/25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F5AA-F187-478E-83E3-674BC12E29E3}" type="datetimeFigureOut">
              <a:rPr kumimoji="1" lang="ja-JP" altLang="en-US" smtClean="0"/>
              <a:pPr/>
              <a:t>2011/7/25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F5AA-F187-478E-83E3-674BC12E29E3}" type="datetimeFigureOut">
              <a:rPr kumimoji="1" lang="ja-JP" altLang="en-US" smtClean="0"/>
              <a:pPr/>
              <a:t>2011/7/25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5F5AA-F187-478E-83E3-674BC12E29E3}" type="datetimeFigureOut">
              <a:rPr kumimoji="1" lang="ja-JP" altLang="en-US" smtClean="0"/>
              <a:pPr/>
              <a:t>2011/7/25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2F918-714A-4D7B-AA01-88BE51A555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オブジェクト 1"/>
          <p:cNvPicPr>
            <a:picLocks noChangeAspect="1" noChangeArrowheads="1"/>
          </p:cNvPicPr>
          <p:nvPr/>
        </p:nvPicPr>
        <p:blipFill>
          <a:blip r:embed="rId2" cstate="print"/>
          <a:srcRect b="-363"/>
          <a:stretch>
            <a:fillRect/>
          </a:stretch>
        </p:blipFill>
        <p:spPr bwMode="auto">
          <a:xfrm>
            <a:off x="3995936" y="1916832"/>
            <a:ext cx="3888432" cy="2058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図 1" descr="114-po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181628"/>
            <a:ext cx="3960440" cy="2676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192688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核構造情報を抜き出す手段</a:t>
            </a:r>
            <a:endParaRPr lang="en-US" altLang="ja-JP" dirty="0" smtClean="0"/>
          </a:p>
          <a:p>
            <a:pPr>
              <a:buNone/>
            </a:pPr>
            <a:r>
              <a:rPr lang="en-US" altLang="ja-JP" sz="2000" dirty="0" smtClean="0"/>
              <a:t>	  </a:t>
            </a:r>
            <a:r>
              <a:rPr lang="ja-JP" altLang="en-US" sz="2000" dirty="0" smtClean="0"/>
              <a:t>不安定核</a:t>
            </a:r>
            <a:r>
              <a:rPr lang="ja-JP" altLang="en-US" sz="2000" dirty="0" smtClean="0"/>
              <a:t>構造</a:t>
            </a:r>
            <a:endParaRPr lang="en-US" altLang="ja-JP" sz="2000" dirty="0" smtClean="0"/>
          </a:p>
          <a:p>
            <a:pPr>
              <a:buNone/>
            </a:pPr>
            <a:r>
              <a:rPr lang="ja-JP" altLang="en-US" sz="2000" dirty="0" smtClean="0"/>
              <a:t>　</a:t>
            </a:r>
            <a:r>
              <a:rPr lang="ja-JP" altLang="en-US" sz="2000" dirty="0" smtClean="0"/>
              <a:t>　　　　　反応の不定性は小さいと仮定</a:t>
            </a:r>
            <a:r>
              <a:rPr lang="en-US" altLang="ja-JP" sz="2000" dirty="0" smtClean="0"/>
              <a:t>:</a:t>
            </a:r>
            <a:r>
              <a:rPr lang="ja-JP" altLang="en-US" sz="2000" dirty="0" smtClean="0"/>
              <a:t>　</a:t>
            </a:r>
            <a:r>
              <a:rPr lang="en-US" altLang="ja-JP" sz="2000" b="1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ja-JP" altLang="en-US" sz="2000" b="1" dirty="0" smtClean="0">
                <a:solidFill>
                  <a:srgbClr val="FF0000"/>
                </a:solidFill>
                <a:sym typeface="Wingdings" pitchFamily="2" charset="2"/>
              </a:rPr>
              <a:t>本当？</a:t>
            </a: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ja-JP" altLang="en-US" sz="2000" dirty="0" smtClean="0"/>
              <a:t>　核分裂</a:t>
            </a:r>
            <a:r>
              <a:rPr lang="ja-JP" altLang="en-US" sz="2000" dirty="0" smtClean="0"/>
              <a:t>反応</a:t>
            </a:r>
            <a:r>
              <a:rPr lang="ja-JP" altLang="en-US" sz="2000" dirty="0" smtClean="0"/>
              <a:t>等で</a:t>
            </a:r>
            <a:r>
              <a:rPr lang="ja-JP" altLang="en-US" sz="2000" dirty="0" smtClean="0"/>
              <a:t>経由</a:t>
            </a:r>
            <a:r>
              <a:rPr lang="ja-JP" altLang="en-US" sz="2000" dirty="0" smtClean="0"/>
              <a:t>する前平衡状態での核</a:t>
            </a:r>
            <a:r>
              <a:rPr lang="ja-JP" altLang="en-US" sz="2000" dirty="0" smtClean="0"/>
              <a:t>構造</a:t>
            </a: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ja-JP" altLang="en-US" sz="2000" dirty="0" smtClean="0"/>
              <a:t>　　　　</a:t>
            </a:r>
            <a:r>
              <a:rPr lang="en-US" altLang="ja-JP" sz="2000" dirty="0" smtClean="0"/>
              <a:t>hyper deformation ?</a:t>
            </a:r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endParaRPr lang="en-US" altLang="ja-JP" sz="2000" dirty="0" smtClean="0"/>
          </a:p>
          <a:p>
            <a:r>
              <a:rPr lang="ja-JP" altLang="en-US" dirty="0" smtClean="0"/>
              <a:t>核反応機構の</a:t>
            </a:r>
            <a:r>
              <a:rPr lang="ja-JP" altLang="en-US" dirty="0" smtClean="0"/>
              <a:t>定量的理解</a:t>
            </a:r>
            <a:endParaRPr lang="en-US" altLang="ja-JP" dirty="0" smtClean="0"/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ja-JP" altLang="en-US" sz="2000" dirty="0" smtClean="0"/>
              <a:t>　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超重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元素</a:t>
            </a:r>
            <a:r>
              <a:rPr lang="ja-JP" altLang="en-US" sz="2000" dirty="0" smtClean="0"/>
              <a:t>、より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安定線から離れた不安定核</a:t>
            </a:r>
            <a:r>
              <a:rPr lang="ja-JP" altLang="en-US" sz="2000" dirty="0" smtClean="0"/>
              <a:t>の生成</a:t>
            </a:r>
            <a:r>
              <a:rPr lang="ja-JP" altLang="en-US" sz="2000" dirty="0" smtClean="0"/>
              <a:t>へ</a:t>
            </a:r>
            <a:endParaRPr lang="en-US" altLang="ja-JP" sz="2000" dirty="0" smtClean="0"/>
          </a:p>
          <a:p>
            <a:pPr>
              <a:buNone/>
            </a:pPr>
            <a:r>
              <a:rPr lang="ja-JP" altLang="en-US" sz="2000" dirty="0" smtClean="0"/>
              <a:t>　</a:t>
            </a:r>
            <a:r>
              <a:rPr lang="ja-JP" altLang="en-US" sz="2000" dirty="0" smtClean="0"/>
              <a:t>　　核反応自身の興味</a:t>
            </a:r>
            <a:endParaRPr lang="en-US" altLang="ja-JP" sz="2000" dirty="0" smtClean="0"/>
          </a:p>
          <a:p>
            <a:pPr>
              <a:buNone/>
            </a:pPr>
            <a:r>
              <a:rPr lang="ja-JP" altLang="en-US" sz="2000" dirty="0" smtClean="0"/>
              <a:t>　</a:t>
            </a:r>
            <a:r>
              <a:rPr lang="ja-JP" altLang="en-US" sz="2000" dirty="0" smtClean="0"/>
              <a:t>　　　摩擦？　</a:t>
            </a:r>
            <a:r>
              <a:rPr lang="en-US" altLang="ja-JP" sz="2000" dirty="0" smtClean="0"/>
              <a:t>Neck</a:t>
            </a:r>
            <a:r>
              <a:rPr lang="ja-JP" altLang="en-US" sz="2000" dirty="0" smtClean="0"/>
              <a:t>形成？　中性子</a:t>
            </a:r>
            <a:r>
              <a:rPr lang="en-US" altLang="ja-JP" sz="2000" dirty="0" smtClean="0"/>
              <a:t>flow?  </a:t>
            </a:r>
            <a:r>
              <a:rPr lang="ja-JP" altLang="en-US" sz="2000" dirty="0" smtClean="0"/>
              <a:t>反応時間？</a:t>
            </a:r>
            <a:r>
              <a:rPr lang="ja-JP" altLang="en-US" sz="2000" dirty="0" err="1" smtClean="0"/>
              <a:t>、、、</a:t>
            </a:r>
            <a:endParaRPr lang="en-US" altLang="ja-JP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矢印コネクタ 4"/>
          <p:cNvCxnSpPr/>
          <p:nvPr/>
        </p:nvCxnSpPr>
        <p:spPr>
          <a:xfrm>
            <a:off x="1115616" y="5158780"/>
            <a:ext cx="684076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rot="5400000" flipH="1" flipV="1">
            <a:off x="-686570" y="3501405"/>
            <a:ext cx="4753322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588224" y="5733256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核子の反応数</a:t>
            </a:r>
            <a:endParaRPr kumimoji="1" lang="ja-JP" altLang="en-US" sz="2800" dirty="0"/>
          </a:p>
        </p:txBody>
      </p:sp>
      <p:cxnSp>
        <p:nvCxnSpPr>
          <p:cNvPr id="12" name="直線コネクタ 11"/>
          <p:cNvCxnSpPr/>
          <p:nvPr/>
        </p:nvCxnSpPr>
        <p:spPr>
          <a:xfrm rot="5400000">
            <a:off x="2915816" y="5157192"/>
            <a:ext cx="43204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rot="5400000">
            <a:off x="5796136" y="5157192"/>
            <a:ext cx="43204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2987824" y="537321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1</a:t>
            </a:r>
            <a:endParaRPr lang="ja-JP" altLang="en-US" sz="2400" dirty="0"/>
          </a:p>
        </p:txBody>
      </p:sp>
      <p:sp>
        <p:nvSpPr>
          <p:cNvPr id="18" name="正方形/長方形 17"/>
          <p:cNvSpPr/>
          <p:nvPr/>
        </p:nvSpPr>
        <p:spPr>
          <a:xfrm>
            <a:off x="5721060" y="5373216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10</a:t>
            </a:r>
            <a:endParaRPr lang="ja-JP" altLang="en-US" sz="2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67544" y="2069232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ja-JP" dirty="0" smtClean="0"/>
          </a:p>
          <a:p>
            <a:r>
              <a:rPr kumimoji="1" lang="ja-JP" altLang="en-US" dirty="0" smtClean="0"/>
              <a:t>　　　　　　　　</a:t>
            </a:r>
            <a:endParaRPr kumimoji="1" lang="en-US" altLang="ja-JP" dirty="0" smtClean="0"/>
          </a:p>
        </p:txBody>
      </p:sp>
      <p:sp>
        <p:nvSpPr>
          <p:cNvPr id="26" name="テキスト ボックス 25"/>
          <p:cNvSpPr txBox="1"/>
          <p:nvPr/>
        </p:nvSpPr>
        <p:spPr>
          <a:xfrm rot="16200000">
            <a:off x="-146461" y="2363782"/>
            <a:ext cx="2903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安定線からの遠さ</a:t>
            </a:r>
            <a:endParaRPr kumimoji="1" lang="ja-JP" altLang="en-US" sz="2800" dirty="0"/>
          </a:p>
        </p:txBody>
      </p:sp>
      <p:sp>
        <p:nvSpPr>
          <p:cNvPr id="31" name="角丸四角形 30"/>
          <p:cNvSpPr/>
          <p:nvPr/>
        </p:nvSpPr>
        <p:spPr>
          <a:xfrm>
            <a:off x="2627784" y="2996952"/>
            <a:ext cx="936104" cy="1800200"/>
          </a:xfrm>
          <a:prstGeom prst="roundRect">
            <a:avLst>
              <a:gd name="adj" fmla="val 10155"/>
            </a:avLst>
          </a:prstGeom>
          <a:solidFill>
            <a:schemeClr val="accent1"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角丸四角形 32"/>
          <p:cNvSpPr/>
          <p:nvPr/>
        </p:nvSpPr>
        <p:spPr>
          <a:xfrm>
            <a:off x="3707904" y="3861048"/>
            <a:ext cx="3312368" cy="10801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855164" y="4077072"/>
            <a:ext cx="2993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複合核反応</a:t>
            </a:r>
            <a:endParaRPr lang="en-US" altLang="ja-JP" dirty="0" smtClean="0"/>
          </a:p>
          <a:p>
            <a:r>
              <a:rPr kumimoji="1" lang="en-US" altLang="ja-JP" sz="1400" dirty="0" smtClean="0"/>
              <a:t>   </a:t>
            </a:r>
            <a:r>
              <a:rPr kumimoji="1" lang="ja-JP" altLang="en-US" sz="1400" dirty="0" smtClean="0"/>
              <a:t>核融合、深部非弾性、</a:t>
            </a:r>
            <a:r>
              <a:rPr kumimoji="1" lang="ja-JP" altLang="en-US" sz="1400" dirty="0" smtClean="0"/>
              <a:t>核分裂</a:t>
            </a:r>
            <a:r>
              <a:rPr lang="ja-JP" altLang="en-US" sz="1400" dirty="0" smtClean="0"/>
              <a:t>、</a:t>
            </a:r>
            <a:r>
              <a:rPr lang="en-US" altLang="ja-JP" sz="1400" dirty="0" smtClean="0"/>
              <a:t>etc…</a:t>
            </a:r>
            <a:endParaRPr kumimoji="1" lang="ja-JP" altLang="en-US" sz="1400" dirty="0"/>
          </a:p>
        </p:txBody>
      </p:sp>
      <p:sp>
        <p:nvSpPr>
          <p:cNvPr id="35" name="右矢印 34"/>
          <p:cNvSpPr/>
          <p:nvPr/>
        </p:nvSpPr>
        <p:spPr>
          <a:xfrm rot="17741924">
            <a:off x="3074991" y="2376554"/>
            <a:ext cx="930590" cy="458727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347864" y="1556792"/>
            <a:ext cx="4485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弱束縛に由来する複雑な励起</a:t>
            </a:r>
            <a:endParaRPr lang="en-US" altLang="ja-JP" dirty="0" smtClean="0"/>
          </a:p>
          <a:p>
            <a:r>
              <a:rPr kumimoji="1" lang="ja-JP" altLang="en-US" dirty="0" smtClean="0"/>
              <a:t>高スピン、高</a:t>
            </a:r>
            <a:r>
              <a:rPr kumimoji="1" lang="en-US" altLang="ja-JP" dirty="0" smtClean="0"/>
              <a:t>Q</a:t>
            </a:r>
            <a:r>
              <a:rPr kumimoji="1" lang="ja-JP" altLang="en-US" dirty="0" smtClean="0"/>
              <a:t>値に由来する未発見な反応へ</a:t>
            </a:r>
            <a:endParaRPr kumimoji="1" lang="ja-JP" altLang="en-US" dirty="0"/>
          </a:p>
        </p:txBody>
      </p:sp>
      <p:sp>
        <p:nvSpPr>
          <p:cNvPr id="38" name="下カーブ矢印 37"/>
          <p:cNvSpPr/>
          <p:nvPr/>
        </p:nvSpPr>
        <p:spPr>
          <a:xfrm>
            <a:off x="4427984" y="2708920"/>
            <a:ext cx="864096" cy="1152128"/>
          </a:xfrm>
          <a:prstGeom prst="curved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292080" y="2492896"/>
            <a:ext cx="3164649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複雑な反応チャンネルの中の</a:t>
            </a:r>
            <a:endParaRPr lang="en-US" altLang="ja-JP" dirty="0" smtClean="0"/>
          </a:p>
          <a:p>
            <a:r>
              <a:rPr lang="ja-JP" altLang="en-US" dirty="0" smtClean="0"/>
              <a:t>１項を選択的に変更し、現状の</a:t>
            </a:r>
            <a:endParaRPr lang="en-US" altLang="ja-JP" dirty="0" smtClean="0"/>
          </a:p>
          <a:p>
            <a:r>
              <a:rPr lang="ja-JP" altLang="en-US" dirty="0" smtClean="0"/>
              <a:t>理解を</a:t>
            </a:r>
            <a:r>
              <a:rPr lang="ja-JP" altLang="en-US" dirty="0" smtClean="0"/>
              <a:t>展開</a:t>
            </a:r>
            <a:endParaRPr lang="en-US" altLang="ja-JP" dirty="0" smtClean="0"/>
          </a:p>
          <a:p>
            <a:r>
              <a:rPr lang="ja-JP" altLang="en-US" sz="1400" dirty="0" smtClean="0"/>
              <a:t>　　　</a:t>
            </a:r>
            <a:r>
              <a:rPr lang="en-US" altLang="ja-JP" sz="1400" dirty="0" err="1" smtClean="0"/>
              <a:t>Eg</a:t>
            </a:r>
            <a:r>
              <a:rPr lang="en-US" altLang="ja-JP" sz="1400" dirty="0" smtClean="0"/>
              <a:t>.) </a:t>
            </a:r>
            <a:r>
              <a:rPr lang="ja-JP" altLang="en-US" sz="1400" dirty="0" smtClean="0"/>
              <a:t>中性子</a:t>
            </a:r>
            <a:r>
              <a:rPr lang="ja-JP" altLang="en-US" sz="1400" dirty="0" smtClean="0"/>
              <a:t>多重度</a:t>
            </a:r>
            <a:endParaRPr lang="en-US" altLang="ja-JP" sz="1400" dirty="0" smtClean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195736" y="3186842"/>
            <a:ext cx="14991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直接反応</a:t>
            </a:r>
            <a:endParaRPr lang="en-US" altLang="ja-JP" dirty="0" smtClean="0"/>
          </a:p>
          <a:p>
            <a:r>
              <a:rPr lang="ja-JP" altLang="en-US" sz="1400" dirty="0" smtClean="0"/>
              <a:t>　　弾性散乱</a:t>
            </a:r>
            <a:endParaRPr lang="en-US" altLang="ja-JP" sz="1400" dirty="0" smtClean="0"/>
          </a:p>
          <a:p>
            <a:r>
              <a:rPr lang="ja-JP" altLang="en-US" sz="1400" dirty="0" smtClean="0"/>
              <a:t>　　非弾性散乱</a:t>
            </a:r>
            <a:endParaRPr lang="en-US" altLang="ja-JP" sz="1400" dirty="0" smtClean="0"/>
          </a:p>
          <a:p>
            <a:r>
              <a:rPr lang="ja-JP" altLang="en-US" sz="1400" dirty="0" smtClean="0"/>
              <a:t>　　核子移行反応</a:t>
            </a:r>
            <a:endParaRPr lang="en-US" altLang="ja-JP" sz="1400" dirty="0" smtClean="0"/>
          </a:p>
          <a:p>
            <a:r>
              <a:rPr lang="ja-JP" altLang="en-US" dirty="0" smtClean="0"/>
              <a:t>　　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755576" y="260648"/>
            <a:ext cx="43043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 smtClean="0"/>
              <a:t>核反応機構の研究展開</a:t>
            </a:r>
            <a:endParaRPr lang="ja-JP" altLang="en-US" sz="3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</TotalTime>
  <Words>73</Words>
  <Application>Microsoft Office PowerPoint</Application>
  <PresentationFormat>画面に合わせる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nimai</dc:creator>
  <cp:lastModifiedBy>nimai</cp:lastModifiedBy>
  <cp:revision>63</cp:revision>
  <dcterms:created xsi:type="dcterms:W3CDTF">2011-07-22T07:24:24Z</dcterms:created>
  <dcterms:modified xsi:type="dcterms:W3CDTF">2011-07-25T16:45:26Z</dcterms:modified>
</cp:coreProperties>
</file>