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66" r:id="rId4"/>
    <p:sldId id="269" r:id="rId5"/>
    <p:sldId id="271" r:id="rId6"/>
    <p:sldId id="270" r:id="rId7"/>
    <p:sldId id="272" r:id="rId8"/>
    <p:sldId id="273" r:id="rId9"/>
    <p:sldId id="275" r:id="rId10"/>
    <p:sldId id="282" r:id="rId11"/>
    <p:sldId id="281" r:id="rId12"/>
    <p:sldId id="292" r:id="rId13"/>
    <p:sldId id="285" r:id="rId14"/>
    <p:sldId id="286" r:id="rId15"/>
    <p:sldId id="288" r:id="rId16"/>
    <p:sldId id="259" r:id="rId17"/>
    <p:sldId id="297" r:id="rId18"/>
    <p:sldId id="268" r:id="rId19"/>
    <p:sldId id="298" r:id="rId20"/>
    <p:sldId id="260" r:id="rId21"/>
    <p:sldId id="291" r:id="rId22"/>
    <p:sldId id="262" r:id="rId23"/>
    <p:sldId id="284" r:id="rId24"/>
    <p:sldId id="294" r:id="rId25"/>
    <p:sldId id="296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>
        <p:scale>
          <a:sx n="57" d="100"/>
          <a:sy n="57" d="100"/>
        </p:scale>
        <p:origin x="63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30T04:38:03.9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34,'7953'0,"-7923"-2,1-1,33-7,28-4,263 9,-199 7,1490-2,-1617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0T22:57:45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24575,'652'0'-1365,"-626"0"-5461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30T04:38:10.9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1 101,'5363'0,"-5319"-2,54-9,29-2,1113-30,318 45,-1303-19,-23 1,520 15,-360 3,236-2,-600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30T04:38:18.3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1,'9741'0,"-9554"16,-32-1,344-12,-259-5,-212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30T04:39:36.2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0T22:57:1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1386 24575,'7'-24'0,"19"-46"0,37-69 0,-46 105 0,3 1 0,0 2 0,2 0 0,31-34 0,-6 13 0,-16 17 0,59-52 0,-80 79 0,-1 1 0,0-1 0,-1-1 0,1 1 0,-2-2 0,1 1 0,-1-1 0,-1 0 0,0 0 0,0-1 0,-1 0 0,8-22 0,-9 21 0,1 1 0,0-1 0,0 1 0,2 0 0,10-14 0,11-20 0,-14 19 0,-2 4 0,0 0 0,-1-1 0,-2 0 0,13-43 0,-21 60 0,9-37 0,-1-1 0,4-81 0,-13 113 0,1 2 0,-1 0 0,-1 0 0,1 0 0,-5-18 0,5 26 0,0 1 0,-1-1 0,0 0 0,1 1 0,-1-1 0,0 0 0,1 1 0,-1-1 0,0 1 0,0 0 0,-1-1 0,1 1 0,0 0 0,0-1 0,0 1 0,-1 0 0,1 0 0,-1 0 0,1 0 0,-1 0 0,1 1 0,-1-1 0,1 0 0,-1 1 0,0-1 0,0 1 0,1 0 0,-1-1 0,0 1 0,1 0 0,-1 0 0,0 0 0,0 0 0,-2 1 0,-1 0 0,0 0 0,0 0 0,0 1 0,0 0 0,0 0 0,0 0 0,0 0 0,1 1 0,-1 0 0,1 0 0,-6 6 0,-6 5 0,-22 27 0,17-17 0,-31 25 0,41-40 0,0 1 0,0 0 0,1 0 0,0 1 0,0 1 0,2 0 0,-1 0 0,-7 16 0,5-5 0,-1-2 0,-1 1 0,-17 21 0,21-28 0,0 0 0,2 0 0,0 1 0,0-1 0,2 2 0,0-1 0,1 0 0,0 1 0,-1 25 0,0 20 0,5 77 0,1-109 0,2 374 0,-3-398 0,0 1 0,0-1 0,1 1 0,2 9 0,-3-14 0,1 0 0,0 0 0,0 0 0,0 0 0,0 0 0,0 0 0,0 0 0,1-1 0,-1 1 0,1 0 0,-1-1 0,1 1 0,0-1 0,-1 1 0,1-1 0,0 0 0,2 1 0,10 5 0,0 0 0,0-1 0,27 8 0,-35-13 0,1 1 0,-1-1 0,0 0 0,0-1 0,0 0 0,1 0 0,-1 0 0,0 0 0,1-1 0,-1 0 0,0-1 0,7-2 0,41-19-1365,-30 13-5461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0T22:57:13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24575,'5'0'0,"2"-5"0,5-2 0,6 0 0,4 2 0,5 1 0,2 1 0,2 2 0,1 0 0,0 1 0,0 1 0,-5-1-8191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0T22:57:16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24575,'6'0'0,"6"0"0,12 0 0,8 0 0,3 0 0,1 0 0,-1 0 0,0-5 0,-2-1 0,0-1 0,-1 2 0,-1 1 0,0 2 0,0 1 0,-5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0T22:57:21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24575,'0'661'0,"-2"-631"0,-1 0 0,-8 36 0,-4 41 0,13 85 0,1-188 0,1 0 0,0 0 0,0 0 0,0 0 0,0 0 0,1 0 0,-1 0 0,1 0 0,0 0 0,1 0 0,-1 0 0,0 0 0,1-1 0,0 1 0,0 0 0,0-1 0,1 0 0,-1 0 0,1 1 0,-1-1 0,1-1 0,0 1 0,0 0 0,1-1 0,-1 1 0,0-1 0,6 2 0,2 2 0,0-2 0,0 1 0,0-2 0,1 1 0,-1-2 0,1 1 0,0-2 0,12 1 0,99-4 0,-69 0 0,162 0-1365,-189 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0T22:57:43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24575,'5'0'0,"7"0"0,23 0 0,10 0 0,4 0 0,-3 0 0,-3 0 0,2 0 0,-2 0 0,2 0 0,0 0 0,-4 0 0,-3 0 0,-2 0 0,-3 0 0,-1 0 0,-1 0 0,-6 0-8191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D02B5-FF28-B2BB-B936-14A684278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9ED45-9C2A-4BFD-9B36-721AB37E7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7BB6AE-6D28-3D72-86D9-C8C10C13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1B47B-B93F-C154-1654-FFA99329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ED7660-1AD3-8F40-B00B-73B4A531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79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2C5E9-5BBA-B642-29A4-F4C02B19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31D3A2-E240-7757-F31D-DD4572620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12367-8AF3-9292-1149-FB031803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CC157D-EF51-1539-C13B-D41A5D29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7F045C-FE96-4662-A31A-C7D5822B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81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ED8D6CD-2A8B-80C2-77F2-844033E6B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EAA83E-ACC9-3831-73C4-145D8676D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DFEB82-1F69-A830-76AA-4CA12AB2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BD032B-3CFB-36F0-67B2-0C478C31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407E0E-D2A1-1E8E-9C6C-DBF9B7CD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15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D296CA-FF03-A326-CB6D-BFF17EA1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4D664C-AE2C-D6ED-CA25-B96708984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B4D420-9EEE-CED1-9563-B62EE91B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F40261-72D5-D004-8FC0-C7E13D3C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639349-0942-047A-BF2C-DC665649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09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4FD1D-96E6-1D9F-36A0-7B168E5F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423578-4564-4F95-43B9-172829660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31CF96-50FE-4096-3C6E-A116876B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AB7FB8-F97E-9433-8A88-092E4750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A5B17D-C4F0-8358-331D-237D748B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20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25C83-FA5A-1067-9B2F-D415472C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A96540-0215-32AA-1685-417F068CE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F9071F-2421-F4C8-792D-D802E428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193046-FE92-3BBE-B925-A772D175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E092F1-19F1-4B76-DF95-A550901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3368C4-C9E2-22EC-7B76-DE8D843E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17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1F209F-9ED7-516A-7C1D-3038B5E0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753450-ECDA-C1B2-68CC-50E137537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1F8DE8-CFF3-C157-A693-485C6BB2A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152A79A-68A7-6535-4DB3-8E749C035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AA4612-B5B3-6E7C-72D8-1AF011395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ABB9D8-76BE-A565-CF12-E85597F1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040886-2C01-1CEC-9AD5-19FB8BF6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5FFAB91-AD58-8F23-4C3D-EBDFC736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56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E50D-5D5B-0A6D-41E5-A783672C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755142-B0DC-B83B-DEC5-8E642537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1BBA0B-7776-AC12-BDFD-B995B041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94507D-F34B-D23F-FC90-3634FE8D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22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2C5F51-DE3B-EE59-5B20-3840B06E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36CC2A-997F-E568-A805-5A7E097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07035B-1695-01E1-B41B-7AF64BFD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77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28CCF-0FCA-E39B-B641-00B067BC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5A27EF-C591-FF2A-FFCB-7CA1A98D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0C8A9C-EA7A-0F78-BF79-D46C06A00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453CFD-8B18-CE62-1C69-27397BDF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F0970B-566C-89F8-B0EB-0220139B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207EDE-04A5-1CC7-29E9-F6A43DE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16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EB6568-BC8D-52DE-6308-404B5C4F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306BCA9-6553-A6F7-3E7B-6A324C065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6CD77D-7BFE-1527-142C-1CF135D40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BC344A-6E65-1EA8-42AD-4103ED26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E1A35F-A756-BAA6-5D54-6278CBB9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8DD052-63A1-B4F6-3D53-A9C10AFA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55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7B5E6B9-BF2E-33CB-4D10-78EF475C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1DEBC-693B-74F1-B943-4EF318B0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2CB581-C1BC-119C-E39F-21B02CFB4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1ED4E-CDB2-466C-B217-58C374E4CB6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A2FCE4-3CE3-310B-B048-0D69F6017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9D9D80-C6D2-314C-FC00-F0A7FAF79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47E52-13E1-46D1-95BA-FF403D39F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8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504.0263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emf"/><Relationship Id="rId4" Type="http://schemas.openxmlformats.org/officeDocument/2006/relationships/package" Target="../embeddings/Microsoft_Excel_Worksheet3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22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42.png"/><Relationship Id="rId3" Type="http://schemas.openxmlformats.org/officeDocument/2006/relationships/image" Target="../media/image15.png"/><Relationship Id="rId21" Type="http://schemas.openxmlformats.org/officeDocument/2006/relationships/image" Target="../media/image45.png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41.png"/><Relationship Id="rId2" Type="http://schemas.openxmlformats.org/officeDocument/2006/relationships/image" Target="../media/image9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8.png"/><Relationship Id="rId5" Type="http://schemas.openxmlformats.org/officeDocument/2006/relationships/image" Target="../media/image37.png"/><Relationship Id="rId15" Type="http://schemas.openxmlformats.org/officeDocument/2006/relationships/image" Target="../media/image39.png"/><Relationship Id="rId10" Type="http://schemas.openxmlformats.org/officeDocument/2006/relationships/image" Target="../media/image27.png"/><Relationship Id="rId19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2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9" Type="http://schemas.openxmlformats.org/officeDocument/2006/relationships/image" Target="../media/image71.png"/><Relationship Id="rId21" Type="http://schemas.openxmlformats.org/officeDocument/2006/relationships/customXml" Target="../ink/ink3.xml"/><Relationship Id="rId34" Type="http://schemas.openxmlformats.org/officeDocument/2006/relationships/image" Target="../media/image6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customXml" Target="../ink/ink1.xml"/><Relationship Id="rId25" Type="http://schemas.openxmlformats.org/officeDocument/2006/relationships/customXml" Target="../ink/ink5.xml"/><Relationship Id="rId33" Type="http://schemas.openxmlformats.org/officeDocument/2006/relationships/customXml" Target="../ink/ink9.xml"/><Relationship Id="rId38" Type="http://schemas.openxmlformats.org/officeDocument/2006/relationships/image" Target="../media/image70.png"/><Relationship Id="rId2" Type="http://schemas.openxmlformats.org/officeDocument/2006/relationships/image" Target="../media/image37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29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2.png"/><Relationship Id="rId32" Type="http://schemas.openxmlformats.org/officeDocument/2006/relationships/image" Target="../media/image66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57.png"/><Relationship Id="rId23" Type="http://schemas.openxmlformats.org/officeDocument/2006/relationships/customXml" Target="../ink/ink4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10" Type="http://schemas.openxmlformats.org/officeDocument/2006/relationships/image" Target="../media/image51.png"/><Relationship Id="rId19" Type="http://schemas.openxmlformats.org/officeDocument/2006/relationships/customXml" Target="../ink/ink2.xml"/><Relationship Id="rId31" Type="http://schemas.openxmlformats.org/officeDocument/2006/relationships/customXml" Target="../ink/ink8.xml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6.png"/><Relationship Id="rId22" Type="http://schemas.openxmlformats.org/officeDocument/2006/relationships/image" Target="../media/image61.png"/><Relationship Id="rId27" Type="http://schemas.openxmlformats.org/officeDocument/2006/relationships/customXml" Target="../ink/ink6.xml"/><Relationship Id="rId30" Type="http://schemas.openxmlformats.org/officeDocument/2006/relationships/image" Target="../media/image65.png"/><Relationship Id="rId35" Type="http://schemas.openxmlformats.org/officeDocument/2006/relationships/customXml" Target="../ink/ink10.xml"/><Relationship Id="rId8" Type="http://schemas.openxmlformats.org/officeDocument/2006/relationships/image" Target="../media/image49.png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ECBDC1-ADB9-2264-BE98-75A513E8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67"/>
            <a:ext cx="12290986" cy="967937"/>
          </a:xfrm>
          <a:prstGeom prst="rect">
            <a:avLst/>
          </a:prstGeom>
        </p:spPr>
      </p:pic>
      <p:pic>
        <p:nvPicPr>
          <p:cNvPr id="6" name="Picture 2" descr="Kyutech">
            <a:extLst>
              <a:ext uri="{FF2B5EF4-FFF2-40B4-BE49-F238E27FC236}">
                <a16:creationId xmlns:a16="http://schemas.microsoft.com/office/drawing/2014/main" id="{3EE45F41-EC6E-62DB-41EF-16E108E1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01" y="4402806"/>
            <a:ext cx="4350279" cy="9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4303BB9-6F22-ABAF-6898-F33E76D21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937" y="3987356"/>
            <a:ext cx="1709222" cy="1947558"/>
          </a:xfrm>
          <a:prstGeom prst="rect">
            <a:avLst/>
          </a:prstGeom>
        </p:spPr>
      </p:pic>
      <p:pic>
        <p:nvPicPr>
          <p:cNvPr id="1026" name="Picture 2" descr="Panglong University">
            <a:extLst>
              <a:ext uri="{FF2B5EF4-FFF2-40B4-BE49-F238E27FC236}">
                <a16:creationId xmlns:a16="http://schemas.microsoft.com/office/drawing/2014/main" id="{83C9E2F1-926C-4DFC-D03F-7BB81532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34" y="4081310"/>
            <a:ext cx="1709221" cy="17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3F5F247-A9D8-C908-6B7A-C88B44A94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907480"/>
            <a:ext cx="12192000" cy="97231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D651034-E15D-5E40-6826-E9AC41C31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123" y="959127"/>
            <a:ext cx="9217627" cy="30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E1EB9-8491-2411-C6B2-EA60FD52B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29DBEA8-05AF-DFAE-7893-BC0FD0EB2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3600" dirty="0"/>
                  <a:t>Separable potential (Yamaguchi type)</a:t>
                </a:r>
              </a:p>
              <a:p>
                <a:pPr marL="0" indent="0">
                  <a:buNone/>
                </a:pPr>
                <a:r>
                  <a:rPr lang="ja-JP" altLang="en-US" sz="3600" dirty="0"/>
                  <a:t> </a:t>
                </a:r>
                <a:r>
                  <a:rPr lang="en-US" altLang="ja-JP" sz="3600" dirty="0"/>
                  <a:t>Formfactor is used the solution of α-α-Λ</a:t>
                </a:r>
              </a:p>
              <a:p>
                <a:pPr marL="0" indent="0">
                  <a:buNone/>
                </a:pPr>
                <a:r>
                  <a:rPr lang="en-US" altLang="ja-JP" sz="3600" dirty="0"/>
                  <a:t> cluster model of</a:t>
                </a:r>
                <a:r>
                  <a:rPr lang="ja-JP" altLang="en-US" sz="3600" baseline="30000" dirty="0"/>
                  <a:t>９</a:t>
                </a:r>
                <a:r>
                  <a:rPr lang="en-US" altLang="ja-JP" sz="3600" dirty="0"/>
                  <a:t>Be.</a:t>
                </a:r>
              </a:p>
              <a:p>
                <a:pPr marL="0" indent="0">
                  <a:buNone/>
                </a:pPr>
                <a:endParaRPr lang="en-US" altLang="ja-JP" sz="3600" dirty="0"/>
              </a:p>
              <a:p>
                <a:r>
                  <a:rPr lang="en-US" altLang="ja-JP" sz="3600" dirty="0"/>
                  <a:t>Coupling strengths are fixed to obtain the binding energy  </a:t>
                </a:r>
                <a:r>
                  <a:rPr lang="ja-JP" altLang="en-US" sz="3600" baseline="30000" dirty="0"/>
                  <a:t>８</a:t>
                </a:r>
                <a:r>
                  <a:rPr lang="en-US" altLang="ja-JP" sz="3600" dirty="0"/>
                  <a:t>Be-Λ</a:t>
                </a:r>
                <a:r>
                  <a:rPr lang="ja-JP" altLang="en-US" sz="3600" dirty="0"/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3600" baseline="30000" dirty="0"/>
                  <a:t>＋</a:t>
                </a:r>
                <a:r>
                  <a:rPr lang="en-US" altLang="ja-JP" sz="3600" dirty="0"/>
                  <a:t>,</a:t>
                </a:r>
                <a:r>
                  <a:rPr lang="ja-JP" alt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600" baseline="30000" dirty="0"/>
                  <a:t>+</a:t>
                </a:r>
                <a:r>
                  <a:rPr lang="en-US" altLang="ja-JP" sz="36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3600" baseline="30000" dirty="0"/>
                  <a:t>＋</a:t>
                </a:r>
                <a:r>
                  <a:rPr kumimoji="1" lang="en-US" altLang="ja-JP" dirty="0"/>
                  <a:t>)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29DBEA8-05AF-DFAE-7893-BC0FD0EB2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2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タイトル 1">
                <a:extLst>
                  <a:ext uri="{FF2B5EF4-FFF2-40B4-BE49-F238E27FC236}">
                    <a16:creationId xmlns:a16="http://schemas.microsoft.com/office/drawing/2014/main" id="{D72E1EC0-25AE-EA97-92D0-5A0B256B6C9F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5400" i="1" u="sng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ja-JP" sz="5400" b="0" i="1" u="sng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en-US" altLang="ja-JP" sz="5400" b="0" i="1" u="sng" smtClean="0">
                            <a:latin typeface="Cambria Math" panose="02040503050406030204" pitchFamily="18" charset="0"/>
                          </a:rPr>
                          <m:t>𝐵𝑒</m:t>
                        </m:r>
                      </m:e>
                    </m:sPre>
                    <m:r>
                      <a:rPr lang="en-US" altLang="ja-JP" sz="5400" b="0" i="1" u="sng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5400" u="sng" dirty="0"/>
                  <a:t>Λ Interaction</a:t>
                </a:r>
                <a:endParaRPr lang="ja-JP" altLang="en-US" sz="5400" u="sng" dirty="0"/>
              </a:p>
            </p:txBody>
          </p:sp>
        </mc:Choice>
        <mc:Fallback>
          <p:sp>
            <p:nvSpPr>
              <p:cNvPr id="4" name="タイトル 1">
                <a:extLst>
                  <a:ext uri="{FF2B5EF4-FFF2-40B4-BE49-F238E27FC236}">
                    <a16:creationId xmlns:a16="http://schemas.microsoft.com/office/drawing/2014/main" id="{D72E1EC0-25AE-EA97-92D0-5A0B256B6C9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A6FCBC-958F-1F07-3AF0-9A9707B44338}"/>
              </a:ext>
            </a:extLst>
          </p:cNvPr>
          <p:cNvSpPr txBox="1"/>
          <p:nvPr/>
        </p:nvSpPr>
        <p:spPr>
          <a:xfrm>
            <a:off x="4417621" y="33393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4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B41518-3A40-2FAF-B95B-4DEE9C5C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Coupled Channels</a:t>
            </a:r>
          </a:p>
          <a:p>
            <a:pPr marL="0" indent="0">
              <a:buNone/>
            </a:pPr>
            <a:r>
              <a:rPr lang="en-US" altLang="ja-JP" sz="3600" dirty="0"/>
              <a:t>ΛΛ, ΞN,</a:t>
            </a:r>
            <a:r>
              <a:rPr lang="ja-JP" altLang="en-US" sz="3600" dirty="0"/>
              <a:t> </a:t>
            </a:r>
            <a:r>
              <a:rPr lang="en-US" altLang="ja-JP" sz="3600" dirty="0"/>
              <a:t>ΣΛ,</a:t>
            </a:r>
            <a:r>
              <a:rPr lang="ja-JP" altLang="en-US" sz="3600" dirty="0"/>
              <a:t> </a:t>
            </a:r>
            <a:r>
              <a:rPr lang="en-US" altLang="ja-JP" sz="3600" dirty="0"/>
              <a:t>ΣΣ</a:t>
            </a:r>
          </a:p>
          <a:p>
            <a:pPr marL="0" indent="0">
              <a:buNone/>
            </a:pPr>
            <a:endParaRPr lang="en-US" altLang="ja-JP" sz="3600" dirty="0"/>
          </a:p>
          <a:p>
            <a:r>
              <a:rPr kumimoji="1" lang="en-US" altLang="ja-JP" sz="3600" dirty="0"/>
              <a:t>Phenomenological</a:t>
            </a:r>
          </a:p>
          <a:p>
            <a:r>
              <a:rPr lang="en-US" altLang="ja-JP" sz="3600" dirty="0"/>
              <a:t>Meson</a:t>
            </a:r>
            <a:r>
              <a:rPr lang="ja-JP" altLang="en-US" sz="3600" dirty="0"/>
              <a:t> </a:t>
            </a:r>
            <a:r>
              <a:rPr lang="en-US" altLang="ja-JP" sz="3600" dirty="0"/>
              <a:t>theoretical</a:t>
            </a:r>
          </a:p>
          <a:p>
            <a:r>
              <a:rPr kumimoji="1" lang="en-US" altLang="ja-JP" sz="3600" dirty="0"/>
              <a:t>Chiral Effective Field Theoretical </a:t>
            </a:r>
          </a:p>
          <a:p>
            <a:r>
              <a:rPr lang="en-US" altLang="ja-JP" sz="3600" dirty="0"/>
              <a:t>HAL-QCD interpretation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34040B-4DFE-975C-80E3-B5CB59929F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u="sng" dirty="0"/>
              <a:t>Λ-</a:t>
            </a:r>
            <a:r>
              <a:rPr lang="en-US" altLang="ja-JP" sz="5400" u="sng" dirty="0" err="1"/>
              <a:t>ΛInteraction</a:t>
            </a:r>
            <a:endParaRPr lang="ja-JP" alt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276975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E64E28-6532-143B-CC6E-0922498E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Parameter β and coupling constant λ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E7BBFC-79D4-3198-A7FD-335F35CD3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4" y="1902329"/>
            <a:ext cx="5339509" cy="8016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F3C1D1-3841-3A82-BE19-86D99B144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28" y="3104818"/>
            <a:ext cx="5140261" cy="115367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178614-EC4F-74EC-4F0F-AA5C27561E47}"/>
              </a:ext>
            </a:extLst>
          </p:cNvPr>
          <p:cNvSpPr txBox="1"/>
          <p:nvPr/>
        </p:nvSpPr>
        <p:spPr>
          <a:xfrm>
            <a:off x="5378073" y="2198700"/>
            <a:ext cx="6813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b="1" dirty="0"/>
              <a:t>Afnan, I. R., Gibson, B. F., Phys. Rev. C 92 (2015)054608</a:t>
            </a:r>
            <a:endParaRPr lang="ja-JP" altLang="en-US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19FD31-176E-9C65-7849-59FF9117C29B}"/>
              </a:ext>
            </a:extLst>
          </p:cNvPr>
          <p:cNvSpPr txBox="1"/>
          <p:nvPr/>
        </p:nvSpPr>
        <p:spPr>
          <a:xfrm>
            <a:off x="5378073" y="265175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H.H. Oo, H.K., </a:t>
            </a:r>
            <a:r>
              <a:rPr lang="de-DE" altLang="ja-JP" b="1" dirty="0"/>
              <a:t>Few-Body Syst (2022) 63:9</a:t>
            </a:r>
            <a:endParaRPr lang="ja-JP" altLang="en-US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C8D84D2-1CEB-0673-9722-33DE0EB85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30" y="2668987"/>
            <a:ext cx="4688064" cy="167323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AA44FDD-A2AB-E25A-17FD-DA21115F6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86" y="4524803"/>
            <a:ext cx="11179584" cy="21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6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89C1C-C0DF-F423-EA7A-B6F03C58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Scattering Length </a:t>
            </a:r>
            <a:r>
              <a:rPr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a</a:t>
            </a:r>
            <a:r>
              <a:rPr lang="en-US" altLang="ja-JP" dirty="0"/>
              <a:t> and Effective Range </a:t>
            </a:r>
            <a:r>
              <a:rPr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r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D8E41E-79B2-BF7A-D5C4-5D2D6175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[1] </a:t>
            </a:r>
            <a:r>
              <a:rPr kumimoji="1" lang="en-US" altLang="ja-JP" dirty="0" err="1"/>
              <a:t>Th.A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Rijken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Nucl</a:t>
            </a:r>
            <a:r>
              <a:rPr kumimoji="1" lang="en-US" altLang="ja-JP" dirty="0"/>
              <a:t>. Phys. A </a:t>
            </a:r>
            <a:r>
              <a:rPr kumimoji="1" lang="en-US" altLang="ja-JP" b="1" dirty="0"/>
              <a:t>691</a:t>
            </a:r>
            <a:r>
              <a:rPr kumimoji="1" lang="en-US" altLang="ja-JP" dirty="0"/>
              <a:t>,322c (2001). [ESC00]</a:t>
            </a:r>
          </a:p>
          <a:p>
            <a:pPr marL="0" indent="0">
              <a:buNone/>
            </a:pPr>
            <a:r>
              <a:rPr lang="en-US" altLang="ja-JP" dirty="0"/>
              <a:t>[2] D.H. Davis, J. Pniewski, Contemp. Phys. </a:t>
            </a:r>
            <a:r>
              <a:rPr lang="en-US" altLang="ja-JP" b="1" dirty="0"/>
              <a:t>27</a:t>
            </a:r>
            <a:r>
              <a:rPr lang="en-US" altLang="ja-JP" dirty="0"/>
              <a:t> (1986) 91. [ND(G)]</a:t>
            </a:r>
          </a:p>
          <a:p>
            <a:pPr marL="0" indent="0">
              <a:buNone/>
            </a:pPr>
            <a:r>
              <a:rPr kumimoji="1" lang="en-US" altLang="ja-JP" dirty="0"/>
              <a:t>[3] </a:t>
            </a:r>
            <a:r>
              <a:rPr kumimoji="1" lang="it-IT" altLang="ja-JP" dirty="0"/>
              <a:t>K. Tominaga et al., Nucl. Phys. A</a:t>
            </a:r>
            <a:r>
              <a:rPr kumimoji="1" lang="it-IT" altLang="ja-JP" b="1" dirty="0"/>
              <a:t>642</a:t>
            </a:r>
            <a:r>
              <a:rPr kumimoji="1" lang="it-IT" altLang="ja-JP" dirty="0"/>
              <a:t>, 483 (1998). [A]</a:t>
            </a:r>
          </a:p>
          <a:p>
            <a:pPr marL="0" indent="0">
              <a:buNone/>
            </a:pPr>
            <a:r>
              <a:rPr lang="it-IT" altLang="ja-JP" dirty="0"/>
              <a:t>[4] H. Nemura, Y. Suzuki, Y. Fujiwara, C. Nakamoto, Prog. Theor. Phys. </a:t>
            </a:r>
            <a:r>
              <a:rPr lang="it-IT" altLang="ja-JP" b="1" dirty="0"/>
              <a:t>103</a:t>
            </a:r>
            <a:r>
              <a:rPr lang="it-IT" altLang="ja-JP" dirty="0"/>
              <a:t> (2000) 929.</a:t>
            </a:r>
          </a:p>
          <a:p>
            <a:pPr marL="0" indent="0">
              <a:buNone/>
            </a:pPr>
            <a:r>
              <a:rPr kumimoji="1" lang="it-IT" altLang="ja-JP" dirty="0"/>
              <a:t>[5</a:t>
            </a:r>
            <a:r>
              <a:rPr lang="it-IT" altLang="ja-JP" dirty="0"/>
              <a:t>] K. Tominaga et al., Nucl. Phys. A</a:t>
            </a:r>
            <a:r>
              <a:rPr lang="it-IT" altLang="ja-JP" b="1" dirty="0"/>
              <a:t>642</a:t>
            </a:r>
            <a:r>
              <a:rPr lang="it-IT" altLang="ja-JP" dirty="0"/>
              <a:t>, 483 (1998). [B]</a:t>
            </a:r>
          </a:p>
          <a:p>
            <a:pPr marL="0" indent="0">
              <a:buNone/>
            </a:pPr>
            <a:r>
              <a:rPr lang="it-IT" altLang="ja-JP" dirty="0"/>
              <a:t>[6] K. Tominaga et al., Nucl. Phys. A</a:t>
            </a:r>
            <a:r>
              <a:rPr lang="it-IT" altLang="ja-JP" b="1" dirty="0"/>
              <a:t>642</a:t>
            </a:r>
            <a:r>
              <a:rPr lang="it-IT" altLang="ja-JP" dirty="0"/>
              <a:t>, 483 (1998). [2]</a:t>
            </a:r>
          </a:p>
          <a:p>
            <a:pPr marL="0" indent="0">
              <a:buNone/>
            </a:pPr>
            <a:r>
              <a:rPr lang="it-IT" altLang="ja-JP" dirty="0"/>
              <a:t>[7] I.N. Filikhin, A. Gal,  Nucl. Phys. A </a:t>
            </a:r>
            <a:r>
              <a:rPr lang="it-IT" altLang="ja-JP" b="1" dirty="0"/>
              <a:t>707</a:t>
            </a:r>
            <a:r>
              <a:rPr lang="it-IT" altLang="ja-JP" dirty="0"/>
              <a:t> (2002) 491. [ND1]</a:t>
            </a:r>
          </a:p>
          <a:p>
            <a:pPr marL="0" indent="0">
              <a:buNone/>
            </a:pPr>
            <a:r>
              <a:rPr lang="it-IT" altLang="ja-JP" dirty="0"/>
              <a:t>[8] I.N. Filikhin, A. Gal,  Nucl. Phys. A </a:t>
            </a:r>
            <a:r>
              <a:rPr lang="it-IT" altLang="ja-JP" b="1" dirty="0"/>
              <a:t>707</a:t>
            </a:r>
            <a:r>
              <a:rPr lang="it-IT" altLang="ja-JP" dirty="0"/>
              <a:t> (2002) 491. [ND4]</a:t>
            </a:r>
          </a:p>
          <a:p>
            <a:pPr marL="0" indent="0">
              <a:buNone/>
            </a:pPr>
            <a:r>
              <a:rPr lang="en-US" altLang="ja-JP" dirty="0"/>
              <a:t>[9] J. </a:t>
            </a:r>
            <a:r>
              <a:rPr lang="en-US" altLang="ja-JP" dirty="0" err="1"/>
              <a:t>Haidenbauer</a:t>
            </a:r>
            <a:r>
              <a:rPr lang="en-US" altLang="ja-JP" dirty="0"/>
              <a:t>, U.-G. </a:t>
            </a:r>
            <a:r>
              <a:rPr lang="en-US" altLang="ja-JP" dirty="0" err="1"/>
              <a:t>Meißner</a:t>
            </a:r>
            <a:r>
              <a:rPr lang="en-US" altLang="ja-JP" dirty="0"/>
              <a:t>, </a:t>
            </a:r>
            <a:r>
              <a:rPr lang="en-US" altLang="ja-JP" dirty="0" err="1"/>
              <a:t>Nucl</a:t>
            </a:r>
            <a:r>
              <a:rPr lang="en-US" altLang="ja-JP" dirty="0"/>
              <a:t>. Phys. A </a:t>
            </a:r>
            <a:r>
              <a:rPr lang="en-US" altLang="ja-JP" b="1" dirty="0"/>
              <a:t>881</a:t>
            </a:r>
            <a:r>
              <a:rPr lang="en-US" altLang="ja-JP" dirty="0"/>
              <a:t>, 44 (2012).</a:t>
            </a:r>
          </a:p>
          <a:p>
            <a:pPr marL="0" indent="0">
              <a:buNone/>
            </a:pPr>
            <a:endParaRPr lang="it-IT" altLang="ja-JP" dirty="0"/>
          </a:p>
          <a:p>
            <a:pPr marL="0" indent="0">
              <a:buNone/>
            </a:pPr>
            <a:endParaRPr lang="it-IT" altLang="ja-JP" dirty="0"/>
          </a:p>
          <a:p>
            <a:pPr marL="0" indent="0">
              <a:buNone/>
            </a:pPr>
            <a:endParaRPr lang="it-IT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93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94389F-8213-BF3D-5DAC-457F5AC3E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475"/>
            <a:ext cx="10515600" cy="5805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[10]</a:t>
            </a:r>
            <a:r>
              <a:rPr lang="ja-JP" altLang="en-US" dirty="0"/>
              <a:t> </a:t>
            </a:r>
            <a:r>
              <a:rPr lang="en-US" altLang="ja-JP" dirty="0"/>
              <a:t>K. Sasaki</a:t>
            </a:r>
            <a:r>
              <a:rPr lang="ja-JP" altLang="en-US" dirty="0"/>
              <a:t> </a:t>
            </a:r>
            <a:r>
              <a:rPr lang="en-US" altLang="ja-JP" dirty="0"/>
              <a:t>et</a:t>
            </a:r>
            <a:r>
              <a:rPr lang="ja-JP" altLang="en-US" dirty="0"/>
              <a:t> </a:t>
            </a:r>
            <a:r>
              <a:rPr lang="en-US" altLang="ja-JP" dirty="0"/>
              <a:t>al.,</a:t>
            </a:r>
            <a:r>
              <a:rPr lang="ja-JP" altLang="en-US" dirty="0"/>
              <a:t> </a:t>
            </a:r>
            <a:r>
              <a:rPr lang="en-US" altLang="ja-JP" dirty="0"/>
              <a:t> </a:t>
            </a:r>
            <a:r>
              <a:rPr lang="en-US" altLang="ja-JP" dirty="0" err="1"/>
              <a:t>Nucl</a:t>
            </a:r>
            <a:r>
              <a:rPr lang="en-US" altLang="ja-JP" dirty="0"/>
              <a:t>. Phys A</a:t>
            </a:r>
            <a:r>
              <a:rPr lang="en-US" altLang="ja-JP" b="1" dirty="0"/>
              <a:t>998</a:t>
            </a:r>
            <a:r>
              <a:rPr lang="en-US" altLang="ja-JP" dirty="0"/>
              <a:t>, 121737 (2020)</a:t>
            </a:r>
            <a:r>
              <a:rPr kumimoji="1" lang="en-US" altLang="ja-JP" dirty="0"/>
              <a:t> [HAL-QCD Sasaki-11]</a:t>
            </a:r>
          </a:p>
          <a:p>
            <a:pPr marL="0" indent="0">
              <a:buNone/>
            </a:pPr>
            <a:r>
              <a:rPr kumimoji="1" lang="en-US" altLang="ja-JP" dirty="0"/>
              <a:t>[11] K. </a:t>
            </a:r>
            <a:r>
              <a:rPr lang="en-US" altLang="ja-JP" dirty="0"/>
              <a:t>Sasaki</a:t>
            </a:r>
            <a:r>
              <a:rPr lang="ja-JP" altLang="en-US" dirty="0"/>
              <a:t> </a:t>
            </a:r>
            <a:r>
              <a:rPr lang="en-US" altLang="ja-JP" dirty="0"/>
              <a:t>et</a:t>
            </a:r>
            <a:r>
              <a:rPr lang="ja-JP" altLang="en-US" dirty="0"/>
              <a:t> </a:t>
            </a:r>
            <a:r>
              <a:rPr lang="en-US" altLang="ja-JP" dirty="0"/>
              <a:t>al.,</a:t>
            </a:r>
            <a:r>
              <a:rPr lang="ja-JP" altLang="en-US" dirty="0"/>
              <a:t>  </a:t>
            </a:r>
            <a:r>
              <a:rPr lang="en-US" altLang="ja-JP" dirty="0" err="1"/>
              <a:t>Nucl</a:t>
            </a:r>
            <a:r>
              <a:rPr lang="en-US" altLang="ja-JP" dirty="0"/>
              <a:t>. Phys A</a:t>
            </a:r>
            <a:r>
              <a:rPr lang="en-US" altLang="ja-JP" b="1" dirty="0"/>
              <a:t>998</a:t>
            </a:r>
            <a:r>
              <a:rPr lang="en-US" altLang="ja-JP" dirty="0"/>
              <a:t>, 121737 (2020)</a:t>
            </a:r>
            <a:r>
              <a:rPr kumimoji="1" lang="en-US" altLang="ja-JP" dirty="0"/>
              <a:t>[HAL-QCD Sasaki-13]</a:t>
            </a:r>
          </a:p>
          <a:p>
            <a:pPr marL="0" indent="0">
              <a:buNone/>
            </a:pPr>
            <a:r>
              <a:rPr kumimoji="1" lang="en-US" altLang="ja-JP" dirty="0"/>
              <a:t>[12] K. </a:t>
            </a:r>
            <a:r>
              <a:rPr lang="en-US" altLang="ja-JP" dirty="0"/>
              <a:t>Sasaki</a:t>
            </a:r>
            <a:r>
              <a:rPr lang="ja-JP" altLang="en-US" dirty="0"/>
              <a:t> </a:t>
            </a:r>
            <a:r>
              <a:rPr lang="en-US" altLang="ja-JP" dirty="0"/>
              <a:t>et</a:t>
            </a:r>
            <a:r>
              <a:rPr lang="ja-JP" altLang="en-US" dirty="0"/>
              <a:t> </a:t>
            </a:r>
            <a:r>
              <a:rPr lang="en-US" altLang="ja-JP" dirty="0"/>
              <a:t>al.,</a:t>
            </a:r>
            <a:r>
              <a:rPr lang="ja-JP" altLang="en-US" dirty="0"/>
              <a:t>  </a:t>
            </a:r>
            <a:r>
              <a:rPr lang="en-US" altLang="ja-JP" dirty="0" err="1"/>
              <a:t>Nucl</a:t>
            </a:r>
            <a:r>
              <a:rPr lang="en-US" altLang="ja-JP" dirty="0"/>
              <a:t>. Phys A</a:t>
            </a:r>
            <a:r>
              <a:rPr lang="en-US" altLang="ja-JP" b="1" dirty="0"/>
              <a:t>998</a:t>
            </a:r>
            <a:r>
              <a:rPr lang="en-US" altLang="ja-JP" dirty="0"/>
              <a:t>, 121737 (2020)</a:t>
            </a:r>
            <a:r>
              <a:rPr kumimoji="1" lang="en-US" altLang="ja-JP" dirty="0"/>
              <a:t>[HAL-QCD Sasaki-12]</a:t>
            </a:r>
          </a:p>
          <a:p>
            <a:pPr marL="0" indent="0">
              <a:buNone/>
            </a:pPr>
            <a:r>
              <a:rPr lang="en-US" altLang="ja-JP" dirty="0"/>
              <a:t>[13]</a:t>
            </a:r>
            <a:r>
              <a:rPr lang="it-IT" altLang="ja-JP" dirty="0"/>
              <a:t> I.N. Filikhin, A. Gal,  Nucl. Phys. A </a:t>
            </a:r>
            <a:r>
              <a:rPr lang="it-IT" altLang="ja-JP" b="1" dirty="0"/>
              <a:t>707</a:t>
            </a:r>
            <a:r>
              <a:rPr lang="it-IT" altLang="ja-JP" dirty="0"/>
              <a:t> (2002) 491. [ND2]</a:t>
            </a:r>
          </a:p>
          <a:p>
            <a:pPr marL="0" indent="0">
              <a:buNone/>
            </a:pPr>
            <a:r>
              <a:rPr kumimoji="1" lang="en-US" altLang="ja-JP" dirty="0"/>
              <a:t>[14] M. M. Nagels, Th. A. </a:t>
            </a:r>
            <a:r>
              <a:rPr kumimoji="1" lang="en-US" altLang="ja-JP" dirty="0" err="1"/>
              <a:t>Rijken</a:t>
            </a:r>
            <a:r>
              <a:rPr kumimoji="1" lang="en-US" altLang="ja-JP" dirty="0"/>
              <a:t>, and Y. Yamamoto, </a:t>
            </a:r>
            <a:r>
              <a:rPr kumimoji="1" lang="en-US" altLang="ja-JP" dirty="0">
                <a:hlinkClick r:id="rId2"/>
              </a:rPr>
              <a:t>https://arxiv.org/abs/1504.02634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[15] J. </a:t>
            </a:r>
            <a:r>
              <a:rPr lang="en-US" altLang="ja-JP" dirty="0" err="1"/>
              <a:t>Haidenbauer</a:t>
            </a:r>
            <a:r>
              <a:rPr lang="en-US" altLang="ja-JP" dirty="0"/>
              <a:t> and U.-G. </a:t>
            </a:r>
            <a:r>
              <a:rPr lang="en-US" altLang="ja-JP" dirty="0" err="1"/>
              <a:t>Meißner</a:t>
            </a:r>
            <a:r>
              <a:rPr lang="en-US" altLang="ja-JP" dirty="0"/>
              <a:t>, EPJ A</a:t>
            </a:r>
            <a:r>
              <a:rPr lang="en-US" altLang="ja-JP" b="1" dirty="0"/>
              <a:t>55</a:t>
            </a:r>
            <a:r>
              <a:rPr lang="en-US" altLang="ja-JP" dirty="0"/>
              <a:t>, 23 (2019). [NLO chiral]</a:t>
            </a:r>
          </a:p>
          <a:p>
            <a:pPr marL="0" indent="0">
              <a:buNone/>
            </a:pPr>
            <a:r>
              <a:rPr lang="en-US" altLang="ja-JP" dirty="0"/>
              <a:t>[16] T. Inoue et al, </a:t>
            </a:r>
            <a:r>
              <a:rPr lang="pl-PL" altLang="ja-JP" dirty="0"/>
              <a:t>AIP Conf. Proc. </a:t>
            </a:r>
            <a:r>
              <a:rPr lang="pl-PL" altLang="ja-JP" b="1" dirty="0"/>
              <a:t>2130</a:t>
            </a:r>
            <a:r>
              <a:rPr lang="pl-PL" altLang="ja-JP" dirty="0"/>
              <a:t>, 020002 (2019)</a:t>
            </a:r>
            <a:r>
              <a:rPr lang="en-US" altLang="ja-JP" dirty="0"/>
              <a:t>. [HAL-QCD Inoue]</a:t>
            </a:r>
          </a:p>
          <a:p>
            <a:pPr marL="0" indent="0">
              <a:buNone/>
            </a:pPr>
            <a:r>
              <a:rPr lang="en-US" altLang="ja-JP" dirty="0"/>
              <a:t>[17] J. </a:t>
            </a:r>
            <a:r>
              <a:rPr lang="en-US" altLang="ja-JP" dirty="0" err="1"/>
              <a:t>Haidenbauer</a:t>
            </a:r>
            <a:r>
              <a:rPr lang="en-US" altLang="ja-JP" dirty="0"/>
              <a:t>, </a:t>
            </a:r>
            <a:r>
              <a:rPr lang="en-US" altLang="ja-JP" dirty="0" err="1"/>
              <a:t>Nucl</a:t>
            </a:r>
            <a:r>
              <a:rPr lang="en-US" altLang="ja-JP" dirty="0"/>
              <a:t>. Phys. A </a:t>
            </a:r>
            <a:r>
              <a:rPr lang="en-US" altLang="ja-JP" b="1" dirty="0"/>
              <a:t>981</a:t>
            </a:r>
            <a:r>
              <a:rPr lang="en-US" altLang="ja-JP" dirty="0"/>
              <a:t>, 1 (2019).</a:t>
            </a:r>
          </a:p>
          <a:p>
            <a:pPr marL="0" indent="0">
              <a:buNone/>
            </a:pPr>
            <a:r>
              <a:rPr kumimoji="1" lang="en-US" altLang="ja-JP" dirty="0"/>
              <a:t>[18] V.B. Belyaev, S.A. </a:t>
            </a:r>
            <a:r>
              <a:rPr kumimoji="1" lang="en-US" altLang="ja-JP" dirty="0" err="1"/>
              <a:t>Rakityansky</a:t>
            </a:r>
            <a:r>
              <a:rPr kumimoji="1" lang="en-US" altLang="ja-JP" dirty="0"/>
              <a:t>, W. </a:t>
            </a:r>
            <a:r>
              <a:rPr kumimoji="1" lang="en-US" altLang="ja-JP" dirty="0" err="1"/>
              <a:t>Sandhas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Nucl</a:t>
            </a:r>
            <a:r>
              <a:rPr kumimoji="1" lang="en-US" altLang="ja-JP" dirty="0"/>
              <a:t>. Phys. A</a:t>
            </a:r>
            <a:r>
              <a:rPr kumimoji="1" lang="en-US" altLang="ja-JP" b="1" dirty="0"/>
              <a:t>803</a:t>
            </a:r>
            <a:r>
              <a:rPr kumimoji="1" lang="en-US" altLang="ja-JP" dirty="0"/>
              <a:t> 210 (2008).</a:t>
            </a:r>
          </a:p>
          <a:p>
            <a:pPr marL="0" indent="0">
              <a:buNone/>
            </a:pPr>
            <a:r>
              <a:rPr lang="en-US" altLang="ja-JP" dirty="0"/>
              <a:t>[19] </a:t>
            </a:r>
            <a:r>
              <a:rPr lang="it-IT" altLang="ja-JP" dirty="0"/>
              <a:t>I.N. Filikhin, A. Gal,  Nucl. Phys. A </a:t>
            </a:r>
            <a:r>
              <a:rPr lang="it-IT" altLang="ja-JP" b="1" dirty="0"/>
              <a:t>707</a:t>
            </a:r>
            <a:r>
              <a:rPr lang="it-IT" altLang="ja-JP" dirty="0"/>
              <a:t> (2002) 491. [ND3]</a:t>
            </a:r>
          </a:p>
          <a:p>
            <a:pPr marL="0" indent="0">
              <a:buNone/>
            </a:pPr>
            <a:r>
              <a:rPr kumimoji="1" lang="en-US" altLang="ja-JP" dirty="0"/>
              <a:t>[20] V. G. J. Stoks and Th. A. </a:t>
            </a:r>
            <a:r>
              <a:rPr kumimoji="1" lang="en-US" altLang="ja-JP" dirty="0" err="1"/>
              <a:t>Rijken</a:t>
            </a:r>
            <a:r>
              <a:rPr kumimoji="1" lang="en-US" altLang="ja-JP" dirty="0"/>
              <a:t>, Phys. Rev. C </a:t>
            </a:r>
            <a:r>
              <a:rPr kumimoji="1" lang="en-US" altLang="ja-JP" b="1" dirty="0"/>
              <a:t>59</a:t>
            </a:r>
            <a:r>
              <a:rPr kumimoji="1" lang="en-US" altLang="ja-JP" dirty="0"/>
              <a:t>, 3009 (1999).[NSC97e]</a:t>
            </a:r>
          </a:p>
          <a:p>
            <a:pPr marL="0" indent="0">
              <a:buNone/>
            </a:pPr>
            <a:r>
              <a:rPr lang="en-US" altLang="ja-JP" dirty="0"/>
              <a:t>[21] M. M. Nagel  et al. , Phys. Rev. C </a:t>
            </a:r>
            <a:r>
              <a:rPr lang="en-US" altLang="ja-JP" b="1" dirty="0"/>
              <a:t>99</a:t>
            </a:r>
            <a:r>
              <a:rPr lang="en-US" altLang="ja-JP" dirty="0"/>
              <a:t>, 044003 (2019). [ESC16]</a:t>
            </a:r>
          </a:p>
          <a:p>
            <a:pPr marL="0" indent="0">
              <a:buNone/>
            </a:pPr>
            <a:r>
              <a:rPr kumimoji="1" lang="en-US" altLang="ja-JP" dirty="0"/>
              <a:t>[22]</a:t>
            </a:r>
            <a:r>
              <a:rPr lang="en-US" altLang="ja-JP" dirty="0"/>
              <a:t> V. G. J. Stoks and Th. A. </a:t>
            </a:r>
            <a:r>
              <a:rPr lang="en-US" altLang="ja-JP" dirty="0" err="1"/>
              <a:t>Rijken</a:t>
            </a:r>
            <a:r>
              <a:rPr lang="en-US" altLang="ja-JP" dirty="0"/>
              <a:t>, Phys. Rev. C </a:t>
            </a:r>
            <a:r>
              <a:rPr lang="en-US" altLang="ja-JP" b="1" dirty="0"/>
              <a:t>59</a:t>
            </a:r>
            <a:r>
              <a:rPr lang="en-US" altLang="ja-JP" dirty="0"/>
              <a:t>, 3009 (1999).</a:t>
            </a:r>
            <a:r>
              <a:rPr kumimoji="1" lang="en-US" altLang="ja-JP" dirty="0"/>
              <a:t> [NSC97b]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[18.5] E. Hiyama et al.,  Phys. Rev. C </a:t>
            </a:r>
            <a:r>
              <a:rPr lang="en-US" altLang="ja-JP" b="1" dirty="0"/>
              <a:t>66</a:t>
            </a:r>
            <a:r>
              <a:rPr lang="en-US" altLang="ja-JP" dirty="0"/>
              <a:t> 024007 (2002).</a:t>
            </a:r>
          </a:p>
          <a:p>
            <a:pPr marL="0" indent="0">
              <a:buNone/>
            </a:pPr>
            <a:r>
              <a:rPr kumimoji="1" lang="en-US" altLang="ja-JP" dirty="0"/>
              <a:t>[7.5]   E. Hiyama et al.,  Prog. Theor. Phys. </a:t>
            </a:r>
            <a:r>
              <a:rPr kumimoji="1" lang="en-US" altLang="ja-JP" b="1" dirty="0"/>
              <a:t>97</a:t>
            </a:r>
            <a:r>
              <a:rPr kumimoji="1" lang="en-US" altLang="ja-JP" dirty="0"/>
              <a:t>, 881 (1997).</a:t>
            </a:r>
          </a:p>
        </p:txBody>
      </p:sp>
    </p:spTree>
    <p:extLst>
      <p:ext uri="{BB962C8B-B14F-4D97-AF65-F5344CB8AC3E}">
        <p14:creationId xmlns:p14="http://schemas.microsoft.com/office/powerpoint/2010/main" val="406534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1B9E161C-14FA-42E1-C06E-0DF4CE98D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98796"/>
              </p:ext>
            </p:extLst>
          </p:nvPr>
        </p:nvGraphicFramePr>
        <p:xfrm>
          <a:off x="25400" y="128588"/>
          <a:ext cx="3848100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95628" imgH="2978035" progId="Excel.Sheet.12">
                  <p:embed/>
                </p:oleObj>
              </mc:Choice>
              <mc:Fallback>
                <p:oleObj name="Worksheet" r:id="rId2" imgW="2495628" imgH="2978035" progId="Excel.Shee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1B9E161C-14FA-42E1-C06E-0DF4CE98D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0" y="128588"/>
                        <a:ext cx="3848100" cy="673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6B8ED275-E598-84E8-ADB4-3053A1067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258"/>
              </p:ext>
            </p:extLst>
          </p:nvPr>
        </p:nvGraphicFramePr>
        <p:xfrm>
          <a:off x="6037263" y="128588"/>
          <a:ext cx="4008437" cy="566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95628" imgH="2749435" progId="Excel.Sheet.12">
                  <p:embed/>
                </p:oleObj>
              </mc:Choice>
              <mc:Fallback>
                <p:oleObj name="Worksheet" r:id="rId4" imgW="2495628" imgH="2749435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6B8ED275-E598-84E8-ADB4-3053A10674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7263" y="128588"/>
                        <a:ext cx="4008437" cy="566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19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E73181-4EF9-2CEF-D5FE-CA38E528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76" y="0"/>
            <a:ext cx="1121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4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5B340-0BC5-E60D-0591-5817E84D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Usual three-cluster model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CAD201-37F3-06BF-9F3A-0A6957A6D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07" y="1690688"/>
            <a:ext cx="9961756" cy="48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1D9A95-7477-FDFF-A138-D8147C64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5" y="124659"/>
            <a:ext cx="11235446" cy="6858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647C7A-1DEC-E52F-E2AD-757FA6D89DA3}"/>
              </a:ext>
            </a:extLst>
          </p:cNvPr>
          <p:cNvSpPr txBox="1"/>
          <p:nvPr/>
        </p:nvSpPr>
        <p:spPr>
          <a:xfrm>
            <a:off x="2270057" y="3368993"/>
            <a:ext cx="656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MINO event</a:t>
            </a:r>
            <a:r>
              <a:rPr lang="ja-JP" altLang="en-US" b="1" dirty="0"/>
              <a:t> </a:t>
            </a:r>
            <a:r>
              <a:rPr lang="en-US" altLang="ja-JP" b="1" dirty="0"/>
              <a:t>(2019)</a:t>
            </a:r>
            <a:endParaRPr lang="ja-JP" altLang="en-US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DD5109-26C8-2F5E-779F-2E1607DE7D80}"/>
              </a:ext>
            </a:extLst>
          </p:cNvPr>
          <p:cNvSpPr txBox="1"/>
          <p:nvPr/>
        </p:nvSpPr>
        <p:spPr>
          <a:xfrm>
            <a:off x="2252168" y="3105468"/>
            <a:ext cx="656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 err="1"/>
              <a:t>Danysz</a:t>
            </a:r>
            <a:r>
              <a:rPr lang="ja-JP" altLang="en-US" b="1" dirty="0"/>
              <a:t>＋</a:t>
            </a:r>
            <a:r>
              <a:rPr lang="en-US" altLang="ja-JP" b="1" dirty="0"/>
              <a:t>Davis </a:t>
            </a:r>
            <a:r>
              <a:rPr lang="ja-JP" altLang="en-US" b="1" dirty="0"/>
              <a:t>（</a:t>
            </a:r>
            <a:r>
              <a:rPr lang="en-US" altLang="ja-JP" b="1" dirty="0"/>
              <a:t>2005</a:t>
            </a:r>
            <a:r>
              <a:rPr lang="ja-JP" altLang="en-US" b="1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3E0831E-01C6-FBBF-7026-C7BB1E92BF3C}"/>
                  </a:ext>
                </a:extLst>
              </p:cNvPr>
              <p:cNvSpPr txBox="1"/>
              <p:nvPr/>
            </p:nvSpPr>
            <p:spPr>
              <a:xfrm>
                <a:off x="4352801" y="773984"/>
                <a:ext cx="859979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ja-JP" altLang="en-US" sz="2800" b="0" i="1">
                              <a:latin typeface="Cambria Math" panose="02040503050406030204" pitchFamily="18" charset="0"/>
                            </a:rPr>
                            <m:t>＋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3E0831E-01C6-FBBF-7026-C7BB1E92B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801" y="773984"/>
                <a:ext cx="859979" cy="593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DC9E13-CFBB-70AA-4D32-FB56CE641D20}"/>
                  </a:ext>
                </a:extLst>
              </p:cNvPr>
              <p:cNvSpPr txBox="1"/>
              <p:nvPr/>
            </p:nvSpPr>
            <p:spPr>
              <a:xfrm>
                <a:off x="6096000" y="3715167"/>
                <a:ext cx="859979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ja-JP" altLang="en-US" sz="2800" b="0" i="1">
                              <a:latin typeface="Cambria Math" panose="02040503050406030204" pitchFamily="18" charset="0"/>
                            </a:rPr>
                            <m:t>＋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DC9E13-CFBB-70AA-4D32-FB56CE641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15167"/>
                <a:ext cx="859979" cy="593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19EF7E4-93A2-AED4-5E91-D18C93CB699C}"/>
              </a:ext>
            </a:extLst>
          </p:cNvPr>
          <p:cNvSpPr txBox="1"/>
          <p:nvPr/>
        </p:nvSpPr>
        <p:spPr>
          <a:xfrm>
            <a:off x="2735184" y="4826720"/>
            <a:ext cx="656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 err="1"/>
              <a:t>Danysz</a:t>
            </a:r>
            <a:r>
              <a:rPr lang="ja-JP" altLang="en-US" b="1" dirty="0"/>
              <a:t>（</a:t>
            </a:r>
            <a:r>
              <a:rPr lang="en-US" altLang="ja-JP" b="1" dirty="0"/>
              <a:t>1973</a:t>
            </a:r>
            <a:r>
              <a:rPr lang="ja-JP" altLang="en-US" b="1" dirty="0"/>
              <a:t>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C7BBC5-7C9F-C6E9-D172-6D3CD6868ED0}"/>
              </a:ext>
            </a:extLst>
          </p:cNvPr>
          <p:cNvSpPr txBox="1"/>
          <p:nvPr/>
        </p:nvSpPr>
        <p:spPr>
          <a:xfrm>
            <a:off x="2683714" y="4506029"/>
            <a:ext cx="656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 err="1"/>
              <a:t>Danysz</a:t>
            </a:r>
            <a:r>
              <a:rPr lang="ja-JP" altLang="en-US" b="1" dirty="0"/>
              <a:t>＋</a:t>
            </a:r>
            <a:r>
              <a:rPr lang="en-US" altLang="ja-JP" b="1" dirty="0"/>
              <a:t>Dalitz</a:t>
            </a:r>
            <a:r>
              <a:rPr lang="ja-JP" altLang="en-US" b="1" dirty="0"/>
              <a:t>（</a:t>
            </a:r>
            <a:r>
              <a:rPr lang="en-US" altLang="ja-JP" b="1" dirty="0"/>
              <a:t>1989</a:t>
            </a:r>
            <a:r>
              <a:rPr lang="ja-JP" altLang="en-US" b="1" dirty="0"/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0919D6-9337-7F97-830D-BBF5641FC769}"/>
              </a:ext>
            </a:extLst>
          </p:cNvPr>
          <p:cNvSpPr txBox="1"/>
          <p:nvPr/>
        </p:nvSpPr>
        <p:spPr>
          <a:xfrm>
            <a:off x="7003474" y="1740027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DEMACHIYANAGI</a:t>
            </a:r>
            <a:r>
              <a:rPr lang="ja-JP" altLang="en-US" b="1" dirty="0"/>
              <a:t> </a:t>
            </a:r>
            <a:r>
              <a:rPr lang="en-US" altLang="ja-JP" b="1" dirty="0"/>
              <a:t>event (2001)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5683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3D698-6BDE-074C-3A25-D006620E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0589DA-B085-812F-742C-B1805784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Core-excitation three-cluster model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C29CEE-A0F0-4549-3933-37CF72488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53" y="1798866"/>
            <a:ext cx="943106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15C38-8581-0B97-C610-7AA846E6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DA119-E5D9-A2F8-DF91-146A495F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Core</a:t>
            </a:r>
            <a:r>
              <a:rPr kumimoji="1" lang="ja-JP" altLang="en-US" dirty="0"/>
              <a:t>－</a:t>
            </a:r>
            <a:r>
              <a:rPr kumimoji="1" lang="en-US" altLang="ja-JP" dirty="0"/>
              <a:t>Excitation</a:t>
            </a:r>
            <a:r>
              <a:rPr lang="ja-JP" altLang="en-US" dirty="0"/>
              <a:t> </a:t>
            </a:r>
            <a:r>
              <a:rPr lang="en-US" altLang="ja-JP" dirty="0"/>
              <a:t>Three-Cluster</a:t>
            </a:r>
            <a:r>
              <a:rPr lang="ja-JP" altLang="en-US" dirty="0"/>
              <a:t> </a:t>
            </a:r>
            <a:r>
              <a:rPr lang="en-US" altLang="ja-JP" dirty="0"/>
              <a:t>Model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F49D36E-C212-7729-1CA8-5FA13E32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2" y="1729831"/>
            <a:ext cx="9521376" cy="44313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7562ED1-9F7D-03DD-3EBC-0C0B54EAE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92" y="5637119"/>
            <a:ext cx="4759460" cy="81671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84B785-9385-9C3B-759E-4945BCDD36BC}"/>
              </a:ext>
            </a:extLst>
          </p:cNvPr>
          <p:cNvSpPr/>
          <p:nvPr/>
        </p:nvSpPr>
        <p:spPr>
          <a:xfrm>
            <a:off x="3206338" y="5272644"/>
            <a:ext cx="1686296" cy="733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4309AA-B24B-536C-3AF3-1CFB3BD9F4D3}"/>
              </a:ext>
            </a:extLst>
          </p:cNvPr>
          <p:cNvSpPr/>
          <p:nvPr/>
        </p:nvSpPr>
        <p:spPr>
          <a:xfrm>
            <a:off x="7915829" y="5364412"/>
            <a:ext cx="1407446" cy="54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5ECD0B-EA15-5740-F673-3D8AA8122929}"/>
              </a:ext>
            </a:extLst>
          </p:cNvPr>
          <p:cNvSpPr txBox="1"/>
          <p:nvPr/>
        </p:nvSpPr>
        <p:spPr>
          <a:xfrm>
            <a:off x="2992582" y="1459855"/>
            <a:ext cx="9066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Our calculation is based on the </a:t>
            </a:r>
            <a:r>
              <a:rPr kumimoji="1" lang="en-US" altLang="ja-JP" sz="2400" b="1" dirty="0"/>
              <a:t>Faddeev three-body theory.</a:t>
            </a:r>
            <a:endParaRPr kumimoji="1"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40D9E4-7D13-332E-9726-C96AE4EFEF72}"/>
              </a:ext>
            </a:extLst>
          </p:cNvPr>
          <p:cNvSpPr txBox="1"/>
          <p:nvPr/>
        </p:nvSpPr>
        <p:spPr>
          <a:xfrm>
            <a:off x="2262250" y="2149615"/>
            <a:ext cx="4075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G</a:t>
            </a:r>
            <a:r>
              <a:rPr kumimoji="1" lang="en-US" altLang="ja-JP" sz="2000" dirty="0"/>
              <a:t>round state of </a:t>
            </a:r>
            <a:r>
              <a:rPr lang="en-US" altLang="ja-JP" sz="2000" dirty="0"/>
              <a:t>the</a:t>
            </a:r>
            <a:r>
              <a:rPr lang="ja-JP" altLang="en-US" sz="2000" dirty="0"/>
              <a:t> </a:t>
            </a:r>
            <a:r>
              <a:rPr lang="en-US" altLang="ja-JP" sz="2000" dirty="0"/>
              <a:t>core</a:t>
            </a:r>
            <a:r>
              <a:rPr lang="ja-JP" altLang="en-US" sz="2000" dirty="0"/>
              <a:t> </a:t>
            </a:r>
            <a:r>
              <a:rPr lang="en-US" altLang="ja-JP" sz="2000" dirty="0"/>
              <a:t>nucleus</a:t>
            </a:r>
            <a:endParaRPr kumimoji="1"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014885-75F9-4BEF-783B-CFDBDDCF5DE7}"/>
              </a:ext>
            </a:extLst>
          </p:cNvPr>
          <p:cNvSpPr txBox="1"/>
          <p:nvPr/>
        </p:nvSpPr>
        <p:spPr>
          <a:xfrm>
            <a:off x="7632913" y="2194227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</a:t>
            </a:r>
            <a:r>
              <a:rPr kumimoji="1" lang="en-US" altLang="ja-JP" sz="2000" b="1" dirty="0"/>
              <a:t>x</a:t>
            </a:r>
            <a:r>
              <a:rPr kumimoji="1" lang="en-US" altLang="ja-JP" sz="2000" dirty="0"/>
              <a:t>cited state of </a:t>
            </a:r>
            <a:r>
              <a:rPr lang="en-US" altLang="ja-JP" sz="2000" dirty="0"/>
              <a:t>the</a:t>
            </a:r>
            <a:r>
              <a:rPr lang="ja-JP" altLang="en-US" sz="2000" dirty="0"/>
              <a:t> </a:t>
            </a:r>
            <a:r>
              <a:rPr lang="en-US" altLang="ja-JP" sz="2000" dirty="0"/>
              <a:t>core</a:t>
            </a:r>
            <a:r>
              <a:rPr lang="ja-JP" altLang="en-US" sz="2000" dirty="0"/>
              <a:t> </a:t>
            </a:r>
            <a:r>
              <a:rPr lang="en-US" altLang="ja-JP" sz="2000" dirty="0"/>
              <a:t>nucleus</a:t>
            </a:r>
            <a:endParaRPr kumimoji="1" lang="ja-JP" altLang="en-US" sz="2000" dirty="0"/>
          </a:p>
        </p:txBody>
      </p:sp>
      <p:cxnSp>
        <p:nvCxnSpPr>
          <p:cNvPr id="12" name="コネクタ: 曲線 11">
            <a:extLst>
              <a:ext uri="{FF2B5EF4-FFF2-40B4-BE49-F238E27FC236}">
                <a16:creationId xmlns:a16="http://schemas.microsoft.com/office/drawing/2014/main" id="{5770E47B-3B19-1DBC-01B9-74DBF4CA76E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7422079" y="2394282"/>
            <a:ext cx="210835" cy="391136"/>
          </a:xfrm>
          <a:prstGeom prst="curvedConnector2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コネクタ: 曲線 15">
            <a:extLst>
              <a:ext uri="{FF2B5EF4-FFF2-40B4-BE49-F238E27FC236}">
                <a16:creationId xmlns:a16="http://schemas.microsoft.com/office/drawing/2014/main" id="{3B6E564B-2D2C-36DE-99A1-49C4D3C47D78}"/>
              </a:ext>
            </a:extLst>
          </p:cNvPr>
          <p:cNvCxnSpPr>
            <a:cxnSpLocks/>
          </p:cNvCxnSpPr>
          <p:nvPr/>
        </p:nvCxnSpPr>
        <p:spPr>
          <a:xfrm>
            <a:off x="2375068" y="2549726"/>
            <a:ext cx="439387" cy="335981"/>
          </a:xfrm>
          <a:prstGeom prst="curvedConnector3">
            <a:avLst>
              <a:gd name="adj1" fmla="val -1351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1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F749A6-BC3F-B1B1-3B4D-F32C243F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7" y="166255"/>
            <a:ext cx="11299372" cy="685800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8F4F062-F313-E5AF-DB73-D2DFBDD3A672}"/>
              </a:ext>
            </a:extLst>
          </p:cNvPr>
          <p:cNvSpPr txBox="1"/>
          <p:nvPr/>
        </p:nvSpPr>
        <p:spPr>
          <a:xfrm>
            <a:off x="7003474" y="1740027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DEMACHIYANAGI</a:t>
            </a:r>
            <a:r>
              <a:rPr lang="ja-JP" altLang="en-US" b="1" dirty="0"/>
              <a:t> </a:t>
            </a:r>
            <a:r>
              <a:rPr lang="en-US" altLang="ja-JP" b="1" dirty="0"/>
              <a:t>event (2001)</a:t>
            </a:r>
            <a:endParaRPr lang="ja-JP" altLang="en-US" b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3ADA719-8A23-3D2E-B6C9-37C613AA5CD7}"/>
              </a:ext>
            </a:extLst>
          </p:cNvPr>
          <p:cNvGrpSpPr/>
          <p:nvPr/>
        </p:nvGrpSpPr>
        <p:grpSpPr>
          <a:xfrm>
            <a:off x="1754662" y="773984"/>
            <a:ext cx="9594066" cy="5720174"/>
            <a:chOff x="1754662" y="773984"/>
            <a:chExt cx="9594066" cy="5720174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7B635C44-98F5-7B69-9837-D5AC382672D7}"/>
                </a:ext>
              </a:extLst>
            </p:cNvPr>
            <p:cNvCxnSpPr>
              <a:cxnSpLocks/>
            </p:cNvCxnSpPr>
            <p:nvPr/>
          </p:nvCxnSpPr>
          <p:spPr>
            <a:xfrm>
              <a:off x="5332021" y="2861953"/>
              <a:ext cx="407348" cy="5614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0C22F13C-2A80-101F-C76A-C3440BE2DB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8582" y="2493818"/>
              <a:ext cx="929740" cy="9295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689991-5275-4CF0-E86A-AB087685838F}"/>
                </a:ext>
              </a:extLst>
            </p:cNvPr>
            <p:cNvSpPr txBox="1"/>
            <p:nvPr/>
          </p:nvSpPr>
          <p:spPr>
            <a:xfrm>
              <a:off x="3039094" y="2493818"/>
              <a:ext cx="2627415" cy="374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ja-JP" dirty="0"/>
                <a:t> HAL-QCD Sasaki-11</a:t>
              </a:r>
              <a:endParaRPr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75DF419-0133-DAB9-18FC-1923E12626A1}"/>
                </a:ext>
              </a:extLst>
            </p:cNvPr>
            <p:cNvSpPr txBox="1"/>
            <p:nvPr/>
          </p:nvSpPr>
          <p:spPr>
            <a:xfrm>
              <a:off x="7003474" y="2212814"/>
              <a:ext cx="2532413" cy="374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ja-JP" dirty="0"/>
                <a:t> HAL-QCD Sasaki-1</a:t>
              </a:r>
              <a:r>
                <a:rPr lang="en-US" altLang="ja-JP" dirty="0"/>
                <a:t>3</a:t>
              </a:r>
              <a:endParaRPr lang="ja-JP" altLang="en-US" dirty="0"/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84F8B2EC-0DA3-2AB6-B245-BEC7656C8F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4665" y="2861953"/>
              <a:ext cx="831273" cy="5614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813637AA-5194-5A15-D536-BA0C5B2CE4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2717" y="3423362"/>
              <a:ext cx="724147" cy="10298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F0A6D7C9-9B6A-85FE-40EF-F90DA41A13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333" y="3423362"/>
              <a:ext cx="613062" cy="5667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4292CEB-2AE8-7488-BC4E-744CC2A819EF}"/>
                </a:ext>
              </a:extLst>
            </p:cNvPr>
            <p:cNvSpPr txBox="1"/>
            <p:nvPr/>
          </p:nvSpPr>
          <p:spPr>
            <a:xfrm>
              <a:off x="8816315" y="3750968"/>
              <a:ext cx="2532413" cy="374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ja-JP" dirty="0"/>
                <a:t> HAL-QCD </a:t>
              </a:r>
              <a:r>
                <a:rPr lang="en-US" altLang="ja-JP" dirty="0"/>
                <a:t>Inoue</a:t>
              </a:r>
              <a:endParaRPr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97F9FB0-3B56-BEE2-83CD-60E8D0E2C096}"/>
                </a:ext>
              </a:extLst>
            </p:cNvPr>
            <p:cNvSpPr txBox="1"/>
            <p:nvPr/>
          </p:nvSpPr>
          <p:spPr>
            <a:xfrm>
              <a:off x="7550108" y="2574343"/>
              <a:ext cx="2532413" cy="374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ja-JP" dirty="0"/>
                <a:t> HAL-QCD Sasaki-1</a:t>
              </a:r>
              <a:r>
                <a:rPr lang="en-US" altLang="ja-JP" dirty="0"/>
                <a:t>2</a:t>
              </a:r>
              <a:endParaRPr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408359B-F022-6AF4-E6D8-ED5E6C9E530C}"/>
                </a:ext>
              </a:extLst>
            </p:cNvPr>
            <p:cNvSpPr txBox="1"/>
            <p:nvPr/>
          </p:nvSpPr>
          <p:spPr>
            <a:xfrm>
              <a:off x="8612456" y="4213656"/>
              <a:ext cx="15884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ja-JP" dirty="0"/>
                <a:t>NLO chiral </a:t>
              </a:r>
              <a:endParaRPr lang="ja-JP" altLang="en-US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1A1F363-BD7C-0038-7F29-FB219E784246}"/>
                </a:ext>
              </a:extLst>
            </p:cNvPr>
            <p:cNvSpPr txBox="1"/>
            <p:nvPr/>
          </p:nvSpPr>
          <p:spPr>
            <a:xfrm>
              <a:off x="2270057" y="3368993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/>
                <a:t>MINO event</a:t>
              </a:r>
              <a:r>
                <a:rPr lang="ja-JP" altLang="en-US" b="1" dirty="0"/>
                <a:t> </a:t>
              </a:r>
              <a:r>
                <a:rPr lang="en-US" altLang="ja-JP" b="1" dirty="0"/>
                <a:t>(2019)</a:t>
              </a:r>
              <a:endParaRPr lang="ja-JP" altLang="en-US" b="1" dirty="0"/>
            </a:p>
          </p:txBody>
        </p:sp>
        <p:sp>
          <p:nvSpPr>
            <p:cNvPr id="38" name="左中かっこ 37">
              <a:extLst>
                <a:ext uri="{FF2B5EF4-FFF2-40B4-BE49-F238E27FC236}">
                  <a16:creationId xmlns:a16="http://schemas.microsoft.com/office/drawing/2014/main" id="{8CD56E62-78BD-607A-DD84-E566B6E9BE57}"/>
                </a:ext>
              </a:extLst>
            </p:cNvPr>
            <p:cNvSpPr/>
            <p:nvPr/>
          </p:nvSpPr>
          <p:spPr>
            <a:xfrm rot="16200000">
              <a:off x="8218164" y="3127181"/>
              <a:ext cx="554211" cy="5325762"/>
            </a:xfrm>
            <a:prstGeom prst="leftBrace">
              <a:avLst>
                <a:gd name="adj1" fmla="val 41331"/>
                <a:gd name="adj2" fmla="val 5232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左中かっこ 39">
              <a:extLst>
                <a:ext uri="{FF2B5EF4-FFF2-40B4-BE49-F238E27FC236}">
                  <a16:creationId xmlns:a16="http://schemas.microsoft.com/office/drawing/2014/main" id="{7D7E4D51-12E3-30E3-294F-621515FAD4D6}"/>
                </a:ext>
              </a:extLst>
            </p:cNvPr>
            <p:cNvSpPr/>
            <p:nvPr/>
          </p:nvSpPr>
          <p:spPr>
            <a:xfrm rot="16200000">
              <a:off x="3319675" y="3976772"/>
              <a:ext cx="554211" cy="3684237"/>
            </a:xfrm>
            <a:prstGeom prst="leftBrace">
              <a:avLst>
                <a:gd name="adj1" fmla="val 43688"/>
                <a:gd name="adj2" fmla="val 30891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920871A-B049-45A9-8B44-DEDF143C9A42}"/>
                </a:ext>
              </a:extLst>
            </p:cNvPr>
            <p:cNvSpPr txBox="1"/>
            <p:nvPr/>
          </p:nvSpPr>
          <p:spPr>
            <a:xfrm>
              <a:off x="2513950" y="612482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Group A</a:t>
              </a:r>
              <a:endParaRPr kumimoji="1" lang="ja-JP" altLang="en-US" b="1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9E59A6E-8601-FC3A-C70F-25D7E3D04690}"/>
                </a:ext>
              </a:extLst>
            </p:cNvPr>
            <p:cNvSpPr txBox="1"/>
            <p:nvPr/>
          </p:nvSpPr>
          <p:spPr>
            <a:xfrm>
              <a:off x="8207066" y="60671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Group B</a:t>
              </a:r>
              <a:endParaRPr kumimoji="1" lang="ja-JP" altLang="en-US" b="1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CF31DEC-D002-8797-3B09-2F5D63F7B800}"/>
                </a:ext>
              </a:extLst>
            </p:cNvPr>
            <p:cNvSpPr txBox="1"/>
            <p:nvPr/>
          </p:nvSpPr>
          <p:spPr>
            <a:xfrm>
              <a:off x="2252168" y="3105468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 err="1"/>
                <a:t>Danysz</a:t>
              </a:r>
              <a:r>
                <a:rPr lang="ja-JP" altLang="en-US" b="1" dirty="0"/>
                <a:t>＋</a:t>
              </a:r>
              <a:r>
                <a:rPr lang="en-US" altLang="ja-JP" b="1" dirty="0"/>
                <a:t>Davis </a:t>
              </a:r>
              <a:r>
                <a:rPr lang="ja-JP" altLang="en-US" b="1" dirty="0"/>
                <a:t>（</a:t>
              </a:r>
              <a:r>
                <a:rPr lang="en-US" altLang="ja-JP" b="1" dirty="0"/>
                <a:t>2005</a:t>
              </a:r>
              <a:r>
                <a:rPr lang="ja-JP" altLang="en-US" b="1" dirty="0"/>
                <a:t>）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91BD25EA-0693-A57A-E3C4-CA0BFE572F50}"/>
                    </a:ext>
                  </a:extLst>
                </p:cNvPr>
                <p:cNvSpPr txBox="1"/>
                <p:nvPr/>
              </p:nvSpPr>
              <p:spPr>
                <a:xfrm>
                  <a:off x="4352801" y="773984"/>
                  <a:ext cx="859979" cy="593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ja-JP" altLang="en-US" sz="2800" b="0" i="1">
                                <a:latin typeface="Cambria Math" panose="02040503050406030204" pitchFamily="18" charset="0"/>
                              </a:rPr>
                              <m:t>＋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91BD25EA-0693-A57A-E3C4-CA0BFE572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801" y="773984"/>
                  <a:ext cx="859979" cy="593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11A6D023-9569-BD81-D76B-33AF32FDF3DD}"/>
                    </a:ext>
                  </a:extLst>
                </p:cNvPr>
                <p:cNvSpPr txBox="1"/>
                <p:nvPr/>
              </p:nvSpPr>
              <p:spPr>
                <a:xfrm>
                  <a:off x="6096000" y="3715167"/>
                  <a:ext cx="859979" cy="593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ja-JP" altLang="en-US" sz="2800" b="0" i="1">
                                <a:latin typeface="Cambria Math" panose="02040503050406030204" pitchFamily="18" charset="0"/>
                              </a:rPr>
                              <m:t>＋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11A6D023-9569-BD81-D76B-33AF32FDF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715167"/>
                  <a:ext cx="859979" cy="593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4CD8B52-E55B-7A30-44AC-2FD2B5978EA5}"/>
                </a:ext>
              </a:extLst>
            </p:cNvPr>
            <p:cNvSpPr txBox="1"/>
            <p:nvPr/>
          </p:nvSpPr>
          <p:spPr>
            <a:xfrm>
              <a:off x="2735184" y="4826720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 err="1"/>
                <a:t>Danysz</a:t>
              </a:r>
              <a:r>
                <a:rPr lang="ja-JP" altLang="en-US" b="1" dirty="0"/>
                <a:t>（</a:t>
              </a:r>
              <a:r>
                <a:rPr lang="en-US" altLang="ja-JP" b="1" dirty="0"/>
                <a:t>1973</a:t>
              </a:r>
              <a:r>
                <a:rPr lang="ja-JP" altLang="en-US" b="1" dirty="0"/>
                <a:t>）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E998005-CEAB-EA85-FE87-FD79810D6525}"/>
                </a:ext>
              </a:extLst>
            </p:cNvPr>
            <p:cNvSpPr txBox="1"/>
            <p:nvPr/>
          </p:nvSpPr>
          <p:spPr>
            <a:xfrm>
              <a:off x="2683714" y="4506029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 err="1"/>
                <a:t>Danysz</a:t>
              </a:r>
              <a:r>
                <a:rPr lang="ja-JP" altLang="en-US" b="1" dirty="0"/>
                <a:t>＋</a:t>
              </a:r>
              <a:r>
                <a:rPr lang="en-US" altLang="ja-JP" b="1" dirty="0"/>
                <a:t>Dalitz</a:t>
              </a:r>
              <a:r>
                <a:rPr lang="ja-JP" altLang="en-US" b="1" dirty="0"/>
                <a:t>（</a:t>
              </a:r>
              <a:r>
                <a:rPr lang="en-US" altLang="ja-JP" b="1" dirty="0"/>
                <a:t>1989</a:t>
              </a:r>
              <a:r>
                <a:rPr lang="ja-JP" altLang="en-US" b="1" dirty="0"/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910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B5E3D-44E0-F719-CBA7-679C81446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BB47CBD-EABE-9565-3B1A-2FC3E00F7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01" y="128588"/>
          <a:ext cx="5883275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16428" imgH="2978035" progId="Excel.Sheet.12">
                  <p:embed/>
                </p:oleObj>
              </mc:Choice>
              <mc:Fallback>
                <p:oleObj name="Worksheet" r:id="rId2" imgW="3816428" imgH="2978035" progId="Excel.Shee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EBB47CBD-EABE-9565-3B1A-2FC3E00F7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1" y="128588"/>
                        <a:ext cx="5883275" cy="673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23EC5DB9-FCC8-BF3B-575A-6FEF1D0F3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91702"/>
              </p:ext>
            </p:extLst>
          </p:nvPr>
        </p:nvGraphicFramePr>
        <p:xfrm>
          <a:off x="6037261" y="128588"/>
          <a:ext cx="6129338" cy="566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816428" imgH="2749435" progId="Excel.Sheet.12">
                  <p:embed/>
                </p:oleObj>
              </mc:Choice>
              <mc:Fallback>
                <p:oleObj name="Worksheet" r:id="rId4" imgW="3816428" imgH="2749435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23EC5DB9-FCC8-BF3B-575A-6FEF1D0F3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7261" y="128588"/>
                        <a:ext cx="6129338" cy="566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1A7A2C-6506-33FC-3373-8E73F8F7074C}"/>
              </a:ext>
            </a:extLst>
          </p:cNvPr>
          <p:cNvSpPr txBox="1"/>
          <p:nvPr/>
        </p:nvSpPr>
        <p:spPr>
          <a:xfrm>
            <a:off x="6448301" y="6092042"/>
            <a:ext cx="306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Binding Energies of 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22E495-45D6-3B44-48A7-C7281F1BE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4420" y="6032321"/>
            <a:ext cx="905001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BCFA0F-6F3E-3BEA-8411-6A6BB514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0"/>
            <a:ext cx="11226801" cy="6858000"/>
          </a:xfrm>
          <a:prstGeom prst="rect">
            <a:avLst/>
          </a:prstGeom>
        </p:spPr>
      </p:pic>
      <p:sp>
        <p:nvSpPr>
          <p:cNvPr id="4" name="左中かっこ 3">
            <a:extLst>
              <a:ext uri="{FF2B5EF4-FFF2-40B4-BE49-F238E27FC236}">
                <a16:creationId xmlns:a16="http://schemas.microsoft.com/office/drawing/2014/main" id="{0294739F-2F20-9D65-74FC-3E6B64DF29B8}"/>
              </a:ext>
            </a:extLst>
          </p:cNvPr>
          <p:cNvSpPr/>
          <p:nvPr/>
        </p:nvSpPr>
        <p:spPr>
          <a:xfrm rot="4822535">
            <a:off x="5046396" y="145936"/>
            <a:ext cx="851011" cy="6891432"/>
          </a:xfrm>
          <a:prstGeom prst="leftBrace">
            <a:avLst>
              <a:gd name="adj1" fmla="val 62884"/>
              <a:gd name="adj2" fmla="val 602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F47CE3-F91D-7DF5-2D2B-F079B8B34BEC}"/>
              </a:ext>
            </a:extLst>
          </p:cNvPr>
          <p:cNvSpPr txBox="1"/>
          <p:nvPr/>
        </p:nvSpPr>
        <p:spPr>
          <a:xfrm>
            <a:off x="4212122" y="274154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Group A</a:t>
            </a:r>
            <a:endParaRPr kumimoji="1" lang="ja-JP" altLang="en-US" b="1" dirty="0"/>
          </a:p>
        </p:txBody>
      </p:sp>
      <p:sp>
        <p:nvSpPr>
          <p:cNvPr id="6" name="左中かっこ 5">
            <a:extLst>
              <a:ext uri="{FF2B5EF4-FFF2-40B4-BE49-F238E27FC236}">
                <a16:creationId xmlns:a16="http://schemas.microsoft.com/office/drawing/2014/main" id="{85F2AB28-7584-D31A-21E3-2B8BFAD9DC99}"/>
              </a:ext>
            </a:extLst>
          </p:cNvPr>
          <p:cNvSpPr/>
          <p:nvPr/>
        </p:nvSpPr>
        <p:spPr>
          <a:xfrm>
            <a:off x="9981649" y="566856"/>
            <a:ext cx="554211" cy="4619098"/>
          </a:xfrm>
          <a:prstGeom prst="leftBrace">
            <a:avLst>
              <a:gd name="adj1" fmla="val 41331"/>
              <a:gd name="adj2" fmla="val 407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E0F57C-C794-5F6A-6417-24BB779B291A}"/>
              </a:ext>
            </a:extLst>
          </p:cNvPr>
          <p:cNvSpPr txBox="1"/>
          <p:nvPr/>
        </p:nvSpPr>
        <p:spPr>
          <a:xfrm>
            <a:off x="8940259" y="22267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Group B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98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DA138-8B9F-C870-2E34-83941BC58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>
            <a:extLst>
              <a:ext uri="{FF2B5EF4-FFF2-40B4-BE49-F238E27FC236}">
                <a16:creationId xmlns:a16="http://schemas.microsoft.com/office/drawing/2014/main" id="{5E7A1398-09CF-8848-16F3-2EEFE7A3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1" y="-53767"/>
            <a:ext cx="11003902" cy="664699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D6E3095-8060-7D74-082B-95FBC1405C07}"/>
              </a:ext>
            </a:extLst>
          </p:cNvPr>
          <p:cNvSpPr txBox="1"/>
          <p:nvPr/>
        </p:nvSpPr>
        <p:spPr>
          <a:xfrm>
            <a:off x="6996555" y="154224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DEMACHIYANAGI</a:t>
            </a:r>
            <a:r>
              <a:rPr lang="ja-JP" altLang="en-US" b="1" dirty="0"/>
              <a:t> </a:t>
            </a:r>
            <a:r>
              <a:rPr lang="en-US" altLang="ja-JP" b="1" dirty="0"/>
              <a:t>event (2001)</a:t>
            </a:r>
            <a:endParaRPr lang="ja-JP" altLang="en-US" b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3CA8938-F704-54E1-F70D-ED976EFBC264}"/>
              </a:ext>
            </a:extLst>
          </p:cNvPr>
          <p:cNvGrpSpPr/>
          <p:nvPr/>
        </p:nvGrpSpPr>
        <p:grpSpPr>
          <a:xfrm>
            <a:off x="1760856" y="568913"/>
            <a:ext cx="9403489" cy="5720174"/>
            <a:chOff x="1754662" y="773984"/>
            <a:chExt cx="9403489" cy="5720174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438359C4-5566-4AFE-6CEF-E871DEA12F32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5377483" y="2871989"/>
              <a:ext cx="1903466" cy="16159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FBBFFE9-F984-05AA-F552-691FBCBB5AA7}"/>
                </a:ext>
              </a:extLst>
            </p:cNvPr>
            <p:cNvSpPr txBox="1"/>
            <p:nvPr/>
          </p:nvSpPr>
          <p:spPr>
            <a:xfrm>
              <a:off x="5967241" y="2497318"/>
              <a:ext cx="2627415" cy="374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ja-JP" dirty="0"/>
                <a:t> Hiyama (1997)</a:t>
              </a:r>
              <a:endParaRPr lang="ja-JP" altLang="en-US" dirty="0"/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C72E5F6B-689B-8B41-743F-DCDA4F0FCFF3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9383619" y="2830100"/>
              <a:ext cx="543825" cy="64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82A5004-F241-BE22-5896-6D00D59CA612}"/>
                </a:ext>
              </a:extLst>
            </p:cNvPr>
            <p:cNvSpPr txBox="1"/>
            <p:nvPr/>
          </p:nvSpPr>
          <p:spPr>
            <a:xfrm>
              <a:off x="2270057" y="3368993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/>
                <a:t>MINO event</a:t>
              </a:r>
              <a:r>
                <a:rPr lang="ja-JP" altLang="en-US" b="1" dirty="0"/>
                <a:t> </a:t>
              </a:r>
              <a:r>
                <a:rPr lang="en-US" altLang="ja-JP" b="1" dirty="0"/>
                <a:t>(2019)</a:t>
              </a:r>
              <a:endParaRPr lang="ja-JP" altLang="en-US" b="1" dirty="0"/>
            </a:p>
          </p:txBody>
        </p:sp>
        <p:sp>
          <p:nvSpPr>
            <p:cNvPr id="38" name="左中かっこ 37">
              <a:extLst>
                <a:ext uri="{FF2B5EF4-FFF2-40B4-BE49-F238E27FC236}">
                  <a16:creationId xmlns:a16="http://schemas.microsoft.com/office/drawing/2014/main" id="{D2B87099-94AD-ADEF-BA8E-70BACD01CA98}"/>
                </a:ext>
              </a:extLst>
            </p:cNvPr>
            <p:cNvSpPr/>
            <p:nvPr/>
          </p:nvSpPr>
          <p:spPr>
            <a:xfrm rot="16200000">
              <a:off x="8218164" y="3127181"/>
              <a:ext cx="554211" cy="5325762"/>
            </a:xfrm>
            <a:prstGeom prst="leftBrace">
              <a:avLst>
                <a:gd name="adj1" fmla="val 41331"/>
                <a:gd name="adj2" fmla="val 5232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左中かっこ 39">
              <a:extLst>
                <a:ext uri="{FF2B5EF4-FFF2-40B4-BE49-F238E27FC236}">
                  <a16:creationId xmlns:a16="http://schemas.microsoft.com/office/drawing/2014/main" id="{570D7A23-16F9-FDE8-50C3-63B0EBB25D47}"/>
                </a:ext>
              </a:extLst>
            </p:cNvPr>
            <p:cNvSpPr/>
            <p:nvPr/>
          </p:nvSpPr>
          <p:spPr>
            <a:xfrm rot="16200000">
              <a:off x="3319675" y="3976772"/>
              <a:ext cx="554211" cy="3684237"/>
            </a:xfrm>
            <a:prstGeom prst="leftBrace">
              <a:avLst>
                <a:gd name="adj1" fmla="val 43688"/>
                <a:gd name="adj2" fmla="val 30891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2F4460B-AF66-82E6-9A90-D2EE34E3B1B6}"/>
                </a:ext>
              </a:extLst>
            </p:cNvPr>
            <p:cNvSpPr txBox="1"/>
            <p:nvPr/>
          </p:nvSpPr>
          <p:spPr>
            <a:xfrm>
              <a:off x="2513950" y="612482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Group A</a:t>
              </a:r>
              <a:endParaRPr kumimoji="1" lang="ja-JP" altLang="en-US" b="1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9F3EB31-4C45-0A48-A35F-9B291C5AB5E1}"/>
                </a:ext>
              </a:extLst>
            </p:cNvPr>
            <p:cNvSpPr txBox="1"/>
            <p:nvPr/>
          </p:nvSpPr>
          <p:spPr>
            <a:xfrm>
              <a:off x="8207066" y="60671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Group B</a:t>
              </a:r>
              <a:endParaRPr kumimoji="1" lang="ja-JP" altLang="en-US" b="1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644279F-D8C4-6515-5376-F2E9880E6443}"/>
                </a:ext>
              </a:extLst>
            </p:cNvPr>
            <p:cNvSpPr txBox="1"/>
            <p:nvPr/>
          </p:nvSpPr>
          <p:spPr>
            <a:xfrm>
              <a:off x="2252168" y="3105468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 err="1"/>
                <a:t>Danysz</a:t>
              </a:r>
              <a:r>
                <a:rPr lang="ja-JP" altLang="en-US" b="1" dirty="0"/>
                <a:t>＋</a:t>
              </a:r>
              <a:r>
                <a:rPr lang="en-US" altLang="ja-JP" b="1" dirty="0"/>
                <a:t>Davis </a:t>
              </a:r>
              <a:r>
                <a:rPr lang="ja-JP" altLang="en-US" b="1" dirty="0"/>
                <a:t>（</a:t>
              </a:r>
              <a:r>
                <a:rPr lang="en-US" altLang="ja-JP" b="1" dirty="0"/>
                <a:t>2005</a:t>
              </a:r>
              <a:r>
                <a:rPr lang="ja-JP" altLang="en-US" b="1" dirty="0"/>
                <a:t>）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CBDB3E5B-2689-89F3-88B1-6D88604E5CC5}"/>
                    </a:ext>
                  </a:extLst>
                </p:cNvPr>
                <p:cNvSpPr txBox="1"/>
                <p:nvPr/>
              </p:nvSpPr>
              <p:spPr>
                <a:xfrm>
                  <a:off x="4352801" y="773984"/>
                  <a:ext cx="859979" cy="593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ja-JP" altLang="en-US" sz="2800" b="0" i="1">
                                <a:latin typeface="Cambria Math" panose="02040503050406030204" pitchFamily="18" charset="0"/>
                              </a:rPr>
                              <m:t>＋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91BD25EA-0693-A57A-E3C4-CA0BFE572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801" y="773984"/>
                  <a:ext cx="859979" cy="593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19780A6F-FBC9-5211-2D29-28289179F3FE}"/>
                    </a:ext>
                  </a:extLst>
                </p:cNvPr>
                <p:cNvSpPr txBox="1"/>
                <p:nvPr/>
              </p:nvSpPr>
              <p:spPr>
                <a:xfrm>
                  <a:off x="6096000" y="3715167"/>
                  <a:ext cx="859979" cy="593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ja-JP" altLang="en-US" sz="2800" b="0" i="1">
                                <a:latin typeface="Cambria Math" panose="02040503050406030204" pitchFamily="18" charset="0"/>
                              </a:rPr>
                              <m:t>＋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11A6D023-9569-BD81-D76B-33AF32FDF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715167"/>
                  <a:ext cx="859979" cy="593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DE17A01-B383-FB3C-7830-7BB9D6C713B9}"/>
                </a:ext>
              </a:extLst>
            </p:cNvPr>
            <p:cNvSpPr txBox="1"/>
            <p:nvPr/>
          </p:nvSpPr>
          <p:spPr>
            <a:xfrm>
              <a:off x="2735184" y="4826720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 err="1"/>
                <a:t>Danysz</a:t>
              </a:r>
              <a:r>
                <a:rPr lang="ja-JP" altLang="en-US" b="1" dirty="0"/>
                <a:t>（</a:t>
              </a:r>
              <a:r>
                <a:rPr lang="en-US" altLang="ja-JP" b="1" dirty="0"/>
                <a:t>1973</a:t>
              </a:r>
              <a:r>
                <a:rPr lang="ja-JP" altLang="en-US" b="1" dirty="0"/>
                <a:t>）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947DE0A-35A3-920E-BDDC-C409C7AC36D5}"/>
                </a:ext>
              </a:extLst>
            </p:cNvPr>
            <p:cNvSpPr txBox="1"/>
            <p:nvPr/>
          </p:nvSpPr>
          <p:spPr>
            <a:xfrm>
              <a:off x="2683714" y="4506029"/>
              <a:ext cx="656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dirty="0" err="1"/>
                <a:t>Danysz</a:t>
              </a:r>
              <a:r>
                <a:rPr lang="ja-JP" altLang="en-US" b="1" dirty="0"/>
                <a:t>＋</a:t>
              </a:r>
              <a:r>
                <a:rPr lang="en-US" altLang="ja-JP" b="1" dirty="0"/>
                <a:t>Dalitz</a:t>
              </a:r>
              <a:r>
                <a:rPr lang="ja-JP" altLang="en-US" b="1" dirty="0"/>
                <a:t>（</a:t>
              </a:r>
              <a:r>
                <a:rPr lang="en-US" altLang="ja-JP" b="1" dirty="0"/>
                <a:t>1989</a:t>
              </a:r>
              <a:r>
                <a:rPr lang="ja-JP" altLang="en-US" b="1" dirty="0"/>
                <a:t>）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A2C406-3D3D-F84C-39E0-D2205CA7E11F}"/>
              </a:ext>
            </a:extLst>
          </p:cNvPr>
          <p:cNvSpPr txBox="1"/>
          <p:nvPr/>
        </p:nvSpPr>
        <p:spPr>
          <a:xfrm>
            <a:off x="8619930" y="2250358"/>
            <a:ext cx="2627415" cy="37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dirty="0"/>
              <a:t> Hiyama (2002)</a:t>
            </a:r>
            <a:endParaRPr lang="ja-JP" altLang="en-US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E3883F9-6254-DDBB-549F-1B06D84503A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407047" y="1893902"/>
            <a:ext cx="526591" cy="356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9389020-6B17-5FEF-A7CA-68E9C7781EDA}"/>
              </a:ext>
            </a:extLst>
          </p:cNvPr>
          <p:cNvSpPr txBox="1"/>
          <p:nvPr/>
        </p:nvSpPr>
        <p:spPr>
          <a:xfrm>
            <a:off x="8536930" y="3908200"/>
            <a:ext cx="2627415" cy="37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dirty="0"/>
              <a:t> Filikhin-Gal (2002)</a:t>
            </a:r>
            <a:endParaRPr lang="ja-JP" altLang="en-US" dirty="0"/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0631B32C-47E8-C35C-1F84-CC79F3A9427B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9726525" y="3644400"/>
            <a:ext cx="124113" cy="2638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68A8E6FE-DED6-8B11-9842-361F0BA99162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7387571" y="4060600"/>
            <a:ext cx="1149359" cy="3493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95779DEC-ABD5-407C-3A32-5FCF7BF0D134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9850638" y="3569422"/>
            <a:ext cx="282918" cy="33877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196591F4-E76D-2A49-82B6-402E952FFEB6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9850638" y="3428479"/>
            <a:ext cx="1097861" cy="47972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BF2BE1E0-1762-6A18-9F21-3CA7928EC1E3}"/>
              </a:ext>
            </a:extLst>
          </p:cNvPr>
          <p:cNvCxnSpPr>
            <a:cxnSpLocks/>
          </p:cNvCxnSpPr>
          <p:nvPr/>
        </p:nvCxnSpPr>
        <p:spPr>
          <a:xfrm flipH="1">
            <a:off x="2906038" y="4103528"/>
            <a:ext cx="5630892" cy="10697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B41390A9-6B75-B2BD-351C-2AD656A6EF02}"/>
              </a:ext>
            </a:extLst>
          </p:cNvPr>
          <p:cNvCxnSpPr>
            <a:cxnSpLocks/>
          </p:cNvCxnSpPr>
          <p:nvPr/>
        </p:nvCxnSpPr>
        <p:spPr>
          <a:xfrm flipH="1">
            <a:off x="4962362" y="4111520"/>
            <a:ext cx="3574568" cy="52688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531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2B716-4375-16D7-B245-D4C3B5CB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F1A80-390E-9505-1D16-EF2B2BE0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There </a:t>
            </a:r>
            <a:r>
              <a:rPr lang="en-US" altLang="ja-JP" dirty="0"/>
              <a:t>are </a:t>
            </a:r>
            <a:r>
              <a:rPr kumimoji="1" lang="en-US" altLang="ja-JP" dirty="0"/>
              <a:t>many theoretical predictions for the scattering length and the effective range.</a:t>
            </a:r>
          </a:p>
          <a:p>
            <a:r>
              <a:rPr lang="en-US" altLang="ja-JP" dirty="0"/>
              <a:t>Out of the scattering length and the effective range we have many </a:t>
            </a:r>
            <a:r>
              <a:rPr lang="en-US" altLang="ja-JP" dirty="0" err="1"/>
              <a:t>ΛΛseparable</a:t>
            </a:r>
            <a:r>
              <a:rPr lang="en-US" altLang="ja-JP" dirty="0"/>
              <a:t> potentials.</a:t>
            </a:r>
            <a:r>
              <a:rPr kumimoji="1" lang="en-US" altLang="ja-JP" dirty="0"/>
              <a:t> </a:t>
            </a:r>
          </a:p>
          <a:p>
            <a:r>
              <a:rPr kumimoji="1" lang="en-US" altLang="ja-JP" dirty="0"/>
              <a:t>We solve Faddeev equation</a:t>
            </a:r>
            <a:r>
              <a:rPr lang="en-US" altLang="ja-JP" dirty="0"/>
              <a:t>s using the separable potential by the core-excited three-cluster model.</a:t>
            </a:r>
          </a:p>
          <a:p>
            <a:r>
              <a:rPr lang="en-US" altLang="ja-JP" dirty="0"/>
              <a:t>When sorted by the magnitude of the ground state binding energy, it was found that (</a:t>
            </a:r>
            <a:r>
              <a:rPr lang="en-US" altLang="ja-JP" dirty="0" err="1"/>
              <a:t>a,r</a:t>
            </a:r>
            <a:r>
              <a:rPr lang="en-US" altLang="ja-JP" dirty="0"/>
              <a:t>) can be roughly classified into two groups.</a:t>
            </a:r>
          </a:p>
        </p:txBody>
      </p:sp>
    </p:spTree>
    <p:extLst>
      <p:ext uri="{BB962C8B-B14F-4D97-AF65-F5344CB8AC3E}">
        <p14:creationId xmlns:p14="http://schemas.microsoft.com/office/powerpoint/2010/main" val="201505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2C37CB-4ED0-24B1-B1B0-DA9B8B6B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you for your attention.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656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A2A25B4-4C40-D2CC-B017-B069D8E8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40" y="1727086"/>
            <a:ext cx="9713488" cy="39968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513EC6-0D4A-892A-475D-0C900E9E888C}"/>
                  </a:ext>
                </a:extLst>
              </p:cNvPr>
              <p:cNvSpPr txBox="1"/>
              <p:nvPr/>
            </p:nvSpPr>
            <p:spPr>
              <a:xfrm>
                <a:off x="2543585" y="2128318"/>
                <a:ext cx="878774" cy="50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513EC6-0D4A-892A-475D-0C900E9E8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85" y="2128318"/>
                <a:ext cx="878774" cy="501869"/>
              </a:xfrm>
              <a:prstGeom prst="rect">
                <a:avLst/>
              </a:prstGeom>
              <a:blipFill>
                <a:blip r:embed="rId3"/>
                <a:stretch>
                  <a:fillRect r="-4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5157333-7F2C-6C28-1464-777DF70F8F6F}"/>
                  </a:ext>
                </a:extLst>
              </p:cNvPr>
              <p:cNvSpPr txBox="1"/>
              <p:nvPr/>
            </p:nvSpPr>
            <p:spPr>
              <a:xfrm>
                <a:off x="8061366" y="2128317"/>
                <a:ext cx="878774" cy="50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5157333-7F2C-6C28-1464-777DF70F8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66" y="2128317"/>
                <a:ext cx="878774" cy="501869"/>
              </a:xfrm>
              <a:prstGeom prst="rect">
                <a:avLst/>
              </a:prstGeom>
              <a:blipFill>
                <a:blip r:embed="rId4"/>
                <a:stretch>
                  <a:fillRect r="-43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57C151E-4580-04BC-2C17-C51B1BD2ED4B}"/>
                  </a:ext>
                </a:extLst>
              </p:cNvPr>
              <p:cNvSpPr txBox="1"/>
              <p:nvPr/>
            </p:nvSpPr>
            <p:spPr>
              <a:xfrm>
                <a:off x="831559" y="309414"/>
                <a:ext cx="878774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57C151E-4580-04BC-2C17-C51B1BD2E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9" y="309414"/>
                <a:ext cx="878774" cy="638445"/>
              </a:xfrm>
              <a:prstGeom prst="rect">
                <a:avLst/>
              </a:prstGeom>
              <a:blipFill>
                <a:blip r:embed="rId5"/>
                <a:stretch>
                  <a:fillRect r="-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AE46A3-DE00-E54C-E436-39A74175F8CA}"/>
                  </a:ext>
                </a:extLst>
              </p:cNvPr>
              <p:cNvSpPr txBox="1"/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AE46A3-DE00-E54C-E436-39A74175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0E5AB67-DB31-A2C1-FD39-8E07863F08C6}"/>
              </a:ext>
            </a:extLst>
          </p:cNvPr>
          <p:cNvCxnSpPr/>
          <p:nvPr/>
        </p:nvCxnSpPr>
        <p:spPr>
          <a:xfrm>
            <a:off x="2149434" y="628635"/>
            <a:ext cx="99752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E4E3747D-7CB5-D8DE-FF86-ED7ECA5E6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071" y="5925984"/>
            <a:ext cx="5880138" cy="6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34E54-6829-0E58-39DD-1133D3639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4826B5B-EEFC-CD0E-E49E-199A721AD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565"/>
            <a:ext cx="7896251" cy="593725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271DDBA-FC0D-FAB1-DD08-A1D42605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98" y="3194462"/>
            <a:ext cx="4357959" cy="17931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AE78FD2-694E-C89F-24E0-BC125F8C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Core</a:t>
            </a:r>
            <a:r>
              <a:rPr kumimoji="1" lang="ja-JP" altLang="en-US" dirty="0"/>
              <a:t>－</a:t>
            </a:r>
            <a:r>
              <a:rPr kumimoji="1" lang="en-US" altLang="ja-JP" dirty="0"/>
              <a:t>Excitation</a:t>
            </a:r>
            <a:r>
              <a:rPr lang="ja-JP" altLang="en-US" dirty="0"/>
              <a:t> </a:t>
            </a:r>
            <a:r>
              <a:rPr lang="en-US" altLang="ja-JP" dirty="0"/>
              <a:t>Three-Cluster</a:t>
            </a:r>
            <a:r>
              <a:rPr lang="ja-JP" altLang="en-US" dirty="0"/>
              <a:t> </a:t>
            </a:r>
            <a:r>
              <a:rPr lang="en-US" altLang="ja-JP" dirty="0"/>
              <a:t>Model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E5E9C74-C08B-995E-6562-D33A3EBAF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03" y="5180472"/>
            <a:ext cx="5528597" cy="585381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3971214-6CE2-4D26-A120-F685F6DD655F}"/>
              </a:ext>
            </a:extLst>
          </p:cNvPr>
          <p:cNvCxnSpPr>
            <a:cxnSpLocks/>
          </p:cNvCxnSpPr>
          <p:nvPr/>
        </p:nvCxnSpPr>
        <p:spPr>
          <a:xfrm>
            <a:off x="4607626" y="3194462"/>
            <a:ext cx="5213268" cy="48223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5D99D64-C54B-4875-8817-CEF7D88E167C}"/>
              </a:ext>
            </a:extLst>
          </p:cNvPr>
          <p:cNvCxnSpPr>
            <a:cxnSpLocks/>
          </p:cNvCxnSpPr>
          <p:nvPr/>
        </p:nvCxnSpPr>
        <p:spPr>
          <a:xfrm flipV="1">
            <a:off x="4773881" y="4091049"/>
            <a:ext cx="2642259" cy="56407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9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09A5-D6B6-2A08-C0DB-60A0CD630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D8A3771-A0D8-08A3-8644-5F2676D8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14" y="1724773"/>
            <a:ext cx="9713488" cy="399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3CE0552-26CF-C602-04D1-A30BFF091865}"/>
                  </a:ext>
                </a:extLst>
              </p:cNvPr>
              <p:cNvSpPr txBox="1"/>
              <p:nvPr/>
            </p:nvSpPr>
            <p:spPr>
              <a:xfrm>
                <a:off x="2543585" y="2128318"/>
                <a:ext cx="878774" cy="40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3CE0552-26CF-C602-04D1-A30BFF09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85" y="2128318"/>
                <a:ext cx="878774" cy="406393"/>
              </a:xfrm>
              <a:prstGeom prst="rect">
                <a:avLst/>
              </a:prstGeom>
              <a:blipFill>
                <a:blip r:embed="rId3"/>
                <a:stretch>
                  <a:fillRect r="-23611" b="-8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BA12362-600A-2A34-CB05-F942F4D8C48F}"/>
                  </a:ext>
                </a:extLst>
              </p:cNvPr>
              <p:cNvSpPr txBox="1"/>
              <p:nvPr/>
            </p:nvSpPr>
            <p:spPr>
              <a:xfrm>
                <a:off x="8061366" y="2128317"/>
                <a:ext cx="878774" cy="39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BA12362-600A-2A34-CB05-F942F4D8C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66" y="2128317"/>
                <a:ext cx="878774" cy="399405"/>
              </a:xfrm>
              <a:prstGeom prst="rect">
                <a:avLst/>
              </a:prstGeom>
              <a:blipFill>
                <a:blip r:embed="rId4"/>
                <a:stretch>
                  <a:fillRect r="-22759"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84E683-616D-DB6B-DB31-08F960774ADB}"/>
                  </a:ext>
                </a:extLst>
              </p:cNvPr>
              <p:cNvSpPr txBox="1"/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altLang="ja-JP" sz="32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m:rPr>
                              <m:sty m:val="p"/>
                            </m:r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84E683-616D-DB6B-DB31-08F960774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blipFill>
                <a:blip r:embed="rId5"/>
                <a:stretch>
                  <a:fillRect r="-9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297CB4A-363C-288B-E25A-CA15E772ADB4}"/>
                  </a:ext>
                </a:extLst>
              </p:cNvPr>
              <p:cNvSpPr txBox="1"/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297CB4A-363C-288B-E25A-CA15E772A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87D50F7-839C-F21F-70D6-B50D9D41AD87}"/>
              </a:ext>
            </a:extLst>
          </p:cNvPr>
          <p:cNvCxnSpPr/>
          <p:nvPr/>
        </p:nvCxnSpPr>
        <p:spPr>
          <a:xfrm>
            <a:off x="2149434" y="628635"/>
            <a:ext cx="99752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F2BB1594-D2E8-C5D1-B077-254C9E217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7" y="2881452"/>
            <a:ext cx="551073" cy="50004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EA2A52E-5DCF-D65C-042F-B6A141555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6175" y="3630359"/>
            <a:ext cx="304843" cy="38105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6BAC349-1ECF-B7A7-1022-9B0710C9D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4699138"/>
            <a:ext cx="304843" cy="38105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328EA89-4386-BBAD-73BC-119FBF76D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276" y="3630359"/>
            <a:ext cx="304843" cy="38105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ACA1F9-D5D0-ECFF-2217-ED732D0BB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39" y="4699138"/>
            <a:ext cx="427820" cy="5347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A481B81-60C3-E510-EEA0-36709C7D1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276" y="3553498"/>
            <a:ext cx="427820" cy="53477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C60D6A5-C821-0EFC-B6CA-4339FC3D4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4686" y="3553498"/>
            <a:ext cx="427820" cy="53477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AD8234A-5B6F-A322-5DA9-FC43EBDFA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5711" y="4622277"/>
            <a:ext cx="427820" cy="534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0FD3E9F-3A2D-6FE1-BEDF-98612EB0CBFB}"/>
                  </a:ext>
                </a:extLst>
              </p:cNvPr>
              <p:cNvSpPr txBox="1"/>
              <p:nvPr/>
            </p:nvSpPr>
            <p:spPr>
              <a:xfrm>
                <a:off x="2385246" y="6015272"/>
                <a:ext cx="1682030" cy="54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ΛΛ</m:t>
                          </m:r>
                        </m:sub>
                        <m:sup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0FD3E9F-3A2D-6FE1-BEDF-98612EB0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46" y="6015272"/>
                <a:ext cx="1682030" cy="542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3421E1-A900-1047-9FC8-612182DC224F}"/>
                  </a:ext>
                </a:extLst>
              </p:cNvPr>
              <p:cNvSpPr txBox="1"/>
              <p:nvPr/>
            </p:nvSpPr>
            <p:spPr>
              <a:xfrm>
                <a:off x="7762656" y="6015272"/>
                <a:ext cx="1682030" cy="54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ΛΛ</m:t>
                          </m:r>
                        </m:sub>
                        <m:sup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3421E1-A900-1047-9FC8-612182DC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56" y="6015272"/>
                <a:ext cx="1682030" cy="5427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9F4B8607-1FAD-DCE9-8E8C-5F897AF1E0F7}"/>
              </a:ext>
            </a:extLst>
          </p:cNvPr>
          <p:cNvGrpSpPr/>
          <p:nvPr/>
        </p:nvGrpSpPr>
        <p:grpSpPr>
          <a:xfrm>
            <a:off x="2885704" y="3313938"/>
            <a:ext cx="1092530" cy="1308339"/>
            <a:chOff x="2885704" y="3313938"/>
            <a:chExt cx="1092530" cy="1308339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762A2A6-7290-98E6-1616-DAE9C8C79835}"/>
                </a:ext>
              </a:extLst>
            </p:cNvPr>
            <p:cNvCxnSpPr>
              <a:cxnSpLocks/>
            </p:cNvCxnSpPr>
            <p:nvPr/>
          </p:nvCxnSpPr>
          <p:spPr>
            <a:xfrm>
              <a:off x="2885704" y="3553498"/>
              <a:ext cx="890649" cy="8641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1D1FB470-CFF4-565F-6E10-AF33C3DFB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6971" y="4180114"/>
              <a:ext cx="451263" cy="4421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AFEBC8C6-7146-5F2A-F5D8-7C544EF1C21A}"/>
                </a:ext>
              </a:extLst>
            </p:cNvPr>
            <p:cNvCxnSpPr>
              <a:cxnSpLocks/>
            </p:cNvCxnSpPr>
            <p:nvPr/>
          </p:nvCxnSpPr>
          <p:spPr>
            <a:xfrm>
              <a:off x="2994539" y="3313938"/>
              <a:ext cx="843302" cy="3164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7CA452D-4CCB-EB25-9242-BFA318F46E35}"/>
              </a:ext>
            </a:extLst>
          </p:cNvPr>
          <p:cNvCxnSpPr>
            <a:cxnSpLocks/>
          </p:cNvCxnSpPr>
          <p:nvPr/>
        </p:nvCxnSpPr>
        <p:spPr>
          <a:xfrm>
            <a:off x="8251370" y="3597508"/>
            <a:ext cx="713155" cy="803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C6E94EE-B50F-901F-C772-5B73148B61A7}"/>
              </a:ext>
            </a:extLst>
          </p:cNvPr>
          <p:cNvCxnSpPr>
            <a:cxnSpLocks/>
          </p:cNvCxnSpPr>
          <p:nvPr/>
        </p:nvCxnSpPr>
        <p:spPr>
          <a:xfrm flipH="1">
            <a:off x="8603671" y="4107585"/>
            <a:ext cx="808877" cy="591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EA0C45B-4875-281C-4F6B-47C29DD231E6}"/>
              </a:ext>
            </a:extLst>
          </p:cNvPr>
          <p:cNvCxnSpPr>
            <a:cxnSpLocks/>
          </p:cNvCxnSpPr>
          <p:nvPr/>
        </p:nvCxnSpPr>
        <p:spPr>
          <a:xfrm>
            <a:off x="8430247" y="3306949"/>
            <a:ext cx="843302" cy="316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2B10979-5D8C-5990-6BCF-6426190FE457}"/>
                  </a:ext>
                </a:extLst>
              </p:cNvPr>
              <p:cNvSpPr txBox="1"/>
              <p:nvPr/>
            </p:nvSpPr>
            <p:spPr>
              <a:xfrm>
                <a:off x="9139415" y="500873"/>
                <a:ext cx="26255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:ℓ=2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2B10979-5D8C-5990-6BCF-6426190FE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15" y="500873"/>
                <a:ext cx="2625526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47CF55B1-B34D-2DDB-AFDB-15CE776C29FF}"/>
                  </a:ext>
                </a:extLst>
              </p:cNvPr>
              <p:cNvSpPr txBox="1"/>
              <p:nvPr/>
            </p:nvSpPr>
            <p:spPr>
              <a:xfrm>
                <a:off x="8315305" y="3588387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47CF55B1-B34D-2DDB-AFDB-15CE776C2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05" y="3588387"/>
                <a:ext cx="90624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49978BD-3E81-E0B6-2053-174283990531}"/>
                  </a:ext>
                </a:extLst>
              </p:cNvPr>
              <p:cNvSpPr txBox="1"/>
              <p:nvPr/>
            </p:nvSpPr>
            <p:spPr>
              <a:xfrm>
                <a:off x="8621810" y="2980021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49978BD-3E81-E0B6-2053-174283990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810" y="2980021"/>
                <a:ext cx="90624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722CF60-CFA4-E2E6-0D52-B5D48F8A2292}"/>
                  </a:ext>
                </a:extLst>
              </p:cNvPr>
              <p:cNvSpPr txBox="1"/>
              <p:nvPr/>
            </p:nvSpPr>
            <p:spPr>
              <a:xfrm>
                <a:off x="8700551" y="4334360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722CF60-CFA4-E2E6-0D52-B5D48F8A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51" y="4334360"/>
                <a:ext cx="90624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F3D21F5-F5D2-EBF6-A294-1A82333A371B}"/>
                  </a:ext>
                </a:extLst>
              </p:cNvPr>
              <p:cNvSpPr txBox="1"/>
              <p:nvPr/>
            </p:nvSpPr>
            <p:spPr>
              <a:xfrm>
                <a:off x="3046319" y="2922496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F3D21F5-F5D2-EBF6-A294-1A82333A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19" y="2922496"/>
                <a:ext cx="90624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273FC15-DE1D-FE77-BB32-CF16414E5F20}"/>
                  </a:ext>
                </a:extLst>
              </p:cNvPr>
              <p:cNvSpPr txBox="1"/>
              <p:nvPr/>
            </p:nvSpPr>
            <p:spPr>
              <a:xfrm>
                <a:off x="2648295" y="3788788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273FC15-DE1D-FE77-BB32-CF16414E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95" y="3788788"/>
                <a:ext cx="906240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29E1241-5965-6535-FCAB-C8F3D2B0F80F}"/>
                  </a:ext>
                </a:extLst>
              </p:cNvPr>
              <p:cNvSpPr txBox="1"/>
              <p:nvPr/>
            </p:nvSpPr>
            <p:spPr>
              <a:xfrm>
                <a:off x="3586603" y="4334360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29E1241-5965-6535-FCAB-C8F3D2B0F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03" y="4334360"/>
                <a:ext cx="90624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B19B739-7285-834F-9041-ED47C4102A44}"/>
                  </a:ext>
                </a:extLst>
              </p:cNvPr>
              <p:cNvSpPr txBox="1"/>
              <p:nvPr/>
            </p:nvSpPr>
            <p:spPr>
              <a:xfrm>
                <a:off x="3932732" y="0"/>
                <a:ext cx="878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B19B739-7285-834F-9041-ED47C4102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732" y="0"/>
                <a:ext cx="878774" cy="369332"/>
              </a:xfrm>
              <a:prstGeom prst="rect">
                <a:avLst/>
              </a:prstGeom>
              <a:blipFill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31EE-5464-4E5B-4149-3A44DCC8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79B973-2620-1C71-72C0-E2D2CBF1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40" y="1727086"/>
            <a:ext cx="9713488" cy="399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0F32288-78AC-8567-96A5-67C043473120}"/>
                  </a:ext>
                </a:extLst>
              </p:cNvPr>
              <p:cNvSpPr txBox="1"/>
              <p:nvPr/>
            </p:nvSpPr>
            <p:spPr>
              <a:xfrm>
                <a:off x="2543585" y="2128318"/>
                <a:ext cx="878774" cy="40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0F32288-78AC-8567-96A5-67C04347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85" y="2128318"/>
                <a:ext cx="878774" cy="406393"/>
              </a:xfrm>
              <a:prstGeom prst="rect">
                <a:avLst/>
              </a:prstGeom>
              <a:blipFill>
                <a:blip r:embed="rId3"/>
                <a:stretch>
                  <a:fillRect r="-23611" b="-8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EB18255-9C1C-8F7B-38A6-6A2FA3EE207D}"/>
                  </a:ext>
                </a:extLst>
              </p:cNvPr>
              <p:cNvSpPr txBox="1"/>
              <p:nvPr/>
            </p:nvSpPr>
            <p:spPr>
              <a:xfrm>
                <a:off x="8061366" y="2128317"/>
                <a:ext cx="878774" cy="40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EB18255-9C1C-8F7B-38A6-6A2FA3EE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66" y="2128317"/>
                <a:ext cx="878774" cy="406393"/>
              </a:xfrm>
              <a:prstGeom prst="rect">
                <a:avLst/>
              </a:prstGeom>
              <a:blipFill>
                <a:blip r:embed="rId4"/>
                <a:stretch>
                  <a:fillRect r="-22759" b="-8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DDE6692-EA86-5F1E-4A40-CA26EE3B68AB}"/>
                  </a:ext>
                </a:extLst>
              </p:cNvPr>
              <p:cNvSpPr txBox="1"/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ΛΛ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DDE6692-EA86-5F1E-4A40-CA26EE3B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blipFill>
                <a:blip r:embed="rId5"/>
                <a:stretch>
                  <a:fillRect r="-9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A303A1F-8ACD-5670-618E-F8850E051014}"/>
                  </a:ext>
                </a:extLst>
              </p:cNvPr>
              <p:cNvSpPr txBox="1"/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A303A1F-8ACD-5670-618E-F8850E05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7FB84E2-577C-2342-742B-8F6BC2F49D6B}"/>
              </a:ext>
            </a:extLst>
          </p:cNvPr>
          <p:cNvCxnSpPr/>
          <p:nvPr/>
        </p:nvCxnSpPr>
        <p:spPr>
          <a:xfrm>
            <a:off x="2149434" y="628635"/>
            <a:ext cx="99752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1DF88CED-1C7D-F80A-F799-74E941BBD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539" y="4699138"/>
            <a:ext cx="427820" cy="5347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F871FF9-A620-9179-337F-146A98A1C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276" y="3553498"/>
            <a:ext cx="427820" cy="5347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F485290-32B2-4397-7949-4CF353D82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711" y="4622277"/>
            <a:ext cx="427820" cy="53477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3EE99F-A1AC-20FE-ACC7-6D1BF9A10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686" y="3553498"/>
            <a:ext cx="427820" cy="534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35769E3-EAB7-FBB1-C696-337737D5177A}"/>
                  </a:ext>
                </a:extLst>
              </p:cNvPr>
              <p:cNvSpPr txBox="1"/>
              <p:nvPr/>
            </p:nvSpPr>
            <p:spPr>
              <a:xfrm>
                <a:off x="2385246" y="6015272"/>
                <a:ext cx="1682030" cy="54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ΛΛ</m:t>
                          </m:r>
                        </m:sub>
                        <m:sup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35769E3-EAB7-FBB1-C696-337737D51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46" y="6015272"/>
                <a:ext cx="1682030" cy="542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A11105-A347-A59A-2CE9-2D3E55CEA69A}"/>
                  </a:ext>
                </a:extLst>
              </p:cNvPr>
              <p:cNvSpPr txBox="1"/>
              <p:nvPr/>
            </p:nvSpPr>
            <p:spPr>
              <a:xfrm>
                <a:off x="7762656" y="6015272"/>
                <a:ext cx="1682030" cy="54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ΛΛ</m:t>
                          </m:r>
                        </m:sub>
                        <m:sup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A11105-A347-A59A-2CE9-2D3E55CEA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56" y="6015272"/>
                <a:ext cx="1682030" cy="542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2884990-EF99-5386-81B8-856829636B94}"/>
              </a:ext>
            </a:extLst>
          </p:cNvPr>
          <p:cNvGrpSpPr/>
          <p:nvPr/>
        </p:nvGrpSpPr>
        <p:grpSpPr>
          <a:xfrm>
            <a:off x="2885704" y="3313938"/>
            <a:ext cx="1092530" cy="1308339"/>
            <a:chOff x="2885704" y="3313938"/>
            <a:chExt cx="1092530" cy="1308339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51703E3-4C07-B8C8-51A3-EB25EF55ED81}"/>
                </a:ext>
              </a:extLst>
            </p:cNvPr>
            <p:cNvCxnSpPr>
              <a:cxnSpLocks/>
            </p:cNvCxnSpPr>
            <p:nvPr/>
          </p:nvCxnSpPr>
          <p:spPr>
            <a:xfrm>
              <a:off x="2885704" y="3553498"/>
              <a:ext cx="890649" cy="8641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1B5ADAA2-3AD3-5DCF-22E3-86E3ACF8E9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6971" y="4180114"/>
              <a:ext cx="451263" cy="4421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61CE95F-2F25-D49E-75D2-DA7A283B4A3C}"/>
                </a:ext>
              </a:extLst>
            </p:cNvPr>
            <p:cNvCxnSpPr>
              <a:cxnSpLocks/>
            </p:cNvCxnSpPr>
            <p:nvPr/>
          </p:nvCxnSpPr>
          <p:spPr>
            <a:xfrm>
              <a:off x="2994539" y="3313938"/>
              <a:ext cx="843302" cy="3164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6E3EA25-0199-38B3-001A-FF29EE478327}"/>
                  </a:ext>
                </a:extLst>
              </p:cNvPr>
              <p:cNvSpPr txBox="1"/>
              <p:nvPr/>
            </p:nvSpPr>
            <p:spPr>
              <a:xfrm>
                <a:off x="3046319" y="2922496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6E3EA25-0199-38B3-001A-FF29EE478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19" y="2922496"/>
                <a:ext cx="9062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F99E7EC-1FED-3F90-649A-38D3048F3348}"/>
                  </a:ext>
                </a:extLst>
              </p:cNvPr>
              <p:cNvSpPr txBox="1"/>
              <p:nvPr/>
            </p:nvSpPr>
            <p:spPr>
              <a:xfrm>
                <a:off x="2648295" y="3788788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F99E7EC-1FED-3F90-649A-38D3048F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95" y="3788788"/>
                <a:ext cx="90624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2E4F8BD-8D68-5AC2-029B-B21152347DC4}"/>
                  </a:ext>
                </a:extLst>
              </p:cNvPr>
              <p:cNvSpPr txBox="1"/>
              <p:nvPr/>
            </p:nvSpPr>
            <p:spPr>
              <a:xfrm>
                <a:off x="3586603" y="4334360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2E4F8BD-8D68-5AC2-029B-B21152347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03" y="4334360"/>
                <a:ext cx="90624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>
            <a:extLst>
              <a:ext uri="{FF2B5EF4-FFF2-40B4-BE49-F238E27FC236}">
                <a16:creationId xmlns:a16="http://schemas.microsoft.com/office/drawing/2014/main" id="{9BBD7391-D518-6326-44F9-B5725D2EE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6175" y="3630359"/>
            <a:ext cx="304843" cy="38105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01BFB21-D90D-3AED-4E03-66EF608A1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4699138"/>
            <a:ext cx="304843" cy="38105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DA4D9B1-3AA3-3AC3-CB3A-69D1B7A9C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686" y="3553498"/>
            <a:ext cx="427820" cy="53477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930608B-850A-7507-4A8A-59FB41E9A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711" y="4622277"/>
            <a:ext cx="427820" cy="534774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781B4F6-1CD7-ECA9-D68C-55BB5353EFED}"/>
              </a:ext>
            </a:extLst>
          </p:cNvPr>
          <p:cNvCxnSpPr>
            <a:cxnSpLocks/>
          </p:cNvCxnSpPr>
          <p:nvPr/>
        </p:nvCxnSpPr>
        <p:spPr>
          <a:xfrm>
            <a:off x="8251370" y="3597508"/>
            <a:ext cx="713155" cy="803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B2456FF-539B-C08B-231C-9A4EB4A87CB0}"/>
              </a:ext>
            </a:extLst>
          </p:cNvPr>
          <p:cNvCxnSpPr>
            <a:cxnSpLocks/>
          </p:cNvCxnSpPr>
          <p:nvPr/>
        </p:nvCxnSpPr>
        <p:spPr>
          <a:xfrm flipH="1">
            <a:off x="8603671" y="4107585"/>
            <a:ext cx="808877" cy="591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E23B45C-46D0-30ED-D1D0-BFDFB52ED333}"/>
              </a:ext>
            </a:extLst>
          </p:cNvPr>
          <p:cNvCxnSpPr>
            <a:cxnSpLocks/>
          </p:cNvCxnSpPr>
          <p:nvPr/>
        </p:nvCxnSpPr>
        <p:spPr>
          <a:xfrm>
            <a:off x="8430247" y="3306949"/>
            <a:ext cx="843302" cy="316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156DCF9-8B5D-9F7D-03E0-490FCEE2107F}"/>
                  </a:ext>
                </a:extLst>
              </p:cNvPr>
              <p:cNvSpPr txBox="1"/>
              <p:nvPr/>
            </p:nvSpPr>
            <p:spPr>
              <a:xfrm>
                <a:off x="8315305" y="3588387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156DCF9-8B5D-9F7D-03E0-490FCEE21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05" y="3588387"/>
                <a:ext cx="90624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E1767BF-7B4E-E95B-34B6-49458E23B524}"/>
                  </a:ext>
                </a:extLst>
              </p:cNvPr>
              <p:cNvSpPr txBox="1"/>
              <p:nvPr/>
            </p:nvSpPr>
            <p:spPr>
              <a:xfrm>
                <a:off x="8621810" y="2980021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E1767BF-7B4E-E95B-34B6-49458E23B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810" y="2980021"/>
                <a:ext cx="90624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4B70C3-EF4E-8667-0556-A331229AACF2}"/>
                  </a:ext>
                </a:extLst>
              </p:cNvPr>
              <p:cNvSpPr txBox="1"/>
              <p:nvPr/>
            </p:nvSpPr>
            <p:spPr>
              <a:xfrm>
                <a:off x="8700551" y="4334360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4B70C3-EF4E-8667-0556-A331229A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51" y="4334360"/>
                <a:ext cx="90624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4B54E9D-17C2-132B-6377-404B972DAFF8}"/>
                  </a:ext>
                </a:extLst>
              </p:cNvPr>
              <p:cNvSpPr txBox="1"/>
              <p:nvPr/>
            </p:nvSpPr>
            <p:spPr>
              <a:xfrm>
                <a:off x="9139415" y="500873"/>
                <a:ext cx="26255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:ℓ=2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4B54E9D-17C2-132B-6377-404B972D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15" y="500873"/>
                <a:ext cx="2625526" cy="10772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08AE2A2-5EFB-3DA0-38AF-EBC68B420DB9}"/>
                  </a:ext>
                </a:extLst>
              </p:cNvPr>
              <p:cNvSpPr txBox="1"/>
              <p:nvPr/>
            </p:nvSpPr>
            <p:spPr>
              <a:xfrm>
                <a:off x="3932732" y="0"/>
                <a:ext cx="878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08AE2A2-5EFB-3DA0-38AF-EBC68B42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732" y="0"/>
                <a:ext cx="8787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4C6BDBC-8D47-8D55-85DC-5CC6714A21F3}"/>
                  </a:ext>
                </a:extLst>
              </p:cNvPr>
              <p:cNvSpPr txBox="1"/>
              <p:nvPr/>
            </p:nvSpPr>
            <p:spPr>
              <a:xfrm>
                <a:off x="4477996" y="18048"/>
                <a:ext cx="878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4C6BDBC-8D47-8D55-85DC-5CC6714A2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996" y="18048"/>
                <a:ext cx="878774" cy="369332"/>
              </a:xfrm>
              <a:prstGeom prst="rect">
                <a:avLst/>
              </a:prstGeom>
              <a:blipFill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4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46E4E-F119-3CEF-A053-A06DFA65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E6DE7FA-ABA6-041C-6CAF-4949A65AA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40" y="1727086"/>
            <a:ext cx="9713488" cy="399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367818F-525E-3E0A-3161-ED6C0455F02E}"/>
                  </a:ext>
                </a:extLst>
              </p:cNvPr>
              <p:cNvSpPr txBox="1"/>
              <p:nvPr/>
            </p:nvSpPr>
            <p:spPr>
              <a:xfrm>
                <a:off x="2543585" y="2128318"/>
                <a:ext cx="878774" cy="40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367818F-525E-3E0A-3161-ED6C0455F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85" y="2128318"/>
                <a:ext cx="878774" cy="406393"/>
              </a:xfrm>
              <a:prstGeom prst="rect">
                <a:avLst/>
              </a:prstGeom>
              <a:blipFill>
                <a:blip r:embed="rId3"/>
                <a:stretch>
                  <a:fillRect r="-23611" b="-8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C2860FC-ACEC-A232-82C2-4A6DF913DA39}"/>
                  </a:ext>
                </a:extLst>
              </p:cNvPr>
              <p:cNvSpPr txBox="1"/>
              <p:nvPr/>
            </p:nvSpPr>
            <p:spPr>
              <a:xfrm>
                <a:off x="8085751" y="1808981"/>
                <a:ext cx="878774" cy="40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C2860FC-ACEC-A232-82C2-4A6DF913D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51" y="1808981"/>
                <a:ext cx="878774" cy="406393"/>
              </a:xfrm>
              <a:prstGeom prst="rect">
                <a:avLst/>
              </a:prstGeom>
              <a:blipFill>
                <a:blip r:embed="rId4"/>
                <a:stretch>
                  <a:fillRect r="-22759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E80B172-883C-E88A-4A98-AF9DCE73885A}"/>
                  </a:ext>
                </a:extLst>
              </p:cNvPr>
              <p:cNvSpPr txBox="1"/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E80B172-883C-E88A-4A98-AF9DCE738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8BD8A5-BDF1-957A-09CB-142050AAA18E}"/>
                  </a:ext>
                </a:extLst>
              </p:cNvPr>
              <p:cNvSpPr txBox="1"/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de-DE" altLang="ja-JP" sz="32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98BD8A5-BDF1-957A-09CB-142050AA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48A6218-C632-E263-70A6-868E03A3B1D3}"/>
              </a:ext>
            </a:extLst>
          </p:cNvPr>
          <p:cNvCxnSpPr/>
          <p:nvPr/>
        </p:nvCxnSpPr>
        <p:spPr>
          <a:xfrm>
            <a:off x="2149434" y="628635"/>
            <a:ext cx="99752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37291B30-3DC1-B3A3-E536-DACEEA2FC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539" y="4699138"/>
            <a:ext cx="427820" cy="5347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07FB33E-E560-B457-2A1F-FC70372F4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276" y="3553498"/>
            <a:ext cx="427820" cy="5347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5FB8BF6-18FF-AE0A-C199-EABBEFC08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711" y="4622277"/>
            <a:ext cx="427820" cy="53477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E16DC06-4989-DC4D-2D38-8E380DB28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686" y="3553498"/>
            <a:ext cx="427820" cy="534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05A7A4-1BD8-DA9D-8302-B01FDF4BF2B1}"/>
                  </a:ext>
                </a:extLst>
              </p:cNvPr>
              <p:cNvSpPr txBox="1"/>
              <p:nvPr/>
            </p:nvSpPr>
            <p:spPr>
              <a:xfrm>
                <a:off x="2385246" y="6015272"/>
                <a:ext cx="1682030" cy="54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ΛΛ</m:t>
                          </m:r>
                        </m:sub>
                        <m:sup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05A7A4-1BD8-DA9D-8302-B01FDF4BF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46" y="6015272"/>
                <a:ext cx="1682030" cy="542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2E8AE48-C4F6-46DD-7B73-E03183CBC284}"/>
                  </a:ext>
                </a:extLst>
              </p:cNvPr>
              <p:cNvSpPr txBox="1"/>
              <p:nvPr/>
            </p:nvSpPr>
            <p:spPr>
              <a:xfrm>
                <a:off x="7762656" y="6015272"/>
                <a:ext cx="1682030" cy="54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ΛΛ</m:t>
                          </m:r>
                        </m:sub>
                        <m:sup>
                          <m:r>
                            <a:rPr lang="en-US" altLang="ja-JP" sz="28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2E8AE48-C4F6-46DD-7B73-E03183CBC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656" y="6015272"/>
                <a:ext cx="1682030" cy="542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FD4E382-EEC5-5CBD-EC8E-384BE4B0271D}"/>
              </a:ext>
            </a:extLst>
          </p:cNvPr>
          <p:cNvGrpSpPr/>
          <p:nvPr/>
        </p:nvGrpSpPr>
        <p:grpSpPr>
          <a:xfrm>
            <a:off x="2885704" y="3313938"/>
            <a:ext cx="1092530" cy="1308339"/>
            <a:chOff x="2885704" y="3313938"/>
            <a:chExt cx="1092530" cy="1308339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2DFB5460-40D3-DA90-FD3A-4C07CAF3C017}"/>
                </a:ext>
              </a:extLst>
            </p:cNvPr>
            <p:cNvCxnSpPr>
              <a:cxnSpLocks/>
            </p:cNvCxnSpPr>
            <p:nvPr/>
          </p:nvCxnSpPr>
          <p:spPr>
            <a:xfrm>
              <a:off x="2885704" y="3553498"/>
              <a:ext cx="890649" cy="8641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752D05A-564A-34D4-9BCF-463251C4E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6971" y="4180114"/>
              <a:ext cx="451263" cy="4421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40F278F-FF29-9938-CE61-E28B3A9738CE}"/>
                </a:ext>
              </a:extLst>
            </p:cNvPr>
            <p:cNvCxnSpPr>
              <a:cxnSpLocks/>
            </p:cNvCxnSpPr>
            <p:nvPr/>
          </p:nvCxnSpPr>
          <p:spPr>
            <a:xfrm>
              <a:off x="2994539" y="3313938"/>
              <a:ext cx="843302" cy="3164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2841D1-EBB4-A71D-C8E5-758BC659CA15}"/>
                  </a:ext>
                </a:extLst>
              </p:cNvPr>
              <p:cNvSpPr txBox="1"/>
              <p:nvPr/>
            </p:nvSpPr>
            <p:spPr>
              <a:xfrm>
                <a:off x="3046319" y="2922496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E2841D1-EBB4-A71D-C8E5-758BC659C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19" y="2922496"/>
                <a:ext cx="9062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650B033-DF78-D4CF-2B52-5C9296A4B907}"/>
                  </a:ext>
                </a:extLst>
              </p:cNvPr>
              <p:cNvSpPr txBox="1"/>
              <p:nvPr/>
            </p:nvSpPr>
            <p:spPr>
              <a:xfrm>
                <a:off x="2648295" y="3788788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650B033-DF78-D4CF-2B52-5C9296A4B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95" y="3788788"/>
                <a:ext cx="90624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3E8B899-54A9-5D54-928C-E707964D98DE}"/>
                  </a:ext>
                </a:extLst>
              </p:cNvPr>
              <p:cNvSpPr txBox="1"/>
              <p:nvPr/>
            </p:nvSpPr>
            <p:spPr>
              <a:xfrm>
                <a:off x="3586603" y="4334360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3E8B899-54A9-5D54-928C-E707964D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03" y="4334360"/>
                <a:ext cx="90624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>
            <a:extLst>
              <a:ext uri="{FF2B5EF4-FFF2-40B4-BE49-F238E27FC236}">
                <a16:creationId xmlns:a16="http://schemas.microsoft.com/office/drawing/2014/main" id="{8419D02E-FC4E-9816-AAA0-C16A92209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6175" y="3630359"/>
            <a:ext cx="304843" cy="38105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B8E1566-A031-93E5-C7E0-86B8130FF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4699138"/>
            <a:ext cx="304843" cy="38105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98D5882-285B-C092-092D-41CE8EEBB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2265" y="3478841"/>
            <a:ext cx="427820" cy="53477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409B3FF-E5B2-95B0-B13B-53BF15200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711" y="4622277"/>
            <a:ext cx="427820" cy="534774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4F8E8D6-C4A4-83C6-EC3B-6CA0A5F5FD12}"/>
              </a:ext>
            </a:extLst>
          </p:cNvPr>
          <p:cNvCxnSpPr>
            <a:cxnSpLocks/>
          </p:cNvCxnSpPr>
          <p:nvPr/>
        </p:nvCxnSpPr>
        <p:spPr>
          <a:xfrm flipH="1">
            <a:off x="8603671" y="4107585"/>
            <a:ext cx="808877" cy="591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144D62D-FB8C-8852-BE3A-3E7083881A12}"/>
                  </a:ext>
                </a:extLst>
              </p:cNvPr>
              <p:cNvSpPr txBox="1"/>
              <p:nvPr/>
            </p:nvSpPr>
            <p:spPr>
              <a:xfrm>
                <a:off x="8700551" y="4334360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144D62D-FB8C-8852-BE3A-3E7083881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51" y="4334360"/>
                <a:ext cx="90624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21857D-735C-BDAC-FE40-E056C3B278CA}"/>
                  </a:ext>
                </a:extLst>
              </p:cNvPr>
              <p:cNvSpPr txBox="1"/>
              <p:nvPr/>
            </p:nvSpPr>
            <p:spPr>
              <a:xfrm>
                <a:off x="9139415" y="500873"/>
                <a:ext cx="26255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:ℓ=2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21857D-735C-BDAC-FE40-E056C3B27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15" y="500873"/>
                <a:ext cx="2625526" cy="10772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9C98C73-6D3A-1340-5C79-12BD2154A25C}"/>
              </a:ext>
            </a:extLst>
          </p:cNvPr>
          <p:cNvSpPr/>
          <p:nvPr/>
        </p:nvSpPr>
        <p:spPr>
          <a:xfrm>
            <a:off x="6419822" y="1700949"/>
            <a:ext cx="4149217" cy="402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279F137B-09E7-1E59-7492-D40661B710F1}"/>
                  </a:ext>
                </a:extLst>
              </p:cNvPr>
              <p:cNvSpPr/>
              <p:nvPr/>
            </p:nvSpPr>
            <p:spPr>
              <a:xfrm>
                <a:off x="7905751" y="2196284"/>
                <a:ext cx="619387" cy="58275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279F137B-09E7-1E59-7492-D40661B71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1" y="2196284"/>
                <a:ext cx="619387" cy="58275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6253A7B1-CC0F-B907-78DB-ECCA2BEC0800}"/>
                  </a:ext>
                </a:extLst>
              </p:cNvPr>
              <p:cNvSpPr/>
              <p:nvPr/>
            </p:nvSpPr>
            <p:spPr>
              <a:xfrm>
                <a:off x="7129938" y="3093426"/>
                <a:ext cx="619387" cy="58275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6253A7B1-CC0F-B907-78DB-ECCA2BEC0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938" y="3093426"/>
                <a:ext cx="619387" cy="58275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12E560C-56B0-2B22-7D55-44EC1F7EF541}"/>
              </a:ext>
            </a:extLst>
          </p:cNvPr>
          <p:cNvCxnSpPr>
            <a:cxnSpLocks/>
            <a:stCxn id="34" idx="7"/>
            <a:endCxn id="22" idx="3"/>
          </p:cNvCxnSpPr>
          <p:nvPr/>
        </p:nvCxnSpPr>
        <p:spPr>
          <a:xfrm flipV="1">
            <a:off x="7658618" y="2693699"/>
            <a:ext cx="337840" cy="485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7B31289-E28B-98BD-DC76-4313A9C38BB7}"/>
              </a:ext>
            </a:extLst>
          </p:cNvPr>
          <p:cNvCxnSpPr>
            <a:cxnSpLocks/>
          </p:cNvCxnSpPr>
          <p:nvPr/>
        </p:nvCxnSpPr>
        <p:spPr>
          <a:xfrm>
            <a:off x="7827538" y="2966963"/>
            <a:ext cx="1446011" cy="656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3551CCD9-EAE5-0BAF-F5DE-8B40E6CE1760}"/>
                  </a:ext>
                </a:extLst>
              </p:cNvPr>
              <p:cNvSpPr txBox="1"/>
              <p:nvPr/>
            </p:nvSpPr>
            <p:spPr>
              <a:xfrm>
                <a:off x="8493701" y="2291899"/>
                <a:ext cx="878774" cy="39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3551CCD9-EAE5-0BAF-F5DE-8B40E6CE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01" y="2291899"/>
                <a:ext cx="878774" cy="399405"/>
              </a:xfrm>
              <a:prstGeom prst="rect">
                <a:avLst/>
              </a:prstGeom>
              <a:blipFill>
                <a:blip r:embed="rId17"/>
                <a:stretch>
                  <a:fillRect r="-63194"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B71CC08-9ABB-71E4-9D70-F8F7DB91FE3D}"/>
                  </a:ext>
                </a:extLst>
              </p:cNvPr>
              <p:cNvSpPr txBox="1"/>
              <p:nvPr/>
            </p:nvSpPr>
            <p:spPr>
              <a:xfrm>
                <a:off x="7010775" y="2439298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B71CC08-9ABB-71E4-9D70-F8F7DB91F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775" y="2439298"/>
                <a:ext cx="906240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F27A257F-C59C-93D6-3DFA-557098EA6853}"/>
                  </a:ext>
                </a:extLst>
              </p:cNvPr>
              <p:cNvSpPr/>
              <p:nvPr/>
            </p:nvSpPr>
            <p:spPr>
              <a:xfrm>
                <a:off x="9253041" y="3373783"/>
                <a:ext cx="696315" cy="67237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F27A257F-C59C-93D6-3DFA-557098EA6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41" y="3373783"/>
                <a:ext cx="696315" cy="67237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0679868A-36FF-843A-CB00-EFD011573EE7}"/>
                  </a:ext>
                </a:extLst>
              </p:cNvPr>
              <p:cNvSpPr/>
              <p:nvPr/>
            </p:nvSpPr>
            <p:spPr>
              <a:xfrm>
                <a:off x="8238017" y="5076267"/>
                <a:ext cx="619387" cy="58275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0679868A-36FF-843A-CB00-EFD011573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17" y="5076267"/>
                <a:ext cx="619387" cy="58275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楕円 47">
            <a:extLst>
              <a:ext uri="{FF2B5EF4-FFF2-40B4-BE49-F238E27FC236}">
                <a16:creationId xmlns:a16="http://schemas.microsoft.com/office/drawing/2014/main" id="{99D794BB-1636-1128-706D-C8322FED9185}"/>
              </a:ext>
            </a:extLst>
          </p:cNvPr>
          <p:cNvSpPr/>
          <p:nvPr/>
        </p:nvSpPr>
        <p:spPr>
          <a:xfrm rot="730308">
            <a:off x="6081888" y="1702554"/>
            <a:ext cx="4723287" cy="307890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FA9E2D1-E3E5-D870-AEEE-52835AE8B6CB}"/>
                  </a:ext>
                </a:extLst>
              </p:cNvPr>
              <p:cNvSpPr txBox="1"/>
              <p:nvPr/>
            </p:nvSpPr>
            <p:spPr>
              <a:xfrm>
                <a:off x="10162412" y="2495095"/>
                <a:ext cx="878774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FA9E2D1-E3E5-D870-AEEE-52835AE8B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412" y="2495095"/>
                <a:ext cx="878774" cy="60708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>
            <a:extLst>
              <a:ext uri="{FF2B5EF4-FFF2-40B4-BE49-F238E27FC236}">
                <a16:creationId xmlns:a16="http://schemas.microsoft.com/office/drawing/2014/main" id="{570C2E3D-8063-C232-5E83-43F27DCB8DE1}"/>
              </a:ext>
            </a:extLst>
          </p:cNvPr>
          <p:cNvSpPr/>
          <p:nvPr/>
        </p:nvSpPr>
        <p:spPr>
          <a:xfrm>
            <a:off x="5506745" y="1119246"/>
            <a:ext cx="6068291" cy="4776049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9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2FA3-C70D-2603-6364-27DC7A35A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1E939EC-B3D8-0FF6-21BB-AF4672ED7CED}"/>
                  </a:ext>
                </a:extLst>
              </p:cNvPr>
              <p:cNvSpPr txBox="1"/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1E939EC-B3D8-0FF6-21BB-AF4672ED7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327EB6E-CE5D-F178-D8A3-826FCAFD7CC5}"/>
                  </a:ext>
                </a:extLst>
              </p:cNvPr>
              <p:cNvSpPr txBox="1"/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de-DE" altLang="ja-JP" sz="32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327EB6E-CE5D-F178-D8A3-826FCAFD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1942384-4760-1F68-8ACA-25BFA0287EDD}"/>
              </a:ext>
            </a:extLst>
          </p:cNvPr>
          <p:cNvCxnSpPr/>
          <p:nvPr/>
        </p:nvCxnSpPr>
        <p:spPr>
          <a:xfrm>
            <a:off x="2149434" y="628635"/>
            <a:ext cx="99752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CD77BBC-583C-A2B5-6347-8F5E4337B466}"/>
              </a:ext>
            </a:extLst>
          </p:cNvPr>
          <p:cNvGrpSpPr/>
          <p:nvPr/>
        </p:nvGrpSpPr>
        <p:grpSpPr>
          <a:xfrm>
            <a:off x="784371" y="1924643"/>
            <a:ext cx="4959298" cy="4022958"/>
            <a:chOff x="6081888" y="1700949"/>
            <a:chExt cx="4959298" cy="4022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69936BED-6AC7-7800-1EE9-83D6DA53D451}"/>
                    </a:ext>
                  </a:extLst>
                </p:cNvPr>
                <p:cNvSpPr txBox="1"/>
                <p:nvPr/>
              </p:nvSpPr>
              <p:spPr>
                <a:xfrm>
                  <a:off x="8085751" y="1808981"/>
                  <a:ext cx="878774" cy="406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de-DE" altLang="ja-JP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𝐵𝑒</m:t>
                            </m:r>
                          </m:e>
                        </m:sPr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69936BED-6AC7-7800-1EE9-83D6DA53D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5751" y="1808981"/>
                  <a:ext cx="878774" cy="406393"/>
                </a:xfrm>
                <a:prstGeom prst="rect">
                  <a:avLst/>
                </a:prstGeom>
                <a:blipFill>
                  <a:blip r:embed="rId4"/>
                  <a:stretch>
                    <a:fillRect r="-22759" b="-89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1DD70C0-3509-1C25-96A0-02BBE4557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711" y="4622277"/>
              <a:ext cx="427820" cy="53477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34FF6B-3AA8-6A7C-5028-8154FFF20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4686" y="3553498"/>
              <a:ext cx="427820" cy="534774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81DB80D-06FB-B709-B473-0660607E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6175" y="3630359"/>
              <a:ext cx="304843" cy="381053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013ED93-33FF-E3FA-9DEF-4E016FDB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7200" y="4699138"/>
              <a:ext cx="304843" cy="381053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FB7B411D-3E8A-9B48-F38A-6EA3ABAA1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2265" y="3478841"/>
              <a:ext cx="427820" cy="534774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C4F6440-D109-97B7-D068-AD200BA33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711" y="4622277"/>
              <a:ext cx="427820" cy="534774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E11A4B5-D7BD-B15C-568B-6C1BFC073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671" y="4107585"/>
              <a:ext cx="808877" cy="5915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154414AC-1590-344E-667F-30138CCDB709}"/>
                    </a:ext>
                  </a:extLst>
                </p:cNvPr>
                <p:cNvSpPr txBox="1"/>
                <p:nvPr/>
              </p:nvSpPr>
              <p:spPr>
                <a:xfrm>
                  <a:off x="8700551" y="4334360"/>
                  <a:ext cx="90624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154414AC-1590-344E-667F-30138CCDB7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551" y="4334360"/>
                  <a:ext cx="90624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C7880C5-DF2C-D0A2-608F-C4B503945AB7}"/>
                </a:ext>
              </a:extLst>
            </p:cNvPr>
            <p:cNvSpPr/>
            <p:nvPr/>
          </p:nvSpPr>
          <p:spPr>
            <a:xfrm>
              <a:off x="6419822" y="1700949"/>
              <a:ext cx="4149217" cy="402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ED1F04DC-3F27-C737-0646-44770B9070E9}"/>
                    </a:ext>
                  </a:extLst>
                </p:cNvPr>
                <p:cNvSpPr/>
                <p:nvPr/>
              </p:nvSpPr>
              <p:spPr>
                <a:xfrm>
                  <a:off x="7905751" y="2196284"/>
                  <a:ext cx="619387" cy="58275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ED1F04DC-3F27-C737-0646-44770B907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5751" y="2196284"/>
                  <a:ext cx="619387" cy="5827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12A56863-ABD0-B785-886B-52D65205679D}"/>
                    </a:ext>
                  </a:extLst>
                </p:cNvPr>
                <p:cNvSpPr/>
                <p:nvPr/>
              </p:nvSpPr>
              <p:spPr>
                <a:xfrm>
                  <a:off x="7129938" y="3093426"/>
                  <a:ext cx="619387" cy="58275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12A56863-ABD0-B785-886B-52D6520567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938" y="3093426"/>
                  <a:ext cx="619387" cy="5827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D0A9E45F-A42E-2367-E928-244770E65177}"/>
                </a:ext>
              </a:extLst>
            </p:cNvPr>
            <p:cNvCxnSpPr>
              <a:cxnSpLocks/>
              <a:stCxn id="34" idx="7"/>
              <a:endCxn id="22" idx="3"/>
            </p:cNvCxnSpPr>
            <p:nvPr/>
          </p:nvCxnSpPr>
          <p:spPr>
            <a:xfrm flipV="1">
              <a:off x="7658618" y="2693699"/>
              <a:ext cx="337840" cy="4850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2350AFC-16DC-46D5-03F1-9B1B27F5D729}"/>
                </a:ext>
              </a:extLst>
            </p:cNvPr>
            <p:cNvCxnSpPr>
              <a:cxnSpLocks/>
            </p:cNvCxnSpPr>
            <p:nvPr/>
          </p:nvCxnSpPr>
          <p:spPr>
            <a:xfrm>
              <a:off x="7827538" y="2966963"/>
              <a:ext cx="1446011" cy="6564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C89975B0-29D3-AA09-E025-364795D5D1D7}"/>
                    </a:ext>
                  </a:extLst>
                </p:cNvPr>
                <p:cNvSpPr txBox="1"/>
                <p:nvPr/>
              </p:nvSpPr>
              <p:spPr>
                <a:xfrm>
                  <a:off x="8493701" y="2291899"/>
                  <a:ext cx="878774" cy="399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de-DE" altLang="ja-JP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𝐵𝑒</m:t>
                            </m:r>
                          </m:e>
                        </m:sPr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C89975B0-29D3-AA09-E025-364795D5D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701" y="2291899"/>
                  <a:ext cx="878774" cy="399405"/>
                </a:xfrm>
                <a:prstGeom prst="rect">
                  <a:avLst/>
                </a:prstGeom>
                <a:blipFill>
                  <a:blip r:embed="rId9"/>
                  <a:stretch>
                    <a:fillRect r="-63194" b="-1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E24CFE0D-C391-CA23-ECFF-800DF17BA2F2}"/>
                    </a:ext>
                  </a:extLst>
                </p:cNvPr>
                <p:cNvSpPr txBox="1"/>
                <p:nvPr/>
              </p:nvSpPr>
              <p:spPr>
                <a:xfrm>
                  <a:off x="7010775" y="2439298"/>
                  <a:ext cx="90624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sz="3200" i="1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E24CFE0D-C391-CA23-ECFF-800DF17BA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775" y="2439298"/>
                  <a:ext cx="906240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楕円 45">
                  <a:extLst>
                    <a:ext uri="{FF2B5EF4-FFF2-40B4-BE49-F238E27FC236}">
                      <a16:creationId xmlns:a16="http://schemas.microsoft.com/office/drawing/2014/main" id="{02D0B0C0-1975-44A2-FB69-CECB74730CF8}"/>
                    </a:ext>
                  </a:extLst>
                </p:cNvPr>
                <p:cNvSpPr/>
                <p:nvPr/>
              </p:nvSpPr>
              <p:spPr>
                <a:xfrm>
                  <a:off x="9253041" y="3373783"/>
                  <a:ext cx="696315" cy="67237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ja-JP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46" name="楕円 45">
                  <a:extLst>
                    <a:ext uri="{FF2B5EF4-FFF2-40B4-BE49-F238E27FC236}">
                      <a16:creationId xmlns:a16="http://schemas.microsoft.com/office/drawing/2014/main" id="{02D0B0C0-1975-44A2-FB69-CECB74730C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3041" y="3373783"/>
                  <a:ext cx="696315" cy="67237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A382A6BF-881F-488F-9A9E-01DB6360735F}"/>
                </a:ext>
              </a:extLst>
            </p:cNvPr>
            <p:cNvSpPr/>
            <p:nvPr/>
          </p:nvSpPr>
          <p:spPr>
            <a:xfrm rot="730308">
              <a:off x="6081888" y="1702554"/>
              <a:ext cx="4723287" cy="3078903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A71C39F5-EF20-6170-2F37-1E6F3C9B5ABB}"/>
                    </a:ext>
                  </a:extLst>
                </p:cNvPr>
                <p:cNvSpPr txBox="1"/>
                <p:nvPr/>
              </p:nvSpPr>
              <p:spPr>
                <a:xfrm>
                  <a:off x="10162412" y="2495095"/>
                  <a:ext cx="878774" cy="607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de-DE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kumimoji="1" lang="el-GR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𝐵𝑒</m:t>
                            </m:r>
                          </m:e>
                        </m:sPre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A71C39F5-EF20-6170-2F37-1E6F3C9B5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412" y="2495095"/>
                  <a:ext cx="878774" cy="6070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094AB4DD-8ADF-C00A-EB61-43B9B3EEF6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0943" y="591001"/>
            <a:ext cx="4315427" cy="4877481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F185FD0-A627-00D0-A49E-14B39B437A2D}"/>
              </a:ext>
            </a:extLst>
          </p:cNvPr>
          <p:cNvSpPr/>
          <p:nvPr/>
        </p:nvSpPr>
        <p:spPr>
          <a:xfrm>
            <a:off x="8128761" y="1745673"/>
            <a:ext cx="1145867" cy="226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E6976C3-6992-76F1-10CB-B835B0B90D5A}"/>
              </a:ext>
            </a:extLst>
          </p:cNvPr>
          <p:cNvCxnSpPr>
            <a:cxnSpLocks/>
          </p:cNvCxnSpPr>
          <p:nvPr/>
        </p:nvCxnSpPr>
        <p:spPr>
          <a:xfrm>
            <a:off x="8051912" y="2032675"/>
            <a:ext cx="1351854" cy="174451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4C13F618-A865-79A4-E292-87A8F69965A7}"/>
              </a:ext>
            </a:extLst>
          </p:cNvPr>
          <p:cNvCxnSpPr>
            <a:cxnSpLocks/>
          </p:cNvCxnSpPr>
          <p:nvPr/>
        </p:nvCxnSpPr>
        <p:spPr>
          <a:xfrm>
            <a:off x="8051912" y="2830276"/>
            <a:ext cx="1222716" cy="172777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図 54">
            <a:extLst>
              <a:ext uri="{FF2B5EF4-FFF2-40B4-BE49-F238E27FC236}">
                <a16:creationId xmlns:a16="http://schemas.microsoft.com/office/drawing/2014/main" id="{8AECC8F8-CD8E-FB56-21C2-60FE065E13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543" y="5816565"/>
            <a:ext cx="6911481" cy="11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196F-95B0-14AD-1F84-2E695BC4E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5DD608D-8270-C639-511D-87D93B0C76E2}"/>
                  </a:ext>
                </a:extLst>
              </p:cNvPr>
              <p:cNvSpPr txBox="1"/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5DD608D-8270-C639-511D-87D93B0C7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9" y="309414"/>
                <a:ext cx="878774" cy="607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0B3AF1B-8CF8-E93E-242A-C560AA9AD358}"/>
                  </a:ext>
                </a:extLst>
              </p:cNvPr>
              <p:cNvSpPr txBox="1"/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de-DE" altLang="ja-JP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de-DE" altLang="ja-JP" sz="32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0B3AF1B-8CF8-E93E-242A-C560AA9A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0" y="309413"/>
                <a:ext cx="3516789" cy="638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451F140-112F-D55E-570D-C3477899ACB1}"/>
              </a:ext>
            </a:extLst>
          </p:cNvPr>
          <p:cNvCxnSpPr/>
          <p:nvPr/>
        </p:nvCxnSpPr>
        <p:spPr>
          <a:xfrm>
            <a:off x="2149434" y="628635"/>
            <a:ext cx="99752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B590645-D71C-45A2-EA03-E16EED6C9EB2}"/>
              </a:ext>
            </a:extLst>
          </p:cNvPr>
          <p:cNvGrpSpPr/>
          <p:nvPr/>
        </p:nvGrpSpPr>
        <p:grpSpPr>
          <a:xfrm>
            <a:off x="784371" y="1924643"/>
            <a:ext cx="4959298" cy="4022958"/>
            <a:chOff x="6081888" y="1700949"/>
            <a:chExt cx="4959298" cy="4022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DC1C67E-5D61-28D0-5400-19BAAD7245CA}"/>
                    </a:ext>
                  </a:extLst>
                </p:cNvPr>
                <p:cNvSpPr txBox="1"/>
                <p:nvPr/>
              </p:nvSpPr>
              <p:spPr>
                <a:xfrm>
                  <a:off x="8085751" y="1808981"/>
                  <a:ext cx="878774" cy="406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de-DE" altLang="ja-JP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𝐵𝑒</m:t>
                            </m:r>
                          </m:e>
                        </m:sPr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DC1C67E-5D61-28D0-5400-19BAAD724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5751" y="1808981"/>
                  <a:ext cx="878774" cy="406393"/>
                </a:xfrm>
                <a:prstGeom prst="rect">
                  <a:avLst/>
                </a:prstGeom>
                <a:blipFill>
                  <a:blip r:embed="rId4"/>
                  <a:stretch>
                    <a:fillRect r="-22759" b="-89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9CDD633-AB71-F9B0-7F0A-83775FBF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711" y="4622277"/>
              <a:ext cx="427820" cy="53477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9C59167-1A43-D22D-711E-176A9EC80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4686" y="3553498"/>
              <a:ext cx="427820" cy="534774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988C1C4-7A9A-F0B8-7005-6EC1BCA4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6175" y="3630359"/>
              <a:ext cx="304843" cy="381053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E72B8CE7-EE93-5C34-770D-5F1B5643E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7200" y="4699138"/>
              <a:ext cx="304843" cy="381053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6E1849A5-53FA-AA37-C5C6-B24A74D27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2265" y="3478841"/>
              <a:ext cx="427820" cy="534774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C904473-85AF-D6BF-58AB-A6B53087A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711" y="4622277"/>
              <a:ext cx="427820" cy="534774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646EFA0-2B24-7C28-4E17-5BB6CC9DDB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671" y="4107585"/>
              <a:ext cx="808877" cy="5915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19457DC9-CD2F-BF64-C228-D3439565C9C8}"/>
                    </a:ext>
                  </a:extLst>
                </p:cNvPr>
                <p:cNvSpPr txBox="1"/>
                <p:nvPr/>
              </p:nvSpPr>
              <p:spPr>
                <a:xfrm>
                  <a:off x="8700551" y="4334360"/>
                  <a:ext cx="90624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19457DC9-CD2F-BF64-C228-D3439565C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551" y="4334360"/>
                  <a:ext cx="90624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5F0E40D-80E7-99E3-7EE0-27322521BE26}"/>
                </a:ext>
              </a:extLst>
            </p:cNvPr>
            <p:cNvSpPr/>
            <p:nvPr/>
          </p:nvSpPr>
          <p:spPr>
            <a:xfrm>
              <a:off x="6419822" y="1700949"/>
              <a:ext cx="4149217" cy="402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D1E02F88-96D6-0E5A-34F0-CA7426B0DCB1}"/>
                    </a:ext>
                  </a:extLst>
                </p:cNvPr>
                <p:cNvSpPr/>
                <p:nvPr/>
              </p:nvSpPr>
              <p:spPr>
                <a:xfrm>
                  <a:off x="7905751" y="2196284"/>
                  <a:ext cx="619387" cy="58275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D1E02F88-96D6-0E5A-34F0-CA7426B0DC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5751" y="2196284"/>
                  <a:ext cx="619387" cy="5827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98A01A9E-5FE7-5AAD-A8B7-24CFC078EED1}"/>
                    </a:ext>
                  </a:extLst>
                </p:cNvPr>
                <p:cNvSpPr/>
                <p:nvPr/>
              </p:nvSpPr>
              <p:spPr>
                <a:xfrm>
                  <a:off x="7129938" y="3093426"/>
                  <a:ext cx="619387" cy="58275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98A01A9E-5FE7-5AAD-A8B7-24CFC078EE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938" y="3093426"/>
                  <a:ext cx="619387" cy="5827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77FB90D-50F1-45DE-5A86-5916A7A83D85}"/>
                </a:ext>
              </a:extLst>
            </p:cNvPr>
            <p:cNvCxnSpPr>
              <a:cxnSpLocks/>
              <a:stCxn id="34" idx="7"/>
              <a:endCxn id="22" idx="3"/>
            </p:cNvCxnSpPr>
            <p:nvPr/>
          </p:nvCxnSpPr>
          <p:spPr>
            <a:xfrm flipV="1">
              <a:off x="7658618" y="2693699"/>
              <a:ext cx="337840" cy="4850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C468E73-6D6A-9BEB-A3AE-1091471732E3}"/>
                </a:ext>
              </a:extLst>
            </p:cNvPr>
            <p:cNvCxnSpPr>
              <a:cxnSpLocks/>
            </p:cNvCxnSpPr>
            <p:nvPr/>
          </p:nvCxnSpPr>
          <p:spPr>
            <a:xfrm>
              <a:off x="7827538" y="2966963"/>
              <a:ext cx="1446011" cy="6564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ABF3E53A-D11B-9635-E753-2CF6847E02BF}"/>
                    </a:ext>
                  </a:extLst>
                </p:cNvPr>
                <p:cNvSpPr txBox="1"/>
                <p:nvPr/>
              </p:nvSpPr>
              <p:spPr>
                <a:xfrm>
                  <a:off x="8493701" y="2291899"/>
                  <a:ext cx="878774" cy="399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de-DE" altLang="ja-JP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𝐵𝑒</m:t>
                            </m:r>
                          </m:e>
                        </m:sPr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ABF3E53A-D11B-9635-E753-2CF6847E02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701" y="2291899"/>
                  <a:ext cx="878774" cy="399405"/>
                </a:xfrm>
                <a:prstGeom prst="rect">
                  <a:avLst/>
                </a:prstGeom>
                <a:blipFill>
                  <a:blip r:embed="rId9"/>
                  <a:stretch>
                    <a:fillRect r="-63194" b="-1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3B7BE845-6D59-92AA-D4A4-C40A910F1968}"/>
                    </a:ext>
                  </a:extLst>
                </p:cNvPr>
                <p:cNvSpPr txBox="1"/>
                <p:nvPr/>
              </p:nvSpPr>
              <p:spPr>
                <a:xfrm>
                  <a:off x="7010775" y="2439298"/>
                  <a:ext cx="90624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sz="3200" i="1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3B7BE845-6D59-92AA-D4A4-C40A910F19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775" y="2439298"/>
                  <a:ext cx="906240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楕円 45">
                  <a:extLst>
                    <a:ext uri="{FF2B5EF4-FFF2-40B4-BE49-F238E27FC236}">
                      <a16:creationId xmlns:a16="http://schemas.microsoft.com/office/drawing/2014/main" id="{786A539F-AB98-DD61-AC93-7A15CDB1ACB4}"/>
                    </a:ext>
                  </a:extLst>
                </p:cNvPr>
                <p:cNvSpPr/>
                <p:nvPr/>
              </p:nvSpPr>
              <p:spPr>
                <a:xfrm>
                  <a:off x="9253041" y="3373783"/>
                  <a:ext cx="696315" cy="67237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ja-JP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46" name="楕円 45">
                  <a:extLst>
                    <a:ext uri="{FF2B5EF4-FFF2-40B4-BE49-F238E27FC236}">
                      <a16:creationId xmlns:a16="http://schemas.microsoft.com/office/drawing/2014/main" id="{786A539F-AB98-DD61-AC93-7A15CDB1A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3041" y="3373783"/>
                  <a:ext cx="696315" cy="67237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3E83906A-0796-8EEE-8696-C12973D8F691}"/>
                </a:ext>
              </a:extLst>
            </p:cNvPr>
            <p:cNvSpPr/>
            <p:nvPr/>
          </p:nvSpPr>
          <p:spPr>
            <a:xfrm rot="730308">
              <a:off x="6081888" y="1702554"/>
              <a:ext cx="4723287" cy="3078903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99BC8FF8-CFD4-BEEC-C888-B3BF305D658B}"/>
                    </a:ext>
                  </a:extLst>
                </p:cNvPr>
                <p:cNvSpPr txBox="1"/>
                <p:nvPr/>
              </p:nvSpPr>
              <p:spPr>
                <a:xfrm>
                  <a:off x="10162412" y="2495095"/>
                  <a:ext cx="878774" cy="607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de-DE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kumimoji="1" lang="el-GR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𝐵𝑒</m:t>
                            </m:r>
                          </m:e>
                        </m:sPre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99BC8FF8-CFD4-BEEC-C888-B3BF305D6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412" y="2495095"/>
                  <a:ext cx="878774" cy="6070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4" name="図 53">
            <a:extLst>
              <a:ext uri="{FF2B5EF4-FFF2-40B4-BE49-F238E27FC236}">
                <a16:creationId xmlns:a16="http://schemas.microsoft.com/office/drawing/2014/main" id="{53051BA7-10AE-E10E-B444-6F17ACD5BC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592" y="5871702"/>
            <a:ext cx="5423077" cy="8866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147A22-DEB0-A813-D5BC-D025EBF2A7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0912" y="1019922"/>
            <a:ext cx="5286091" cy="169886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67D5A46-A734-D817-F190-B3869A883C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6400" y="2971334"/>
            <a:ext cx="5460341" cy="165650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FBC4056-A419-9FA3-32A6-AFFFEE1F92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6608" y="4845971"/>
            <a:ext cx="5640013" cy="18053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D60D5477-5C55-4D01-A421-E5EFE98BD7E4}"/>
                  </a:ext>
                </a:extLst>
              </p14:cNvPr>
              <p14:cNvContentPartPr/>
              <p14:nvPr/>
            </p14:nvContentPartPr>
            <p14:xfrm>
              <a:off x="7540350" y="1828145"/>
              <a:ext cx="3728520" cy="1260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D60D5477-5C55-4D01-A421-E5EFE98BD7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04710" y="1756145"/>
                <a:ext cx="3800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38799555-04F4-A963-22DD-C01B290F9B26}"/>
                  </a:ext>
                </a:extLst>
              </p14:cNvPr>
              <p14:cNvContentPartPr/>
              <p14:nvPr/>
            </p14:nvContentPartPr>
            <p14:xfrm>
              <a:off x="7540350" y="3930185"/>
              <a:ext cx="3858480" cy="36720"/>
            </p14:xfrm>
          </p:contentPart>
        </mc:Choice>
        <mc:Fallback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38799555-04F4-A963-22DD-C01B290F9B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4350" y="3858185"/>
                <a:ext cx="3930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1A2201CB-9EE0-AD03-62D5-30206CC920CE}"/>
                  </a:ext>
                </a:extLst>
              </p14:cNvPr>
              <p14:cNvContentPartPr/>
              <p14:nvPr/>
            </p14:nvContentPartPr>
            <p14:xfrm>
              <a:off x="7540350" y="6175145"/>
              <a:ext cx="3906360" cy="1260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1A2201CB-9EE0-AD03-62D5-30206CC920C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04710" y="6103505"/>
                <a:ext cx="3978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インク 20">
                <a:extLst>
                  <a:ext uri="{FF2B5EF4-FFF2-40B4-BE49-F238E27FC236}">
                    <a16:creationId xmlns:a16="http://schemas.microsoft.com/office/drawing/2014/main" id="{DD35BC17-6EB0-7B0B-B622-E790A8BC02BD}"/>
                  </a:ext>
                </a:extLst>
              </p14:cNvPr>
              <p14:cNvContentPartPr/>
              <p14:nvPr/>
            </p14:nvContentPartPr>
            <p14:xfrm>
              <a:off x="13561350" y="2481905"/>
              <a:ext cx="360" cy="360"/>
            </p14:xfrm>
          </p:contentPart>
        </mc:Choice>
        <mc:Fallback xmlns="">
          <p:pic>
            <p:nvPicPr>
              <p:cNvPr id="21" name="インク 20">
                <a:extLst>
                  <a:ext uri="{FF2B5EF4-FFF2-40B4-BE49-F238E27FC236}">
                    <a16:creationId xmlns:a16="http://schemas.microsoft.com/office/drawing/2014/main" id="{DD35BC17-6EB0-7B0B-B622-E790A8BC02B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525710" y="2409905"/>
                <a:ext cx="720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FD582F0-6C9D-EC6F-CDA3-DD6EA117F595}"/>
              </a:ext>
            </a:extLst>
          </p:cNvPr>
          <p:cNvGrpSpPr/>
          <p:nvPr/>
        </p:nvGrpSpPr>
        <p:grpSpPr>
          <a:xfrm>
            <a:off x="1349183" y="2690341"/>
            <a:ext cx="445320" cy="498960"/>
            <a:chOff x="1349183" y="2690341"/>
            <a:chExt cx="44532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インク 26">
                  <a:extLst>
                    <a:ext uri="{FF2B5EF4-FFF2-40B4-BE49-F238E27FC236}">
                      <a16:creationId xmlns:a16="http://schemas.microsoft.com/office/drawing/2014/main" id="{A21208DB-9065-71FA-F15D-2659226CAAE4}"/>
                    </a:ext>
                  </a:extLst>
                </p14:cNvPr>
                <p14:cNvContentPartPr/>
                <p14:nvPr/>
              </p14:nvContentPartPr>
              <p14:xfrm>
                <a:off x="1349183" y="2690341"/>
                <a:ext cx="246600" cy="498960"/>
              </p14:xfrm>
            </p:contentPart>
          </mc:Choice>
          <mc:Fallback xmlns="">
            <p:pic>
              <p:nvPicPr>
                <p:cNvPr id="27" name="インク 26">
                  <a:extLst>
                    <a:ext uri="{FF2B5EF4-FFF2-40B4-BE49-F238E27FC236}">
                      <a16:creationId xmlns:a16="http://schemas.microsoft.com/office/drawing/2014/main" id="{A21208DB-9065-71FA-F15D-2659226CAA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31543" y="2672701"/>
                  <a:ext cx="2822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インク 29">
                  <a:extLst>
                    <a:ext uri="{FF2B5EF4-FFF2-40B4-BE49-F238E27FC236}">
                      <a16:creationId xmlns:a16="http://schemas.microsoft.com/office/drawing/2014/main" id="{AB7D118B-55A1-C30C-EE98-7FA898246465}"/>
                    </a:ext>
                  </a:extLst>
                </p14:cNvPr>
                <p14:cNvContentPartPr/>
                <p14:nvPr/>
              </p14:nvContentPartPr>
              <p14:xfrm>
                <a:off x="1650143" y="2931901"/>
                <a:ext cx="99000" cy="12240"/>
              </p14:xfrm>
            </p:contentPart>
          </mc:Choice>
          <mc:Fallback xmlns="">
            <p:pic>
              <p:nvPicPr>
                <p:cNvPr id="30" name="インク 29">
                  <a:extLst>
                    <a:ext uri="{FF2B5EF4-FFF2-40B4-BE49-F238E27FC236}">
                      <a16:creationId xmlns:a16="http://schemas.microsoft.com/office/drawing/2014/main" id="{AB7D118B-55A1-C30C-EE98-7FA8982464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32503" y="2913901"/>
                  <a:ext cx="134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インク 32">
                  <a:extLst>
                    <a:ext uri="{FF2B5EF4-FFF2-40B4-BE49-F238E27FC236}">
                      <a16:creationId xmlns:a16="http://schemas.microsoft.com/office/drawing/2014/main" id="{C817B56B-64A9-7ABD-52BE-0423F78D2762}"/>
                    </a:ext>
                  </a:extLst>
                </p14:cNvPr>
                <p14:cNvContentPartPr/>
                <p14:nvPr/>
              </p14:nvContentPartPr>
              <p14:xfrm>
                <a:off x="1638983" y="3043861"/>
                <a:ext cx="155520" cy="11520"/>
              </p14:xfrm>
            </p:contentPart>
          </mc:Choice>
          <mc:Fallback xmlns="">
            <p:pic>
              <p:nvPicPr>
                <p:cNvPr id="33" name="インク 32">
                  <a:extLst>
                    <a:ext uri="{FF2B5EF4-FFF2-40B4-BE49-F238E27FC236}">
                      <a16:creationId xmlns:a16="http://schemas.microsoft.com/office/drawing/2014/main" id="{C817B56B-64A9-7ABD-52BE-0423F78D27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20983" y="3025861"/>
                  <a:ext cx="1911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24EEECF6-0828-1AA6-9387-A50CA9266A70}"/>
                  </a:ext>
                </a:extLst>
              </p14:cNvPr>
              <p14:cNvContentPartPr/>
              <p14:nvPr/>
            </p14:nvContentPartPr>
            <p14:xfrm>
              <a:off x="2753183" y="3847021"/>
              <a:ext cx="212040" cy="43776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24EEECF6-0828-1AA6-9387-A50CA9266A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35543" y="3829381"/>
                <a:ext cx="247680" cy="47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7246063-3EF0-30EA-3AF8-186C68D21FD0}"/>
              </a:ext>
            </a:extLst>
          </p:cNvPr>
          <p:cNvGrpSpPr/>
          <p:nvPr/>
        </p:nvGrpSpPr>
        <p:grpSpPr>
          <a:xfrm>
            <a:off x="3044423" y="4047541"/>
            <a:ext cx="255240" cy="100800"/>
            <a:chOff x="3044423" y="4047541"/>
            <a:chExt cx="25524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インク 46">
                  <a:extLst>
                    <a:ext uri="{FF2B5EF4-FFF2-40B4-BE49-F238E27FC236}">
                      <a16:creationId xmlns:a16="http://schemas.microsoft.com/office/drawing/2014/main" id="{0712486E-8885-BC2C-805C-5554CC4B2B3E}"/>
                    </a:ext>
                  </a:extLst>
                </p14:cNvPr>
                <p14:cNvContentPartPr/>
                <p14:nvPr/>
              </p14:nvContentPartPr>
              <p14:xfrm>
                <a:off x="3044423" y="4047541"/>
                <a:ext cx="234000" cy="360"/>
              </p14:xfrm>
            </p:contentPart>
          </mc:Choice>
          <mc:Fallback xmlns="">
            <p:pic>
              <p:nvPicPr>
                <p:cNvPr id="47" name="インク 46">
                  <a:extLst>
                    <a:ext uri="{FF2B5EF4-FFF2-40B4-BE49-F238E27FC236}">
                      <a16:creationId xmlns:a16="http://schemas.microsoft.com/office/drawing/2014/main" id="{0712486E-8885-BC2C-805C-5554CC4B2B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6423" y="4029541"/>
                  <a:ext cx="26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1" name="インク 50">
                  <a:extLst>
                    <a:ext uri="{FF2B5EF4-FFF2-40B4-BE49-F238E27FC236}">
                      <a16:creationId xmlns:a16="http://schemas.microsoft.com/office/drawing/2014/main" id="{F9D74385-813B-AD28-7B42-B620909BBA69}"/>
                    </a:ext>
                  </a:extLst>
                </p14:cNvPr>
                <p14:cNvContentPartPr/>
                <p14:nvPr/>
              </p14:nvContentPartPr>
              <p14:xfrm>
                <a:off x="3054863" y="4147981"/>
                <a:ext cx="244800" cy="360"/>
              </p14:xfrm>
            </p:contentPart>
          </mc:Choice>
          <mc:Fallback xmlns="">
            <p:pic>
              <p:nvPicPr>
                <p:cNvPr id="51" name="インク 50">
                  <a:extLst>
                    <a:ext uri="{FF2B5EF4-FFF2-40B4-BE49-F238E27FC236}">
                      <a16:creationId xmlns:a16="http://schemas.microsoft.com/office/drawing/2014/main" id="{F9D74385-813B-AD28-7B42-B620909BBA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7223" y="4130341"/>
                  <a:ext cx="2804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B0F6F4A-C3ED-2F64-0EE4-3463AE4619F4}"/>
                  </a:ext>
                </a:extLst>
              </p:cNvPr>
              <p:cNvSpPr txBox="1"/>
              <p:nvPr/>
            </p:nvSpPr>
            <p:spPr>
              <a:xfrm>
                <a:off x="3088508" y="3842710"/>
                <a:ext cx="906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B0F6F4A-C3ED-2F64-0EE4-3463AE461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08" y="3842710"/>
                <a:ext cx="906240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4612EBED-4174-46D5-4458-ADAEADB5796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580865" y="3733909"/>
            <a:ext cx="906240" cy="4292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FE6FEEF-22E5-D23E-3D46-0F2B67D7DC9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580865" y="5917627"/>
            <a:ext cx="855889" cy="39737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AEA69F5-41D1-9883-211A-09D55081CED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580866" y="1693389"/>
            <a:ext cx="881974" cy="3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39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26443</TotalTime>
  <Words>1151</Words>
  <Application>Microsoft Office PowerPoint</Application>
  <PresentationFormat>ワイド画面</PresentationFormat>
  <Paragraphs>170</Paragraphs>
  <Slides>25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3" baseType="lpstr">
      <vt:lpstr>MS UI Gothic</vt:lpstr>
      <vt:lpstr>ＭＳ 明朝</vt:lpstr>
      <vt:lpstr>游ゴシック</vt:lpstr>
      <vt:lpstr>游ゴシック Light</vt:lpstr>
      <vt:lpstr>Arial</vt:lpstr>
      <vt:lpstr>Cambria Math</vt:lpstr>
      <vt:lpstr>Office テーマ</vt:lpstr>
      <vt:lpstr>Worksheet</vt:lpstr>
      <vt:lpstr>PowerPoint プレゼンテーション</vt:lpstr>
      <vt:lpstr>Core－Excitation Three-Cluster Model </vt:lpstr>
      <vt:lpstr>PowerPoint プレゼンテーション</vt:lpstr>
      <vt:lpstr>Core－Excitation Three-Cluster Model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(_^8)Be-Λ Interaction</vt:lpstr>
      <vt:lpstr>Λ-ΛInteraction</vt:lpstr>
      <vt:lpstr>Parameter β and coupling constant λ</vt:lpstr>
      <vt:lpstr>Scattering Length a and Effective Range r</vt:lpstr>
      <vt:lpstr>PowerPoint プレゼンテーション</vt:lpstr>
      <vt:lpstr>PowerPoint プレゼンテーション</vt:lpstr>
      <vt:lpstr>PowerPoint プレゼンテーション</vt:lpstr>
      <vt:lpstr>Usual three-cluster model</vt:lpstr>
      <vt:lpstr>PowerPoint プレゼンテーション</vt:lpstr>
      <vt:lpstr>Core-excitation three-cluster model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裕之 鎌田</dc:creator>
  <cp:lastModifiedBy>裕之 鎌田</cp:lastModifiedBy>
  <cp:revision>45</cp:revision>
  <dcterms:created xsi:type="dcterms:W3CDTF">2025-08-10T04:39:26Z</dcterms:created>
  <dcterms:modified xsi:type="dcterms:W3CDTF">2025-09-29T20:02:41Z</dcterms:modified>
</cp:coreProperties>
</file>