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  <p:sldId id="259" r:id="rId9"/>
    <p:sldId id="266" r:id="rId10"/>
    <p:sldId id="267" r:id="rId11"/>
    <p:sldId id="268" r:id="rId12"/>
    <p:sldId id="265" r:id="rId13"/>
    <p:sldId id="270" r:id="rId14"/>
    <p:sldId id="261" r:id="rId15"/>
    <p:sldId id="269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F521-BE9E-D048-9501-6722C0F0B412}" type="datetimeFigureOut">
              <a:rPr lang="ja-JP" altLang="en-US" smtClean="0"/>
              <a:t>11.7.28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EA21C-C571-2441-9E75-C839FE62C6C9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/>
              <a:t>JLab</a:t>
            </a:r>
            <a:r>
              <a:rPr lang="en-US" altLang="ja-JP" dirty="0" smtClean="0"/>
              <a:t> 12GeV Upgrade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理研</a:t>
            </a:r>
            <a:r>
              <a:rPr lang="en-US" altLang="ja-JP" dirty="0" smtClean="0"/>
              <a:t>/RBRC</a:t>
            </a:r>
          </a:p>
          <a:p>
            <a:r>
              <a:rPr lang="ja-JP" altLang="en-US" dirty="0" smtClean="0"/>
              <a:t>　中川格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31750"/>
            <a:ext cx="9080500" cy="679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31750"/>
            <a:ext cx="9080500" cy="679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9118600" cy="684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Kinematics for deeply excl. experiments</a:t>
            </a:r>
            <a:endParaRPr kumimoji="0" lang="en-US" altLang="ja-JP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dvcs_11gev"/>
          <p:cNvPicPr>
            <a:picLocks noChangeAspect="1" noChangeArrowheads="1"/>
          </p:cNvPicPr>
          <p:nvPr/>
        </p:nvPicPr>
        <p:blipFill>
          <a:blip r:embed="rId2"/>
          <a:srcRect t="15227"/>
          <a:stretch>
            <a:fillRect/>
          </a:stretch>
        </p:blipFill>
        <p:spPr bwMode="auto">
          <a:xfrm>
            <a:off x="676275" y="1181100"/>
            <a:ext cx="78486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105025" y="733425"/>
            <a:ext cx="5016500" cy="685800"/>
            <a:chOff x="1296" y="528"/>
            <a:chExt cx="3160" cy="432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2688" y="720"/>
              <a:ext cx="288" cy="240"/>
            </a:xfrm>
            <a:custGeom>
              <a:avLst/>
              <a:gdLst>
                <a:gd name="T0" fmla="*/ 216 w 21600"/>
                <a:gd name="T1" fmla="*/ 0 h 21600"/>
                <a:gd name="T2" fmla="*/ 0 w 21600"/>
                <a:gd name="T3" fmla="*/ 120 h 21600"/>
                <a:gd name="T4" fmla="*/ 216 w 21600"/>
                <a:gd name="T5" fmla="*/ 240 h 21600"/>
                <a:gd name="T6" fmla="*/ 288 w 21600"/>
                <a:gd name="T7" fmla="*/ 120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pitchFamily="-109" charset="-128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-10761278">
              <a:off x="2208" y="720"/>
              <a:ext cx="288" cy="240"/>
            </a:xfrm>
            <a:custGeom>
              <a:avLst/>
              <a:gdLst>
                <a:gd name="T0" fmla="*/ 216 w 21600"/>
                <a:gd name="T1" fmla="*/ 0 h 21600"/>
                <a:gd name="T2" fmla="*/ 0 w 21600"/>
                <a:gd name="T3" fmla="*/ 120 h 21600"/>
                <a:gd name="T4" fmla="*/ 216 w 21600"/>
                <a:gd name="T5" fmla="*/ 240 h 21600"/>
                <a:gd name="T6" fmla="*/ 288 w 21600"/>
                <a:gd name="T7" fmla="*/ 120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pitchFamily="-109" charset="-128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104" y="556"/>
              <a:ext cx="13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pitchFamily="-109" charset="0"/>
                </a:rPr>
                <a:t>no overlap with other</a:t>
              </a:r>
            </a:p>
            <a:p>
              <a:r>
                <a:rPr lang="en-US" altLang="ja-JP" sz="1800">
                  <a:latin typeface="Times New Roman" pitchFamily="-109" charset="0"/>
                </a:rPr>
                <a:t>existing experiments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296" y="528"/>
              <a:ext cx="12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>
                  <a:latin typeface="Times New Roman" pitchFamily="-109" charset="0"/>
                </a:rPr>
                <a:t>compete with other </a:t>
              </a:r>
            </a:p>
            <a:p>
              <a:r>
                <a:rPr lang="en-US" altLang="ja-JP" sz="1800">
                  <a:latin typeface="Times New Roman" pitchFamily="-109" charset="0"/>
                </a:rPr>
                <a:t>experiments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9105900" cy="681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191000" y="1254125"/>
            <a:ext cx="2362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altLang="ja-JP" sz="1600" b="1">
                <a:latin typeface="Arial" pitchFamily="-109" charset="0"/>
                <a:ea typeface="Arial" pitchFamily="-109" charset="0"/>
                <a:cs typeface="Arial" pitchFamily="-109" charset="0"/>
              </a:rPr>
              <a:t>E</a:t>
            </a:r>
            <a:r>
              <a:rPr lang="en-US" altLang="ja-JP" sz="1600" b="1" baseline="-25000">
                <a:latin typeface="Arial" pitchFamily="-109" charset="0"/>
                <a:ea typeface="Arial" pitchFamily="-109" charset="0"/>
                <a:cs typeface="Arial" pitchFamily="-109" charset="0"/>
              </a:rPr>
              <a:t>e</a:t>
            </a:r>
            <a:r>
              <a:rPr lang="en-US" altLang="ja-JP" sz="1600" b="1">
                <a:latin typeface="Arial" pitchFamily="-109" charset="0"/>
                <a:ea typeface="Arial" pitchFamily="-109" charset="0"/>
                <a:cs typeface="Arial" pitchFamily="-109" charset="0"/>
              </a:rPr>
              <a:t> =11 GeV  NH</a:t>
            </a:r>
            <a:r>
              <a:rPr lang="en-US" altLang="ja-JP" sz="1600" b="1" baseline="-25000">
                <a:latin typeface="Arial" pitchFamily="-109" charset="0"/>
                <a:ea typeface="Arial" pitchFamily="-109" charset="0"/>
                <a:cs typeface="Arial" pitchFamily="-109" charset="0"/>
              </a:rPr>
              <a:t>3</a:t>
            </a:r>
            <a:r>
              <a:rPr lang="en-US" altLang="ja-JP" sz="1600" b="1">
                <a:latin typeface="Arial" pitchFamily="-109" charset="0"/>
                <a:ea typeface="Arial" pitchFamily="-109" charset="0"/>
                <a:cs typeface="Arial" pitchFamily="-109" charset="0"/>
              </a:rPr>
              <a:t>+He3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096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omic Sans MS" pitchFamily="-109" charset="0"/>
                <a:ea typeface="+mj-ea"/>
                <a:cs typeface="+mj-cs"/>
              </a:rPr>
              <a:t>Flavor decomposition using SIDIS</a:t>
            </a:r>
            <a:endParaRPr kumimoji="0" lang="en-US" altLang="ja-JP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omic Sans MS" pitchFamily="-109" charset="0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1325" y="1236663"/>
            <a:ext cx="1943100" cy="446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ja-JP" sz="2000" dirty="0">
                <a:solidFill>
                  <a:schemeClr val="bg2"/>
                </a:solidFill>
                <a:latin typeface="Comic Sans MS" pitchFamily="-109" charset="0"/>
              </a:rPr>
              <a:t>Valence quarks</a:t>
            </a:r>
          </a:p>
        </p:txBody>
      </p:sp>
      <p:pic>
        <p:nvPicPr>
          <p:cNvPr id="7" name="Picture 6" descr="jiangdud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029200"/>
            <a:ext cx="4648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jiangdud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5257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2193"/>
          </a:xfrm>
        </p:spPr>
        <p:txBody>
          <a:bodyPr/>
          <a:lstStyle/>
          <a:p>
            <a:r>
              <a:rPr lang="en-US" altLang="ja-JP" dirty="0" err="1" smtClean="0"/>
              <a:t>JLab</a:t>
            </a:r>
            <a:r>
              <a:rPr lang="en-US" altLang="ja-JP" dirty="0" smtClean="0"/>
              <a:t> 12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</a:t>
            </a:r>
            <a:r>
              <a:rPr lang="ja-JP" altLang="en-US" dirty="0" smtClean="0"/>
              <a:t>アップグレード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1" y="1256831"/>
            <a:ext cx="4843344" cy="376317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21367" y="1256831"/>
            <a:ext cx="374153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９０年代半ばにスタートした実験はすでに１４０を越え、核子や原子核の構造、反応の理解に貢献</a:t>
            </a:r>
            <a:r>
              <a:rPr lang="ja-JP" altLang="en-US" dirty="0" smtClean="0"/>
              <a:t>して</a:t>
            </a:r>
            <a:r>
              <a:rPr lang="ja-JP" altLang="en-US" dirty="0" smtClean="0"/>
              <a:t>き</a:t>
            </a:r>
            <a:r>
              <a:rPr lang="ja-JP" altLang="en-US" dirty="0" smtClean="0"/>
              <a:t>た。</a:t>
            </a:r>
            <a:r>
              <a:rPr lang="en-US" altLang="ja-JP" dirty="0" err="1" smtClean="0"/>
              <a:t>JLab</a:t>
            </a:r>
            <a:r>
              <a:rPr lang="ja-JP" altLang="en-US" dirty="0" smtClean="0"/>
              <a:t>では更なる詳細研究のため、現行のビームエネルギー</a:t>
            </a:r>
            <a:r>
              <a:rPr lang="en-US" altLang="ja-JP" dirty="0" smtClean="0"/>
              <a:t>6GeV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12GeV</a:t>
            </a:r>
            <a:r>
              <a:rPr lang="ja-JP" altLang="en-US" dirty="0" smtClean="0"/>
              <a:t>へのアップグレード計画が進行中である。すでに新しい実験</a:t>
            </a:r>
            <a:r>
              <a:rPr lang="en-US" altLang="ja-JP" dirty="0" smtClean="0"/>
              <a:t>Hall-D</a:t>
            </a:r>
            <a:r>
              <a:rPr lang="ja-JP" altLang="en-US" dirty="0" smtClean="0"/>
              <a:t>の建設が始まっており、</a:t>
            </a:r>
            <a:r>
              <a:rPr lang="en-US" altLang="ja-JP" dirty="0" smtClean="0"/>
              <a:t>6GeV</a:t>
            </a:r>
            <a:r>
              <a:rPr lang="ja-JP" altLang="en-US" dirty="0" smtClean="0"/>
              <a:t>ビームによる実験も</a:t>
            </a:r>
            <a:r>
              <a:rPr lang="en-US" altLang="ja-JP" dirty="0" smtClean="0"/>
              <a:t>12</a:t>
            </a:r>
            <a:r>
              <a:rPr lang="ja-JP" altLang="en-US" dirty="0" smtClean="0"/>
              <a:t>年には完了予定である。その後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年のシャットダウン期間を授け、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つのリニアックセクションにそれぞれ</a:t>
            </a:r>
            <a:r>
              <a:rPr lang="en-US" altLang="ja-JP" dirty="0" smtClean="0"/>
              <a:t>5</a:t>
            </a:r>
            <a:r>
              <a:rPr lang="ja-JP" altLang="en-US" dirty="0" smtClean="0"/>
              <a:t>基の加速管を追加、アークセクションに</a:t>
            </a:r>
            <a:r>
              <a:rPr lang="en-US" altLang="ja-JP" dirty="0" smtClean="0"/>
              <a:t>5</a:t>
            </a:r>
            <a:r>
              <a:rPr lang="ja-JP" altLang="en-US" dirty="0" smtClean="0"/>
              <a:t>番目のパスを接地する。また</a:t>
            </a:r>
            <a:r>
              <a:rPr lang="en-US" altLang="ja-JP" dirty="0" smtClean="0"/>
              <a:t>3</a:t>
            </a:r>
            <a:r>
              <a:rPr lang="ja-JP" altLang="en-US" dirty="0" smtClean="0"/>
              <a:t>つの実験</a:t>
            </a:r>
            <a:r>
              <a:rPr lang="en-US" altLang="ja-JP" dirty="0" smtClean="0"/>
              <a:t>Hall-A,B,C</a:t>
            </a:r>
            <a:r>
              <a:rPr lang="ja-JP" altLang="en-US" dirty="0" smtClean="0"/>
              <a:t>の</a:t>
            </a:r>
            <a:r>
              <a:rPr lang="ja-JP" altLang="en-US" dirty="0" smtClean="0"/>
              <a:t>検出器群</a:t>
            </a:r>
            <a:r>
              <a:rPr lang="ja-JP" altLang="en-US" dirty="0" smtClean="0"/>
              <a:t>にも、それぞれ</a:t>
            </a:r>
            <a:r>
              <a:rPr lang="en-US" altLang="ja-JP" dirty="0" smtClean="0"/>
              <a:t>12GeV</a:t>
            </a:r>
            <a:r>
              <a:rPr lang="ja-JP" altLang="en-US" dirty="0" smtClean="0"/>
              <a:t>に適したデザインへのアップグレードが行われる。</a:t>
            </a:r>
            <a:r>
              <a:rPr lang="en-US" altLang="ja-JP" dirty="0" smtClean="0"/>
              <a:t>2013</a:t>
            </a:r>
            <a:r>
              <a:rPr lang="ja-JP" altLang="en-US" dirty="0" smtClean="0"/>
              <a:t>年からコミッショニングを始め、</a:t>
            </a:r>
            <a:r>
              <a:rPr lang="en-US" altLang="ja-JP" dirty="0" smtClean="0"/>
              <a:t>15</a:t>
            </a:r>
            <a:r>
              <a:rPr lang="ja-JP" altLang="en-US" dirty="0" smtClean="0"/>
              <a:t>年に実験が再開される予定である。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6741" cy="32834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459" y="-32221"/>
            <a:ext cx="4423541" cy="32946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889" y="3283422"/>
            <a:ext cx="4762111" cy="33852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88" y="3283422"/>
            <a:ext cx="4277500" cy="334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12700"/>
            <a:ext cx="9131300" cy="683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9118600" cy="684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409700"/>
            <a:ext cx="89535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8" y="36543"/>
            <a:ext cx="8841612" cy="34514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24166"/>
            <a:ext cx="7953012" cy="3104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Hall-D </a:t>
            </a:r>
            <a:r>
              <a:rPr lang="en-US" altLang="ja-JP" dirty="0" err="1" smtClean="0"/>
              <a:t>GlueX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31750"/>
            <a:ext cx="9080500" cy="679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204</Words>
  <Application>Microsoft Macintosh PowerPoint</Application>
  <PresentationFormat>画面に合わせる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JLab 12GeV Upgrade</vt:lpstr>
      <vt:lpstr>JLab 12 GeV アップグレード</vt:lpstr>
      <vt:lpstr>スライド 3</vt:lpstr>
      <vt:lpstr>スライド 4</vt:lpstr>
      <vt:lpstr>スライド 5</vt:lpstr>
      <vt:lpstr>スライド 6</vt:lpstr>
      <vt:lpstr>スライド 7</vt:lpstr>
      <vt:lpstr>Hall-D GlueX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</vt:vector>
  </TitlesOfParts>
  <Company>RIKEN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JLab 12GeV Upgrade</dc:title>
  <dc:creator>Nakagawa Itaru</dc:creator>
  <cp:lastModifiedBy>Nakagawa Itaru</cp:lastModifiedBy>
  <cp:revision>16</cp:revision>
  <dcterms:created xsi:type="dcterms:W3CDTF">2011-07-28T01:38:23Z</dcterms:created>
  <dcterms:modified xsi:type="dcterms:W3CDTF">2011-07-28T04:17:35Z</dcterms:modified>
</cp:coreProperties>
</file>