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  <p:sldMasterId id="2147483743" r:id="rId4"/>
    <p:sldMasterId id="2147483771" r:id="rId5"/>
    <p:sldMasterId id="2147483783" r:id="rId6"/>
    <p:sldMasterId id="2147483795" r:id="rId7"/>
    <p:sldMasterId id="2147483847" r:id="rId8"/>
    <p:sldMasterId id="2147483897" r:id="rId9"/>
  </p:sldMasterIdLst>
  <p:notesMasterIdLst>
    <p:notesMasterId r:id="rId26"/>
  </p:notesMasterIdLst>
  <p:sldIdLst>
    <p:sldId id="307" r:id="rId10"/>
    <p:sldId id="293" r:id="rId11"/>
    <p:sldId id="275" r:id="rId12"/>
    <p:sldId id="276" r:id="rId13"/>
    <p:sldId id="283" r:id="rId14"/>
    <p:sldId id="277" r:id="rId15"/>
    <p:sldId id="278" r:id="rId16"/>
    <p:sldId id="256" r:id="rId17"/>
    <p:sldId id="285" r:id="rId18"/>
    <p:sldId id="510" r:id="rId19"/>
    <p:sldId id="312" r:id="rId20"/>
    <p:sldId id="313" r:id="rId21"/>
    <p:sldId id="292" r:id="rId22"/>
    <p:sldId id="317" r:id="rId23"/>
    <p:sldId id="318" r:id="rId24"/>
    <p:sldId id="282" r:id="rId25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32A0"/>
    <a:srgbClr val="007A37"/>
    <a:srgbClr val="2A2A86"/>
    <a:srgbClr val="32329E"/>
    <a:srgbClr val="3737AF"/>
    <a:srgbClr val="2E2E92"/>
    <a:srgbClr val="4141C3"/>
    <a:srgbClr val="196092"/>
    <a:srgbClr val="286092"/>
    <a:srgbClr val="60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03" autoAdjust="0"/>
    <p:restoredTop sz="94660"/>
  </p:normalViewPr>
  <p:slideViewPr>
    <p:cSldViewPr>
      <p:cViewPr varScale="1">
        <p:scale>
          <a:sx n="94" d="100"/>
          <a:sy n="94" d="100"/>
        </p:scale>
        <p:origin x="1051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D54E4-20D1-4F38-947C-EB5BFD40F433}" type="datetimeFigureOut">
              <a:rPr kumimoji="1" lang="ja-JP" altLang="en-US" smtClean="0"/>
              <a:t>2025/5/6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FF0CA-7ABF-44C9-8BCB-8779C08AFA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220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032898-92EA-A04C-96C0-BCEF7F1ADB82}" type="slidenum">
              <a:rPr lang="en-US" altLang="ja-JP"/>
              <a:pPr/>
              <a:t>1</a:t>
            </a:fld>
            <a:endParaRPr lang="en-US" altLang="ja-JP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1766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6C4F17-5E15-46F1-8484-A3D03F35E233}" type="slidenum">
              <a:rPr kumimoji="1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6931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6C4F17-5E15-46F1-8484-A3D03F35E233}" type="slidenum">
              <a:rPr kumimoji="1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4823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582E33-B468-AD42-9C5D-01E0E3D2726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58C092-B6CE-4DE0-BA58-692C0F115AE4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4213"/>
            <a:ext cx="4572000" cy="3430587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</p:spPr>
        <p:txBody>
          <a:bodyPr lIns="91408" tIns="45704" rIns="91408" bIns="45704"/>
          <a:lstStyle/>
          <a:p>
            <a:endParaRPr lang="en-US" dirty="0">
              <a:ea typeface="MS PGothic" pitchFamily="50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0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>
              <a:latin typeface="Arial" pitchFamily="34" charset="0"/>
            </a:endParaRPr>
          </a:p>
        </p:txBody>
      </p:sp>
      <p:sp>
        <p:nvSpPr>
          <p:cNvPr id="220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1pPr>
            <a:lvl2pPr marL="742950" indent="-285750" defTabSz="9667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2pPr>
            <a:lvl3pPr marL="1143000" indent="-228600" defTabSz="9667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3pPr>
            <a:lvl4pPr marL="1600200" indent="-228600" defTabSz="9667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4pPr>
            <a:lvl5pPr marL="2057400" indent="-228600" defTabSz="9667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F3B413A-5E31-4CAE-B3D3-B75966C27754}" type="slidenum">
              <a:rPr lang="en-US" altLang="ja-JP" sz="1300" smtClean="0">
                <a:solidFill>
                  <a:prstClr val="black"/>
                </a:solidFill>
                <a:ea typeface="ＭＳ Ｐゴシック" pitchFamily="50" charset="-128"/>
              </a:rPr>
              <a:pPr eaLnBrk="1" hangingPunct="1">
                <a:spcBef>
                  <a:spcPct val="0"/>
                </a:spcBef>
              </a:pPr>
              <a:t>11</a:t>
            </a:fld>
            <a:endParaRPr lang="en-US" altLang="ja-JP" sz="1300">
              <a:solidFill>
                <a:prstClr val="black"/>
              </a:solidFill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4766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C15FEE-720A-4A64-8F15-4D7B9374938C}" type="slidenum">
              <a:rPr lang="en-US" altLang="ja-JP">
                <a:solidFill>
                  <a:prstClr val="black"/>
                </a:solidFill>
              </a:rPr>
              <a:pPr/>
              <a:t>13</a:t>
            </a:fld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>
              <a:ea typeface="MS PGothic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8447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1pPr>
            <a:lvl2pPr marL="702756" indent="-270291" defTabSz="914485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2pPr>
            <a:lvl3pPr marL="1081164" indent="-216233" defTabSz="914485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3pPr>
            <a:lvl4pPr marL="1513629" indent="-216233" defTabSz="914485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4pPr>
            <a:lvl5pPr marL="1946095" indent="-216233" defTabSz="914485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5pPr>
            <a:lvl6pPr marL="2378560" indent="-216233" defTabSz="914485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6pPr>
            <a:lvl7pPr marL="2811026" indent="-216233" defTabSz="914485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7pPr>
            <a:lvl8pPr marL="3243491" indent="-216233" defTabSz="914485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8pPr>
            <a:lvl9pPr marL="3675957" indent="-216233" defTabSz="914485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103404D-1F50-498D-8F72-5E67E23B533E}" type="slidenum">
              <a:rPr lang="en-GB" altLang="ja-JP" sz="1200">
                <a:solidFill>
                  <a:prstClr val="black"/>
                </a:solidFill>
                <a:ea typeface="ＭＳ Ｐゴシック" pitchFamily="50" charset="-128"/>
              </a:rPr>
              <a:pPr eaLnBrk="1" hangingPunct="1">
                <a:spcBef>
                  <a:spcPct val="0"/>
                </a:spcBef>
              </a:pPr>
              <a:t>14</a:t>
            </a:fld>
            <a:endParaRPr lang="en-GB" altLang="ja-JP" sz="1200">
              <a:solidFill>
                <a:prstClr val="black"/>
              </a:solidFill>
              <a:ea typeface="ＭＳ Ｐゴシック" pitchFamily="50" charset="-128"/>
            </a:endParaRPr>
          </a:p>
        </p:txBody>
      </p:sp>
      <p:sp>
        <p:nvSpPr>
          <p:cNvPr id="224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9296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58C092-B6CE-4DE0-BA58-692C0F115AE4}" type="slidenum">
              <a:rPr lang="en-US" altLang="ja-JP">
                <a:solidFill>
                  <a:prstClr val="black"/>
                </a:solidFill>
              </a:rPr>
              <a:pPr/>
              <a:t>16</a:t>
            </a:fld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4213"/>
            <a:ext cx="4572000" cy="3430587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</p:spPr>
        <p:txBody>
          <a:bodyPr lIns="91408" tIns="45704" rIns="91408" bIns="45704"/>
          <a:lstStyle/>
          <a:p>
            <a:endParaRPr lang="en-US" dirty="0">
              <a:ea typeface="MS PGothic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5550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2025/5/6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2025/5/6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EF7F8CAF-AC6A-499E-AF3A-CCD467057CE6}" type="datetimeFigureOut">
              <a:rPr lang="en-US"/>
              <a:pPr>
                <a:defRPr/>
              </a:pPr>
              <a:t>5/6/2025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990927C3-081E-45D5-9CFD-CCC52F80C5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23034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90E03E16-F53D-435F-B141-BD5A637E4E72}" type="datetimeFigureOut">
              <a:rPr lang="en-US"/>
              <a:pPr>
                <a:defRPr/>
              </a:pPr>
              <a:t>5/6/2025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1F624B40-3279-46F1-AF71-6F5AC4BE2D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94979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2035B99D-388C-4E82-A1AC-DFDB8BC8F57C}" type="datetimeFigureOut">
              <a:rPr lang="en-US"/>
              <a:pPr>
                <a:defRPr/>
              </a:pPr>
              <a:t>5/6/2025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77D5C774-C609-42C5-97AC-FF04CDD048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17810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11" indent="0">
              <a:buNone/>
              <a:defRPr sz="2800"/>
            </a:lvl2pPr>
            <a:lvl3pPr marL="914024" indent="0">
              <a:buNone/>
              <a:defRPr sz="2400"/>
            </a:lvl3pPr>
            <a:lvl4pPr marL="1371040" indent="0">
              <a:buNone/>
              <a:defRPr sz="2000"/>
            </a:lvl4pPr>
            <a:lvl5pPr marL="1828052" indent="0">
              <a:buNone/>
              <a:defRPr sz="2000"/>
            </a:lvl5pPr>
            <a:lvl6pPr marL="2285064" indent="0">
              <a:buNone/>
              <a:defRPr sz="2000"/>
            </a:lvl6pPr>
            <a:lvl7pPr marL="2742079" indent="0">
              <a:buNone/>
              <a:defRPr sz="2000"/>
            </a:lvl7pPr>
            <a:lvl8pPr marL="3199088" indent="0">
              <a:buNone/>
              <a:defRPr sz="2000"/>
            </a:lvl8pPr>
            <a:lvl9pPr marL="3656104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B226621F-CE92-4CE3-9AB9-AD5F39580087}" type="datetimeFigureOut">
              <a:rPr lang="en-US"/>
              <a:pPr>
                <a:defRPr/>
              </a:pPr>
              <a:t>5/6/2025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2A02FB0A-D9DF-47C3-AADB-B9D93A3D17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91751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A6F06B79-54F4-4342-8C73-09464317272C}" type="datetimeFigureOut">
              <a:rPr lang="en-US"/>
              <a:pPr>
                <a:defRPr/>
              </a:pPr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3202153D-06E4-4FDC-842A-85D3B16939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42736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712D19D7-C6BC-4D5F-BE12-FC394F67E247}" type="datetimeFigureOut">
              <a:rPr lang="en-US"/>
              <a:pPr>
                <a:defRPr/>
              </a:pPr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EDE8ED53-F16C-4CE8-ABCD-B4FB03E31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2956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066800"/>
            <a:ext cx="38100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066801"/>
            <a:ext cx="3810000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57600"/>
            <a:ext cx="3810000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1" y="6248400"/>
            <a:ext cx="28956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6C5419A7-CCF2-42E0-87E7-5EBE8A69AD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099873"/>
      </p:ext>
    </p:extLst>
  </p:cSld>
  <p:clrMapOvr>
    <a:masterClrMapping/>
  </p:clrMapOvr>
  <p:transition spd="med">
    <p:pull dir="d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6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764814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2025/5/6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5707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4817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4384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3970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168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114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414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066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2025/5/6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2415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3270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1205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066800"/>
            <a:ext cx="38100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38100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87E52-2116-4CE5-AF82-506909D05B82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871913"/>
      </p:ext>
    </p:extLst>
  </p:cSld>
  <p:clrMapOvr>
    <a:masterClrMapping/>
  </p:clrMapOvr>
  <p:transition spd="med">
    <p:pull dir="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9321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7854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7652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953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2660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984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2025/5/6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4050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7799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3857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4160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9203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066800"/>
            <a:ext cx="38100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38100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87E52-2116-4CE5-AF82-506909D05B82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706960"/>
      </p:ext>
    </p:extLst>
  </p:cSld>
  <p:clrMapOvr>
    <a:masterClrMapping/>
  </p:clrMapOvr>
  <p:transition spd="med">
    <p:pull dir="d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3432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7077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4650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508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2025/5/6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7359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0482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499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2876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5185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3893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8434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タイトル、テキスト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438400" y="0"/>
            <a:ext cx="6934200" cy="9144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half" idx="1"/>
          </p:nvPr>
        </p:nvSpPr>
        <p:spPr>
          <a:xfrm>
            <a:off x="1139825" y="1524000"/>
            <a:ext cx="3735388" cy="464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2"/>
          </p:nvPr>
        </p:nvSpPr>
        <p:spPr>
          <a:xfrm>
            <a:off x="5027613" y="1524000"/>
            <a:ext cx="3735387" cy="22479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3"/>
          </p:nvPr>
        </p:nvSpPr>
        <p:spPr>
          <a:xfrm>
            <a:off x="5027613" y="3924300"/>
            <a:ext cx="3735387" cy="22479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662901402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066800"/>
            <a:ext cx="38100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38100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87E52-2116-4CE5-AF82-506909D05B82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635508"/>
      </p:ext>
    </p:extLst>
  </p:cSld>
  <p:clrMapOvr>
    <a:masterClrMapping/>
  </p:clrMapOvr>
  <p:transition spd="med">
    <p:pull dir="d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822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2025/5/6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6325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7539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7609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25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5512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6432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095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1956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80468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01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2025/5/6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RHIC Weekly Meeting, November 24, 2008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3619B7-F9E2-4BB1-BD6D-CA6D77FE49CF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02686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RHIC Weekly Meeting, November 24, 2008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6B7CBA-5E84-486D-926A-E74CA996239D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5284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RHIC Weekly Meeting, November 24, 2008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3861D0-3261-42F6-8A22-C91ACE01C375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50762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RHIC Weekly Meeting, November 24, 2008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D4CF54-0A76-4038-A490-4353A2CA9D38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7738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RHIC Weekly Meeting, November 24, 2008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BEC450-7AD2-4A62-B30D-26FD29D2D94A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64683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RHIC Weekly Meeting, November 24, 2008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3B8143-A6BD-4F4A-A516-893D09184E2A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0788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RHIC Weekly Meeting, November 24, 2008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BD3B76-0581-4836-BC73-8B2D885F46E8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83639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RHIC Weekly Meeting, November 24, 2008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5D3E9D-6533-4BCD-B606-13A79D4D367F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28028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RHIC Weekly Meeting, November 24, 2008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B4291B-9085-4B87-847F-1896564C329A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85116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RHIC Weekly Meeting, November 24, 2008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2FDD14-5E49-41BF-88B2-2CC6771D8455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696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2025/5/6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RHIC Weekly Meeting, November 24, 2008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EDB38C-3C84-4106-A593-A52765E6F0B4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85758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86528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25749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00291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99952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90984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74917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69644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66564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350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2025/5/6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19202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23221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066800"/>
            <a:ext cx="38100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38100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87E52-2116-4CE5-AF82-506909D05B82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286672"/>
      </p:ext>
    </p:extLst>
  </p:cSld>
  <p:clrMapOvr>
    <a:masterClrMapping/>
  </p:clrMapOvr>
  <p:transition spd="med">
    <p:pull dir="d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5434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85131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59077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16044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24584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44909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695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2025/5/6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76622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64930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48971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10910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066800"/>
            <a:ext cx="38100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38100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87E52-2116-4CE5-AF82-506909D05B82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579719"/>
      </p:ext>
    </p:extLst>
  </p:cSld>
  <p:clrMapOvr>
    <a:masterClrMapping/>
  </p:clrMapOvr>
  <p:transition spd="med">
    <p:pull dir="d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80E1A297-470E-416B-96D0-114940FBD5D4}" type="datetimeFigureOut">
              <a:rPr lang="en-US"/>
              <a:pPr>
                <a:defRPr/>
              </a:pPr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1A5A57F2-0CE4-46A0-BA82-D67EA7A3DE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67371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EDD08D46-E1EB-4F92-9814-825EE49EC2B8}" type="datetimeFigureOut">
              <a:rPr lang="en-US"/>
              <a:pPr>
                <a:defRPr/>
              </a:pPr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D0D4407C-D806-44FA-83D4-CA125DC065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83941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0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0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0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1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E3B7C2C1-9DCD-441E-967E-D61E4304106F}" type="datetimeFigureOut">
              <a:rPr lang="en-US"/>
              <a:pPr>
                <a:defRPr/>
              </a:pPr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BBFDBE0E-59C4-430C-B9C6-3894DA26C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71645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048EAFDE-89DC-4CEF-82E6-F373B2CDECA9}" type="datetimeFigureOut">
              <a:rPr lang="en-US"/>
              <a:pPr>
                <a:defRPr/>
              </a:pPr>
              <a:t>5/6/2025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6234D402-5BC4-4D7C-8F94-BD2468FFAC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0273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8F93A792-EFDB-4BD3-BF76-2E8CE76B9327}" type="datetimeFigureOut">
              <a:rPr lang="en-US"/>
              <a:pPr>
                <a:defRPr/>
              </a:pPr>
              <a:t>5/6/2025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8C607C3D-800A-4DD1-A686-6C48DD6CA3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10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2025/5/6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kumimoji="0" lang="en-US" smtClean="0">
                <a:solidFill>
                  <a:prstClr val="black">
                    <a:tint val="75000"/>
                  </a:prstClr>
                </a:solidFill>
              </a:rPr>
              <a:pPr/>
              <a:t>5/6/2025</a:t>
            </a:fld>
            <a:endParaRPr kumimoji="0"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kumimoji="0"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0"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796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29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kumimoji="0" lang="en-US" smtClean="0">
                <a:solidFill>
                  <a:prstClr val="black">
                    <a:tint val="75000"/>
                  </a:prstClr>
                </a:solidFill>
              </a:rPr>
              <a:pPr/>
              <a:t>5/6/2025</a:t>
            </a:fld>
            <a:endParaRPr kumimoji="0"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kumimoji="0"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0"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032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kumimoji="0" lang="en-US" smtClean="0">
                <a:solidFill>
                  <a:prstClr val="black">
                    <a:tint val="75000"/>
                  </a:prstClr>
                </a:solidFill>
              </a:rPr>
              <a:pPr/>
              <a:t>5/6/2025</a:t>
            </a:fld>
            <a:endParaRPr kumimoji="0"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kumimoji="0"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0"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681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kumimoji="0" lang="en-US" smtClean="0">
                <a:solidFill>
                  <a:prstClr val="black">
                    <a:tint val="75000"/>
                  </a:prstClr>
                </a:solidFill>
              </a:rPr>
              <a:pPr/>
              <a:t>5/6/2025</a:t>
            </a:fld>
            <a:endParaRPr kumimoji="0"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kumimoji="0"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0"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2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66FF"/>
            </a:gs>
            <a:gs pos="100000">
              <a:srgbClr val="002F7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ja-JP" altLang="ja-JP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>
                <a:solidFill>
                  <a:srgbClr val="000000"/>
                </a:solidFill>
              </a:rPr>
              <a:t>RHIC Weekly Meeting, November 24, 2008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39281B8-9F17-43AE-9FEC-C81F1CD7A8FB}" type="slidenum">
              <a:rPr kumimoji="0" lang="en-US" altLang="ja-JP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0"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415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kumimoji="0" lang="en-US" smtClean="0">
                <a:solidFill>
                  <a:prstClr val="black">
                    <a:tint val="75000"/>
                  </a:prstClr>
                </a:solidFill>
              </a:rPr>
              <a:pPr/>
              <a:t>5/6/2025</a:t>
            </a:fld>
            <a:endParaRPr kumimoji="0"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kumimoji="0"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0"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081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kumimoji="0" lang="en-US" smtClean="0">
                <a:solidFill>
                  <a:prstClr val="black">
                    <a:tint val="75000"/>
                  </a:prstClr>
                </a:solidFill>
              </a:rPr>
              <a:pPr/>
              <a:t>5/6/2025</a:t>
            </a:fld>
            <a:endParaRPr kumimoji="0"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kumimoji="0"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0"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434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2" tIns="45702" rIns="91402" bIns="4570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8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2" tIns="45702" rIns="91402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02" tIns="45702" rIns="91402" bIns="45702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236A1D6B-93F3-43E3-AB83-265E59563470}" type="datetimeFigureOut">
              <a:rPr lang="en-US"/>
              <a:pPr>
                <a:defRPr/>
              </a:pPr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8"/>
            <a:ext cx="2895600" cy="365125"/>
          </a:xfrm>
          <a:prstGeom prst="rect">
            <a:avLst/>
          </a:prstGeom>
        </p:spPr>
        <p:txBody>
          <a:bodyPr vert="horz" lIns="91402" tIns="45702" rIns="91402" bIns="45702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02" tIns="45702" rIns="91402" bIns="45702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DF81AB89-CC3D-43B3-BF52-EDDD549DAF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390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  <p:sldLayoutId id="214748391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01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02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04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05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761" indent="-34276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46" indent="-285632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30" indent="-22850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44" indent="-22850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60" indent="-22850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73" indent="-228505" algn="l" defTabSz="9140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84" indent="-228505" algn="l" defTabSz="9140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98" indent="-228505" algn="l" defTabSz="9140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09" indent="-228505" algn="l" defTabSz="9140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1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40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52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9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88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0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9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11" Type="http://schemas.openxmlformats.org/officeDocument/2006/relationships/image" Target="../media/image19.png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8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9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30748" cy="6858000"/>
          </a:xfrm>
          <a:prstGeom prst="rect">
            <a:avLst/>
          </a:prstGeom>
          <a:noFill/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2632" y="1412776"/>
            <a:ext cx="1244984" cy="560243"/>
          </a:xfrm>
          <a:prstGeom prst="rect">
            <a:avLst/>
          </a:prstGeom>
        </p:spPr>
      </p:pic>
      <p:sp>
        <p:nvSpPr>
          <p:cNvPr id="206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1907704" y="764704"/>
            <a:ext cx="4824536" cy="1600200"/>
          </a:xfrm>
          <a:noFill/>
        </p:spPr>
        <p:txBody>
          <a:bodyPr>
            <a:normAutofit/>
          </a:bodyPr>
          <a:lstStyle/>
          <a:p>
            <a:r>
              <a:rPr kumimoji="1" lang="en-US" altLang="ja-JP" dirty="0">
                <a:solidFill>
                  <a:srgbClr val="FFFF00"/>
                </a:solidFill>
              </a:rPr>
              <a:t>RHIC</a:t>
            </a:r>
            <a:r>
              <a:rPr kumimoji="1" lang="ja-JP" altLang="en-US" dirty="0">
                <a:solidFill>
                  <a:srgbClr val="FFFF00"/>
                </a:solidFill>
              </a:rPr>
              <a:t>加速器で探る</a:t>
            </a:r>
            <a:br>
              <a:rPr kumimoji="1" lang="en-US" altLang="ja-JP" dirty="0">
                <a:solidFill>
                  <a:srgbClr val="FFFF00"/>
                </a:solidFill>
              </a:rPr>
            </a:br>
            <a:r>
              <a:rPr kumimoji="1" lang="ja-JP" altLang="en-US" dirty="0">
                <a:solidFill>
                  <a:srgbClr val="FFFF00"/>
                </a:solidFill>
              </a:rPr>
              <a:t>宇宙創世期の物理</a:t>
            </a:r>
            <a:endParaRPr kumimoji="1" lang="en-US" altLang="ja-JP" dirty="0">
              <a:solidFill>
                <a:srgbClr val="FFFF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47640" y="2989311"/>
            <a:ext cx="45608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3200" dirty="0">
                <a:solidFill>
                  <a:srgbClr val="FFFF00"/>
                </a:solidFill>
              </a:rPr>
              <a:t>理化学研究所　</a:t>
            </a:r>
            <a:r>
              <a:rPr kumimoji="1" lang="ja-JP" altLang="en-US" sz="3200" dirty="0">
                <a:solidFill>
                  <a:srgbClr val="FFFF00"/>
                </a:solidFill>
              </a:rPr>
              <a:t>秋葉康之</a:t>
            </a:r>
          </a:p>
        </p:txBody>
      </p:sp>
    </p:spTree>
    <p:extLst>
      <p:ext uri="{BB962C8B-B14F-4D97-AF65-F5344CB8AC3E}">
        <p14:creationId xmlns:p14="http://schemas.microsoft.com/office/powerpoint/2010/main" val="259607895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5" r="8140"/>
          <a:stretch/>
        </p:blipFill>
        <p:spPr>
          <a:xfrm>
            <a:off x="85567" y="1268760"/>
            <a:ext cx="4094044" cy="477638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07468"/>
            <a:ext cx="8229600" cy="634082"/>
          </a:xfrm>
        </p:spPr>
        <p:txBody>
          <a:bodyPr>
            <a:noAutofit/>
          </a:bodyPr>
          <a:lstStyle/>
          <a:p>
            <a:r>
              <a:rPr lang="en-US" altLang="ja-JP" sz="4800" dirty="0" err="1"/>
              <a:t>sPHENIX</a:t>
            </a:r>
            <a:r>
              <a:rPr lang="ja-JP" altLang="en-US" sz="4800" dirty="0"/>
              <a:t>実験</a:t>
            </a:r>
            <a:endParaRPr kumimoji="1" lang="ja-JP" alt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3995936" y="908720"/>
                <a:ext cx="5148064" cy="5821744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kumimoji="1" lang="en-US" altLang="ja-JP" dirty="0"/>
                  <a:t>PHENIX</a:t>
                </a:r>
                <a:r>
                  <a:rPr kumimoji="1" lang="ja-JP" altLang="en-US" dirty="0"/>
                  <a:t>実験のアップグレード</a:t>
                </a:r>
                <a:endParaRPr kumimoji="1" lang="en-US" altLang="ja-JP" dirty="0"/>
              </a:p>
              <a:p>
                <a:r>
                  <a:rPr lang="en-US" altLang="ja-JP" dirty="0"/>
                  <a:t>RHIC</a:t>
                </a:r>
                <a:r>
                  <a:rPr lang="ja-JP" altLang="en-US" dirty="0" err="1"/>
                  <a:t>での</a:t>
                </a:r>
                <a:r>
                  <a:rPr lang="ja-JP" altLang="en-US" dirty="0"/>
                  <a:t>ＱＧＰ研究を完遂する</a:t>
                </a:r>
                <a:endParaRPr lang="en-US" altLang="ja-JP" dirty="0"/>
              </a:p>
              <a:p>
                <a:r>
                  <a:rPr lang="ja-JP" altLang="en-US" dirty="0"/>
                  <a:t>大立体角</a:t>
                </a:r>
                <a:r>
                  <a:rPr lang="en-US" altLang="ja-JP" dirty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altLang="ja-JP" sz="2400" b="0" i="0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altLang="ja-JP" sz="24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=2)</m:t>
                    </m:r>
                  </m:oMath>
                </a14:m>
                <a:r>
                  <a:rPr lang="ja-JP" altLang="en-US" dirty="0"/>
                  <a:t>高速データ収集</a:t>
                </a:r>
                <a:r>
                  <a:rPr lang="en-US" altLang="ja-JP" dirty="0"/>
                  <a:t>(15kHz)</a:t>
                </a:r>
              </a:p>
              <a:p>
                <a:pPr lvl="1"/>
                <a:r>
                  <a:rPr lang="en-US" altLang="ja-JP" dirty="0"/>
                  <a:t>PHENIX</a:t>
                </a:r>
                <a:r>
                  <a:rPr lang="ja-JP" altLang="en-US" dirty="0"/>
                  <a:t>の約</a:t>
                </a:r>
                <a:r>
                  <a:rPr lang="en-US" altLang="ja-JP" dirty="0"/>
                  <a:t>100</a:t>
                </a:r>
                <a:r>
                  <a:rPr lang="ja-JP" altLang="en-US" dirty="0"/>
                  <a:t>倍のデータを収集</a:t>
                </a:r>
                <a:endParaRPr lang="en-US" altLang="ja-JP" dirty="0"/>
              </a:p>
              <a:p>
                <a:r>
                  <a:rPr lang="ja-JP" altLang="en-US" dirty="0"/>
                  <a:t>主要目的</a:t>
                </a:r>
                <a:endParaRPr lang="en-US" altLang="ja-JP" dirty="0"/>
              </a:p>
              <a:p>
                <a:pPr lvl="1"/>
                <a:r>
                  <a:rPr lang="ja-JP" altLang="en-US" dirty="0"/>
                  <a:t>ハドロン・ジェット測定による、ＱＧＰ内エネルギー損失の直接的測定</a:t>
                </a:r>
                <a:endParaRPr lang="en-US" altLang="ja-JP" dirty="0"/>
              </a:p>
              <a:p>
                <a:pPr lvl="1"/>
                <a:r>
                  <a:rPr kumimoji="1" lang="ja-JP" altLang="en-US" dirty="0"/>
                  <a:t>ウプシロン粒子（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b="0" i="0" smtClean="0">
                        <a:latin typeface="Cambria Math" panose="02040503050406030204" pitchFamily="18" charset="0"/>
                      </a:rPr>
                      <m:t>Υ</m:t>
                    </m:r>
                    <m:d>
                      <m:d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altLang="ja-JP">
                        <a:latin typeface="Cambria Math" panose="02040503050406030204" pitchFamily="18" charset="0"/>
                      </a:rPr>
                      <m:t>Υ</m:t>
                    </m:r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altLang="ja-JP">
                        <a:latin typeface="Cambria Math" panose="02040503050406030204" pitchFamily="18" charset="0"/>
                      </a:rPr>
                      <m:t>Υ</m:t>
                    </m:r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altLang="ja-JP" b="0" dirty="0"/>
                  <a:t>)</a:t>
                </a:r>
                <a:r>
                  <a:rPr lang="ja-JP" altLang="en-US" b="0" dirty="0"/>
                  <a:t>の測定</a:t>
                </a:r>
                <a:endParaRPr lang="en-US" altLang="ja-JP" b="0" dirty="0"/>
              </a:p>
              <a:p>
                <a:pPr lvl="1"/>
                <a:r>
                  <a:rPr lang="ja-JP" altLang="en-US" dirty="0" err="1"/>
                  <a:t>ｂ</a:t>
                </a:r>
                <a:r>
                  <a:rPr lang="ja-JP" altLang="en-US" dirty="0"/>
                  <a:t>クォークジェットの測定</a:t>
                </a:r>
                <a:endParaRPr lang="en-US" altLang="ja-JP" dirty="0"/>
              </a:p>
              <a:p>
                <a:r>
                  <a:rPr lang="ja-JP" altLang="en-US" b="0" dirty="0"/>
                  <a:t>２０１５ </a:t>
                </a:r>
                <a:r>
                  <a:rPr lang="en-US" altLang="ja-JP" b="0" dirty="0"/>
                  <a:t>NSAC Long Range Plan</a:t>
                </a:r>
                <a:r>
                  <a:rPr lang="ja-JP" altLang="en-US" b="0" dirty="0"/>
                  <a:t>でその必要性が承認された</a:t>
                </a:r>
                <a:endParaRPr lang="en-US" altLang="ja-JP" b="0" dirty="0"/>
              </a:p>
              <a:p>
                <a:r>
                  <a:rPr lang="en-US" altLang="ja-JP" dirty="0"/>
                  <a:t>2016</a:t>
                </a:r>
                <a:r>
                  <a:rPr lang="ja-JP" altLang="en-US" dirty="0"/>
                  <a:t>年ＣＤ０（物理の承認）</a:t>
                </a:r>
                <a:endParaRPr lang="en-US" altLang="ja-JP" dirty="0"/>
              </a:p>
              <a:p>
                <a:r>
                  <a:rPr lang="en-US" altLang="ja-JP" b="0" dirty="0"/>
                  <a:t>2018</a:t>
                </a:r>
                <a:r>
                  <a:rPr lang="ja-JP" altLang="en-US" b="0" dirty="0"/>
                  <a:t>年ＣＤ１／ＣＤ３Ａ（一部建設開始）</a:t>
                </a:r>
                <a:endParaRPr lang="en-US" altLang="ja-JP" b="0" dirty="0"/>
              </a:p>
              <a:p>
                <a:r>
                  <a:rPr lang="en-US" altLang="ja-JP" b="0" dirty="0"/>
                  <a:t>2019</a:t>
                </a:r>
                <a:r>
                  <a:rPr lang="ja-JP" altLang="en-US" b="0" dirty="0"/>
                  <a:t>年 </a:t>
                </a:r>
                <a:r>
                  <a:rPr lang="en-US" altLang="ja-JP" b="0" dirty="0"/>
                  <a:t>PD2/3 (</a:t>
                </a:r>
                <a:r>
                  <a:rPr lang="ja-JP" altLang="en-US" b="0" dirty="0"/>
                  <a:t>建設開始）</a:t>
                </a:r>
                <a:endParaRPr lang="en-US" altLang="ja-JP" b="0" dirty="0"/>
              </a:p>
              <a:p>
                <a:r>
                  <a:rPr lang="en-US" altLang="ja-JP" b="0" dirty="0"/>
                  <a:t>2023</a:t>
                </a:r>
                <a:r>
                  <a:rPr lang="ja-JP" altLang="en-US" b="0" dirty="0"/>
                  <a:t>年初めデータ収集開始</a:t>
                </a:r>
                <a:endParaRPr lang="en-US" altLang="ja-JP" b="0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95936" y="908720"/>
                <a:ext cx="5148064" cy="5821744"/>
              </a:xfrm>
              <a:blipFill>
                <a:blip r:embed="rId3"/>
                <a:stretch>
                  <a:fillRect l="-1422" t="-2304" r="-94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D8002D-B5B0-4BAC-B1F6-782DDCCE6D9C}" type="slidenum">
              <a:rPr kumimoji="1" lang="ja-JP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6711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9442" name="Rectangle 2"/>
          <p:cNvGraphicFramePr>
            <a:graphicFrameLocks/>
          </p:cNvGraphicFramePr>
          <p:nvPr/>
        </p:nvGraphicFramePr>
        <p:xfrm>
          <a:off x="1524001" y="1397001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6" r:id="rId4" imgW="0" imgH="0" progId="">
                  <p:embed/>
                </p:oleObj>
              </mc:Choice>
              <mc:Fallback>
                <p:oleObj r:id="rId4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1" y="1397001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9443" name="Group 10"/>
          <p:cNvGrpSpPr>
            <a:grpSpLocks/>
          </p:cNvGrpSpPr>
          <p:nvPr/>
        </p:nvGrpSpPr>
        <p:grpSpPr bwMode="auto">
          <a:xfrm>
            <a:off x="0" y="0"/>
            <a:ext cx="9296399" cy="6872288"/>
            <a:chOff x="133" y="77"/>
            <a:chExt cx="3276" cy="2763"/>
          </a:xfrm>
        </p:grpSpPr>
        <p:sp>
          <p:nvSpPr>
            <p:cNvPr id="189466" name="Text Box 11"/>
            <p:cNvSpPr txBox="1">
              <a:spLocks noChangeArrowheads="1"/>
            </p:cNvSpPr>
            <p:nvPr/>
          </p:nvSpPr>
          <p:spPr bwMode="auto">
            <a:xfrm>
              <a:off x="369" y="531"/>
              <a:ext cx="21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600" b="1">
                  <a:solidFill>
                    <a:prstClr val="white"/>
                  </a:solidFill>
                  <a:latin typeface="Arial" pitchFamily="34" charset="0"/>
                </a:rPr>
                <a:t>time</a:t>
              </a:r>
            </a:p>
          </p:txBody>
        </p:sp>
        <p:sp>
          <p:nvSpPr>
            <p:cNvPr id="189467" name="Rectangle 12"/>
            <p:cNvSpPr>
              <a:spLocks noChangeArrowheads="1"/>
            </p:cNvSpPr>
            <p:nvPr/>
          </p:nvSpPr>
          <p:spPr bwMode="auto">
            <a:xfrm>
              <a:off x="133" y="77"/>
              <a:ext cx="3276" cy="2757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ja-JP" sz="1800">
                <a:solidFill>
                  <a:prstClr val="black"/>
                </a:solidFill>
                <a:latin typeface="Arial" pitchFamily="34" charset="0"/>
              </a:endParaRPr>
            </a:p>
          </p:txBody>
        </p:sp>
        <p:graphicFrame>
          <p:nvGraphicFramePr>
            <p:cNvPr id="189468" name="Object 3"/>
            <p:cNvGraphicFramePr>
              <a:graphicFrameLocks noChangeAspect="1"/>
            </p:cNvGraphicFramePr>
            <p:nvPr/>
          </p:nvGraphicFramePr>
          <p:xfrm>
            <a:off x="643" y="684"/>
            <a:ext cx="2200" cy="21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37" name="Image" r:id="rId5" imgW="2471928" imgH="1911096" progId="">
                    <p:embed/>
                  </p:oleObj>
                </mc:Choice>
                <mc:Fallback>
                  <p:oleObj name="Image" r:id="rId5" imgW="2471928" imgH="1911096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b="15788"/>
                        <a:stretch>
                          <a:fillRect/>
                        </a:stretch>
                      </p:blipFill>
                      <p:spPr bwMode="auto">
                        <a:xfrm>
                          <a:off x="643" y="684"/>
                          <a:ext cx="2200" cy="21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6350">
                              <a:solidFill>
                                <a:srgbClr val="0000FF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89469" name="Picture 1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41"/>
            <a:stretch>
              <a:fillRect/>
            </a:stretch>
          </p:blipFill>
          <p:spPr bwMode="auto">
            <a:xfrm>
              <a:off x="348" y="1976"/>
              <a:ext cx="158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9470" name="Text Box 15"/>
            <p:cNvSpPr txBox="1">
              <a:spLocks noChangeArrowheads="1"/>
            </p:cNvSpPr>
            <p:nvPr/>
          </p:nvSpPr>
          <p:spPr bwMode="auto">
            <a:xfrm>
              <a:off x="1905" y="2018"/>
              <a:ext cx="901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2400" b="1" dirty="0">
                  <a:solidFill>
                    <a:srgbClr val="00FF00"/>
                  </a:solidFill>
                  <a:latin typeface="Arial" pitchFamily="34" charset="0"/>
                </a:rPr>
                <a:t>初期のハード散乱</a:t>
              </a:r>
              <a:endParaRPr lang="en-US" altLang="ja-JP" sz="2400" b="1" dirty="0">
                <a:solidFill>
                  <a:srgbClr val="00FF00"/>
                </a:solidFill>
                <a:latin typeface="Arial" pitchFamily="34" charset="0"/>
              </a:endParaRPr>
            </a:p>
          </p:txBody>
        </p:sp>
        <p:pic>
          <p:nvPicPr>
            <p:cNvPr id="189471" name="Picture 1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515"/>
            <a:stretch>
              <a:fillRect/>
            </a:stretch>
          </p:blipFill>
          <p:spPr bwMode="auto">
            <a:xfrm>
              <a:off x="378" y="2356"/>
              <a:ext cx="104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9472" name="Text Box 17"/>
            <p:cNvSpPr txBox="1">
              <a:spLocks noChangeArrowheads="1"/>
            </p:cNvSpPr>
            <p:nvPr/>
          </p:nvSpPr>
          <p:spPr bwMode="auto">
            <a:xfrm>
              <a:off x="2040" y="2589"/>
              <a:ext cx="210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400" b="1">
                  <a:solidFill>
                    <a:srgbClr val="FFFF00"/>
                  </a:solidFill>
                  <a:latin typeface="Arial" pitchFamily="34" charset="0"/>
                </a:rPr>
                <a:t>Au</a:t>
              </a:r>
            </a:p>
          </p:txBody>
        </p:sp>
        <p:sp>
          <p:nvSpPr>
            <p:cNvPr id="189473" name="Text Box 18"/>
            <p:cNvSpPr txBox="1">
              <a:spLocks noChangeArrowheads="1"/>
            </p:cNvSpPr>
            <p:nvPr/>
          </p:nvSpPr>
          <p:spPr bwMode="auto">
            <a:xfrm>
              <a:off x="1288" y="2558"/>
              <a:ext cx="287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400" b="1">
                  <a:solidFill>
                    <a:srgbClr val="FFFF00"/>
                  </a:solidFill>
                  <a:latin typeface="Arial" pitchFamily="34" charset="0"/>
                </a:rPr>
                <a:t>Au</a:t>
              </a:r>
            </a:p>
          </p:txBody>
        </p:sp>
        <p:grpSp>
          <p:nvGrpSpPr>
            <p:cNvPr id="189474" name="Group 19"/>
            <p:cNvGrpSpPr>
              <a:grpSpLocks/>
            </p:cNvGrpSpPr>
            <p:nvPr/>
          </p:nvGrpSpPr>
          <p:grpSpPr bwMode="auto">
            <a:xfrm>
              <a:off x="307" y="1111"/>
              <a:ext cx="2921" cy="531"/>
              <a:chOff x="547" y="1447"/>
              <a:chExt cx="5584" cy="837"/>
            </a:xfrm>
          </p:grpSpPr>
          <p:pic>
            <p:nvPicPr>
              <p:cNvPr id="189499" name="Picture 20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27"/>
              <a:stretch>
                <a:fillRect/>
              </a:stretch>
            </p:blipFill>
            <p:spPr bwMode="auto">
              <a:xfrm>
                <a:off x="547" y="1549"/>
                <a:ext cx="488" cy="7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9500" name="Text Box 21"/>
              <p:cNvSpPr txBox="1">
                <a:spLocks noChangeArrowheads="1"/>
              </p:cNvSpPr>
              <p:nvPr/>
            </p:nvSpPr>
            <p:spPr bwMode="auto">
              <a:xfrm>
                <a:off x="4777" y="1447"/>
                <a:ext cx="1354" cy="2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ja-JP" altLang="en-US" sz="2400" b="1" dirty="0">
                    <a:solidFill>
                      <a:srgbClr val="CC0000"/>
                    </a:solidFill>
                    <a:latin typeface="Arial" pitchFamily="34" charset="0"/>
                  </a:rPr>
                  <a:t>ハドロン・ガス</a:t>
                </a:r>
                <a:endParaRPr lang="en-US" altLang="ja-JP" sz="2400" dirty="0">
                  <a:solidFill>
                    <a:srgbClr val="CC0000"/>
                  </a:solidFill>
                  <a:latin typeface="Times New Roman" pitchFamily="18" charset="0"/>
                </a:endParaRPr>
              </a:p>
            </p:txBody>
          </p:sp>
        </p:grpSp>
        <p:pic>
          <p:nvPicPr>
            <p:cNvPr id="189475" name="Picture 2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447"/>
            <a:stretch>
              <a:fillRect/>
            </a:stretch>
          </p:blipFill>
          <p:spPr bwMode="auto">
            <a:xfrm>
              <a:off x="136" y="670"/>
              <a:ext cx="479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9476" name="Text Box 23"/>
            <p:cNvSpPr txBox="1">
              <a:spLocks noChangeArrowheads="1"/>
            </p:cNvSpPr>
            <p:nvPr/>
          </p:nvSpPr>
          <p:spPr bwMode="auto">
            <a:xfrm>
              <a:off x="2661" y="511"/>
              <a:ext cx="716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2400" dirty="0">
                  <a:solidFill>
                    <a:srgbClr val="4F81BD"/>
                  </a:solidFill>
                  <a:latin typeface="Times New Roman" pitchFamily="18" charset="0"/>
                </a:rPr>
                <a:t>終状態の粒子</a:t>
              </a:r>
              <a:endParaRPr lang="en-US" altLang="ja-JP" sz="2400" dirty="0">
                <a:solidFill>
                  <a:srgbClr val="4F81BD"/>
                </a:solidFill>
                <a:latin typeface="Times New Roman" pitchFamily="18" charset="0"/>
              </a:endParaRPr>
            </a:p>
          </p:txBody>
        </p:sp>
        <p:pic>
          <p:nvPicPr>
            <p:cNvPr id="189477" name="Picture 24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815" r="54047" b="18518"/>
            <a:stretch>
              <a:fillRect/>
            </a:stretch>
          </p:blipFill>
          <p:spPr bwMode="auto">
            <a:xfrm>
              <a:off x="348" y="1635"/>
              <a:ext cx="145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9478" name="Text Box 25"/>
            <p:cNvSpPr txBox="1">
              <a:spLocks noChangeArrowheads="1"/>
            </p:cNvSpPr>
            <p:nvPr/>
          </p:nvSpPr>
          <p:spPr bwMode="auto">
            <a:xfrm>
              <a:off x="2093" y="1639"/>
              <a:ext cx="1262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2000" b="1" dirty="0">
                  <a:solidFill>
                    <a:srgbClr val="FFFF00"/>
                  </a:solidFill>
                  <a:latin typeface="Arial" pitchFamily="34" charset="0"/>
                </a:rPr>
                <a:t>クォーク・グルーオン・プラズム</a:t>
              </a:r>
              <a:endParaRPr lang="en-US" altLang="ja-JP" sz="2000" b="1" dirty="0">
                <a:solidFill>
                  <a:srgbClr val="FFFF00"/>
                </a:solidFill>
                <a:latin typeface="Arial" pitchFamily="34" charset="0"/>
              </a:endParaRPr>
            </a:p>
          </p:txBody>
        </p:sp>
        <p:sp>
          <p:nvSpPr>
            <p:cNvPr id="189479" name="Line 26"/>
            <p:cNvSpPr>
              <a:spLocks noChangeShapeType="1"/>
            </p:cNvSpPr>
            <p:nvPr/>
          </p:nvSpPr>
          <p:spPr bwMode="auto">
            <a:xfrm>
              <a:off x="697" y="2221"/>
              <a:ext cx="2109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89480" name="Line 27"/>
            <p:cNvSpPr>
              <a:spLocks noChangeShapeType="1"/>
            </p:cNvSpPr>
            <p:nvPr/>
          </p:nvSpPr>
          <p:spPr bwMode="auto">
            <a:xfrm flipV="1">
              <a:off x="724" y="598"/>
              <a:ext cx="0" cy="1654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89481" name="Text Box 28"/>
            <p:cNvSpPr txBox="1">
              <a:spLocks noChangeArrowheads="1"/>
            </p:cNvSpPr>
            <p:nvPr/>
          </p:nvSpPr>
          <p:spPr bwMode="auto">
            <a:xfrm>
              <a:off x="2391" y="2242"/>
              <a:ext cx="379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45" tIns="41473" rIns="82945" bIns="41473">
              <a:spAutoFit/>
            </a:bodyPr>
            <a:lstStyle>
              <a:lvl1pPr defTabSz="828675"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 defTabSz="828675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 defTabSz="828675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 defTabSz="828675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 defTabSz="828675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400" b="1">
                  <a:solidFill>
                    <a:prstClr val="white"/>
                  </a:solidFill>
                  <a:latin typeface="Arial" pitchFamily="34" charset="0"/>
                </a:rPr>
                <a:t>Space</a:t>
              </a:r>
            </a:p>
          </p:txBody>
        </p:sp>
        <p:sp>
          <p:nvSpPr>
            <p:cNvPr id="189482" name="Text Box 29"/>
            <p:cNvSpPr txBox="1">
              <a:spLocks noChangeArrowheads="1"/>
            </p:cNvSpPr>
            <p:nvPr/>
          </p:nvSpPr>
          <p:spPr bwMode="auto">
            <a:xfrm>
              <a:off x="428" y="445"/>
              <a:ext cx="310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45" tIns="41473" rIns="82945" bIns="41473">
              <a:spAutoFit/>
            </a:bodyPr>
            <a:lstStyle>
              <a:lvl1pPr defTabSz="828675"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 defTabSz="828675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 defTabSz="828675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 defTabSz="828675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 defTabSz="828675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400" b="1">
                  <a:solidFill>
                    <a:prstClr val="white"/>
                  </a:solidFill>
                  <a:latin typeface="Arial" pitchFamily="34" charset="0"/>
                </a:rPr>
                <a:t>Time</a:t>
              </a:r>
            </a:p>
          </p:txBody>
        </p:sp>
        <p:sp>
          <p:nvSpPr>
            <p:cNvPr id="189483" name="Text Box 30"/>
            <p:cNvSpPr txBox="1">
              <a:spLocks noChangeArrowheads="1"/>
            </p:cNvSpPr>
            <p:nvPr/>
          </p:nvSpPr>
          <p:spPr bwMode="auto">
            <a:xfrm rot="3157553">
              <a:off x="772" y="1343"/>
              <a:ext cx="654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000" b="1">
                  <a:solidFill>
                    <a:srgbClr val="1DEBFF"/>
                  </a:solidFill>
                  <a:latin typeface="Arial" pitchFamily="34" charset="0"/>
                </a:rPr>
                <a:t>expansion</a:t>
              </a:r>
              <a:endParaRPr lang="en-US" altLang="ja-JP" sz="2000">
                <a:solidFill>
                  <a:srgbClr val="1DEBFF"/>
                </a:solidFill>
                <a:latin typeface="Arial" pitchFamily="34" charset="0"/>
              </a:endParaRPr>
            </a:p>
          </p:txBody>
        </p:sp>
        <p:sp>
          <p:nvSpPr>
            <p:cNvPr id="189484" name="Line 31"/>
            <p:cNvSpPr>
              <a:spLocks noChangeShapeType="1"/>
            </p:cNvSpPr>
            <p:nvPr/>
          </p:nvSpPr>
          <p:spPr bwMode="auto">
            <a:xfrm flipH="1" flipV="1">
              <a:off x="804" y="952"/>
              <a:ext cx="110" cy="169"/>
            </a:xfrm>
            <a:prstGeom prst="line">
              <a:avLst/>
            </a:prstGeom>
            <a:noFill/>
            <a:ln w="31750">
              <a:solidFill>
                <a:srgbClr val="1DEBFF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89485" name="Line 32"/>
            <p:cNvSpPr>
              <a:spLocks noChangeShapeType="1"/>
            </p:cNvSpPr>
            <p:nvPr/>
          </p:nvSpPr>
          <p:spPr bwMode="auto">
            <a:xfrm flipH="1" flipV="1">
              <a:off x="1244" y="1628"/>
              <a:ext cx="110" cy="169"/>
            </a:xfrm>
            <a:prstGeom prst="line">
              <a:avLst/>
            </a:prstGeom>
            <a:noFill/>
            <a:ln w="31750">
              <a:solidFill>
                <a:srgbClr val="1DEBFF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89486" name="Line 35"/>
            <p:cNvSpPr>
              <a:spLocks noChangeShapeType="1"/>
            </p:cNvSpPr>
            <p:nvPr/>
          </p:nvSpPr>
          <p:spPr bwMode="auto">
            <a:xfrm flipH="1" flipV="1">
              <a:off x="1503" y="628"/>
              <a:ext cx="80" cy="429"/>
            </a:xfrm>
            <a:prstGeom prst="line">
              <a:avLst/>
            </a:prstGeom>
            <a:noFill/>
            <a:ln w="25400">
              <a:solidFill>
                <a:srgbClr val="00CC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89487" name="Line 36"/>
            <p:cNvSpPr>
              <a:spLocks noChangeShapeType="1"/>
            </p:cNvSpPr>
            <p:nvPr/>
          </p:nvSpPr>
          <p:spPr bwMode="auto">
            <a:xfrm flipH="1" flipV="1">
              <a:off x="1288" y="628"/>
              <a:ext cx="80" cy="307"/>
            </a:xfrm>
            <a:prstGeom prst="line">
              <a:avLst/>
            </a:prstGeom>
            <a:noFill/>
            <a:ln w="25400">
              <a:solidFill>
                <a:srgbClr val="00CC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89488" name="Text Box 41"/>
            <p:cNvSpPr txBox="1">
              <a:spLocks noChangeArrowheads="1"/>
            </p:cNvSpPr>
            <p:nvPr/>
          </p:nvSpPr>
          <p:spPr bwMode="auto">
            <a:xfrm>
              <a:off x="1744" y="357"/>
              <a:ext cx="14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ja-JP" sz="2800" b="1">
                  <a:solidFill>
                    <a:srgbClr val="FFFF00"/>
                  </a:solidFill>
                  <a:latin typeface="Symbol" pitchFamily="18" charset="2"/>
                </a:rPr>
                <a:t>g</a:t>
              </a:r>
            </a:p>
          </p:txBody>
        </p:sp>
        <p:sp>
          <p:nvSpPr>
            <p:cNvPr id="189489" name="Text Box 44"/>
            <p:cNvSpPr txBox="1">
              <a:spLocks noChangeArrowheads="1"/>
            </p:cNvSpPr>
            <p:nvPr/>
          </p:nvSpPr>
          <p:spPr bwMode="auto">
            <a:xfrm>
              <a:off x="885" y="353"/>
              <a:ext cx="117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800" b="1">
                  <a:solidFill>
                    <a:srgbClr val="24FC29"/>
                  </a:solidFill>
                  <a:latin typeface="Symbol" pitchFamily="18" charset="2"/>
                </a:rPr>
                <a:t>g</a:t>
              </a:r>
            </a:p>
          </p:txBody>
        </p:sp>
        <p:sp>
          <p:nvSpPr>
            <p:cNvPr id="189490" name="Text Box 49"/>
            <p:cNvSpPr txBox="1">
              <a:spLocks noChangeArrowheads="1"/>
            </p:cNvSpPr>
            <p:nvPr/>
          </p:nvSpPr>
          <p:spPr bwMode="auto">
            <a:xfrm>
              <a:off x="1209" y="443"/>
              <a:ext cx="133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000" b="1">
                  <a:solidFill>
                    <a:prstClr val="white"/>
                  </a:solidFill>
                  <a:latin typeface="Symbol" pitchFamily="18" charset="2"/>
                </a:rPr>
                <a:t> </a:t>
              </a:r>
              <a:r>
                <a:rPr lang="en-US" altLang="ja-JP" sz="2400" b="1">
                  <a:solidFill>
                    <a:srgbClr val="00B050"/>
                  </a:solidFill>
                  <a:latin typeface="Symbol" pitchFamily="18" charset="2"/>
                </a:rPr>
                <a:t>f</a:t>
              </a:r>
            </a:p>
          </p:txBody>
        </p:sp>
        <p:sp>
          <p:nvSpPr>
            <p:cNvPr id="189491" name="Line 50"/>
            <p:cNvSpPr>
              <a:spLocks noChangeShapeType="1"/>
            </p:cNvSpPr>
            <p:nvPr/>
          </p:nvSpPr>
          <p:spPr bwMode="auto">
            <a:xfrm flipV="1">
              <a:off x="1664" y="628"/>
              <a:ext cx="0" cy="399"/>
            </a:xfrm>
            <a:prstGeom prst="line">
              <a:avLst/>
            </a:prstGeom>
            <a:noFill/>
            <a:ln w="25400">
              <a:solidFill>
                <a:srgbClr val="00CC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89492" name="Line 52"/>
            <p:cNvSpPr>
              <a:spLocks noChangeShapeType="1"/>
            </p:cNvSpPr>
            <p:nvPr/>
          </p:nvSpPr>
          <p:spPr bwMode="auto">
            <a:xfrm flipV="1">
              <a:off x="1986" y="628"/>
              <a:ext cx="54" cy="399"/>
            </a:xfrm>
            <a:prstGeom prst="line">
              <a:avLst/>
            </a:prstGeom>
            <a:noFill/>
            <a:ln w="25400">
              <a:solidFill>
                <a:srgbClr val="00CC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89493" name="Line 53"/>
            <p:cNvSpPr>
              <a:spLocks noChangeShapeType="1"/>
            </p:cNvSpPr>
            <p:nvPr/>
          </p:nvSpPr>
          <p:spPr bwMode="auto">
            <a:xfrm flipV="1">
              <a:off x="2442" y="619"/>
              <a:ext cx="134" cy="316"/>
            </a:xfrm>
            <a:prstGeom prst="line">
              <a:avLst/>
            </a:prstGeom>
            <a:noFill/>
            <a:ln w="25400">
              <a:solidFill>
                <a:srgbClr val="00CC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89494" name="Line 54"/>
            <p:cNvSpPr>
              <a:spLocks noChangeShapeType="1"/>
            </p:cNvSpPr>
            <p:nvPr/>
          </p:nvSpPr>
          <p:spPr bwMode="auto">
            <a:xfrm flipH="1" flipV="1">
              <a:off x="1180" y="598"/>
              <a:ext cx="81" cy="245"/>
            </a:xfrm>
            <a:prstGeom prst="line">
              <a:avLst/>
            </a:prstGeom>
            <a:noFill/>
            <a:ln w="25400">
              <a:solidFill>
                <a:srgbClr val="00CC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89495" name="Text Box 55"/>
            <p:cNvSpPr txBox="1">
              <a:spLocks noChangeArrowheads="1"/>
            </p:cNvSpPr>
            <p:nvPr/>
          </p:nvSpPr>
          <p:spPr bwMode="auto">
            <a:xfrm>
              <a:off x="1422" y="445"/>
              <a:ext cx="131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400" b="1">
                  <a:solidFill>
                    <a:srgbClr val="4F81BD"/>
                  </a:solidFill>
                  <a:latin typeface="Arial" pitchFamily="34" charset="0"/>
                </a:rPr>
                <a:t>p</a:t>
              </a:r>
            </a:p>
          </p:txBody>
        </p:sp>
        <p:sp>
          <p:nvSpPr>
            <p:cNvPr id="189496" name="Text Box 56"/>
            <p:cNvSpPr txBox="1">
              <a:spLocks noChangeArrowheads="1"/>
            </p:cNvSpPr>
            <p:nvPr/>
          </p:nvSpPr>
          <p:spPr bwMode="auto">
            <a:xfrm>
              <a:off x="1583" y="445"/>
              <a:ext cx="144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400" b="1">
                  <a:solidFill>
                    <a:srgbClr val="00CC99"/>
                  </a:solidFill>
                  <a:latin typeface="Arial" pitchFamily="34" charset="0"/>
                </a:rPr>
                <a:t>K</a:t>
              </a:r>
            </a:p>
          </p:txBody>
        </p:sp>
        <p:sp>
          <p:nvSpPr>
            <p:cNvPr id="189497" name="Text Box 57"/>
            <p:cNvSpPr txBox="1">
              <a:spLocks noChangeArrowheads="1"/>
            </p:cNvSpPr>
            <p:nvPr/>
          </p:nvSpPr>
          <p:spPr bwMode="auto">
            <a:xfrm>
              <a:off x="1971" y="442"/>
              <a:ext cx="122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400" b="1">
                  <a:solidFill>
                    <a:srgbClr val="4F81BD"/>
                  </a:solidFill>
                  <a:latin typeface="Symbol" pitchFamily="18" charset="2"/>
                </a:rPr>
                <a:t>p</a:t>
              </a:r>
            </a:p>
          </p:txBody>
        </p:sp>
        <p:sp>
          <p:nvSpPr>
            <p:cNvPr id="189498" name="Text Box 59"/>
            <p:cNvSpPr txBox="1">
              <a:spLocks noChangeArrowheads="1"/>
            </p:cNvSpPr>
            <p:nvPr/>
          </p:nvSpPr>
          <p:spPr bwMode="auto">
            <a:xfrm>
              <a:off x="1073" y="418"/>
              <a:ext cx="122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400" b="1">
                  <a:solidFill>
                    <a:srgbClr val="4F81BD"/>
                  </a:solidFill>
                  <a:latin typeface="Symbol" pitchFamily="18" charset="2"/>
                </a:rPr>
                <a:t>p</a:t>
              </a:r>
            </a:p>
          </p:txBody>
        </p:sp>
      </p:grpSp>
      <p:sp>
        <p:nvSpPr>
          <p:cNvPr id="1894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ja-JP" alt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原子核衝突反応の時間発展</a:t>
            </a:r>
            <a:endParaRPr lang="en-US" altLang="ja-JP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9445" name="Text Placeholder 57"/>
          <p:cNvSpPr>
            <a:spLocks noGrp="1"/>
          </p:cNvSpPr>
          <p:nvPr>
            <p:ph type="body" sz="half" idx="1"/>
          </p:nvPr>
        </p:nvSpPr>
        <p:spPr>
          <a:xfrm>
            <a:off x="7010401" y="6477000"/>
            <a:ext cx="1524000" cy="228600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endParaRPr lang="en-US" altLang="ja-JP" sz="1100" dirty="0"/>
          </a:p>
        </p:txBody>
      </p:sp>
      <p:sp>
        <p:nvSpPr>
          <p:cNvPr id="189446" name="Slide Number Placeholder 5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646" indent="-285632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2530" indent="-228505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599544" indent="-228505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6560" indent="-228505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3573" indent="-22850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0584" indent="-22850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7598" indent="-22850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4609" indent="-22850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3906F08C-00D7-413E-96DE-2F84D89594A7}" type="slidenum">
              <a:rPr lang="en-US" altLang="ja-JP" sz="1200">
                <a:solidFill>
                  <a:prstClr val="black"/>
                </a:solidFill>
                <a:latin typeface="Times New Roman" pitchFamily="18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11</a:t>
            </a:fld>
            <a:endParaRPr lang="en-US" altLang="ja-JP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89447" name="Text Box 59"/>
          <p:cNvSpPr txBox="1">
            <a:spLocks noChangeArrowheads="1"/>
          </p:cNvSpPr>
          <p:nvPr/>
        </p:nvSpPr>
        <p:spPr bwMode="auto">
          <a:xfrm>
            <a:off x="6858000" y="914401"/>
            <a:ext cx="346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2" tIns="45702" rIns="91402" bIns="45702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>
                <a:solidFill>
                  <a:srgbClr val="4F81BD"/>
                </a:solidFill>
                <a:latin typeface="Symbol" pitchFamily="18" charset="2"/>
              </a:rPr>
              <a:t>p</a:t>
            </a:r>
          </a:p>
        </p:txBody>
      </p:sp>
      <p:sp>
        <p:nvSpPr>
          <p:cNvPr id="189448" name="Text Box 59"/>
          <p:cNvSpPr txBox="1">
            <a:spLocks noChangeArrowheads="1"/>
          </p:cNvSpPr>
          <p:nvPr/>
        </p:nvSpPr>
        <p:spPr bwMode="auto">
          <a:xfrm>
            <a:off x="2667000" y="847725"/>
            <a:ext cx="346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2" tIns="45702" rIns="91402" bIns="45702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>
                <a:solidFill>
                  <a:srgbClr val="4F81BD"/>
                </a:solidFill>
                <a:latin typeface="Symbol" pitchFamily="18" charset="2"/>
              </a:rPr>
              <a:t>p</a:t>
            </a:r>
          </a:p>
        </p:txBody>
      </p:sp>
      <p:sp>
        <p:nvSpPr>
          <p:cNvPr id="189449" name="Text Box 56"/>
          <p:cNvSpPr txBox="1">
            <a:spLocks noChangeArrowheads="1"/>
          </p:cNvSpPr>
          <p:nvPr/>
        </p:nvSpPr>
        <p:spPr bwMode="auto">
          <a:xfrm>
            <a:off x="6019800" y="985839"/>
            <a:ext cx="4079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2" tIns="45702" rIns="91402" bIns="45702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>
                <a:solidFill>
                  <a:srgbClr val="00CC99"/>
                </a:solidFill>
                <a:latin typeface="Arial" pitchFamily="34" charset="0"/>
              </a:rPr>
              <a:t>K</a:t>
            </a:r>
          </a:p>
        </p:txBody>
      </p:sp>
      <p:sp>
        <p:nvSpPr>
          <p:cNvPr id="189450" name="Line 50"/>
          <p:cNvSpPr>
            <a:spLocks noChangeShapeType="1"/>
          </p:cNvSpPr>
          <p:nvPr/>
        </p:nvSpPr>
        <p:spPr bwMode="auto">
          <a:xfrm flipV="1">
            <a:off x="5791208" y="1371600"/>
            <a:ext cx="434975" cy="914400"/>
          </a:xfrm>
          <a:prstGeom prst="line">
            <a:avLst/>
          </a:prstGeom>
          <a:noFill/>
          <a:ln w="25400">
            <a:solidFill>
              <a:srgbClr val="00CC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02" tIns="45702" rIns="91402" bIns="45702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grpSp>
        <p:nvGrpSpPr>
          <p:cNvPr id="189451" name="Group 90"/>
          <p:cNvGrpSpPr>
            <a:grpSpLocks/>
          </p:cNvGrpSpPr>
          <p:nvPr/>
        </p:nvGrpSpPr>
        <p:grpSpPr bwMode="auto">
          <a:xfrm>
            <a:off x="2522538" y="1279525"/>
            <a:ext cx="2130425" cy="3822700"/>
            <a:chOff x="2523156" y="1278805"/>
            <a:chExt cx="2129572" cy="3823977"/>
          </a:xfrm>
        </p:grpSpPr>
        <p:sp>
          <p:nvSpPr>
            <p:cNvPr id="189459" name="Freeform 36"/>
            <p:cNvSpPr>
              <a:spLocks/>
            </p:cNvSpPr>
            <p:nvPr/>
          </p:nvSpPr>
          <p:spPr bwMode="auto">
            <a:xfrm rot="3658736">
              <a:off x="3282382" y="3015622"/>
              <a:ext cx="613747" cy="340456"/>
            </a:xfrm>
            <a:custGeom>
              <a:avLst/>
              <a:gdLst>
                <a:gd name="T0" fmla="*/ 0 w 616"/>
                <a:gd name="T1" fmla="*/ 0 h 170"/>
                <a:gd name="T2" fmla="*/ 2147483647 w 616"/>
                <a:gd name="T3" fmla="*/ 0 h 170"/>
                <a:gd name="T4" fmla="*/ 2147483647 w 616"/>
                <a:gd name="T5" fmla="*/ 0 h 170"/>
                <a:gd name="T6" fmla="*/ 2147483647 w 616"/>
                <a:gd name="T7" fmla="*/ 0 h 170"/>
                <a:gd name="T8" fmla="*/ 2147483647 w 616"/>
                <a:gd name="T9" fmla="*/ 0 h 170"/>
                <a:gd name="T10" fmla="*/ 2147483647 w 616"/>
                <a:gd name="T11" fmla="*/ 0 h 170"/>
                <a:gd name="T12" fmla="*/ 2147483647 w 616"/>
                <a:gd name="T13" fmla="*/ 0 h 170"/>
                <a:gd name="T14" fmla="*/ 2147483647 w 616"/>
                <a:gd name="T15" fmla="*/ 0 h 1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16"/>
                <a:gd name="T25" fmla="*/ 0 h 170"/>
                <a:gd name="T26" fmla="*/ 616 w 616"/>
                <a:gd name="T27" fmla="*/ 170 h 17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16" h="170">
                  <a:moveTo>
                    <a:pt x="0" y="86"/>
                  </a:moveTo>
                  <a:cubicBezTo>
                    <a:pt x="27" y="43"/>
                    <a:pt x="54" y="0"/>
                    <a:pt x="82" y="12"/>
                  </a:cubicBezTo>
                  <a:cubicBezTo>
                    <a:pt x="110" y="24"/>
                    <a:pt x="136" y="160"/>
                    <a:pt x="168" y="160"/>
                  </a:cubicBezTo>
                  <a:cubicBezTo>
                    <a:pt x="200" y="160"/>
                    <a:pt x="243" y="11"/>
                    <a:pt x="276" y="10"/>
                  </a:cubicBezTo>
                  <a:cubicBezTo>
                    <a:pt x="309" y="9"/>
                    <a:pt x="337" y="154"/>
                    <a:pt x="368" y="154"/>
                  </a:cubicBezTo>
                  <a:cubicBezTo>
                    <a:pt x="399" y="154"/>
                    <a:pt x="430" y="11"/>
                    <a:pt x="460" y="12"/>
                  </a:cubicBezTo>
                  <a:cubicBezTo>
                    <a:pt x="490" y="13"/>
                    <a:pt x="520" y="146"/>
                    <a:pt x="546" y="158"/>
                  </a:cubicBezTo>
                  <a:cubicBezTo>
                    <a:pt x="572" y="170"/>
                    <a:pt x="605" y="96"/>
                    <a:pt x="616" y="84"/>
                  </a:cubicBezTo>
                </a:path>
              </a:pathLst>
            </a:custGeom>
            <a:noFill/>
            <a:ln w="31750">
              <a:solidFill>
                <a:srgbClr val="24FC2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89460" name="Freeform 36"/>
            <p:cNvSpPr>
              <a:spLocks/>
            </p:cNvSpPr>
            <p:nvPr/>
          </p:nvSpPr>
          <p:spPr bwMode="auto">
            <a:xfrm rot="3658736">
              <a:off x="2984633" y="2478936"/>
              <a:ext cx="613747" cy="340456"/>
            </a:xfrm>
            <a:custGeom>
              <a:avLst/>
              <a:gdLst>
                <a:gd name="T0" fmla="*/ 0 w 616"/>
                <a:gd name="T1" fmla="*/ 0 h 170"/>
                <a:gd name="T2" fmla="*/ 2147483647 w 616"/>
                <a:gd name="T3" fmla="*/ 0 h 170"/>
                <a:gd name="T4" fmla="*/ 2147483647 w 616"/>
                <a:gd name="T5" fmla="*/ 0 h 170"/>
                <a:gd name="T6" fmla="*/ 2147483647 w 616"/>
                <a:gd name="T7" fmla="*/ 0 h 170"/>
                <a:gd name="T8" fmla="*/ 2147483647 w 616"/>
                <a:gd name="T9" fmla="*/ 0 h 170"/>
                <a:gd name="T10" fmla="*/ 2147483647 w 616"/>
                <a:gd name="T11" fmla="*/ 0 h 170"/>
                <a:gd name="T12" fmla="*/ 2147483647 w 616"/>
                <a:gd name="T13" fmla="*/ 0 h 170"/>
                <a:gd name="T14" fmla="*/ 2147483647 w 616"/>
                <a:gd name="T15" fmla="*/ 0 h 1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16"/>
                <a:gd name="T25" fmla="*/ 0 h 170"/>
                <a:gd name="T26" fmla="*/ 616 w 616"/>
                <a:gd name="T27" fmla="*/ 170 h 17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16" h="170">
                  <a:moveTo>
                    <a:pt x="0" y="86"/>
                  </a:moveTo>
                  <a:cubicBezTo>
                    <a:pt x="27" y="43"/>
                    <a:pt x="54" y="0"/>
                    <a:pt x="82" y="12"/>
                  </a:cubicBezTo>
                  <a:cubicBezTo>
                    <a:pt x="110" y="24"/>
                    <a:pt x="136" y="160"/>
                    <a:pt x="168" y="160"/>
                  </a:cubicBezTo>
                  <a:cubicBezTo>
                    <a:pt x="200" y="160"/>
                    <a:pt x="243" y="11"/>
                    <a:pt x="276" y="10"/>
                  </a:cubicBezTo>
                  <a:cubicBezTo>
                    <a:pt x="309" y="9"/>
                    <a:pt x="337" y="154"/>
                    <a:pt x="368" y="154"/>
                  </a:cubicBezTo>
                  <a:cubicBezTo>
                    <a:pt x="399" y="154"/>
                    <a:pt x="430" y="11"/>
                    <a:pt x="460" y="12"/>
                  </a:cubicBezTo>
                  <a:cubicBezTo>
                    <a:pt x="490" y="13"/>
                    <a:pt x="520" y="146"/>
                    <a:pt x="546" y="158"/>
                  </a:cubicBezTo>
                  <a:cubicBezTo>
                    <a:pt x="572" y="170"/>
                    <a:pt x="605" y="96"/>
                    <a:pt x="616" y="84"/>
                  </a:cubicBezTo>
                </a:path>
              </a:pathLst>
            </a:custGeom>
            <a:noFill/>
            <a:ln w="31750">
              <a:solidFill>
                <a:srgbClr val="24FC2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89461" name="Freeform 36"/>
            <p:cNvSpPr>
              <a:spLocks/>
            </p:cNvSpPr>
            <p:nvPr/>
          </p:nvSpPr>
          <p:spPr bwMode="auto">
            <a:xfrm rot="3658736">
              <a:off x="3580130" y="3552308"/>
              <a:ext cx="613747" cy="340456"/>
            </a:xfrm>
            <a:custGeom>
              <a:avLst/>
              <a:gdLst>
                <a:gd name="T0" fmla="*/ 0 w 616"/>
                <a:gd name="T1" fmla="*/ 0 h 170"/>
                <a:gd name="T2" fmla="*/ 2147483647 w 616"/>
                <a:gd name="T3" fmla="*/ 0 h 170"/>
                <a:gd name="T4" fmla="*/ 2147483647 w 616"/>
                <a:gd name="T5" fmla="*/ 0 h 170"/>
                <a:gd name="T6" fmla="*/ 2147483647 w 616"/>
                <a:gd name="T7" fmla="*/ 0 h 170"/>
                <a:gd name="T8" fmla="*/ 2147483647 w 616"/>
                <a:gd name="T9" fmla="*/ 0 h 170"/>
                <a:gd name="T10" fmla="*/ 2147483647 w 616"/>
                <a:gd name="T11" fmla="*/ 0 h 170"/>
                <a:gd name="T12" fmla="*/ 2147483647 w 616"/>
                <a:gd name="T13" fmla="*/ 0 h 170"/>
                <a:gd name="T14" fmla="*/ 2147483647 w 616"/>
                <a:gd name="T15" fmla="*/ 0 h 1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16"/>
                <a:gd name="T25" fmla="*/ 0 h 170"/>
                <a:gd name="T26" fmla="*/ 616 w 616"/>
                <a:gd name="T27" fmla="*/ 170 h 17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16" h="170">
                  <a:moveTo>
                    <a:pt x="0" y="86"/>
                  </a:moveTo>
                  <a:cubicBezTo>
                    <a:pt x="27" y="43"/>
                    <a:pt x="54" y="0"/>
                    <a:pt x="82" y="12"/>
                  </a:cubicBezTo>
                  <a:cubicBezTo>
                    <a:pt x="110" y="24"/>
                    <a:pt x="136" y="160"/>
                    <a:pt x="168" y="160"/>
                  </a:cubicBezTo>
                  <a:cubicBezTo>
                    <a:pt x="200" y="160"/>
                    <a:pt x="243" y="11"/>
                    <a:pt x="276" y="10"/>
                  </a:cubicBezTo>
                  <a:cubicBezTo>
                    <a:pt x="309" y="9"/>
                    <a:pt x="337" y="154"/>
                    <a:pt x="368" y="154"/>
                  </a:cubicBezTo>
                  <a:cubicBezTo>
                    <a:pt x="399" y="154"/>
                    <a:pt x="430" y="11"/>
                    <a:pt x="460" y="12"/>
                  </a:cubicBezTo>
                  <a:cubicBezTo>
                    <a:pt x="490" y="13"/>
                    <a:pt x="520" y="146"/>
                    <a:pt x="546" y="158"/>
                  </a:cubicBezTo>
                  <a:cubicBezTo>
                    <a:pt x="572" y="170"/>
                    <a:pt x="605" y="96"/>
                    <a:pt x="616" y="84"/>
                  </a:cubicBezTo>
                </a:path>
              </a:pathLst>
            </a:custGeom>
            <a:noFill/>
            <a:ln w="31750">
              <a:solidFill>
                <a:srgbClr val="24FC2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89462" name="Freeform 36"/>
            <p:cNvSpPr>
              <a:spLocks/>
            </p:cNvSpPr>
            <p:nvPr/>
          </p:nvSpPr>
          <p:spPr bwMode="auto">
            <a:xfrm rot="3658736">
              <a:off x="3877878" y="4088994"/>
              <a:ext cx="613747" cy="340456"/>
            </a:xfrm>
            <a:custGeom>
              <a:avLst/>
              <a:gdLst>
                <a:gd name="T0" fmla="*/ 0 w 616"/>
                <a:gd name="T1" fmla="*/ 0 h 170"/>
                <a:gd name="T2" fmla="*/ 2147483647 w 616"/>
                <a:gd name="T3" fmla="*/ 0 h 170"/>
                <a:gd name="T4" fmla="*/ 2147483647 w 616"/>
                <a:gd name="T5" fmla="*/ 0 h 170"/>
                <a:gd name="T6" fmla="*/ 2147483647 w 616"/>
                <a:gd name="T7" fmla="*/ 0 h 170"/>
                <a:gd name="T8" fmla="*/ 2147483647 w 616"/>
                <a:gd name="T9" fmla="*/ 0 h 170"/>
                <a:gd name="T10" fmla="*/ 2147483647 w 616"/>
                <a:gd name="T11" fmla="*/ 0 h 170"/>
                <a:gd name="T12" fmla="*/ 2147483647 w 616"/>
                <a:gd name="T13" fmla="*/ 0 h 170"/>
                <a:gd name="T14" fmla="*/ 2147483647 w 616"/>
                <a:gd name="T15" fmla="*/ 0 h 1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16"/>
                <a:gd name="T25" fmla="*/ 0 h 170"/>
                <a:gd name="T26" fmla="*/ 616 w 616"/>
                <a:gd name="T27" fmla="*/ 170 h 17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16" h="170">
                  <a:moveTo>
                    <a:pt x="0" y="86"/>
                  </a:moveTo>
                  <a:cubicBezTo>
                    <a:pt x="27" y="43"/>
                    <a:pt x="54" y="0"/>
                    <a:pt x="82" y="12"/>
                  </a:cubicBezTo>
                  <a:cubicBezTo>
                    <a:pt x="110" y="24"/>
                    <a:pt x="136" y="160"/>
                    <a:pt x="168" y="160"/>
                  </a:cubicBezTo>
                  <a:cubicBezTo>
                    <a:pt x="200" y="160"/>
                    <a:pt x="243" y="11"/>
                    <a:pt x="276" y="10"/>
                  </a:cubicBezTo>
                  <a:cubicBezTo>
                    <a:pt x="309" y="9"/>
                    <a:pt x="337" y="154"/>
                    <a:pt x="368" y="154"/>
                  </a:cubicBezTo>
                  <a:cubicBezTo>
                    <a:pt x="399" y="154"/>
                    <a:pt x="430" y="11"/>
                    <a:pt x="460" y="12"/>
                  </a:cubicBezTo>
                  <a:cubicBezTo>
                    <a:pt x="490" y="13"/>
                    <a:pt x="520" y="146"/>
                    <a:pt x="546" y="158"/>
                  </a:cubicBezTo>
                  <a:cubicBezTo>
                    <a:pt x="572" y="170"/>
                    <a:pt x="605" y="96"/>
                    <a:pt x="616" y="84"/>
                  </a:cubicBezTo>
                </a:path>
              </a:pathLst>
            </a:custGeom>
            <a:noFill/>
            <a:ln w="31750">
              <a:solidFill>
                <a:srgbClr val="24FC2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89463" name="Freeform 36"/>
            <p:cNvSpPr>
              <a:spLocks/>
            </p:cNvSpPr>
            <p:nvPr/>
          </p:nvSpPr>
          <p:spPr bwMode="auto">
            <a:xfrm rot="3658736">
              <a:off x="4175626" y="4625681"/>
              <a:ext cx="613747" cy="340456"/>
            </a:xfrm>
            <a:custGeom>
              <a:avLst/>
              <a:gdLst>
                <a:gd name="T0" fmla="*/ 0 w 616"/>
                <a:gd name="T1" fmla="*/ 0 h 170"/>
                <a:gd name="T2" fmla="*/ 2147483647 w 616"/>
                <a:gd name="T3" fmla="*/ 0 h 170"/>
                <a:gd name="T4" fmla="*/ 2147483647 w 616"/>
                <a:gd name="T5" fmla="*/ 0 h 170"/>
                <a:gd name="T6" fmla="*/ 2147483647 w 616"/>
                <a:gd name="T7" fmla="*/ 0 h 170"/>
                <a:gd name="T8" fmla="*/ 2147483647 w 616"/>
                <a:gd name="T9" fmla="*/ 0 h 170"/>
                <a:gd name="T10" fmla="*/ 2147483647 w 616"/>
                <a:gd name="T11" fmla="*/ 0 h 170"/>
                <a:gd name="T12" fmla="*/ 2147483647 w 616"/>
                <a:gd name="T13" fmla="*/ 0 h 170"/>
                <a:gd name="T14" fmla="*/ 2147483647 w 616"/>
                <a:gd name="T15" fmla="*/ 0 h 1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16"/>
                <a:gd name="T25" fmla="*/ 0 h 170"/>
                <a:gd name="T26" fmla="*/ 616 w 616"/>
                <a:gd name="T27" fmla="*/ 170 h 17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16" h="170">
                  <a:moveTo>
                    <a:pt x="0" y="86"/>
                  </a:moveTo>
                  <a:cubicBezTo>
                    <a:pt x="27" y="43"/>
                    <a:pt x="54" y="0"/>
                    <a:pt x="82" y="12"/>
                  </a:cubicBezTo>
                  <a:cubicBezTo>
                    <a:pt x="110" y="24"/>
                    <a:pt x="136" y="160"/>
                    <a:pt x="168" y="160"/>
                  </a:cubicBezTo>
                  <a:cubicBezTo>
                    <a:pt x="200" y="160"/>
                    <a:pt x="243" y="11"/>
                    <a:pt x="276" y="10"/>
                  </a:cubicBezTo>
                  <a:cubicBezTo>
                    <a:pt x="309" y="9"/>
                    <a:pt x="337" y="154"/>
                    <a:pt x="368" y="154"/>
                  </a:cubicBezTo>
                  <a:cubicBezTo>
                    <a:pt x="399" y="154"/>
                    <a:pt x="430" y="11"/>
                    <a:pt x="460" y="12"/>
                  </a:cubicBezTo>
                  <a:cubicBezTo>
                    <a:pt x="490" y="13"/>
                    <a:pt x="520" y="146"/>
                    <a:pt x="546" y="158"/>
                  </a:cubicBezTo>
                  <a:cubicBezTo>
                    <a:pt x="572" y="170"/>
                    <a:pt x="605" y="96"/>
                    <a:pt x="616" y="84"/>
                  </a:cubicBezTo>
                </a:path>
              </a:pathLst>
            </a:custGeom>
            <a:noFill/>
            <a:ln w="31750">
              <a:solidFill>
                <a:srgbClr val="24FC2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89464" name="Freeform 36"/>
            <p:cNvSpPr>
              <a:spLocks/>
            </p:cNvSpPr>
            <p:nvPr/>
          </p:nvSpPr>
          <p:spPr bwMode="auto">
            <a:xfrm rot="3658736">
              <a:off x="2680159" y="1948851"/>
              <a:ext cx="613747" cy="340456"/>
            </a:xfrm>
            <a:custGeom>
              <a:avLst/>
              <a:gdLst>
                <a:gd name="T0" fmla="*/ 0 w 616"/>
                <a:gd name="T1" fmla="*/ 0 h 170"/>
                <a:gd name="T2" fmla="*/ 2147483647 w 616"/>
                <a:gd name="T3" fmla="*/ 0 h 170"/>
                <a:gd name="T4" fmla="*/ 2147483647 w 616"/>
                <a:gd name="T5" fmla="*/ 0 h 170"/>
                <a:gd name="T6" fmla="*/ 2147483647 w 616"/>
                <a:gd name="T7" fmla="*/ 0 h 170"/>
                <a:gd name="T8" fmla="*/ 2147483647 w 616"/>
                <a:gd name="T9" fmla="*/ 0 h 170"/>
                <a:gd name="T10" fmla="*/ 2147483647 w 616"/>
                <a:gd name="T11" fmla="*/ 0 h 170"/>
                <a:gd name="T12" fmla="*/ 2147483647 w 616"/>
                <a:gd name="T13" fmla="*/ 0 h 170"/>
                <a:gd name="T14" fmla="*/ 2147483647 w 616"/>
                <a:gd name="T15" fmla="*/ 0 h 1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16"/>
                <a:gd name="T25" fmla="*/ 0 h 170"/>
                <a:gd name="T26" fmla="*/ 616 w 616"/>
                <a:gd name="T27" fmla="*/ 170 h 17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16" h="170">
                  <a:moveTo>
                    <a:pt x="0" y="86"/>
                  </a:moveTo>
                  <a:cubicBezTo>
                    <a:pt x="27" y="43"/>
                    <a:pt x="54" y="0"/>
                    <a:pt x="82" y="12"/>
                  </a:cubicBezTo>
                  <a:cubicBezTo>
                    <a:pt x="110" y="24"/>
                    <a:pt x="136" y="160"/>
                    <a:pt x="168" y="160"/>
                  </a:cubicBezTo>
                  <a:cubicBezTo>
                    <a:pt x="200" y="160"/>
                    <a:pt x="243" y="11"/>
                    <a:pt x="276" y="10"/>
                  </a:cubicBezTo>
                  <a:cubicBezTo>
                    <a:pt x="309" y="9"/>
                    <a:pt x="337" y="154"/>
                    <a:pt x="368" y="154"/>
                  </a:cubicBezTo>
                  <a:cubicBezTo>
                    <a:pt x="399" y="154"/>
                    <a:pt x="430" y="11"/>
                    <a:pt x="460" y="12"/>
                  </a:cubicBezTo>
                  <a:cubicBezTo>
                    <a:pt x="490" y="13"/>
                    <a:pt x="520" y="146"/>
                    <a:pt x="546" y="158"/>
                  </a:cubicBezTo>
                  <a:cubicBezTo>
                    <a:pt x="572" y="170"/>
                    <a:pt x="605" y="96"/>
                    <a:pt x="616" y="84"/>
                  </a:cubicBezTo>
                </a:path>
              </a:pathLst>
            </a:custGeom>
            <a:noFill/>
            <a:ln w="31750">
              <a:solidFill>
                <a:srgbClr val="24FC2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89465" name="Freeform 36"/>
            <p:cNvSpPr>
              <a:spLocks/>
            </p:cNvSpPr>
            <p:nvPr/>
          </p:nvSpPr>
          <p:spPr bwMode="auto">
            <a:xfrm rot="3658736">
              <a:off x="2386510" y="1415451"/>
              <a:ext cx="613747" cy="340456"/>
            </a:xfrm>
            <a:custGeom>
              <a:avLst/>
              <a:gdLst>
                <a:gd name="T0" fmla="*/ 0 w 616"/>
                <a:gd name="T1" fmla="*/ 0 h 170"/>
                <a:gd name="T2" fmla="*/ 2147483647 w 616"/>
                <a:gd name="T3" fmla="*/ 0 h 170"/>
                <a:gd name="T4" fmla="*/ 2147483647 w 616"/>
                <a:gd name="T5" fmla="*/ 0 h 170"/>
                <a:gd name="T6" fmla="*/ 2147483647 w 616"/>
                <a:gd name="T7" fmla="*/ 0 h 170"/>
                <a:gd name="T8" fmla="*/ 2147483647 w 616"/>
                <a:gd name="T9" fmla="*/ 0 h 170"/>
                <a:gd name="T10" fmla="*/ 2147483647 w 616"/>
                <a:gd name="T11" fmla="*/ 0 h 170"/>
                <a:gd name="T12" fmla="*/ 2147483647 w 616"/>
                <a:gd name="T13" fmla="*/ 0 h 170"/>
                <a:gd name="T14" fmla="*/ 2147483647 w 616"/>
                <a:gd name="T15" fmla="*/ 0 h 1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16"/>
                <a:gd name="T25" fmla="*/ 0 h 170"/>
                <a:gd name="T26" fmla="*/ 616 w 616"/>
                <a:gd name="T27" fmla="*/ 170 h 17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16" h="170">
                  <a:moveTo>
                    <a:pt x="0" y="86"/>
                  </a:moveTo>
                  <a:cubicBezTo>
                    <a:pt x="27" y="43"/>
                    <a:pt x="54" y="0"/>
                    <a:pt x="82" y="12"/>
                  </a:cubicBezTo>
                  <a:cubicBezTo>
                    <a:pt x="110" y="24"/>
                    <a:pt x="136" y="160"/>
                    <a:pt x="168" y="160"/>
                  </a:cubicBezTo>
                  <a:cubicBezTo>
                    <a:pt x="200" y="160"/>
                    <a:pt x="243" y="11"/>
                    <a:pt x="276" y="10"/>
                  </a:cubicBezTo>
                  <a:cubicBezTo>
                    <a:pt x="309" y="9"/>
                    <a:pt x="337" y="154"/>
                    <a:pt x="368" y="154"/>
                  </a:cubicBezTo>
                  <a:cubicBezTo>
                    <a:pt x="399" y="154"/>
                    <a:pt x="430" y="11"/>
                    <a:pt x="460" y="12"/>
                  </a:cubicBezTo>
                  <a:cubicBezTo>
                    <a:pt x="490" y="13"/>
                    <a:pt x="520" y="146"/>
                    <a:pt x="546" y="158"/>
                  </a:cubicBezTo>
                  <a:cubicBezTo>
                    <a:pt x="572" y="170"/>
                    <a:pt x="605" y="96"/>
                    <a:pt x="616" y="84"/>
                  </a:cubicBezTo>
                </a:path>
              </a:pathLst>
            </a:custGeom>
            <a:noFill/>
            <a:ln w="31750">
              <a:solidFill>
                <a:srgbClr val="24FC2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9452" name="Group 64"/>
          <p:cNvGrpSpPr>
            <a:grpSpLocks/>
          </p:cNvGrpSpPr>
          <p:nvPr/>
        </p:nvGrpSpPr>
        <p:grpSpPr bwMode="auto">
          <a:xfrm rot="5616525">
            <a:off x="3304382" y="2515394"/>
            <a:ext cx="3068637" cy="339725"/>
            <a:chOff x="1295400" y="4572000"/>
            <a:chExt cx="4953000" cy="228600"/>
          </a:xfrm>
        </p:grpSpPr>
        <p:sp>
          <p:nvSpPr>
            <p:cNvPr id="189454" name="Freeform 36"/>
            <p:cNvSpPr>
              <a:spLocks/>
            </p:cNvSpPr>
            <p:nvPr/>
          </p:nvSpPr>
          <p:spPr bwMode="auto">
            <a:xfrm>
              <a:off x="2286000" y="4572000"/>
              <a:ext cx="990600" cy="228600"/>
            </a:xfrm>
            <a:custGeom>
              <a:avLst/>
              <a:gdLst>
                <a:gd name="T0" fmla="*/ 0 w 616"/>
                <a:gd name="T1" fmla="*/ 0 h 170"/>
                <a:gd name="T2" fmla="*/ 2147483647 w 616"/>
                <a:gd name="T3" fmla="*/ 0 h 170"/>
                <a:gd name="T4" fmla="*/ 2147483647 w 616"/>
                <a:gd name="T5" fmla="*/ 0 h 170"/>
                <a:gd name="T6" fmla="*/ 2147483647 w 616"/>
                <a:gd name="T7" fmla="*/ 0 h 170"/>
                <a:gd name="T8" fmla="*/ 2147483647 w 616"/>
                <a:gd name="T9" fmla="*/ 0 h 170"/>
                <a:gd name="T10" fmla="*/ 2147483647 w 616"/>
                <a:gd name="T11" fmla="*/ 0 h 170"/>
                <a:gd name="T12" fmla="*/ 2147483647 w 616"/>
                <a:gd name="T13" fmla="*/ 0 h 170"/>
                <a:gd name="T14" fmla="*/ 2147483647 w 616"/>
                <a:gd name="T15" fmla="*/ 0 h 1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16"/>
                <a:gd name="T25" fmla="*/ 0 h 170"/>
                <a:gd name="T26" fmla="*/ 616 w 616"/>
                <a:gd name="T27" fmla="*/ 170 h 17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16" h="170">
                  <a:moveTo>
                    <a:pt x="0" y="86"/>
                  </a:moveTo>
                  <a:cubicBezTo>
                    <a:pt x="27" y="43"/>
                    <a:pt x="54" y="0"/>
                    <a:pt x="82" y="12"/>
                  </a:cubicBezTo>
                  <a:cubicBezTo>
                    <a:pt x="110" y="24"/>
                    <a:pt x="136" y="160"/>
                    <a:pt x="168" y="160"/>
                  </a:cubicBezTo>
                  <a:cubicBezTo>
                    <a:pt x="200" y="160"/>
                    <a:pt x="243" y="11"/>
                    <a:pt x="276" y="10"/>
                  </a:cubicBezTo>
                  <a:cubicBezTo>
                    <a:pt x="309" y="9"/>
                    <a:pt x="337" y="154"/>
                    <a:pt x="368" y="154"/>
                  </a:cubicBezTo>
                  <a:cubicBezTo>
                    <a:pt x="399" y="154"/>
                    <a:pt x="430" y="11"/>
                    <a:pt x="460" y="12"/>
                  </a:cubicBezTo>
                  <a:cubicBezTo>
                    <a:pt x="490" y="13"/>
                    <a:pt x="520" y="146"/>
                    <a:pt x="546" y="158"/>
                  </a:cubicBezTo>
                  <a:cubicBezTo>
                    <a:pt x="572" y="170"/>
                    <a:pt x="605" y="96"/>
                    <a:pt x="616" y="84"/>
                  </a:cubicBezTo>
                </a:path>
              </a:pathLst>
            </a:custGeom>
            <a:noFill/>
            <a:ln w="317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89455" name="Freeform 36"/>
            <p:cNvSpPr>
              <a:spLocks/>
            </p:cNvSpPr>
            <p:nvPr/>
          </p:nvSpPr>
          <p:spPr bwMode="auto">
            <a:xfrm>
              <a:off x="1295400" y="4572000"/>
              <a:ext cx="990600" cy="228600"/>
            </a:xfrm>
            <a:custGeom>
              <a:avLst/>
              <a:gdLst>
                <a:gd name="T0" fmla="*/ 0 w 616"/>
                <a:gd name="T1" fmla="*/ 0 h 170"/>
                <a:gd name="T2" fmla="*/ 2147483647 w 616"/>
                <a:gd name="T3" fmla="*/ 0 h 170"/>
                <a:gd name="T4" fmla="*/ 2147483647 w 616"/>
                <a:gd name="T5" fmla="*/ 0 h 170"/>
                <a:gd name="T6" fmla="*/ 2147483647 w 616"/>
                <a:gd name="T7" fmla="*/ 0 h 170"/>
                <a:gd name="T8" fmla="*/ 2147483647 w 616"/>
                <a:gd name="T9" fmla="*/ 0 h 170"/>
                <a:gd name="T10" fmla="*/ 2147483647 w 616"/>
                <a:gd name="T11" fmla="*/ 0 h 170"/>
                <a:gd name="T12" fmla="*/ 2147483647 w 616"/>
                <a:gd name="T13" fmla="*/ 0 h 170"/>
                <a:gd name="T14" fmla="*/ 2147483647 w 616"/>
                <a:gd name="T15" fmla="*/ 0 h 1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16"/>
                <a:gd name="T25" fmla="*/ 0 h 170"/>
                <a:gd name="T26" fmla="*/ 616 w 616"/>
                <a:gd name="T27" fmla="*/ 170 h 17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16" h="170">
                  <a:moveTo>
                    <a:pt x="0" y="86"/>
                  </a:moveTo>
                  <a:cubicBezTo>
                    <a:pt x="27" y="43"/>
                    <a:pt x="54" y="0"/>
                    <a:pt x="82" y="12"/>
                  </a:cubicBezTo>
                  <a:cubicBezTo>
                    <a:pt x="110" y="24"/>
                    <a:pt x="136" y="160"/>
                    <a:pt x="168" y="160"/>
                  </a:cubicBezTo>
                  <a:cubicBezTo>
                    <a:pt x="200" y="160"/>
                    <a:pt x="243" y="11"/>
                    <a:pt x="276" y="10"/>
                  </a:cubicBezTo>
                  <a:cubicBezTo>
                    <a:pt x="309" y="9"/>
                    <a:pt x="337" y="154"/>
                    <a:pt x="368" y="154"/>
                  </a:cubicBezTo>
                  <a:cubicBezTo>
                    <a:pt x="399" y="154"/>
                    <a:pt x="430" y="11"/>
                    <a:pt x="460" y="12"/>
                  </a:cubicBezTo>
                  <a:cubicBezTo>
                    <a:pt x="490" y="13"/>
                    <a:pt x="520" y="146"/>
                    <a:pt x="546" y="158"/>
                  </a:cubicBezTo>
                  <a:cubicBezTo>
                    <a:pt x="572" y="170"/>
                    <a:pt x="605" y="96"/>
                    <a:pt x="616" y="84"/>
                  </a:cubicBezTo>
                </a:path>
              </a:pathLst>
            </a:custGeom>
            <a:noFill/>
            <a:ln w="317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89456" name="Freeform 36"/>
            <p:cNvSpPr>
              <a:spLocks/>
            </p:cNvSpPr>
            <p:nvPr/>
          </p:nvSpPr>
          <p:spPr bwMode="auto">
            <a:xfrm>
              <a:off x="3276600" y="4572000"/>
              <a:ext cx="990600" cy="228600"/>
            </a:xfrm>
            <a:custGeom>
              <a:avLst/>
              <a:gdLst>
                <a:gd name="T0" fmla="*/ 0 w 616"/>
                <a:gd name="T1" fmla="*/ 0 h 170"/>
                <a:gd name="T2" fmla="*/ 2147483647 w 616"/>
                <a:gd name="T3" fmla="*/ 0 h 170"/>
                <a:gd name="T4" fmla="*/ 2147483647 w 616"/>
                <a:gd name="T5" fmla="*/ 0 h 170"/>
                <a:gd name="T6" fmla="*/ 2147483647 w 616"/>
                <a:gd name="T7" fmla="*/ 0 h 170"/>
                <a:gd name="T8" fmla="*/ 2147483647 w 616"/>
                <a:gd name="T9" fmla="*/ 0 h 170"/>
                <a:gd name="T10" fmla="*/ 2147483647 w 616"/>
                <a:gd name="T11" fmla="*/ 0 h 170"/>
                <a:gd name="T12" fmla="*/ 2147483647 w 616"/>
                <a:gd name="T13" fmla="*/ 0 h 170"/>
                <a:gd name="T14" fmla="*/ 2147483647 w 616"/>
                <a:gd name="T15" fmla="*/ 0 h 1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16"/>
                <a:gd name="T25" fmla="*/ 0 h 170"/>
                <a:gd name="T26" fmla="*/ 616 w 616"/>
                <a:gd name="T27" fmla="*/ 170 h 17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16" h="170">
                  <a:moveTo>
                    <a:pt x="0" y="86"/>
                  </a:moveTo>
                  <a:cubicBezTo>
                    <a:pt x="27" y="43"/>
                    <a:pt x="54" y="0"/>
                    <a:pt x="82" y="12"/>
                  </a:cubicBezTo>
                  <a:cubicBezTo>
                    <a:pt x="110" y="24"/>
                    <a:pt x="136" y="160"/>
                    <a:pt x="168" y="160"/>
                  </a:cubicBezTo>
                  <a:cubicBezTo>
                    <a:pt x="200" y="160"/>
                    <a:pt x="243" y="11"/>
                    <a:pt x="276" y="10"/>
                  </a:cubicBezTo>
                  <a:cubicBezTo>
                    <a:pt x="309" y="9"/>
                    <a:pt x="337" y="154"/>
                    <a:pt x="368" y="154"/>
                  </a:cubicBezTo>
                  <a:cubicBezTo>
                    <a:pt x="399" y="154"/>
                    <a:pt x="430" y="11"/>
                    <a:pt x="460" y="12"/>
                  </a:cubicBezTo>
                  <a:cubicBezTo>
                    <a:pt x="490" y="13"/>
                    <a:pt x="520" y="146"/>
                    <a:pt x="546" y="158"/>
                  </a:cubicBezTo>
                  <a:cubicBezTo>
                    <a:pt x="572" y="170"/>
                    <a:pt x="605" y="96"/>
                    <a:pt x="616" y="84"/>
                  </a:cubicBezTo>
                </a:path>
              </a:pathLst>
            </a:custGeom>
            <a:noFill/>
            <a:ln w="317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89457" name="Freeform 36"/>
            <p:cNvSpPr>
              <a:spLocks/>
            </p:cNvSpPr>
            <p:nvPr/>
          </p:nvSpPr>
          <p:spPr bwMode="auto">
            <a:xfrm>
              <a:off x="4267200" y="4572000"/>
              <a:ext cx="990600" cy="228600"/>
            </a:xfrm>
            <a:custGeom>
              <a:avLst/>
              <a:gdLst>
                <a:gd name="T0" fmla="*/ 0 w 616"/>
                <a:gd name="T1" fmla="*/ 0 h 170"/>
                <a:gd name="T2" fmla="*/ 2147483647 w 616"/>
                <a:gd name="T3" fmla="*/ 0 h 170"/>
                <a:gd name="T4" fmla="*/ 2147483647 w 616"/>
                <a:gd name="T5" fmla="*/ 0 h 170"/>
                <a:gd name="T6" fmla="*/ 2147483647 w 616"/>
                <a:gd name="T7" fmla="*/ 0 h 170"/>
                <a:gd name="T8" fmla="*/ 2147483647 w 616"/>
                <a:gd name="T9" fmla="*/ 0 h 170"/>
                <a:gd name="T10" fmla="*/ 2147483647 w 616"/>
                <a:gd name="T11" fmla="*/ 0 h 170"/>
                <a:gd name="T12" fmla="*/ 2147483647 w 616"/>
                <a:gd name="T13" fmla="*/ 0 h 170"/>
                <a:gd name="T14" fmla="*/ 2147483647 w 616"/>
                <a:gd name="T15" fmla="*/ 0 h 1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16"/>
                <a:gd name="T25" fmla="*/ 0 h 170"/>
                <a:gd name="T26" fmla="*/ 616 w 616"/>
                <a:gd name="T27" fmla="*/ 170 h 17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16" h="170">
                  <a:moveTo>
                    <a:pt x="0" y="86"/>
                  </a:moveTo>
                  <a:cubicBezTo>
                    <a:pt x="27" y="43"/>
                    <a:pt x="54" y="0"/>
                    <a:pt x="82" y="12"/>
                  </a:cubicBezTo>
                  <a:cubicBezTo>
                    <a:pt x="110" y="24"/>
                    <a:pt x="136" y="160"/>
                    <a:pt x="168" y="160"/>
                  </a:cubicBezTo>
                  <a:cubicBezTo>
                    <a:pt x="200" y="160"/>
                    <a:pt x="243" y="11"/>
                    <a:pt x="276" y="10"/>
                  </a:cubicBezTo>
                  <a:cubicBezTo>
                    <a:pt x="309" y="9"/>
                    <a:pt x="337" y="154"/>
                    <a:pt x="368" y="154"/>
                  </a:cubicBezTo>
                  <a:cubicBezTo>
                    <a:pt x="399" y="154"/>
                    <a:pt x="430" y="11"/>
                    <a:pt x="460" y="12"/>
                  </a:cubicBezTo>
                  <a:cubicBezTo>
                    <a:pt x="490" y="13"/>
                    <a:pt x="520" y="146"/>
                    <a:pt x="546" y="158"/>
                  </a:cubicBezTo>
                  <a:cubicBezTo>
                    <a:pt x="572" y="170"/>
                    <a:pt x="605" y="96"/>
                    <a:pt x="616" y="84"/>
                  </a:cubicBezTo>
                </a:path>
              </a:pathLst>
            </a:custGeom>
            <a:noFill/>
            <a:ln w="317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89458" name="Freeform 36"/>
            <p:cNvSpPr>
              <a:spLocks/>
            </p:cNvSpPr>
            <p:nvPr/>
          </p:nvSpPr>
          <p:spPr bwMode="auto">
            <a:xfrm>
              <a:off x="5257800" y="4572000"/>
              <a:ext cx="990600" cy="228600"/>
            </a:xfrm>
            <a:custGeom>
              <a:avLst/>
              <a:gdLst>
                <a:gd name="T0" fmla="*/ 0 w 616"/>
                <a:gd name="T1" fmla="*/ 0 h 170"/>
                <a:gd name="T2" fmla="*/ 2147483647 w 616"/>
                <a:gd name="T3" fmla="*/ 0 h 170"/>
                <a:gd name="T4" fmla="*/ 2147483647 w 616"/>
                <a:gd name="T5" fmla="*/ 0 h 170"/>
                <a:gd name="T6" fmla="*/ 2147483647 w 616"/>
                <a:gd name="T7" fmla="*/ 0 h 170"/>
                <a:gd name="T8" fmla="*/ 2147483647 w 616"/>
                <a:gd name="T9" fmla="*/ 0 h 170"/>
                <a:gd name="T10" fmla="*/ 2147483647 w 616"/>
                <a:gd name="T11" fmla="*/ 0 h 170"/>
                <a:gd name="T12" fmla="*/ 2147483647 w 616"/>
                <a:gd name="T13" fmla="*/ 0 h 170"/>
                <a:gd name="T14" fmla="*/ 2147483647 w 616"/>
                <a:gd name="T15" fmla="*/ 0 h 1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16"/>
                <a:gd name="T25" fmla="*/ 0 h 170"/>
                <a:gd name="T26" fmla="*/ 616 w 616"/>
                <a:gd name="T27" fmla="*/ 170 h 17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16" h="170">
                  <a:moveTo>
                    <a:pt x="0" y="86"/>
                  </a:moveTo>
                  <a:cubicBezTo>
                    <a:pt x="27" y="43"/>
                    <a:pt x="54" y="0"/>
                    <a:pt x="82" y="12"/>
                  </a:cubicBezTo>
                  <a:cubicBezTo>
                    <a:pt x="110" y="24"/>
                    <a:pt x="136" y="160"/>
                    <a:pt x="168" y="160"/>
                  </a:cubicBezTo>
                  <a:cubicBezTo>
                    <a:pt x="200" y="160"/>
                    <a:pt x="243" y="11"/>
                    <a:pt x="276" y="10"/>
                  </a:cubicBezTo>
                  <a:cubicBezTo>
                    <a:pt x="309" y="9"/>
                    <a:pt x="337" y="154"/>
                    <a:pt x="368" y="154"/>
                  </a:cubicBezTo>
                  <a:cubicBezTo>
                    <a:pt x="399" y="154"/>
                    <a:pt x="430" y="11"/>
                    <a:pt x="460" y="12"/>
                  </a:cubicBezTo>
                  <a:cubicBezTo>
                    <a:pt x="490" y="13"/>
                    <a:pt x="520" y="146"/>
                    <a:pt x="546" y="158"/>
                  </a:cubicBezTo>
                  <a:cubicBezTo>
                    <a:pt x="572" y="170"/>
                    <a:pt x="605" y="96"/>
                    <a:pt x="616" y="84"/>
                  </a:cubicBezTo>
                </a:path>
              </a:pathLst>
            </a:custGeom>
            <a:noFill/>
            <a:ln w="317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89453" name="TextBox 58"/>
          <p:cNvSpPr txBox="1">
            <a:spLocks noChangeArrowheads="1"/>
          </p:cNvSpPr>
          <p:nvPr/>
        </p:nvSpPr>
        <p:spPr bwMode="auto">
          <a:xfrm>
            <a:off x="1026373" y="5331420"/>
            <a:ext cx="2779713" cy="1200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2" tIns="45702" rIns="91402" bIns="45702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rgbClr val="FFFF00"/>
                </a:solidFill>
                <a:latin typeface="Arial" pitchFamily="34" charset="0"/>
              </a:rPr>
              <a:t>終状態の粒子とその相関の観測から、</a:t>
            </a:r>
            <a:endParaRPr lang="en-US" altLang="ja-JP" sz="2400" dirty="0">
              <a:solidFill>
                <a:srgbClr val="FFFF00"/>
              </a:solidFill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rgbClr val="FFFF00"/>
                </a:solidFill>
                <a:latin typeface="Arial" pitchFamily="34" charset="0"/>
              </a:rPr>
              <a:t>初期状態を研究</a:t>
            </a:r>
            <a:endParaRPr lang="en-US" altLang="ja-JP" sz="2400" dirty="0">
              <a:solidFill>
                <a:srgbClr val="FFFF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62375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32048"/>
            <a:ext cx="8229600" cy="778098"/>
          </a:xfrm>
        </p:spPr>
        <p:txBody>
          <a:bodyPr/>
          <a:lstStyle/>
          <a:p>
            <a:r>
              <a:rPr kumimoji="1"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何が分かったか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4320480"/>
          </a:xfrm>
        </p:spPr>
        <p:txBody>
          <a:bodyPr>
            <a:normAutofit/>
          </a:bodyPr>
          <a:lstStyle/>
          <a:p>
            <a:r>
              <a:rPr kumimoji="1" lang="en-US" altLang="ja-JP" sz="3600" b="1" dirty="0">
                <a:solidFill>
                  <a:srgbClr val="00B050"/>
                </a:solidFill>
              </a:rPr>
              <a:t>RHIC</a:t>
            </a:r>
            <a:r>
              <a:rPr kumimoji="1" lang="ja-JP" altLang="en-US" sz="3600" b="1" dirty="0">
                <a:solidFill>
                  <a:srgbClr val="00B050"/>
                </a:solidFill>
              </a:rPr>
              <a:t>の高エネルギー原子核衝突で、高エネルギー密度の物質がつくられている。</a:t>
            </a:r>
            <a:endParaRPr kumimoji="1" lang="en-US" altLang="ja-JP" sz="3600" b="1" dirty="0">
              <a:solidFill>
                <a:srgbClr val="00B050"/>
              </a:solidFill>
            </a:endParaRPr>
          </a:p>
          <a:p>
            <a:endParaRPr kumimoji="1" lang="en-US" altLang="ja-JP" sz="3600" b="1" dirty="0">
              <a:solidFill>
                <a:srgbClr val="00B050"/>
              </a:solidFill>
            </a:endParaRPr>
          </a:p>
          <a:p>
            <a:r>
              <a:rPr kumimoji="1" lang="ja-JP" altLang="en-US" sz="3600" b="1" dirty="0">
                <a:solidFill>
                  <a:srgbClr val="0070C0"/>
                </a:solidFill>
              </a:rPr>
              <a:t>ＱＧＰは粘性がほとんどゼロの「完全流体」</a:t>
            </a:r>
            <a:endParaRPr kumimoji="1" lang="en-US" altLang="ja-JP" sz="3600" b="1" dirty="0">
              <a:solidFill>
                <a:srgbClr val="0070C0"/>
              </a:solidFill>
            </a:endParaRPr>
          </a:p>
          <a:p>
            <a:endParaRPr kumimoji="1" lang="en-US" altLang="ja-JP" sz="3600" b="1" dirty="0">
              <a:solidFill>
                <a:srgbClr val="00B050"/>
              </a:solidFill>
            </a:endParaRPr>
          </a:p>
          <a:p>
            <a:r>
              <a:rPr kumimoji="1" lang="ja-JP" altLang="en-US" sz="3600" b="1" dirty="0">
                <a:solidFill>
                  <a:srgbClr val="FF0000"/>
                </a:solidFill>
              </a:rPr>
              <a:t>反応初期は超高温で、約４兆度</a:t>
            </a:r>
            <a:endParaRPr kumimoji="1" lang="en-US" altLang="ja-JP" sz="3600" b="1" dirty="0">
              <a:solidFill>
                <a:srgbClr val="FF0000"/>
              </a:solidFill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179512" y="980728"/>
            <a:ext cx="8784976" cy="1440160"/>
          </a:xfrm>
          <a:prstGeom prst="round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304800" y="762000"/>
            <a:ext cx="3354388" cy="2133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0"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563563"/>
          </a:xfrm>
        </p:spPr>
        <p:txBody>
          <a:bodyPr>
            <a:normAutofit/>
          </a:bodyPr>
          <a:lstStyle/>
          <a:p>
            <a:r>
              <a:rPr lang="ja-JP" altLang="en-US" sz="2800" dirty="0">
                <a:solidFill>
                  <a:srgbClr val="FFFF00"/>
                </a:solidFill>
              </a:rPr>
              <a:t>高密度の物質が出来ている</a:t>
            </a:r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 cstate="print"/>
          <a:srcRect r="19447"/>
          <a:stretch>
            <a:fillRect/>
          </a:stretch>
        </p:blipFill>
        <p:spPr bwMode="auto">
          <a:xfrm>
            <a:off x="1365106" y="2895600"/>
            <a:ext cx="2292494" cy="212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4" cstate="print"/>
          <a:srcRect t="14815" r="54047" b="18518"/>
          <a:stretch>
            <a:fillRect/>
          </a:stretch>
        </p:blipFill>
        <p:spPr bwMode="auto">
          <a:xfrm>
            <a:off x="295275" y="2895600"/>
            <a:ext cx="130863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295275" y="4953000"/>
            <a:ext cx="3346405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kumimoji="0" lang="en-US" altLang="ja-JP">
                <a:solidFill>
                  <a:prstClr val="white"/>
                </a:solidFill>
                <a:latin typeface="Times New Roman" pitchFamily="18" charset="0"/>
              </a:rPr>
              <a:t>  </a:t>
            </a:r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>
            <a:off x="1059440" y="5105400"/>
            <a:ext cx="2063245" cy="0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26633" name="AutoShape 9"/>
          <p:cNvSpPr>
            <a:spLocks noChangeArrowheads="1"/>
          </p:cNvSpPr>
          <p:nvPr/>
        </p:nvSpPr>
        <p:spPr bwMode="auto">
          <a:xfrm>
            <a:off x="838200" y="3810000"/>
            <a:ext cx="381000" cy="304800"/>
          </a:xfrm>
          <a:prstGeom prst="irregularSeal2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 flipV="1">
            <a:off x="2743200" y="3124200"/>
            <a:ext cx="0" cy="762000"/>
          </a:xfrm>
          <a:prstGeom prst="line">
            <a:avLst/>
          </a:prstGeom>
          <a:noFill/>
          <a:ln w="25400">
            <a:solidFill>
              <a:srgbClr val="FFFF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381000" y="2895600"/>
            <a:ext cx="7809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0" lang="ja-JP" altLang="en-US" b="1" dirty="0">
                <a:solidFill>
                  <a:prstClr val="white"/>
                </a:solidFill>
                <a:latin typeface="Times New Roman" pitchFamily="18" charset="0"/>
              </a:rPr>
              <a:t>金</a:t>
            </a:r>
            <a:r>
              <a:rPr kumimoji="0" lang="en-US" altLang="ja-JP" b="1" dirty="0">
                <a:solidFill>
                  <a:prstClr val="white"/>
                </a:solidFill>
                <a:latin typeface="Times New Roman" pitchFamily="18" charset="0"/>
              </a:rPr>
              <a:t>+</a:t>
            </a:r>
            <a:r>
              <a:rPr kumimoji="0" lang="ja-JP" altLang="en-US" b="1" dirty="0">
                <a:solidFill>
                  <a:prstClr val="white"/>
                </a:solidFill>
                <a:latin typeface="Times New Roman" pitchFamily="18" charset="0"/>
              </a:rPr>
              <a:t>金</a:t>
            </a:r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3810000" y="7620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kumimoji="0"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724400" y="692696"/>
            <a:ext cx="3962400" cy="5181600"/>
            <a:chOff x="3530" y="832"/>
            <a:chExt cx="2814" cy="3247"/>
          </a:xfrm>
        </p:grpSpPr>
        <p:pic>
          <p:nvPicPr>
            <p:cNvPr id="26638" name="Picture 1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30" y="832"/>
              <a:ext cx="2814" cy="3247"/>
            </a:xfrm>
            <a:prstGeom prst="rect">
              <a:avLst/>
            </a:prstGeom>
            <a:noFill/>
          </p:spPr>
        </p:pic>
        <p:sp>
          <p:nvSpPr>
            <p:cNvPr id="26639" name="Text Box 15"/>
            <p:cNvSpPr txBox="1">
              <a:spLocks noChangeArrowheads="1"/>
            </p:cNvSpPr>
            <p:nvPr/>
          </p:nvSpPr>
          <p:spPr bwMode="auto">
            <a:xfrm>
              <a:off x="4006" y="3269"/>
              <a:ext cx="1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01688"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635000" algn="l"/>
                  <a:tab pos="1270000" algn="l"/>
                </a:tabLst>
              </a:pPr>
              <a:endParaRPr kumimoji="0" lang="en-GB" sz="1600">
                <a:solidFill>
                  <a:srgbClr val="0000FF"/>
                </a:solidFill>
                <a:latin typeface="Helvetica" charset="0"/>
              </a:endParaRPr>
            </a:p>
          </p:txBody>
        </p:sp>
        <p:pic>
          <p:nvPicPr>
            <p:cNvPr id="26640" name="Picture 1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484" y="1536"/>
              <a:ext cx="638" cy="250"/>
            </a:xfrm>
            <a:prstGeom prst="rect">
              <a:avLst/>
            </a:prstGeom>
            <a:noFill/>
          </p:spPr>
        </p:pic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838200" y="1219200"/>
            <a:ext cx="2590800" cy="1066800"/>
            <a:chOff x="432" y="432"/>
            <a:chExt cx="1632" cy="672"/>
          </a:xfrm>
        </p:grpSpPr>
        <p:sp>
          <p:nvSpPr>
            <p:cNvPr id="26643" name="Oval 19"/>
            <p:cNvSpPr>
              <a:spLocks noChangeArrowheads="1"/>
            </p:cNvSpPr>
            <p:nvPr/>
          </p:nvSpPr>
          <p:spPr bwMode="auto">
            <a:xfrm>
              <a:off x="480" y="864"/>
              <a:ext cx="96" cy="240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0"/>
                    <a:invGamma/>
                  </a:schemeClr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kumimoji="0" lang="en-US">
                <a:solidFill>
                  <a:prstClr val="black"/>
                </a:solidFill>
              </a:endParaRPr>
            </a:p>
          </p:txBody>
        </p:sp>
        <p:sp>
          <p:nvSpPr>
            <p:cNvPr id="26644" name="Oval 20"/>
            <p:cNvSpPr>
              <a:spLocks noChangeArrowheads="1"/>
            </p:cNvSpPr>
            <p:nvPr/>
          </p:nvSpPr>
          <p:spPr bwMode="auto">
            <a:xfrm>
              <a:off x="576" y="816"/>
              <a:ext cx="96" cy="240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0"/>
                    <a:invGamma/>
                  </a:schemeClr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kumimoji="0" lang="en-US">
                <a:solidFill>
                  <a:prstClr val="black"/>
                </a:solidFill>
              </a:endParaRPr>
            </a:p>
          </p:txBody>
        </p:sp>
        <p:sp>
          <p:nvSpPr>
            <p:cNvPr id="26645" name="AutoShape 21"/>
            <p:cNvSpPr>
              <a:spLocks noChangeArrowheads="1"/>
            </p:cNvSpPr>
            <p:nvPr/>
          </p:nvSpPr>
          <p:spPr bwMode="auto">
            <a:xfrm>
              <a:off x="432" y="864"/>
              <a:ext cx="240" cy="192"/>
            </a:xfrm>
            <a:prstGeom prst="irregularSeal2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kumimoji="0" lang="en-US">
                <a:solidFill>
                  <a:prstClr val="black"/>
                </a:solidFill>
              </a:endParaRPr>
            </a:p>
          </p:txBody>
        </p:sp>
        <p:sp>
          <p:nvSpPr>
            <p:cNvPr id="26646" name="Line 22"/>
            <p:cNvSpPr>
              <a:spLocks noChangeShapeType="1"/>
            </p:cNvSpPr>
            <p:nvPr/>
          </p:nvSpPr>
          <p:spPr bwMode="auto">
            <a:xfrm flipV="1">
              <a:off x="576" y="720"/>
              <a:ext cx="1" cy="192"/>
            </a:xfrm>
            <a:prstGeom prst="line">
              <a:avLst/>
            </a:prstGeom>
            <a:noFill/>
            <a:ln w="25400">
              <a:solidFill>
                <a:srgbClr val="FFFF99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kumimoji="0" lang="en-US">
                <a:solidFill>
                  <a:prstClr val="black"/>
                </a:solidFill>
              </a:endParaRPr>
            </a:p>
          </p:txBody>
        </p:sp>
        <p:sp>
          <p:nvSpPr>
            <p:cNvPr id="26647" name="Oval 23"/>
            <p:cNvSpPr>
              <a:spLocks noChangeArrowheads="1"/>
            </p:cNvSpPr>
            <p:nvPr/>
          </p:nvSpPr>
          <p:spPr bwMode="auto">
            <a:xfrm>
              <a:off x="1200" y="768"/>
              <a:ext cx="48" cy="288"/>
            </a:xfrm>
            <a:prstGeom prst="ellipse">
              <a:avLst/>
            </a:prstGeom>
            <a:solidFill>
              <a:srgbClr val="CCFFFF"/>
            </a:solidFill>
            <a:ln w="19050">
              <a:solidFill>
                <a:srgbClr val="CCFF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kumimoji="0" lang="en-US">
                <a:solidFill>
                  <a:prstClr val="black"/>
                </a:solidFill>
              </a:endParaRPr>
            </a:p>
          </p:txBody>
        </p:sp>
        <p:sp>
          <p:nvSpPr>
            <p:cNvPr id="26648" name="Oval 24"/>
            <p:cNvSpPr>
              <a:spLocks noChangeArrowheads="1"/>
            </p:cNvSpPr>
            <p:nvPr/>
          </p:nvSpPr>
          <p:spPr bwMode="auto">
            <a:xfrm>
              <a:off x="2016" y="816"/>
              <a:ext cx="48" cy="288"/>
            </a:xfrm>
            <a:prstGeom prst="ellipse">
              <a:avLst/>
            </a:prstGeom>
            <a:solidFill>
              <a:srgbClr val="CCFFFF"/>
            </a:solidFill>
            <a:ln w="19050">
              <a:solidFill>
                <a:srgbClr val="CCFF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kumimoji="0" lang="en-US">
                <a:solidFill>
                  <a:prstClr val="black"/>
                </a:solidFill>
              </a:endParaRPr>
            </a:p>
          </p:txBody>
        </p:sp>
        <p:sp>
          <p:nvSpPr>
            <p:cNvPr id="26649" name="Line 25"/>
            <p:cNvSpPr>
              <a:spLocks noChangeShapeType="1"/>
            </p:cNvSpPr>
            <p:nvPr/>
          </p:nvSpPr>
          <p:spPr bwMode="auto">
            <a:xfrm flipV="1">
              <a:off x="1679" y="432"/>
              <a:ext cx="1" cy="480"/>
            </a:xfrm>
            <a:prstGeom prst="line">
              <a:avLst/>
            </a:prstGeom>
            <a:noFill/>
            <a:ln w="25400">
              <a:solidFill>
                <a:srgbClr val="FFFF99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kumimoji="0" lang="en-US">
                <a:solidFill>
                  <a:prstClr val="black"/>
                </a:solidFill>
              </a:endParaRPr>
            </a:p>
          </p:txBody>
        </p:sp>
      </p:grpSp>
      <p:sp>
        <p:nvSpPr>
          <p:cNvPr id="26650" name="Text Box 26"/>
          <p:cNvSpPr txBox="1">
            <a:spLocks noChangeArrowheads="1"/>
          </p:cNvSpPr>
          <p:nvPr/>
        </p:nvSpPr>
        <p:spPr bwMode="auto">
          <a:xfrm>
            <a:off x="533400" y="1203325"/>
            <a:ext cx="13468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0" lang="ja-JP" altLang="en-US" b="1" dirty="0">
                <a:solidFill>
                  <a:prstClr val="white"/>
                </a:solidFill>
                <a:latin typeface="Times New Roman" pitchFamily="18" charset="0"/>
              </a:rPr>
              <a:t>陽子＋陽子</a:t>
            </a:r>
          </a:p>
        </p:txBody>
      </p:sp>
      <p:sp>
        <p:nvSpPr>
          <p:cNvPr id="26653" name="Text Box 29"/>
          <p:cNvSpPr txBox="1">
            <a:spLocks noChangeArrowheads="1"/>
          </p:cNvSpPr>
          <p:nvPr/>
        </p:nvSpPr>
        <p:spPr bwMode="auto">
          <a:xfrm>
            <a:off x="5257800" y="3810000"/>
            <a:ext cx="1676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0" lang="ja-JP" altLang="en-US">
                <a:solidFill>
                  <a:srgbClr val="FF0000"/>
                </a:solidFill>
              </a:rPr>
              <a:t>金＋金衝突</a:t>
            </a:r>
          </a:p>
          <a:p>
            <a:r>
              <a:rPr kumimoji="0" lang="ja-JP" altLang="en-US">
                <a:solidFill>
                  <a:srgbClr val="FF0000"/>
                </a:solidFill>
              </a:rPr>
              <a:t>（陽子衝突１回当たりに換算）</a:t>
            </a:r>
          </a:p>
        </p:txBody>
      </p:sp>
      <p:sp>
        <p:nvSpPr>
          <p:cNvPr id="26654" name="Text Box 30"/>
          <p:cNvSpPr txBox="1">
            <a:spLocks noChangeArrowheads="1"/>
          </p:cNvSpPr>
          <p:nvPr/>
        </p:nvSpPr>
        <p:spPr bwMode="auto">
          <a:xfrm>
            <a:off x="6096000" y="2133600"/>
            <a:ext cx="1784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0" lang="ja-JP" altLang="en-US">
                <a:solidFill>
                  <a:srgbClr val="6600FF"/>
                </a:solidFill>
              </a:rPr>
              <a:t>陽子＋陽子衝突</a:t>
            </a:r>
          </a:p>
        </p:txBody>
      </p:sp>
      <p:sp>
        <p:nvSpPr>
          <p:cNvPr id="26655" name="Text Box 31"/>
          <p:cNvSpPr txBox="1">
            <a:spLocks noChangeArrowheads="1"/>
          </p:cNvSpPr>
          <p:nvPr/>
        </p:nvSpPr>
        <p:spPr bwMode="auto">
          <a:xfrm>
            <a:off x="5511800" y="5867400"/>
            <a:ext cx="24481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0" lang="ja-JP" altLang="en-US" b="1" dirty="0">
                <a:solidFill>
                  <a:srgbClr val="FFFF00"/>
                </a:solidFill>
              </a:rPr>
              <a:t>発生粒子のエネルギー</a:t>
            </a:r>
          </a:p>
        </p:txBody>
      </p:sp>
      <p:sp>
        <p:nvSpPr>
          <p:cNvPr id="26656" name="Text Box 32"/>
          <p:cNvSpPr txBox="1">
            <a:spLocks noChangeArrowheads="1"/>
          </p:cNvSpPr>
          <p:nvPr/>
        </p:nvSpPr>
        <p:spPr bwMode="auto">
          <a:xfrm>
            <a:off x="5073650" y="6005512"/>
            <a:ext cx="4171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0" lang="ja-JP" altLang="en-US" b="1" dirty="0">
                <a:solidFill>
                  <a:srgbClr val="FFFF00"/>
                </a:solidFill>
              </a:rPr>
              <a:t>低</a:t>
            </a:r>
          </a:p>
        </p:txBody>
      </p:sp>
      <p:sp>
        <p:nvSpPr>
          <p:cNvPr id="26657" name="Text Box 33"/>
          <p:cNvSpPr txBox="1">
            <a:spLocks noChangeArrowheads="1"/>
          </p:cNvSpPr>
          <p:nvPr/>
        </p:nvSpPr>
        <p:spPr bwMode="auto">
          <a:xfrm>
            <a:off x="8045450" y="6005512"/>
            <a:ext cx="4171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0" lang="ja-JP" altLang="en-US" b="1" dirty="0">
                <a:solidFill>
                  <a:srgbClr val="FFFF00"/>
                </a:solidFill>
              </a:rPr>
              <a:t>高</a:t>
            </a:r>
          </a:p>
        </p:txBody>
      </p:sp>
      <p:sp>
        <p:nvSpPr>
          <p:cNvPr id="26658" name="Line 34"/>
          <p:cNvSpPr>
            <a:spLocks noChangeShapeType="1"/>
          </p:cNvSpPr>
          <p:nvPr/>
        </p:nvSpPr>
        <p:spPr bwMode="auto">
          <a:xfrm>
            <a:off x="5607050" y="6234112"/>
            <a:ext cx="2362200" cy="0"/>
          </a:xfrm>
          <a:prstGeom prst="line">
            <a:avLst/>
          </a:prstGeom>
          <a:noFill/>
          <a:ln w="9525">
            <a:solidFill>
              <a:srgbClr val="FFC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26660" name="Line 36"/>
          <p:cNvSpPr>
            <a:spLocks noChangeShapeType="1"/>
          </p:cNvSpPr>
          <p:nvPr/>
        </p:nvSpPr>
        <p:spPr bwMode="auto">
          <a:xfrm flipH="1">
            <a:off x="7315200" y="4648200"/>
            <a:ext cx="609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26662" name="Text Box 38"/>
          <p:cNvSpPr txBox="1">
            <a:spLocks noChangeArrowheads="1"/>
          </p:cNvSpPr>
          <p:nvPr/>
        </p:nvSpPr>
        <p:spPr bwMode="auto">
          <a:xfrm>
            <a:off x="7236296" y="4365104"/>
            <a:ext cx="15573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0" lang="ja-JP" altLang="en-US" sz="1600" dirty="0">
                <a:solidFill>
                  <a:srgbClr val="00FF00"/>
                </a:solidFill>
              </a:rPr>
              <a:t>エネルギー損失</a:t>
            </a:r>
          </a:p>
        </p:txBody>
      </p:sp>
      <p:sp>
        <p:nvSpPr>
          <p:cNvPr id="26665" name="Rectangle 41"/>
          <p:cNvSpPr>
            <a:spLocks noChangeArrowheads="1"/>
          </p:cNvSpPr>
          <p:nvPr/>
        </p:nvSpPr>
        <p:spPr bwMode="auto">
          <a:xfrm>
            <a:off x="4724400" y="685800"/>
            <a:ext cx="457200" cy="4648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26664" name="Text Box 40"/>
          <p:cNvSpPr txBox="1">
            <a:spLocks noChangeArrowheads="1"/>
          </p:cNvSpPr>
          <p:nvPr/>
        </p:nvSpPr>
        <p:spPr bwMode="auto">
          <a:xfrm rot="16200000">
            <a:off x="2582862" y="2659062"/>
            <a:ext cx="40401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0" lang="ja-JP" altLang="en-US" b="1" dirty="0">
                <a:solidFill>
                  <a:srgbClr val="FFFF00"/>
                </a:solidFill>
              </a:rPr>
              <a:t>粒子の発生頻度（相対値、対数目盛）</a:t>
            </a:r>
          </a:p>
        </p:txBody>
      </p:sp>
      <p:sp>
        <p:nvSpPr>
          <p:cNvPr id="26667" name="Text Box 43"/>
          <p:cNvSpPr txBox="1">
            <a:spLocks noChangeArrowheads="1"/>
          </p:cNvSpPr>
          <p:nvPr/>
        </p:nvSpPr>
        <p:spPr bwMode="auto">
          <a:xfrm rot="16200000">
            <a:off x="4814094" y="4980781"/>
            <a:ext cx="339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0" lang="ja-JP" altLang="en-US">
                <a:solidFill>
                  <a:prstClr val="black"/>
                </a:solidFill>
              </a:rPr>
              <a:t>１</a:t>
            </a:r>
          </a:p>
        </p:txBody>
      </p:sp>
      <p:sp>
        <p:nvSpPr>
          <p:cNvPr id="26671" name="Text Box 47"/>
          <p:cNvSpPr txBox="1">
            <a:spLocks noChangeArrowheads="1"/>
          </p:cNvSpPr>
          <p:nvPr/>
        </p:nvSpPr>
        <p:spPr bwMode="auto">
          <a:xfrm rot="16200000">
            <a:off x="4714082" y="772318"/>
            <a:ext cx="53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0" lang="en-US" altLang="ja-JP">
                <a:solidFill>
                  <a:prstClr val="black"/>
                </a:solidFill>
              </a:rPr>
              <a:t>1</a:t>
            </a:r>
            <a:r>
              <a:rPr kumimoji="0" lang="ja-JP" altLang="en-US">
                <a:solidFill>
                  <a:prstClr val="black"/>
                </a:solidFill>
              </a:rPr>
              <a:t>億</a:t>
            </a:r>
          </a:p>
        </p:txBody>
      </p:sp>
      <p:sp>
        <p:nvSpPr>
          <p:cNvPr id="26672" name="Text Box 48"/>
          <p:cNvSpPr txBox="1">
            <a:spLocks noChangeArrowheads="1"/>
          </p:cNvSpPr>
          <p:nvPr/>
        </p:nvSpPr>
        <p:spPr bwMode="auto">
          <a:xfrm rot="16200000">
            <a:off x="4658519" y="4028281"/>
            <a:ext cx="650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0" lang="ja-JP" altLang="en-US">
                <a:solidFill>
                  <a:prstClr val="black"/>
                </a:solidFill>
              </a:rPr>
              <a:t>１００</a:t>
            </a:r>
          </a:p>
        </p:txBody>
      </p:sp>
      <p:sp>
        <p:nvSpPr>
          <p:cNvPr id="26673" name="Text Box 49"/>
          <p:cNvSpPr txBox="1">
            <a:spLocks noChangeArrowheads="1"/>
          </p:cNvSpPr>
          <p:nvPr/>
        </p:nvSpPr>
        <p:spPr bwMode="auto">
          <a:xfrm rot="16200000">
            <a:off x="4699794" y="2885281"/>
            <a:ext cx="568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0" lang="ja-JP" altLang="en-US">
                <a:solidFill>
                  <a:prstClr val="black"/>
                </a:solidFill>
              </a:rPr>
              <a:t>１万</a:t>
            </a:r>
          </a:p>
        </p:txBody>
      </p:sp>
      <p:sp>
        <p:nvSpPr>
          <p:cNvPr id="26674" name="Text Box 50"/>
          <p:cNvSpPr txBox="1">
            <a:spLocks noChangeArrowheads="1"/>
          </p:cNvSpPr>
          <p:nvPr/>
        </p:nvSpPr>
        <p:spPr bwMode="auto">
          <a:xfrm rot="16200000">
            <a:off x="4545806" y="1702595"/>
            <a:ext cx="879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0" lang="ja-JP" altLang="en-US">
                <a:solidFill>
                  <a:prstClr val="black"/>
                </a:solidFill>
              </a:rPr>
              <a:t>１００万</a:t>
            </a:r>
          </a:p>
        </p:txBody>
      </p:sp>
      <p:sp>
        <p:nvSpPr>
          <p:cNvPr id="26675" name="Text Box 51"/>
          <p:cNvSpPr txBox="1">
            <a:spLocks noChangeArrowheads="1"/>
          </p:cNvSpPr>
          <p:nvPr/>
        </p:nvSpPr>
        <p:spPr bwMode="auto">
          <a:xfrm>
            <a:off x="1524000" y="5134707"/>
            <a:ext cx="996950" cy="3365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0" lang="ja-JP" altLang="en-US" sz="1600" dirty="0">
                <a:solidFill>
                  <a:srgbClr val="FFFF99"/>
                </a:solidFill>
              </a:rPr>
              <a:t>時間経過</a:t>
            </a:r>
          </a:p>
        </p:txBody>
      </p:sp>
      <p:sp>
        <p:nvSpPr>
          <p:cNvPr id="26676" name="Text Box 52"/>
          <p:cNvSpPr txBox="1">
            <a:spLocks noChangeArrowheads="1"/>
          </p:cNvSpPr>
          <p:nvPr/>
        </p:nvSpPr>
        <p:spPr bwMode="auto">
          <a:xfrm>
            <a:off x="1981994" y="711306"/>
            <a:ext cx="1721172" cy="52322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kumimoji="0" lang="ja-JP" altLang="en-US" sz="1400" b="1" dirty="0">
                <a:solidFill>
                  <a:srgbClr val="FFFF99"/>
                </a:solidFill>
              </a:rPr>
              <a:t>発生粒子はエネルギー損失をうけない。</a:t>
            </a:r>
          </a:p>
        </p:txBody>
      </p:sp>
      <p:sp>
        <p:nvSpPr>
          <p:cNvPr id="26677" name="Text Box 53"/>
          <p:cNvSpPr txBox="1">
            <a:spLocks noChangeArrowheads="1"/>
          </p:cNvSpPr>
          <p:nvPr/>
        </p:nvSpPr>
        <p:spPr bwMode="auto">
          <a:xfrm>
            <a:off x="1692333" y="2397344"/>
            <a:ext cx="2242691" cy="738664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kumimoji="0" lang="ja-JP" altLang="en-US" sz="1400" b="1" dirty="0">
                <a:solidFill>
                  <a:srgbClr val="FFFF99"/>
                </a:solidFill>
              </a:rPr>
              <a:t>発生粒子は、高密度物質を通過しなければならないので、エネルー損失をうける。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4355976" y="685799"/>
            <a:ext cx="4680520" cy="57675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641" name="Text Box 17"/>
          <p:cNvSpPr txBox="1">
            <a:spLocks noChangeArrowheads="1"/>
          </p:cNvSpPr>
          <p:nvPr/>
        </p:nvSpPr>
        <p:spPr bwMode="auto">
          <a:xfrm>
            <a:off x="28845" y="5509876"/>
            <a:ext cx="4724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kumimoji="0" lang="ja-JP" altLang="en-US" b="1" dirty="0">
                <a:solidFill>
                  <a:srgbClr val="FFFF00"/>
                </a:solidFill>
              </a:rPr>
              <a:t>金</a:t>
            </a:r>
            <a:r>
              <a:rPr kumimoji="0" lang="ja-JP" altLang="en-US" b="1" dirty="0" err="1">
                <a:solidFill>
                  <a:srgbClr val="FFFF00"/>
                </a:solidFill>
              </a:rPr>
              <a:t>ー</a:t>
            </a:r>
            <a:r>
              <a:rPr kumimoji="0" lang="ja-JP" altLang="en-US" b="1" dirty="0">
                <a:solidFill>
                  <a:srgbClr val="FFFF00"/>
                </a:solidFill>
              </a:rPr>
              <a:t>金衝突では高エネルギー粒子の発生量が著しく少なくなっている。これから、金＋金衝突では、高エネルギー密度のクォーク・グルーオン・プラズマが出来ていると分かる。</a:t>
            </a:r>
          </a:p>
        </p:txBody>
      </p:sp>
      <p:sp>
        <p:nvSpPr>
          <p:cNvPr id="46" name="AutoShape 21"/>
          <p:cNvSpPr>
            <a:spLocks noChangeArrowheads="1"/>
          </p:cNvSpPr>
          <p:nvPr/>
        </p:nvSpPr>
        <p:spPr bwMode="auto">
          <a:xfrm>
            <a:off x="2628900" y="1832343"/>
            <a:ext cx="381000" cy="304800"/>
          </a:xfrm>
          <a:prstGeom prst="irregularSeal2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47" name="AutoShape 9"/>
          <p:cNvSpPr>
            <a:spLocks noChangeArrowheads="1"/>
          </p:cNvSpPr>
          <p:nvPr/>
        </p:nvSpPr>
        <p:spPr bwMode="auto">
          <a:xfrm>
            <a:off x="2583550" y="3746294"/>
            <a:ext cx="381000" cy="304800"/>
          </a:xfrm>
          <a:prstGeom prst="irregularSeal2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31968" y="2387900"/>
            <a:ext cx="3916685" cy="25321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5643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6641" grpId="0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6" name="Picture 7" descr="C:\Users\Yasuyuki Akiba\Desktop\eta_gamma_pi0_phi_omega_jpsi_raa_combine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5" b="945"/>
          <a:stretch/>
        </p:blipFill>
        <p:spPr bwMode="auto">
          <a:xfrm>
            <a:off x="107504" y="980728"/>
            <a:ext cx="6918919" cy="4361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58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ja-JP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色々な粒子の</a:t>
            </a:r>
            <a:r>
              <a:rPr lang="en-US" altLang="ja-JP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</a:t>
            </a:r>
            <a:r>
              <a:rPr lang="en-US" altLang="ja-JP" sz="3200" b="1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AA</a:t>
            </a:r>
            <a:r>
              <a:rPr lang="en-US" altLang="ja-JP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ja-JP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（</a:t>
            </a:r>
            <a:r>
              <a:rPr lang="en-US" altLang="ja-JP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QGP</a:t>
            </a:r>
            <a:r>
              <a:rPr lang="ja-JP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による生成抑制度）</a:t>
            </a:r>
            <a:endParaRPr lang="en-US" altLang="ja-JP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5588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5486400"/>
            <a:ext cx="8991600" cy="1219200"/>
          </a:xfrm>
        </p:spPr>
        <p:txBody>
          <a:bodyPr/>
          <a:lstStyle/>
          <a:p>
            <a:r>
              <a:rPr lang="en-US" altLang="ja-JP" sz="2000" b="1" dirty="0">
                <a:solidFill>
                  <a:srgbClr val="FFFF00"/>
                </a:solidFill>
                <a:latin typeface="Symbol" pitchFamily="18" charset="2"/>
                <a:cs typeface="Arial" pitchFamily="34" charset="0"/>
              </a:rPr>
              <a:t>p</a:t>
            </a:r>
            <a:r>
              <a:rPr lang="en-US" altLang="ja-JP" sz="2000" b="1" baseline="30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US" altLang="ja-JP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ja-JP" altLang="en-US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は</a:t>
            </a:r>
            <a:r>
              <a:rPr lang="en-US" altLang="ja-JP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~20 </a:t>
            </a:r>
            <a:r>
              <a:rPr lang="en-US" altLang="ja-JP" sz="20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GeV</a:t>
            </a:r>
            <a:r>
              <a:rPr lang="en-US" altLang="ja-JP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/c</a:t>
            </a:r>
            <a:r>
              <a:rPr lang="ja-JP" altLang="en-US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まで</a:t>
            </a:r>
            <a:r>
              <a:rPr lang="en-US" altLang="ja-JP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altLang="ja-JP" sz="2000" b="1" baseline="-25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AA</a:t>
            </a:r>
            <a:r>
              <a:rPr lang="en-US" altLang="ja-JP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~1/5</a:t>
            </a:r>
            <a:r>
              <a:rPr lang="ja-JP" altLang="en-US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と強く抑制されている。</a:t>
            </a:r>
            <a:endParaRPr lang="en-US" altLang="ja-JP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ja-JP" sz="2000" b="1" dirty="0">
                <a:solidFill>
                  <a:srgbClr val="FFFF00"/>
                </a:solidFill>
                <a:latin typeface="Symbol" pitchFamily="18" charset="2"/>
                <a:cs typeface="Arial" pitchFamily="34" charset="0"/>
              </a:rPr>
              <a:t>p</a:t>
            </a:r>
            <a:r>
              <a:rPr lang="en-US" altLang="ja-JP" sz="2000" b="1" baseline="30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US" altLang="ja-JP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ja-JP" altLang="en-US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と</a:t>
            </a:r>
            <a:r>
              <a:rPr lang="en-US" altLang="ja-JP" sz="2000" b="1" dirty="0">
                <a:solidFill>
                  <a:srgbClr val="FFFF00"/>
                </a:solidFill>
                <a:latin typeface="Symbol" panose="05050102010706020507" pitchFamily="18" charset="2"/>
                <a:cs typeface="Arial" pitchFamily="34" charset="0"/>
              </a:rPr>
              <a:t>h </a:t>
            </a:r>
            <a:r>
              <a:rPr lang="ja-JP" altLang="en-US" sz="2000" b="1" dirty="0">
                <a:solidFill>
                  <a:srgbClr val="FFFF00"/>
                </a:solidFill>
                <a:latin typeface="Symbol" panose="05050102010706020507" pitchFamily="18" charset="2"/>
                <a:cs typeface="Arial" pitchFamily="34" charset="0"/>
              </a:rPr>
              <a:t>の</a:t>
            </a:r>
            <a:r>
              <a:rPr lang="en-US" altLang="ja-JP" sz="2000" b="1" dirty="0">
                <a:solidFill>
                  <a:srgbClr val="FFFF00"/>
                </a:solidFill>
                <a:latin typeface="Symbol" panose="05050102010706020507" pitchFamily="18" charset="2"/>
                <a:cs typeface="Arial" pitchFamily="34" charset="0"/>
              </a:rPr>
              <a:t> </a:t>
            </a:r>
            <a:r>
              <a:rPr lang="en-US" altLang="ja-JP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altLang="ja-JP" sz="2000" b="1" baseline="-25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AA</a:t>
            </a:r>
            <a:r>
              <a:rPr lang="ja-JP" altLang="en-US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は同じ</a:t>
            </a:r>
            <a:r>
              <a:rPr lang="en-US" altLang="ja-JP" sz="2000" b="1" dirty="0">
                <a:solidFill>
                  <a:srgbClr val="FFFF00"/>
                </a:solidFill>
                <a:latin typeface="Symbol" panose="05050102010706020507" pitchFamily="18" charset="2"/>
                <a:cs typeface="Arial" pitchFamily="34" charset="0"/>
                <a:sym typeface="Wingdings" panose="05000000000000000000" pitchFamily="2" charset="2"/>
              </a:rPr>
              <a:t> </a:t>
            </a:r>
            <a:r>
              <a:rPr lang="ja-JP" altLang="en-US" sz="2000" b="1" dirty="0">
                <a:solidFill>
                  <a:srgbClr val="FFFF00"/>
                </a:solidFill>
                <a:latin typeface="Symbol" panose="05050102010706020507" pitchFamily="18" charset="2"/>
                <a:cs typeface="Arial" pitchFamily="34" charset="0"/>
                <a:sym typeface="Wingdings" panose="05000000000000000000" pitchFamily="2" charset="2"/>
              </a:rPr>
              <a:t>クォーク・グルーオンのレベルでエネルギー損失</a:t>
            </a:r>
            <a:endParaRPr lang="en-US" altLang="ja-JP" sz="2400" b="1" dirty="0">
              <a:solidFill>
                <a:srgbClr val="FFFF00"/>
              </a:solidFill>
              <a:latin typeface="Symbol" panose="05050102010706020507" pitchFamily="18" charset="2"/>
              <a:cs typeface="Arial" pitchFamily="34" charset="0"/>
            </a:endParaRPr>
          </a:p>
          <a:p>
            <a:r>
              <a:rPr lang="en-US" altLang="ja-JP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direct </a:t>
            </a:r>
            <a:r>
              <a:rPr lang="en-US" altLang="ja-JP" sz="2000" b="1" dirty="0">
                <a:solidFill>
                  <a:srgbClr val="FFFF00"/>
                </a:solidFill>
                <a:latin typeface="Symbol" pitchFamily="18" charset="2"/>
                <a:cs typeface="Arial" pitchFamily="34" charset="0"/>
              </a:rPr>
              <a:t>g</a:t>
            </a:r>
            <a:r>
              <a:rPr lang="en-US" altLang="ja-JP" sz="2000" b="1" dirty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ja-JP" altLang="en-US" sz="2000" b="1" dirty="0">
                <a:solidFill>
                  <a:srgbClr val="FFFF00"/>
                </a:solidFill>
                <a:cs typeface="Arial" pitchFamily="34" charset="0"/>
              </a:rPr>
              <a:t>は抑制されていない。</a:t>
            </a:r>
            <a:r>
              <a:rPr lang="en-US" altLang="ja-JP" sz="2000" b="1" dirty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en-US" altLang="ja-JP" sz="2000" b="1" dirty="0">
                <a:solidFill>
                  <a:srgbClr val="FFFF00"/>
                </a:solidFill>
                <a:cs typeface="Arial" pitchFamily="34" charset="0"/>
                <a:sym typeface="Wingdings" panose="05000000000000000000" pitchFamily="2" charset="2"/>
              </a:rPr>
              <a:t> </a:t>
            </a:r>
            <a:r>
              <a:rPr lang="ja-JP" altLang="en-US" sz="2000" b="1" dirty="0">
                <a:solidFill>
                  <a:srgbClr val="FFFF00"/>
                </a:solidFill>
                <a:cs typeface="Arial" pitchFamily="34" charset="0"/>
                <a:sym typeface="Wingdings" panose="05000000000000000000" pitchFamily="2" charset="2"/>
              </a:rPr>
              <a:t>抑制の原因は</a:t>
            </a:r>
            <a:r>
              <a:rPr lang="en-US" altLang="ja-JP" sz="2000" b="1" dirty="0">
                <a:solidFill>
                  <a:srgbClr val="FFFF00"/>
                </a:solidFill>
                <a:cs typeface="Arial" pitchFamily="34" charset="0"/>
                <a:sym typeface="Wingdings" panose="05000000000000000000" pitchFamily="2" charset="2"/>
              </a:rPr>
              <a:t>QGP </a:t>
            </a:r>
            <a:r>
              <a:rPr lang="ja-JP" altLang="en-US" sz="2000" b="1" dirty="0">
                <a:solidFill>
                  <a:srgbClr val="FFFF00"/>
                </a:solidFill>
                <a:cs typeface="Arial" pitchFamily="34" charset="0"/>
                <a:sym typeface="Wingdings" panose="05000000000000000000" pitchFamily="2" charset="2"/>
              </a:rPr>
              <a:t>媒体効果</a:t>
            </a:r>
            <a:endParaRPr lang="en-US" altLang="ja-JP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オブジェクト 1"/>
          <p:cNvGraphicFramePr>
            <a:graphicFrameLocks noChangeAspect="1"/>
          </p:cNvGraphicFramePr>
          <p:nvPr>
            <p:extLst/>
          </p:nvPr>
        </p:nvGraphicFramePr>
        <p:xfrm>
          <a:off x="6462389" y="980728"/>
          <a:ext cx="2664296" cy="720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Equation" r:id="rId5" imgW="1828800" imgH="495300" progId="Equation.3">
                  <p:embed/>
                </p:oleObj>
              </mc:Choice>
              <mc:Fallback>
                <p:oleObj name="Equation" r:id="rId5" imgW="18288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2389" y="980728"/>
                        <a:ext cx="2664296" cy="720179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6444208" y="1700808"/>
            <a:ext cx="2699792" cy="64633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>
                <a:solidFill>
                  <a:prstClr val="black"/>
                </a:solidFill>
              </a:rPr>
              <a:t>陽子＋陽子の場合に比べての抑制度</a:t>
            </a:r>
            <a:endParaRPr lang="en-US" altLang="ja-JP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65485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32048"/>
            <a:ext cx="8229600" cy="804664"/>
          </a:xfrm>
        </p:spPr>
        <p:txBody>
          <a:bodyPr>
            <a:normAutofit/>
          </a:bodyPr>
          <a:lstStyle/>
          <a:p>
            <a:r>
              <a:rPr kumimoji="1" lang="ja-JP" altLang="en-US">
                <a:solidFill>
                  <a:srgbClr val="FFFF00"/>
                </a:solidFill>
              </a:rPr>
              <a:t>まとめ 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34" name="グループ化 33"/>
          <p:cNvGrpSpPr/>
          <p:nvPr/>
        </p:nvGrpSpPr>
        <p:grpSpPr>
          <a:xfrm>
            <a:off x="457200" y="990600"/>
            <a:ext cx="5028230" cy="5325582"/>
            <a:chOff x="30615" y="1628800"/>
            <a:chExt cx="3821305" cy="4248472"/>
          </a:xfrm>
        </p:grpSpPr>
        <p:pic>
          <p:nvPicPr>
            <p:cNvPr id="3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8" t="1262" b="2423"/>
            <a:stretch>
              <a:fillRect/>
            </a:stretch>
          </p:blipFill>
          <p:spPr bwMode="auto">
            <a:xfrm>
              <a:off x="30615" y="1700808"/>
              <a:ext cx="3821305" cy="4146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テキスト ボックス 36"/>
            <p:cNvSpPr txBox="1"/>
            <p:nvPr/>
          </p:nvSpPr>
          <p:spPr>
            <a:xfrm rot="16200000">
              <a:off x="-284492" y="3411634"/>
              <a:ext cx="978532" cy="280681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ja-JP" altLang="en-US" sz="1600" dirty="0">
                  <a:solidFill>
                    <a:prstClr val="white"/>
                  </a:solidFill>
                </a:rPr>
                <a:t>　</a:t>
              </a:r>
              <a:r>
                <a:rPr lang="ja-JP" altLang="en-US" b="1" dirty="0">
                  <a:solidFill>
                    <a:prstClr val="white"/>
                  </a:solidFill>
                </a:rPr>
                <a:t>　温度　</a:t>
              </a:r>
              <a:r>
                <a:rPr lang="ja-JP" altLang="en-US" sz="1600" dirty="0">
                  <a:solidFill>
                    <a:prstClr val="white"/>
                  </a:solidFill>
                </a:rPr>
                <a:t>　</a:t>
              </a:r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1316777" y="5507940"/>
              <a:ext cx="1111274" cy="294634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ja-JP" altLang="en-US" b="1" dirty="0">
                  <a:solidFill>
                    <a:prstClr val="white"/>
                  </a:solidFill>
                </a:rPr>
                <a:t>バリオン密度</a:t>
              </a:r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35496" y="1628800"/>
              <a:ext cx="3722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0" lang="en-US" altLang="ja-JP" sz="2400" b="1" dirty="0">
                  <a:solidFill>
                    <a:prstClr val="white"/>
                  </a:solidFill>
                  <a:latin typeface="Symbol" pitchFamily="18" charset="2"/>
                </a:rPr>
                <a:t>T</a:t>
              </a:r>
              <a:endParaRPr lang="ja-JP" altLang="en-US" sz="2400" b="1" dirty="0">
                <a:solidFill>
                  <a:prstClr val="white"/>
                </a:solidFill>
                <a:latin typeface="Symbol" pitchFamily="18" charset="2"/>
              </a:endParaRPr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3047654" y="5415607"/>
              <a:ext cx="4988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0" lang="en-US" altLang="ja-JP" sz="2400" b="1" dirty="0" err="1">
                  <a:solidFill>
                    <a:prstClr val="white"/>
                  </a:solidFill>
                  <a:latin typeface="Symbol" pitchFamily="18" charset="2"/>
                </a:rPr>
                <a:t>m</a:t>
              </a:r>
              <a:r>
                <a:rPr kumimoji="0" lang="en-US" altLang="ja-JP" sz="2400" b="1" baseline="-25000" dirty="0" err="1">
                  <a:solidFill>
                    <a:prstClr val="white"/>
                  </a:solidFill>
                  <a:latin typeface="Symbol" pitchFamily="18" charset="2"/>
                </a:rPr>
                <a:t>B</a:t>
              </a:r>
              <a:endParaRPr lang="ja-JP" altLang="en-US" sz="2400" b="1" baseline="-25000" dirty="0">
                <a:solidFill>
                  <a:prstClr val="white"/>
                </a:solidFill>
                <a:latin typeface="Symbol" pitchFamily="18" charset="2"/>
              </a:endParaRPr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565465" y="2348880"/>
              <a:ext cx="550151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b="1" dirty="0">
                  <a:solidFill>
                    <a:srgbClr val="CCFF99"/>
                  </a:solidFill>
                </a:rPr>
                <a:t>LHC</a:t>
              </a:r>
              <a:endParaRPr lang="ja-JP" altLang="en-US" b="1" dirty="0">
                <a:solidFill>
                  <a:srgbClr val="CCFF99"/>
                </a:solidFill>
              </a:endParaRPr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751910" y="3764851"/>
              <a:ext cx="643125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kumimoji="0" lang="en-US" altLang="ja-JP" b="1" dirty="0">
                  <a:solidFill>
                    <a:srgbClr val="4BACC6">
                      <a:lumMod val="60000"/>
                      <a:lumOff val="40000"/>
                    </a:srgbClr>
                  </a:solidFill>
                </a:rPr>
                <a:t>RHIC</a:t>
              </a:r>
              <a:endParaRPr lang="ja-JP" altLang="en-US" b="1" dirty="0">
                <a:solidFill>
                  <a:srgbClr val="4BACC6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43" name="正方形/長方形 42"/>
            <p:cNvSpPr/>
            <p:nvPr/>
          </p:nvSpPr>
          <p:spPr>
            <a:xfrm>
              <a:off x="1547664" y="3272284"/>
              <a:ext cx="1260000" cy="10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36" name="TextBox 53"/>
            <p:cNvSpPr txBox="1">
              <a:spLocks noChangeArrowheads="1"/>
            </p:cNvSpPr>
            <p:nvPr/>
          </p:nvSpPr>
          <p:spPr bwMode="auto">
            <a:xfrm>
              <a:off x="840540" y="2957834"/>
              <a:ext cx="3011378" cy="859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kumimoji="0" lang="ja-JP" altLang="en-US" sz="3200" b="1" dirty="0">
                  <a:solidFill>
                    <a:srgbClr val="FFFF00"/>
                  </a:solidFill>
                </a:rPr>
                <a:t>クォーク・グルーオン・プラズマ</a:t>
              </a:r>
              <a:endParaRPr kumimoji="0" lang="en-US" sz="32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5322624" y="1687645"/>
            <a:ext cx="3558480" cy="3817771"/>
          </a:xfrm>
        </p:spPr>
        <p:txBody>
          <a:bodyPr>
            <a:normAutofit/>
          </a:bodyPr>
          <a:lstStyle/>
          <a:p>
            <a:r>
              <a:rPr lang="en-US" altLang="ja-JP" sz="2200" b="1" dirty="0">
                <a:solidFill>
                  <a:srgbClr val="FFFF00"/>
                </a:solidFill>
              </a:rPr>
              <a:t>RHIC</a:t>
            </a:r>
            <a:r>
              <a:rPr lang="ja-JP" altLang="en-US" sz="2200" b="1" dirty="0">
                <a:solidFill>
                  <a:srgbClr val="FFFF00"/>
                </a:solidFill>
              </a:rPr>
              <a:t>の原子核衝突で、クォーク・グルーオンプラズマが再現された</a:t>
            </a:r>
            <a:endParaRPr lang="en-US" altLang="ja-JP" sz="2200" b="1" dirty="0">
              <a:solidFill>
                <a:srgbClr val="FFFF00"/>
              </a:solidFill>
            </a:endParaRPr>
          </a:p>
          <a:p>
            <a:pPr lvl="1"/>
            <a:r>
              <a:rPr lang="en-US" altLang="ja-JP" sz="1800" b="1" dirty="0">
                <a:solidFill>
                  <a:srgbClr val="FFFF00"/>
                </a:solidFill>
              </a:rPr>
              <a:t>Jet</a:t>
            </a:r>
            <a:r>
              <a:rPr lang="ja-JP" altLang="en-US" sz="1800" b="1" dirty="0">
                <a:solidFill>
                  <a:srgbClr val="FFFF00"/>
                </a:solidFill>
              </a:rPr>
              <a:t> </a:t>
            </a:r>
            <a:r>
              <a:rPr lang="en-US" altLang="ja-JP" sz="1800" b="1" dirty="0">
                <a:solidFill>
                  <a:srgbClr val="FFFF00"/>
                </a:solidFill>
              </a:rPr>
              <a:t>Quenching</a:t>
            </a:r>
          </a:p>
          <a:p>
            <a:pPr lvl="1"/>
            <a:r>
              <a:rPr lang="ja-JP" altLang="en-US" sz="1800" b="1" dirty="0">
                <a:solidFill>
                  <a:srgbClr val="FFFF00"/>
                </a:solidFill>
              </a:rPr>
              <a:t>強い楕円フロー</a:t>
            </a:r>
            <a:endParaRPr lang="en-US" altLang="ja-JP" sz="1800" b="1" dirty="0">
              <a:solidFill>
                <a:srgbClr val="FFFF00"/>
              </a:solidFill>
            </a:endParaRPr>
          </a:p>
          <a:p>
            <a:pPr lvl="1"/>
            <a:r>
              <a:rPr lang="ja-JP" altLang="en-US" sz="1800" b="1" dirty="0">
                <a:solidFill>
                  <a:srgbClr val="FFFF00"/>
                </a:solidFill>
              </a:rPr>
              <a:t>熱光子</a:t>
            </a:r>
            <a:endParaRPr lang="en-US" altLang="ja-JP" sz="1800" b="1" dirty="0">
              <a:solidFill>
                <a:srgbClr val="FFFF00"/>
              </a:solidFill>
            </a:endParaRPr>
          </a:p>
          <a:p>
            <a:r>
              <a:rPr lang="en-US" altLang="ja-JP" sz="2200" b="1" dirty="0">
                <a:solidFill>
                  <a:srgbClr val="FFFF00"/>
                </a:solidFill>
              </a:rPr>
              <a:t>LHC</a:t>
            </a:r>
            <a:r>
              <a:rPr lang="ja-JP" altLang="en-US" sz="2200" b="1" dirty="0">
                <a:solidFill>
                  <a:srgbClr val="FFFF00"/>
                </a:solidFill>
              </a:rPr>
              <a:t>の原子核衝突で、</a:t>
            </a:r>
            <a:r>
              <a:rPr lang="en-US" altLang="ja-JP" sz="2200" b="1" dirty="0">
                <a:solidFill>
                  <a:srgbClr val="FFFF00"/>
                </a:solidFill>
              </a:rPr>
              <a:t>QGP</a:t>
            </a:r>
            <a:r>
              <a:rPr lang="ja-JP" altLang="en-US" sz="2200" b="1" dirty="0">
                <a:solidFill>
                  <a:srgbClr val="FFFF00"/>
                </a:solidFill>
              </a:rPr>
              <a:t>の生成が確認された</a:t>
            </a:r>
            <a:endParaRPr lang="en-US" altLang="ja-JP" sz="2200" b="1" dirty="0">
              <a:solidFill>
                <a:srgbClr val="FFFF00"/>
              </a:solidFill>
            </a:endParaRPr>
          </a:p>
          <a:p>
            <a:r>
              <a:rPr lang="en-US" altLang="ja-JP" sz="2200" b="1" dirty="0">
                <a:solidFill>
                  <a:srgbClr val="FFFF00"/>
                </a:solidFill>
              </a:rPr>
              <a:t>RHIC</a:t>
            </a:r>
            <a:r>
              <a:rPr lang="ja-JP" altLang="en-US" sz="2200" b="1" dirty="0">
                <a:solidFill>
                  <a:srgbClr val="FFFF00"/>
                </a:solidFill>
              </a:rPr>
              <a:t>と</a:t>
            </a:r>
            <a:r>
              <a:rPr lang="en-US" altLang="ja-JP" sz="2200" b="1" dirty="0">
                <a:solidFill>
                  <a:srgbClr val="FFFF00"/>
                </a:solidFill>
              </a:rPr>
              <a:t>LHC</a:t>
            </a:r>
            <a:r>
              <a:rPr lang="ja-JP" altLang="en-US" sz="2200" b="1" dirty="0">
                <a:solidFill>
                  <a:srgbClr val="FFFF00"/>
                </a:solidFill>
              </a:rPr>
              <a:t>で、</a:t>
            </a:r>
            <a:r>
              <a:rPr lang="en-US" altLang="ja-JP" sz="2200" b="1" dirty="0">
                <a:solidFill>
                  <a:srgbClr val="FFFF00"/>
                </a:solidFill>
              </a:rPr>
              <a:t>QGP</a:t>
            </a:r>
            <a:r>
              <a:rPr lang="ja-JP" altLang="en-US" sz="2200" b="1" dirty="0">
                <a:solidFill>
                  <a:srgbClr val="FFFF00"/>
                </a:solidFill>
              </a:rPr>
              <a:t>の物性研究が進行中</a:t>
            </a:r>
            <a:endParaRPr lang="en-US" altLang="ja-JP" sz="2200" b="1" dirty="0">
              <a:solidFill>
                <a:srgbClr val="FFFF00"/>
              </a:solidFill>
            </a:endParaRPr>
          </a:p>
          <a:p>
            <a:pPr marL="457200" lvl="1" indent="0">
              <a:buNone/>
            </a:pPr>
            <a:endParaRPr lang="en-US" altLang="ja-JP" sz="1800" b="1" dirty="0">
              <a:solidFill>
                <a:srgbClr val="FFFF00"/>
              </a:solidFill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8875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-23242" y="188640"/>
            <a:ext cx="9144000" cy="647700"/>
          </a:xfrm>
        </p:spPr>
        <p:txBody>
          <a:bodyPr>
            <a:normAutofit/>
          </a:bodyPr>
          <a:lstStyle/>
          <a:p>
            <a:r>
              <a:rPr lang="ja-JP" altLang="en-US" sz="3600" dirty="0"/>
              <a:t>より詳しくは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" t="992" r="465" b="1025"/>
          <a:stretch/>
        </p:blipFill>
        <p:spPr bwMode="auto">
          <a:xfrm>
            <a:off x="324000" y="1067521"/>
            <a:ext cx="3835577" cy="5333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476" y="3298391"/>
            <a:ext cx="4469879" cy="3102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98870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コンテンツ プレースホルダー 4" descr="stort-mikroskop.gif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2439" r="-42439"/>
          <a:stretch>
            <a:fillRect/>
          </a:stretch>
        </p:blipFill>
        <p:spPr>
          <a:xfrm>
            <a:off x="5327288" y="3960558"/>
            <a:ext cx="4585424" cy="2521806"/>
          </a:xfrm>
        </p:spPr>
      </p:pic>
      <p:pic>
        <p:nvPicPr>
          <p:cNvPr id="4" name="コンテンツ プレースホルダー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2157" b="-32157"/>
          <a:stretch>
            <a:fillRect/>
          </a:stretch>
        </p:blipFill>
        <p:spPr>
          <a:xfrm>
            <a:off x="582705" y="-626442"/>
            <a:ext cx="8229600" cy="4525963"/>
          </a:xfrm>
          <a:prstGeom prst="rect">
            <a:avLst/>
          </a:prstGeom>
        </p:spPr>
      </p:pic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E60A0B-80DE-3340-9F6B-0FB9029D616C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ews Gothic MT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ews Gothic MT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8" name="Object 15">
            <a:extLst>
              <a:ext uri="{FF2B5EF4-FFF2-40B4-BE49-F238E27FC236}">
                <a16:creationId xmlns:a16="http://schemas.microsoft.com/office/drawing/2014/main" id="{4034732F-0B54-4E6A-B3E9-612D895BB307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114218" y="3879099"/>
          <a:ext cx="1963294" cy="1958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Bitmap Image" r:id="rId5" imgW="3571852" imgH="3533981" progId="PBrush">
                  <p:embed/>
                </p:oleObj>
              </mc:Choice>
              <mc:Fallback>
                <p:oleObj name="Bitmap Image" r:id="rId5" imgW="3571852" imgH="3533981" progId="PBrush">
                  <p:embed/>
                  <p:pic>
                    <p:nvPicPr>
                      <p:cNvPr id="8" name="Object 15">
                        <a:extLst>
                          <a:ext uri="{FF2B5EF4-FFF2-40B4-BE49-F238E27FC236}">
                            <a16:creationId xmlns:a16="http://schemas.microsoft.com/office/drawing/2014/main" id="{4034732F-0B54-4E6A-B3E9-612D895BB3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4218" y="3879099"/>
                        <a:ext cx="1963294" cy="1958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C3DCC56C-6E65-4BCB-BCA1-396F2121D80B}"/>
              </a:ext>
            </a:extLst>
          </p:cNvPr>
          <p:cNvCxnSpPr>
            <a:cxnSpLocks/>
          </p:cNvCxnSpPr>
          <p:nvPr/>
        </p:nvCxnSpPr>
        <p:spPr>
          <a:xfrm flipV="1">
            <a:off x="2826147" y="1636539"/>
            <a:ext cx="4514837" cy="23161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6825A61F-964D-49E5-A03B-D60C01C626ED}"/>
              </a:ext>
            </a:extLst>
          </p:cNvPr>
          <p:cNvCxnSpPr>
            <a:cxnSpLocks/>
          </p:cNvCxnSpPr>
          <p:nvPr/>
        </p:nvCxnSpPr>
        <p:spPr>
          <a:xfrm flipV="1">
            <a:off x="3840107" y="1799329"/>
            <a:ext cx="3638059" cy="35815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Box 22">
            <a:extLst>
              <a:ext uri="{FF2B5EF4-FFF2-40B4-BE49-F238E27FC236}">
                <a16:creationId xmlns:a16="http://schemas.microsoft.com/office/drawing/2014/main" id="{F6A7265F-AF83-459D-B925-A5729B3C0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811" y="4313521"/>
            <a:ext cx="1275281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グルーオン</a:t>
            </a:r>
          </a:p>
        </p:txBody>
      </p: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4958F8C8-0ABB-4982-B45B-24BE18EF6653}"/>
              </a:ext>
            </a:extLst>
          </p:cNvPr>
          <p:cNvCxnSpPr/>
          <p:nvPr/>
        </p:nvCxnSpPr>
        <p:spPr>
          <a:xfrm>
            <a:off x="2150347" y="4476541"/>
            <a:ext cx="545140" cy="2068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04A7AF53-FE5A-41CE-8C4F-FC68EF8BF291}"/>
              </a:ext>
            </a:extLst>
          </p:cNvPr>
          <p:cNvCxnSpPr>
            <a:cxnSpLocks/>
          </p:cNvCxnSpPr>
          <p:nvPr/>
        </p:nvCxnSpPr>
        <p:spPr>
          <a:xfrm>
            <a:off x="2162608" y="4381839"/>
            <a:ext cx="1096230" cy="1849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C5FE9502-78D8-4504-A625-972E477BAD4C}"/>
              </a:ext>
            </a:extLst>
          </p:cNvPr>
          <p:cNvCxnSpPr>
            <a:cxnSpLocks/>
          </p:cNvCxnSpPr>
          <p:nvPr/>
        </p:nvCxnSpPr>
        <p:spPr>
          <a:xfrm>
            <a:off x="2114218" y="4579975"/>
            <a:ext cx="935457" cy="5849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8C71A92D-BECF-44C8-B172-DB70F6C2B50F}"/>
              </a:ext>
            </a:extLst>
          </p:cNvPr>
          <p:cNvCxnSpPr>
            <a:cxnSpLocks/>
          </p:cNvCxnSpPr>
          <p:nvPr/>
        </p:nvCxnSpPr>
        <p:spPr>
          <a:xfrm>
            <a:off x="2219652" y="5993841"/>
            <a:ext cx="1727498" cy="0"/>
          </a:xfrm>
          <a:prstGeom prst="line">
            <a:avLst/>
          </a:prstGeom>
          <a:ln>
            <a:headEnd type="arrow" w="lg" len="lg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3D2A1FCD-C6A2-4C21-A024-EB36BC5A79BC}"/>
              </a:ext>
            </a:extLst>
          </p:cNvPr>
          <p:cNvSpPr txBox="1"/>
          <p:nvPr/>
        </p:nvSpPr>
        <p:spPr>
          <a:xfrm>
            <a:off x="2284631" y="6171684"/>
            <a:ext cx="1734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10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兆分の１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cm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AE0C92D2-CBB8-4AE8-A95E-D73DF74664C4}"/>
              </a:ext>
            </a:extLst>
          </p:cNvPr>
          <p:cNvSpPr txBox="1"/>
          <p:nvPr/>
        </p:nvSpPr>
        <p:spPr>
          <a:xfrm>
            <a:off x="2683291" y="3313768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陽子</a:t>
            </a:r>
          </a:p>
        </p:txBody>
      </p:sp>
      <p:sp>
        <p:nvSpPr>
          <p:cNvPr id="36" name="Text Box 22">
            <a:extLst>
              <a:ext uri="{FF2B5EF4-FFF2-40B4-BE49-F238E27FC236}">
                <a16:creationId xmlns:a16="http://schemas.microsoft.com/office/drawing/2014/main" id="{7A1D42C1-D4C1-4A82-B7D5-12060439F2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3665" y="3556217"/>
            <a:ext cx="9669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クォーク</a:t>
            </a:r>
          </a:p>
        </p:txBody>
      </p:sp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EBE70443-77E7-4CDE-A0D2-3A070E9E7E9E}"/>
              </a:ext>
            </a:extLst>
          </p:cNvPr>
          <p:cNvCxnSpPr>
            <a:cxnSpLocks/>
          </p:cNvCxnSpPr>
          <p:nvPr/>
        </p:nvCxnSpPr>
        <p:spPr>
          <a:xfrm flipH="1">
            <a:off x="3463055" y="3863556"/>
            <a:ext cx="685341" cy="3028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291AC1E3-CBB2-4ECF-A517-90C967A01263}"/>
              </a:ext>
            </a:extLst>
          </p:cNvPr>
          <p:cNvCxnSpPr>
            <a:cxnSpLocks/>
          </p:cNvCxnSpPr>
          <p:nvPr/>
        </p:nvCxnSpPr>
        <p:spPr>
          <a:xfrm flipH="1">
            <a:off x="3805725" y="4013672"/>
            <a:ext cx="592708" cy="9464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5422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ja-JP" altLang="en-US" dirty="0"/>
              <a:t>素粒子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914400"/>
            <a:ext cx="15712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クォーク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429000"/>
            <a:ext cx="15167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レプトン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219200" y="1447800"/>
            <a:ext cx="841153" cy="2121932"/>
            <a:chOff x="1371600" y="1600200"/>
            <a:chExt cx="841153" cy="2121932"/>
          </a:xfrm>
        </p:grpSpPr>
        <p:sp>
          <p:nvSpPr>
            <p:cNvPr id="6" name="Oval 5"/>
            <p:cNvSpPr/>
            <p:nvPr/>
          </p:nvSpPr>
          <p:spPr>
            <a:xfrm>
              <a:off x="1447800" y="1600200"/>
              <a:ext cx="762000" cy="762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1447800" y="2667000"/>
              <a:ext cx="762000" cy="762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47800" y="2297668"/>
              <a:ext cx="7649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アップ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71600" y="3352800"/>
              <a:ext cx="8146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ダウン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4" name="Oval 23"/>
          <p:cNvSpPr/>
          <p:nvPr/>
        </p:nvSpPr>
        <p:spPr>
          <a:xfrm>
            <a:off x="1219200" y="4818460"/>
            <a:ext cx="762000" cy="762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295401" y="559212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電子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600200" y="609600"/>
            <a:ext cx="29418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物質を作る粒子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257800" y="609600"/>
            <a:ext cx="29017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A37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力を伝える粒子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A3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5334000" y="1303600"/>
            <a:ext cx="762000" cy="762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g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364088" y="2039540"/>
            <a:ext cx="7008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光子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415608" y="1303600"/>
            <a:ext cx="182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電磁相互作用</a:t>
            </a:r>
            <a:endParaRPr kumimoji="0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A37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電場や磁場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7A37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A37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光、電波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7A37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A37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電子機器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7A37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A37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化学反応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7A37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5017037" y="2780928"/>
            <a:ext cx="3875444" cy="1754326"/>
            <a:chOff x="4933147" y="5105400"/>
            <a:chExt cx="3875444" cy="1754326"/>
          </a:xfrm>
        </p:grpSpPr>
        <p:sp>
          <p:nvSpPr>
            <p:cNvPr id="56" name="Oval 55"/>
            <p:cNvSpPr/>
            <p:nvPr/>
          </p:nvSpPr>
          <p:spPr>
            <a:xfrm>
              <a:off x="5250110" y="5126012"/>
              <a:ext cx="762000" cy="762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933147" y="5906883"/>
              <a:ext cx="13949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グルーオン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248401" y="5105400"/>
              <a:ext cx="256019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「強い」相互作用</a:t>
              </a:r>
              <a:endPara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　</a:t>
              </a:r>
              <a:r>
                <a:rPr kumimoji="0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A37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原子核より小さい範囲</a:t>
              </a:r>
              <a:endPara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7A37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A37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　でのみ有効。</a:t>
              </a:r>
              <a:endPara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7A37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A37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　電磁相互作用より強い</a:t>
              </a:r>
              <a:endPara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7A37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A37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　クォークを結びつけて</a:t>
              </a:r>
              <a:endPara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7A37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A37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　陽子や中性子をつくる</a:t>
              </a:r>
              <a:endPara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7A37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2438400" y="1752600"/>
            <a:ext cx="20104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A37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陽子や中性子は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7A37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A37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アップクォークと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7A37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A37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ダウンクォークから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7A37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A37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できている。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7A37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1066800" y="3714929"/>
            <a:ext cx="4542683" cy="1095871"/>
            <a:chOff x="1066800" y="4343400"/>
            <a:chExt cx="4542683" cy="1095871"/>
          </a:xfrm>
        </p:grpSpPr>
        <p:sp>
          <p:nvSpPr>
            <p:cNvPr id="23" name="Oval 22"/>
            <p:cNvSpPr/>
            <p:nvPr/>
          </p:nvSpPr>
          <p:spPr>
            <a:xfrm>
              <a:off x="1295399" y="4343400"/>
              <a:ext cx="762000" cy="762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rPr>
                <a:t>n</a:t>
              </a:r>
              <a:r>
                <a:rPr kumimoji="0" lang="en-US" sz="32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066800" y="4989731"/>
              <a:ext cx="12875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ニュートリノ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249268" y="4515941"/>
              <a:ext cx="336021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A37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ほとんど反応しない「幽霊粒子」</a:t>
              </a:r>
              <a:endPara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7A37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A37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小柴博士が</a:t>
              </a:r>
              <a:r>
                <a:rPr kumimoji="0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A37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2002</a:t>
              </a:r>
              <a:r>
                <a:rPr kumimoji="0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A37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年にノーベル賞</a:t>
              </a:r>
              <a:endPara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7A37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A37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梶田博士が</a:t>
              </a:r>
              <a:r>
                <a:rPr kumimoji="0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A37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2015</a:t>
              </a:r>
              <a:r>
                <a:rPr kumimoji="0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A37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年にノーベル賞</a:t>
              </a:r>
              <a:endPara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7A37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2133601" y="4800600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A37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原子核の外を回っている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7A37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A37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原子・分子の構造や化学反応は電子と光子の間の力できまる。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7A37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838200" y="6019800"/>
            <a:ext cx="73148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日常世界の物質はすべて</a:t>
            </a:r>
            <a:r>
              <a:rPr kumimoji="0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u,d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クォークと電子からできている。</a:t>
            </a: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日常世界でみえる力のすべては重力と電磁相互作用で説明できる</a:t>
            </a: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4788024" y="4571836"/>
            <a:ext cx="4330053" cy="1408222"/>
            <a:chOff x="4788024" y="4571836"/>
            <a:chExt cx="4330053" cy="1408222"/>
          </a:xfrm>
        </p:grpSpPr>
        <p:sp>
          <p:nvSpPr>
            <p:cNvPr id="31" name="Oval 56"/>
            <p:cNvSpPr/>
            <p:nvPr/>
          </p:nvSpPr>
          <p:spPr>
            <a:xfrm>
              <a:off x="4932040" y="4817948"/>
              <a:ext cx="762000" cy="762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</a:t>
              </a:r>
            </a:p>
          </p:txBody>
        </p:sp>
        <p:sp>
          <p:nvSpPr>
            <p:cNvPr id="32" name="Oval 57"/>
            <p:cNvSpPr/>
            <p:nvPr/>
          </p:nvSpPr>
          <p:spPr>
            <a:xfrm>
              <a:off x="5694040" y="4817948"/>
              <a:ext cx="762000" cy="762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Z</a:t>
              </a:r>
            </a:p>
          </p:txBody>
        </p:sp>
        <p:sp>
          <p:nvSpPr>
            <p:cNvPr id="33" name="TextBox 62"/>
            <p:cNvSpPr txBox="1"/>
            <p:nvPr/>
          </p:nvSpPr>
          <p:spPr>
            <a:xfrm>
              <a:off x="6300192" y="4571836"/>
              <a:ext cx="1800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「弱い」相互作用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TextBox 63"/>
            <p:cNvSpPr txBox="1"/>
            <p:nvPr/>
          </p:nvSpPr>
          <p:spPr>
            <a:xfrm>
              <a:off x="4788024" y="5579948"/>
              <a:ext cx="17766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W</a:t>
              </a:r>
              <a:r>
                <a:rPr kumimoji="0" lang="ja-JP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粒子 </a:t>
              </a:r>
              <a:r>
                <a:rPr kumimoji="0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Z</a:t>
              </a:r>
              <a:r>
                <a:rPr kumimoji="0" lang="ja-JP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粒子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6506317" y="4869160"/>
              <a:ext cx="261176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A37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電磁相互作用よりはるかに弱い</a:t>
              </a:r>
              <a:endPara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7A37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A37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ベータ崩壊などを起こす。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334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5136" y="1342877"/>
            <a:ext cx="15712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クォーク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865" y="3786212"/>
            <a:ext cx="15167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レプトン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1295400" y="1775252"/>
            <a:ext cx="762000" cy="762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</a:t>
            </a:r>
          </a:p>
        </p:txBody>
      </p:sp>
      <p:sp>
        <p:nvSpPr>
          <p:cNvPr id="8" name="Oval 7"/>
          <p:cNvSpPr/>
          <p:nvPr/>
        </p:nvSpPr>
        <p:spPr>
          <a:xfrm>
            <a:off x="1295400" y="2871068"/>
            <a:ext cx="762000" cy="762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95400" y="2472720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アップ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5400" y="3568536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ダウン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626066" y="1775252"/>
            <a:ext cx="762000" cy="762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</p:txBody>
      </p:sp>
      <p:sp>
        <p:nvSpPr>
          <p:cNvPr id="14" name="Oval 13"/>
          <p:cNvSpPr/>
          <p:nvPr/>
        </p:nvSpPr>
        <p:spPr>
          <a:xfrm>
            <a:off x="2626066" y="2871068"/>
            <a:ext cx="762000" cy="762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73666" y="2461052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チャーム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73666" y="3556868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ストレンジ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864627" y="1775252"/>
            <a:ext cx="762000" cy="762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</a:p>
        </p:txBody>
      </p:sp>
      <p:sp>
        <p:nvSpPr>
          <p:cNvPr id="19" name="Oval 18"/>
          <p:cNvSpPr/>
          <p:nvPr/>
        </p:nvSpPr>
        <p:spPr>
          <a:xfrm>
            <a:off x="3864627" y="2871068"/>
            <a:ext cx="762000" cy="762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64627" y="2472720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トップ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64627" y="3568536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ボトム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1295399" y="4264193"/>
            <a:ext cx="762000" cy="762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n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</a:p>
        </p:txBody>
      </p:sp>
      <p:sp>
        <p:nvSpPr>
          <p:cNvPr id="24" name="Oval 23"/>
          <p:cNvSpPr/>
          <p:nvPr/>
        </p:nvSpPr>
        <p:spPr>
          <a:xfrm>
            <a:off x="1295399" y="5367724"/>
            <a:ext cx="762000" cy="762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66800" y="4910524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e</a:t>
            </a:r>
            <a:r>
              <a: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ニュートリノ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71600" y="614139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電子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2670403" y="4264193"/>
            <a:ext cx="762000" cy="762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n</a:t>
            </a:r>
            <a:r>
              <a: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m</a:t>
            </a:r>
            <a:endParaRPr kumimoji="0" lang="en-US" sz="28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2670403" y="5367724"/>
            <a:ext cx="762000" cy="762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m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411760" y="4910524"/>
            <a:ext cx="147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ＭＳ Ｐゴシック" panose="020B0600070205080204" pitchFamily="50" charset="-128"/>
                <a:cs typeface="+mn-cs"/>
              </a:rPr>
              <a:t>m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ニュートリノ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590800" y="6129724"/>
            <a:ext cx="1208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ミュー粒子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3889603" y="4257476"/>
            <a:ext cx="762000" cy="762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n</a:t>
            </a:r>
            <a:r>
              <a:rPr kumimoji="0" lang="en-US" sz="28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t</a:t>
            </a:r>
            <a:endParaRPr kumimoji="0" lang="en-US" sz="28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3889603" y="5361007"/>
            <a:ext cx="762000" cy="762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t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733800" y="4903807"/>
            <a:ext cx="1388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ＭＳ Ｐゴシック" panose="020B0600070205080204" pitchFamily="50" charset="-128"/>
                <a:cs typeface="+mn-cs"/>
              </a:rPr>
              <a:t>t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ニュートリノ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828262" y="6111428"/>
            <a:ext cx="1040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タウ粒子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399727" y="914400"/>
            <a:ext cx="29418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物質を作る粒子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622572" y="926852"/>
            <a:ext cx="29017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力を伝える粒子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5826619" y="1799659"/>
            <a:ext cx="762000" cy="762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g</a:t>
            </a:r>
          </a:p>
        </p:txBody>
      </p:sp>
      <p:sp>
        <p:nvSpPr>
          <p:cNvPr id="56" name="Oval 55"/>
          <p:cNvSpPr/>
          <p:nvPr/>
        </p:nvSpPr>
        <p:spPr>
          <a:xfrm>
            <a:off x="5839150" y="3303116"/>
            <a:ext cx="762000" cy="762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</a:t>
            </a:r>
          </a:p>
        </p:txBody>
      </p:sp>
      <p:sp>
        <p:nvSpPr>
          <p:cNvPr id="57" name="Oval 56"/>
          <p:cNvSpPr/>
          <p:nvPr/>
        </p:nvSpPr>
        <p:spPr>
          <a:xfrm>
            <a:off x="5492080" y="5013452"/>
            <a:ext cx="762000" cy="762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</a:t>
            </a:r>
          </a:p>
        </p:txBody>
      </p:sp>
      <p:sp>
        <p:nvSpPr>
          <p:cNvPr id="58" name="Oval 57"/>
          <p:cNvSpPr/>
          <p:nvPr/>
        </p:nvSpPr>
        <p:spPr>
          <a:xfrm>
            <a:off x="6254080" y="5013452"/>
            <a:ext cx="762000" cy="762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893192" y="253979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光子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650974" y="4085912"/>
            <a:ext cx="126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グルーオン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466579" y="2846407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電磁相互作用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448627" y="4373944"/>
            <a:ext cx="1566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強い相互作用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436096" y="6102136"/>
            <a:ext cx="1566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弱い相互作用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492080" y="5775452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W</a:t>
            </a:r>
            <a:r>
              <a: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粒子 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Z</a:t>
            </a:r>
            <a:r>
              <a: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粒子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7162800" y="1790948"/>
            <a:ext cx="1981200" cy="3405534"/>
            <a:chOff x="7162800" y="1790948"/>
            <a:chExt cx="1981200" cy="3405534"/>
          </a:xfrm>
        </p:grpSpPr>
        <p:sp>
          <p:nvSpPr>
            <p:cNvPr id="52" name="Oval 70"/>
            <p:cNvSpPr/>
            <p:nvPr/>
          </p:nvSpPr>
          <p:spPr>
            <a:xfrm>
              <a:off x="7772400" y="1790948"/>
              <a:ext cx="762000" cy="762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DF2F2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</a:t>
              </a: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7162800" y="2641937"/>
              <a:ext cx="1981200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DF2F21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ヒッグス粒子</a:t>
              </a:r>
              <a:endPara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DF2F21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DF2F21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２０１２年</a:t>
              </a: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DF2F21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7</a:t>
              </a: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DF2F21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月にセルンで発見</a:t>
              </a:r>
              <a:endPara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DF2F21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DF2F21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DF2F21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この粒子を予言したヒッグス氏が２０１３年度のノーベル賞受賞</a:t>
              </a:r>
            </a:p>
          </p:txBody>
        </p:sp>
      </p:grpSp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ja-JP" altLang="en-US" dirty="0"/>
              <a:t>素粒子のすべて（標準モデル）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94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3473"/>
            <a:ext cx="8229600" cy="634082"/>
          </a:xfrm>
        </p:spPr>
        <p:txBody>
          <a:bodyPr/>
          <a:lstStyle/>
          <a:p>
            <a:r>
              <a:rPr kumimoji="1" lang="ja-JP" altLang="en-US" dirty="0">
                <a:solidFill>
                  <a:srgbClr val="FFFF00"/>
                </a:solidFill>
              </a:rPr>
              <a:t>世界の衝突型加速器</a:t>
            </a:r>
          </a:p>
        </p:txBody>
      </p:sp>
      <p:pic>
        <p:nvPicPr>
          <p:cNvPr id="4" name="Picture 2" descr="a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64704"/>
            <a:ext cx="3840427" cy="2736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748" y="3741928"/>
            <a:ext cx="3512500" cy="299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636" y="782984"/>
            <a:ext cx="4778941" cy="2718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251520" y="807095"/>
            <a:ext cx="26741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ヨーロッパ：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LHC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7504" y="3068960"/>
            <a:ext cx="351250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周長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27km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陽子＋陽子衝突型加速器</a:t>
            </a: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291748" y="3892986"/>
            <a:ext cx="27206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日本　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KEKB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（筑波）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236296" y="764704"/>
            <a:ext cx="1399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米国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RHIC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870860" y="3068960"/>
            <a:ext cx="351250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周長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3.8km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　重イオン衝突型加速器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126766" y="6381328"/>
            <a:ext cx="360547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周長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3km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電子＋陽電子衝突型加速器</a:t>
            </a: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484" y="3673388"/>
            <a:ext cx="3280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LHC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は世界最大の加速器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2012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年　ヒッグス粒子を発見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2013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年　ヒッグス粒子の存在を予言したヒッグス博士らがノーベル賞を受賞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800856" y="5264040"/>
            <a:ext cx="21636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KEKB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は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粒子の性質を研究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小林・益川博士の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2008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年ノーベル賞受賞に貢献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800856" y="3673388"/>
            <a:ext cx="22687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RHIC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はクォーク・グルーオン・プラズマを発見</a:t>
            </a:r>
          </a:p>
        </p:txBody>
      </p:sp>
    </p:spTree>
    <p:extLst>
      <p:ext uri="{BB962C8B-B14F-4D97-AF65-F5344CB8AC3E}">
        <p14:creationId xmlns:p14="http://schemas.microsoft.com/office/powerpoint/2010/main" val="3124101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 4" descr="universum-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7504" y="609600"/>
            <a:ext cx="8878927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57524F-CCAE-1F49-9255-7704177B2325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00472" y="-36731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宇宙の進化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5029200"/>
            <a:ext cx="9036496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今から１３８億年前に宇宙はつくられた。</a:t>
            </a:r>
            <a:endParaRPr kumimoji="0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宇宙初期はクォークとグルーオンからなる超高温のスープ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（クォーク・グルーオン・プラズマ）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で満たされていた。</a:t>
            </a:r>
            <a:endParaRPr kumimoji="0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宇宙創成１０万分の１秒後に、このスープが冷えて凍って、陽子や中性子ができる。</a:t>
            </a:r>
            <a:endParaRPr kumimoji="0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最近になって、この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クォーク・グルーオン・プラズマ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を実験室で作れるようになった。</a:t>
            </a:r>
            <a:endParaRPr kumimoji="0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7286" y="735087"/>
            <a:ext cx="2424514" cy="461665"/>
          </a:xfrm>
          <a:prstGeom prst="rect">
            <a:avLst/>
          </a:prstGeom>
          <a:solidFill>
            <a:srgbClr val="3232A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2819400"/>
            <a:ext cx="1200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ビッグバン</a:t>
            </a:r>
            <a:endParaRPr kumimoji="0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宇宙創成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29314" y="685800"/>
            <a:ext cx="2223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クォークとグルーオン</a:t>
            </a:r>
            <a:endParaRPr kumimoji="0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のスープ状態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53000" y="694437"/>
            <a:ext cx="1454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陽子・中性子</a:t>
            </a:r>
            <a:endParaRPr kumimoji="0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ができる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38800" y="1383268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原子ができる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29400" y="914400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星や銀河ができる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91000" y="4267200"/>
            <a:ext cx="1579278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１０万分の１秒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温度２兆度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44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47700"/>
          </a:xfrm>
        </p:spPr>
        <p:txBody>
          <a:bodyPr>
            <a:normAutofit/>
          </a:bodyPr>
          <a:lstStyle/>
          <a:p>
            <a:r>
              <a:rPr lang="ja-JP" altLang="en-US" sz="3600" dirty="0"/>
              <a:t>宇宙初期の超高温状態を再現する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228600" y="789672"/>
            <a:ext cx="8686800" cy="1631216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ＭＳ Ｐゴシック" panose="020B0600070205080204" pitchFamily="50" charset="-128"/>
                <a:cs typeface="+mn-cs"/>
              </a:rPr>
              <a:t>ビッグバン直後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ＭＳ Ｐゴシック" panose="020B0600070205080204" pitchFamily="50" charset="-128"/>
                <a:cs typeface="+mn-cs"/>
              </a:rPr>
              <a:t>10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ＭＳ Ｐゴシック" panose="020B0600070205080204" pitchFamily="50" charset="-128"/>
                <a:cs typeface="+mn-cs"/>
              </a:rPr>
              <a:t>万分の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ＭＳ Ｐゴシック" panose="020B0600070205080204" pitchFamily="50" charset="-128"/>
                <a:cs typeface="+mn-cs"/>
              </a:rPr>
              <a:t>1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ＭＳ Ｐゴシック" panose="020B0600070205080204" pitchFamily="50" charset="-128"/>
                <a:cs typeface="+mn-cs"/>
              </a:rPr>
              <a:t>秒くらいまでの初期宇宙はクォークとグルーオンからなる超高温のスープ、クォーク・グルーオン・プラズマだった。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ＭＳ Ｐゴシック" panose="020B0600070205080204" pitchFamily="50" charset="-128"/>
                <a:cs typeface="+mn-cs"/>
              </a:rPr>
              <a:t>BNL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ＭＳ Ｐゴシック" panose="020B0600070205080204" pitchFamily="50" charset="-128"/>
                <a:cs typeface="+mn-cs"/>
              </a:rPr>
              <a:t>の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ＭＳ Ｐゴシック" panose="020B0600070205080204" pitchFamily="50" charset="-128"/>
                <a:cs typeface="+mn-cs"/>
              </a:rPr>
              <a:t>RHIC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ＭＳ Ｐゴシック" panose="020B0600070205080204" pitchFamily="50" charset="-128"/>
                <a:cs typeface="+mn-cs"/>
              </a:rPr>
              <a:t>加速器では、重い原子核同士を超高エネルギーで衝突させることで、宇宙初期と同じ温度２兆度以上の超高温状態クォーク・グルーオン・プラズマをつくり、その性質を研究しています。</a:t>
            </a: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24588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928" y="2819400"/>
            <a:ext cx="7142431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762000" y="4953000"/>
            <a:ext cx="3200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ＭＳ Ｐ明朝" pitchFamily="18" charset="-128"/>
                <a:ea typeface="ＭＳ Ｐ明朝" pitchFamily="18" charset="-128"/>
                <a:cs typeface="+mn-cs"/>
              </a:rPr>
              <a:t>通常の物質状態では、クォークやグルーオンは、陽子や中性子という、「氷粒」の中に閉じ込められている。</a:t>
            </a:r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4724400" y="4976336"/>
            <a:ext cx="3886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ＭＳ Ｐ明朝" pitchFamily="18" charset="-128"/>
                <a:ea typeface="ＭＳ Ｐ明朝" pitchFamily="18" charset="-128"/>
                <a:cs typeface="+mn-cs"/>
              </a:rPr>
              <a:t>２兆度以上の高温状態では、陽子や中性子という「氷粒」が溶けて、クォークとグルーオンからなるスープになる</a:t>
            </a:r>
          </a:p>
        </p:txBody>
      </p:sp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1600200" y="2514600"/>
            <a:ext cx="1447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通常の物質</a:t>
            </a: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5029200" y="2514600"/>
            <a:ext cx="304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クォーク・グルーオンのスープ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57600" y="3048000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衝突による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加熱・圧縮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0" y="5779566"/>
            <a:ext cx="7482408" cy="90794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ＭＳ Ｐゴシック" panose="020B0600070205080204" pitchFamily="50" charset="-128"/>
                <a:cs typeface="+mn-cs"/>
              </a:rPr>
              <a:t>氷粒が溶けて水になるように、陽子・中性子が溶けてクォークスープになる</a:t>
            </a:r>
            <a:endParaRPr kumimoji="0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クォークグルーオンプラズマ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(QGP)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3701032" y="2514600"/>
            <a:ext cx="4730824" cy="2514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19532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0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1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762000"/>
          </a:xfrm>
        </p:spPr>
        <p:txBody>
          <a:bodyPr/>
          <a:lstStyle/>
          <a:p>
            <a:r>
              <a:rPr lang="en-US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RHIC</a:t>
            </a:r>
          </a:p>
        </p:txBody>
      </p:sp>
      <p:pic>
        <p:nvPicPr>
          <p:cNvPr id="165892" name="Picture 4" descr="CN11-194-82.jpg                                                00001F55KARA                           B267240C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836723"/>
            <a:ext cx="8610600" cy="50212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165893" name="Line 5"/>
          <p:cNvSpPr>
            <a:spLocks noChangeShapeType="1"/>
          </p:cNvSpPr>
          <p:nvPr/>
        </p:nvSpPr>
        <p:spPr bwMode="auto">
          <a:xfrm>
            <a:off x="6019800" y="2286000"/>
            <a:ext cx="838200" cy="986135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 type="none" w="sm" len="sm"/>
            <a:tailEnd type="stealth" w="med" len="lg"/>
          </a:ln>
          <a:effectLst/>
        </p:spPr>
        <p:txBody>
          <a:bodyPr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533400"/>
            <a:ext cx="537563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sz="28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kumimoji="0" lang="en-US" sz="2800" dirty="0" err="1">
                <a:solidFill>
                  <a:prstClr val="black"/>
                </a:solidFill>
              </a:rPr>
              <a:t>elativisitc</a:t>
            </a:r>
            <a:r>
              <a:rPr kumimoji="0" lang="en-US" sz="2800" dirty="0">
                <a:solidFill>
                  <a:prstClr val="black"/>
                </a:solidFill>
              </a:rPr>
              <a:t> </a:t>
            </a:r>
            <a:r>
              <a:rPr kumimoji="0" lang="ja-JP" altLang="en-US" sz="2800" dirty="0">
                <a:solidFill>
                  <a:prstClr val="black"/>
                </a:solidFill>
              </a:rPr>
              <a:t>相対論的な＝ほぼ光速</a:t>
            </a:r>
            <a:endParaRPr kumimoji="0" lang="en-US" altLang="ja-JP" sz="2800" dirty="0">
              <a:solidFill>
                <a:prstClr val="black"/>
              </a:solidFill>
            </a:endParaRPr>
          </a:p>
          <a:p>
            <a:r>
              <a:rPr kumimoji="0" 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kumimoji="0" lang="en-US" sz="2800" dirty="0">
                <a:solidFill>
                  <a:prstClr val="black"/>
                </a:solidFill>
              </a:rPr>
              <a:t>eavy </a:t>
            </a:r>
            <a:r>
              <a:rPr kumimoji="0" 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kumimoji="0" lang="en-US" sz="2800" dirty="0">
                <a:solidFill>
                  <a:prstClr val="black"/>
                </a:solidFill>
              </a:rPr>
              <a:t>on  </a:t>
            </a:r>
            <a:r>
              <a:rPr kumimoji="0" lang="ja-JP" altLang="en-US" sz="2800" dirty="0">
                <a:solidFill>
                  <a:prstClr val="black"/>
                </a:solidFill>
              </a:rPr>
              <a:t>重イオン</a:t>
            </a:r>
            <a:endParaRPr kumimoji="0" lang="en-US" altLang="ja-JP" sz="2800" dirty="0">
              <a:solidFill>
                <a:prstClr val="black"/>
              </a:solidFill>
            </a:endParaRPr>
          </a:p>
          <a:p>
            <a:r>
              <a:rPr kumimoji="0" lang="en-US" altLang="ja-JP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kumimoji="0" lang="en-US" altLang="ja-JP" sz="2800" dirty="0">
                <a:solidFill>
                  <a:prstClr val="black"/>
                </a:solidFill>
              </a:rPr>
              <a:t>ollider</a:t>
            </a:r>
            <a:r>
              <a:rPr kumimoji="0" lang="ja-JP" altLang="en-US" sz="2800" dirty="0">
                <a:solidFill>
                  <a:prstClr val="black"/>
                </a:solidFill>
              </a:rPr>
              <a:t>　　衝突型加速器</a:t>
            </a:r>
            <a:endParaRPr kumimoji="0" lang="en-US" sz="28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1814732"/>
            <a:ext cx="89916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0" lang="ja-JP" altLang="en-US" sz="2400" b="1" dirty="0">
                <a:solidFill>
                  <a:srgbClr val="FF0000"/>
                </a:solidFill>
              </a:rPr>
              <a:t>重イオンをほぼ光速に加速して衝突させる装置</a:t>
            </a:r>
            <a:endParaRPr kumimoji="0" lang="en-US" altLang="ja-JP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16696" y="5345668"/>
            <a:ext cx="137890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0" lang="ja-JP" altLang="en-US" dirty="0">
                <a:solidFill>
                  <a:prstClr val="black"/>
                </a:solidFill>
              </a:rPr>
              <a:t>ニューヨーク</a:t>
            </a:r>
            <a:endParaRPr kumimoji="0" 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3600" y="5955268"/>
            <a:ext cx="166904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0" lang="ja-JP" altLang="en-US">
                <a:solidFill>
                  <a:prstClr val="black"/>
                </a:solidFill>
              </a:rPr>
              <a:t>ケネディー空港</a:t>
            </a:r>
            <a:endParaRPr kumimoji="0" lang="en-US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29400" y="33483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altLang="ja-JP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RHIC</a:t>
            </a:r>
            <a:endParaRPr kumimoji="0" lang="en-US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905000" y="3429000"/>
            <a:ext cx="4876800" cy="228600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267200" y="4572000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ja-JP" altLang="en-US">
                <a:solidFill>
                  <a:prstClr val="black"/>
                </a:solidFill>
              </a:rPr>
              <a:t>約１００ｋｍ</a:t>
            </a:r>
            <a:endParaRPr kumimoji="0" lang="en-US" dirty="0">
              <a:solidFill>
                <a:prstClr val="black"/>
              </a:solidFill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2195736" y="620688"/>
            <a:ext cx="1789788" cy="4167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3995936" y="620688"/>
            <a:ext cx="1841090" cy="3753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2051720" y="1027508"/>
            <a:ext cx="1656184" cy="3753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2195736" y="1469504"/>
            <a:ext cx="2236440" cy="3452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611560" y="620688"/>
            <a:ext cx="1800200" cy="121603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251520" y="1860111"/>
            <a:ext cx="7056784" cy="41676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8267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65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3" grpId="0" animBg="1"/>
      <p:bldP spid="15" grpId="0"/>
      <p:bldP spid="2" grpId="0" animBg="1"/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8688"/>
            <a:ext cx="9144000" cy="600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Oval 3"/>
          <p:cNvSpPr>
            <a:spLocks noChangeArrowheads="1"/>
          </p:cNvSpPr>
          <p:nvPr/>
        </p:nvSpPr>
        <p:spPr bwMode="auto">
          <a:xfrm>
            <a:off x="914400" y="1182688"/>
            <a:ext cx="7924800" cy="16764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ja-JP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8196" name="Oval 4"/>
          <p:cNvSpPr>
            <a:spLocks noChangeArrowheads="1"/>
          </p:cNvSpPr>
          <p:nvPr/>
        </p:nvSpPr>
        <p:spPr bwMode="auto">
          <a:xfrm>
            <a:off x="914400" y="1214438"/>
            <a:ext cx="7924800" cy="1676400"/>
          </a:xfrm>
          <a:prstGeom prst="ellips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ja-JP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 flipH="1">
            <a:off x="3200400" y="3087688"/>
            <a:ext cx="304800" cy="4572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3200400" y="3544888"/>
            <a:ext cx="76200" cy="5334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8199" name="Arc 7"/>
          <p:cNvSpPr>
            <a:spLocks/>
          </p:cNvSpPr>
          <p:nvPr/>
        </p:nvSpPr>
        <p:spPr bwMode="auto">
          <a:xfrm>
            <a:off x="3200400" y="2782888"/>
            <a:ext cx="304800" cy="304800"/>
          </a:xfrm>
          <a:custGeom>
            <a:avLst/>
            <a:gdLst>
              <a:gd name="T0" fmla="*/ 0 w 21600"/>
              <a:gd name="T1" fmla="*/ 0 h 25397"/>
              <a:gd name="T2" fmla="*/ 2147483647 w 21600"/>
              <a:gd name="T3" fmla="*/ 2147483647 h 25397"/>
              <a:gd name="T4" fmla="*/ 0 w 21600"/>
              <a:gd name="T5" fmla="*/ 2147483647 h 25397"/>
              <a:gd name="T6" fmla="*/ 0 60000 65536"/>
              <a:gd name="T7" fmla="*/ 0 60000 65536"/>
              <a:gd name="T8" fmla="*/ 0 60000 65536"/>
              <a:gd name="T9" fmla="*/ 0 w 21600"/>
              <a:gd name="T10" fmla="*/ 0 h 25397"/>
              <a:gd name="T11" fmla="*/ 21600 w 21600"/>
              <a:gd name="T12" fmla="*/ 25397 h 253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5397" fill="none" extrusionOk="0">
                <a:moveTo>
                  <a:pt x="0" y="-1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873"/>
                  <a:pt x="21487" y="24143"/>
                  <a:pt x="21263" y="25396"/>
                </a:cubicBezTo>
              </a:path>
              <a:path w="21600" h="25397" stroke="0" extrusionOk="0">
                <a:moveTo>
                  <a:pt x="0" y="-1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873"/>
                  <a:pt x="21487" y="24143"/>
                  <a:pt x="21263" y="25396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8200" name="Freeform 8"/>
          <p:cNvSpPr>
            <a:spLocks/>
          </p:cNvSpPr>
          <p:nvPr/>
        </p:nvSpPr>
        <p:spPr bwMode="auto">
          <a:xfrm>
            <a:off x="3505200" y="2870200"/>
            <a:ext cx="539750" cy="228600"/>
          </a:xfrm>
          <a:custGeom>
            <a:avLst/>
            <a:gdLst>
              <a:gd name="T0" fmla="*/ 0 w 288"/>
              <a:gd name="T1" fmla="*/ 2147483647 h 144"/>
              <a:gd name="T2" fmla="*/ 2147483647 w 288"/>
              <a:gd name="T3" fmla="*/ 2147483647 h 144"/>
              <a:gd name="T4" fmla="*/ 2147483647 w 288"/>
              <a:gd name="T5" fmla="*/ 0 h 144"/>
              <a:gd name="T6" fmla="*/ 0 60000 65536"/>
              <a:gd name="T7" fmla="*/ 0 60000 65536"/>
              <a:gd name="T8" fmla="*/ 0 60000 65536"/>
              <a:gd name="T9" fmla="*/ 0 w 288"/>
              <a:gd name="T10" fmla="*/ 0 h 144"/>
              <a:gd name="T11" fmla="*/ 288 w 28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144">
                <a:moveTo>
                  <a:pt x="0" y="144"/>
                </a:moveTo>
                <a:cubicBezTo>
                  <a:pt x="24" y="108"/>
                  <a:pt x="48" y="72"/>
                  <a:pt x="96" y="48"/>
                </a:cubicBezTo>
                <a:cubicBezTo>
                  <a:pt x="144" y="24"/>
                  <a:pt x="256" y="8"/>
                  <a:pt x="288" y="0"/>
                </a:cubicBezTo>
              </a:path>
            </a:pathLst>
          </a:cu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 rot="20365824" flipH="1">
            <a:off x="1274763" y="3884613"/>
            <a:ext cx="233362" cy="133350"/>
          </a:xfrm>
          <a:prstGeom prst="line">
            <a:avLst/>
          </a:prstGeom>
          <a:noFill/>
          <a:ln w="25400">
            <a:solidFill>
              <a:srgbClr val="33CC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>
            <a:off x="152400" y="3505200"/>
            <a:ext cx="68580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8203" name="Line 12"/>
          <p:cNvSpPr>
            <a:spLocks noChangeShapeType="1"/>
          </p:cNvSpPr>
          <p:nvPr/>
        </p:nvSpPr>
        <p:spPr bwMode="auto">
          <a:xfrm>
            <a:off x="1066800" y="377348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8204" name="Line 17"/>
          <p:cNvSpPr>
            <a:spLocks noChangeShapeType="1"/>
          </p:cNvSpPr>
          <p:nvPr/>
        </p:nvSpPr>
        <p:spPr bwMode="auto">
          <a:xfrm rot="344547">
            <a:off x="1031875" y="3825875"/>
            <a:ext cx="26988" cy="344488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8205" name="Line 18"/>
          <p:cNvSpPr>
            <a:spLocks noChangeShapeType="1"/>
          </p:cNvSpPr>
          <p:nvPr/>
        </p:nvSpPr>
        <p:spPr bwMode="auto">
          <a:xfrm>
            <a:off x="1041400" y="4168775"/>
            <a:ext cx="101600" cy="138113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8206" name="Line 19"/>
          <p:cNvSpPr>
            <a:spLocks noChangeShapeType="1"/>
          </p:cNvSpPr>
          <p:nvPr/>
        </p:nvSpPr>
        <p:spPr bwMode="auto">
          <a:xfrm>
            <a:off x="1143000" y="4306888"/>
            <a:ext cx="1066800" cy="76200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8207" name="Line 20"/>
          <p:cNvSpPr>
            <a:spLocks noChangeShapeType="1"/>
          </p:cNvSpPr>
          <p:nvPr/>
        </p:nvSpPr>
        <p:spPr bwMode="auto">
          <a:xfrm>
            <a:off x="2209800" y="5068888"/>
            <a:ext cx="304800" cy="15240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8208" name="Line 21"/>
          <p:cNvSpPr>
            <a:spLocks noChangeShapeType="1"/>
          </p:cNvSpPr>
          <p:nvPr/>
        </p:nvSpPr>
        <p:spPr bwMode="auto">
          <a:xfrm>
            <a:off x="2514600" y="5221288"/>
            <a:ext cx="3200400" cy="15240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8209" name="Line 22"/>
          <p:cNvSpPr>
            <a:spLocks noChangeShapeType="1"/>
          </p:cNvSpPr>
          <p:nvPr/>
        </p:nvSpPr>
        <p:spPr bwMode="auto">
          <a:xfrm flipH="1">
            <a:off x="5638800" y="5373688"/>
            <a:ext cx="76200" cy="109537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8210" name="Rectangle 23"/>
          <p:cNvSpPr>
            <a:spLocks noChangeArrowheads="1"/>
          </p:cNvSpPr>
          <p:nvPr/>
        </p:nvSpPr>
        <p:spPr bwMode="auto">
          <a:xfrm rot="183840">
            <a:off x="4572000" y="5373688"/>
            <a:ext cx="304800" cy="76200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ja-JP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8211" name="Rectangle 24"/>
          <p:cNvSpPr>
            <a:spLocks noChangeArrowheads="1"/>
          </p:cNvSpPr>
          <p:nvPr/>
        </p:nvSpPr>
        <p:spPr bwMode="auto">
          <a:xfrm rot="183840">
            <a:off x="5105400" y="5410200"/>
            <a:ext cx="304800" cy="76200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ja-JP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8212" name="Line 25"/>
          <p:cNvSpPr>
            <a:spLocks noChangeShapeType="1"/>
          </p:cNvSpPr>
          <p:nvPr/>
        </p:nvSpPr>
        <p:spPr bwMode="auto">
          <a:xfrm rot="216884" flipH="1">
            <a:off x="5410200" y="5465763"/>
            <a:ext cx="255588" cy="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8213" name="Line 26"/>
          <p:cNvSpPr>
            <a:spLocks noChangeShapeType="1"/>
          </p:cNvSpPr>
          <p:nvPr/>
        </p:nvSpPr>
        <p:spPr bwMode="auto">
          <a:xfrm rot="216884" flipH="1">
            <a:off x="4876800" y="5419725"/>
            <a:ext cx="152400" cy="0"/>
          </a:xfrm>
          <a:prstGeom prst="line">
            <a:avLst/>
          </a:prstGeom>
          <a:noFill/>
          <a:ln w="25400">
            <a:solidFill>
              <a:srgbClr val="FFCC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8214" name="Line 27"/>
          <p:cNvSpPr>
            <a:spLocks noChangeShapeType="1"/>
          </p:cNvSpPr>
          <p:nvPr/>
        </p:nvSpPr>
        <p:spPr bwMode="auto">
          <a:xfrm rot="216884" flipH="1">
            <a:off x="5030788" y="5370513"/>
            <a:ext cx="76200" cy="76200"/>
          </a:xfrm>
          <a:prstGeom prst="line">
            <a:avLst/>
          </a:prstGeom>
          <a:noFill/>
          <a:ln w="25400">
            <a:solidFill>
              <a:srgbClr val="FFCC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8215" name="Line 28"/>
          <p:cNvSpPr>
            <a:spLocks noChangeShapeType="1"/>
          </p:cNvSpPr>
          <p:nvPr/>
        </p:nvSpPr>
        <p:spPr bwMode="auto">
          <a:xfrm rot="274163" flipH="1">
            <a:off x="5105400" y="5378450"/>
            <a:ext cx="381000" cy="9525"/>
          </a:xfrm>
          <a:prstGeom prst="line">
            <a:avLst/>
          </a:prstGeom>
          <a:noFill/>
          <a:ln w="25400">
            <a:solidFill>
              <a:srgbClr val="FFCC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8216" name="Line 29"/>
          <p:cNvSpPr>
            <a:spLocks noChangeShapeType="1"/>
          </p:cNvSpPr>
          <p:nvPr/>
        </p:nvSpPr>
        <p:spPr bwMode="auto">
          <a:xfrm rot="216884" flipH="1" flipV="1">
            <a:off x="5480050" y="5383213"/>
            <a:ext cx="76200" cy="76200"/>
          </a:xfrm>
          <a:prstGeom prst="line">
            <a:avLst/>
          </a:prstGeom>
          <a:noFill/>
          <a:ln w="25400">
            <a:solidFill>
              <a:srgbClr val="FFCC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8217" name="Text Box 45"/>
          <p:cNvSpPr txBox="1">
            <a:spLocks noChangeArrowheads="1"/>
          </p:cNvSpPr>
          <p:nvPr/>
        </p:nvSpPr>
        <p:spPr bwMode="auto">
          <a:xfrm>
            <a:off x="4191000" y="1676400"/>
            <a:ext cx="1112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ＭＳ Ｐゴシック" charset="-128"/>
                <a:cs typeface="+mn-cs"/>
              </a:rPr>
              <a:t>RHIC</a:t>
            </a:r>
          </a:p>
        </p:txBody>
      </p:sp>
      <p:sp>
        <p:nvSpPr>
          <p:cNvPr id="8218" name="Text Box 47"/>
          <p:cNvSpPr txBox="1">
            <a:spLocks noChangeArrowheads="1"/>
          </p:cNvSpPr>
          <p:nvPr/>
        </p:nvSpPr>
        <p:spPr bwMode="auto">
          <a:xfrm>
            <a:off x="-52388" y="3175000"/>
            <a:ext cx="758826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ＭＳ Ｐゴシック" charset="-128"/>
                <a:cs typeface="+mn-cs"/>
              </a:rPr>
              <a:t>LINAC</a:t>
            </a:r>
          </a:p>
        </p:txBody>
      </p:sp>
      <p:sp>
        <p:nvSpPr>
          <p:cNvPr id="8219" name="Text Box 48"/>
          <p:cNvSpPr txBox="1">
            <a:spLocks noChangeArrowheads="1"/>
          </p:cNvSpPr>
          <p:nvPr/>
        </p:nvSpPr>
        <p:spPr bwMode="auto">
          <a:xfrm>
            <a:off x="971550" y="3476625"/>
            <a:ext cx="7683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ＭＳ Ｐゴシック" charset="-128"/>
                <a:cs typeface="+mn-cs"/>
              </a:rPr>
              <a:t>Booster</a:t>
            </a:r>
          </a:p>
        </p:txBody>
      </p:sp>
      <p:sp>
        <p:nvSpPr>
          <p:cNvPr id="8220" name="Text Box 49"/>
          <p:cNvSpPr txBox="1">
            <a:spLocks noChangeArrowheads="1"/>
          </p:cNvSpPr>
          <p:nvPr/>
        </p:nvSpPr>
        <p:spPr bwMode="auto">
          <a:xfrm>
            <a:off x="1936750" y="3886200"/>
            <a:ext cx="654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ＭＳ Ｐゴシック" charset="-128"/>
                <a:cs typeface="+mn-cs"/>
              </a:rPr>
              <a:t>AGS</a:t>
            </a:r>
          </a:p>
        </p:txBody>
      </p:sp>
      <p:sp>
        <p:nvSpPr>
          <p:cNvPr id="8221" name="Text Box 50"/>
          <p:cNvSpPr txBox="1">
            <a:spLocks noChangeArrowheads="1"/>
          </p:cNvSpPr>
          <p:nvPr/>
        </p:nvSpPr>
        <p:spPr bwMode="auto">
          <a:xfrm>
            <a:off x="4600575" y="5068888"/>
            <a:ext cx="885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ＭＳ Ｐゴシック" charset="-128"/>
                <a:cs typeface="+mn-cs"/>
              </a:rPr>
              <a:t>Tandems</a:t>
            </a:r>
          </a:p>
        </p:txBody>
      </p:sp>
      <p:sp>
        <p:nvSpPr>
          <p:cNvPr id="8222" name="Rectangle 51"/>
          <p:cNvSpPr>
            <a:spLocks noChangeArrowheads="1"/>
          </p:cNvSpPr>
          <p:nvPr/>
        </p:nvSpPr>
        <p:spPr bwMode="auto">
          <a:xfrm rot="219660">
            <a:off x="3581400" y="2782888"/>
            <a:ext cx="152400" cy="98425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ja-JP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8223" name="Rectangle 52"/>
          <p:cNvSpPr>
            <a:spLocks noChangeArrowheads="1"/>
          </p:cNvSpPr>
          <p:nvPr/>
        </p:nvSpPr>
        <p:spPr bwMode="auto">
          <a:xfrm rot="3112852">
            <a:off x="900113" y="2151062"/>
            <a:ext cx="152400" cy="98425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ja-JP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8224" name="Rectangle 54"/>
          <p:cNvSpPr>
            <a:spLocks noChangeArrowheads="1"/>
          </p:cNvSpPr>
          <p:nvPr/>
        </p:nvSpPr>
        <p:spPr bwMode="auto">
          <a:xfrm rot="1180436">
            <a:off x="8226425" y="1570038"/>
            <a:ext cx="152400" cy="98425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ja-JP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8225" name="Text Box 57"/>
          <p:cNvSpPr txBox="1">
            <a:spLocks noChangeArrowheads="1"/>
          </p:cNvSpPr>
          <p:nvPr/>
        </p:nvSpPr>
        <p:spPr bwMode="auto">
          <a:xfrm>
            <a:off x="3810000" y="2906713"/>
            <a:ext cx="8143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ＭＳ Ｐゴシック" charset="-128"/>
                <a:cs typeface="+mn-cs"/>
              </a:rPr>
              <a:t>STAR</a:t>
            </a:r>
          </a:p>
        </p:txBody>
      </p:sp>
      <p:sp>
        <p:nvSpPr>
          <p:cNvPr id="8226" name="Text Box 58"/>
          <p:cNvSpPr txBox="1">
            <a:spLocks noChangeArrowheads="1"/>
          </p:cNvSpPr>
          <p:nvPr/>
        </p:nvSpPr>
        <p:spPr bwMode="auto">
          <a:xfrm>
            <a:off x="152400" y="2325688"/>
            <a:ext cx="1104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ＭＳ Ｐゴシック" charset="-128"/>
                <a:cs typeface="+mn-cs"/>
              </a:rPr>
              <a:t>PHENIX</a:t>
            </a:r>
          </a:p>
        </p:txBody>
      </p:sp>
      <p:sp>
        <p:nvSpPr>
          <p:cNvPr id="8227" name="Line 66"/>
          <p:cNvSpPr>
            <a:spLocks noChangeShapeType="1"/>
          </p:cNvSpPr>
          <p:nvPr/>
        </p:nvSpPr>
        <p:spPr bwMode="auto">
          <a:xfrm>
            <a:off x="762000" y="3894138"/>
            <a:ext cx="153988" cy="68262"/>
          </a:xfrm>
          <a:prstGeom prst="line">
            <a:avLst/>
          </a:prstGeom>
          <a:noFill/>
          <a:ln w="2540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8228" name="Oval 68"/>
          <p:cNvSpPr>
            <a:spLocks noChangeArrowheads="1"/>
          </p:cNvSpPr>
          <p:nvPr/>
        </p:nvSpPr>
        <p:spPr bwMode="auto">
          <a:xfrm>
            <a:off x="1295400" y="3746500"/>
            <a:ext cx="1981200" cy="758825"/>
          </a:xfrm>
          <a:prstGeom prst="ellips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ja-JP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8229" name="Freeform 69"/>
          <p:cNvSpPr>
            <a:spLocks/>
          </p:cNvSpPr>
          <p:nvPr/>
        </p:nvSpPr>
        <p:spPr bwMode="auto">
          <a:xfrm>
            <a:off x="609600" y="3810000"/>
            <a:ext cx="246063" cy="107950"/>
          </a:xfrm>
          <a:custGeom>
            <a:avLst/>
            <a:gdLst>
              <a:gd name="T0" fmla="*/ 0 w 126"/>
              <a:gd name="T1" fmla="*/ 2147483647 h 67"/>
              <a:gd name="T2" fmla="*/ 2147483647 w 126"/>
              <a:gd name="T3" fmla="*/ 2147483647 h 67"/>
              <a:gd name="T4" fmla="*/ 2147483647 w 126"/>
              <a:gd name="T5" fmla="*/ 2147483647 h 67"/>
              <a:gd name="T6" fmla="*/ 2147483647 w 126"/>
              <a:gd name="T7" fmla="*/ 0 h 67"/>
              <a:gd name="T8" fmla="*/ 0 w 126"/>
              <a:gd name="T9" fmla="*/ 2147483647 h 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"/>
              <a:gd name="T16" fmla="*/ 0 h 67"/>
              <a:gd name="T17" fmla="*/ 126 w 126"/>
              <a:gd name="T18" fmla="*/ 67 h 6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6" h="67">
                <a:moveTo>
                  <a:pt x="0" y="24"/>
                </a:moveTo>
                <a:lnTo>
                  <a:pt x="93" y="67"/>
                </a:lnTo>
                <a:lnTo>
                  <a:pt x="126" y="45"/>
                </a:lnTo>
                <a:lnTo>
                  <a:pt x="33" y="0"/>
                </a:lnTo>
                <a:lnTo>
                  <a:pt x="0" y="24"/>
                </a:lnTo>
                <a:close/>
              </a:path>
            </a:pathLst>
          </a:custGeom>
          <a:solidFill>
            <a:srgbClr val="0066FF"/>
          </a:solidFill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8230" name="Text Box 70"/>
          <p:cNvSpPr txBox="1">
            <a:spLocks noChangeArrowheads="1"/>
          </p:cNvSpPr>
          <p:nvPr/>
        </p:nvSpPr>
        <p:spPr bwMode="auto">
          <a:xfrm>
            <a:off x="0" y="3733800"/>
            <a:ext cx="685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ＭＳ Ｐゴシック" charset="-128"/>
                <a:cs typeface="+mn-cs"/>
              </a:rPr>
              <a:t>EBIS</a:t>
            </a:r>
          </a:p>
        </p:txBody>
      </p:sp>
      <p:sp>
        <p:nvSpPr>
          <p:cNvPr id="8231" name="Rectangle 55"/>
          <p:cNvSpPr>
            <a:spLocks noChangeArrowheads="1"/>
          </p:cNvSpPr>
          <p:nvPr/>
        </p:nvSpPr>
        <p:spPr bwMode="auto">
          <a:xfrm rot="181585">
            <a:off x="5627688" y="1166813"/>
            <a:ext cx="152400" cy="98425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ja-JP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8232" name="Rectangle 56"/>
          <p:cNvSpPr>
            <a:spLocks noChangeArrowheads="1"/>
          </p:cNvSpPr>
          <p:nvPr/>
        </p:nvSpPr>
        <p:spPr bwMode="auto">
          <a:xfrm rot="-581619">
            <a:off x="2498725" y="1303338"/>
            <a:ext cx="152400" cy="98425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ja-JP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8233" name="Rectangle 53"/>
          <p:cNvSpPr>
            <a:spLocks noChangeArrowheads="1"/>
          </p:cNvSpPr>
          <p:nvPr/>
        </p:nvSpPr>
        <p:spPr bwMode="auto">
          <a:xfrm rot="-771096">
            <a:off x="7829550" y="2525713"/>
            <a:ext cx="152400" cy="98425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ja-JP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8234" name="TextBox 6"/>
          <p:cNvSpPr txBox="1">
            <a:spLocks noChangeArrowheads="1"/>
          </p:cNvSpPr>
          <p:nvPr/>
        </p:nvSpPr>
        <p:spPr bwMode="auto">
          <a:xfrm>
            <a:off x="0" y="0"/>
            <a:ext cx="9144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ＭＳ Ｐゴシック" charset="-128"/>
                <a:cs typeface="+mn-cs"/>
              </a:rPr>
              <a:t>Relativistic Heavy Ion Collider (RHIC)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ＭＳ Ｐゴシック" charset="-128"/>
                <a:cs typeface="+mn-cs"/>
              </a:rPr>
              <a:t>相対論的重イオン衝突型加速器</a:t>
            </a:r>
            <a:endParaRPr kumimoji="0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mic Sans MS" pitchFamily="66" charset="0"/>
              <a:ea typeface="ＭＳ Ｐゴシック" charset="-128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66" charset="0"/>
              <a:ea typeface="ＭＳ Ｐゴシック" charset="-128"/>
              <a:cs typeface="+mn-cs"/>
            </a:endParaRPr>
          </a:p>
        </p:txBody>
      </p:sp>
      <p:sp>
        <p:nvSpPr>
          <p:cNvPr id="43" name="Oval 42"/>
          <p:cNvSpPr>
            <a:spLocks noChangeAspect="1"/>
          </p:cNvSpPr>
          <p:nvPr/>
        </p:nvSpPr>
        <p:spPr>
          <a:xfrm>
            <a:off x="5181600" y="5410200"/>
            <a:ext cx="87313" cy="87313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ja-JP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" name="Oval 43"/>
          <p:cNvSpPr>
            <a:spLocks noChangeAspect="1"/>
          </p:cNvSpPr>
          <p:nvPr/>
        </p:nvSpPr>
        <p:spPr>
          <a:xfrm>
            <a:off x="5181600" y="5410200"/>
            <a:ext cx="87313" cy="873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ja-JP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" name="Oval 44"/>
          <p:cNvSpPr>
            <a:spLocks noChangeAspect="1"/>
          </p:cNvSpPr>
          <p:nvPr/>
        </p:nvSpPr>
        <p:spPr>
          <a:xfrm>
            <a:off x="3429000" y="3048000"/>
            <a:ext cx="87313" cy="87313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ja-JP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3429000" y="3048000"/>
            <a:ext cx="92075" cy="920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ja-JP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3505200" y="2743200"/>
            <a:ext cx="92075" cy="9207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ja-JP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3505200" y="2743200"/>
            <a:ext cx="214313" cy="133350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ja-JP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3429000" y="3048000"/>
            <a:ext cx="138113" cy="133350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ja-JP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" name="Oval 49"/>
          <p:cNvSpPr>
            <a:spLocks noChangeAspect="1"/>
          </p:cNvSpPr>
          <p:nvPr/>
        </p:nvSpPr>
        <p:spPr>
          <a:xfrm>
            <a:off x="3581400" y="2743200"/>
            <a:ext cx="92075" cy="920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ja-JP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3581400" y="2743200"/>
            <a:ext cx="152400" cy="152400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ja-JP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0" y="5638800"/>
            <a:ext cx="914400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-128"/>
                <a:cs typeface="+mn-cs"/>
              </a:rPr>
              <a:t>RHIC 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-128"/>
                <a:cs typeface="+mn-cs"/>
              </a:rPr>
              <a:t>ビーム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-128"/>
                <a:cs typeface="+mn-cs"/>
              </a:rPr>
              <a:t>:  110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-128"/>
                <a:cs typeface="+mn-cs"/>
              </a:rPr>
              <a:t>のバンチがある。各バンチは１０億個の金イオンまたは１０００億個の陽子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-128"/>
              <a:cs typeface="+mn-cs"/>
            </a:endParaRP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0" y="5943600"/>
            <a:ext cx="91440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-128"/>
                <a:cs typeface="+mn-cs"/>
              </a:rPr>
              <a:t>RHIC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-128"/>
                <a:cs typeface="+mn-cs"/>
              </a:rPr>
              <a:t>のバンチは約１７５０個の超伝導電磁石で制御される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-128"/>
              <a:cs typeface="+mn-cs"/>
            </a:endParaRP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0" y="6248400"/>
            <a:ext cx="91440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-128"/>
                <a:cs typeface="+mn-cs"/>
              </a:rPr>
              <a:t>RHIC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-128"/>
                <a:cs typeface="+mn-cs"/>
              </a:rPr>
              <a:t>のバンチはとてもちいさい。衝突点での半径は約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-128"/>
                <a:cs typeface="+mn-cs"/>
              </a:rPr>
              <a:t>0.1mm</a:t>
            </a: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0" y="6553200"/>
            <a:ext cx="91440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-128"/>
                <a:cs typeface="+mn-cs"/>
              </a:rPr>
              <a:t>RHIC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-128"/>
                <a:cs typeface="+mn-cs"/>
              </a:rPr>
              <a:t>の各バンチは、リングを毎秒約８００００回周回している。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-128"/>
              <a:cs typeface="+mn-cs"/>
            </a:endParaRP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5638800" y="16764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ＭＳ Ｐゴシック" charset="-128"/>
                <a:cs typeface="+mn-cs"/>
              </a:rPr>
              <a:t>入射</a:t>
            </a:r>
            <a:endParaRPr kumimoji="0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66" charset="0"/>
              <a:ea typeface="ＭＳ Ｐゴシック" charset="-128"/>
              <a:cs typeface="+mn-cs"/>
            </a:endParaRP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5610712" y="1651000"/>
            <a:ext cx="2209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ＭＳ Ｐゴシック" charset="-128"/>
                <a:cs typeface="+mn-cs"/>
              </a:rPr>
              <a:t>加速</a:t>
            </a:r>
            <a:endParaRPr kumimoji="0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66" charset="0"/>
              <a:ea typeface="ＭＳ Ｐゴシック" charset="-128"/>
              <a:cs typeface="+mn-cs"/>
            </a:endParaRP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5658067" y="1671101"/>
            <a:ext cx="198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ＭＳ Ｐゴシック" charset="-128"/>
                <a:cs typeface="+mn-cs"/>
              </a:rPr>
              <a:t>衝突</a:t>
            </a:r>
            <a:endParaRPr kumimoji="0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66" charset="0"/>
              <a:ea typeface="ＭＳ Ｐゴシック" charset="-128"/>
              <a:cs typeface="+mn-cs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152400" y="3505200"/>
            <a:ext cx="76200" cy="762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ja-JP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60" name="Straight Connector 59"/>
          <p:cNvCxnSpPr>
            <a:stCxn id="8255" idx="2"/>
            <a:endCxn id="8227" idx="1"/>
          </p:cNvCxnSpPr>
          <p:nvPr/>
        </p:nvCxnSpPr>
        <p:spPr>
          <a:xfrm flipH="1">
            <a:off x="915988" y="3817938"/>
            <a:ext cx="128587" cy="144462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endCxn id="8255" idx="1"/>
          </p:cNvCxnSpPr>
          <p:nvPr/>
        </p:nvCxnSpPr>
        <p:spPr>
          <a:xfrm flipV="1">
            <a:off x="838200" y="3757613"/>
            <a:ext cx="276225" cy="635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54" name="TextBox 61"/>
              <p:cNvSpPr txBox="1">
                <a:spLocks noChangeArrowheads="1"/>
              </p:cNvSpPr>
              <p:nvPr/>
            </p:nvSpPr>
            <p:spPr bwMode="auto">
              <a:xfrm>
                <a:off x="5226496" y="2924944"/>
                <a:ext cx="3810000" cy="18158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itchFamily="66" charset="0"/>
                    <a:ea typeface="ＭＳ Ｐゴシック" charset="-128"/>
                    <a:cs typeface="+mn-cs"/>
                  </a:rPr>
                  <a:t>RHIC</a:t>
                </a:r>
                <a:r>
                  <a:rPr kumimoji="0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itchFamily="66" charset="0"/>
                    <a:ea typeface="ＭＳ Ｐゴシック" charset="-128"/>
                    <a:cs typeface="+mn-cs"/>
                  </a:rPr>
                  <a:t>はそれぞれ周長が</a:t>
                </a:r>
                <a:r>
                  <a:rPr kumimoji="0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itchFamily="66" charset="0"/>
                    <a:ea typeface="ＭＳ Ｐゴシック" charset="-128"/>
                    <a:cs typeface="+mn-cs"/>
                  </a:rPr>
                  <a:t>3.8 km</a:t>
                </a:r>
                <a:r>
                  <a:rPr kumimoji="0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itchFamily="66" charset="0"/>
                    <a:ea typeface="ＭＳ Ｐゴシック" charset="-128"/>
                    <a:cs typeface="+mn-cs"/>
                  </a:rPr>
                  <a:t>の二つ独立した超伝導加速リングから出来ている。</a:t>
                </a:r>
                <a:endParaRPr kumimoji="0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itchFamily="66" charset="0"/>
                    <a:ea typeface="ＭＳ Ｐゴシック" charset="-128"/>
                    <a:cs typeface="+mn-cs"/>
                  </a:rPr>
                  <a:t>超伝導なので、電気抵抗なく電流がながれ、電気抵抗による電力ロスがない。</a:t>
                </a:r>
                <a:r>
                  <a:rPr kumimoji="0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itchFamily="66" charset="0"/>
                    <a:ea typeface="ＭＳ Ｐゴシック" charset="-128"/>
                    <a:cs typeface="+mn-cs"/>
                  </a:rPr>
                  <a:t>RHIC</a:t>
                </a:r>
                <a:r>
                  <a:rPr kumimoji="0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itchFamily="66" charset="0"/>
                    <a:ea typeface="ＭＳ Ｐゴシック" charset="-128"/>
                    <a:cs typeface="+mn-cs"/>
                  </a:rPr>
                  <a:t>の最高エネルギーは核子当たり</a:t>
                </a:r>
                <a:r>
                  <a:rPr kumimoji="0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itchFamily="66" charset="0"/>
                    <a:ea typeface="ＭＳ Ｐゴシック" charset="-128"/>
                    <a:cs typeface="+mn-cs"/>
                  </a:rPr>
                  <a:t>100GeV</a:t>
                </a:r>
                <a:r>
                  <a:rPr kumimoji="0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itchFamily="66" charset="0"/>
                    <a:ea typeface="ＭＳ Ｐゴシック" charset="-128"/>
                    <a:cs typeface="+mn-cs"/>
                  </a:rPr>
                  <a:t>（金）または</a:t>
                </a:r>
                <a:r>
                  <a:rPr kumimoji="0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itchFamily="66" charset="0"/>
                    <a:ea typeface="ＭＳ Ｐゴシック" charset="-128"/>
                    <a:cs typeface="+mn-cs"/>
                  </a:rPr>
                  <a:t>255GeV(</a:t>
                </a:r>
                <a:r>
                  <a:rPr kumimoji="0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itchFamily="66" charset="0"/>
                    <a:ea typeface="ＭＳ Ｐゴシック" charset="-128"/>
                    <a:cs typeface="+mn-cs"/>
                  </a:rPr>
                  <a:t>陽子）</a:t>
                </a:r>
                <a:endParaRPr kumimoji="0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itchFamily="66" charset="0"/>
                    <a:ea typeface="ＭＳ Ｐゴシック" charset="-128"/>
                    <a:cs typeface="+mn-cs"/>
                  </a:rPr>
                  <a:t>（</a:t>
                </a:r>
                <a:r>
                  <a:rPr kumimoji="0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itchFamily="66" charset="0"/>
                    <a:ea typeface="ＭＳ Ｐゴシック" charset="-128"/>
                    <a:cs typeface="+mn-cs"/>
                  </a:rPr>
                  <a:t>1GeV </a:t>
                </a:r>
                <a14:m>
                  <m:oMath xmlns:m="http://schemas.openxmlformats.org/officeDocument/2006/math">
                    <m:r>
                      <a:rPr kumimoji="0" lang="en-US" altLang="ja-JP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≈</m:t>
                    </m:r>
                  </m:oMath>
                </a14:m>
                <a:r>
                  <a:rPr kumimoji="0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itchFamily="66" charset="0"/>
                    <a:ea typeface="ＭＳ Ｐゴシック" charset="-128"/>
                    <a:cs typeface="+mn-cs"/>
                  </a:rPr>
                  <a:t> </a:t>
                </a:r>
                <a:r>
                  <a:rPr kumimoji="0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itchFamily="66" charset="0"/>
                    <a:ea typeface="ＭＳ Ｐゴシック" charset="-128"/>
                    <a:cs typeface="+mn-cs"/>
                  </a:rPr>
                  <a:t>陽子の質量エネルギー）</a:t>
                </a:r>
                <a:endParaRPr kumimoji="0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-128"/>
                  <a:cs typeface="+mn-cs"/>
                </a:endParaRPr>
              </a:p>
            </p:txBody>
          </p:sp>
        </mc:Choice>
        <mc:Fallback xmlns="">
          <p:sp>
            <p:nvSpPr>
              <p:cNvPr id="8254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26496" y="2924944"/>
                <a:ext cx="3810000" cy="1815882"/>
              </a:xfrm>
              <a:prstGeom prst="rect">
                <a:avLst/>
              </a:prstGeom>
              <a:blipFill rotWithShape="1">
                <a:blip r:embed="rId3"/>
                <a:stretch>
                  <a:fillRect l="-800" t="-1678" b="-3691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55" name="Oval 67"/>
          <p:cNvSpPr>
            <a:spLocks noChangeArrowheads="1"/>
          </p:cNvSpPr>
          <p:nvPr/>
        </p:nvSpPr>
        <p:spPr bwMode="auto">
          <a:xfrm>
            <a:off x="1044575" y="3733800"/>
            <a:ext cx="473075" cy="166688"/>
          </a:xfrm>
          <a:prstGeom prst="ellipse">
            <a:avLst/>
          </a:prstGeom>
          <a:noFill/>
          <a:ln w="25400">
            <a:solidFill>
              <a:srgbClr val="33CC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ja-JP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687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0.04618 0.00255 L 0.05434 -0.01203 L -0.2967 -0.03426 L -0.32812 -0.05648 L -0.44601 -0.16759 L -0.45625 -0.18819 L -0.45573 -0.23426 L -0.45312 -0.24722 L -0.44791 -0.24977 L -0.44166 -0.25231 L -0.43194 -0.25231 L -0.42239 -0.25301 L -0.41076 -0.24722 L -0.40434 -0.24189 L -0.40625 -0.23518 L -0.41528 -0.23171 L -0.4243 -0.23009 L -0.43385 -0.22916 L -0.4441 -0.22824 L -0.44791 -0.23264 L -0.45243 -0.23518 L -0.45573 -0.24189 L -0.45052 -0.24791 L -0.44357 -0.25231 L -0.43125 -0.25301 L -0.42361 -0.25301 L -0.41337 -0.25139 L -0.40764 -0.24722 L -0.40434 -0.2412 L -0.41146 -0.22824 L -0.41788 -0.21713 L -0.425 -0.20694 L -0.42882 -0.1949 L -0.42812 -0.18634 L -0.42048 -0.17523 L -0.40955 -0.16342 L -0.3967 -0.15555 L -0.38003 -0.14884 L -0.35694 -0.14282 L -0.33073 -0.13773 L -0.29357 -0.14027 L -0.27882 -0.14282 L -0.26337 -0.14722 L -0.24496 -0.15486 L -0.22934 -0.1625 L -0.22101 -0.17268 L -0.21458 -0.18055 L -0.21076 -0.19236 L -0.21267 -0.20439 L -0.22291 -0.2206 L -0.24288 -0.23264 L -0.25903 -0.24027 L -0.27239 -0.24444 L -0.2967 -0.24977 L -0.30833 -0.24884 L -0.33125 -0.24977 L -0.35312 -0.24791 L -0.3691 -0.24375 L -0.38194 -0.24027 L -0.39288 -0.23426 L -0.40625 -0.22754 L -0.41215 -0.22222 L -0.42048 -0.21458 L -0.42621 -0.20439 L -0.42812 -0.19074 L -0.4243 -0.17963 L -0.41528 -0.16504 L -0.40243 -0.15648 L -0.38958 -0.15046 L -0.37361 -0.14537 L -0.35764 -0.1412 L -0.34219 -0.1412 L -0.3191 -0.13865 L -0.29288 -0.14027 L -0.2743 -0.14282 L -0.25382 -0.14884 L -0.23333 -0.15902 L -0.22048 -0.17199 L -0.21267 -0.18472 L -0.21146 -0.19838 L -0.21215 -0.21041 L -0.22048 -0.27963 L -0.18646 -0.34444 " pathEditMode="fixed" ptsTypes="AAAAAAAAAAAAA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" presetID="0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-4.44444E-6 L -0.00122 -0.03472 L -0.01788 -0.04583 L -0.06424 -0.04953 L -0.11788 -0.05925 L -0.17535 -0.07662 L -0.20782 -0.08888 L -0.23837 -0.10625 L -0.26424 -0.12592 L -0.27448 -0.14814 L -0.26893 -0.18032 L -0.23837 -0.20625 L -0.179 -0.23101 L -0.12066 -0.24953 L -0.05677 -0.26064 L 0.00052 -0.27037 L 0.05156 -0.27407 L 0.10156 -0.27546 L 0.18212 -0.27662 L 0.27934 -0.27291 L 0.36823 -0.26435 L 0.42656 -0.25324 L 0.49965 -0.23101 L 0.54878 -0.21111 L 0.55885 -0.20254 L 0.56996 -0.19259 L 0.58489 -0.17407 L 0.59218 -0.15694 L 0.58854 -0.13842 L 0.57274 -0.11736 L 0.546 -0.1 L 0.50521 -0.08287 L 0.46996 -0.07037 L 0.43854 -0.0618 L 0.35989 -0.04699 L 0.31441 -0.04074 L 0.27743 -0.03842 L 0.20781 -0.03217 L 0.14045 -0.03472 L 0.0533 -0.03588 L -0.01424 -0.04213 L -0.09948 -0.0581 L -0.17344 -0.07546 L -0.20782 -0.08888 L -0.25035 -0.11481 L -0.27448 -0.14328 L -0.27344 -0.17291 L -0.23282 -0.20995 L -0.16233 -0.24213 L -0.05035 -0.26435 L 0.04774 -0.27407 L 0.12465 -0.27916 L 0.19132 -0.27777 L 0.24774 -0.27777 L 0.31441 -0.27037 L 0.36996 -0.2618 L 0.43663 -0.24814 L 0.50434 -0.23101 L 0.55243 -0.20879 L 0.58941 -0.16921 L 0.58663 -0.13333 L 0.55712 -0.1074 L 0.46267 -0.06921 L 0.371 -0.04699 L 0.28489 -0.03703 L 0.20607 -0.03333 L 0.16545 -0.03472 L 0.11163 -0.03217 L 0.08212 -0.03333 L 0.04496 -0.03588 L 0.02378 -0.03703 " pathEditMode="fixed" ptsTypes="AAAAAAAAAAAAAAAAAAAAAAAAAAAAAAAAAAAAAAAAAAAAAAAAAAAAAAAAAAAAAAAAAAAAAAA">
                                      <p:cBhvr>
                                        <p:cTn id="9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0.04618 0.00255 L 0.05434 -0.01203 L -0.2967 -0.03426 L -0.32812 -0.05648 L -0.44601 -0.16759 L -0.45625 -0.18819 L -0.45573 -0.23426 L -0.45312 -0.24722 L -0.44791 -0.24977 L -0.44166 -0.25231 L -0.43194 -0.25231 L -0.42239 -0.25301 L -0.41076 -0.24722 L -0.40434 -0.24189 L -0.40625 -0.23518 L -0.41528 -0.23171 L -0.4243 -0.23009 L -0.43385 -0.22916 L -0.4441 -0.22824 L -0.44791 -0.23264 L -0.45243 -0.23518 L -0.45573 -0.24189 L -0.45052 -0.24791 L -0.44357 -0.25231 L -0.43125 -0.25301 L -0.42361 -0.25301 L -0.41337 -0.25139 L -0.40764 -0.24722 L -0.40434 -0.2412 L -0.41146 -0.22824 L -0.41788 -0.21713 L -0.425 -0.20694 L -0.42882 -0.1949 L -0.42812 -0.18634 L -0.42048 -0.17523 L -0.40955 -0.16342 L -0.3967 -0.15555 L -0.38003 -0.14884 L -0.35694 -0.14282 L -0.33073 -0.13773 L -0.29357 -0.14027 L -0.27882 -0.14282 L -0.26337 -0.14722 L -0.24496 -0.15486 L -0.22934 -0.1625 L -0.22101 -0.17268 L -0.21458 -0.18055 L -0.21076 -0.19236 L -0.21267 -0.20439 L -0.22291 -0.2206 L -0.24288 -0.23264 L -0.25903 -0.24027 L -0.27239 -0.24444 L -0.2967 -0.24977 L -0.30833 -0.24884 L -0.33125 -0.24977 L -0.35312 -0.24791 L -0.3691 -0.24375 L -0.38194 -0.24027 L -0.39288 -0.23426 L -0.40625 -0.22754 L -0.41215 -0.22222 L -0.42048 -0.21458 L -0.42621 -0.20439 L -0.42812 -0.19074 L -0.4243 -0.17963 L -0.41528 -0.16504 L -0.40243 -0.15648 L -0.38958 -0.15046 L -0.37361 -0.14537 L -0.35764 -0.1412 L -0.34219 -0.1412 L -0.3191 -0.13865 L -0.29288 -0.14027 L -0.2743 -0.14282 L -0.25382 -0.14884 L -0.23333 -0.15902 L -0.22048 -0.17199 L -0.21267 -0.18472 L -0.21146 -0.19838 L -0.21215 -0.21041 L -0.22048 -0.27963 L -0.18646 -0.34444 " pathEditMode="fixed" ptsTypes="AAAAAAAAAAAAAAAAAAAAAAAAAAAAAAAAAAAAAAAAAAAAAAAAAAAAAAAAAAAAAAAAAAAAAAAAAAAAAAAAAAAA">
                                      <p:cBhvr>
                                        <p:cTn id="13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0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2.96296E-6 L -0.03334 2.96296E-6 L -0.09272 -0.00741 L -0.16303 -0.02847 L -0.21772 -0.04444 L -0.25105 -0.06296 L -0.27692 -0.08403 L -0.28334 -0.10625 L -0.2816 -0.12222 L -0.27414 -0.13704 L -0.25834 -0.14954 L -0.23247 -0.17176 L -0.17501 -0.18889 L -0.13716 -0.20139 L -0.06494 -0.2162 L 0.01476 -0.22731 L 0.10556 -0.23218 L 0.19514 -0.23102 L 0.27309 -0.22847 L 0.31754 -0.22361 L 0.35729 -0.21991 L 0.40365 -0.21111 L 0.49618 -0.18403 L 0.54063 -0.16296 L 0.56476 -0.15069 L 0.58143 -0.12222 L 0.5842 -0.1088 L 0.58229 -0.09769 L 0.56945 -0.07546 L 0.53229 -0.05556 L 0.48889 -0.03472 L 0.41476 -0.01481 L 0.31285 0.0037 L 0.22205 0.00972 L 0.11754 0.00972 L -0.06216 2.96296E-6 L -0.12414 -0.0125 L -0.15747 -0.02477 L -0.18612 -0.03333 L -0.22136 -0.04583 L -0.24827 -0.06065 L -0.26581 -0.07407 L -0.27969 -0.08773 L -0.2816 -0.11481 L -0.26945 -0.14074 L -0.25192 -0.15694 L -0.22969 -0.16806 L -0.19358 -0.18519 L -0.15469 -0.19884 L -0.07414 -0.21481 L -0.04167 -0.22222 L 0.01476 -0.22731 L 0.05 -0.22847 L 0.08143 -0.23218 L 0.13785 -0.23472 L 0.19896 -0.23102 L 0.24254 -0.23102 L 0.27205 -0.22731 L 0.33698 -0.21852 L 0.38976 -0.2125 L 0.42865 -0.20255 L 0.46389 -0.19398 L 0.50365 -0.17917 L 0.51285 -0.17662 L 0.54445 -0.16181 L 0.56754 -0.14583 L 0.5842 -0.1125 L 0.58143 -0.10139 L 0.56841 -0.07778 L 0.51667 -0.04699 L 0.45729 -0.02361 L 0.40643 -0.0125 L 0.36285 -0.00509 L 0.31754 2.96296E-6 L 0.28039 0.00741 L 0.21823 0.00856 L 0.1849 0.01227 L 0.1342 0.01227 L 0.08507 0.01111 L 0.06007 0.00972 L 0.04341 0.00972 L 0.02309 0.00972 L 0.00834 0.0037 " pathEditMode="fixed" ptsTypes="AAAAAAAAAAAAAAAAAAAAAAAAAAAAAAAAAAAAAAAAAAAAAAAAAAAAAAAAAAAAAAAAAAAAAAAAAAAAAAAAAAA">
                                      <p:cBhvr>
                                        <p:cTn id="16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44444E-6 -7.03704E-6 L 0.01389 -0.01737 L 0.03421 -0.02732 L 0.06007 -0.03218 L 0.09167 -0.03218 L 0.13421 -0.02848 L 0.17778 -0.02848 L 0.23698 -0.03218 L 0.31754 -0.03959 L 0.41667 -0.0544 L 0.48889 -0.07292 L 0.54723 -0.10255 L 0.58056 -0.13843 L 0.58334 -0.16065 L 0.56754 -0.18774 L 0.53785 -0.20741 L 0.46476 -0.23704 L 0.39896 -0.25186 L 0.28056 -0.27038 L 0.18507 -0.27292 L 0.09167 -0.27292 L 0.04167 -0.27038 L -0.02499 -0.26436 L -0.08993 -0.25325 L -0.14635 -0.24075 L -0.20104 -0.22107 L -0.22413 -0.21112 L -0.25659 -0.19399 L -0.27048 -0.17917 L -0.28055 -0.15811 L -0.28055 -0.1507 L -0.27499 -0.12848 L -0.25659 -0.10996 L -0.22135 -0.09144 L -0.17499 -0.07038 L -0.13437 -0.05926 L -0.08333 -0.04954 L -0.05555 -0.04329 L -0.02604 -0.03959 L 0.00278 -0.03589 L 0.02032 -0.03589 L 0.04723 -0.03334 L 0.11667 -0.03102 L 0.17778 -0.02964 L 0.25556 -0.03218 L 0.3231 -0.04075 L 0.3981 -0.0507 L 0.46389 -0.06806 L 0.4981 -0.07663 L 0.53421 -0.0926 L 0.56476 -0.11737 L 0.57952 -0.13218 L 0.58334 -0.15556 L 0.57778 -0.17917 L 0.55452 -0.19769 L 0.51945 -0.21737 L 0.46841 -0.23589 L 0.37674 -0.2544 L 0.26285 -0.27176 L 0.17501 -0.27408 L 0.05556 -0.27292 L -0.01024 -0.26667 L -0.07135 -0.25556 L -0.14722 -0.24214 L -0.19635 -0.22477 L -0.23437 -0.20626 L -0.26024 -0.18774 L -0.27499 -0.17408 L -0.28055 -0.16065 L -0.28159 -0.14815 L -0.26666 -0.11366 L -0.23159 -0.09769 L -0.14913 -0.06297 L -0.09166 -0.0507 L -0.04999 -0.04584 L 0.01667 -0.04075 " pathEditMode="fixed" ptsTypes="AAAAAAAAAAAAAAAAAAAAAAAAAAAAAAAAAAAAAAAAAAAAAAAAAAAAAAAAAAAAAAAAAAAAAAAAAAAA">
                                      <p:cBhvr>
                                        <p:cTn id="20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2" presetID="0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85185E-6 L 0.05729 0.00139 L 0.11666 0.00695 L 0.19583 0.00972 L 0.27083 0.00556 L 0.37708 -0.00555 L 0.44583 -0.02361 L 0.53333 -0.05694 L 0.55833 -0.07361 L 0.56562 -0.08194 L 0.57291 -0.09583 L 0.575 -0.11111 L 0.57083 -0.12917 L 0.55937 -0.14583 L 0.53125 -0.16528 L 0.45729 -0.19305 L 0.37083 -0.21667 L 0.28229 -0.22639 L 0.20312 -0.23055 L 0.13229 -0.23472 L 0.02604 -0.22639 L -0.05104 -0.22083 L -0.13542 -0.20417 L -0.18229 -0.19167 L -0.21354 -0.17917 L -0.24167 -0.16667 L -0.275 -0.14305 L -0.2875 -0.12778 L -0.28854 -0.1125 L -0.28021 -0.07917 L -0.24271 -0.05278 L -0.19167 -0.03611 L -0.09688 -0.00555 L -0.04584 1.85185E-6 L 0.08437 0.00695 L 0.21041 0.00833 L 0.31875 0.00139 L 0.42916 -0.01667 L 0.49583 -0.0375 L 0.53958 -0.0625 L 0.57396 -0.09444 L 0.57604 -0.11389 L 0.56771 -0.13611 L 0.54062 -0.15972 L 0.50104 -0.18194 L 0.44166 -0.20139 L 0.38229 -0.2125 L 0.29791 -0.22361 L 0.20833 -0.23194 L 0.13646 -0.23472 L 0.03229 -0.23055 L -0.05 -0.22361 L -0.11667 -0.21111 L -0.17917 -0.19305 L -0.23229 -0.175 L -0.27292 -0.15417 L -0.28438 -0.13333 L -0.2875 -0.11528 L -0.28438 -0.09583 L -0.27396 -0.08194 L -0.24792 -0.06111 L -0.20938 -0.04028 L -0.17709 -0.03055 L -0.14584 -0.02222 L -0.1125 -0.01111 L -0.08334 -0.00417 L 4.72222E-6 1.85185E-6 Z " pathEditMode="fixed" ptsTypes="AAAAAAAAAAAAAAAAAAAAAAAAAAAAAAAAAAAAAAAAAAAAAAAAAAAAAAAAAAAAAAAAAAA">
                                      <p:cBhvr>
                                        <p:cTn id="23" dur="5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6" grpId="0" animBg="1"/>
      <p:bldP spid="47" grpId="0" animBg="1"/>
      <p:bldP spid="50" grpId="0" animBg="1"/>
      <p:bldP spid="52" grpId="0" animBg="1"/>
      <p:bldP spid="53" grpId="0" animBg="1"/>
      <p:bldP spid="54" grpId="0" animBg="1"/>
      <p:bldP spid="55" grpId="0" animBg="1"/>
      <p:bldP spid="56" grpId="0"/>
      <p:bldP spid="57" grpId="0"/>
      <p:bldP spid="58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1413</TotalTime>
  <Words>1315</Words>
  <Application>Microsoft Office PowerPoint</Application>
  <PresentationFormat>画面に合わせる (4:3)</PresentationFormat>
  <Paragraphs>262</Paragraphs>
  <Slides>16</Slides>
  <Notes>9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14</vt:i4>
      </vt:variant>
      <vt:variant>
        <vt:lpstr>テーマ</vt:lpstr>
      </vt:variant>
      <vt:variant>
        <vt:i4>9</vt:i4>
      </vt:variant>
      <vt:variant>
        <vt:lpstr>埋め込まれた OLE サーバー</vt:lpstr>
      </vt:variant>
      <vt:variant>
        <vt:i4>3</vt:i4>
      </vt:variant>
      <vt:variant>
        <vt:lpstr>スライド タイトル</vt:lpstr>
      </vt:variant>
      <vt:variant>
        <vt:i4>16</vt:i4>
      </vt:variant>
    </vt:vector>
  </HeadingPairs>
  <TitlesOfParts>
    <vt:vector size="42" baseType="lpstr">
      <vt:lpstr>MS PGothic</vt:lpstr>
      <vt:lpstr>MS PGothic</vt:lpstr>
      <vt:lpstr>ＭＳ Ｐ明朝</vt:lpstr>
      <vt:lpstr>StarSymbol</vt:lpstr>
      <vt:lpstr>メイリオ</vt:lpstr>
      <vt:lpstr>Arial</vt:lpstr>
      <vt:lpstr>Calibri</vt:lpstr>
      <vt:lpstr>Cambria Math</vt:lpstr>
      <vt:lpstr>Comic Sans MS</vt:lpstr>
      <vt:lpstr>Helvetica</vt:lpstr>
      <vt:lpstr>News Gothic MT</vt:lpstr>
      <vt:lpstr>Symbol</vt:lpstr>
      <vt:lpstr>Times New Roman</vt:lpstr>
      <vt:lpstr>Wingdings</vt:lpstr>
      <vt:lpstr>Office テーマ</vt:lpstr>
      <vt:lpstr>Office Theme</vt:lpstr>
      <vt:lpstr>7_Office Theme</vt:lpstr>
      <vt:lpstr>4_Office Theme</vt:lpstr>
      <vt:lpstr>6_Office Theme</vt:lpstr>
      <vt:lpstr>Default Design</vt:lpstr>
      <vt:lpstr>3_Office Theme</vt:lpstr>
      <vt:lpstr>10_Office Theme</vt:lpstr>
      <vt:lpstr>25_Office Theme</vt:lpstr>
      <vt:lpstr>Image</vt:lpstr>
      <vt:lpstr>Equation</vt:lpstr>
      <vt:lpstr>Bitmap Image</vt:lpstr>
      <vt:lpstr>RHIC加速器で探る 宇宙創世期の物理</vt:lpstr>
      <vt:lpstr>PowerPoint プレゼンテーション</vt:lpstr>
      <vt:lpstr>素粒子</vt:lpstr>
      <vt:lpstr>素粒子のすべて（標準モデル）</vt:lpstr>
      <vt:lpstr>世界の衝突型加速器</vt:lpstr>
      <vt:lpstr>PowerPoint プレゼンテーション</vt:lpstr>
      <vt:lpstr>宇宙初期の超高温状態を再現する</vt:lpstr>
      <vt:lpstr>RHIC</vt:lpstr>
      <vt:lpstr>PowerPoint プレゼンテーション</vt:lpstr>
      <vt:lpstr>sPHENIX実験</vt:lpstr>
      <vt:lpstr> 原子核衝突反応の時間発展</vt:lpstr>
      <vt:lpstr>何が分かったか</vt:lpstr>
      <vt:lpstr>高密度の物質が出来ている</vt:lpstr>
      <vt:lpstr>色々な粒子のRAA （QGPによる生成抑制度）</vt:lpstr>
      <vt:lpstr>まとめ </vt:lpstr>
      <vt:lpstr>より詳しくは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物質のなりたち</dc:title>
  <dc:creator>Yasuyuki Akiba</dc:creator>
  <cp:lastModifiedBy>秋葉康之</cp:lastModifiedBy>
  <cp:revision>104</cp:revision>
  <dcterms:created xsi:type="dcterms:W3CDTF">2014-08-20T01:11:43Z</dcterms:created>
  <dcterms:modified xsi:type="dcterms:W3CDTF">2025-05-06T11:19:38Z</dcterms:modified>
</cp:coreProperties>
</file>