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6" r:id="rId5"/>
    <p:sldId id="267" r:id="rId6"/>
    <p:sldId id="264" r:id="rId7"/>
    <p:sldId id="308" r:id="rId8"/>
    <p:sldId id="309" r:id="rId9"/>
    <p:sldId id="321" r:id="rId10"/>
    <p:sldId id="319" r:id="rId11"/>
    <p:sldId id="322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65" autoAdjust="0"/>
    <p:restoredTop sz="94643"/>
  </p:normalViewPr>
  <p:slideViewPr>
    <p:cSldViewPr snapToGrid="0">
      <p:cViewPr varScale="1">
        <p:scale>
          <a:sx n="105" d="100"/>
          <a:sy n="105" d="100"/>
        </p:scale>
        <p:origin x="5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D0870-7F77-483F-9043-562C4B9ACC58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D521E-384E-4FE8-AA2C-A6B019ED67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07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D521E-384E-4FE8-AA2C-A6B019ED67A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649437-4E81-BE29-C629-19974BABA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EFC153A-6E20-CCFA-9472-C6544D372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2DA252-95AB-6FC7-CEE2-5EF1721B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EEEDBA-7FE9-6855-7775-841A7034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0308A9-EBB0-0116-EB29-EA22EF61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96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85F79E-DBA0-181D-8BB2-12987EEA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61E4CAB-F97E-E2ED-99AA-C489764EF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36BA40-CB4B-0589-08D0-B2A430C4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D34C03-67BC-F3A8-05BC-72DF16AF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3F9491-2DE2-5B63-8D6F-0F22AA7C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565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022BA77-B0CF-8742-DFD4-4280A64F84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0E1B531-5656-D338-14A8-DF99249CC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383B2E-7D55-4A61-E71D-464BC567C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AFD3C7-D0E0-BB14-8D2B-56CCF9D1A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5CFFE2-9204-0FC1-404A-D9B6F18E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4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D6B27D-5D2B-CE65-B821-4748F4C1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B1FD57-5F8E-E6C7-17F4-047F14E34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0C736A-CFED-BFC9-66C0-C16C573AA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70A651-F0BE-853F-A371-2D48FFC2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7E9E0FD-EF2F-2300-370B-775BBA79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36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C08A90-9F93-06BC-BF65-7BCBB08D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283FBCE-5C25-90C2-0605-CD3C37953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147E90-A314-246A-BC28-0247BE43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416B38-CEE2-621F-1EB6-0376A1FA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E4B5B1-7B69-7038-3476-AF725E2E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258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63D928-5495-C2DB-BE04-A9D6FF9AA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185672-3117-8685-E7E3-6BA0CD935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9854F6D-2260-F138-C279-798CDE646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7F590B6-3FFA-2F1C-1FF8-4F0FD5B02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4E664DB-0D46-2143-B046-C535C0316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42C27D3-084A-520E-0ED9-0CF1A4E15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18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8067E4-536A-BAB9-D740-FEA6BC32D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B7C77A-A3DE-27DA-EF95-66CBB396E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83F94E5-5D06-81CE-13FA-487424D34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026E095-FC59-9344-FAD0-129FB751F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2200769-65B5-3DE5-C585-A44613AD3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ACB5304-92A5-A464-0491-9D2EF03D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69FB205-008B-CDBA-2C28-9168BCDF3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6295590-767C-158F-87D7-A5AEAD08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032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29C2FF-28C6-13B9-B9BF-96601705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F024EFE-068B-FA1B-7FC3-CA4C648F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66136E4-2F0E-1A37-1642-9B0AD748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7DEC2AA-7C62-7146-C45D-0A43D9AE1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62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E5B0C18-CC58-4515-BCC2-35C5FF04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D81A0AF-D412-3B33-EAC6-549A61D2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6BF5E8-3EA0-3638-8267-719172A9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588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4B06B0-B458-2E19-8E0F-48E9E0237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BC685A-B5D4-EF91-959A-25287BA9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3CD7829-8357-4382-7C13-DB8B9FB9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467405-1C4C-7EBA-8EE8-8AB69E67F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AAAD15A-C51E-4E6B-5851-7665C855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C52FC1D-0B24-5FC4-7C45-C1E640AFB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664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336338-C4DE-768B-4536-041B5BE80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64A244A-F0B8-2A1E-4588-5D6B2FAA2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1660C42-DEFB-0281-4E2F-C1E185C5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63D9F67-649D-66F5-3B9C-037751F4D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3BE6B6-4FE1-DB17-811D-5DC20AB4C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29FD00-2365-2DB2-5DBB-234DB8C1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795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255050D-6E03-4687-D4DF-150F5BD66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8BE2CB3-9403-CE10-10E6-D4D5B8F5E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94DC8CB-D170-D7DA-DA8C-880D0FC6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DCFDD2-EEF7-4A0B-81BB-1E1F359A4726}" type="datetimeFigureOut">
              <a:rPr lang="ko-KR" altLang="en-US" smtClean="0"/>
              <a:t>2025-05-15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5C40DE-4B5D-6D97-D4FD-726579A96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8EE086-5A76-2435-3B7C-84E470D35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6E2046-1AFB-4E19-A078-7F532AD00A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794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CB8969-23B9-2EBF-9A6D-12C0F1C83B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ZDC Simulation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4828739-986C-4C40-E4A5-BCE0D01AE3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1600" dirty="0"/>
              <a:t>May 15</a:t>
            </a:r>
            <a:r>
              <a:rPr lang="en-US" altLang="ko-KR" sz="1600" baseline="30000" dirty="0"/>
              <a:t>th</a:t>
            </a:r>
            <a:r>
              <a:rPr lang="en-US" altLang="ko-KR" sz="1600" dirty="0"/>
              <a:t>, 2025</a:t>
            </a:r>
          </a:p>
          <a:p>
            <a:endParaRPr lang="en-US" altLang="ko-KR" sz="1600" dirty="0"/>
          </a:p>
          <a:p>
            <a:r>
              <a:rPr lang="en-US" altLang="ko-KR" sz="1600" dirty="0" err="1"/>
              <a:t>Yeonwoo</a:t>
            </a:r>
            <a:r>
              <a:rPr lang="en-US" altLang="ko-KR" sz="1600" dirty="0"/>
              <a:t> Park, </a:t>
            </a:r>
            <a:r>
              <a:rPr lang="en-US" altLang="ko-KR" sz="1600" dirty="0" err="1"/>
              <a:t>Gyeongjun</a:t>
            </a:r>
            <a:r>
              <a:rPr lang="en-US" altLang="ko-KR" sz="1600" dirty="0"/>
              <a:t> Kim, </a:t>
            </a:r>
            <a:r>
              <a:rPr lang="en-US" altLang="ko-KR" sz="1600" dirty="0" err="1"/>
              <a:t>Saehanseul</a:t>
            </a:r>
            <a:r>
              <a:rPr lang="en-US" altLang="ko-KR" sz="1600" dirty="0"/>
              <a:t> Oh, </a:t>
            </a:r>
            <a:r>
              <a:rPr lang="en-US" altLang="ko-KR" sz="1600" dirty="0" err="1"/>
              <a:t>Yongsun</a:t>
            </a:r>
            <a:r>
              <a:rPr lang="en-US" altLang="ko-KR" sz="1600" dirty="0"/>
              <a:t> Kim</a:t>
            </a:r>
          </a:p>
          <a:p>
            <a:r>
              <a:rPr lang="en-US" altLang="ko-KR" sz="1600" dirty="0"/>
              <a:t>Sejong University</a:t>
            </a:r>
            <a:endParaRPr lang="ko-KR" altLang="en-US" sz="1600" dirty="0"/>
          </a:p>
        </p:txBody>
      </p:sp>
      <p:pic>
        <p:nvPicPr>
          <p:cNvPr id="4" name="Google Shape;136;p25">
            <a:extLst>
              <a:ext uri="{FF2B5EF4-FFF2-40B4-BE49-F238E27FC236}">
                <a16:creationId xmlns:a16="http://schemas.microsoft.com/office/drawing/2014/main" id="{16181877-8BF2-31AE-A18D-4CEF5157A01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0881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D32C1-139C-D277-7EB1-796CAC783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F6C2ED34-5451-AEB4-8A1D-94C1843D0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46FE-7E2F-46EA-B846-58F5D43E30E9}" type="slidenum">
              <a:rPr lang="ko-KR" altLang="en-US" smtClean="0"/>
              <a:t>10</a:t>
            </a:fld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제목 3">
                <a:extLst>
                  <a:ext uri="{FF2B5EF4-FFF2-40B4-BE49-F238E27FC236}">
                    <a16:creationId xmlns:a16="http://schemas.microsoft.com/office/drawing/2014/main" id="{BA9F6F6E-A0DD-4C97-9F67-0BEC221F040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23837" y="0"/>
                <a:ext cx="10515600" cy="13255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3600" b="1" i="1" dirty="0">
                        <a:latin typeface="Cambria Math" charset="0"/>
                        <a:ea typeface="Cambria Math" charset="0"/>
                        <a:cs typeface="Cambria Math" charset="0"/>
                      </a:rPr>
                      <m:t>𝜽</m:t>
                    </m:r>
                  </m:oMath>
                </a14:m>
                <a:r>
                  <a:rPr lang="en-US" altLang="ko-KR" sz="3600" b="1" dirty="0">
                    <a:ea typeface="나눔스퀘어 ExtraBold" panose="020B0600000101010101" pitchFamily="50" charset="-127"/>
                  </a:rPr>
                  <a:t> resolution</a:t>
                </a:r>
                <a:endParaRPr lang="ko-KR" altLang="en-US" sz="3600" b="1" dirty="0">
                  <a:ea typeface="나눔스퀘어 ExtraBold" panose="020B0600000101010101" pitchFamily="50" charset="-127"/>
                </a:endParaRPr>
              </a:p>
            </p:txBody>
          </p:sp>
        </mc:Choice>
        <mc:Fallback xmlns="">
          <p:sp>
            <p:nvSpPr>
              <p:cNvPr id="43" name="제목 3">
                <a:extLst>
                  <a:ext uri="{FF2B5EF4-FFF2-40B4-BE49-F238E27FC236}">
                    <a16:creationId xmlns:a16="http://schemas.microsoft.com/office/drawing/2014/main" xmlns="" id="{BA9F6F6E-A0DD-4C97-9F67-0BEC221F04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3837" y="0"/>
                <a:ext cx="10515600" cy="13255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그룹 3">
            <a:extLst>
              <a:ext uri="{FF2B5EF4-FFF2-40B4-BE49-F238E27FC236}">
                <a16:creationId xmlns:a16="http://schemas.microsoft.com/office/drawing/2014/main" id="{BB2391AB-63B2-E7FE-9F03-A086D2A34D4A}"/>
              </a:ext>
            </a:extLst>
          </p:cNvPr>
          <p:cNvGrpSpPr/>
          <p:nvPr/>
        </p:nvGrpSpPr>
        <p:grpSpPr>
          <a:xfrm>
            <a:off x="3383639" y="1537024"/>
            <a:ext cx="5424719" cy="3869603"/>
            <a:chOff x="481559" y="1518362"/>
            <a:chExt cx="5424719" cy="3869603"/>
          </a:xfrm>
        </p:grpSpPr>
        <p:pic>
          <p:nvPicPr>
            <p:cNvPr id="53" name="그림 52">
              <a:extLst>
                <a:ext uri="{FF2B5EF4-FFF2-40B4-BE49-F238E27FC236}">
                  <a16:creationId xmlns:a16="http://schemas.microsoft.com/office/drawing/2014/main" id="{0494E4D4-E981-9F08-EFC4-698010486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1559" y="1518362"/>
              <a:ext cx="5424719" cy="3869603"/>
            </a:xfrm>
            <a:prstGeom prst="rect">
              <a:avLst/>
            </a:prstGeom>
          </p:spPr>
        </p:pic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94744423-F956-1983-C91B-C573C709C554}"/>
                </a:ext>
              </a:extLst>
            </p:cNvPr>
            <p:cNvSpPr/>
            <p:nvPr/>
          </p:nvSpPr>
          <p:spPr>
            <a:xfrm>
              <a:off x="4113279" y="2004913"/>
              <a:ext cx="1505575" cy="8541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55" name="그림 54">
              <a:extLst>
                <a:ext uri="{FF2B5EF4-FFF2-40B4-BE49-F238E27FC236}">
                  <a16:creationId xmlns:a16="http://schemas.microsoft.com/office/drawing/2014/main" id="{D3E24982-B903-0ABE-F5A3-FFDF0A21A8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1392" y="2154233"/>
              <a:ext cx="1865718" cy="1274767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576A9DA-83DB-B2CE-28EA-B82CD062AEBD}"/>
              </a:ext>
            </a:extLst>
          </p:cNvPr>
          <p:cNvSpPr txBox="1"/>
          <p:nvPr/>
        </p:nvSpPr>
        <p:spPr>
          <a:xfrm>
            <a:off x="4446036" y="5406627"/>
            <a:ext cx="329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Theta resolution</a:t>
            </a:r>
            <a:r>
              <a:rPr lang="ko-KR" altLang="en-US" dirty="0"/>
              <a:t> </a:t>
            </a:r>
            <a:r>
              <a:rPr lang="en-US" altLang="ko-KR" dirty="0"/>
              <a:t>: 0.059 </a:t>
            </a:r>
            <a:r>
              <a:rPr lang="en-US" altLang="ko-KR" dirty="0" err="1"/>
              <a:t>mrad</a:t>
            </a:r>
            <a:endParaRPr lang="ko-KR" altLang="en-US" dirty="0"/>
          </a:p>
        </p:txBody>
      </p:sp>
      <p:pic>
        <p:nvPicPr>
          <p:cNvPr id="5" name="Google Shape;136;p25">
            <a:extLst>
              <a:ext uri="{FF2B5EF4-FFF2-40B4-BE49-F238E27FC236}">
                <a16:creationId xmlns:a16="http://schemas.microsoft.com/office/drawing/2014/main" id="{2CA069FC-A8FD-6428-57DD-EBC9D96840D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647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7D631-5BB9-4926-CA27-324E716E5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E081611E-12F2-7909-9B58-3E41EBE95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238" y="1064170"/>
            <a:ext cx="10134469" cy="550318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ea typeface="나눔스퀘어 ExtraBold" panose="020B0600000101010101" pitchFamily="50" charset="-127"/>
              </a:rPr>
              <a:t>EM calorimeter + W-Si </a:t>
            </a:r>
            <a:r>
              <a:rPr lang="en-US" altLang="ko-KR" sz="2800" b="1">
                <a:ea typeface="나눔스퀘어 ExtraBold" panose="020B0600000101010101" pitchFamily="50" charset="-127"/>
              </a:rPr>
              <a:t>detector + </a:t>
            </a:r>
            <a:r>
              <a:rPr lang="en-US" altLang="ko-KR" sz="2800" b="1" dirty="0">
                <a:ea typeface="나눔스퀘어 ExtraBold" panose="020B0600000101010101" pitchFamily="50" charset="-127"/>
              </a:rPr>
              <a:t>Hadronic calorimeter</a:t>
            </a:r>
            <a:endParaRPr lang="ko-KR" altLang="en-US" sz="2800" b="1" dirty="0">
              <a:ea typeface="나눔스퀘어 ExtraBold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EE5F13CC-FEED-0279-AF4B-E220350B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46FE-7E2F-46EA-B846-58F5D43E30E9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EFD855-5873-5DCB-DDFC-0E2870787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0027C48C-051B-6E86-CFB9-79EDA881F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9D67B05C-4B24-1236-3C14-215415707247}"/>
              </a:ext>
            </a:extLst>
          </p:cNvPr>
          <p:cNvGrpSpPr/>
          <p:nvPr/>
        </p:nvGrpSpPr>
        <p:grpSpPr>
          <a:xfrm>
            <a:off x="231061" y="1794928"/>
            <a:ext cx="10172485" cy="4610051"/>
            <a:chOff x="354725" y="1994623"/>
            <a:chExt cx="10172485" cy="4610051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F17A0EF7-B8A2-09A2-00BD-6165459E5C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2129" y="1994623"/>
              <a:ext cx="7364262" cy="4544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DBD861D1-3E9D-248E-5232-9606DB3950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97572" y="4561490"/>
              <a:ext cx="672662" cy="7882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ED478BD-C54D-9EB3-2E98-733BCF1E720E}"/>
                </a:ext>
              </a:extLst>
            </p:cNvPr>
            <p:cNvSpPr txBox="1"/>
            <p:nvPr/>
          </p:nvSpPr>
          <p:spPr>
            <a:xfrm>
              <a:off x="354725" y="5349766"/>
              <a:ext cx="1778875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/>
                <a:t>EM calorimeter</a:t>
              </a:r>
              <a:endParaRPr lang="ko-KR" altLang="en-US" dirty="0"/>
            </a:p>
          </p:txBody>
        </p: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F51AA3C3-59FB-ED40-4A9E-6280F82195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01595" y="3184634"/>
              <a:ext cx="1491372" cy="24436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F02CD6A-A3C1-01B2-8205-51EF46455C0B}"/>
                </a:ext>
              </a:extLst>
            </p:cNvPr>
            <p:cNvSpPr txBox="1"/>
            <p:nvPr/>
          </p:nvSpPr>
          <p:spPr>
            <a:xfrm>
              <a:off x="8037658" y="2970755"/>
              <a:ext cx="2489552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/>
                <a:t>Hadronic calorimeter</a:t>
              </a:r>
              <a:endParaRPr lang="ko-KR" altLang="en-US" dirty="0"/>
            </a:p>
          </p:txBody>
        </p:sp>
        <p:cxnSp>
          <p:nvCxnSpPr>
            <p:cNvPr id="22" name="직선 화살표 연결선 21">
              <a:extLst>
                <a:ext uri="{FF2B5EF4-FFF2-40B4-BE49-F238E27FC236}">
                  <a16:creationId xmlns:a16="http://schemas.microsoft.com/office/drawing/2014/main" id="{A575F320-3D35-8F83-12CF-8D71AE584D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7422" y="6064640"/>
              <a:ext cx="426924" cy="15494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4258C937-2BEA-2DED-C19E-7A9E699CF7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08889" y="5933117"/>
              <a:ext cx="389864" cy="15494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3">
              <a:extLst>
                <a:ext uri="{FF2B5EF4-FFF2-40B4-BE49-F238E27FC236}">
                  <a16:creationId xmlns:a16="http://schemas.microsoft.com/office/drawing/2014/main" id="{8F269014-75CB-A569-596C-5CCEA39895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7615" y="4682072"/>
              <a:ext cx="4087858" cy="127447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원호 34">
              <a:extLst>
                <a:ext uri="{FF2B5EF4-FFF2-40B4-BE49-F238E27FC236}">
                  <a16:creationId xmlns:a16="http://schemas.microsoft.com/office/drawing/2014/main" id="{F98DAE39-42BF-F559-04B1-D88BF6B7CB85}"/>
                </a:ext>
              </a:extLst>
            </p:cNvPr>
            <p:cNvSpPr/>
            <p:nvPr/>
          </p:nvSpPr>
          <p:spPr>
            <a:xfrm>
              <a:off x="3725484" y="5607611"/>
              <a:ext cx="3347977" cy="914400"/>
            </a:xfrm>
            <a:prstGeom prst="arc">
              <a:avLst>
                <a:gd name="adj1" fmla="val 1524013"/>
                <a:gd name="adj2" fmla="val 10764107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8D1BF11-B601-B58D-F823-C0155F790A66}"/>
                </a:ext>
              </a:extLst>
            </p:cNvPr>
            <p:cNvSpPr txBox="1"/>
            <p:nvPr/>
          </p:nvSpPr>
          <p:spPr>
            <a:xfrm>
              <a:off x="6308953" y="6235342"/>
              <a:ext cx="20985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/>
                <a:t>air gap(3cm, 2cm)</a:t>
              </a:r>
              <a:endParaRPr lang="ko-KR" altLang="en-US" dirty="0"/>
            </a:p>
          </p:txBody>
        </p:sp>
        <p:sp>
          <p:nvSpPr>
            <p:cNvPr id="37" name="원호 36">
              <a:extLst>
                <a:ext uri="{FF2B5EF4-FFF2-40B4-BE49-F238E27FC236}">
                  <a16:creationId xmlns:a16="http://schemas.microsoft.com/office/drawing/2014/main" id="{FFED4D4C-C340-EEB2-3094-A60EFE4BD03F}"/>
                </a:ext>
              </a:extLst>
            </p:cNvPr>
            <p:cNvSpPr/>
            <p:nvPr/>
          </p:nvSpPr>
          <p:spPr>
            <a:xfrm>
              <a:off x="3998753" y="5466595"/>
              <a:ext cx="3281308" cy="1044851"/>
            </a:xfrm>
            <a:prstGeom prst="arc">
              <a:avLst>
                <a:gd name="adj1" fmla="val 2389819"/>
                <a:gd name="adj2" fmla="val 1085896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ED8833A-6A89-FC3C-C54E-137A5EEB0E37}"/>
                </a:ext>
              </a:extLst>
            </p:cNvPr>
            <p:cNvSpPr txBox="1"/>
            <p:nvPr/>
          </p:nvSpPr>
          <p:spPr>
            <a:xfrm>
              <a:off x="4508449" y="5758600"/>
              <a:ext cx="1778875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/>
                <a:t>W-Si detector</a:t>
              </a:r>
              <a:endParaRPr lang="ko-KR" altLang="en-US" dirty="0"/>
            </a:p>
          </p:txBody>
        </p: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C87FAA4D-5C5D-3655-AE0C-043F165EEA04}"/>
                </a:ext>
              </a:extLst>
            </p:cNvPr>
            <p:cNvCxnSpPr>
              <a:cxnSpLocks/>
            </p:cNvCxnSpPr>
            <p:nvPr/>
          </p:nvCxnSpPr>
          <p:spPr>
            <a:xfrm>
              <a:off x="3590380" y="5177193"/>
              <a:ext cx="1454586" cy="5788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Google Shape;136;p25">
            <a:extLst>
              <a:ext uri="{FF2B5EF4-FFF2-40B4-BE49-F238E27FC236}">
                <a16:creationId xmlns:a16="http://schemas.microsoft.com/office/drawing/2014/main" id="{4A9EE816-2512-2165-C828-FB23AE29184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  <p:sp>
        <p:nvSpPr>
          <p:cNvPr id="21" name="제목 3">
            <a:extLst>
              <a:ext uri="{FF2B5EF4-FFF2-40B4-BE49-F238E27FC236}">
                <a16:creationId xmlns:a16="http://schemas.microsoft.com/office/drawing/2014/main" id="{9DB1AB75-2A86-D1DF-FB21-49826406E555}"/>
              </a:ext>
            </a:extLst>
          </p:cNvPr>
          <p:cNvSpPr txBox="1">
            <a:spLocks/>
          </p:cNvSpPr>
          <p:nvPr/>
        </p:nvSpPr>
        <p:spPr>
          <a:xfrm>
            <a:off x="238125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600" b="1" dirty="0">
                <a:ea typeface="나눔스퀘어 ExtraBold" panose="020B0600000101010101" pitchFamily="50" charset="-127"/>
              </a:rPr>
              <a:t>Next step: </a:t>
            </a:r>
            <a:endParaRPr lang="ko-KR" altLang="en-US" sz="3600" b="1" dirty="0">
              <a:ea typeface="나눔스퀘어 ExtraBold" panose="020B0600000101010101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DBBE42-2851-4C9F-82F9-BECCB5947860}"/>
              </a:ext>
            </a:extLst>
          </p:cNvPr>
          <p:cNvSpPr txBox="1"/>
          <p:nvPr/>
        </p:nvSpPr>
        <p:spPr>
          <a:xfrm>
            <a:off x="7715249" y="4672014"/>
            <a:ext cx="4362451" cy="1323439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altLang="ko-KR" sz="2000" dirty="0"/>
              <a:t>We will test various silicon layer configurations, and optimize them for the secondary vertex reconstruction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6329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F4FB0A-3DD8-5BC6-E576-455C159FD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What we can do in ZDC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42ECEE-5093-33C9-415E-1E7CF6D3E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48425" cy="4351338"/>
          </a:xfrm>
        </p:spPr>
        <p:txBody>
          <a:bodyPr>
            <a:normAutofit/>
          </a:bodyPr>
          <a:lstStyle/>
          <a:p>
            <a:r>
              <a:rPr lang="en-US" altLang="ko" sz="2400" dirty="0">
                <a:solidFill>
                  <a:schemeClr val="dk1"/>
                </a:solidFill>
                <a:highlight>
                  <a:srgbClr val="FFFFFF"/>
                </a:highlight>
              </a:rPr>
              <a:t>Spectator tagging in e + d/3He</a:t>
            </a:r>
          </a:p>
          <a:p>
            <a:endParaRPr lang="en-US" altLang="ko" sz="24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endParaRPr lang="en-US" altLang="ko" sz="24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r>
              <a:rPr lang="en-US" altLang="ko" sz="2400" dirty="0">
                <a:solidFill>
                  <a:schemeClr val="dk1"/>
                </a:solidFill>
                <a:highlight>
                  <a:srgbClr val="FFFFFF"/>
                </a:highlight>
              </a:rPr>
              <a:t>Distinguishing between coherent diffractive scattering and incoherent scattering</a:t>
            </a:r>
          </a:p>
          <a:p>
            <a:endParaRPr lang="en-US" altLang="ko" sz="24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endParaRPr lang="en-US" altLang="ko" sz="24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r>
              <a:rPr lang="en-US" altLang="ko-KR" sz="2400" b="1" dirty="0">
                <a:solidFill>
                  <a:schemeClr val="dk1"/>
                </a:solidFill>
                <a:highlight>
                  <a:schemeClr val="lt1"/>
                </a:highlight>
              </a:rPr>
              <a:t>Sullivan process</a:t>
            </a:r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62681C0-D694-DCC3-220C-50283317B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763" y="3914775"/>
            <a:ext cx="2837689" cy="193992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0733E304-FF01-05BE-C6F2-41408D4C2C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9416" y="929068"/>
            <a:ext cx="2724384" cy="2499932"/>
          </a:xfrm>
          <a:prstGeom prst="rect">
            <a:avLst/>
          </a:prstGeom>
        </p:spPr>
      </p:pic>
      <p:pic>
        <p:nvPicPr>
          <p:cNvPr id="8" name="Google Shape;136;p25">
            <a:extLst>
              <a:ext uri="{FF2B5EF4-FFF2-40B4-BE49-F238E27FC236}">
                <a16:creationId xmlns:a16="http://schemas.microsoft.com/office/drawing/2014/main" id="{055782CB-B327-AFA2-5C7E-3A594F51613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654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2E5F03-A3EF-4335-5714-FFF2328A7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b="1" dirty="0">
                <a:solidFill>
                  <a:schemeClr val="dk1"/>
                </a:solidFill>
                <a:highlight>
                  <a:schemeClr val="lt1"/>
                </a:highlight>
              </a:rPr>
              <a:t>Sullivan process</a:t>
            </a:r>
            <a:endParaRPr lang="ko-KR" alt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F74F19A0-317A-1E7B-1FA6-410904AD6F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257800" cy="2175669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We can study internal structure of </a:t>
                </a:r>
                <a:r>
                  <a:rPr lang="en-US" altLang="ko-KR" sz="2000" i="1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K</a:t>
                </a:r>
                <a:r>
                  <a:rPr lang="en-US" altLang="ko-KR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 meson by interacting </a:t>
                </a:r>
                <a:r>
                  <a:rPr lang="en-US" altLang="ko-KR" sz="2000" i="1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K</a:t>
                </a:r>
                <a:r>
                  <a:rPr lang="en-US" altLang="ko-KR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 with </a:t>
                </a:r>
                <a14:m>
                  <m:oMath xmlns:m="http://schemas.openxmlformats.org/officeDocument/2006/math">
                    <m:r>
                      <a:rPr lang="ko" altLang="en-US" sz="200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altLang="ko-KR" sz="2000" dirty="0">
                  <a:solidFill>
                    <a:schemeClr val="dk1"/>
                  </a:solidFill>
                  <a:highlight>
                    <a:schemeClr val="lt1"/>
                  </a:highlight>
                </a:endParaRPr>
              </a:p>
              <a:p>
                <a:endParaRPr lang="en-US" altLang="ko-KR" sz="2000" dirty="0">
                  <a:solidFill>
                    <a:schemeClr val="dk1"/>
                  </a:solidFill>
                  <a:highlight>
                    <a:schemeClr val="lt1"/>
                  </a:highlight>
                </a:endParaRPr>
              </a:p>
              <a:p>
                <a:r>
                  <a:rPr lang="en-US" altLang="ko-KR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Neutral </a:t>
                </a:r>
                <a:r>
                  <a:rPr lang="el-GR" altLang="ko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Λ</a:t>
                </a:r>
                <a:r>
                  <a:rPr lang="en-US" altLang="ko-KR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 decay is connected to Sullivan process</a:t>
                </a:r>
              </a:p>
              <a:p>
                <a:endParaRPr lang="en-US" altLang="ko-KR" sz="2000" dirty="0">
                  <a:solidFill>
                    <a:schemeClr val="dk1"/>
                  </a:solidFill>
                  <a:highlight>
                    <a:schemeClr val="lt1"/>
                  </a:highlight>
                </a:endParaRPr>
              </a:p>
              <a:p>
                <a:endParaRPr lang="ko-KR" altLang="en-US" sz="2000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F74F19A0-317A-1E7B-1FA6-410904AD6F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257800" cy="2175669"/>
              </a:xfrm>
              <a:blipFill>
                <a:blip r:embed="rId2"/>
                <a:stretch>
                  <a:fillRect l="-1044" t="-280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그림 3">
            <a:extLst>
              <a:ext uri="{FF2B5EF4-FFF2-40B4-BE49-F238E27FC236}">
                <a16:creationId xmlns:a16="http://schemas.microsoft.com/office/drawing/2014/main" id="{C155C6F6-C1C0-3FFF-28E0-B99701855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284" y="1188300"/>
            <a:ext cx="4114800" cy="28129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내용 개체 틀 2">
                <a:extLst>
                  <a:ext uri="{FF2B5EF4-FFF2-40B4-BE49-F238E27FC236}">
                    <a16:creationId xmlns:a16="http://schemas.microsoft.com/office/drawing/2014/main" id="{61F6F3C6-991F-8E60-3364-2064B763DE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3995943"/>
                <a:ext cx="5257800" cy="21756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l-GR" altLang="ko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(33%) Λ → </a:t>
                </a:r>
                <a:r>
                  <a:rPr lang="pl-PL" altLang="ko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n + </a:t>
                </a:r>
                <a:r>
                  <a:rPr lang="el-GR" altLang="ko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π</a:t>
                </a:r>
                <a:r>
                  <a:rPr lang="el-GR" altLang="ko" sz="2000" baseline="30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0</a:t>
                </a:r>
                <a:r>
                  <a:rPr lang="en-US" altLang="ko" sz="2000" baseline="30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 </a:t>
                </a:r>
                <a:r>
                  <a:rPr lang="el-GR" altLang="ko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→ </a:t>
                </a:r>
                <a:r>
                  <a:rPr lang="pl-PL" altLang="ko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n</a:t>
                </a:r>
                <a:r>
                  <a:rPr lang="en-US" altLang="ko" sz="14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 + </a:t>
                </a:r>
                <a14:m>
                  <m:oMath xmlns:m="http://schemas.openxmlformats.org/officeDocument/2006/math">
                    <m:r>
                      <a:rPr lang="ko" altLang="en-US" sz="2000" i="1">
                        <a:solidFill>
                          <a:schemeClr val="dk1"/>
                        </a:solidFill>
                        <a:highlight>
                          <a:schemeClr val="lt1"/>
                        </a:highlight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ko" sz="2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 + </a:t>
                </a:r>
                <a14:m>
                  <m:oMath xmlns:m="http://schemas.openxmlformats.org/officeDocument/2006/math">
                    <m:r>
                      <a:rPr lang="ko" altLang="en-US" sz="2000" i="1" smtClean="0">
                        <a:solidFill>
                          <a:schemeClr val="dk1"/>
                        </a:solidFill>
                        <a:highlight>
                          <a:schemeClr val="lt1"/>
                        </a:highlight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altLang="ko" sz="2000" dirty="0">
                  <a:solidFill>
                    <a:schemeClr val="dk1"/>
                  </a:solidFill>
                  <a:highlight>
                    <a:schemeClr val="lt1"/>
                  </a:highlight>
                </a:endParaRPr>
              </a:p>
              <a:p>
                <a:endParaRPr lang="en-US" altLang="ko-KR" sz="2000" dirty="0">
                  <a:solidFill>
                    <a:schemeClr val="dk1"/>
                  </a:solidFill>
                </a:endParaRPr>
              </a:p>
              <a:p>
                <a:r>
                  <a:rPr lang="en-US" altLang="ko-KR" sz="2000" dirty="0">
                    <a:solidFill>
                      <a:schemeClr val="dk1"/>
                    </a:solidFill>
                  </a:rPr>
                  <a:t>To reconstruct the invariant mass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sz="20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altLang="ko-KR" sz="2000" dirty="0">
                  <a:solidFill>
                    <a:schemeClr val="dk1"/>
                  </a:solidFill>
                </a:endParaRPr>
              </a:p>
              <a:p>
                <a:pPr marL="0" lvl="0" indent="0">
                  <a:buClr>
                    <a:schemeClr val="dk1"/>
                  </a:buClr>
                  <a:buSzPts val="3000"/>
                  <a:buNone/>
                </a:pPr>
                <a:r>
                  <a:rPr lang="en-US" altLang="ko-KR" sz="2000" dirty="0">
                    <a:solidFill>
                      <a:schemeClr val="dk1"/>
                    </a:solidFill>
                  </a:rPr>
                  <a:t>	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sSup>
                          <m:sSupPr>
                            <m:ctrlPr>
                              <a:rPr lang="en-US" altLang="ko-KR" sz="2000" i="1" dirty="0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i="1" dirty="0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altLang="ko-KR" sz="2000" i="1" dirty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sub>
                    </m:sSub>
                    <m:r>
                      <a:rPr lang="en-US" altLang="ko-KR" sz="2000" i="1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00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ko-KR" altLang="en-US" sz="20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𝛾𝛾</m:t>
                        </m:r>
                      </m:sub>
                    </m:sSub>
                    <m:r>
                      <a:rPr lang="en-US" altLang="ko-KR" sz="2000" i="1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ko-KR" sz="200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ko-KR" sz="20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altLang="ko-KR" sz="2000" b="0" i="1" dirty="0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 dirty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ko-KR" altLang="en-US" sz="2000" b="0" i="1" dirty="0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2000" b="0" i="1" dirty="0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 dirty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ko-KR" altLang="en-US" sz="2000" i="1" dirty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𝛾</m:t>
                            </m:r>
                          </m:sub>
                        </m:sSub>
                        <m:r>
                          <a:rPr lang="en-US" altLang="ko-KR" sz="20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altLang="ko-KR" sz="20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altLang="ko-KR" sz="20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altLang="ko-KR" sz="20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l-GR" altLang="ko" sz="2000" baseline="30000" dirty="0">
                    <a:solidFill>
                      <a:schemeClr val="dk1"/>
                    </a:solidFill>
                    <a:highlight>
                      <a:schemeClr val="lt1"/>
                    </a:highlight>
                  </a:rPr>
                  <a:t> </a:t>
                </a:r>
                <a:endParaRPr lang="en-US" altLang="ko" sz="2000" baseline="30000" dirty="0">
                  <a:solidFill>
                    <a:schemeClr val="dk1"/>
                  </a:solidFill>
                  <a:highlight>
                    <a:schemeClr val="lt1"/>
                  </a:highlight>
                </a:endParaRPr>
              </a:p>
            </p:txBody>
          </p:sp>
        </mc:Choice>
        <mc:Fallback xmlns="">
          <p:sp>
            <p:nvSpPr>
              <p:cNvPr id="5" name="내용 개체 틀 2">
                <a:extLst>
                  <a:ext uri="{FF2B5EF4-FFF2-40B4-BE49-F238E27FC236}">
                    <a16:creationId xmlns:a16="http://schemas.microsoft.com/office/drawing/2014/main" id="{61F6F3C6-991F-8E60-3364-2064B763D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95943"/>
                <a:ext cx="5257800" cy="2175669"/>
              </a:xfrm>
              <a:prstGeom prst="rect">
                <a:avLst/>
              </a:prstGeom>
              <a:blipFill>
                <a:blip r:embed="rId4"/>
                <a:stretch>
                  <a:fillRect l="-1044" t="-30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oogle Shape;190;p25">
            <a:extLst>
              <a:ext uri="{FF2B5EF4-FFF2-40B4-BE49-F238E27FC236}">
                <a16:creationId xmlns:a16="http://schemas.microsoft.com/office/drawing/2014/main" id="{731B47AB-E82C-3ACC-FD81-EE6B2F11CF2E}"/>
              </a:ext>
            </a:extLst>
          </p:cNvPr>
          <p:cNvGrpSpPr/>
          <p:nvPr/>
        </p:nvGrpSpPr>
        <p:grpSpPr>
          <a:xfrm>
            <a:off x="6110289" y="4390719"/>
            <a:ext cx="5752789" cy="1386116"/>
            <a:chOff x="1272744" y="3832312"/>
            <a:chExt cx="6090584" cy="1547821"/>
          </a:xfrm>
        </p:grpSpPr>
        <p:pic>
          <p:nvPicPr>
            <p:cNvPr id="7" name="Google Shape;191;p25">
              <a:extLst>
                <a:ext uri="{FF2B5EF4-FFF2-40B4-BE49-F238E27FC236}">
                  <a16:creationId xmlns:a16="http://schemas.microsoft.com/office/drawing/2014/main" id="{95687D39-837A-405F-3CED-1D7BED66387B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272744" y="3832312"/>
              <a:ext cx="6090584" cy="1547821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" name="Google Shape;192;p25">
              <a:extLst>
                <a:ext uri="{FF2B5EF4-FFF2-40B4-BE49-F238E27FC236}">
                  <a16:creationId xmlns:a16="http://schemas.microsoft.com/office/drawing/2014/main" id="{486052E2-7FA1-A391-CE11-81ABE49C992E}"/>
                </a:ext>
              </a:extLst>
            </p:cNvPr>
            <p:cNvCxnSpPr/>
            <p:nvPr/>
          </p:nvCxnSpPr>
          <p:spPr>
            <a:xfrm rot="10800000" flipH="1">
              <a:off x="1687830" y="4479210"/>
              <a:ext cx="4072800" cy="325200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dot"/>
              <a:miter lim="800000"/>
              <a:headEnd type="none" w="sm" len="sm"/>
              <a:tailEnd type="none" w="sm" len="sm"/>
            </a:ln>
          </p:spPr>
        </p:cxnSp>
        <p:sp>
          <p:nvSpPr>
            <p:cNvPr id="9" name="Google Shape;193;p25">
              <a:extLst>
                <a:ext uri="{FF2B5EF4-FFF2-40B4-BE49-F238E27FC236}">
                  <a16:creationId xmlns:a16="http://schemas.microsoft.com/office/drawing/2014/main" id="{F327346F-4766-C1E2-8906-EBE77E07458F}"/>
                </a:ext>
              </a:extLst>
            </p:cNvPr>
            <p:cNvSpPr txBox="1"/>
            <p:nvPr/>
          </p:nvSpPr>
          <p:spPr>
            <a:xfrm>
              <a:off x="3347824" y="4257520"/>
              <a:ext cx="1535100" cy="3693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-327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" sz="1800">
                  <a:latin typeface="Malgun Gothic"/>
                  <a:ea typeface="Malgun Gothic"/>
                  <a:cs typeface="Malgun Gothic"/>
                  <a:sym typeface="Malgun Gothic"/>
                </a:rPr>
                <a:t> </a:t>
              </a:r>
              <a:endParaRPr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798E4C4-5B67-572B-1175-D81E952B716E}"/>
              </a:ext>
            </a:extLst>
          </p:cNvPr>
          <p:cNvSpPr txBox="1"/>
          <p:nvPr/>
        </p:nvSpPr>
        <p:spPr>
          <a:xfrm>
            <a:off x="2644877" y="6171612"/>
            <a:ext cx="6875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/>
              <a:t>We need to reconstruct the secondary vertex</a:t>
            </a:r>
            <a:endParaRPr lang="ko-KR" altLang="en-US" sz="2400" b="1" dirty="0"/>
          </a:p>
        </p:txBody>
      </p:sp>
      <p:pic>
        <p:nvPicPr>
          <p:cNvPr id="12" name="Google Shape;136;p25">
            <a:extLst>
              <a:ext uri="{FF2B5EF4-FFF2-40B4-BE49-F238E27FC236}">
                <a16:creationId xmlns:a16="http://schemas.microsoft.com/office/drawing/2014/main" id="{25BE6BC4-FED3-BCA8-291E-8C55BE3B824E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13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2C3DED-61B3-0AB0-57B1-06DD9920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11963"/>
            <a:ext cx="5062870" cy="634336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Single-particle tracking</a:t>
            </a:r>
            <a:endParaRPr lang="ko-KR" alt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2">
                <a:extLst>
                  <a:ext uri="{FF2B5EF4-FFF2-40B4-BE49-F238E27FC236}">
                    <a16:creationId xmlns:a16="http://schemas.microsoft.com/office/drawing/2014/main" id="{5339272B-8BD6-C891-F88F-07114B5A7F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1606550"/>
                <a:ext cx="52578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altLang="ko-KR" sz="2000" dirty="0"/>
              </a:p>
              <a:p>
                <a:endParaRPr lang="en-US" altLang="ko-KR" sz="2000" dirty="0"/>
              </a:p>
              <a:p>
                <a:r>
                  <a:rPr lang="en-US" altLang="ko-KR" sz="2000" dirty="0" err="1"/>
                  <a:t>Ecal+Hcal</a:t>
                </a:r>
                <a:r>
                  <a:rPr lang="en-US" altLang="ko-KR" sz="2000" dirty="0"/>
                  <a:t> setup</a:t>
                </a:r>
              </a:p>
              <a:p>
                <a:endParaRPr lang="en-US" altLang="ko-KR" sz="2000" dirty="0"/>
              </a:p>
              <a:p>
                <a:r>
                  <a:rPr lang="en-US" altLang="ko-KR" sz="2000" dirty="0"/>
                  <a:t>Using a tracking method based on hit positions and hit energies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ko-KR" sz="1600" dirty="0"/>
                  <a:t>Without using the primary vertex (=(0,0,0)) assumption</a:t>
                </a:r>
              </a:p>
              <a:p>
                <a:endParaRPr lang="en-US" altLang="ko-KR" sz="2000" dirty="0"/>
              </a:p>
              <a:p>
                <a:r>
                  <a:rPr lang="en-US" altLang="ko-KR" sz="2000" dirty="0"/>
                  <a:t>Using Least Squares Method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altLang="ko" sz="1600" i="1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min</m:t>
                    </m:r>
                    <m:r>
                      <a:rPr lang="pl-PL" altLang="ko" sz="1600" i="1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∑</m:t>
                    </m:r>
                    <m:sSup>
                      <m:sSupPr>
                        <m:ctrlPr>
                          <a:rPr lang="ar-AE" altLang="ko" sz="16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altLang="ko" sz="1600" i="1" dirty="0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ar-AE" altLang="ko" sz="16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ar-AE" altLang="ko" sz="1600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" altLang="ar-AE" sz="1600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ar-AE" altLang="ko" sz="1600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ar-AE" altLang="ko" sz="1600" i="1" dirty="0" smtClean="0">
                                <a:solidFill>
                                  <a:srgbClr val="0000C6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acc>
                              <m:accPr>
                                <m:chr m:val="⃗"/>
                                <m:ctrlPr>
                                  <a:rPr lang="pl-PL" altLang="ko" sz="1600" i="1" dirty="0">
                                    <a:solidFill>
                                      <a:srgbClr val="0000C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ar-AE" altLang="ko" sz="1600" i="1" dirty="0">
                                        <a:solidFill>
                                          <a:srgbClr val="0000C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" altLang="ar-AE" sz="1600" i="1" dirty="0">
                                        <a:solidFill>
                                          <a:srgbClr val="0000C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ko" altLang="ar-AE" sz="1600" i="1" dirty="0">
                                        <a:solidFill>
                                          <a:srgbClr val="0000C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e>
                      <m:sup>
                        <m:r>
                          <a:rPr lang="ar-AE" altLang="ko" sz="16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ar-AE" altLang="ko" sz="1600" i="1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ar-AE" altLang="ko" sz="16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" sz="1600" b="0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ko" altLang="ar-AE" sz="16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" sz="1600" b="0" i="1" dirty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ko-KR" sz="1600" b="1" dirty="0">
                  <a:solidFill>
                    <a:schemeClr val="dk1"/>
                  </a:solidFill>
                </a:endParaRPr>
              </a:p>
              <a:p>
                <a:pPr lvl="1"/>
                <a:endParaRPr lang="en-US" altLang="ko-KR" sz="2000" b="1" dirty="0">
                  <a:solidFill>
                    <a:schemeClr val="dk1"/>
                  </a:solidFill>
                </a:endParaRPr>
              </a:p>
              <a:p>
                <a:pPr lvl="1"/>
                <a:endParaRPr lang="pl-PL" altLang="ko-KR" sz="2000" b="1" dirty="0">
                  <a:solidFill>
                    <a:schemeClr val="dk1"/>
                  </a:solidFill>
                </a:endParaRPr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6" name="내용 개체 틀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339272B-8BD6-C891-F88F-07114B5A7F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06550"/>
                <a:ext cx="52578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그룹 16">
            <a:extLst>
              <a:ext uri="{FF2B5EF4-FFF2-40B4-BE49-F238E27FC236}">
                <a16:creationId xmlns:a16="http://schemas.microsoft.com/office/drawing/2014/main" id="{510EEC54-EBE0-0A97-4821-0E52A80CF21B}"/>
              </a:ext>
            </a:extLst>
          </p:cNvPr>
          <p:cNvGrpSpPr/>
          <p:nvPr/>
        </p:nvGrpSpPr>
        <p:grpSpPr>
          <a:xfrm>
            <a:off x="585446" y="1891737"/>
            <a:ext cx="5510554" cy="3780964"/>
            <a:chOff x="-490879" y="2338536"/>
            <a:chExt cx="6586879" cy="4519464"/>
          </a:xfrm>
        </p:grpSpPr>
        <p:pic>
          <p:nvPicPr>
            <p:cNvPr id="12" name="그림 11" descr="텍스트, 도표, 라인, 평면도이(가) 표시된 사진&#10;&#10;AI가 생성한 콘텐츠는 부정확할 수 있습니다.">
              <a:extLst>
                <a:ext uri="{FF2B5EF4-FFF2-40B4-BE49-F238E27FC236}">
                  <a16:creationId xmlns:a16="http://schemas.microsoft.com/office/drawing/2014/main" id="{BFFD17E7-73FF-C48B-CF20-20807F4F7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490879" y="2338536"/>
              <a:ext cx="6586879" cy="4519464"/>
            </a:xfrm>
            <a:prstGeom prst="rect">
              <a:avLst/>
            </a:prstGeom>
          </p:spPr>
        </p:pic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98EDF101-DB32-310C-E6EE-6F0142D4EFD2}"/>
                </a:ext>
              </a:extLst>
            </p:cNvPr>
            <p:cNvGrpSpPr/>
            <p:nvPr/>
          </p:nvGrpSpPr>
          <p:grpSpPr>
            <a:xfrm>
              <a:off x="2045385" y="2634976"/>
              <a:ext cx="2034242" cy="1994694"/>
              <a:chOff x="11340193" y="33178388"/>
              <a:chExt cx="1772718" cy="1738255"/>
            </a:xfrm>
          </p:grpSpPr>
          <p:cxnSp>
            <p:nvCxnSpPr>
              <p:cNvPr id="14" name="직선 화살표 연결선 13">
                <a:extLst>
                  <a:ext uri="{FF2B5EF4-FFF2-40B4-BE49-F238E27FC236}">
                    <a16:creationId xmlns:a16="http://schemas.microsoft.com/office/drawing/2014/main" id="{ED99D321-A839-DB99-DD79-DA7E3E0B6C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2001661" y="34784044"/>
                <a:ext cx="1111250" cy="132599"/>
              </a:xfrm>
              <a:prstGeom prst="straightConnector1">
                <a:avLst/>
              </a:prstGeom>
              <a:ln>
                <a:solidFill>
                  <a:srgbClr val="0000C6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C8CFB07A-2907-A5CD-D359-8E437A72F4BA}"/>
                      </a:ext>
                    </a:extLst>
                  </p:cNvPr>
                  <p:cNvSpPr txBox="1"/>
                  <p:nvPr/>
                </p:nvSpPr>
                <p:spPr>
                  <a:xfrm>
                    <a:off x="11841132" y="34247132"/>
                    <a:ext cx="700163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pl-PL" altLang="ko" sz="2000" i="1" dirty="0" smtClean="0">
                                  <a:solidFill>
                                    <a:srgbClr val="0000C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ar-AE" altLang="ko" sz="2000" i="1" dirty="0">
                                      <a:solidFill>
                                        <a:srgbClr val="0000C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" altLang="ar-AE" sz="2000" i="1" dirty="0">
                                      <a:solidFill>
                                        <a:srgbClr val="0000C6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ko" altLang="ar-AE" sz="2000" i="1" dirty="0">
                                      <a:solidFill>
                                        <a:srgbClr val="0000C6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ko-KR" altLang="en-US" sz="2000" dirty="0"/>
                  </a:p>
                </p:txBody>
              </p:sp>
            </mc:Choice>
            <mc:Fallback xmlns="">
              <p:sp>
                <p:nvSpPr>
                  <p:cNvPr id="227" name="TextBox 226">
                    <a:extLst>
                      <a:ext uri="{FF2B5EF4-FFF2-40B4-BE49-F238E27FC236}">
                        <a16:creationId xmlns:a16="http://schemas.microsoft.com/office/drawing/2014/main" id="{338721DE-4516-AD9B-2F35-E5FFC050BFC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841132" y="34247132"/>
                    <a:ext cx="700163" cy="400110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0B1E1EA1-6DC9-AD1C-0A76-0B874A483E5C}"/>
                      </a:ext>
                    </a:extLst>
                  </p:cNvPr>
                  <p:cNvSpPr txBox="1"/>
                  <p:nvPr/>
                </p:nvSpPr>
                <p:spPr>
                  <a:xfrm>
                    <a:off x="11340193" y="33178388"/>
                    <a:ext cx="700163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pl-PL" altLang="ko" sz="20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ar-AE" altLang="ko" sz="2000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" altLang="ar-AE" sz="2000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ko" sz="20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ko-KR" altLang="en-US" sz="2000" dirty="0"/>
                  </a:p>
                </p:txBody>
              </p:sp>
            </mc:Choice>
            <mc:Fallback xmlns="">
              <p:sp>
                <p:nvSpPr>
                  <p:cNvPr id="228" name="TextBox 227">
                    <a:extLst>
                      <a:ext uri="{FF2B5EF4-FFF2-40B4-BE49-F238E27FC236}">
                        <a16:creationId xmlns:a16="http://schemas.microsoft.com/office/drawing/2014/main" id="{5C46532E-64EE-FF8A-FA79-A1987FC9F5B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340193" y="33178388"/>
                    <a:ext cx="700163" cy="40011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E1B1603D-5A9F-12F8-C650-826BBD965EDA}"/>
                  </a:ext>
                </a:extLst>
              </p:cNvPr>
              <p:cNvSpPr/>
              <p:nvPr/>
            </p:nvSpPr>
            <p:spPr>
              <a:xfrm>
                <a:off x="6991350" y="180975"/>
                <a:ext cx="4457700" cy="195876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ko-KR" b="1" dirty="0"/>
                  <a:t>Simulation setting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particle : </a:t>
                </a:r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US" altLang="ko-K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energy : 10 GeV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theta : 0 rad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position : random</a:t>
                </a:r>
              </a:p>
              <a:p>
                <a:r>
                  <a:rPr lang="en-US" altLang="ko-KR" sz="1200" dirty="0"/>
                  <a:t>(between the primary vertex and center of </a:t>
                </a:r>
                <a:r>
                  <a:rPr lang="en-US" altLang="ko-KR" sz="1200" dirty="0" err="1"/>
                  <a:t>Ecal</a:t>
                </a:r>
                <a:r>
                  <a:rPr lang="en-US" altLang="ko-KR" sz="1200" dirty="0"/>
                  <a:t> 1</a:t>
                </a:r>
                <a:r>
                  <a:rPr lang="en-US" altLang="ko-KR" sz="1200" baseline="30000" dirty="0"/>
                  <a:t>st</a:t>
                </a:r>
                <a:r>
                  <a:rPr lang="en-US" altLang="ko-KR" sz="1200" dirty="0"/>
                  <a:t> layer)</a:t>
                </a:r>
              </a:p>
            </p:txBody>
          </p:sp>
        </mc:Choice>
        <mc:Fallback xmlns=""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E1B1603D-5A9F-12F8-C650-826BBD965E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350" y="180975"/>
                <a:ext cx="4457700" cy="1958762"/>
              </a:xfrm>
              <a:prstGeom prst="rect">
                <a:avLst/>
              </a:prstGeom>
              <a:blipFill>
                <a:blip r:embed="rId7"/>
                <a:stretch>
                  <a:fillRect l="-10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Google Shape;136;p25">
            <a:extLst>
              <a:ext uri="{FF2B5EF4-FFF2-40B4-BE49-F238E27FC236}">
                <a16:creationId xmlns:a16="http://schemas.microsoft.com/office/drawing/2014/main" id="{FDEBB7A8-F071-7513-4808-C490E48C2798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042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텍스트, 라인, 폰트, 도표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258A10E0-32B6-3252-4375-AB66DA7D37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4" y="4345253"/>
            <a:ext cx="3356188" cy="2302786"/>
          </a:xfrm>
        </p:spPr>
      </p:pic>
      <p:pic>
        <p:nvPicPr>
          <p:cNvPr id="7" name="그림 6" descr="텍스트, 도표, 폰트, 라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DF3D94BA-62EC-E2BC-1A21-609E776C1D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9" y="2042477"/>
            <a:ext cx="3356178" cy="2302779"/>
          </a:xfrm>
          <a:prstGeom prst="rect">
            <a:avLst/>
          </a:prstGeom>
        </p:spPr>
      </p:pic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A6AD3B4B-BE89-263F-D379-44FECE1AC1C6}"/>
              </a:ext>
            </a:extLst>
          </p:cNvPr>
          <p:cNvCxnSpPr>
            <a:cxnSpLocks/>
            <a:stCxn id="71" idx="1"/>
            <a:endCxn id="7" idx="3"/>
          </p:cNvCxnSpPr>
          <p:nvPr/>
        </p:nvCxnSpPr>
        <p:spPr>
          <a:xfrm flipH="1" flipV="1">
            <a:off x="4194387" y="3193867"/>
            <a:ext cx="3078001" cy="11879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직선 화살표 연결선 61">
            <a:extLst>
              <a:ext uri="{FF2B5EF4-FFF2-40B4-BE49-F238E27FC236}">
                <a16:creationId xmlns:a16="http://schemas.microsoft.com/office/drawing/2014/main" id="{9915F43A-66C5-7005-3228-76DC75BDF97E}"/>
              </a:ext>
            </a:extLst>
          </p:cNvPr>
          <p:cNvCxnSpPr>
            <a:cxnSpLocks/>
            <a:stCxn id="72" idx="1"/>
            <a:endCxn id="5" idx="3"/>
          </p:cNvCxnSpPr>
          <p:nvPr/>
        </p:nvCxnSpPr>
        <p:spPr>
          <a:xfrm flipH="1" flipV="1">
            <a:off x="4194392" y="5496646"/>
            <a:ext cx="2406437" cy="1030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219AABB7-10F2-5D15-F591-58A94D43BEBC}"/>
              </a:ext>
            </a:extLst>
          </p:cNvPr>
          <p:cNvGrpSpPr/>
          <p:nvPr/>
        </p:nvGrpSpPr>
        <p:grpSpPr>
          <a:xfrm>
            <a:off x="6349171" y="2497394"/>
            <a:ext cx="5486341" cy="4360606"/>
            <a:chOff x="6096000" y="2212975"/>
            <a:chExt cx="5384800" cy="4279900"/>
          </a:xfrm>
        </p:grpSpPr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DAEEF2BB-B521-4E0E-E8C9-5893D273110F}"/>
                </a:ext>
              </a:extLst>
            </p:cNvPr>
            <p:cNvGrpSpPr/>
            <p:nvPr/>
          </p:nvGrpSpPr>
          <p:grpSpPr>
            <a:xfrm>
              <a:off x="6096000" y="2212975"/>
              <a:ext cx="5384800" cy="4279900"/>
              <a:chOff x="6400800" y="2209800"/>
              <a:chExt cx="5384800" cy="4279900"/>
            </a:xfrm>
          </p:grpSpPr>
          <p:cxnSp>
            <p:nvCxnSpPr>
              <p:cNvPr id="9" name="직선 화살표 연결선 8">
                <a:extLst>
                  <a:ext uri="{FF2B5EF4-FFF2-40B4-BE49-F238E27FC236}">
                    <a16:creationId xmlns:a16="http://schemas.microsoft.com/office/drawing/2014/main" id="{23176C18-E6CC-CAD4-A348-6939B4D4BC9E}"/>
                  </a:ext>
                </a:extLst>
              </p:cNvPr>
              <p:cNvCxnSpPr/>
              <p:nvPr/>
            </p:nvCxnSpPr>
            <p:spPr>
              <a:xfrm>
                <a:off x="6400800" y="5321300"/>
                <a:ext cx="53848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직선 화살표 연결선 12">
                <a:extLst>
                  <a:ext uri="{FF2B5EF4-FFF2-40B4-BE49-F238E27FC236}">
                    <a16:creationId xmlns:a16="http://schemas.microsoft.com/office/drawing/2014/main" id="{68CB9A33-BDE3-5895-3EC0-9F36CE728AFE}"/>
                  </a:ext>
                </a:extLst>
              </p:cNvPr>
              <p:cNvCxnSpPr/>
              <p:nvPr/>
            </p:nvCxnSpPr>
            <p:spPr>
              <a:xfrm flipV="1">
                <a:off x="7226300" y="2209800"/>
                <a:ext cx="0" cy="42799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E258303D-A8A8-5C4F-8161-A474929CACC0}"/>
                  </a:ext>
                </a:extLst>
              </p:cNvPr>
              <p:cNvSpPr/>
              <p:nvPr/>
            </p:nvSpPr>
            <p:spPr>
              <a:xfrm rot="4315714">
                <a:off x="8325007" y="3943355"/>
                <a:ext cx="1498600" cy="419094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직사각형 14">
                <a:extLst>
                  <a:ext uri="{FF2B5EF4-FFF2-40B4-BE49-F238E27FC236}">
                    <a16:creationId xmlns:a16="http://schemas.microsoft.com/office/drawing/2014/main" id="{87A9460D-CC32-B7EB-2DA6-954E8B590EC9}"/>
                  </a:ext>
                </a:extLst>
              </p:cNvPr>
              <p:cNvSpPr/>
              <p:nvPr/>
            </p:nvSpPr>
            <p:spPr>
              <a:xfrm rot="4315714">
                <a:off x="9589663" y="2788366"/>
                <a:ext cx="1498600" cy="19195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7" name="직선 화살표 연결선 16">
                <a:extLst>
                  <a:ext uri="{FF2B5EF4-FFF2-40B4-BE49-F238E27FC236}">
                    <a16:creationId xmlns:a16="http://schemas.microsoft.com/office/drawing/2014/main" id="{962E6FCE-C32C-5641-1BEB-A056FC1AD41E}"/>
                  </a:ext>
                </a:extLst>
              </p:cNvPr>
              <p:cNvCxnSpPr/>
              <p:nvPr/>
            </p:nvCxnSpPr>
            <p:spPr>
              <a:xfrm flipV="1">
                <a:off x="7226300" y="2508069"/>
                <a:ext cx="4257519" cy="2813231"/>
              </a:xfrm>
              <a:prstGeom prst="straightConnector1">
                <a:avLst/>
              </a:prstGeom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9" name="직선 화살표 연결선 18">
                <a:extLst>
                  <a:ext uri="{FF2B5EF4-FFF2-40B4-BE49-F238E27FC236}">
                    <a16:creationId xmlns:a16="http://schemas.microsoft.com/office/drawing/2014/main" id="{93AB8364-2D1C-1D49-07B2-146F9E97A9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26300" y="2272937"/>
                <a:ext cx="3215277" cy="404077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직선 화살표 연결선 21">
                <a:extLst>
                  <a:ext uri="{FF2B5EF4-FFF2-40B4-BE49-F238E27FC236}">
                    <a16:creationId xmlns:a16="http://schemas.microsoft.com/office/drawing/2014/main" id="{9557210C-82E6-5635-882D-3EE995EA2B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26299" y="3090863"/>
                <a:ext cx="4394201" cy="1839379"/>
              </a:xfrm>
              <a:prstGeom prst="straightConnector1">
                <a:avLst/>
              </a:prstGeom>
              <a:ln w="1905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9" name="연결선: 구부러짐 38">
                <a:extLst>
                  <a:ext uri="{FF2B5EF4-FFF2-40B4-BE49-F238E27FC236}">
                    <a16:creationId xmlns:a16="http://schemas.microsoft.com/office/drawing/2014/main" id="{73911A35-4676-84DD-D718-3EAEF0F6901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7808649" y="4762059"/>
                <a:ext cx="540588" cy="163086"/>
              </a:xfrm>
              <a:prstGeom prst="curvedConnector3">
                <a:avLst>
                  <a:gd name="adj1" fmla="val 146321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직사각형 70">
                  <a:extLst>
                    <a:ext uri="{FF2B5EF4-FFF2-40B4-BE49-F238E27FC236}">
                      <a16:creationId xmlns:a16="http://schemas.microsoft.com/office/drawing/2014/main" id="{424465D9-FFD3-3421-E83E-C8E7AAD450EE}"/>
                    </a:ext>
                  </a:extLst>
                </p:cNvPr>
                <p:cNvSpPr/>
                <p:nvPr/>
              </p:nvSpPr>
              <p:spPr>
                <a:xfrm>
                  <a:off x="7002130" y="3893684"/>
                  <a:ext cx="1544026" cy="33760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𝑟𝑒𝑐𝑜</m:t>
                            </m:r>
                          </m:sub>
                        </m:s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𝑡𝑟𝑢𝑒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71" name="직사각형 70">
                  <a:extLst>
                    <a:ext uri="{FF2B5EF4-FFF2-40B4-BE49-F238E27FC236}">
                      <a16:creationId xmlns:a16="http://schemas.microsoft.com/office/drawing/2014/main" id="{424465D9-FFD3-3421-E83E-C8E7AAD450E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02130" y="3893684"/>
                  <a:ext cx="1544026" cy="337602"/>
                </a:xfrm>
                <a:prstGeom prst="rect">
                  <a:avLst/>
                </a:prstGeom>
                <a:blipFill>
                  <a:blip r:embed="rId4"/>
                  <a:stretch>
                    <a:fillRect b="-1016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직사각형 71">
                  <a:extLst>
                    <a:ext uri="{FF2B5EF4-FFF2-40B4-BE49-F238E27FC236}">
                      <a16:creationId xmlns:a16="http://schemas.microsoft.com/office/drawing/2014/main" id="{FDCC53B5-BE72-A465-E812-377F563E2169}"/>
                    </a:ext>
                  </a:extLst>
                </p:cNvPr>
                <p:cNvSpPr/>
                <p:nvPr/>
              </p:nvSpPr>
              <p:spPr>
                <a:xfrm>
                  <a:off x="6343000" y="5073987"/>
                  <a:ext cx="1451172" cy="367723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𝑟𝑒𝑐𝑜</m:t>
                            </m:r>
                          </m:sub>
                        </m:s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𝑡𝑟𝑢𝑒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72" name="직사각형 71">
                  <a:extLst>
                    <a:ext uri="{FF2B5EF4-FFF2-40B4-BE49-F238E27FC236}">
                      <a16:creationId xmlns:a16="http://schemas.microsoft.com/office/drawing/2014/main" id="{FDCC53B5-BE72-A465-E812-377F563E216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3000" y="5073987"/>
                  <a:ext cx="1451172" cy="367723"/>
                </a:xfrm>
                <a:prstGeom prst="rect">
                  <a:avLst/>
                </a:prstGeom>
                <a:blipFill>
                  <a:blip r:embed="rId5"/>
                  <a:stretch>
                    <a:fillRect l="-40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5" name="설명선: 아래쪽 화살표 84">
            <a:extLst>
              <a:ext uri="{FF2B5EF4-FFF2-40B4-BE49-F238E27FC236}">
                <a16:creationId xmlns:a16="http://schemas.microsoft.com/office/drawing/2014/main" id="{C0E7FF73-81BA-3A51-A4C3-CC973DE68538}"/>
              </a:ext>
            </a:extLst>
          </p:cNvPr>
          <p:cNvSpPr/>
          <p:nvPr/>
        </p:nvSpPr>
        <p:spPr>
          <a:xfrm>
            <a:off x="7376486" y="24462"/>
            <a:ext cx="3649329" cy="3114676"/>
          </a:xfrm>
          <a:prstGeom prst="downArrowCallout">
            <a:avLst>
              <a:gd name="adj1" fmla="val 14223"/>
              <a:gd name="adj2" fmla="val 14492"/>
              <a:gd name="adj3" fmla="val 15031"/>
              <a:gd name="adj4" fmla="val 7915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4" name="내용 개체 틀 4" descr="텍스트, 도표, 라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0BE80DCF-536C-22FA-327B-730D27759D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213" y="87412"/>
            <a:ext cx="3297877" cy="2262777"/>
          </a:xfrm>
          <a:prstGeom prst="rect">
            <a:avLst/>
          </a:prstGeom>
        </p:spPr>
      </p:pic>
      <p:sp>
        <p:nvSpPr>
          <p:cNvPr id="121" name="원호 120">
            <a:extLst>
              <a:ext uri="{FF2B5EF4-FFF2-40B4-BE49-F238E27FC236}">
                <a16:creationId xmlns:a16="http://schemas.microsoft.com/office/drawing/2014/main" id="{BCDA7E1B-B034-EE1A-9A0F-414583296EBE}"/>
              </a:ext>
            </a:extLst>
          </p:cNvPr>
          <p:cNvSpPr/>
          <p:nvPr/>
        </p:nvSpPr>
        <p:spPr>
          <a:xfrm rot="11712729">
            <a:off x="7602321" y="4887593"/>
            <a:ext cx="365701" cy="430762"/>
          </a:xfrm>
          <a:prstGeom prst="arc">
            <a:avLst>
              <a:gd name="adj1" fmla="val 16180855"/>
              <a:gd name="adj2" fmla="val 2077722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123" name="Google Shape;136;p25">
            <a:extLst>
              <a:ext uri="{FF2B5EF4-FFF2-40B4-BE49-F238E27FC236}">
                <a16:creationId xmlns:a16="http://schemas.microsoft.com/office/drawing/2014/main" id="{727AB323-C01D-6730-FC35-73C5A68CF1CE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  <p:sp>
        <p:nvSpPr>
          <p:cNvPr id="24" name="제목 1">
            <a:extLst>
              <a:ext uri="{FF2B5EF4-FFF2-40B4-BE49-F238E27FC236}">
                <a16:creationId xmlns:a16="http://schemas.microsoft.com/office/drawing/2014/main" id="{712C3DED-61B3-0AB0-57B1-06DD99202513}"/>
              </a:ext>
            </a:extLst>
          </p:cNvPr>
          <p:cNvSpPr txBox="1">
            <a:spLocks/>
          </p:cNvSpPr>
          <p:nvPr/>
        </p:nvSpPr>
        <p:spPr>
          <a:xfrm>
            <a:off x="381000" y="311963"/>
            <a:ext cx="5062870" cy="634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b="1"/>
              <a:t>Single-particle tracking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1187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56F36-90F6-80F9-0FCA-C26EC082D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A0D39D6C-9F18-6741-2A0E-25FB4CB74237}"/>
              </a:ext>
            </a:extLst>
          </p:cNvPr>
          <p:cNvSpPr txBox="1">
            <a:spLocks/>
          </p:cNvSpPr>
          <p:nvPr/>
        </p:nvSpPr>
        <p:spPr>
          <a:xfrm>
            <a:off x="264042" y="99312"/>
            <a:ext cx="7370135" cy="868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kern="1200" dirty="0">
                <a:solidFill>
                  <a:schemeClr val="tx1"/>
                </a:solidFill>
              </a:rPr>
              <a:t>Secondary vertex reconstruction</a:t>
            </a:r>
            <a:endParaRPr lang="ko-KR" altLang="en-US" sz="2800" b="1" dirty="0"/>
          </a:p>
        </p:txBody>
      </p:sp>
      <p:pic>
        <p:nvPicPr>
          <p:cNvPr id="5" name="그림 4" descr="텍스트, 도표, 라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6244C530-FAD6-5B34-9885-064382459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66023"/>
            <a:ext cx="5219700" cy="3581400"/>
          </a:xfrm>
          <a:prstGeom prst="rect">
            <a:avLst/>
          </a:prstGeom>
        </p:spPr>
      </p:pic>
      <p:pic>
        <p:nvPicPr>
          <p:cNvPr id="10" name="그림 9" descr="텍스트, 스크린샷, 폰트, 도표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284A5EBA-5110-B5FC-9CB2-C834D7D50C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344" y="1960549"/>
            <a:ext cx="4228456" cy="3582000"/>
          </a:xfrm>
          <a:prstGeom prst="rect">
            <a:avLst/>
          </a:prstGeom>
        </p:spPr>
      </p:pic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9A9ADDAD-ACC7-B4B4-256A-3861F2EC87C7}"/>
              </a:ext>
            </a:extLst>
          </p:cNvPr>
          <p:cNvCxnSpPr/>
          <p:nvPr/>
        </p:nvCxnSpPr>
        <p:spPr>
          <a:xfrm flipH="1" flipV="1">
            <a:off x="3448050" y="2234661"/>
            <a:ext cx="1428750" cy="2178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F6B8A902-7E33-74E9-202C-01B6D353DB8A}"/>
              </a:ext>
            </a:extLst>
          </p:cNvPr>
          <p:cNvCxnSpPr>
            <a:cxnSpLocks/>
          </p:cNvCxnSpPr>
          <p:nvPr/>
        </p:nvCxnSpPr>
        <p:spPr>
          <a:xfrm flipH="1" flipV="1">
            <a:off x="2654300" y="2463261"/>
            <a:ext cx="2222500" cy="1949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3DBBE42-2851-4C9F-82F9-BECCB5947860}"/>
              </a:ext>
            </a:extLst>
          </p:cNvPr>
          <p:cNvSpPr txBox="1"/>
          <p:nvPr/>
        </p:nvSpPr>
        <p:spPr>
          <a:xfrm>
            <a:off x="693774" y="5614288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/>
              <a:t>Poor resolution for finding the secondary vertex position with </a:t>
            </a:r>
            <a:r>
              <a:rPr lang="en-US" altLang="ko-KR" sz="2000" dirty="0" err="1"/>
              <a:t>Ecal+Hcal</a:t>
            </a:r>
            <a:r>
              <a:rPr lang="en-US" altLang="ko-KR" sz="2000" dirty="0"/>
              <a:t> setup</a:t>
            </a:r>
            <a:endParaRPr lang="ko-KR" altLang="en-US" sz="20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9D6502E3-10F6-A7E2-40E8-601EB14668A6}"/>
              </a:ext>
            </a:extLst>
          </p:cNvPr>
          <p:cNvSpPr/>
          <p:nvPr/>
        </p:nvSpPr>
        <p:spPr>
          <a:xfrm rot="20684773">
            <a:off x="2036439" y="1894385"/>
            <a:ext cx="1755775" cy="3439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true trajectory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직사각형 26">
                <a:extLst>
                  <a:ext uri="{FF2B5EF4-FFF2-40B4-BE49-F238E27FC236}">
                    <a16:creationId xmlns:a16="http://schemas.microsoft.com/office/drawing/2014/main" id="{E630843B-FE8C-A05F-F115-F77C41EB6736}"/>
                  </a:ext>
                </a:extLst>
              </p:cNvPr>
              <p:cNvSpPr/>
              <p:nvPr/>
            </p:nvSpPr>
            <p:spPr>
              <a:xfrm>
                <a:off x="6991350" y="180975"/>
                <a:ext cx="4457700" cy="195876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ko-KR" b="1" dirty="0"/>
                  <a:t>Simulation setting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particle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o-KR" altLang="en-US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altLang="ko-K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energy : 20 GeV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theta : 0 rad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dirty="0"/>
                  <a:t>Gun position : (-400, 0, 16000)</a:t>
                </a:r>
              </a:p>
              <a:p>
                <a:r>
                  <a:rPr lang="en-US" altLang="ko-KR" sz="1200" dirty="0"/>
                  <a:t>(~about 21 m from center of </a:t>
                </a:r>
                <a:r>
                  <a:rPr lang="en-US" altLang="ko-KR" sz="1200" dirty="0" err="1"/>
                  <a:t>Ecal</a:t>
                </a:r>
                <a:r>
                  <a:rPr lang="en-US" altLang="ko-KR" sz="1200" dirty="0"/>
                  <a:t> 1</a:t>
                </a:r>
                <a:r>
                  <a:rPr lang="en-US" altLang="ko-KR" sz="1200" baseline="30000" dirty="0"/>
                  <a:t>st</a:t>
                </a:r>
                <a:r>
                  <a:rPr lang="en-US" altLang="ko-KR" sz="1200" dirty="0"/>
                  <a:t> layer)</a:t>
                </a:r>
              </a:p>
            </p:txBody>
          </p:sp>
        </mc:Choice>
        <mc:Fallback xmlns="">
          <p:sp>
            <p:nvSpPr>
              <p:cNvPr id="27" name="직사각형 26">
                <a:extLst>
                  <a:ext uri="{FF2B5EF4-FFF2-40B4-BE49-F238E27FC236}">
                    <a16:creationId xmlns:a16="http://schemas.microsoft.com/office/drawing/2014/main" id="{E630843B-FE8C-A05F-F115-F77C41EB67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350" y="180975"/>
                <a:ext cx="4457700" cy="1958762"/>
              </a:xfrm>
              <a:prstGeom prst="rect">
                <a:avLst/>
              </a:prstGeom>
              <a:blipFill>
                <a:blip r:embed="rId4"/>
                <a:stretch>
                  <a:fillRect l="-10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Google Shape;136;p25">
            <a:extLst>
              <a:ext uri="{FF2B5EF4-FFF2-40B4-BE49-F238E27FC236}">
                <a16:creationId xmlns:a16="http://schemas.microsoft.com/office/drawing/2014/main" id="{6B6F56DF-DA7B-75C2-A5C3-2BF35992A87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3DBBE42-2851-4C9F-82F9-BECCB5947860}"/>
              </a:ext>
            </a:extLst>
          </p:cNvPr>
          <p:cNvSpPr txBox="1"/>
          <p:nvPr/>
        </p:nvSpPr>
        <p:spPr>
          <a:xfrm>
            <a:off x="1888829" y="6216910"/>
            <a:ext cx="10026946" cy="40011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/>
              <a:t>We tried to add silicon detector layers for secondary vertex reconstruction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5789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03DB0-10CB-B9CB-4684-9F1996786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그림 42">
            <a:extLst>
              <a:ext uri="{FF2B5EF4-FFF2-40B4-BE49-F238E27FC236}">
                <a16:creationId xmlns:a16="http://schemas.microsoft.com/office/drawing/2014/main" id="{07DDD69B-A692-8A98-5564-B752D4C2E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86" y="1138625"/>
            <a:ext cx="5619453" cy="5492281"/>
          </a:xfrm>
          <a:prstGeom prst="rect">
            <a:avLst/>
          </a:prstGeom>
        </p:spPr>
      </p:pic>
      <p:sp>
        <p:nvSpPr>
          <p:cNvPr id="4" name="제목 3">
            <a:extLst>
              <a:ext uri="{FF2B5EF4-FFF2-40B4-BE49-F238E27FC236}">
                <a16:creationId xmlns:a16="http://schemas.microsoft.com/office/drawing/2014/main" id="{FA0ACDBE-FDA6-B168-307D-8509AC7DF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10263187" cy="942975"/>
          </a:xfrm>
        </p:spPr>
        <p:txBody>
          <a:bodyPr>
            <a:normAutofit/>
          </a:bodyPr>
          <a:lstStyle/>
          <a:p>
            <a:r>
              <a:rPr lang="en-US" altLang="ko-KR" sz="3200" b="1" dirty="0" err="1">
                <a:ea typeface="나눔스퀘어 ExtraBold" panose="020B0600000101010101" pitchFamily="50" charset="-127"/>
              </a:rPr>
              <a:t>W+Si</a:t>
            </a:r>
            <a:r>
              <a:rPr lang="ko-KR" altLang="en-US" sz="3200" b="1" dirty="0">
                <a:ea typeface="나눔스퀘어 ExtraBold" panose="020B0600000101010101" pitchFamily="50" charset="-127"/>
              </a:rPr>
              <a:t> </a:t>
            </a:r>
            <a:r>
              <a:rPr lang="en-US" altLang="ko-KR" sz="3200" b="1" dirty="0">
                <a:ea typeface="나눔스퀘어 ExtraBold" panose="020B0600000101010101" pitchFamily="50" charset="-127"/>
              </a:rPr>
              <a:t>18 layers detector (Mocking-up ALICE </a:t>
            </a:r>
            <a:r>
              <a:rPr lang="en-US" altLang="ko-KR" sz="3200" b="1" dirty="0" err="1">
                <a:ea typeface="나눔스퀘어 ExtraBold" panose="020B0600000101010101" pitchFamily="50" charset="-127"/>
              </a:rPr>
              <a:t>FoCal</a:t>
            </a:r>
            <a:r>
              <a:rPr lang="en-US" altLang="ko-KR" sz="3200" b="1" dirty="0">
                <a:ea typeface="나눔스퀘어 ExtraBold" panose="020B0600000101010101" pitchFamily="50" charset="-127"/>
              </a:rPr>
              <a:t>)</a:t>
            </a:r>
            <a:endParaRPr lang="ko-KR" altLang="en-US" sz="3200" b="1" dirty="0">
              <a:ea typeface="나눔스퀘어 ExtraBold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BE117166-E901-7BBA-59F6-5101BF8E5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46FE-7E2F-46EA-B846-58F5D43E30E9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24BDD5B0-5915-DE04-9FF0-5E410A5A1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A013A745-089B-FACC-CF58-1354430E6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F4DACF-1134-DA25-5450-CAB74E76D445}"/>
              </a:ext>
            </a:extLst>
          </p:cNvPr>
          <p:cNvSpPr txBox="1"/>
          <p:nvPr/>
        </p:nvSpPr>
        <p:spPr>
          <a:xfrm>
            <a:off x="5463173" y="1968363"/>
            <a:ext cx="6276012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rtl="0" fontAlgn="base">
              <a:lnSpc>
                <a:spcPct val="150000"/>
              </a:lnSpc>
            </a:pPr>
            <a:r>
              <a:rPr lang="en-US" altLang="ko-KR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Width: 90cm</a:t>
            </a:r>
          </a:p>
          <a:p>
            <a:pPr marL="457200" rtl="0" fontAlgn="base">
              <a:lnSpc>
                <a:spcPct val="150000"/>
              </a:lnSpc>
            </a:pPr>
            <a:r>
              <a:rPr lang="en-US" altLang="ko-KR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Height: 90cm</a:t>
            </a:r>
          </a:p>
          <a:p>
            <a:pPr marL="457200" rtl="0" fontAlgn="base">
              <a:lnSpc>
                <a:spcPct val="150000"/>
              </a:lnSpc>
            </a:pPr>
            <a:r>
              <a:rPr lang="en-US" altLang="ko-KR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1-layer thickness</a:t>
            </a:r>
          </a:p>
          <a:p>
            <a:pPr marL="457200" rtl="0" fontAlgn="base">
              <a:lnSpc>
                <a:spcPct val="150000"/>
              </a:lnSpc>
            </a:pPr>
            <a:r>
              <a:rPr lang="en-US" altLang="ko-KR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W(3.5mm) + Si(0.3mm) + PCB(1.6mm) = 5</a:t>
            </a:r>
            <a:r>
              <a:rPr lang="en-US" altLang="ko-KR" sz="2000" dirty="0">
                <a:solidFill>
                  <a:srgbClr val="000000"/>
                </a:solidFill>
                <a:latin typeface="Arial" panose="020B0604020202020204" pitchFamily="34" charset="0"/>
              </a:rPr>
              <a:t>.4</a:t>
            </a:r>
            <a:r>
              <a:rPr lang="en-US" altLang="ko-KR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mm</a:t>
            </a:r>
          </a:p>
          <a:p>
            <a:pPr marL="457200" fontAlgn="base">
              <a:lnSpc>
                <a:spcPct val="150000"/>
              </a:lnSpc>
            </a:pPr>
            <a:r>
              <a:rPr lang="en-US" altLang="ko-KR" sz="2000" dirty="0">
                <a:solidFill>
                  <a:srgbClr val="000000"/>
                </a:solidFill>
                <a:latin typeface="Arial" panose="020B0604020202020204" pitchFamily="34" charset="0"/>
              </a:rPr>
              <a:t>x position: -45.0 ~ 45.0cm</a:t>
            </a:r>
            <a:endParaRPr lang="en-US" altLang="ko-KR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fontAlgn="base">
              <a:lnSpc>
                <a:spcPct val="150000"/>
              </a:lnSpc>
            </a:pPr>
            <a:r>
              <a:rPr lang="en-US" altLang="ko-KR" sz="2000" dirty="0">
                <a:solidFill>
                  <a:srgbClr val="000000"/>
                </a:solidFill>
                <a:latin typeface="Arial" panose="020B0604020202020204" pitchFamily="34" charset="0"/>
              </a:rPr>
              <a:t>y position: -45.0 ~ 45.0cm</a:t>
            </a:r>
          </a:p>
          <a:p>
            <a:pPr marL="457200" rtl="0" fontAlgn="base">
              <a:lnSpc>
                <a:spcPct val="150000"/>
              </a:lnSpc>
            </a:pPr>
            <a:r>
              <a:rPr lang="en-US" altLang="ko-KR" sz="2000" dirty="0">
                <a:solidFill>
                  <a:srgbClr val="000000"/>
                </a:solidFill>
                <a:latin typeface="Arial" panose="020B0604020202020204" pitchFamily="34" charset="0"/>
              </a:rPr>
              <a:t>z position: 3000 ~ 3010cm</a:t>
            </a:r>
          </a:p>
          <a:p>
            <a:pPr marL="457200" rtl="0" fontAlgn="base">
              <a:lnSpc>
                <a:spcPct val="150000"/>
              </a:lnSpc>
            </a:pPr>
            <a:r>
              <a:rPr lang="en-US" altLang="ko-KR" sz="2000" b="0" i="0" u="none" strike="noStrike" dirty="0">
                <a:effectLst/>
                <a:latin typeface="Arial" panose="020B0604020202020204" pitchFamily="34" charset="0"/>
              </a:rPr>
              <a:t>* Perpendicular to the z</a:t>
            </a:r>
            <a:r>
              <a:rPr lang="en-US" altLang="ko-KR" sz="2000" dirty="0">
                <a:latin typeface="Arial" panose="020B0604020202020204" pitchFamily="34" charset="0"/>
              </a:rPr>
              <a:t> axis</a:t>
            </a:r>
            <a:endParaRPr lang="en-US" altLang="ko-KR" sz="2000" b="0" i="0" u="none" strike="noStrike" dirty="0">
              <a:effectLst/>
              <a:latin typeface="Arial" panose="020B0604020202020204" pitchFamily="34" charset="0"/>
            </a:endParaRPr>
          </a:p>
        </p:txBody>
      </p:sp>
      <p:grpSp>
        <p:nvGrpSpPr>
          <p:cNvPr id="74" name="그룹 73">
            <a:extLst>
              <a:ext uri="{FF2B5EF4-FFF2-40B4-BE49-F238E27FC236}">
                <a16:creationId xmlns:a16="http://schemas.microsoft.com/office/drawing/2014/main" id="{B114E8DE-A5CC-583B-9A3E-91FFA11ADD85}"/>
              </a:ext>
            </a:extLst>
          </p:cNvPr>
          <p:cNvGrpSpPr/>
          <p:nvPr/>
        </p:nvGrpSpPr>
        <p:grpSpPr>
          <a:xfrm>
            <a:off x="1136181" y="1535177"/>
            <a:ext cx="4216271" cy="4821173"/>
            <a:chOff x="1136181" y="1535177"/>
            <a:chExt cx="4216271" cy="4821173"/>
          </a:xfrm>
        </p:grpSpPr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93D1084A-E586-E5CC-8BB7-0DE3691D95E9}"/>
                </a:ext>
              </a:extLst>
            </p:cNvPr>
            <p:cNvCxnSpPr/>
            <p:nvPr/>
          </p:nvCxnSpPr>
          <p:spPr>
            <a:xfrm>
              <a:off x="1136181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1A13207C-F957-236E-44C9-4BEEC54DE466}"/>
                </a:ext>
              </a:extLst>
            </p:cNvPr>
            <p:cNvCxnSpPr/>
            <p:nvPr/>
          </p:nvCxnSpPr>
          <p:spPr>
            <a:xfrm>
              <a:off x="1279251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E89E9C3A-1EFF-0E89-7C13-0B27DD6BEF83}"/>
                </a:ext>
              </a:extLst>
            </p:cNvPr>
            <p:cNvCxnSpPr/>
            <p:nvPr/>
          </p:nvCxnSpPr>
          <p:spPr>
            <a:xfrm>
              <a:off x="1400549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A62417C0-5F98-3319-12D7-0892C6EC657B}"/>
                </a:ext>
              </a:extLst>
            </p:cNvPr>
            <p:cNvCxnSpPr/>
            <p:nvPr/>
          </p:nvCxnSpPr>
          <p:spPr>
            <a:xfrm>
              <a:off x="1512517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63F3E434-7EF5-D384-3F30-D00CCE9B7F89}"/>
                </a:ext>
              </a:extLst>
            </p:cNvPr>
            <p:cNvCxnSpPr/>
            <p:nvPr/>
          </p:nvCxnSpPr>
          <p:spPr>
            <a:xfrm>
              <a:off x="1633815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AEF97168-A5A5-213F-2D1D-FA3411E7013E}"/>
                </a:ext>
              </a:extLst>
            </p:cNvPr>
            <p:cNvCxnSpPr/>
            <p:nvPr/>
          </p:nvCxnSpPr>
          <p:spPr>
            <a:xfrm>
              <a:off x="1745782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65463640-1B53-9565-6FCE-A7367C8FA946}"/>
                </a:ext>
              </a:extLst>
            </p:cNvPr>
            <p:cNvCxnSpPr/>
            <p:nvPr/>
          </p:nvCxnSpPr>
          <p:spPr>
            <a:xfrm>
              <a:off x="1857749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713418C0-A9F0-D7B6-3BD9-84641CBFEFB3}"/>
                </a:ext>
              </a:extLst>
            </p:cNvPr>
            <p:cNvCxnSpPr/>
            <p:nvPr/>
          </p:nvCxnSpPr>
          <p:spPr>
            <a:xfrm>
              <a:off x="1969716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ABFA369A-2FFE-E6C2-887E-6771D7271D6D}"/>
                </a:ext>
              </a:extLst>
            </p:cNvPr>
            <p:cNvCxnSpPr/>
            <p:nvPr/>
          </p:nvCxnSpPr>
          <p:spPr>
            <a:xfrm>
              <a:off x="2081062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5CFAE085-46F6-02CF-9576-D68B6A2FE54C}"/>
                </a:ext>
              </a:extLst>
            </p:cNvPr>
            <p:cNvCxnSpPr/>
            <p:nvPr/>
          </p:nvCxnSpPr>
          <p:spPr>
            <a:xfrm>
              <a:off x="2192743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2EED2927-80EC-4A61-AB10-83C137AB56DA}"/>
                </a:ext>
              </a:extLst>
            </p:cNvPr>
            <p:cNvCxnSpPr/>
            <p:nvPr/>
          </p:nvCxnSpPr>
          <p:spPr>
            <a:xfrm>
              <a:off x="2319018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054740EF-0CD1-51BD-CF04-01275907D4F0}"/>
                </a:ext>
              </a:extLst>
            </p:cNvPr>
            <p:cNvCxnSpPr/>
            <p:nvPr/>
          </p:nvCxnSpPr>
          <p:spPr>
            <a:xfrm>
              <a:off x="2432229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577E3BAD-4AD8-0DC4-D092-FC40E59B6EAB}"/>
                </a:ext>
              </a:extLst>
            </p:cNvPr>
            <p:cNvCxnSpPr/>
            <p:nvPr/>
          </p:nvCxnSpPr>
          <p:spPr>
            <a:xfrm>
              <a:off x="2549795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536E4315-D2C8-DBEA-E7CF-5112584EEA1C}"/>
                </a:ext>
              </a:extLst>
            </p:cNvPr>
            <p:cNvCxnSpPr/>
            <p:nvPr/>
          </p:nvCxnSpPr>
          <p:spPr>
            <a:xfrm>
              <a:off x="2671714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139B29F0-F3B5-03FA-FF90-6FE7DEE2CCA5}"/>
                </a:ext>
              </a:extLst>
            </p:cNvPr>
            <p:cNvCxnSpPr/>
            <p:nvPr/>
          </p:nvCxnSpPr>
          <p:spPr>
            <a:xfrm>
              <a:off x="2802343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C66F6553-9441-9D87-0506-B3145326C8FC}"/>
                </a:ext>
              </a:extLst>
            </p:cNvPr>
            <p:cNvCxnSpPr/>
            <p:nvPr/>
          </p:nvCxnSpPr>
          <p:spPr>
            <a:xfrm>
              <a:off x="2932971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57F88DBC-43A1-8940-A41A-82F048D321D4}"/>
                </a:ext>
              </a:extLst>
            </p:cNvPr>
            <p:cNvCxnSpPr/>
            <p:nvPr/>
          </p:nvCxnSpPr>
          <p:spPr>
            <a:xfrm>
              <a:off x="3063600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E939E9ED-7AC8-12DE-5715-89A80A5ACB2B}"/>
                </a:ext>
              </a:extLst>
            </p:cNvPr>
            <p:cNvCxnSpPr/>
            <p:nvPr/>
          </p:nvCxnSpPr>
          <p:spPr>
            <a:xfrm>
              <a:off x="3194592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DB7B5AA3-7806-B1D4-50BE-341FC978BF9A}"/>
                </a:ext>
              </a:extLst>
            </p:cNvPr>
            <p:cNvCxnSpPr/>
            <p:nvPr/>
          </p:nvCxnSpPr>
          <p:spPr>
            <a:xfrm>
              <a:off x="3338284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FF32B877-D098-C920-4E37-4B82F3D7A34E}"/>
                </a:ext>
              </a:extLst>
            </p:cNvPr>
            <p:cNvCxnSpPr/>
            <p:nvPr/>
          </p:nvCxnSpPr>
          <p:spPr>
            <a:xfrm>
              <a:off x="3486329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8B26E5AB-62EB-49D1-53C8-F0994BF3AB59}"/>
                </a:ext>
              </a:extLst>
            </p:cNvPr>
            <p:cNvCxnSpPr/>
            <p:nvPr/>
          </p:nvCxnSpPr>
          <p:spPr>
            <a:xfrm>
              <a:off x="3643083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E1CCD4D5-EB3A-05D5-0F5C-2CF1F1E3A239}"/>
                </a:ext>
              </a:extLst>
            </p:cNvPr>
            <p:cNvCxnSpPr/>
            <p:nvPr/>
          </p:nvCxnSpPr>
          <p:spPr>
            <a:xfrm>
              <a:off x="3799837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E82E6F12-52B9-77C5-AB67-B7AC11B842B0}"/>
                </a:ext>
              </a:extLst>
            </p:cNvPr>
            <p:cNvCxnSpPr/>
            <p:nvPr/>
          </p:nvCxnSpPr>
          <p:spPr>
            <a:xfrm>
              <a:off x="3956592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25BE9C7D-6332-0DAD-A0E9-9E7ED0D31997}"/>
                </a:ext>
              </a:extLst>
            </p:cNvPr>
            <p:cNvCxnSpPr/>
            <p:nvPr/>
          </p:nvCxnSpPr>
          <p:spPr>
            <a:xfrm>
              <a:off x="4122054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D8F1FADF-30B6-52E8-C5C3-94AEAF5DA2D4}"/>
                </a:ext>
              </a:extLst>
            </p:cNvPr>
            <p:cNvCxnSpPr/>
            <p:nvPr/>
          </p:nvCxnSpPr>
          <p:spPr>
            <a:xfrm>
              <a:off x="4270100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BCADEB50-5CF1-5CFE-CC1D-B0697E3C2BBA}"/>
                </a:ext>
              </a:extLst>
            </p:cNvPr>
            <p:cNvCxnSpPr/>
            <p:nvPr/>
          </p:nvCxnSpPr>
          <p:spPr>
            <a:xfrm>
              <a:off x="4426855" y="1562236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03D5690D-9A41-0BEB-2D1A-6BFDBA8496CA}"/>
                </a:ext>
              </a:extLst>
            </p:cNvPr>
            <p:cNvCxnSpPr/>
            <p:nvPr/>
          </p:nvCxnSpPr>
          <p:spPr>
            <a:xfrm>
              <a:off x="4566192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36457F5E-D8E6-3078-DA92-4FDCED5973BA}"/>
                </a:ext>
              </a:extLst>
            </p:cNvPr>
            <p:cNvCxnSpPr/>
            <p:nvPr/>
          </p:nvCxnSpPr>
          <p:spPr>
            <a:xfrm>
              <a:off x="4722946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08D25B8D-F591-39FD-3446-EEBAEE048AAD}"/>
                </a:ext>
              </a:extLst>
            </p:cNvPr>
            <p:cNvCxnSpPr/>
            <p:nvPr/>
          </p:nvCxnSpPr>
          <p:spPr>
            <a:xfrm>
              <a:off x="4870992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843E6962-C9F1-377A-4B64-367E4FB51A91}"/>
                </a:ext>
              </a:extLst>
            </p:cNvPr>
            <p:cNvCxnSpPr/>
            <p:nvPr/>
          </p:nvCxnSpPr>
          <p:spPr>
            <a:xfrm>
              <a:off x="5019037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50B336D9-E29A-EDAD-D1AF-91DEF1241459}"/>
                </a:ext>
              </a:extLst>
            </p:cNvPr>
            <p:cNvCxnSpPr/>
            <p:nvPr/>
          </p:nvCxnSpPr>
          <p:spPr>
            <a:xfrm>
              <a:off x="5185745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0496DE9F-275C-AE9C-3C1B-4DF42D5AC229}"/>
                </a:ext>
              </a:extLst>
            </p:cNvPr>
            <p:cNvCxnSpPr/>
            <p:nvPr/>
          </p:nvCxnSpPr>
          <p:spPr>
            <a:xfrm>
              <a:off x="5352452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E4FBE99D-1C1C-45BE-E76E-20C5DA200739}"/>
              </a:ext>
            </a:extLst>
          </p:cNvPr>
          <p:cNvGrpSpPr/>
          <p:nvPr/>
        </p:nvGrpSpPr>
        <p:grpSpPr>
          <a:xfrm rot="5400000">
            <a:off x="1145318" y="1479048"/>
            <a:ext cx="4206940" cy="4821173"/>
            <a:chOff x="1108188" y="1535177"/>
            <a:chExt cx="4206940" cy="4821173"/>
          </a:xfrm>
        </p:grpSpPr>
        <p:cxnSp>
          <p:nvCxnSpPr>
            <p:cNvPr id="76" name="직선 연결선 75">
              <a:extLst>
                <a:ext uri="{FF2B5EF4-FFF2-40B4-BE49-F238E27FC236}">
                  <a16:creationId xmlns:a16="http://schemas.microsoft.com/office/drawing/2014/main" id="{98917789-973C-D6A5-7621-05F22EA7EAE7}"/>
                </a:ext>
              </a:extLst>
            </p:cNvPr>
            <p:cNvCxnSpPr/>
            <p:nvPr/>
          </p:nvCxnSpPr>
          <p:spPr>
            <a:xfrm>
              <a:off x="1108188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FAB48225-7375-C1C2-A509-D4DA96DEE9C4}"/>
                </a:ext>
              </a:extLst>
            </p:cNvPr>
            <p:cNvCxnSpPr/>
            <p:nvPr/>
          </p:nvCxnSpPr>
          <p:spPr>
            <a:xfrm>
              <a:off x="1251258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10F79E3B-D4CD-25C1-0269-298D4EF24813}"/>
                </a:ext>
              </a:extLst>
            </p:cNvPr>
            <p:cNvCxnSpPr/>
            <p:nvPr/>
          </p:nvCxnSpPr>
          <p:spPr>
            <a:xfrm>
              <a:off x="1381887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>
              <a:extLst>
                <a:ext uri="{FF2B5EF4-FFF2-40B4-BE49-F238E27FC236}">
                  <a16:creationId xmlns:a16="http://schemas.microsoft.com/office/drawing/2014/main" id="{FFB2C48B-F27A-547A-6741-C838E107CEFD}"/>
                </a:ext>
              </a:extLst>
            </p:cNvPr>
            <p:cNvCxnSpPr/>
            <p:nvPr/>
          </p:nvCxnSpPr>
          <p:spPr>
            <a:xfrm>
              <a:off x="1503186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>
              <a:extLst>
                <a:ext uri="{FF2B5EF4-FFF2-40B4-BE49-F238E27FC236}">
                  <a16:creationId xmlns:a16="http://schemas.microsoft.com/office/drawing/2014/main" id="{6BCA94D8-1BD8-A2AB-56E1-C8B44724D27F}"/>
                </a:ext>
              </a:extLst>
            </p:cNvPr>
            <p:cNvCxnSpPr/>
            <p:nvPr/>
          </p:nvCxnSpPr>
          <p:spPr>
            <a:xfrm>
              <a:off x="1633815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6ECE7C9B-3052-F32B-58F0-2672FD55EF1B}"/>
                </a:ext>
              </a:extLst>
            </p:cNvPr>
            <p:cNvCxnSpPr/>
            <p:nvPr/>
          </p:nvCxnSpPr>
          <p:spPr>
            <a:xfrm>
              <a:off x="1745782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id="{F58EEA42-97DD-3F5B-D3C7-457C6C6962A0}"/>
                </a:ext>
              </a:extLst>
            </p:cNvPr>
            <p:cNvCxnSpPr/>
            <p:nvPr/>
          </p:nvCxnSpPr>
          <p:spPr>
            <a:xfrm>
              <a:off x="1857749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>
              <a:extLst>
                <a:ext uri="{FF2B5EF4-FFF2-40B4-BE49-F238E27FC236}">
                  <a16:creationId xmlns:a16="http://schemas.microsoft.com/office/drawing/2014/main" id="{7FF743C2-EC76-912E-E945-909E91292977}"/>
                </a:ext>
              </a:extLst>
            </p:cNvPr>
            <p:cNvCxnSpPr/>
            <p:nvPr/>
          </p:nvCxnSpPr>
          <p:spPr>
            <a:xfrm>
              <a:off x="1969716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직선 연결선 83">
              <a:extLst>
                <a:ext uri="{FF2B5EF4-FFF2-40B4-BE49-F238E27FC236}">
                  <a16:creationId xmlns:a16="http://schemas.microsoft.com/office/drawing/2014/main" id="{3317E8E4-B82D-4D8B-650E-8CFC07002F6E}"/>
                </a:ext>
              </a:extLst>
            </p:cNvPr>
            <p:cNvCxnSpPr/>
            <p:nvPr/>
          </p:nvCxnSpPr>
          <p:spPr>
            <a:xfrm>
              <a:off x="2081062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직선 연결선 84">
              <a:extLst>
                <a:ext uri="{FF2B5EF4-FFF2-40B4-BE49-F238E27FC236}">
                  <a16:creationId xmlns:a16="http://schemas.microsoft.com/office/drawing/2014/main" id="{9FC8EE0F-44BF-49CA-5FCA-7D985DD538B1}"/>
                </a:ext>
              </a:extLst>
            </p:cNvPr>
            <p:cNvCxnSpPr/>
            <p:nvPr/>
          </p:nvCxnSpPr>
          <p:spPr>
            <a:xfrm>
              <a:off x="2192743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>
              <a:extLst>
                <a:ext uri="{FF2B5EF4-FFF2-40B4-BE49-F238E27FC236}">
                  <a16:creationId xmlns:a16="http://schemas.microsoft.com/office/drawing/2014/main" id="{539E3A22-9950-83E0-F133-832D36CD4218}"/>
                </a:ext>
              </a:extLst>
            </p:cNvPr>
            <p:cNvCxnSpPr/>
            <p:nvPr/>
          </p:nvCxnSpPr>
          <p:spPr>
            <a:xfrm>
              <a:off x="2319018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A17B43A2-1FC2-4287-73C4-51DD049BE5B2}"/>
                </a:ext>
              </a:extLst>
            </p:cNvPr>
            <p:cNvCxnSpPr/>
            <p:nvPr/>
          </p:nvCxnSpPr>
          <p:spPr>
            <a:xfrm>
              <a:off x="2432229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>
              <a:extLst>
                <a:ext uri="{FF2B5EF4-FFF2-40B4-BE49-F238E27FC236}">
                  <a16:creationId xmlns:a16="http://schemas.microsoft.com/office/drawing/2014/main" id="{9C5C94BE-E0EC-5A20-59E5-A51D36E9A2F1}"/>
                </a:ext>
              </a:extLst>
            </p:cNvPr>
            <p:cNvCxnSpPr/>
            <p:nvPr/>
          </p:nvCxnSpPr>
          <p:spPr>
            <a:xfrm>
              <a:off x="2549795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연결선 88">
              <a:extLst>
                <a:ext uri="{FF2B5EF4-FFF2-40B4-BE49-F238E27FC236}">
                  <a16:creationId xmlns:a16="http://schemas.microsoft.com/office/drawing/2014/main" id="{8B58E477-1EBC-B72E-BB06-282277383B65}"/>
                </a:ext>
              </a:extLst>
            </p:cNvPr>
            <p:cNvCxnSpPr/>
            <p:nvPr/>
          </p:nvCxnSpPr>
          <p:spPr>
            <a:xfrm>
              <a:off x="2671714" y="1535177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>
              <a:extLst>
                <a:ext uri="{FF2B5EF4-FFF2-40B4-BE49-F238E27FC236}">
                  <a16:creationId xmlns:a16="http://schemas.microsoft.com/office/drawing/2014/main" id="{35E6BCE9-CB1C-DDB3-5D7D-97E8D829E197}"/>
                </a:ext>
              </a:extLst>
            </p:cNvPr>
            <p:cNvCxnSpPr/>
            <p:nvPr/>
          </p:nvCxnSpPr>
          <p:spPr>
            <a:xfrm>
              <a:off x="2802343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직선 연결선 90">
              <a:extLst>
                <a:ext uri="{FF2B5EF4-FFF2-40B4-BE49-F238E27FC236}">
                  <a16:creationId xmlns:a16="http://schemas.microsoft.com/office/drawing/2014/main" id="{0BED017A-38ED-F4D5-92B9-454E5D4EB6A9}"/>
                </a:ext>
              </a:extLst>
            </p:cNvPr>
            <p:cNvCxnSpPr/>
            <p:nvPr/>
          </p:nvCxnSpPr>
          <p:spPr>
            <a:xfrm>
              <a:off x="2932971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91">
              <a:extLst>
                <a:ext uri="{FF2B5EF4-FFF2-40B4-BE49-F238E27FC236}">
                  <a16:creationId xmlns:a16="http://schemas.microsoft.com/office/drawing/2014/main" id="{883C93B0-941F-9718-7765-2FE87E0ACD2A}"/>
                </a:ext>
              </a:extLst>
            </p:cNvPr>
            <p:cNvCxnSpPr/>
            <p:nvPr/>
          </p:nvCxnSpPr>
          <p:spPr>
            <a:xfrm>
              <a:off x="3063600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직선 연결선 92">
              <a:extLst>
                <a:ext uri="{FF2B5EF4-FFF2-40B4-BE49-F238E27FC236}">
                  <a16:creationId xmlns:a16="http://schemas.microsoft.com/office/drawing/2014/main" id="{394AAD8B-247F-4DA9-380D-5437C61A67F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925988" y="3959293"/>
              <a:ext cx="453721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직선 연결선 93">
              <a:extLst>
                <a:ext uri="{FF2B5EF4-FFF2-40B4-BE49-F238E27FC236}">
                  <a16:creationId xmlns:a16="http://schemas.microsoft.com/office/drawing/2014/main" id="{73F73A34-F52C-493C-D383-2DD141F63372}"/>
                </a:ext>
              </a:extLst>
            </p:cNvPr>
            <p:cNvCxnSpPr/>
            <p:nvPr/>
          </p:nvCxnSpPr>
          <p:spPr>
            <a:xfrm>
              <a:off x="3338284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직선 연결선 94">
              <a:extLst>
                <a:ext uri="{FF2B5EF4-FFF2-40B4-BE49-F238E27FC236}">
                  <a16:creationId xmlns:a16="http://schemas.microsoft.com/office/drawing/2014/main" id="{53BDB81D-7DB9-77A5-C5AD-5827110CC38B}"/>
                </a:ext>
              </a:extLst>
            </p:cNvPr>
            <p:cNvCxnSpPr/>
            <p:nvPr/>
          </p:nvCxnSpPr>
          <p:spPr>
            <a:xfrm>
              <a:off x="3486329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직선 연결선 95">
              <a:extLst>
                <a:ext uri="{FF2B5EF4-FFF2-40B4-BE49-F238E27FC236}">
                  <a16:creationId xmlns:a16="http://schemas.microsoft.com/office/drawing/2014/main" id="{306CE634-29EA-1D3C-3CA8-C9B02ACB06F3}"/>
                </a:ext>
              </a:extLst>
            </p:cNvPr>
            <p:cNvCxnSpPr/>
            <p:nvPr/>
          </p:nvCxnSpPr>
          <p:spPr>
            <a:xfrm>
              <a:off x="3643083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직선 연결선 96">
              <a:extLst>
                <a:ext uri="{FF2B5EF4-FFF2-40B4-BE49-F238E27FC236}">
                  <a16:creationId xmlns:a16="http://schemas.microsoft.com/office/drawing/2014/main" id="{4B2C09C1-6EF8-6BEB-E126-595664C4BB98}"/>
                </a:ext>
              </a:extLst>
            </p:cNvPr>
            <p:cNvCxnSpPr/>
            <p:nvPr/>
          </p:nvCxnSpPr>
          <p:spPr>
            <a:xfrm>
              <a:off x="3799837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직선 연결선 97">
              <a:extLst>
                <a:ext uri="{FF2B5EF4-FFF2-40B4-BE49-F238E27FC236}">
                  <a16:creationId xmlns:a16="http://schemas.microsoft.com/office/drawing/2014/main" id="{619F7E5A-D14F-059D-A4F3-36C14BE4AB2E}"/>
                </a:ext>
              </a:extLst>
            </p:cNvPr>
            <p:cNvCxnSpPr/>
            <p:nvPr/>
          </p:nvCxnSpPr>
          <p:spPr>
            <a:xfrm>
              <a:off x="3956592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직선 연결선 98">
              <a:extLst>
                <a:ext uri="{FF2B5EF4-FFF2-40B4-BE49-F238E27FC236}">
                  <a16:creationId xmlns:a16="http://schemas.microsoft.com/office/drawing/2014/main" id="{792F2F77-F5A1-A13C-78F5-FE63ECDAF726}"/>
                </a:ext>
              </a:extLst>
            </p:cNvPr>
            <p:cNvCxnSpPr/>
            <p:nvPr/>
          </p:nvCxnSpPr>
          <p:spPr>
            <a:xfrm>
              <a:off x="4122054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직선 연결선 99">
              <a:extLst>
                <a:ext uri="{FF2B5EF4-FFF2-40B4-BE49-F238E27FC236}">
                  <a16:creationId xmlns:a16="http://schemas.microsoft.com/office/drawing/2014/main" id="{D823AAE6-668E-1352-69A5-976340AC61FA}"/>
                </a:ext>
              </a:extLst>
            </p:cNvPr>
            <p:cNvCxnSpPr/>
            <p:nvPr/>
          </p:nvCxnSpPr>
          <p:spPr>
            <a:xfrm>
              <a:off x="4270100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직선 연결선 100">
              <a:extLst>
                <a:ext uri="{FF2B5EF4-FFF2-40B4-BE49-F238E27FC236}">
                  <a16:creationId xmlns:a16="http://schemas.microsoft.com/office/drawing/2014/main" id="{BA7570E1-8F73-A85A-F820-DD4272FD1FBE}"/>
                </a:ext>
              </a:extLst>
            </p:cNvPr>
            <p:cNvCxnSpPr/>
            <p:nvPr/>
          </p:nvCxnSpPr>
          <p:spPr>
            <a:xfrm>
              <a:off x="4426855" y="1562236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>
              <a:extLst>
                <a:ext uri="{FF2B5EF4-FFF2-40B4-BE49-F238E27FC236}">
                  <a16:creationId xmlns:a16="http://schemas.microsoft.com/office/drawing/2014/main" id="{EE61AF7B-E797-1E62-A76F-E24D40DC8640}"/>
                </a:ext>
              </a:extLst>
            </p:cNvPr>
            <p:cNvCxnSpPr/>
            <p:nvPr/>
          </p:nvCxnSpPr>
          <p:spPr>
            <a:xfrm>
              <a:off x="4566192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직선 연결선 102">
              <a:extLst>
                <a:ext uri="{FF2B5EF4-FFF2-40B4-BE49-F238E27FC236}">
                  <a16:creationId xmlns:a16="http://schemas.microsoft.com/office/drawing/2014/main" id="{7F4C312D-FEED-7900-4F76-7DB2B375BEB5}"/>
                </a:ext>
              </a:extLst>
            </p:cNvPr>
            <p:cNvCxnSpPr/>
            <p:nvPr/>
          </p:nvCxnSpPr>
          <p:spPr>
            <a:xfrm>
              <a:off x="4722946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연결선 103">
              <a:extLst>
                <a:ext uri="{FF2B5EF4-FFF2-40B4-BE49-F238E27FC236}">
                  <a16:creationId xmlns:a16="http://schemas.microsoft.com/office/drawing/2014/main" id="{57A99046-AEDC-2A87-FD1F-A82B01837CE1}"/>
                </a:ext>
              </a:extLst>
            </p:cNvPr>
            <p:cNvCxnSpPr/>
            <p:nvPr/>
          </p:nvCxnSpPr>
          <p:spPr>
            <a:xfrm>
              <a:off x="4870992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104">
              <a:extLst>
                <a:ext uri="{FF2B5EF4-FFF2-40B4-BE49-F238E27FC236}">
                  <a16:creationId xmlns:a16="http://schemas.microsoft.com/office/drawing/2014/main" id="{69C1CDC3-B574-3A45-25C3-0DB656DEF313}"/>
                </a:ext>
              </a:extLst>
            </p:cNvPr>
            <p:cNvCxnSpPr/>
            <p:nvPr/>
          </p:nvCxnSpPr>
          <p:spPr>
            <a:xfrm>
              <a:off x="5019037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직선 연결선 105">
              <a:extLst>
                <a:ext uri="{FF2B5EF4-FFF2-40B4-BE49-F238E27FC236}">
                  <a16:creationId xmlns:a16="http://schemas.microsoft.com/office/drawing/2014/main" id="{C9BC7946-8CB5-85E0-1016-146771CAAB70}"/>
                </a:ext>
              </a:extLst>
            </p:cNvPr>
            <p:cNvCxnSpPr/>
            <p:nvPr/>
          </p:nvCxnSpPr>
          <p:spPr>
            <a:xfrm>
              <a:off x="5167083" y="169068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직선 연결선 106">
              <a:extLst>
                <a:ext uri="{FF2B5EF4-FFF2-40B4-BE49-F238E27FC236}">
                  <a16:creationId xmlns:a16="http://schemas.microsoft.com/office/drawing/2014/main" id="{AD9327B7-5C1F-ED22-6677-75142BA28765}"/>
                </a:ext>
              </a:extLst>
            </p:cNvPr>
            <p:cNvCxnSpPr/>
            <p:nvPr/>
          </p:nvCxnSpPr>
          <p:spPr>
            <a:xfrm>
              <a:off x="5315128" y="1605498"/>
              <a:ext cx="0" cy="4665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4FE844B9-DF2A-5716-90A7-81F84BF16836}"/>
              </a:ext>
            </a:extLst>
          </p:cNvPr>
          <p:cNvCxnSpPr/>
          <p:nvPr/>
        </p:nvCxnSpPr>
        <p:spPr>
          <a:xfrm>
            <a:off x="966652" y="1703344"/>
            <a:ext cx="28554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F4BEC3C-667A-B492-8D46-B36D9A61EFDC}"/>
              </a:ext>
            </a:extLst>
          </p:cNvPr>
          <p:cNvSpPr txBox="1"/>
          <p:nvPr/>
        </p:nvSpPr>
        <p:spPr>
          <a:xfrm>
            <a:off x="836770" y="1379523"/>
            <a:ext cx="857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1cm</a:t>
            </a:r>
            <a:endParaRPr lang="ko-KR" altLang="en-US" sz="1400" dirty="0"/>
          </a:p>
        </p:txBody>
      </p:sp>
      <p:pic>
        <p:nvPicPr>
          <p:cNvPr id="3" name="Google Shape;136;p25">
            <a:extLst>
              <a:ext uri="{FF2B5EF4-FFF2-40B4-BE49-F238E27FC236}">
                <a16:creationId xmlns:a16="http://schemas.microsoft.com/office/drawing/2014/main" id="{662EF1BE-6A23-8B3B-1DEB-40F1AFFA639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47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0D6FA-D57B-79F1-B178-FB72F029A9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그룹 29">
            <a:extLst>
              <a:ext uri="{FF2B5EF4-FFF2-40B4-BE49-F238E27FC236}">
                <a16:creationId xmlns:a16="http://schemas.microsoft.com/office/drawing/2014/main" id="{E77912F0-65D3-DA1F-005E-64DE06B594B4}"/>
              </a:ext>
            </a:extLst>
          </p:cNvPr>
          <p:cNvGrpSpPr/>
          <p:nvPr/>
        </p:nvGrpSpPr>
        <p:grpSpPr>
          <a:xfrm>
            <a:off x="3375063" y="2309674"/>
            <a:ext cx="8278380" cy="4010585"/>
            <a:chOff x="3375063" y="2309674"/>
            <a:chExt cx="8278380" cy="4010585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32CE3C80-FE38-315B-37A4-B336B7D596A5}"/>
                </a:ext>
              </a:extLst>
            </p:cNvPr>
            <p:cNvGrpSpPr/>
            <p:nvPr/>
          </p:nvGrpSpPr>
          <p:grpSpPr>
            <a:xfrm>
              <a:off x="3375063" y="2309674"/>
              <a:ext cx="8278380" cy="4010585"/>
              <a:chOff x="3375063" y="2309674"/>
              <a:chExt cx="8278380" cy="4010585"/>
            </a:xfrm>
          </p:grpSpPr>
          <p:pic>
            <p:nvPicPr>
              <p:cNvPr id="6" name="그림 5">
                <a:extLst>
                  <a:ext uri="{FF2B5EF4-FFF2-40B4-BE49-F238E27FC236}">
                    <a16:creationId xmlns:a16="http://schemas.microsoft.com/office/drawing/2014/main" id="{596DFBC9-47FE-449D-551B-FF1E7A2ACD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75063" y="2309674"/>
                <a:ext cx="8278380" cy="4010585"/>
              </a:xfrm>
              <a:prstGeom prst="rect">
                <a:avLst/>
              </a:prstGeom>
            </p:spPr>
          </p:pic>
          <p:cxnSp>
            <p:nvCxnSpPr>
              <p:cNvPr id="9" name="직선 연결선 8">
                <a:extLst>
                  <a:ext uri="{FF2B5EF4-FFF2-40B4-BE49-F238E27FC236}">
                    <a16:creationId xmlns:a16="http://schemas.microsoft.com/office/drawing/2014/main" id="{D28A69DC-D3B4-5FF1-CB2E-5528EDD4A46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82751" y="3750906"/>
                <a:ext cx="5906278" cy="1678895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A35523-C8B5-F28C-A0C7-3CD2DD4528F0}"/>
                  </a:ext>
                </a:extLst>
              </p:cNvPr>
              <p:cNvSpPr txBox="1"/>
              <p:nvPr/>
            </p:nvSpPr>
            <p:spPr>
              <a:xfrm rot="20842218">
                <a:off x="6848497" y="4692488"/>
                <a:ext cx="16449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000" dirty="0"/>
                  <a:t>z axis, 30m</a:t>
                </a:r>
                <a:endParaRPr lang="ko-KR" altLang="en-US" sz="2000" dirty="0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D6F55EA-B3F5-6296-F85F-FD5358B4E98E}"/>
                  </a:ext>
                </a:extLst>
              </p:cNvPr>
              <p:cNvSpPr txBox="1"/>
              <p:nvPr/>
            </p:nvSpPr>
            <p:spPr>
              <a:xfrm rot="20591452">
                <a:off x="7859483" y="3812724"/>
                <a:ext cx="11849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000" dirty="0"/>
                  <a:t>beam</a:t>
                </a:r>
                <a:endParaRPr lang="ko-KR" altLang="en-US" sz="2000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B3AE83A-082D-1B56-7EF0-19A7F43756B5}"/>
                  </a:ext>
                </a:extLst>
              </p:cNvPr>
              <p:cNvSpPr txBox="1"/>
              <p:nvPr/>
            </p:nvSpPr>
            <p:spPr>
              <a:xfrm>
                <a:off x="10044751" y="3704806"/>
                <a:ext cx="11849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000" dirty="0">
                    <a:solidFill>
                      <a:schemeClr val="bg1"/>
                    </a:solidFill>
                  </a:rPr>
                  <a:t>10cm</a:t>
                </a:r>
                <a:endParaRPr lang="ko-KR" altLang="en-US" sz="20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0" name="직선 화살표 연결선 19">
                <a:extLst>
                  <a:ext uri="{FF2B5EF4-FFF2-40B4-BE49-F238E27FC236}">
                    <a16:creationId xmlns:a16="http://schemas.microsoft.com/office/drawing/2014/main" id="{B5FC8DCD-428F-FF21-1CDE-BB156E724CAE}"/>
                  </a:ext>
                </a:extLst>
              </p:cNvPr>
              <p:cNvCxnSpPr/>
              <p:nvPr/>
            </p:nvCxnSpPr>
            <p:spPr>
              <a:xfrm flipV="1">
                <a:off x="4292082" y="4064499"/>
                <a:ext cx="5906278" cy="1370985"/>
              </a:xfrm>
              <a:prstGeom prst="straightConnector1">
                <a:avLst/>
              </a:prstGeom>
              <a:ln w="28575"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원호 20">
                <a:extLst>
                  <a:ext uri="{FF2B5EF4-FFF2-40B4-BE49-F238E27FC236}">
                    <a16:creationId xmlns:a16="http://schemas.microsoft.com/office/drawing/2014/main" id="{3C801453-773E-F954-DCCF-C0F405A79264}"/>
                  </a:ext>
                </a:extLst>
              </p:cNvPr>
              <p:cNvSpPr/>
              <p:nvPr/>
            </p:nvSpPr>
            <p:spPr>
              <a:xfrm rot="3619109">
                <a:off x="6433445" y="4329903"/>
                <a:ext cx="914400" cy="914400"/>
              </a:xfrm>
              <a:prstGeom prst="arc">
                <a:avLst>
                  <a:gd name="adj1" fmla="val 16322677"/>
                  <a:gd name="adj2" fmla="val 17493613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3" name="직선 연결선 22">
                <a:extLst>
                  <a:ext uri="{FF2B5EF4-FFF2-40B4-BE49-F238E27FC236}">
                    <a16:creationId xmlns:a16="http://schemas.microsoft.com/office/drawing/2014/main" id="{07934D7E-BE21-A4E8-FFBB-C1936DA8BB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54345" y="4650828"/>
                <a:ext cx="1384476" cy="99486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1E07D3F-A952-3102-4D2F-7A1AB7F3E7E5}"/>
                  </a:ext>
                </a:extLst>
              </p:cNvPr>
              <p:cNvSpPr txBox="1"/>
              <p:nvPr/>
            </p:nvSpPr>
            <p:spPr>
              <a:xfrm>
                <a:off x="5403200" y="5645690"/>
                <a:ext cx="108157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ko-KR" sz="1800" dirty="0"/>
                  <a:t>0.003rad</a:t>
                </a:r>
                <a:endParaRPr lang="ko-KR" altLang="en-US" dirty="0"/>
              </a:p>
            </p:txBody>
          </p:sp>
        </p:grpSp>
        <p:cxnSp>
          <p:nvCxnSpPr>
            <p:cNvPr id="17" name="직선 화살표 연결선 16">
              <a:extLst>
                <a:ext uri="{FF2B5EF4-FFF2-40B4-BE49-F238E27FC236}">
                  <a16:creationId xmlns:a16="http://schemas.microsoft.com/office/drawing/2014/main" id="{A5787926-10E3-8050-F826-7A9A6F7D9B9D}"/>
                </a:ext>
              </a:extLst>
            </p:cNvPr>
            <p:cNvCxnSpPr/>
            <p:nvPr/>
          </p:nvCxnSpPr>
          <p:spPr>
            <a:xfrm flipV="1">
              <a:off x="10189029" y="3750906"/>
              <a:ext cx="0" cy="30791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제목 3">
                <a:extLst>
                  <a:ext uri="{FF2B5EF4-FFF2-40B4-BE49-F238E27FC236}">
                    <a16:creationId xmlns:a16="http://schemas.microsoft.com/office/drawing/2014/main" id="{A899F7B3-BBDF-02E1-3A18-9941518BB94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23850" y="0"/>
                <a:ext cx="10515600" cy="13255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ko-KR" altLang="en-US" sz="3600" b="1" i="1" smtClean="0">
                        <a:latin typeface="Cambria Math" panose="02040503050406030204" pitchFamily="18" charset="0"/>
                        <a:ea typeface="나눔스퀘어 ExtraBold" panose="020B0600000101010101" pitchFamily="50" charset="-127"/>
                      </a:rPr>
                      <m:t>𝜸</m:t>
                    </m:r>
                  </m:oMath>
                </a14:m>
                <a:r>
                  <a:rPr lang="en-US" altLang="ko-KR" sz="3600" b="1" dirty="0">
                    <a:ea typeface="나눔스퀘어 ExtraBold" panose="020B0600000101010101" pitchFamily="50" charset="-127"/>
                  </a:rPr>
                  <a:t> simulation setting</a:t>
                </a:r>
                <a:endParaRPr lang="ko-KR" altLang="en-US" sz="3600" b="1" dirty="0">
                  <a:ea typeface="나눔스퀘어 ExtraBold" panose="020B0600000101010101" pitchFamily="50" charset="-127"/>
                </a:endParaRPr>
              </a:p>
            </p:txBody>
          </p:sp>
        </mc:Choice>
        <mc:Fallback xmlns="">
          <p:sp>
            <p:nvSpPr>
              <p:cNvPr id="4" name="제목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899F7B3-BBDF-02E1-3A18-9941518BB9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23850" y="0"/>
                <a:ext cx="10515600" cy="132556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E321E1B-396B-81B2-3BA3-C3184D6B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46FE-7E2F-46EA-B846-58F5D43E30E9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01C58332-20E3-071B-6F41-59DD1BB01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89B76470-E899-FB38-7B16-E0AC2E21B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EB86F0-E0EA-640D-CD3F-D8DDD56A70EA}"/>
              </a:ext>
            </a:extLst>
          </p:cNvPr>
          <p:cNvSpPr txBox="1"/>
          <p:nvPr/>
        </p:nvSpPr>
        <p:spPr>
          <a:xfrm>
            <a:off x="989045" y="1863304"/>
            <a:ext cx="8425543" cy="1879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/>
              <a:t>#: 2000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/>
              <a:t>Energy: 10GeV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/>
              <a:t>Gun position: (0, 0, 0)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/>
              <a:t>Theta: 0.003radCrossing angle boost: 0 rad (to detector direction)</a:t>
            </a:r>
          </a:p>
        </p:txBody>
      </p:sp>
      <p:pic>
        <p:nvPicPr>
          <p:cNvPr id="5" name="Google Shape;136;p25">
            <a:extLst>
              <a:ext uri="{FF2B5EF4-FFF2-40B4-BE49-F238E27FC236}">
                <a16:creationId xmlns:a16="http://schemas.microsoft.com/office/drawing/2014/main" id="{1C3418A8-ADBD-315A-10B7-9B8CF7D9A5A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88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23BF8-7A72-7D10-0B68-C7166D39D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제목 3">
                <a:extLst>
                  <a:ext uri="{FF2B5EF4-FFF2-40B4-BE49-F238E27FC236}">
                    <a16:creationId xmlns:a16="http://schemas.microsoft.com/office/drawing/2014/main" id="{9DB1AB75-2A86-D1DF-FB21-49826406E55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38125" y="0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sz="3600" b="1" dirty="0">
                    <a:ea typeface="나눔스퀘어 ExtraBold" panose="020B0600000101010101" pitchFamily="50" charset="-127"/>
                  </a:rPr>
                  <a:t>How to get </a:t>
                </a:r>
                <a14:m>
                  <m:oMath xmlns:m="http://schemas.openxmlformats.org/officeDocument/2006/math">
                    <m:r>
                      <a:rPr lang="en-US" altLang="ko-KR" sz="3600" b="1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𝚫</m:t>
                    </m:r>
                    <m:r>
                      <a:rPr lang="en-US" altLang="ko-KR" sz="3600" b="1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𝜽</m:t>
                    </m:r>
                  </m:oMath>
                </a14:m>
                <a:endParaRPr lang="ko-KR" altLang="en-US" sz="3600" b="1" dirty="0">
                  <a:ea typeface="나눔스퀘어 ExtraBold" panose="020B0600000101010101" pitchFamily="50" charset="-127"/>
                </a:endParaRPr>
              </a:p>
            </p:txBody>
          </p:sp>
        </mc:Choice>
        <mc:Fallback xmlns="">
          <p:sp>
            <p:nvSpPr>
              <p:cNvPr id="4" name="제목 3">
                <a:extLst>
                  <a:ext uri="{FF2B5EF4-FFF2-40B4-BE49-F238E27FC236}">
                    <a16:creationId xmlns:a16="http://schemas.microsoft.com/office/drawing/2014/main" xmlns="" id="{9DB1AB75-2A86-D1DF-FB21-49826406E5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8125" y="0"/>
                <a:ext cx="10515600" cy="1325563"/>
              </a:xfrm>
              <a:blipFill rotWithShape="0">
                <a:blip r:embed="rId2"/>
                <a:stretch>
                  <a:fillRect l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764A9AB7-7330-3C4A-AE03-346D0AE5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A46FE-7E2F-46EA-B846-58F5D43E30E9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E847D7A-C3E2-4A85-ECBB-434E8B04D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8C6F17B7-9D76-3CDE-14BF-6F0F49E2D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1BAA7CF7-185E-7EB8-41F6-701F27F6342B}"/>
              </a:ext>
            </a:extLst>
          </p:cNvPr>
          <p:cNvGraphicFramePr>
            <a:graphicFrameLocks noGrp="1"/>
          </p:cNvGraphicFramePr>
          <p:nvPr/>
        </p:nvGraphicFramePr>
        <p:xfrm>
          <a:off x="3947775" y="1554743"/>
          <a:ext cx="3749040" cy="359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304298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333169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265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482711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277810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20417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7494967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481096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69854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55813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420365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711318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613455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8533779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575091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759386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57332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64671132"/>
                    </a:ext>
                  </a:extLst>
                </a:gridCol>
              </a:tblGrid>
              <a:tr h="3594387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24506"/>
                  </a:ext>
                </a:extLst>
              </a:tr>
            </a:tbl>
          </a:graphicData>
        </a:graphic>
      </p:graphicFrame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CFB89815-196E-E9FD-6F4E-46BFE99036D2}"/>
              </a:ext>
            </a:extLst>
          </p:cNvPr>
          <p:cNvCxnSpPr>
            <a:cxnSpLocks/>
          </p:cNvCxnSpPr>
          <p:nvPr/>
        </p:nvCxnSpPr>
        <p:spPr>
          <a:xfrm flipV="1">
            <a:off x="1884784" y="3085242"/>
            <a:ext cx="6359444" cy="2177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타원 7">
            <a:extLst>
              <a:ext uri="{FF2B5EF4-FFF2-40B4-BE49-F238E27FC236}">
                <a16:creationId xmlns:a16="http://schemas.microsoft.com/office/drawing/2014/main" id="{C0788628-7265-57A7-9A7B-5526BFF22978}"/>
              </a:ext>
            </a:extLst>
          </p:cNvPr>
          <p:cNvSpPr/>
          <p:nvPr/>
        </p:nvSpPr>
        <p:spPr>
          <a:xfrm>
            <a:off x="5952302" y="3067018"/>
            <a:ext cx="177281" cy="17728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AF2E9804-35EF-2DCE-9B6D-DC4B816CF8F4}"/>
              </a:ext>
            </a:extLst>
          </p:cNvPr>
          <p:cNvCxnSpPr>
            <a:cxnSpLocks/>
          </p:cNvCxnSpPr>
          <p:nvPr/>
        </p:nvCxnSpPr>
        <p:spPr>
          <a:xfrm>
            <a:off x="6075628" y="3153021"/>
            <a:ext cx="2168600" cy="46068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C80BA2-D9D3-06AB-0CFB-AFC36C7CCA63}"/>
                  </a:ext>
                </a:extLst>
              </p:cNvPr>
              <p:cNvSpPr txBox="1"/>
              <p:nvPr/>
            </p:nvSpPr>
            <p:spPr>
              <a:xfrm>
                <a:off x="8307767" y="3346727"/>
                <a:ext cx="335549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ko-KR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altLang="ko-KR" sz="2000" dirty="0"/>
              </a:p>
              <a:p>
                <a:r>
                  <a:rPr lang="en-US" altLang="ko-KR" sz="2000" dirty="0"/>
                  <a:t>for particle path</a:t>
                </a:r>
              </a:p>
              <a:p>
                <a:endParaRPr lang="en-US" altLang="ko-KR" sz="2000" dirty="0"/>
              </a:p>
              <a:p>
                <a:r>
                  <a:rPr lang="en-US" altLang="ko-KR" sz="2000" dirty="0"/>
                  <a:t>11</a:t>
                </a:r>
                <a:r>
                  <a:rPr lang="en-US" altLang="ko-KR" sz="2000" baseline="30000" dirty="0"/>
                  <a:t>th</a:t>
                </a:r>
                <a:r>
                  <a:rPr lang="en-US" altLang="ko-KR" sz="2000" dirty="0"/>
                  <a:t> layer(#: 2000)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C80BA2-D9D3-06AB-0CFB-AFC36C7CC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7767" y="3346727"/>
                <a:ext cx="3355498" cy="1323439"/>
              </a:xfrm>
              <a:prstGeom prst="rect">
                <a:avLst/>
              </a:prstGeom>
              <a:blipFill>
                <a:blip r:embed="rId3"/>
                <a:stretch>
                  <a:fillRect l="-2000" b="-73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5499FF64-9EE9-AA90-C6C6-06345AD0F786}"/>
              </a:ext>
            </a:extLst>
          </p:cNvPr>
          <p:cNvSpPr txBox="1"/>
          <p:nvPr/>
        </p:nvSpPr>
        <p:spPr>
          <a:xfrm>
            <a:off x="2346652" y="5568357"/>
            <a:ext cx="7498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The</a:t>
            </a:r>
            <a:r>
              <a:rPr lang="ko-KR" altLang="en-US" sz="2000" dirty="0"/>
              <a:t> </a:t>
            </a:r>
            <a:r>
              <a:rPr lang="en-US" altLang="ko-KR" sz="2000" dirty="0"/>
              <a:t>red</a:t>
            </a:r>
            <a:r>
              <a:rPr lang="ko-KR" altLang="en-US" sz="2000" dirty="0"/>
              <a:t> </a:t>
            </a:r>
            <a:r>
              <a:rPr lang="en-US" altLang="ko-KR" sz="2000" dirty="0"/>
              <a:t>line got from CM positions, by using linear regression</a:t>
            </a:r>
            <a:endParaRPr lang="ko-KR" altLang="en-US" sz="2000" dirty="0"/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E7A357DF-D2CD-9260-0889-233187D21098}"/>
              </a:ext>
            </a:extLst>
          </p:cNvPr>
          <p:cNvSpPr/>
          <p:nvPr/>
        </p:nvSpPr>
        <p:spPr>
          <a:xfrm>
            <a:off x="1833468" y="3256384"/>
            <a:ext cx="116630" cy="9330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1A7B85-0FD2-7D56-6785-E6D3D1A8B4D7}"/>
              </a:ext>
            </a:extLst>
          </p:cNvPr>
          <p:cNvSpPr txBox="1"/>
          <p:nvPr/>
        </p:nvSpPr>
        <p:spPr>
          <a:xfrm>
            <a:off x="1089269" y="3343657"/>
            <a:ext cx="143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/>
              <a:t>(0, 0, 0)</a:t>
            </a:r>
            <a:endParaRPr lang="ko-KR" altLang="en-US" sz="2000" dirty="0"/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F2942E37-3699-83FE-55A1-E5D7D98193FA}"/>
              </a:ext>
            </a:extLst>
          </p:cNvPr>
          <p:cNvSpPr/>
          <p:nvPr/>
        </p:nvSpPr>
        <p:spPr>
          <a:xfrm>
            <a:off x="3865984" y="3237000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0D6833CA-EDCA-1E5A-D34B-F52CF48875E6}"/>
              </a:ext>
            </a:extLst>
          </p:cNvPr>
          <p:cNvSpPr/>
          <p:nvPr/>
        </p:nvSpPr>
        <p:spPr>
          <a:xfrm>
            <a:off x="4061927" y="2916565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E89F8B58-E935-4B97-05BB-B08C73E65DC2}"/>
              </a:ext>
            </a:extLst>
          </p:cNvPr>
          <p:cNvSpPr/>
          <p:nvPr/>
        </p:nvSpPr>
        <p:spPr>
          <a:xfrm>
            <a:off x="4285180" y="3281087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4CC3E5BE-A9B5-601D-97E0-FEA07F07101F}"/>
              </a:ext>
            </a:extLst>
          </p:cNvPr>
          <p:cNvSpPr/>
          <p:nvPr/>
        </p:nvSpPr>
        <p:spPr>
          <a:xfrm>
            <a:off x="4481123" y="2955981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AB7A374D-64F2-860E-0529-F5E7A53A2A09}"/>
              </a:ext>
            </a:extLst>
          </p:cNvPr>
          <p:cNvSpPr/>
          <p:nvPr/>
        </p:nvSpPr>
        <p:spPr>
          <a:xfrm>
            <a:off x="4679296" y="3220438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0024DF18-1F5F-7B80-A9AC-9E6FBA66C980}"/>
              </a:ext>
            </a:extLst>
          </p:cNvPr>
          <p:cNvSpPr/>
          <p:nvPr/>
        </p:nvSpPr>
        <p:spPr>
          <a:xfrm>
            <a:off x="4887225" y="2955981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E1E0DA01-A238-9C5F-06A4-298C32C45E55}"/>
              </a:ext>
            </a:extLst>
          </p:cNvPr>
          <p:cNvSpPr/>
          <p:nvPr/>
        </p:nvSpPr>
        <p:spPr>
          <a:xfrm>
            <a:off x="5110504" y="3155659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08831749-ABA1-6102-6A6B-56655EED859D}"/>
              </a:ext>
            </a:extLst>
          </p:cNvPr>
          <p:cNvSpPr/>
          <p:nvPr/>
        </p:nvSpPr>
        <p:spPr>
          <a:xfrm>
            <a:off x="5315327" y="3121525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7E0DCA28-54C3-52B2-90D9-711E1A002C49}"/>
              </a:ext>
            </a:extLst>
          </p:cNvPr>
          <p:cNvSpPr/>
          <p:nvPr/>
        </p:nvSpPr>
        <p:spPr>
          <a:xfrm>
            <a:off x="5524200" y="2913277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067CBA03-6AE7-AFD5-C6B9-D7C91BEFCFBE}"/>
              </a:ext>
            </a:extLst>
          </p:cNvPr>
          <p:cNvSpPr/>
          <p:nvPr/>
        </p:nvSpPr>
        <p:spPr>
          <a:xfrm>
            <a:off x="5733654" y="3277799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0E9EA0C6-AB30-B0E3-7951-80F6187E0F32}"/>
              </a:ext>
            </a:extLst>
          </p:cNvPr>
          <p:cNvSpPr/>
          <p:nvPr/>
        </p:nvSpPr>
        <p:spPr>
          <a:xfrm>
            <a:off x="5942971" y="2830999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E9DB8EE4-643C-73C2-4A7F-191224ADC6F9}"/>
              </a:ext>
            </a:extLst>
          </p:cNvPr>
          <p:cNvSpPr/>
          <p:nvPr/>
        </p:nvSpPr>
        <p:spPr>
          <a:xfrm>
            <a:off x="6145311" y="3332941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37D8D059-23D8-D2E0-A403-E18A314B8CA4}"/>
              </a:ext>
            </a:extLst>
          </p:cNvPr>
          <p:cNvSpPr/>
          <p:nvPr/>
        </p:nvSpPr>
        <p:spPr>
          <a:xfrm>
            <a:off x="6362167" y="2921862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0BC66042-E8D8-0A47-D549-E88CD0E3A81D}"/>
              </a:ext>
            </a:extLst>
          </p:cNvPr>
          <p:cNvSpPr/>
          <p:nvPr/>
        </p:nvSpPr>
        <p:spPr>
          <a:xfrm>
            <a:off x="6556102" y="3297720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905D6C69-DA82-1FB1-2BF7-CF6ADEAAC1DD}"/>
              </a:ext>
            </a:extLst>
          </p:cNvPr>
          <p:cNvSpPr/>
          <p:nvPr/>
        </p:nvSpPr>
        <p:spPr>
          <a:xfrm>
            <a:off x="6765388" y="2903348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id="{F75DD008-5553-02EE-7832-0138D7611A6D}"/>
              </a:ext>
            </a:extLst>
          </p:cNvPr>
          <p:cNvSpPr/>
          <p:nvPr/>
        </p:nvSpPr>
        <p:spPr>
          <a:xfrm>
            <a:off x="6985758" y="3148359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5859BF6A-BE27-CCEA-A212-B26900D4C92C}"/>
              </a:ext>
            </a:extLst>
          </p:cNvPr>
          <p:cNvSpPr/>
          <p:nvPr/>
        </p:nvSpPr>
        <p:spPr>
          <a:xfrm>
            <a:off x="7189265" y="2830999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E417787A-C8F2-63D9-5DC1-681FFD8A35AE}"/>
              </a:ext>
            </a:extLst>
          </p:cNvPr>
          <p:cNvSpPr/>
          <p:nvPr/>
        </p:nvSpPr>
        <p:spPr>
          <a:xfrm>
            <a:off x="7396726" y="3194139"/>
            <a:ext cx="177281" cy="1772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9CECB58C-BCD4-310F-4B0C-4E475B42297A}"/>
              </a:ext>
            </a:extLst>
          </p:cNvPr>
          <p:cNvCxnSpPr>
            <a:cxnSpLocks/>
          </p:cNvCxnSpPr>
          <p:nvPr/>
        </p:nvCxnSpPr>
        <p:spPr>
          <a:xfrm flipV="1">
            <a:off x="7375599" y="2223375"/>
            <a:ext cx="966352" cy="679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50A66B4-1D75-9E51-088B-342D36924D94}"/>
              </a:ext>
            </a:extLst>
          </p:cNvPr>
          <p:cNvSpPr txBox="1"/>
          <p:nvPr/>
        </p:nvSpPr>
        <p:spPr>
          <a:xfrm>
            <a:off x="8399249" y="1944740"/>
            <a:ext cx="3355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CM positions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D943545-13BC-D0D1-9ED9-DD07C9350405}"/>
                  </a:ext>
                </a:extLst>
              </p:cNvPr>
              <p:cNvSpPr txBox="1"/>
              <p:nvPr/>
            </p:nvSpPr>
            <p:spPr>
              <a:xfrm>
                <a:off x="8307767" y="2373729"/>
                <a:ext cx="3446980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𝐶𝑀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𝑝𝑜𝑠𝑖𝑡𝑖𝑜𝑛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)∙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𝐸𝑛𝑒𝑟𝑔𝑦</m:t>
                          </m:r>
                        </m:num>
                        <m:den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D943545-13BC-D0D1-9ED9-DD07C9350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7767" y="2373729"/>
                <a:ext cx="3446980" cy="669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Google Shape;136;p25">
            <a:extLst>
              <a:ext uri="{FF2B5EF4-FFF2-40B4-BE49-F238E27FC236}">
                <a16:creationId xmlns:a16="http://schemas.microsoft.com/office/drawing/2014/main" id="{78DF7C62-82A9-E3BC-F7E2-8D6BC064312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l="14671" t="9422" r="7969" b="4200"/>
          <a:stretch/>
        </p:blipFill>
        <p:spPr>
          <a:xfrm>
            <a:off x="11214484" y="1"/>
            <a:ext cx="977515" cy="993058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580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438</Words>
  <Application>Microsoft Office PowerPoint</Application>
  <PresentationFormat>와이드스크린</PresentationFormat>
  <Paragraphs>98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나눔스퀘어 ExtraBold</vt:lpstr>
      <vt:lpstr>맑은 고딕</vt:lpstr>
      <vt:lpstr>맑은 고딕</vt:lpstr>
      <vt:lpstr>Arial</vt:lpstr>
      <vt:lpstr>Cambria Math</vt:lpstr>
      <vt:lpstr>Wingdings</vt:lpstr>
      <vt:lpstr>Office 테마</vt:lpstr>
      <vt:lpstr>ZDC Simulation</vt:lpstr>
      <vt:lpstr>What we can do in ZDC</vt:lpstr>
      <vt:lpstr>Sullivan process</vt:lpstr>
      <vt:lpstr>Single-particle tracking</vt:lpstr>
      <vt:lpstr>PowerPoint 프레젠테이션</vt:lpstr>
      <vt:lpstr>PowerPoint 프레젠테이션</vt:lpstr>
      <vt:lpstr>W+Si 18 layers detector (Mocking-up ALICE FoCal)</vt:lpstr>
      <vt:lpstr>γ simulation setting</vt:lpstr>
      <vt:lpstr>How to get Δθ</vt:lpstr>
      <vt:lpstr>θ resolution</vt:lpstr>
      <vt:lpstr>EM calorimeter + W-Si detector + Hadronic calorimeter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ZDC Simulation</dc:title>
  <dc:creator>연우 박</dc:creator>
  <cp:lastModifiedBy>연우 박</cp:lastModifiedBy>
  <cp:revision>6</cp:revision>
  <dcterms:created xsi:type="dcterms:W3CDTF">2025-05-13T07:06:05Z</dcterms:created>
  <dcterms:modified xsi:type="dcterms:W3CDTF">2025-05-15T14:03:07Z</dcterms:modified>
</cp:coreProperties>
</file>