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9" r:id="rId3"/>
    <p:sldId id="257" r:id="rId4"/>
    <p:sldId id="260" r:id="rId5"/>
    <p:sldId id="261" r:id="rId6"/>
    <p:sldId id="264" r:id="rId7"/>
    <p:sldId id="263" r:id="rId8"/>
    <p:sldId id="266" r:id="rId9"/>
    <p:sldId id="270" r:id="rId10"/>
    <p:sldId id="272" r:id="rId11"/>
    <p:sldId id="273" r:id="rId12"/>
    <p:sldId id="275" r:id="rId13"/>
    <p:sldId id="276" r:id="rId14"/>
    <p:sldId id="277" r:id="rId15"/>
    <p:sldId id="278" r:id="rId16"/>
    <p:sldId id="279" r:id="rId17"/>
    <p:sldId id="281" r:id="rId18"/>
    <p:sldId id="282" r:id="rId19"/>
    <p:sldId id="28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p:restoredTop sz="94715"/>
  </p:normalViewPr>
  <p:slideViewPr>
    <p:cSldViewPr snapToGrid="0">
      <p:cViewPr varScale="1">
        <p:scale>
          <a:sx n="59" d="100"/>
          <a:sy n="59" d="100"/>
        </p:scale>
        <p:origin x="13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lvl1pPr>
              <a:defRPr sz="1200"/>
            </a:lvl1pPr>
          </a:lstStyle>
          <a:p>
            <a:r>
              <a:t> J-PARC has three proton accelerators: a 400 MeV linear accelerator (currently operating at 180 MeV), a 3 GeV rapid-cycling synchrotron (RCS) and a 50 GeV (currently 30 GeV) main ring (MR).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685800" y="0"/>
            <a:ext cx="7772400" cy="3509963"/>
          </a:xfrm>
          <a:prstGeom prst="rect">
            <a:avLst/>
          </a:prstGeom>
        </p:spPr>
        <p:txBody>
          <a:bodyPr anchor="b"/>
          <a:lstStyle>
            <a:lvl1pPr algn="l"/>
          </a:lstStyle>
          <a:p>
            <a:r>
              <a:t>タイトルテキスト</a:t>
            </a:r>
          </a:p>
        </p:txBody>
      </p:sp>
      <p:sp>
        <p:nvSpPr>
          <p:cNvPr id="12" name="本文レベル1…"/>
          <p:cNvSpPr txBox="1">
            <a:spLocks noGrp="1"/>
          </p:cNvSpPr>
          <p:nvPr>
            <p:ph type="body" sz="half" idx="1"/>
          </p:nvPr>
        </p:nvSpPr>
        <p:spPr>
          <a:xfrm>
            <a:off x="1143000" y="3602037"/>
            <a:ext cx="6858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タイトルと&#10;縦書きテキスト">
    <p:spTree>
      <p:nvGrpSpPr>
        <p:cNvPr id="1" name=""/>
        <p:cNvGrpSpPr/>
        <p:nvPr/>
      </p:nvGrpSpPr>
      <p:grpSpPr>
        <a:xfrm>
          <a:off x="0" y="0"/>
          <a:ext cx="0" cy="0"/>
          <a:chOff x="0" y="0"/>
          <a:chExt cx="0" cy="0"/>
        </a:xfrm>
      </p:grpSpPr>
      <p:sp>
        <p:nvSpPr>
          <p:cNvPr id="89" name="タイトルテキスト"/>
          <p:cNvSpPr txBox="1">
            <a:spLocks noGrp="1"/>
          </p:cNvSpPr>
          <p:nvPr>
            <p:ph type="title"/>
          </p:nvPr>
        </p:nvSpPr>
        <p:spPr>
          <a:prstGeom prst="rect">
            <a:avLst/>
          </a:prstGeom>
        </p:spPr>
        <p:txBody>
          <a:bodyPr/>
          <a:lstStyle/>
          <a:p>
            <a:r>
              <a:t>タイトルテキスト</a:t>
            </a:r>
          </a:p>
        </p:txBody>
      </p:sp>
      <p:sp>
        <p:nvSpPr>
          <p:cNvPr id="90"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縦書きタイトルと&#10;縦書きテキスト">
    <p:spTree>
      <p:nvGrpSpPr>
        <p:cNvPr id="1" name=""/>
        <p:cNvGrpSpPr/>
        <p:nvPr/>
      </p:nvGrpSpPr>
      <p:grpSpPr>
        <a:xfrm>
          <a:off x="0" y="0"/>
          <a:ext cx="0" cy="0"/>
          <a:chOff x="0" y="0"/>
          <a:chExt cx="0" cy="0"/>
        </a:xfrm>
      </p:grpSpPr>
      <p:sp>
        <p:nvSpPr>
          <p:cNvPr id="98" name="タイトルテキスト"/>
          <p:cNvSpPr txBox="1">
            <a:spLocks noGrp="1"/>
          </p:cNvSpPr>
          <p:nvPr>
            <p:ph type="title"/>
          </p:nvPr>
        </p:nvSpPr>
        <p:spPr>
          <a:xfrm>
            <a:off x="6543675" y="0"/>
            <a:ext cx="1971675" cy="6542088"/>
          </a:xfrm>
          <a:prstGeom prst="rect">
            <a:avLst/>
          </a:prstGeom>
        </p:spPr>
        <p:txBody>
          <a:bodyPr/>
          <a:lstStyle/>
          <a:p>
            <a:r>
              <a:t>タイトルテキスト</a:t>
            </a:r>
          </a:p>
        </p:txBody>
      </p:sp>
      <p:sp>
        <p:nvSpPr>
          <p:cNvPr id="99" name="本文レベル1…"/>
          <p:cNvSpPr txBox="1">
            <a:spLocks noGrp="1"/>
          </p:cNvSpPr>
          <p:nvPr>
            <p:ph type="body" idx="1"/>
          </p:nvPr>
        </p:nvSpPr>
        <p:spPr>
          <a:xfrm>
            <a:off x="628650" y="365125"/>
            <a:ext cx="5800725" cy="6492875"/>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0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16" name="タイトルテキスト"/>
          <p:cNvSpPr txBox="1">
            <a:spLocks noGrp="1"/>
          </p:cNvSpPr>
          <p:nvPr>
            <p:ph type="title"/>
          </p:nvPr>
        </p:nvSpPr>
        <p:spPr>
          <a:xfrm>
            <a:off x="457200" y="92076"/>
            <a:ext cx="8229600" cy="1508125"/>
          </a:xfrm>
          <a:prstGeom prst="rect">
            <a:avLst/>
          </a:prstGeom>
        </p:spPr>
        <p:txBody>
          <a:bodyPr/>
          <a:lstStyle>
            <a:lvl1pPr>
              <a:lnSpc>
                <a:spcPct val="100000"/>
              </a:lnSpc>
              <a:defRPr sz="4400"/>
            </a:lvl1pPr>
          </a:lstStyle>
          <a:p>
            <a:r>
              <a:t>タイトルテキスト</a:t>
            </a:r>
          </a:p>
        </p:txBody>
      </p:sp>
      <p:sp>
        <p:nvSpPr>
          <p:cNvPr id="117" name="本文レベル1…"/>
          <p:cNvSpPr txBox="1">
            <a:spLocks noGrp="1"/>
          </p:cNvSpPr>
          <p:nvPr>
            <p:ph type="body" idx="1"/>
          </p:nvPr>
        </p:nvSpPr>
        <p:spPr>
          <a:xfrm>
            <a:off x="457200" y="1600200"/>
            <a:ext cx="8229600" cy="5257800"/>
          </a:xfrm>
          <a:prstGeom prst="rect">
            <a:avLst/>
          </a:prstGeom>
        </p:spPr>
        <p:txBody>
          <a:bodyPr/>
          <a:lstStyle>
            <a:lvl1pPr marL="342900" indent="-342900">
              <a:lnSpc>
                <a:spcPct val="100000"/>
              </a:lnSpc>
              <a:spcBef>
                <a:spcPts val="700"/>
              </a:spcBef>
              <a:defRPr sz="3200"/>
            </a:lvl1pPr>
            <a:lvl2pPr marL="783771" indent="-326571">
              <a:lnSpc>
                <a:spcPct val="100000"/>
              </a:lnSpc>
              <a:spcBef>
                <a:spcPts val="700"/>
              </a:spcBef>
              <a:buChar char="–"/>
              <a:defRPr sz="3200"/>
            </a:lvl2pPr>
            <a:lvl3pPr marL="1219200" indent="-304800">
              <a:lnSpc>
                <a:spcPct val="100000"/>
              </a:lnSpc>
              <a:spcBef>
                <a:spcPts val="700"/>
              </a:spcBef>
              <a:defRPr sz="3200"/>
            </a:lvl3pPr>
            <a:lvl4pPr marL="1737360" indent="-365760">
              <a:lnSpc>
                <a:spcPct val="100000"/>
              </a:lnSpc>
              <a:spcBef>
                <a:spcPts val="700"/>
              </a:spcBef>
              <a:buChar char="–"/>
              <a:defRPr sz="3200"/>
            </a:lvl4pPr>
            <a:lvl5pPr marL="2194560" indent="-365760">
              <a:lnSpc>
                <a:spcPct val="100000"/>
              </a:lnSpc>
              <a:spcBef>
                <a:spcPts val="700"/>
              </a:spcBef>
              <a:buChar char="»"/>
              <a:defRPr sz="3200"/>
            </a:lvl5pPr>
          </a:lstStyle>
          <a:p>
            <a:r>
              <a:t>本文レベル1</a:t>
            </a:r>
          </a:p>
          <a:p>
            <a:pPr lvl="1"/>
            <a:r>
              <a:t>本文レベル2</a:t>
            </a:r>
          </a:p>
          <a:p>
            <a:pPr lvl="2"/>
            <a:r>
              <a:t>本文レベル3</a:t>
            </a:r>
          </a:p>
          <a:p>
            <a:pPr lvl="3"/>
            <a:r>
              <a:t>本文レベル4</a:t>
            </a:r>
          </a:p>
          <a:p>
            <a:pPr lvl="4"/>
            <a:r>
              <a:t>本文レベル5</a:t>
            </a:r>
          </a:p>
        </p:txBody>
      </p:sp>
      <p:sp>
        <p:nvSpPr>
          <p:cNvPr id="118" name="スライド番号"/>
          <p:cNvSpPr txBox="1">
            <a:spLocks noGrp="1"/>
          </p:cNvSpPr>
          <p:nvPr>
            <p:ph type="sldNum" sz="quarter" idx="2"/>
          </p:nvPr>
        </p:nvSpPr>
        <p:spPr>
          <a:xfrm>
            <a:off x="6553200" y="6414760"/>
            <a:ext cx="2133600" cy="248305"/>
          </a:xfrm>
          <a:prstGeom prst="rect">
            <a:avLst/>
          </a:prstGeom>
        </p:spPr>
        <p:txBody>
          <a:bodyPr/>
          <a:lstStyle>
            <a:lvl1pPr algn="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132" name="スライド番号"/>
          <p:cNvSpPr txBox="1">
            <a:spLocks noGrp="1"/>
          </p:cNvSpPr>
          <p:nvPr>
            <p:ph type="sldNum" sz="quarter" idx="2"/>
          </p:nvPr>
        </p:nvSpPr>
        <p:spPr>
          <a:xfrm>
            <a:off x="6553200" y="6248400"/>
            <a:ext cx="1905000" cy="287087"/>
          </a:xfrm>
          <a:prstGeom prst="rect">
            <a:avLst/>
          </a:prstGeom>
        </p:spPr>
        <p:txBody>
          <a:bodyPr anchor="t"/>
          <a:lstStyle>
            <a:lvl1pPr>
              <a:defRPr sz="1400">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9" name="スライド番号"/>
          <p:cNvSpPr txBox="1">
            <a:spLocks noGrp="1"/>
          </p:cNvSpPr>
          <p:nvPr>
            <p:ph type="sldNum" sz="quarter" idx="2"/>
          </p:nvPr>
        </p:nvSpPr>
        <p:spPr>
          <a:xfrm>
            <a:off x="6558563" y="6446402"/>
            <a:ext cx="2135165" cy="198623"/>
          </a:xfrm>
          <a:prstGeom prst="rect">
            <a:avLst/>
          </a:prstGeom>
        </p:spPr>
        <p:txBody>
          <a:bodyPr lIns="32176" tIns="32176" rIns="32176" bIns="32176"/>
          <a:lstStyle>
            <a:lvl1pPr defTabSz="1300162">
              <a:defRPr sz="1100">
                <a:solidFill>
                  <a:srgbClr val="898989"/>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146" name="タイトルテキスト"/>
          <p:cNvSpPr txBox="1">
            <a:spLocks noGrp="1"/>
          </p:cNvSpPr>
          <p:nvPr>
            <p:ph type="title"/>
          </p:nvPr>
        </p:nvSpPr>
        <p:spPr>
          <a:xfrm>
            <a:off x="628650" y="365125"/>
            <a:ext cx="7886700" cy="1325564"/>
          </a:xfrm>
          <a:prstGeom prst="rect">
            <a:avLst/>
          </a:prstGeom>
        </p:spPr>
        <p:txBody>
          <a:bodyPr/>
          <a:lstStyle>
            <a:lvl1pPr algn="l">
              <a:defRPr sz="4400">
                <a:latin typeface="Calibri Light"/>
                <a:ea typeface="Calibri Light"/>
                <a:cs typeface="Calibri Light"/>
                <a:sym typeface="Calibri Light"/>
              </a:defRPr>
            </a:lvl1pPr>
          </a:lstStyle>
          <a:p>
            <a:r>
              <a:t>タイトルテキスト</a:t>
            </a:r>
          </a:p>
        </p:txBody>
      </p:sp>
      <p:sp>
        <p:nvSpPr>
          <p:cNvPr id="147" name="スライド番号"/>
          <p:cNvSpPr txBox="1">
            <a:spLocks noGrp="1"/>
          </p:cNvSpPr>
          <p:nvPr>
            <p:ph type="sldNum" sz="quarter" idx="2"/>
          </p:nvPr>
        </p:nvSpPr>
        <p:spPr>
          <a:xfrm>
            <a:off x="8256726" y="6414761"/>
            <a:ext cx="258624" cy="248306"/>
          </a:xfrm>
          <a:prstGeom prst="rect">
            <a:avLst/>
          </a:prstGeom>
        </p:spPr>
        <p:txBody>
          <a:bodyPr wrap="none"/>
          <a:lstStyle>
            <a:lvl1pPr algn="r" defTabSz="457200">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0" name="タイトルテキスト"/>
          <p:cNvSpPr txBox="1">
            <a:spLocks noGrp="1"/>
          </p:cNvSpPr>
          <p:nvPr>
            <p:ph type="title"/>
          </p:nvPr>
        </p:nvSpPr>
        <p:spPr>
          <a:prstGeom prst="rect">
            <a:avLst/>
          </a:prstGeom>
        </p:spPr>
        <p:txBody>
          <a:bodyPr/>
          <a:lstStyle/>
          <a:p>
            <a:r>
              <a:t>タイトルテキスト</a:t>
            </a:r>
          </a:p>
        </p:txBody>
      </p:sp>
      <p:sp>
        <p:nvSpPr>
          <p:cNvPr id="21"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セクション見出し">
    <p:spTree>
      <p:nvGrpSpPr>
        <p:cNvPr id="1" name=""/>
        <p:cNvGrpSpPr/>
        <p:nvPr/>
      </p:nvGrpSpPr>
      <p:grpSpPr>
        <a:xfrm>
          <a:off x="0" y="0"/>
          <a:ext cx="0" cy="0"/>
          <a:chOff x="0" y="0"/>
          <a:chExt cx="0" cy="0"/>
        </a:xfrm>
      </p:grpSpPr>
      <p:sp>
        <p:nvSpPr>
          <p:cNvPr id="29" name="タイトルテキスト"/>
          <p:cNvSpPr txBox="1">
            <a:spLocks noGrp="1"/>
          </p:cNvSpPr>
          <p:nvPr>
            <p:ph type="title"/>
          </p:nvPr>
        </p:nvSpPr>
        <p:spPr>
          <a:xfrm>
            <a:off x="623887" y="0"/>
            <a:ext cx="7886701" cy="4562476"/>
          </a:xfrm>
          <a:prstGeom prst="rect">
            <a:avLst/>
          </a:prstGeom>
        </p:spPr>
        <p:txBody>
          <a:bodyPr anchor="b"/>
          <a:lstStyle>
            <a:lvl1pPr algn="l">
              <a:defRPr sz="6000"/>
            </a:lvl1pPr>
          </a:lstStyle>
          <a:p>
            <a:r>
              <a:t>タイトルテキスト</a:t>
            </a:r>
          </a:p>
        </p:txBody>
      </p:sp>
      <p:sp>
        <p:nvSpPr>
          <p:cNvPr id="30" name="本文レベル1…"/>
          <p:cNvSpPr txBox="1">
            <a:spLocks noGrp="1"/>
          </p:cNvSpPr>
          <p:nvPr>
            <p:ph type="body" sz="half" idx="1"/>
          </p:nvPr>
        </p:nvSpPr>
        <p:spPr>
          <a:xfrm>
            <a:off x="623887" y="4589464"/>
            <a:ext cx="7886701" cy="2268536"/>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38" name="タイトルテキスト"/>
          <p:cNvSpPr txBox="1">
            <a:spLocks noGrp="1"/>
          </p:cNvSpPr>
          <p:nvPr>
            <p:ph type="title"/>
          </p:nvPr>
        </p:nvSpPr>
        <p:spPr>
          <a:prstGeom prst="rect">
            <a:avLst/>
          </a:prstGeom>
        </p:spPr>
        <p:txBody>
          <a:bodyPr/>
          <a:lstStyle/>
          <a:p>
            <a:r>
              <a:t>タイトルテキスト</a:t>
            </a:r>
          </a:p>
        </p:txBody>
      </p:sp>
      <p:sp>
        <p:nvSpPr>
          <p:cNvPr id="39" name="本文レベル1…"/>
          <p:cNvSpPr txBox="1">
            <a:spLocks noGrp="1"/>
          </p:cNvSpPr>
          <p:nvPr>
            <p:ph type="body" sz="half" idx="1"/>
          </p:nvPr>
        </p:nvSpPr>
        <p:spPr>
          <a:xfrm>
            <a:off x="628650" y="1825625"/>
            <a:ext cx="3886200" cy="5032375"/>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47" name="タイトルテキスト"/>
          <p:cNvSpPr txBox="1">
            <a:spLocks noGrp="1"/>
          </p:cNvSpPr>
          <p:nvPr>
            <p:ph type="title"/>
          </p:nvPr>
        </p:nvSpPr>
        <p:spPr>
          <a:xfrm>
            <a:off x="629841" y="365125"/>
            <a:ext cx="7886701" cy="1325564"/>
          </a:xfrm>
          <a:prstGeom prst="rect">
            <a:avLst/>
          </a:prstGeom>
        </p:spPr>
        <p:txBody>
          <a:bodyPr/>
          <a:lstStyle/>
          <a:p>
            <a:r>
              <a:t>タイトルテキスト</a:t>
            </a:r>
          </a:p>
        </p:txBody>
      </p:sp>
      <p:sp>
        <p:nvSpPr>
          <p:cNvPr id="48" name="本文レベル1…"/>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xfrm>
            <a:off x="628650" y="365125"/>
            <a:ext cx="7886700" cy="1325564"/>
          </a:xfrm>
          <a:prstGeom prst="rect">
            <a:avLst/>
          </a:prstGeom>
        </p:spPr>
        <p:txBody>
          <a:bodyPr/>
          <a:lstStyle/>
          <a:p>
            <a:r>
              <a:t>タイトルテキスト</a:t>
            </a:r>
          </a:p>
        </p:txBody>
      </p:sp>
      <p:sp>
        <p:nvSpPr>
          <p:cNvPr id="5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付きの&#10;コンテンツ">
    <p:spTree>
      <p:nvGrpSpPr>
        <p:cNvPr id="1" name=""/>
        <p:cNvGrpSpPr/>
        <p:nvPr/>
      </p:nvGrpSpPr>
      <p:grpSpPr>
        <a:xfrm>
          <a:off x="0" y="0"/>
          <a:ext cx="0" cy="0"/>
          <a:chOff x="0" y="0"/>
          <a:chExt cx="0" cy="0"/>
        </a:xfrm>
      </p:grpSpPr>
      <p:sp>
        <p:nvSpPr>
          <p:cNvPr id="71" name="タイトルテキスト"/>
          <p:cNvSpPr txBox="1">
            <a:spLocks noGrp="1"/>
          </p:cNvSpPr>
          <p:nvPr>
            <p:ph type="title"/>
          </p:nvPr>
        </p:nvSpPr>
        <p:spPr>
          <a:xfrm>
            <a:off x="629841" y="0"/>
            <a:ext cx="2949178" cy="2057400"/>
          </a:xfrm>
          <a:prstGeom prst="rect">
            <a:avLst/>
          </a:prstGeom>
        </p:spPr>
        <p:txBody>
          <a:bodyPr anchor="b"/>
          <a:lstStyle>
            <a:lvl1pPr algn="l">
              <a:defRPr sz="3200"/>
            </a:lvl1pPr>
          </a:lstStyle>
          <a:p>
            <a:r>
              <a:t>タイトルテキスト</a:t>
            </a:r>
          </a:p>
        </p:txBody>
      </p:sp>
      <p:sp>
        <p:nvSpPr>
          <p:cNvPr id="72" name="本文レベル1…"/>
          <p:cNvSpPr txBox="1">
            <a:spLocks noGrp="1"/>
          </p:cNvSpPr>
          <p:nvPr>
            <p:ph type="body" idx="1"/>
          </p:nvPr>
        </p:nvSpPr>
        <p:spPr>
          <a:xfrm>
            <a:off x="3887391" y="987425"/>
            <a:ext cx="4629151" cy="587057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7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付きの図">
    <p:spTree>
      <p:nvGrpSpPr>
        <p:cNvPr id="1" name=""/>
        <p:cNvGrpSpPr/>
        <p:nvPr/>
      </p:nvGrpSpPr>
      <p:grpSpPr>
        <a:xfrm>
          <a:off x="0" y="0"/>
          <a:ext cx="0" cy="0"/>
          <a:chOff x="0" y="0"/>
          <a:chExt cx="0" cy="0"/>
        </a:xfrm>
      </p:grpSpPr>
      <p:sp>
        <p:nvSpPr>
          <p:cNvPr id="80" name="タイトルテキスト"/>
          <p:cNvSpPr txBox="1">
            <a:spLocks noGrp="1"/>
          </p:cNvSpPr>
          <p:nvPr>
            <p:ph type="title"/>
          </p:nvPr>
        </p:nvSpPr>
        <p:spPr>
          <a:xfrm>
            <a:off x="629841" y="0"/>
            <a:ext cx="2949178" cy="2057400"/>
          </a:xfrm>
          <a:prstGeom prst="rect">
            <a:avLst/>
          </a:prstGeom>
        </p:spPr>
        <p:txBody>
          <a:bodyPr anchor="b"/>
          <a:lstStyle>
            <a:lvl1pPr algn="l">
              <a:defRPr sz="3200"/>
            </a:lvl1pPr>
          </a:lstStyle>
          <a:p>
            <a:r>
              <a:t>タイトルテキスト</a:t>
            </a:r>
          </a:p>
        </p:txBody>
      </p:sp>
      <p:sp>
        <p:nvSpPr>
          <p:cNvPr id="81" name="本文レベル1…"/>
          <p:cNvSpPr txBox="1">
            <a:spLocks noGrp="1"/>
          </p:cNvSpPr>
          <p:nvPr>
            <p:ph type="body" sz="half" idx="1"/>
          </p:nvPr>
        </p:nvSpPr>
        <p:spPr>
          <a:xfrm>
            <a:off x="629841" y="2057400"/>
            <a:ext cx="2949178"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628650" y="230190"/>
            <a:ext cx="7886700" cy="1595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タイトルテキスト</a:t>
            </a:r>
          </a:p>
        </p:txBody>
      </p:sp>
      <p:sp>
        <p:nvSpPr>
          <p:cNvPr id="3" name="本文レベル1…"/>
          <p:cNvSpPr txBox="1">
            <a:spLocks noGrp="1"/>
          </p:cNvSpPr>
          <p:nvPr>
            <p:ph type="body" idx="1"/>
          </p:nvPr>
        </p:nvSpPr>
        <p:spPr>
          <a:xfrm>
            <a:off x="628650" y="1825625"/>
            <a:ext cx="7886700" cy="5032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457950" y="6372370"/>
            <a:ext cx="2057400" cy="333088"/>
          </a:xfrm>
          <a:prstGeom prst="rect">
            <a:avLst/>
          </a:prstGeom>
          <a:ln w="12700">
            <a:miter lim="400000"/>
          </a:ln>
        </p:spPr>
        <p:txBody>
          <a:bodyPr lIns="45719" rIns="45719" anchor="ctr">
            <a:spAutoFit/>
          </a:bodyPr>
          <a:lstStyle>
            <a:lvl1pPr>
              <a:defRPr b="1"/>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Lst>
  <p:transition spd="med"/>
  <p:txStyles>
    <p:titleStyle>
      <a:lvl1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1pPr>
      <a:lvl2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2pPr>
      <a:lvl3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3pPr>
      <a:lvl4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4pPr>
      <a:lvl5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5pPr>
      <a:lvl6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6pPr>
      <a:lvl7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7pPr>
      <a:lvl8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8pPr>
      <a:lvl9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Calibri"/>
          <a:ea typeface="Calibri"/>
          <a:cs typeface="Calibri"/>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J-PARC リニアックからRCSへの大強度ビーム入射調整に関する最近の進捗"/>
          <p:cNvSpPr txBox="1">
            <a:spLocks noGrp="1"/>
          </p:cNvSpPr>
          <p:nvPr>
            <p:ph type="ctrTitle"/>
          </p:nvPr>
        </p:nvSpPr>
        <p:spPr>
          <a:xfrm>
            <a:off x="685800" y="1122362"/>
            <a:ext cx="8105234" cy="1937830"/>
          </a:xfrm>
          <a:prstGeom prst="rect">
            <a:avLst/>
          </a:prstGeom>
        </p:spPr>
        <p:txBody>
          <a:bodyPr/>
          <a:lstStyle/>
          <a:p>
            <a:pPr defTabSz="850391">
              <a:defRPr sz="3720" b="1"/>
            </a:pPr>
            <a:r>
              <a:rPr>
                <a:latin typeface="Times Roman"/>
                <a:ea typeface="Times Roman"/>
                <a:cs typeface="Times Roman"/>
                <a:sym typeface="Times Roman"/>
              </a:rPr>
              <a:t>J-PARC </a:t>
            </a:r>
            <a:r>
              <a:t>リニアックから</a:t>
            </a:r>
            <a:r>
              <a:rPr>
                <a:latin typeface="Times Roman"/>
                <a:ea typeface="Times Roman"/>
                <a:cs typeface="Times Roman"/>
                <a:sym typeface="Times Roman"/>
              </a:rPr>
              <a:t>RCS</a:t>
            </a:r>
            <a:r>
              <a:t>への大強度ビーム入射調整に関する最近の進捗</a:t>
            </a:r>
          </a:p>
        </p:txBody>
      </p:sp>
      <p:sp>
        <p:nvSpPr>
          <p:cNvPr id="166" name="K. Okabe, J-PARC Center, JAEA…"/>
          <p:cNvSpPr txBox="1">
            <a:spLocks noGrp="1"/>
          </p:cNvSpPr>
          <p:nvPr>
            <p:ph type="subTitle" sz="quarter" idx="1"/>
          </p:nvPr>
        </p:nvSpPr>
        <p:spPr>
          <a:xfrm>
            <a:off x="1143000" y="4206240"/>
            <a:ext cx="6858000" cy="1051561"/>
          </a:xfrm>
          <a:prstGeom prst="rect">
            <a:avLst/>
          </a:prstGeom>
        </p:spPr>
        <p:txBody>
          <a:bodyPr/>
          <a:lstStyle/>
          <a:p>
            <a:r>
              <a:t>K. Okabe, J-PARC Center, JAEA</a:t>
            </a:r>
          </a:p>
          <a:p>
            <a:r>
              <a:t>for J-PARC LINAC &amp; RCS commissioning group</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disparsion_org400MeV2.png" descr="disparsion_org400MeV2.png"/>
          <p:cNvPicPr>
            <a:picLocks noChangeAspect="1"/>
          </p:cNvPicPr>
          <p:nvPr/>
        </p:nvPicPr>
        <p:blipFill>
          <a:blip r:embed="rId2"/>
          <a:stretch>
            <a:fillRect/>
          </a:stretch>
        </p:blipFill>
        <p:spPr>
          <a:xfrm>
            <a:off x="5090640" y="1056396"/>
            <a:ext cx="4050465" cy="2829561"/>
          </a:xfrm>
          <a:prstGeom prst="rect">
            <a:avLst/>
          </a:prstGeom>
          <a:ln w="12700">
            <a:miter lim="400000"/>
          </a:ln>
        </p:spPr>
      </p:pic>
      <p:sp>
        <p:nvSpPr>
          <p:cNvPr id="417" name="四角形"/>
          <p:cNvSpPr/>
          <p:nvPr/>
        </p:nvSpPr>
        <p:spPr>
          <a:xfrm rot="5400000">
            <a:off x="7177108" y="2473320"/>
            <a:ext cx="215997" cy="340337"/>
          </a:xfrm>
          <a:prstGeom prst="rect">
            <a:avLst/>
          </a:prstGeom>
          <a:solidFill>
            <a:schemeClr val="accent1">
              <a:alpha val="25000"/>
            </a:schemeClr>
          </a:solidFill>
          <a:ln w="19050">
            <a:solidFill>
              <a:schemeClr val="accent1"/>
            </a:solidFill>
            <a:miter/>
          </a:ln>
        </p:spPr>
        <p:txBody>
          <a:bodyPr lIns="45719" rIns="45719" anchor="ctr"/>
          <a:lstStyle/>
          <a:p>
            <a:pPr algn="ctr">
              <a:defRPr>
                <a:solidFill>
                  <a:srgbClr val="FFFFFF"/>
                </a:solidFill>
              </a:defRPr>
            </a:pPr>
            <a:endParaRPr/>
          </a:p>
        </p:txBody>
      </p:sp>
      <p:grpSp>
        <p:nvGrpSpPr>
          <p:cNvPr id="438" name="グループ"/>
          <p:cNvGrpSpPr/>
          <p:nvPr/>
        </p:nvGrpSpPr>
        <p:grpSpPr>
          <a:xfrm>
            <a:off x="9890193" y="816721"/>
            <a:ext cx="5266242" cy="6965743"/>
            <a:chOff x="0" y="-241829"/>
            <a:chExt cx="5266240" cy="6965741"/>
          </a:xfrm>
        </p:grpSpPr>
        <p:sp>
          <p:nvSpPr>
            <p:cNvPr id="418" name="線"/>
            <p:cNvSpPr/>
            <p:nvPr/>
          </p:nvSpPr>
          <p:spPr>
            <a:xfrm flipH="1">
              <a:off x="1228791" y="4575903"/>
              <a:ext cx="1" cy="747037"/>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sp>
          <p:nvSpPr>
            <p:cNvPr id="419" name="線"/>
            <p:cNvSpPr/>
            <p:nvPr/>
          </p:nvSpPr>
          <p:spPr>
            <a:xfrm flipH="1">
              <a:off x="775866" y="4641503"/>
              <a:ext cx="452927" cy="1"/>
            </a:xfrm>
            <a:prstGeom prst="line">
              <a:avLst/>
            </a:prstGeom>
            <a:noFill/>
            <a:ln w="19050" cap="flat">
              <a:solidFill>
                <a:srgbClr val="000000"/>
              </a:solidFill>
              <a:prstDash val="solid"/>
              <a:miter lim="800000"/>
              <a:tailEnd type="triangle" w="med" len="me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sp>
          <p:nvSpPr>
            <p:cNvPr id="420" name="線"/>
            <p:cNvSpPr/>
            <p:nvPr/>
          </p:nvSpPr>
          <p:spPr>
            <a:xfrm>
              <a:off x="1228791" y="4641503"/>
              <a:ext cx="452926" cy="1"/>
            </a:xfrm>
            <a:prstGeom prst="line">
              <a:avLst/>
            </a:prstGeom>
            <a:noFill/>
            <a:ln w="19050" cap="flat">
              <a:solidFill>
                <a:srgbClr val="000000"/>
              </a:solidFill>
              <a:prstDash val="solid"/>
              <a:miter lim="800000"/>
              <a:tailEnd type="triangle" w="med" len="me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sp>
          <p:nvSpPr>
            <p:cNvPr id="421" name="L3BT"/>
            <p:cNvSpPr/>
            <p:nvPr/>
          </p:nvSpPr>
          <p:spPr>
            <a:xfrm>
              <a:off x="1662666" y="447297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solidFill>
                    <a:srgbClr val="0000FF"/>
                  </a:solidFill>
                </a:defRPr>
              </a:lvl1pPr>
            </a:lstStyle>
            <a:p>
              <a:pPr>
                <a:defRPr sz="1800">
                  <a:solidFill>
                    <a:srgbClr val="000000"/>
                  </a:solidFill>
                </a:defRPr>
              </a:pPr>
              <a:r>
                <a:rPr sz="1400">
                  <a:solidFill>
                    <a:srgbClr val="0000FF"/>
                  </a:solidFill>
                </a:rPr>
                <a:t>L3BT</a:t>
              </a:r>
            </a:p>
          </p:txBody>
        </p:sp>
        <p:grpSp>
          <p:nvGrpSpPr>
            <p:cNvPr id="437" name="グループ"/>
            <p:cNvGrpSpPr/>
            <p:nvPr/>
          </p:nvGrpSpPr>
          <p:grpSpPr>
            <a:xfrm>
              <a:off x="-1" y="-241830"/>
              <a:ext cx="5266242" cy="6965743"/>
              <a:chOff x="0" y="-241829"/>
              <a:chExt cx="5266240" cy="6965741"/>
            </a:xfrm>
          </p:grpSpPr>
          <p:grpSp>
            <p:nvGrpSpPr>
              <p:cNvPr id="432" name="グループ"/>
              <p:cNvGrpSpPr/>
              <p:nvPr/>
            </p:nvGrpSpPr>
            <p:grpSpPr>
              <a:xfrm>
                <a:off x="-1" y="-241830"/>
                <a:ext cx="4787874" cy="6965743"/>
                <a:chOff x="0" y="-241829"/>
                <a:chExt cx="4787872" cy="6965741"/>
              </a:xfrm>
            </p:grpSpPr>
            <p:pic>
              <p:nvPicPr>
                <p:cNvPr id="422" name="L3BT_org.pdf" descr="L3BT_org.pdf"/>
                <p:cNvPicPr>
                  <a:picLocks noChangeAspect="1"/>
                </p:cNvPicPr>
                <p:nvPr/>
              </p:nvPicPr>
              <p:blipFill>
                <a:blip r:embed="rId3"/>
                <a:srcRect l="5175" t="11972" r="8176" b="5209"/>
                <a:stretch>
                  <a:fillRect/>
                </a:stretch>
              </p:blipFill>
              <p:spPr>
                <a:xfrm>
                  <a:off x="0" y="0"/>
                  <a:ext cx="4499043" cy="6085445"/>
                </a:xfrm>
                <a:prstGeom prst="rect">
                  <a:avLst/>
                </a:prstGeom>
                <a:ln w="12700" cap="flat">
                  <a:noFill/>
                  <a:miter lim="400000"/>
                </a:ln>
                <a:effectLst/>
              </p:spPr>
            </p:pic>
            <p:sp>
              <p:nvSpPr>
                <p:cNvPr id="423" name="DB2"/>
                <p:cNvSpPr/>
                <p:nvPr/>
              </p:nvSpPr>
              <p:spPr>
                <a:xfrm>
                  <a:off x="3071423" y="322930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solidFill>
                        <a:srgbClr val="0000FF"/>
                      </a:solidFill>
                    </a:defRPr>
                  </a:lvl1pPr>
                </a:lstStyle>
                <a:p>
                  <a:pPr>
                    <a:defRPr sz="1800">
                      <a:solidFill>
                        <a:srgbClr val="000000"/>
                      </a:solidFill>
                    </a:defRPr>
                  </a:pPr>
                  <a:r>
                    <a:rPr sz="1400">
                      <a:solidFill>
                        <a:srgbClr val="0000FF"/>
                      </a:solidFill>
                    </a:rPr>
                    <a:t>DB2</a:t>
                  </a:r>
                </a:p>
              </p:txBody>
            </p:sp>
            <p:sp>
              <p:nvSpPr>
                <p:cNvPr id="424" name="DB1"/>
                <p:cNvSpPr/>
                <p:nvPr/>
              </p:nvSpPr>
              <p:spPr>
                <a:xfrm>
                  <a:off x="1650162" y="5453912"/>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solidFill>
                        <a:srgbClr val="0000FF"/>
                      </a:solidFill>
                    </a:defRPr>
                  </a:lvl1pPr>
                </a:lstStyle>
                <a:p>
                  <a:pPr>
                    <a:defRPr sz="1800">
                      <a:solidFill>
                        <a:srgbClr val="000000"/>
                      </a:solidFill>
                    </a:defRPr>
                  </a:pPr>
                  <a:r>
                    <a:rPr sz="1400">
                      <a:solidFill>
                        <a:srgbClr val="0000FF"/>
                      </a:solidFill>
                    </a:rPr>
                    <a:t>DB1</a:t>
                  </a:r>
                </a:p>
              </p:txBody>
            </p:sp>
            <p:sp>
              <p:nvSpPr>
                <p:cNvPr id="425" name="ACS"/>
                <p:cNvSpPr/>
                <p:nvPr/>
              </p:nvSpPr>
              <p:spPr>
                <a:xfrm>
                  <a:off x="395660" y="4527203"/>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solidFill>
                        <a:srgbClr val="0000FF"/>
                      </a:solidFill>
                    </a:defRPr>
                  </a:lvl1pPr>
                </a:lstStyle>
                <a:p>
                  <a:pPr>
                    <a:defRPr sz="1800">
                      <a:solidFill>
                        <a:srgbClr val="000000"/>
                      </a:solidFill>
                    </a:defRPr>
                  </a:pPr>
                  <a:r>
                    <a:rPr sz="1400">
                      <a:solidFill>
                        <a:srgbClr val="0000FF"/>
                      </a:solidFill>
                    </a:rPr>
                    <a:t>ACS</a:t>
                  </a:r>
                </a:p>
              </p:txBody>
            </p:sp>
            <p:sp>
              <p:nvSpPr>
                <p:cNvPr id="426" name="スクレーパ"/>
                <p:cNvSpPr/>
                <p:nvPr/>
              </p:nvSpPr>
              <p:spPr>
                <a:xfrm flipV="1">
                  <a:off x="3433320" y="1599164"/>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solidFill>
                        <a:srgbClr val="0000FF"/>
                      </a:solidFill>
                    </a:defRPr>
                  </a:lvl1pPr>
                </a:lstStyle>
                <a:p>
                  <a:pPr>
                    <a:defRPr sz="1800">
                      <a:solidFill>
                        <a:srgbClr val="000000"/>
                      </a:solidFill>
                    </a:defRPr>
                  </a:pPr>
                  <a:r>
                    <a:rPr sz="1400">
                      <a:solidFill>
                        <a:srgbClr val="0000FF"/>
                      </a:solidFill>
                    </a:rPr>
                    <a:t>スクレーパ</a:t>
                  </a:r>
                </a:p>
              </p:txBody>
            </p:sp>
            <p:sp>
              <p:nvSpPr>
                <p:cNvPr id="427" name="入射部"/>
                <p:cNvSpPr/>
                <p:nvPr/>
              </p:nvSpPr>
              <p:spPr>
                <a:xfrm flipV="1">
                  <a:off x="3425321" y="-24183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solidFill>
                        <a:srgbClr val="0000FF"/>
                      </a:solidFill>
                    </a:defRPr>
                  </a:lvl1pPr>
                </a:lstStyle>
                <a:p>
                  <a:pPr>
                    <a:defRPr sz="1800">
                      <a:solidFill>
                        <a:srgbClr val="000000"/>
                      </a:solidFill>
                    </a:defRPr>
                  </a:pPr>
                  <a:r>
                    <a:rPr sz="1400">
                      <a:solidFill>
                        <a:srgbClr val="0000FF"/>
                      </a:solidFill>
                    </a:rPr>
                    <a:t>入射部</a:t>
                  </a:r>
                </a:p>
              </p:txBody>
            </p:sp>
            <p:sp>
              <p:nvSpPr>
                <p:cNvPr id="428" name="線"/>
                <p:cNvSpPr/>
                <p:nvPr/>
              </p:nvSpPr>
              <p:spPr>
                <a:xfrm flipV="1">
                  <a:off x="1839360" y="5133920"/>
                  <a:ext cx="1" cy="345393"/>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sp>
              <p:nvSpPr>
                <p:cNvPr id="429" name="線"/>
                <p:cNvSpPr/>
                <p:nvPr/>
              </p:nvSpPr>
              <p:spPr>
                <a:xfrm>
                  <a:off x="3524377" y="3413971"/>
                  <a:ext cx="279146" cy="1"/>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sp>
              <p:nvSpPr>
                <p:cNvPr id="430" name="直線部"/>
                <p:cNvSpPr/>
                <p:nvPr/>
              </p:nvSpPr>
              <p:spPr>
                <a:xfrm>
                  <a:off x="1611729" y="4822726"/>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solidFill>
                        <a:srgbClr val="0000FF"/>
                      </a:solidFill>
                    </a:defRPr>
                  </a:lvl1pPr>
                </a:lstStyle>
                <a:p>
                  <a:pPr>
                    <a:defRPr sz="1800">
                      <a:solidFill>
                        <a:srgbClr val="000000"/>
                      </a:solidFill>
                    </a:defRPr>
                  </a:pPr>
                  <a:r>
                    <a:rPr sz="1400">
                      <a:solidFill>
                        <a:srgbClr val="0000FF"/>
                      </a:solidFill>
                    </a:rPr>
                    <a:t>直線部</a:t>
                  </a:r>
                </a:p>
              </p:txBody>
            </p:sp>
            <p:sp>
              <p:nvSpPr>
                <p:cNvPr id="431" name="1st アーク"/>
                <p:cNvSpPr/>
                <p:nvPr/>
              </p:nvSpPr>
              <p:spPr>
                <a:xfrm>
                  <a:off x="2991820" y="4745004"/>
                  <a:ext cx="1796053" cy="1"/>
                </a:xfrm>
                <a:prstGeom prst="line">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r>
                    <a:rPr sz="1400">
                      <a:solidFill>
                        <a:srgbClr val="0000FF"/>
                      </a:solidFill>
                    </a:rPr>
                    <a:t>1</a:t>
                  </a:r>
                  <a:r>
                    <a:rPr sz="1400" baseline="30000">
                      <a:solidFill>
                        <a:srgbClr val="0000FF"/>
                      </a:solidFill>
                    </a:rPr>
                    <a:t>st</a:t>
                  </a:r>
                  <a:r>
                    <a:rPr sz="1400">
                      <a:solidFill>
                        <a:srgbClr val="0000FF"/>
                      </a:solidFill>
                    </a:rPr>
                    <a:t> アーク</a:t>
                  </a:r>
                </a:p>
              </p:txBody>
            </p:sp>
          </p:grpSp>
          <p:sp>
            <p:nvSpPr>
              <p:cNvPr id="433" name="線"/>
              <p:cNvSpPr/>
              <p:nvPr/>
            </p:nvSpPr>
            <p:spPr>
              <a:xfrm flipH="1">
                <a:off x="3828692" y="987531"/>
                <a:ext cx="167549" cy="88455"/>
              </a:xfrm>
              <a:prstGeom prst="line">
                <a:avLst/>
              </a:prstGeom>
              <a:noFill/>
              <a:ln w="12700" cap="flat">
                <a:solidFill>
                  <a:srgbClr val="4F81BD"/>
                </a:solidFill>
                <a:prstDash val="solid"/>
                <a:miter lim="800000"/>
                <a:tailEnd type="triangle" w="med" len="me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sp>
            <p:nvSpPr>
              <p:cNvPr id="434" name="BM7"/>
              <p:cNvSpPr/>
              <p:nvPr/>
            </p:nvSpPr>
            <p:spPr>
              <a:xfrm>
                <a:off x="3996240" y="83364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solidFill>
                      <a:srgbClr val="0000FF"/>
                    </a:solidFill>
                  </a:defRPr>
                </a:lvl1pPr>
              </a:lstStyle>
              <a:p>
                <a:pPr>
                  <a:defRPr sz="1800">
                    <a:solidFill>
                      <a:srgbClr val="000000"/>
                    </a:solidFill>
                  </a:defRPr>
                </a:pPr>
                <a:r>
                  <a:rPr sz="1400">
                    <a:solidFill>
                      <a:srgbClr val="0000FF"/>
                    </a:solidFill>
                  </a:rPr>
                  <a:t>BM7</a:t>
                </a:r>
              </a:p>
            </p:txBody>
          </p:sp>
          <p:sp>
            <p:nvSpPr>
              <p:cNvPr id="435" name="四角形"/>
              <p:cNvSpPr/>
              <p:nvPr/>
            </p:nvSpPr>
            <p:spPr>
              <a:xfrm>
                <a:off x="3803522" y="1124090"/>
                <a:ext cx="134210" cy="471446"/>
              </a:xfrm>
              <a:prstGeom prst="rect">
                <a:avLst/>
              </a:prstGeom>
              <a:solidFill>
                <a:schemeClr val="accent1">
                  <a:alpha val="50000"/>
                </a:schemeClr>
              </a:solidFill>
              <a:ln w="635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36" name="QM61…"/>
              <p:cNvSpPr/>
              <p:nvPr/>
            </p:nvSpPr>
            <p:spPr>
              <a:xfrm>
                <a:off x="3932275" y="125154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r>
                  <a:rPr sz="1400">
                    <a:solidFill>
                      <a:srgbClr val="0000FF"/>
                    </a:solidFill>
                  </a:rPr>
                  <a:t>QM61</a:t>
                </a:r>
              </a:p>
              <a:p>
                <a:r>
                  <a:rPr sz="1400">
                    <a:solidFill>
                      <a:srgbClr val="0000FF"/>
                    </a:solidFill>
                  </a:rPr>
                  <a:t>- 65</a:t>
                </a:r>
              </a:p>
            </p:txBody>
          </p:sp>
        </p:grpSp>
      </p:grpSp>
      <p:sp>
        <p:nvSpPr>
          <p:cNvPr id="439" name="Twiss parameter correction of the injection beam"/>
          <p:cNvSpPr txBox="1">
            <a:spLocks noGrp="1"/>
          </p:cNvSpPr>
          <p:nvPr>
            <p:ph type="title"/>
          </p:nvPr>
        </p:nvSpPr>
        <p:spPr>
          <a:xfrm>
            <a:off x="55864" y="75801"/>
            <a:ext cx="8967413" cy="540085"/>
          </a:xfrm>
          <a:prstGeom prst="rect">
            <a:avLst/>
          </a:prstGeom>
        </p:spPr>
        <p:txBody>
          <a:bodyPr>
            <a:normAutofit/>
          </a:bodyPr>
          <a:lstStyle>
            <a:lvl1pPr defTabSz="685800">
              <a:defRPr sz="3000" b="1"/>
            </a:lvl1pPr>
          </a:lstStyle>
          <a:p>
            <a:r>
              <a:rPr sz="2400" dirty="0">
                <a:latin typeface="Hiragino Kaku Gothic ProN W3" panose="020B0300000000000000" pitchFamily="34" charset="-128"/>
                <a:ea typeface="Hiragino Kaku Gothic ProN W3" panose="020B0300000000000000" pitchFamily="34" charset="-128"/>
              </a:rPr>
              <a:t>Twiss parameter correction of the injection beam </a:t>
            </a:r>
          </a:p>
        </p:txBody>
      </p:sp>
      <p:sp>
        <p:nvSpPr>
          <p:cNvPr id="440" name="Procedure of the tuning…"/>
          <p:cNvSpPr txBox="1">
            <a:spLocks noGrp="1"/>
          </p:cNvSpPr>
          <p:nvPr>
            <p:ph type="body" sz="half" idx="1"/>
          </p:nvPr>
        </p:nvSpPr>
        <p:spPr>
          <a:xfrm>
            <a:off x="9828614" y="1058550"/>
            <a:ext cx="3494900" cy="3872323"/>
          </a:xfrm>
          <a:prstGeom prst="rect">
            <a:avLst/>
          </a:prstGeom>
        </p:spPr>
        <p:txBody>
          <a:bodyPr/>
          <a:lstStyle/>
          <a:p>
            <a:pPr marL="0" indent="0">
              <a:buSzTx/>
              <a:buNone/>
            </a:pPr>
            <a:r>
              <a:rPr sz="2000"/>
              <a:t>Procedure of the tuning</a:t>
            </a:r>
          </a:p>
          <a:p>
            <a:pPr marL="252866" indent="-252866">
              <a:buFontTx/>
              <a:buAutoNum type="arabicParenR"/>
            </a:pPr>
            <a:r>
              <a:rPr sz="2000"/>
              <a:t>Measure RCS injection beam distribution by MWPMs around the foil.</a:t>
            </a:r>
          </a:p>
          <a:p>
            <a:pPr marL="252866" indent="-252866">
              <a:buFontTx/>
              <a:buAutoNum type="arabicParenR"/>
            </a:pPr>
            <a:r>
              <a:rPr sz="2000"/>
              <a:t>Calculate transverse beam profile (twiss &amp; emittance) at the injection point.</a:t>
            </a:r>
          </a:p>
          <a:p>
            <a:pPr marL="252866" indent="-252866">
              <a:buFontTx/>
              <a:buAutoNum type="arabicParenR"/>
            </a:pPr>
            <a:r>
              <a:rPr sz="2000"/>
              <a:t>Optimize beam profile by  using QM61 – 65 as a knob.</a:t>
            </a:r>
          </a:p>
          <a:p>
            <a:pPr marL="0" indent="0">
              <a:buSzTx/>
              <a:buNone/>
            </a:pPr>
            <a:r>
              <a:rPr sz="2000"/>
              <a:t>We repeat 1) – 3) from 3 to 4 times. </a:t>
            </a:r>
          </a:p>
        </p:txBody>
      </p:sp>
      <p:sp>
        <p:nvSpPr>
          <p:cNvPr id="441" name="RCS"/>
          <p:cNvSpPr txBox="1"/>
          <p:nvPr/>
        </p:nvSpPr>
        <p:spPr>
          <a:xfrm>
            <a:off x="13937236" y="947390"/>
            <a:ext cx="414398"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3366FF"/>
                </a:solidFill>
              </a:defRPr>
            </a:lvl1pPr>
          </a:lstStyle>
          <a:p>
            <a:pPr>
              <a:defRPr sz="1800">
                <a:solidFill>
                  <a:srgbClr val="000000"/>
                </a:solidFill>
              </a:defRPr>
            </a:pPr>
            <a:r>
              <a:rPr sz="1600">
                <a:solidFill>
                  <a:srgbClr val="3366FF"/>
                </a:solidFill>
              </a:rPr>
              <a:t>RCS</a:t>
            </a:r>
          </a:p>
        </p:txBody>
      </p:sp>
      <p:sp>
        <p:nvSpPr>
          <p:cNvPr id="442" name="線"/>
          <p:cNvSpPr/>
          <p:nvPr/>
        </p:nvSpPr>
        <p:spPr>
          <a:xfrm flipV="1">
            <a:off x="14394968" y="1066927"/>
            <a:ext cx="1" cy="5764271"/>
          </a:xfrm>
          <a:prstGeom prst="line">
            <a:avLst/>
          </a:prstGeom>
          <a:ln w="19050">
            <a:solidFill>
              <a:schemeClr val="accent1"/>
            </a:solidFill>
            <a:prstDash val="dash"/>
            <a:miter/>
          </a:ln>
        </p:spPr>
        <p:txBody>
          <a:bodyPr lIns="45719" rIns="45719"/>
          <a:lstStyle/>
          <a:p>
            <a:pPr defTabSz="457200">
              <a:defRPr sz="1200">
                <a:latin typeface="+mn-lt"/>
                <a:ea typeface="+mn-ea"/>
                <a:cs typeface="+mn-cs"/>
                <a:sym typeface="Helvetica"/>
              </a:defRPr>
            </a:pPr>
            <a:endParaRPr/>
          </a:p>
        </p:txBody>
      </p:sp>
      <p:grpSp>
        <p:nvGrpSpPr>
          <p:cNvPr id="445" name="L3BT_org.pdf"/>
          <p:cNvGrpSpPr/>
          <p:nvPr/>
        </p:nvGrpSpPr>
        <p:grpSpPr>
          <a:xfrm>
            <a:off x="331585" y="4293691"/>
            <a:ext cx="8741293" cy="2244385"/>
            <a:chOff x="0" y="0"/>
            <a:chExt cx="8741292" cy="2244383"/>
          </a:xfrm>
        </p:grpSpPr>
        <p:sp>
          <p:nvSpPr>
            <p:cNvPr id="443" name="四角形"/>
            <p:cNvSpPr/>
            <p:nvPr/>
          </p:nvSpPr>
          <p:spPr>
            <a:xfrm rot="5400000">
              <a:off x="3248455" y="-3248455"/>
              <a:ext cx="2244383" cy="874129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44" name="image7.tif" descr="image7.tif"/>
            <p:cNvPicPr>
              <a:picLocks noChangeAspect="1"/>
            </p:cNvPicPr>
            <p:nvPr/>
          </p:nvPicPr>
          <p:blipFill>
            <a:blip r:embed="rId3"/>
            <a:srcRect l="69229" t="3748" r="8093" b="33840"/>
            <a:stretch>
              <a:fillRect/>
            </a:stretch>
          </p:blipFill>
          <p:spPr>
            <a:xfrm rot="5400000">
              <a:off x="3248454" y="-3248455"/>
              <a:ext cx="2244384" cy="8741293"/>
            </a:xfrm>
            <a:prstGeom prst="rect">
              <a:avLst/>
            </a:prstGeom>
            <a:ln w="9525" cap="flat">
              <a:solidFill>
                <a:srgbClr val="A6A6A6"/>
              </a:solidFill>
              <a:prstDash val="solid"/>
              <a:bevel/>
            </a:ln>
            <a:effectLst>
              <a:outerShdw blurRad="50800" dist="38100" dir="2700000" rotWithShape="0">
                <a:srgbClr val="000000">
                  <a:alpha val="40000"/>
                </a:srgbClr>
              </a:outerShdw>
            </a:effectLst>
          </p:spPr>
        </p:pic>
      </p:grpSp>
      <p:sp>
        <p:nvSpPr>
          <p:cNvPr id="446" name="BM7"/>
          <p:cNvSpPr txBox="1"/>
          <p:nvPr/>
        </p:nvSpPr>
        <p:spPr>
          <a:xfrm>
            <a:off x="6014804" y="4416952"/>
            <a:ext cx="442986" cy="2808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0000FF"/>
                </a:solidFill>
              </a:defRPr>
            </a:lvl1pPr>
          </a:lstStyle>
          <a:p>
            <a:pPr>
              <a:defRPr sz="1800">
                <a:solidFill>
                  <a:srgbClr val="000000"/>
                </a:solidFill>
              </a:defRPr>
            </a:pPr>
            <a:r>
              <a:rPr sz="1400">
                <a:solidFill>
                  <a:srgbClr val="0000FF"/>
                </a:solidFill>
              </a:rPr>
              <a:t>BM7</a:t>
            </a:r>
          </a:p>
        </p:txBody>
      </p:sp>
      <p:sp>
        <p:nvSpPr>
          <p:cNvPr id="447" name="四角形"/>
          <p:cNvSpPr/>
          <p:nvPr/>
        </p:nvSpPr>
        <p:spPr>
          <a:xfrm rot="5400000">
            <a:off x="5270737" y="4891261"/>
            <a:ext cx="134210" cy="881314"/>
          </a:xfrm>
          <a:prstGeom prst="rect">
            <a:avLst/>
          </a:prstGeom>
          <a:solidFill>
            <a:schemeClr val="accent1">
              <a:alpha val="25000"/>
            </a:schemeClr>
          </a:solidFill>
          <a:ln w="19050">
            <a:solidFill>
              <a:schemeClr val="accent1"/>
            </a:solidFill>
            <a:miter/>
          </a:ln>
        </p:spPr>
        <p:txBody>
          <a:bodyPr lIns="45719" rIns="45719" anchor="ctr"/>
          <a:lstStyle/>
          <a:p>
            <a:pPr algn="ctr">
              <a:defRPr>
                <a:solidFill>
                  <a:srgbClr val="FFFFFF"/>
                </a:solidFill>
              </a:defRPr>
            </a:pPr>
            <a:endParaRPr/>
          </a:p>
        </p:txBody>
      </p:sp>
      <p:sp>
        <p:nvSpPr>
          <p:cNvPr id="448" name="QM61 - 65"/>
          <p:cNvSpPr txBox="1"/>
          <p:nvPr/>
        </p:nvSpPr>
        <p:spPr>
          <a:xfrm>
            <a:off x="4846639" y="4416952"/>
            <a:ext cx="1010322" cy="2808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0000FF"/>
                </a:solidFill>
              </a:defRPr>
            </a:lvl1pPr>
          </a:lstStyle>
          <a:p>
            <a:pPr>
              <a:defRPr sz="1800">
                <a:solidFill>
                  <a:srgbClr val="000000"/>
                </a:solidFill>
              </a:defRPr>
            </a:pPr>
            <a:r>
              <a:rPr sz="1400">
                <a:solidFill>
                  <a:srgbClr val="0000FF"/>
                </a:solidFill>
              </a:rPr>
              <a:t>QM61 - 65</a:t>
            </a:r>
          </a:p>
        </p:txBody>
      </p:sp>
      <p:sp>
        <p:nvSpPr>
          <p:cNvPr id="449" name="線"/>
          <p:cNvSpPr/>
          <p:nvPr/>
        </p:nvSpPr>
        <p:spPr>
          <a:xfrm>
            <a:off x="5351800" y="4724729"/>
            <a:ext cx="1" cy="540085"/>
          </a:xfrm>
          <a:prstGeom prst="line">
            <a:avLst/>
          </a:prstGeom>
          <a:ln w="12700">
            <a:solidFill>
              <a:srgbClr val="4F81BD"/>
            </a:solidFill>
            <a:miter/>
            <a:tailEnd type="triangle"/>
          </a:ln>
        </p:spPr>
        <p:txBody>
          <a:bodyPr lIns="45719" rIns="45719"/>
          <a:lstStyle/>
          <a:p>
            <a:pPr defTabSz="457200">
              <a:defRPr sz="1200">
                <a:latin typeface="+mn-lt"/>
                <a:ea typeface="+mn-ea"/>
                <a:cs typeface="+mn-cs"/>
                <a:sym typeface="Helvetica"/>
              </a:defRPr>
            </a:pPr>
            <a:endParaRPr/>
          </a:p>
        </p:txBody>
      </p:sp>
      <p:sp>
        <p:nvSpPr>
          <p:cNvPr id="450" name="線"/>
          <p:cNvSpPr/>
          <p:nvPr/>
        </p:nvSpPr>
        <p:spPr>
          <a:xfrm flipH="1">
            <a:off x="1383977" y="4724729"/>
            <a:ext cx="1" cy="540085"/>
          </a:xfrm>
          <a:prstGeom prst="line">
            <a:avLst/>
          </a:prstGeom>
          <a:ln w="12700">
            <a:solidFill>
              <a:srgbClr val="4F81BD"/>
            </a:solidFill>
            <a:miter/>
            <a:tailEnd type="triangle"/>
          </a:ln>
        </p:spPr>
        <p:txBody>
          <a:bodyPr lIns="45719" rIns="45719"/>
          <a:lstStyle/>
          <a:p>
            <a:pPr defTabSz="457200">
              <a:defRPr sz="1200">
                <a:latin typeface="+mn-lt"/>
                <a:ea typeface="+mn-ea"/>
                <a:cs typeface="+mn-cs"/>
                <a:sym typeface="Helvetica"/>
              </a:defRPr>
            </a:pPr>
            <a:endParaRPr/>
          </a:p>
        </p:txBody>
      </p:sp>
      <p:sp>
        <p:nvSpPr>
          <p:cNvPr id="451" name="線"/>
          <p:cNvSpPr/>
          <p:nvPr/>
        </p:nvSpPr>
        <p:spPr>
          <a:xfrm flipH="1">
            <a:off x="5856961" y="4724729"/>
            <a:ext cx="296957" cy="540085"/>
          </a:xfrm>
          <a:prstGeom prst="line">
            <a:avLst/>
          </a:prstGeom>
          <a:ln w="12700">
            <a:solidFill>
              <a:srgbClr val="4F81BD"/>
            </a:solidFill>
            <a:miter/>
            <a:tailEnd type="triangle"/>
          </a:ln>
        </p:spPr>
        <p:txBody>
          <a:bodyPr lIns="45719" rIns="45719"/>
          <a:lstStyle/>
          <a:p>
            <a:pPr defTabSz="457200">
              <a:defRPr sz="1200">
                <a:latin typeface="+mn-lt"/>
                <a:ea typeface="+mn-ea"/>
                <a:cs typeface="+mn-cs"/>
                <a:sym typeface="Helvetica"/>
              </a:defRPr>
            </a:pPr>
            <a:endParaRPr/>
          </a:p>
        </p:txBody>
      </p:sp>
      <p:sp>
        <p:nvSpPr>
          <p:cNvPr id="452" name="DB2"/>
          <p:cNvSpPr txBox="1"/>
          <p:nvPr/>
        </p:nvSpPr>
        <p:spPr>
          <a:xfrm>
            <a:off x="1124527" y="4416952"/>
            <a:ext cx="400359" cy="2808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0000FF"/>
                </a:solidFill>
              </a:defRPr>
            </a:lvl1pPr>
          </a:lstStyle>
          <a:p>
            <a:pPr>
              <a:defRPr sz="1800">
                <a:solidFill>
                  <a:srgbClr val="000000"/>
                </a:solidFill>
              </a:defRPr>
            </a:pPr>
            <a:r>
              <a:rPr sz="1400">
                <a:solidFill>
                  <a:srgbClr val="0000FF"/>
                </a:solidFill>
              </a:rPr>
              <a:t>DB2</a:t>
            </a:r>
          </a:p>
        </p:txBody>
      </p:sp>
      <p:sp>
        <p:nvSpPr>
          <p:cNvPr id="453" name="線"/>
          <p:cNvSpPr/>
          <p:nvPr/>
        </p:nvSpPr>
        <p:spPr>
          <a:xfrm>
            <a:off x="8691190" y="5046840"/>
            <a:ext cx="378186" cy="1027536"/>
          </a:xfrm>
          <a:prstGeom prst="line">
            <a:avLst/>
          </a:prstGeom>
          <a:ln w="12700">
            <a:solidFill>
              <a:srgbClr val="4F81BD"/>
            </a:solidFill>
            <a:miter/>
            <a:tailEnd type="triangle"/>
          </a:ln>
        </p:spPr>
        <p:txBody>
          <a:bodyPr lIns="45719" rIns="45719"/>
          <a:lstStyle/>
          <a:p>
            <a:pPr defTabSz="457200">
              <a:defRPr sz="1200">
                <a:latin typeface="+mn-lt"/>
                <a:ea typeface="+mn-ea"/>
                <a:cs typeface="+mn-cs"/>
                <a:sym typeface="Helvetica"/>
              </a:defRPr>
            </a:pPr>
            <a:endParaRPr/>
          </a:p>
        </p:txBody>
      </p:sp>
      <p:sp>
        <p:nvSpPr>
          <p:cNvPr id="454" name="RCS…"/>
          <p:cNvSpPr txBox="1"/>
          <p:nvPr/>
        </p:nvSpPr>
        <p:spPr>
          <a:xfrm>
            <a:off x="8246166" y="4319091"/>
            <a:ext cx="836003" cy="7380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r>
              <a:rPr sz="1400">
                <a:solidFill>
                  <a:srgbClr val="0000FF"/>
                </a:solidFill>
              </a:rPr>
              <a:t>RCS</a:t>
            </a:r>
          </a:p>
          <a:p>
            <a:pPr algn="ctr"/>
            <a:r>
              <a:rPr sz="1400">
                <a:solidFill>
                  <a:srgbClr val="0000FF"/>
                </a:solidFill>
              </a:rPr>
              <a:t>charge ex.</a:t>
            </a:r>
          </a:p>
          <a:p>
            <a:pPr algn="ctr"/>
            <a:r>
              <a:rPr sz="1400">
                <a:solidFill>
                  <a:srgbClr val="0000FF"/>
                </a:solidFill>
              </a:rPr>
              <a:t>foil</a:t>
            </a:r>
          </a:p>
        </p:txBody>
      </p:sp>
      <p:sp>
        <p:nvSpPr>
          <p:cNvPr id="455" name="線"/>
          <p:cNvSpPr/>
          <p:nvPr/>
        </p:nvSpPr>
        <p:spPr>
          <a:xfrm rot="5400000">
            <a:off x="3208806" y="3796315"/>
            <a:ext cx="268525" cy="27279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223"/>
                  <a:pt x="10800" y="20759"/>
                </a:cubicBezTo>
                <a:lnTo>
                  <a:pt x="10800" y="11641"/>
                </a:lnTo>
                <a:cubicBezTo>
                  <a:pt x="10800" y="11177"/>
                  <a:pt x="5965" y="10800"/>
                  <a:pt x="0" y="10800"/>
                </a:cubicBezTo>
                <a:cubicBezTo>
                  <a:pt x="5965" y="10800"/>
                  <a:pt x="10800" y="10423"/>
                  <a:pt x="10800" y="9959"/>
                </a:cubicBezTo>
                <a:lnTo>
                  <a:pt x="10800" y="841"/>
                </a:lnTo>
                <a:cubicBezTo>
                  <a:pt x="10800" y="377"/>
                  <a:pt x="15635" y="0"/>
                  <a:pt x="21600" y="0"/>
                </a:cubicBezTo>
              </a:path>
            </a:pathLst>
          </a:custGeom>
          <a:ln w="38100">
            <a:solidFill>
              <a:schemeClr val="accent1"/>
            </a:solidFill>
            <a:miter/>
          </a:ln>
        </p:spPr>
        <p:txBody>
          <a:bodyPr lIns="45719" rIns="45719" anchor="ctr"/>
          <a:lstStyle/>
          <a:p>
            <a:pPr algn="ctr"/>
            <a:endParaRPr/>
          </a:p>
        </p:txBody>
      </p:sp>
      <p:sp>
        <p:nvSpPr>
          <p:cNvPr id="456" name="L3BT Scraper…"/>
          <p:cNvSpPr txBox="1"/>
          <p:nvPr/>
        </p:nvSpPr>
        <p:spPr>
          <a:xfrm>
            <a:off x="2811439" y="4431822"/>
            <a:ext cx="1032642" cy="5094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r>
              <a:rPr sz="1400">
                <a:solidFill>
                  <a:srgbClr val="0000FF"/>
                </a:solidFill>
              </a:rPr>
              <a:t>L3BT Scraper</a:t>
            </a:r>
          </a:p>
          <a:p>
            <a:pPr algn="ctr"/>
            <a:r>
              <a:rPr sz="1400">
                <a:solidFill>
                  <a:srgbClr val="0000FF"/>
                </a:solidFill>
              </a:rPr>
              <a:t>Section</a:t>
            </a:r>
          </a:p>
        </p:txBody>
      </p:sp>
      <p:sp>
        <p:nvSpPr>
          <p:cNvPr id="457" name="Dispersion"/>
          <p:cNvSpPr txBox="1"/>
          <p:nvPr/>
        </p:nvSpPr>
        <p:spPr>
          <a:xfrm>
            <a:off x="5641032" y="762723"/>
            <a:ext cx="1104713"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u="sng"/>
            </a:lvl1pPr>
          </a:lstStyle>
          <a:p>
            <a:pPr>
              <a:defRPr b="0" u="none"/>
            </a:pPr>
            <a:r>
              <a:rPr b="1" u="sng"/>
              <a:t>Dispersion</a:t>
            </a:r>
          </a:p>
        </p:txBody>
      </p:sp>
      <p:sp>
        <p:nvSpPr>
          <p:cNvPr id="458" name="線"/>
          <p:cNvSpPr/>
          <p:nvPr/>
        </p:nvSpPr>
        <p:spPr>
          <a:xfrm flipV="1">
            <a:off x="6280264" y="2783189"/>
            <a:ext cx="1198222" cy="1633764"/>
          </a:xfrm>
          <a:prstGeom prst="line">
            <a:avLst/>
          </a:prstGeom>
          <a:ln w="12700">
            <a:solidFill>
              <a:srgbClr val="4F81BD"/>
            </a:solidFill>
            <a:miter/>
            <a:tailEnd type="triangle"/>
          </a:ln>
        </p:spPr>
        <p:txBody>
          <a:bodyPr lIns="45719" rIns="45719"/>
          <a:lstStyle/>
          <a:p>
            <a:pPr defTabSz="457200">
              <a:defRPr sz="1200">
                <a:latin typeface="+mn-lt"/>
                <a:ea typeface="+mn-ea"/>
                <a:cs typeface="+mn-cs"/>
                <a:sym typeface="Helvetica"/>
              </a:defRPr>
            </a:pPr>
            <a:endParaRPr/>
          </a:p>
        </p:txBody>
      </p:sp>
      <p:sp>
        <p:nvSpPr>
          <p:cNvPr id="459" name="線"/>
          <p:cNvSpPr/>
          <p:nvPr/>
        </p:nvSpPr>
        <p:spPr>
          <a:xfrm flipV="1">
            <a:off x="8674832" y="2758361"/>
            <a:ext cx="139934" cy="1687799"/>
          </a:xfrm>
          <a:prstGeom prst="line">
            <a:avLst/>
          </a:prstGeom>
          <a:ln w="12700">
            <a:solidFill>
              <a:srgbClr val="4F81BD"/>
            </a:solidFill>
            <a:miter/>
            <a:tailEnd type="triangle"/>
          </a:ln>
        </p:spPr>
        <p:txBody>
          <a:bodyPr lIns="45719" rIns="45719"/>
          <a:lstStyle/>
          <a:p>
            <a:pPr defTabSz="457200">
              <a:defRPr sz="1200">
                <a:latin typeface="+mn-lt"/>
                <a:ea typeface="+mn-ea"/>
                <a:cs typeface="+mn-cs"/>
                <a:sym typeface="Helvetica"/>
              </a:defRPr>
            </a:pPr>
            <a:endParaRPr/>
          </a:p>
        </p:txBody>
      </p:sp>
      <p:sp>
        <p:nvSpPr>
          <p:cNvPr id="460" name="Beam parameter reconstruction at the RCS injection point : Multi-wire profile monitors (MWPM) 2-4, WSM73.…"/>
          <p:cNvSpPr txBox="1"/>
          <p:nvPr/>
        </p:nvSpPr>
        <p:spPr>
          <a:xfrm>
            <a:off x="38099" y="781814"/>
            <a:ext cx="5232145" cy="2779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975" indent="-180975">
              <a:lnSpc>
                <a:spcPct val="110000"/>
              </a:lnSpc>
              <a:buSzPct val="100000"/>
              <a:buFont typeface="Arial"/>
              <a:buChar char="•"/>
            </a:pPr>
            <a:r>
              <a:rPr sz="1600" dirty="0">
                <a:latin typeface="Hiragino Kaku Gothic ProN W3" panose="020B0300000000000000" pitchFamily="34" charset="-128"/>
                <a:ea typeface="Hiragino Kaku Gothic ProN W3" panose="020B0300000000000000" pitchFamily="34" charset="-128"/>
              </a:rPr>
              <a:t>Beam parameter reconstruction at the RCS injection </a:t>
            </a:r>
            <a:r>
              <a:rPr lang="en-US" sz="1600" dirty="0">
                <a:latin typeface="Hiragino Kaku Gothic ProN W3" panose="020B0300000000000000" pitchFamily="34" charset="-128"/>
                <a:ea typeface="Hiragino Kaku Gothic ProN W3" panose="020B0300000000000000" pitchFamily="34" charset="-128"/>
              </a:rPr>
              <a:t>point:</a:t>
            </a:r>
            <a:r>
              <a:rPr sz="1600" dirty="0">
                <a:latin typeface="Hiragino Kaku Gothic ProN W3" panose="020B0300000000000000" pitchFamily="34" charset="-128"/>
                <a:ea typeface="Hiragino Kaku Gothic ProN W3" panose="020B0300000000000000" pitchFamily="34" charset="-128"/>
              </a:rPr>
              <a:t> Multi-</a:t>
            </a:r>
            <a:r>
              <a:rPr lang="en-US" sz="1600" dirty="0">
                <a:latin typeface="Hiragino Kaku Gothic ProN W3" panose="020B0300000000000000" pitchFamily="34" charset="-128"/>
                <a:ea typeface="Hiragino Kaku Gothic ProN W3" panose="020B0300000000000000" pitchFamily="34" charset="-128"/>
              </a:rPr>
              <a:t>W</a:t>
            </a:r>
            <a:r>
              <a:rPr sz="1600" dirty="0">
                <a:latin typeface="Hiragino Kaku Gothic ProN W3" panose="020B0300000000000000" pitchFamily="34" charset="-128"/>
                <a:ea typeface="Hiragino Kaku Gothic ProN W3" panose="020B0300000000000000" pitchFamily="34" charset="-128"/>
              </a:rPr>
              <a:t>ire </a:t>
            </a:r>
            <a:r>
              <a:rPr lang="en-US" sz="1600" dirty="0">
                <a:latin typeface="Hiragino Kaku Gothic ProN W3" panose="020B0300000000000000" pitchFamily="34" charset="-128"/>
                <a:ea typeface="Hiragino Kaku Gothic ProN W3" panose="020B0300000000000000" pitchFamily="34" charset="-128"/>
              </a:rPr>
              <a:t>P</a:t>
            </a:r>
            <a:r>
              <a:rPr sz="1600" dirty="0">
                <a:latin typeface="Hiragino Kaku Gothic ProN W3" panose="020B0300000000000000" pitchFamily="34" charset="-128"/>
                <a:ea typeface="Hiragino Kaku Gothic ProN W3" panose="020B0300000000000000" pitchFamily="34" charset="-128"/>
              </a:rPr>
              <a:t>rofile </a:t>
            </a:r>
            <a:r>
              <a:rPr lang="en-US" sz="1600" dirty="0">
                <a:latin typeface="Hiragino Kaku Gothic ProN W3" panose="020B0300000000000000" pitchFamily="34" charset="-128"/>
                <a:ea typeface="Hiragino Kaku Gothic ProN W3" panose="020B0300000000000000" pitchFamily="34" charset="-128"/>
              </a:rPr>
              <a:t>M</a:t>
            </a:r>
            <a:r>
              <a:rPr sz="1600" dirty="0">
                <a:latin typeface="Hiragino Kaku Gothic ProN W3" panose="020B0300000000000000" pitchFamily="34" charset="-128"/>
                <a:ea typeface="Hiragino Kaku Gothic ProN W3" panose="020B0300000000000000" pitchFamily="34" charset="-128"/>
              </a:rPr>
              <a:t>onitors (MWPM) </a:t>
            </a:r>
            <a:r>
              <a:rPr lang="en-US" sz="1600" dirty="0">
                <a:latin typeface="Hiragino Kaku Gothic ProN W3" panose="020B0300000000000000" pitchFamily="34" charset="-128"/>
                <a:ea typeface="Hiragino Kaku Gothic ProN W3" panose="020B0300000000000000" pitchFamily="34" charset="-128"/>
              </a:rPr>
              <a:t>1</a:t>
            </a:r>
            <a:r>
              <a:rPr sz="1600" dirty="0">
                <a:latin typeface="Hiragino Kaku Gothic ProN W3" panose="020B0300000000000000" pitchFamily="34" charset="-128"/>
                <a:ea typeface="Hiragino Kaku Gothic ProN W3" panose="020B0300000000000000" pitchFamily="34" charset="-128"/>
              </a:rPr>
              <a:t>-4.</a:t>
            </a:r>
          </a:p>
          <a:p>
            <a:pPr marL="180975" indent="-180975">
              <a:lnSpc>
                <a:spcPct val="110000"/>
              </a:lnSpc>
              <a:buSzPct val="100000"/>
              <a:buFont typeface="Arial"/>
              <a:buChar char="•"/>
            </a:pPr>
            <a:r>
              <a:rPr sz="1600" dirty="0">
                <a:latin typeface="Hiragino Kaku Gothic ProN W3" panose="020B0300000000000000" pitchFamily="34" charset="-128"/>
                <a:ea typeface="Hiragino Kaku Gothic ProN W3" panose="020B0300000000000000" pitchFamily="34" charset="-128"/>
              </a:rPr>
              <a:t>Dispersion function </a:t>
            </a:r>
            <a:r>
              <a:rPr lang="el-GR" sz="1600" dirty="0">
                <a:latin typeface="Hiragino Kaku Gothic ProN W3" panose="020B0300000000000000" pitchFamily="34" charset="-128"/>
                <a:ea typeface="Hiragino Kaku Gothic ProN W3" panose="020B0300000000000000" pitchFamily="34" charset="-128"/>
              </a:rPr>
              <a:t>η,</a:t>
            </a:r>
            <a:r>
              <a:rPr sz="1600" dirty="0">
                <a:latin typeface="Hiragino Kaku Gothic ProN W3" panose="020B0300000000000000" pitchFamily="34" charset="-128"/>
                <a:ea typeface="Hiragino Kaku Gothic ProN W3" panose="020B0300000000000000" pitchFamily="34" charset="-128"/>
              </a:rPr>
              <a:t> </a:t>
            </a:r>
            <a:r>
              <a:rPr sz="1600" dirty="0" err="1">
                <a:latin typeface="Hiragino Kaku Gothic ProN W3" panose="020B0300000000000000" pitchFamily="34" charset="-128"/>
                <a:ea typeface="Hiragino Kaku Gothic ProN W3" panose="020B0300000000000000" pitchFamily="34" charset="-128"/>
              </a:rPr>
              <a:t>η</a:t>
            </a:r>
            <a:r>
              <a:rPr sz="1600" dirty="0">
                <a:latin typeface="Hiragino Kaku Gothic ProN W3" panose="020B0300000000000000" pitchFamily="34" charset="-128"/>
                <a:ea typeface="Hiragino Kaku Gothic ProN W3" panose="020B0300000000000000" pitchFamily="34" charset="-128"/>
              </a:rPr>
              <a:t>’ at the injection foil is almost zero in </a:t>
            </a:r>
            <a:r>
              <a:rPr lang="en-US" sz="1600" dirty="0">
                <a:latin typeface="Hiragino Kaku Gothic ProN W3" panose="020B0300000000000000" pitchFamily="34" charset="-128"/>
                <a:ea typeface="Hiragino Kaku Gothic ProN W3" panose="020B0300000000000000" pitchFamily="34" charset="-128"/>
              </a:rPr>
              <a:t>the</a:t>
            </a:r>
            <a:r>
              <a:rPr sz="1600" dirty="0">
                <a:latin typeface="Hiragino Kaku Gothic ProN W3" panose="020B0300000000000000" pitchFamily="34" charset="-128"/>
                <a:ea typeface="Hiragino Kaku Gothic ProN W3" panose="020B0300000000000000" pitchFamily="34" charset="-128"/>
              </a:rPr>
              <a:t> optics of the L3BT.</a:t>
            </a:r>
          </a:p>
          <a:p>
            <a:pPr marL="180975" indent="-180975">
              <a:lnSpc>
                <a:spcPct val="110000"/>
              </a:lnSpc>
              <a:buSzPct val="100000"/>
              <a:buFont typeface="Arial"/>
              <a:buChar char="•"/>
            </a:pPr>
            <a:r>
              <a:rPr sz="1600" dirty="0">
                <a:latin typeface="Hiragino Kaku Gothic ProN W3" panose="020B0300000000000000" pitchFamily="34" charset="-128"/>
                <a:ea typeface="Hiragino Kaku Gothic ProN W3" panose="020B0300000000000000" pitchFamily="34" charset="-128"/>
              </a:rPr>
              <a:t>To fix </a:t>
            </a:r>
            <a:r>
              <a:rPr sz="1600" dirty="0" err="1">
                <a:latin typeface="Hiragino Kaku Gothic ProN W3" panose="020B0300000000000000" pitchFamily="34" charset="-128"/>
                <a:ea typeface="Hiragino Kaku Gothic ProN W3" panose="020B0300000000000000" pitchFamily="34" charset="-128"/>
              </a:rPr>
              <a:t>η</a:t>
            </a:r>
            <a:r>
              <a:rPr sz="1600" dirty="0">
                <a:latin typeface="Hiragino Kaku Gothic ProN W3" panose="020B0300000000000000" pitchFamily="34" charset="-128"/>
                <a:ea typeface="Hiragino Kaku Gothic ProN W3" panose="020B0300000000000000" pitchFamily="34" charset="-128"/>
              </a:rPr>
              <a:t>, </a:t>
            </a:r>
            <a:r>
              <a:rPr sz="1600" dirty="0" err="1">
                <a:latin typeface="Hiragino Kaku Gothic ProN W3" panose="020B0300000000000000" pitchFamily="34" charset="-128"/>
                <a:ea typeface="Hiragino Kaku Gothic ProN W3" panose="020B0300000000000000" pitchFamily="34" charset="-128"/>
              </a:rPr>
              <a:t>η</a:t>
            </a:r>
            <a:r>
              <a:rPr sz="1600" dirty="0">
                <a:latin typeface="Hiragino Kaku Gothic ProN W3" panose="020B0300000000000000" pitchFamily="34" charset="-128"/>
                <a:ea typeface="Hiragino Kaku Gothic ProN W3" panose="020B0300000000000000" pitchFamily="34" charset="-128"/>
              </a:rPr>
              <a:t>’ at the injection foil, </a:t>
            </a:r>
            <a:r>
              <a:rPr lang="en-US" sz="1600" dirty="0">
                <a:solidFill>
                  <a:srgbClr val="941100"/>
                </a:solidFill>
                <a:latin typeface="Hiragino Kaku Gothic ProN W3" panose="020B0300000000000000" pitchFamily="34" charset="-128"/>
                <a:ea typeface="Hiragino Kaku Gothic ProN W3" panose="020B0300000000000000" pitchFamily="34" charset="-128"/>
              </a:rPr>
              <a:t>QM62–65 are selected as a node of beam </a:t>
            </a:r>
            <a:r>
              <a:rPr lang="en-US" sz="1600" dirty="0" err="1">
                <a:solidFill>
                  <a:srgbClr val="941100"/>
                </a:solidFill>
                <a:latin typeface="Hiragino Kaku Gothic ProN W3" panose="020B0300000000000000" pitchFamily="34" charset="-128"/>
                <a:ea typeface="Hiragino Kaku Gothic ProN W3" panose="020B0300000000000000" pitchFamily="34" charset="-128"/>
              </a:rPr>
              <a:t>twiss</a:t>
            </a:r>
            <a:r>
              <a:rPr lang="en-US" sz="1600" dirty="0">
                <a:solidFill>
                  <a:srgbClr val="941100"/>
                </a:solidFill>
                <a:latin typeface="Hiragino Kaku Gothic ProN W3" panose="020B0300000000000000" pitchFamily="34" charset="-128"/>
                <a:ea typeface="Hiragino Kaku Gothic ProN W3" panose="020B0300000000000000" pitchFamily="34" charset="-128"/>
              </a:rPr>
              <a:t> tuning, because they are the</a:t>
            </a:r>
            <a:r>
              <a:rPr sz="1600" dirty="0">
                <a:latin typeface="Hiragino Kaku Gothic ProN W3" panose="020B0300000000000000" pitchFamily="34" charset="-128"/>
                <a:ea typeface="Hiragino Kaku Gothic ProN W3" panose="020B0300000000000000" pitchFamily="34" charset="-128"/>
              </a:rPr>
              <a:t> most downstream QMs where dispersion </a:t>
            </a:r>
            <a:r>
              <a:rPr sz="1600" dirty="0" err="1">
                <a:latin typeface="Hiragino Kaku Gothic ProN W3" panose="020B0300000000000000" pitchFamily="34" charset="-128"/>
                <a:ea typeface="Hiragino Kaku Gothic ProN W3" panose="020B0300000000000000" pitchFamily="34" charset="-128"/>
              </a:rPr>
              <a:t>η</a:t>
            </a:r>
            <a:r>
              <a:rPr sz="1600" dirty="0">
                <a:latin typeface="Hiragino Kaku Gothic ProN W3" panose="020B0300000000000000" pitchFamily="34" charset="-128"/>
                <a:ea typeface="Hiragino Kaku Gothic ProN W3" panose="020B0300000000000000" pitchFamily="34" charset="-128"/>
              </a:rPr>
              <a:t> = 0.</a:t>
            </a:r>
          </a:p>
          <a:p>
            <a:pPr marL="180975" indent="-180975">
              <a:lnSpc>
                <a:spcPct val="110000"/>
              </a:lnSpc>
              <a:buSzPct val="100000"/>
              <a:buFont typeface="Arial"/>
              <a:buChar char="•"/>
              <a:defRPr>
                <a:solidFill>
                  <a:srgbClr val="941100"/>
                </a:solidFill>
              </a:defRPr>
            </a:pPr>
            <a:r>
              <a:rPr sz="1600" dirty="0">
                <a:latin typeface="Hiragino Kaku Gothic ProN W3" panose="020B0300000000000000" pitchFamily="34" charset="-128"/>
                <a:ea typeface="Hiragino Kaku Gothic ProN W3" panose="020B0300000000000000" pitchFamily="34" charset="-128"/>
              </a:rPr>
              <a:t>DB2 is a “</a:t>
            </a:r>
            <a:r>
              <a:rPr sz="1600" dirty="0" err="1">
                <a:latin typeface="Hiragino Kaku Gothic ProN W3" panose="020B0300000000000000" pitchFamily="34" charset="-128"/>
                <a:ea typeface="Hiragino Kaku Gothic ProN W3" panose="020B0300000000000000" pitchFamily="34" charset="-128"/>
              </a:rPr>
              <a:t>debuncher</a:t>
            </a:r>
            <a:r>
              <a:rPr sz="1600" dirty="0">
                <a:latin typeface="Hiragino Kaku Gothic ProN W3" panose="020B0300000000000000" pitchFamily="34" charset="-128"/>
                <a:ea typeface="Hiragino Kaku Gothic ProN W3" panose="020B0300000000000000" pitchFamily="34" charset="-128"/>
              </a:rPr>
              <a:t> mode” </a:t>
            </a:r>
            <a:r>
              <a:rPr lang="en-US" sz="1600" dirty="0">
                <a:latin typeface="Hiragino Kaku Gothic ProN W3" panose="020B0300000000000000" pitchFamily="34" charset="-128"/>
                <a:ea typeface="Hiragino Kaku Gothic ProN W3" panose="020B0300000000000000" pitchFamily="34" charset="-128"/>
              </a:rPr>
              <a:t>(defocusing</a:t>
            </a:r>
            <a:r>
              <a:rPr sz="1600" dirty="0">
                <a:latin typeface="Hiragino Kaku Gothic ProN W3" panose="020B0300000000000000" pitchFamily="34" charset="-128"/>
                <a:ea typeface="Hiragino Kaku Gothic ProN W3" panose="020B0300000000000000" pitchFamily="34" charset="-128"/>
              </a:rPr>
              <a:t> phase).</a:t>
            </a:r>
          </a:p>
        </p:txBody>
      </p:sp>
      <p:sp>
        <p:nvSpPr>
          <p:cNvPr id="461" name="線"/>
          <p:cNvSpPr/>
          <p:nvPr/>
        </p:nvSpPr>
        <p:spPr>
          <a:xfrm flipV="1">
            <a:off x="5351801" y="2778463"/>
            <a:ext cx="1931091" cy="1638488"/>
          </a:xfrm>
          <a:prstGeom prst="line">
            <a:avLst/>
          </a:prstGeom>
          <a:ln w="12700">
            <a:solidFill>
              <a:srgbClr val="4F81BD"/>
            </a:solidFill>
            <a:miter/>
            <a:tailEnd type="triangle"/>
          </a:ln>
        </p:spPr>
        <p:txBody>
          <a:bodyPr lIns="45719" rIns="45719"/>
          <a:lstStyle/>
          <a:p>
            <a:pPr defTabSz="457200">
              <a:defRPr sz="1200">
                <a:latin typeface="+mn-lt"/>
                <a:ea typeface="+mn-ea"/>
                <a:cs typeface="+mn-cs"/>
                <a:sym typeface="Helvetica"/>
              </a:defRPr>
            </a:pPr>
            <a:endParaRPr/>
          </a:p>
        </p:txBody>
      </p:sp>
      <p:sp>
        <p:nvSpPr>
          <p:cNvPr id="462" name="線"/>
          <p:cNvSpPr/>
          <p:nvPr/>
        </p:nvSpPr>
        <p:spPr>
          <a:xfrm flipV="1">
            <a:off x="8100205" y="1235595"/>
            <a:ext cx="1" cy="2244384"/>
          </a:xfrm>
          <a:prstGeom prst="line">
            <a:avLst/>
          </a:prstGeom>
          <a:ln w="12700">
            <a:solidFill>
              <a:srgbClr val="941100"/>
            </a:solidFill>
            <a:miter/>
          </a:ln>
        </p:spPr>
        <p:txBody>
          <a:bodyPr lIns="45719" rIns="45719"/>
          <a:lstStyle/>
          <a:p>
            <a:pPr defTabSz="457200">
              <a:defRPr sz="1200">
                <a:latin typeface="+mn-lt"/>
                <a:ea typeface="+mn-ea"/>
                <a:cs typeface="+mn-cs"/>
                <a:sym typeface="Helvetica"/>
              </a:defRPr>
            </a:pPr>
            <a:endParaRPr/>
          </a:p>
        </p:txBody>
      </p:sp>
      <p:sp>
        <p:nvSpPr>
          <p:cNvPr id="463" name="線"/>
          <p:cNvSpPr/>
          <p:nvPr/>
        </p:nvSpPr>
        <p:spPr>
          <a:xfrm flipV="1">
            <a:off x="8608205" y="1235595"/>
            <a:ext cx="1" cy="2244384"/>
          </a:xfrm>
          <a:prstGeom prst="line">
            <a:avLst/>
          </a:prstGeom>
          <a:ln w="12700">
            <a:solidFill>
              <a:srgbClr val="941100"/>
            </a:solidFill>
            <a:miter/>
          </a:ln>
        </p:spPr>
        <p:txBody>
          <a:bodyPr lIns="45719" rIns="45719"/>
          <a:lstStyle/>
          <a:p>
            <a:pPr defTabSz="457200">
              <a:defRPr sz="1200">
                <a:latin typeface="+mn-lt"/>
                <a:ea typeface="+mn-ea"/>
                <a:cs typeface="+mn-cs"/>
                <a:sym typeface="Helvetica"/>
              </a:defRPr>
            </a:pPr>
            <a:endParaRPr/>
          </a:p>
        </p:txBody>
      </p:sp>
      <p:sp>
        <p:nvSpPr>
          <p:cNvPr id="464" name="線"/>
          <p:cNvSpPr/>
          <p:nvPr/>
        </p:nvSpPr>
        <p:spPr>
          <a:xfrm flipV="1">
            <a:off x="8697105" y="1235595"/>
            <a:ext cx="1" cy="2244384"/>
          </a:xfrm>
          <a:prstGeom prst="line">
            <a:avLst/>
          </a:prstGeom>
          <a:ln w="12700">
            <a:solidFill>
              <a:srgbClr val="941100"/>
            </a:solidFill>
            <a:miter/>
          </a:ln>
        </p:spPr>
        <p:txBody>
          <a:bodyPr lIns="45719" rIns="45719"/>
          <a:lstStyle/>
          <a:p>
            <a:pPr defTabSz="457200">
              <a:defRPr sz="1200">
                <a:latin typeface="+mn-lt"/>
                <a:ea typeface="+mn-ea"/>
                <a:cs typeface="+mn-cs"/>
                <a:sym typeface="Helvetica"/>
              </a:defRPr>
            </a:pPr>
            <a:endParaRPr/>
          </a:p>
        </p:txBody>
      </p:sp>
      <p:sp>
        <p:nvSpPr>
          <p:cNvPr id="465" name="線"/>
          <p:cNvSpPr/>
          <p:nvPr/>
        </p:nvSpPr>
        <p:spPr>
          <a:xfrm flipV="1">
            <a:off x="8760605" y="1235595"/>
            <a:ext cx="1" cy="2244384"/>
          </a:xfrm>
          <a:prstGeom prst="line">
            <a:avLst/>
          </a:prstGeom>
          <a:ln w="12700">
            <a:solidFill>
              <a:srgbClr val="941100"/>
            </a:solidFill>
            <a:miter/>
          </a:ln>
        </p:spPr>
        <p:txBody>
          <a:bodyPr lIns="45719" rIns="45719"/>
          <a:lstStyle/>
          <a:p>
            <a:pPr defTabSz="457200">
              <a:defRPr sz="1200">
                <a:latin typeface="+mn-lt"/>
                <a:ea typeface="+mn-ea"/>
                <a:cs typeface="+mn-cs"/>
                <a:sym typeface="Helvetica"/>
              </a:defRPr>
            </a:pPr>
            <a:endParaRPr/>
          </a:p>
        </p:txBody>
      </p:sp>
      <p:sp>
        <p:nvSpPr>
          <p:cNvPr id="466" name="WSM73"/>
          <p:cNvSpPr txBox="1"/>
          <p:nvPr/>
        </p:nvSpPr>
        <p:spPr>
          <a:xfrm>
            <a:off x="7803313" y="935932"/>
            <a:ext cx="593786" cy="24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lvl1pPr>
          </a:lstStyle>
          <a:p>
            <a:r>
              <a:t>WSM73</a:t>
            </a:r>
          </a:p>
        </p:txBody>
      </p:sp>
      <p:sp>
        <p:nvSpPr>
          <p:cNvPr id="467" name="MWPM2-4"/>
          <p:cNvSpPr txBox="1"/>
          <p:nvPr/>
        </p:nvSpPr>
        <p:spPr>
          <a:xfrm>
            <a:off x="8355763" y="935932"/>
            <a:ext cx="780193" cy="24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lvl1pPr>
          </a:lstStyle>
          <a:p>
            <a:r>
              <a:t>MWPM2-4</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Method of twiss para. matching…"/>
          <p:cNvSpPr txBox="1"/>
          <p:nvPr/>
        </p:nvSpPr>
        <p:spPr>
          <a:xfrm>
            <a:off x="5485599" y="1415835"/>
            <a:ext cx="3449757" cy="2800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sz="1400" b="1" dirty="0">
                <a:latin typeface="Hiragino Kaku Gothic ProN W3" panose="020B0300000000000000" pitchFamily="34" charset="-128"/>
                <a:ea typeface="Hiragino Kaku Gothic ProN W3" panose="020B0300000000000000" pitchFamily="34" charset="-128"/>
              </a:rPr>
              <a:t>Method of </a:t>
            </a:r>
            <a:r>
              <a:rPr sz="1400" b="1" dirty="0" err="1">
                <a:latin typeface="Hiragino Kaku Gothic ProN W3" panose="020B0300000000000000" pitchFamily="34" charset="-128"/>
                <a:ea typeface="Hiragino Kaku Gothic ProN W3" panose="020B0300000000000000" pitchFamily="34" charset="-128"/>
              </a:rPr>
              <a:t>twiss</a:t>
            </a:r>
            <a:r>
              <a:rPr sz="1400" b="1" dirty="0">
                <a:latin typeface="Hiragino Kaku Gothic ProN W3" panose="020B0300000000000000" pitchFamily="34" charset="-128"/>
                <a:ea typeface="Hiragino Kaku Gothic ProN W3" panose="020B0300000000000000" pitchFamily="34" charset="-128"/>
              </a:rPr>
              <a:t> para. matching</a:t>
            </a:r>
          </a:p>
          <a:p>
            <a:endParaRPr sz="800" b="1" dirty="0">
              <a:latin typeface="Hiragino Kaku Gothic ProN W3" panose="020B0300000000000000" pitchFamily="34" charset="-128"/>
              <a:ea typeface="Hiragino Kaku Gothic ProN W3" panose="020B0300000000000000" pitchFamily="34" charset="-128"/>
            </a:endParaRPr>
          </a:p>
          <a:p>
            <a:pPr marL="179999" indent="-179999" algn="just">
              <a:buSzPct val="100000"/>
              <a:buAutoNum type="arabicParenR"/>
              <a:defRPr sz="1500"/>
            </a:pPr>
            <a:r>
              <a:rPr sz="1400" dirty="0">
                <a:latin typeface="Hiragino Kaku Gothic ProN W3" panose="020B0300000000000000" pitchFamily="34" charset="-128"/>
                <a:ea typeface="Hiragino Kaku Gothic ProN W3" panose="020B0300000000000000" pitchFamily="34" charset="-128"/>
              </a:rPr>
              <a:t> </a:t>
            </a:r>
            <a:r>
              <a:rPr lang="en-US" sz="1400" dirty="0">
                <a:latin typeface="Hiragino Kaku Gothic ProN W3" panose="020B0300000000000000" pitchFamily="34" charset="-128"/>
                <a:ea typeface="Hiragino Kaku Gothic ProN W3" panose="020B0300000000000000" pitchFamily="34" charset="-128"/>
              </a:rPr>
              <a:t>The injection beam envelope is</a:t>
            </a:r>
            <a:r>
              <a:rPr sz="1400" dirty="0">
                <a:latin typeface="Hiragino Kaku Gothic ProN W3" panose="020B0300000000000000" pitchFamily="34" charset="-128"/>
                <a:ea typeface="Hiragino Kaku Gothic ProN W3" panose="020B0300000000000000" pitchFamily="34" charset="-128"/>
              </a:rPr>
              <a:t> reconstructed by the model fitting to the measured injection beam profiles</a:t>
            </a:r>
            <a:r>
              <a:rPr lang="en-US" sz="1400" dirty="0">
                <a:latin typeface="Hiragino Kaku Gothic ProN W3" panose="020B0300000000000000" pitchFamily="34" charset="-128"/>
                <a:ea typeface="Hiragino Kaku Gothic ProN W3" panose="020B0300000000000000" pitchFamily="34" charset="-128"/>
              </a:rPr>
              <a:t> using 4 Multi-Wire Profile Monitors(MWPM)</a:t>
            </a:r>
            <a:r>
              <a:rPr sz="1400" dirty="0">
                <a:latin typeface="Hiragino Kaku Gothic ProN W3" panose="020B0300000000000000" pitchFamily="34" charset="-128"/>
                <a:ea typeface="Hiragino Kaku Gothic ProN W3" panose="020B0300000000000000" pitchFamily="34" charset="-128"/>
              </a:rPr>
              <a:t>. (fitting)</a:t>
            </a:r>
          </a:p>
          <a:p>
            <a:pPr marL="179999" indent="-179999" algn="just">
              <a:buSzPct val="100000"/>
              <a:buAutoNum type="arabicParenR"/>
              <a:defRPr sz="1500"/>
            </a:pPr>
            <a:r>
              <a:rPr sz="1400" dirty="0">
                <a:latin typeface="Hiragino Kaku Gothic ProN W3" panose="020B0300000000000000" pitchFamily="34" charset="-128"/>
                <a:ea typeface="Hiragino Kaku Gothic ProN W3" panose="020B0300000000000000" pitchFamily="34" charset="-128"/>
              </a:rPr>
              <a:t> </a:t>
            </a:r>
            <a:r>
              <a:rPr lang="en-US" sz="1400" dirty="0">
                <a:latin typeface="Hiragino Kaku Gothic ProN W3" panose="020B0300000000000000" pitchFamily="34" charset="-128"/>
                <a:ea typeface="Hiragino Kaku Gothic ProN W3" panose="020B0300000000000000" pitchFamily="34" charset="-128"/>
              </a:rPr>
              <a:t>The upstream </a:t>
            </a:r>
            <a:r>
              <a:rPr lang="en-US" sz="1400" dirty="0" err="1">
                <a:latin typeface="Hiragino Kaku Gothic ProN W3" panose="020B0300000000000000" pitchFamily="34" charset="-128"/>
                <a:ea typeface="Hiragino Kaku Gothic ProN W3" panose="020B0300000000000000" pitchFamily="34" charset="-128"/>
              </a:rPr>
              <a:t>twiss</a:t>
            </a:r>
            <a:r>
              <a:rPr lang="en-US" sz="1400" dirty="0">
                <a:latin typeface="Hiragino Kaku Gothic ProN W3" panose="020B0300000000000000" pitchFamily="34" charset="-128"/>
                <a:ea typeface="Hiragino Kaku Gothic ProN W3" panose="020B0300000000000000" pitchFamily="34" charset="-128"/>
              </a:rPr>
              <a:t> parameter from the Nob QM was calculated from</a:t>
            </a:r>
            <a:r>
              <a:rPr sz="1400" dirty="0">
                <a:latin typeface="Hiragino Kaku Gothic ProN W3" panose="020B0300000000000000" pitchFamily="34" charset="-128"/>
                <a:ea typeface="Hiragino Kaku Gothic ProN W3" panose="020B0300000000000000" pitchFamily="34" charset="-128"/>
              </a:rPr>
              <a:t> the fitting results.</a:t>
            </a:r>
          </a:p>
          <a:p>
            <a:pPr marL="139999" indent="-139999" algn="just">
              <a:buSzPct val="100000"/>
              <a:buAutoNum type="arabicParenR"/>
            </a:pPr>
            <a:r>
              <a:rPr sz="1400" dirty="0">
                <a:latin typeface="Hiragino Kaku Gothic ProN W3" panose="020B0300000000000000" pitchFamily="34" charset="-128"/>
                <a:ea typeface="Hiragino Kaku Gothic ProN W3" panose="020B0300000000000000" pitchFamily="34" charset="-128"/>
              </a:rPr>
              <a:t> Strength of QM61-65 was tuned to correct </a:t>
            </a:r>
            <a:r>
              <a:rPr lang="en-US" sz="1400" dirty="0">
                <a:latin typeface="Hiragino Kaku Gothic ProN W3" panose="020B0300000000000000" pitchFamily="34" charset="-128"/>
                <a:ea typeface="Hiragino Kaku Gothic ProN W3" panose="020B0300000000000000" pitchFamily="34" charset="-128"/>
              </a:rPr>
              <a:t>the </a:t>
            </a:r>
            <a:r>
              <a:rPr lang="en-US" sz="1400" dirty="0" err="1">
                <a:latin typeface="Hiragino Kaku Gothic ProN W3" panose="020B0300000000000000" pitchFamily="34" charset="-128"/>
                <a:ea typeface="Hiragino Kaku Gothic ProN W3" panose="020B0300000000000000" pitchFamily="34" charset="-128"/>
              </a:rPr>
              <a:t>twiss</a:t>
            </a:r>
            <a:r>
              <a:rPr sz="1400" dirty="0">
                <a:latin typeface="Hiragino Kaku Gothic ProN W3" panose="020B0300000000000000" pitchFamily="34" charset="-128"/>
                <a:ea typeface="Hiragino Kaku Gothic ProN W3" panose="020B0300000000000000" pitchFamily="34" charset="-128"/>
              </a:rPr>
              <a:t> parameters of the injection beam  (correction)</a:t>
            </a:r>
          </a:p>
        </p:txBody>
      </p:sp>
      <p:pic>
        <p:nvPicPr>
          <p:cNvPr id="470" name="image55.png" descr="image55.png"/>
          <p:cNvPicPr>
            <a:picLocks noChangeAspect="1"/>
          </p:cNvPicPr>
          <p:nvPr/>
        </p:nvPicPr>
        <p:blipFill>
          <a:blip r:embed="rId2"/>
          <a:srcRect l="1702" t="8000" r="14459" b="43700"/>
          <a:stretch>
            <a:fillRect/>
          </a:stretch>
        </p:blipFill>
        <p:spPr>
          <a:xfrm>
            <a:off x="-485" y="1463452"/>
            <a:ext cx="5104062" cy="2552031"/>
          </a:xfrm>
          <a:prstGeom prst="rect">
            <a:avLst/>
          </a:prstGeom>
          <a:ln w="12700">
            <a:miter lim="400000"/>
          </a:ln>
        </p:spPr>
      </p:pic>
      <p:pic>
        <p:nvPicPr>
          <p:cNvPr id="471" name="image56.png" descr="image56.png"/>
          <p:cNvPicPr>
            <a:picLocks noChangeAspect="1"/>
          </p:cNvPicPr>
          <p:nvPr/>
        </p:nvPicPr>
        <p:blipFill>
          <a:blip r:embed="rId3"/>
          <a:srcRect l="1702" t="8000" r="14459" b="43700"/>
          <a:stretch>
            <a:fillRect/>
          </a:stretch>
        </p:blipFill>
        <p:spPr>
          <a:xfrm>
            <a:off x="4285681" y="4310645"/>
            <a:ext cx="4858320" cy="2429160"/>
          </a:xfrm>
          <a:prstGeom prst="rect">
            <a:avLst/>
          </a:prstGeom>
          <a:ln w="12700">
            <a:miter lim="400000"/>
          </a:ln>
        </p:spPr>
      </p:pic>
      <p:sp>
        <p:nvSpPr>
          <p:cNvPr id="472" name="線"/>
          <p:cNvSpPr/>
          <p:nvPr/>
        </p:nvSpPr>
        <p:spPr>
          <a:xfrm>
            <a:off x="4646146" y="3928700"/>
            <a:ext cx="432049" cy="432049"/>
          </a:xfrm>
          <a:prstGeom prst="line">
            <a:avLst/>
          </a:prstGeom>
          <a:ln w="63500">
            <a:solidFill>
              <a:schemeClr val="accent1"/>
            </a:solidFill>
            <a:miter/>
            <a:tailEnd type="triangle"/>
          </a:ln>
        </p:spPr>
        <p:txBody>
          <a:bodyPr lIns="45719" rIns="45719"/>
          <a:lstStyle/>
          <a:p>
            <a:pPr defTabSz="457200">
              <a:defRPr sz="1200">
                <a:latin typeface="+mn-lt"/>
                <a:ea typeface="+mn-ea"/>
                <a:cs typeface="+mn-cs"/>
                <a:sym typeface="Helvetica"/>
              </a:defRPr>
            </a:pPr>
            <a:endParaRPr/>
          </a:p>
        </p:txBody>
      </p:sp>
      <p:sp>
        <p:nvSpPr>
          <p:cNvPr id="473" name="Twiss parameter matching of the injection beam…"/>
          <p:cNvSpPr txBox="1"/>
          <p:nvPr/>
        </p:nvSpPr>
        <p:spPr>
          <a:xfrm>
            <a:off x="179511" y="116631"/>
            <a:ext cx="8784978"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sz="1600" b="1" dirty="0">
                <a:latin typeface="Hiragino Kaku Gothic ProN W3" panose="020B0300000000000000" pitchFamily="34" charset="-128"/>
                <a:ea typeface="Hiragino Kaku Gothic ProN W3" panose="020B0300000000000000" pitchFamily="34" charset="-128"/>
              </a:rPr>
              <a:t>Twiss parameter matching of the injection beam </a:t>
            </a:r>
          </a:p>
          <a:p>
            <a:pPr algn="ctr">
              <a:defRPr sz="2400"/>
            </a:pPr>
            <a:r>
              <a:rPr b="1" dirty="0">
                <a:latin typeface="Hiragino Kaku Gothic ProN W3" panose="020B0300000000000000" pitchFamily="34" charset="-128"/>
                <a:ea typeface="Hiragino Kaku Gothic ProN W3" panose="020B0300000000000000" pitchFamily="34" charset="-128"/>
              </a:rPr>
              <a:t>Twiss parameter matching method</a:t>
            </a:r>
          </a:p>
        </p:txBody>
      </p:sp>
      <p:sp>
        <p:nvSpPr>
          <p:cNvPr id="474" name="fitting result of loop3  (DB2:0MV)"/>
          <p:cNvSpPr txBox="1"/>
          <p:nvPr/>
        </p:nvSpPr>
        <p:spPr>
          <a:xfrm>
            <a:off x="-484" y="1108058"/>
            <a:ext cx="307872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700"/>
            </a:pPr>
            <a:r>
              <a:rPr sz="1400" dirty="0">
                <a:latin typeface="Hiragino Kaku Gothic ProN W3" panose="020B0300000000000000" pitchFamily="34" charset="-128"/>
                <a:ea typeface="Hiragino Kaku Gothic ProN W3" panose="020B0300000000000000" pitchFamily="34" charset="-128"/>
              </a:rPr>
              <a:t>fitting result of loop3  (</a:t>
            </a:r>
            <a:r>
              <a:rPr sz="1400" u="sng" dirty="0">
                <a:latin typeface="Hiragino Kaku Gothic ProN W3" panose="020B0300000000000000" pitchFamily="34" charset="-128"/>
                <a:ea typeface="Hiragino Kaku Gothic ProN W3" panose="020B0300000000000000" pitchFamily="34" charset="-128"/>
              </a:rPr>
              <a:t>DB2:0MV)</a:t>
            </a:r>
          </a:p>
        </p:txBody>
      </p:sp>
      <p:sp>
        <p:nvSpPr>
          <p:cNvPr id="475" name="After correction of loop3"/>
          <p:cNvSpPr txBox="1"/>
          <p:nvPr/>
        </p:nvSpPr>
        <p:spPr>
          <a:xfrm>
            <a:off x="6871138" y="3967129"/>
            <a:ext cx="2145269"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vl1pPr>
          </a:lstStyle>
          <a:p>
            <a:pPr>
              <a:defRPr sz="1800"/>
            </a:pPr>
            <a:r>
              <a:rPr sz="1600"/>
              <a:t>After correction of loop3</a:t>
            </a:r>
          </a:p>
        </p:txBody>
      </p:sp>
      <p:sp>
        <p:nvSpPr>
          <p:cNvPr id="476" name="テキスト"/>
          <p:cNvSpPr txBox="1"/>
          <p:nvPr/>
        </p:nvSpPr>
        <p:spPr>
          <a:xfrm>
            <a:off x="208643" y="4098528"/>
            <a:ext cx="4257435" cy="970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endParaRPr dirty="0"/>
          </a:p>
          <a:p>
            <a:pPr marR="457200" defTabSz="457200">
              <a:lnSpc>
                <a:spcPct val="110000"/>
              </a:lnSpc>
            </a:pPr>
            <a:endParaRPr dirty="0">
              <a:latin typeface="Lucida Sans Regular"/>
              <a:ea typeface="Lucida Sans Regular"/>
              <a:cs typeface="Lucida Sans Regular"/>
              <a:sym typeface="Lucida Sans Regular"/>
            </a:endParaRPr>
          </a:p>
        </p:txBody>
      </p:sp>
      <p:sp>
        <p:nvSpPr>
          <p:cNvPr id="477" name="3 - 4 times iteration is required to correct the twiss parameters.…"/>
          <p:cNvSpPr txBox="1"/>
          <p:nvPr/>
        </p:nvSpPr>
        <p:spPr>
          <a:xfrm>
            <a:off x="132587" y="4653545"/>
            <a:ext cx="4409547" cy="1258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60421" marR="457200" indent="-160421" defTabSz="457200">
              <a:lnSpc>
                <a:spcPct val="110000"/>
              </a:lnSpc>
              <a:buSzPct val="100000"/>
              <a:buChar char="•"/>
              <a:defRPr sz="1600"/>
            </a:pPr>
            <a:r>
              <a:rPr sz="1400" dirty="0">
                <a:latin typeface="Hiragino Kaku Gothic ProN W3" panose="020B0300000000000000" pitchFamily="34" charset="-128"/>
                <a:ea typeface="Hiragino Kaku Gothic ProN W3" panose="020B0300000000000000" pitchFamily="34" charset="-128"/>
              </a:rPr>
              <a:t>3 - 4 </a:t>
            </a:r>
            <a:r>
              <a:rPr lang="en-US" sz="1400" dirty="0">
                <a:latin typeface="Hiragino Kaku Gothic ProN W3" panose="020B0300000000000000" pitchFamily="34" charset="-128"/>
                <a:ea typeface="Hiragino Kaku Gothic ProN W3" panose="020B0300000000000000" pitchFamily="34" charset="-128"/>
              </a:rPr>
              <a:t>iterations are</a:t>
            </a:r>
            <a:r>
              <a:rPr sz="1400" dirty="0">
                <a:latin typeface="Hiragino Kaku Gothic ProN W3" panose="020B0300000000000000" pitchFamily="34" charset="-128"/>
                <a:ea typeface="Hiragino Kaku Gothic ProN W3" panose="020B0300000000000000" pitchFamily="34" charset="-128"/>
              </a:rPr>
              <a:t> required to correct the </a:t>
            </a:r>
            <a:r>
              <a:rPr sz="1400" dirty="0" err="1">
                <a:latin typeface="Hiragino Kaku Gothic ProN W3" panose="020B0300000000000000" pitchFamily="34" charset="-128"/>
                <a:ea typeface="Hiragino Kaku Gothic ProN W3" panose="020B0300000000000000" pitchFamily="34" charset="-128"/>
              </a:rPr>
              <a:t>twiss</a:t>
            </a:r>
            <a:r>
              <a:rPr sz="1400" dirty="0">
                <a:latin typeface="Hiragino Kaku Gothic ProN W3" panose="020B0300000000000000" pitchFamily="34" charset="-128"/>
                <a:ea typeface="Hiragino Kaku Gothic ProN W3" panose="020B0300000000000000" pitchFamily="34" charset="-128"/>
              </a:rPr>
              <a:t> parameters. </a:t>
            </a:r>
          </a:p>
          <a:p>
            <a:pPr marL="160421" marR="457200" indent="-160421" defTabSz="457200">
              <a:lnSpc>
                <a:spcPct val="110000"/>
              </a:lnSpc>
              <a:buSzPct val="100000"/>
              <a:buChar char="•"/>
              <a:defRPr sz="1600"/>
            </a:pPr>
            <a:r>
              <a:rPr sz="1400" dirty="0">
                <a:latin typeface="Hiragino Kaku Gothic ProN W3" panose="020B0300000000000000" pitchFamily="34" charset="-128"/>
                <a:ea typeface="Hiragino Kaku Gothic ProN W3" panose="020B0300000000000000" pitchFamily="34" charset="-128"/>
              </a:rPr>
              <a:t>1 iteration takes about 40 </a:t>
            </a:r>
            <a:r>
              <a:rPr lang="en-US" sz="1400" dirty="0">
                <a:latin typeface="Hiragino Kaku Gothic ProN W3" panose="020B0300000000000000" pitchFamily="34" charset="-128"/>
                <a:ea typeface="Hiragino Kaku Gothic ProN W3" panose="020B0300000000000000" pitchFamily="34" charset="-128"/>
              </a:rPr>
              <a:t>minutes.</a:t>
            </a:r>
            <a:r>
              <a:rPr sz="1400" dirty="0">
                <a:latin typeface="Hiragino Kaku Gothic ProN W3" panose="020B0300000000000000" pitchFamily="34" charset="-128"/>
                <a:ea typeface="Hiragino Kaku Gothic ProN W3" panose="020B0300000000000000" pitchFamily="34" charset="-128"/>
              </a:rPr>
              <a:t> -&gt;  It takes 4 hours to complete the tuning once.</a:t>
            </a:r>
          </a:p>
        </p:txBody>
      </p:sp>
      <p:sp>
        <p:nvSpPr>
          <p:cNvPr id="478" name="3D envelope equation with space charge effect is solved inside a beam matching tool"/>
          <p:cNvSpPr txBox="1"/>
          <p:nvPr/>
        </p:nvSpPr>
        <p:spPr>
          <a:xfrm>
            <a:off x="474837" y="797325"/>
            <a:ext cx="7947045" cy="310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10000"/>
              </a:lnSpc>
              <a:defRPr b="1">
                <a:solidFill>
                  <a:srgbClr val="941100"/>
                </a:solidFill>
              </a:defRPr>
            </a:lvl1pPr>
          </a:lstStyle>
          <a:p>
            <a:r>
              <a:rPr sz="1400" dirty="0">
                <a:latin typeface="Hiragino Kaku Gothic ProN W3" panose="020B0300000000000000" pitchFamily="34" charset="-128"/>
                <a:ea typeface="Hiragino Kaku Gothic ProN W3" panose="020B0300000000000000" pitchFamily="34" charset="-128"/>
              </a:rPr>
              <a:t>3D envelope equation with space charge effect is solved inside a beam matching tool</a:t>
            </a:r>
          </a:p>
        </p:txBody>
      </p:sp>
      <p:cxnSp>
        <p:nvCxnSpPr>
          <p:cNvPr id="3" name="直線コネクタ 2">
            <a:extLst>
              <a:ext uri="{FF2B5EF4-FFF2-40B4-BE49-F238E27FC236}">
                <a16:creationId xmlns:a16="http://schemas.microsoft.com/office/drawing/2014/main" id="{06856130-26C5-FE67-7E4C-A727BFBC944F}"/>
              </a:ext>
            </a:extLst>
          </p:cNvPr>
          <p:cNvCxnSpPr/>
          <p:nvPr/>
        </p:nvCxnSpPr>
        <p:spPr>
          <a:xfrm>
            <a:off x="3099886" y="3786563"/>
            <a:ext cx="0" cy="158922"/>
          </a:xfrm>
          <a:prstGeom prst="line">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5" name="直線矢印コネクタ 4">
            <a:extLst>
              <a:ext uri="{FF2B5EF4-FFF2-40B4-BE49-F238E27FC236}">
                <a16:creationId xmlns:a16="http://schemas.microsoft.com/office/drawing/2014/main" id="{3F71F149-1EBA-ADD6-BC98-C3B7680E1AAC}"/>
              </a:ext>
            </a:extLst>
          </p:cNvPr>
          <p:cNvCxnSpPr>
            <a:cxnSpLocks/>
          </p:cNvCxnSpPr>
          <p:nvPr/>
        </p:nvCxnSpPr>
        <p:spPr>
          <a:xfrm flipV="1">
            <a:off x="2862943" y="3994117"/>
            <a:ext cx="223515" cy="22248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 name="テキスト ボックス 7">
            <a:extLst>
              <a:ext uri="{FF2B5EF4-FFF2-40B4-BE49-F238E27FC236}">
                <a16:creationId xmlns:a16="http://schemas.microsoft.com/office/drawing/2014/main" id="{A8D2F9EC-F29D-0DCC-8002-48DD6679F842}"/>
              </a:ext>
            </a:extLst>
          </p:cNvPr>
          <p:cNvSpPr txBox="1"/>
          <p:nvPr/>
        </p:nvSpPr>
        <p:spPr>
          <a:xfrm>
            <a:off x="1462441" y="4165275"/>
            <a:ext cx="2403861"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000" b="0" i="0" u="none" strike="noStrike" cap="none" spc="0" normalizeH="0" baseline="0" dirty="0">
                <a:ln>
                  <a:noFill/>
                </a:ln>
                <a:solidFill>
                  <a:srgbClr val="000000"/>
                </a:solidFill>
                <a:effectLst/>
                <a:uFillTx/>
                <a:latin typeface="Hiragino Kaku Gothic Pro W3" panose="020B0300000000000000" pitchFamily="34" charset="-128"/>
                <a:ea typeface="Hiragino Kaku Gothic Pro W3" panose="020B0300000000000000" pitchFamily="34" charset="-128"/>
                <a:sym typeface="Calibri"/>
              </a:rPr>
              <a:t>Injection point(charge exchange foil)</a:t>
            </a:r>
            <a:endParaRPr kumimoji="0" lang="ja-JP" altLang="en-US" sz="1000" b="0" i="0" u="none" strike="noStrike" cap="none" spc="0" normalizeH="0" baseline="0">
              <a:ln>
                <a:noFill/>
              </a:ln>
              <a:solidFill>
                <a:srgbClr val="000000"/>
              </a:solidFill>
              <a:effectLst/>
              <a:uFillTx/>
              <a:latin typeface="Hiragino Kaku Gothic Pro W3" panose="020B0300000000000000" pitchFamily="34" charset="-128"/>
              <a:ea typeface="Hiragino Kaku Gothic Pro W3" panose="020B0300000000000000" pitchFamily="34" charset="-128"/>
              <a:sym typeface="Calibri"/>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About case 2, the transverse painting area was well corrected to the permissible level by adjusting the injection beam twiss parameter."/>
          <p:cNvSpPr txBox="1"/>
          <p:nvPr/>
        </p:nvSpPr>
        <p:spPr>
          <a:xfrm>
            <a:off x="577573" y="5953633"/>
            <a:ext cx="7191320" cy="584775"/>
          </a:xfrm>
          <a:prstGeom prst="rect">
            <a:avLst/>
          </a:prstGeom>
          <a:ln w="12700">
            <a:solidFill>
              <a:srgbClr val="9411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600"/>
            </a:pPr>
            <a:r>
              <a:rPr dirty="0">
                <a:latin typeface="Hiragino Kaku Gothic ProN W3" panose="020B0300000000000000" pitchFamily="34" charset="-128"/>
                <a:ea typeface="Hiragino Kaku Gothic ProN W3" panose="020B0300000000000000" pitchFamily="34" charset="-128"/>
              </a:rPr>
              <a:t>About case 2, the transverse painting area was well corrected to the permissible level by adjusting the injection beam </a:t>
            </a:r>
            <a:r>
              <a:rPr dirty="0" err="1">
                <a:latin typeface="Hiragino Kaku Gothic ProN W3" panose="020B0300000000000000" pitchFamily="34" charset="-128"/>
                <a:ea typeface="Hiragino Kaku Gothic ProN W3" panose="020B0300000000000000" pitchFamily="34" charset="-128"/>
              </a:rPr>
              <a:t>twiss</a:t>
            </a:r>
            <a:r>
              <a:rPr dirty="0">
                <a:latin typeface="Hiragino Kaku Gothic ProN W3" panose="020B0300000000000000" pitchFamily="34" charset="-128"/>
                <a:ea typeface="Hiragino Kaku Gothic ProN W3" panose="020B0300000000000000" pitchFamily="34" charset="-128"/>
              </a:rPr>
              <a:t> parameter.</a:t>
            </a:r>
          </a:p>
        </p:txBody>
      </p:sp>
      <p:sp>
        <p:nvSpPr>
          <p:cNvPr id="494" name="Transverse painting area before and after the twiss parameter correction"/>
          <p:cNvSpPr txBox="1"/>
          <p:nvPr/>
        </p:nvSpPr>
        <p:spPr>
          <a:xfrm>
            <a:off x="38223" y="87015"/>
            <a:ext cx="9067555"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300" b="1"/>
            </a:lvl1pPr>
          </a:lstStyle>
          <a:p>
            <a:r>
              <a:rPr sz="2000" dirty="0">
                <a:latin typeface="Hiragino Kaku Gothic ProN W3" panose="020B0300000000000000" pitchFamily="34" charset="-128"/>
                <a:ea typeface="Hiragino Kaku Gothic ProN W3" panose="020B0300000000000000" pitchFamily="34" charset="-128"/>
              </a:rPr>
              <a:t>Transverse painting area before and after the </a:t>
            </a:r>
            <a:r>
              <a:rPr sz="2000" dirty="0" err="1">
                <a:latin typeface="Hiragino Kaku Gothic ProN W3" panose="020B0300000000000000" pitchFamily="34" charset="-128"/>
                <a:ea typeface="Hiragino Kaku Gothic ProN W3" panose="020B0300000000000000" pitchFamily="34" charset="-128"/>
              </a:rPr>
              <a:t>twiss</a:t>
            </a:r>
            <a:r>
              <a:rPr sz="2000" dirty="0">
                <a:latin typeface="Hiragino Kaku Gothic ProN W3" panose="020B0300000000000000" pitchFamily="34" charset="-128"/>
                <a:ea typeface="Hiragino Kaku Gothic ProN W3" panose="020B0300000000000000" pitchFamily="34" charset="-128"/>
              </a:rPr>
              <a:t> parameter correction</a:t>
            </a:r>
          </a:p>
        </p:txBody>
      </p:sp>
      <p:sp>
        <p:nvSpPr>
          <p:cNvPr id="495" name="Target twiss para.…"/>
          <p:cNvSpPr txBox="1"/>
          <p:nvPr/>
        </p:nvSpPr>
        <p:spPr>
          <a:xfrm>
            <a:off x="214203" y="760387"/>
            <a:ext cx="2088234" cy="1204725"/>
          </a:xfrm>
          <a:prstGeom prst="rect">
            <a:avLst/>
          </a:prstGeom>
          <a:ln>
            <a:solidFill>
              <a:srgbClr val="C00000"/>
            </a:solidFill>
            <a:beve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sz="1400" b="1"/>
              <a:t>Target twiss para.</a:t>
            </a:r>
            <a:endParaRPr sz="1400"/>
          </a:p>
          <a:p>
            <a:r>
              <a:rPr sz="1400"/>
              <a:t>beta x : 	10.226</a:t>
            </a:r>
          </a:p>
          <a:p>
            <a:r>
              <a:rPr sz="1400"/>
              <a:t>alpha x :	-1.252</a:t>
            </a:r>
          </a:p>
          <a:p>
            <a:r>
              <a:rPr sz="1400"/>
              <a:t>beta y :	8.995</a:t>
            </a:r>
          </a:p>
          <a:p>
            <a:r>
              <a:rPr sz="1400"/>
              <a:t>alpha y : 	-1.822</a:t>
            </a:r>
          </a:p>
        </p:txBody>
      </p:sp>
      <p:sp>
        <p:nvSpPr>
          <p:cNvPr id="496" name="Case 1: twiss para.…"/>
          <p:cNvSpPr txBox="1"/>
          <p:nvPr/>
        </p:nvSpPr>
        <p:spPr>
          <a:xfrm>
            <a:off x="2460762" y="760389"/>
            <a:ext cx="2088234" cy="1204724"/>
          </a:xfrm>
          <a:prstGeom prst="rect">
            <a:avLst/>
          </a:prstGeom>
          <a:ln>
            <a:solidFill>
              <a:srgbClr val="5698D3"/>
            </a:solidFill>
            <a:beve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sz="1400" b="1"/>
              <a:t>Case 1: twiss para.</a:t>
            </a:r>
            <a:endParaRPr sz="1400"/>
          </a:p>
          <a:p>
            <a:r>
              <a:rPr sz="1400"/>
              <a:t>beta x : 	11.87238 </a:t>
            </a:r>
          </a:p>
          <a:p>
            <a:r>
              <a:rPr sz="1400"/>
              <a:t>alpha x :	-1.81969 </a:t>
            </a:r>
          </a:p>
          <a:p>
            <a:r>
              <a:rPr sz="1400"/>
              <a:t>beta y :	8.63367 </a:t>
            </a:r>
          </a:p>
          <a:p>
            <a:r>
              <a:rPr sz="1400"/>
              <a:t>alpha y : 	0.19373 </a:t>
            </a:r>
          </a:p>
        </p:txBody>
      </p:sp>
      <p:sp>
        <p:nvSpPr>
          <p:cNvPr id="497" name="Case 2: twiss para.…"/>
          <p:cNvSpPr txBox="1"/>
          <p:nvPr/>
        </p:nvSpPr>
        <p:spPr>
          <a:xfrm>
            <a:off x="6134743" y="760387"/>
            <a:ext cx="2232249" cy="1204725"/>
          </a:xfrm>
          <a:prstGeom prst="rect">
            <a:avLst/>
          </a:prstGeom>
          <a:ln>
            <a:solidFill>
              <a:srgbClr val="5698D3"/>
            </a:solidFill>
            <a:beve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sz="1400" b="1"/>
              <a:t>Case 2: twiss para.</a:t>
            </a:r>
            <a:endParaRPr sz="1400"/>
          </a:p>
          <a:p>
            <a:r>
              <a:rPr sz="1400"/>
              <a:t>beta x : 	8.96341 </a:t>
            </a:r>
          </a:p>
          <a:p>
            <a:r>
              <a:rPr sz="1400"/>
              <a:t>alpha x :	-1.20107 </a:t>
            </a:r>
          </a:p>
          <a:p>
            <a:r>
              <a:rPr sz="1400"/>
              <a:t>beta y :	15.01362 </a:t>
            </a:r>
          </a:p>
          <a:p>
            <a:r>
              <a:rPr sz="1400"/>
              <a:t>alpha y :	 -1.72855 </a:t>
            </a:r>
          </a:p>
        </p:txBody>
      </p:sp>
      <p:pic>
        <p:nvPicPr>
          <p:cNvPr id="498" name="image68.png" descr="image68.png"/>
          <p:cNvPicPr>
            <a:picLocks noChangeAspect="1"/>
          </p:cNvPicPr>
          <p:nvPr/>
        </p:nvPicPr>
        <p:blipFill>
          <a:blip r:embed="rId2"/>
          <a:srcRect b="33109"/>
          <a:stretch>
            <a:fillRect/>
          </a:stretch>
        </p:blipFill>
        <p:spPr>
          <a:xfrm>
            <a:off x="225067" y="2427476"/>
            <a:ext cx="5343445" cy="3013518"/>
          </a:xfrm>
          <a:prstGeom prst="rect">
            <a:avLst/>
          </a:prstGeom>
          <a:ln w="12700">
            <a:miter lim="400000"/>
          </a:ln>
        </p:spPr>
      </p:pic>
      <p:sp>
        <p:nvSpPr>
          <p:cNvPr id="499" name="CASE1"/>
          <p:cNvSpPr txBox="1"/>
          <p:nvPr/>
        </p:nvSpPr>
        <p:spPr>
          <a:xfrm>
            <a:off x="5525323" y="3020174"/>
            <a:ext cx="560448"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pPr>
              <a:defRPr sz="1800"/>
            </a:pPr>
            <a:r>
              <a:rPr sz="1400"/>
              <a:t>CASE1</a:t>
            </a:r>
          </a:p>
        </p:txBody>
      </p:sp>
      <p:sp>
        <p:nvSpPr>
          <p:cNvPr id="500" name="CASE2"/>
          <p:cNvSpPr txBox="1"/>
          <p:nvPr/>
        </p:nvSpPr>
        <p:spPr>
          <a:xfrm>
            <a:off x="5528587" y="4432871"/>
            <a:ext cx="560448"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pPr>
              <a:defRPr sz="1800"/>
            </a:pPr>
            <a:r>
              <a:rPr sz="1400"/>
              <a:t>CASE2</a:t>
            </a:r>
          </a:p>
        </p:txBody>
      </p:sp>
      <p:sp>
        <p:nvSpPr>
          <p:cNvPr id="501" name="(x,x’), Painting : 50π"/>
          <p:cNvSpPr txBox="1"/>
          <p:nvPr/>
        </p:nvSpPr>
        <p:spPr>
          <a:xfrm>
            <a:off x="487436" y="2203201"/>
            <a:ext cx="1532705"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t>(x,x’), Painting : 50</a:t>
            </a:r>
            <a:r>
              <a:rPr sz="1400">
                <a:latin typeface="Symbol"/>
                <a:ea typeface="Symbol"/>
                <a:cs typeface="Symbol"/>
                <a:sym typeface="Symbol"/>
              </a:rPr>
              <a:t>p</a:t>
            </a:r>
          </a:p>
        </p:txBody>
      </p:sp>
      <p:sp>
        <p:nvSpPr>
          <p:cNvPr id="502" name="(y,y’), Painting : 50π"/>
          <p:cNvSpPr txBox="1"/>
          <p:nvPr/>
        </p:nvSpPr>
        <p:spPr>
          <a:xfrm>
            <a:off x="2195325" y="2203201"/>
            <a:ext cx="1527930"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t>(y,y’), Painting : 50</a:t>
            </a:r>
            <a:r>
              <a:rPr sz="1400">
                <a:latin typeface="Symbol"/>
                <a:ea typeface="Symbol"/>
                <a:cs typeface="Symbol"/>
                <a:sym typeface="Symbol"/>
              </a:rPr>
              <a:t>p</a:t>
            </a:r>
          </a:p>
        </p:txBody>
      </p:sp>
      <p:sp>
        <p:nvSpPr>
          <p:cNvPr id="503" name="(y,y’), No painting"/>
          <p:cNvSpPr txBox="1"/>
          <p:nvPr/>
        </p:nvSpPr>
        <p:spPr>
          <a:xfrm>
            <a:off x="3930885" y="2203201"/>
            <a:ext cx="1376262"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pPr>
              <a:defRPr sz="1800"/>
            </a:pPr>
            <a:r>
              <a:rPr sz="1400"/>
              <a:t>(y,y’), No painting</a:t>
            </a:r>
          </a:p>
        </p:txBody>
      </p:sp>
      <p:sp>
        <p:nvSpPr>
          <p:cNvPr id="504" name="(rad)"/>
          <p:cNvSpPr txBox="1"/>
          <p:nvPr/>
        </p:nvSpPr>
        <p:spPr>
          <a:xfrm rot="16200000">
            <a:off x="-102711" y="3793813"/>
            <a:ext cx="448889"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pPr>
              <a:defRPr sz="1800"/>
            </a:pPr>
            <a:r>
              <a:rPr sz="1400"/>
              <a:t>(rad)</a:t>
            </a:r>
          </a:p>
        </p:txBody>
      </p:sp>
      <p:sp>
        <p:nvSpPr>
          <p:cNvPr id="505" name="(m)"/>
          <p:cNvSpPr txBox="1"/>
          <p:nvPr/>
        </p:nvSpPr>
        <p:spPr>
          <a:xfrm>
            <a:off x="2861835" y="5446006"/>
            <a:ext cx="353998"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pPr>
              <a:defRPr sz="1800"/>
            </a:pPr>
            <a:r>
              <a:rPr sz="1400"/>
              <a:t>(m)</a:t>
            </a:r>
          </a:p>
        </p:txBody>
      </p:sp>
      <p:sp>
        <p:nvSpPr>
          <p:cNvPr id="506" name="85π"/>
          <p:cNvSpPr txBox="1"/>
          <p:nvPr/>
        </p:nvSpPr>
        <p:spPr>
          <a:xfrm>
            <a:off x="1057218" y="2556496"/>
            <a:ext cx="381954"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solidFill>
                  <a:srgbClr val="FF0000"/>
                </a:solidFill>
              </a:rPr>
              <a:t>85</a:t>
            </a:r>
            <a:r>
              <a:rPr sz="1400">
                <a:solidFill>
                  <a:srgbClr val="FF0000"/>
                </a:solidFill>
                <a:latin typeface="Symbol"/>
                <a:ea typeface="Symbol"/>
                <a:cs typeface="Symbol"/>
                <a:sym typeface="Symbol"/>
              </a:rPr>
              <a:t>p</a:t>
            </a:r>
          </a:p>
        </p:txBody>
      </p:sp>
      <p:sp>
        <p:nvSpPr>
          <p:cNvPr id="507" name="50π"/>
          <p:cNvSpPr txBox="1"/>
          <p:nvPr/>
        </p:nvSpPr>
        <p:spPr>
          <a:xfrm>
            <a:off x="720907" y="3334910"/>
            <a:ext cx="381954" cy="289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t>50</a:t>
            </a:r>
            <a:r>
              <a:rPr sz="1400">
                <a:latin typeface="Symbol"/>
                <a:ea typeface="Symbol"/>
                <a:cs typeface="Symbol"/>
                <a:sym typeface="Symbol"/>
              </a:rPr>
              <a:t>p</a:t>
            </a:r>
          </a:p>
        </p:txBody>
      </p:sp>
      <p:sp>
        <p:nvSpPr>
          <p:cNvPr id="508" name="線"/>
          <p:cNvSpPr/>
          <p:nvPr/>
        </p:nvSpPr>
        <p:spPr>
          <a:xfrm flipV="1">
            <a:off x="997926" y="3186157"/>
            <a:ext cx="206780" cy="242061"/>
          </a:xfrm>
          <a:prstGeom prst="line">
            <a:avLst/>
          </a:prstGeom>
          <a:ln w="6350">
            <a:solidFill>
              <a:srgbClr val="000000"/>
            </a:solidFill>
            <a:miter/>
            <a:tailEnd type="triangle"/>
          </a:ln>
        </p:spPr>
        <p:txBody>
          <a:bodyPr lIns="45719" rIns="45719"/>
          <a:lstStyle/>
          <a:p>
            <a:pPr defTabSz="457200">
              <a:defRPr sz="1200">
                <a:latin typeface="+mn-lt"/>
                <a:ea typeface="+mn-ea"/>
                <a:cs typeface="+mn-cs"/>
                <a:sym typeface="Helvetica"/>
              </a:defRPr>
            </a:pPr>
            <a:endParaRPr/>
          </a:p>
        </p:txBody>
      </p:sp>
      <p:sp>
        <p:nvSpPr>
          <p:cNvPr id="509" name="50π"/>
          <p:cNvSpPr txBox="1"/>
          <p:nvPr/>
        </p:nvSpPr>
        <p:spPr>
          <a:xfrm>
            <a:off x="2415462" y="2625986"/>
            <a:ext cx="381954"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t>50</a:t>
            </a:r>
            <a:r>
              <a:rPr sz="1400">
                <a:latin typeface="Symbol"/>
                <a:ea typeface="Symbol"/>
                <a:cs typeface="Symbol"/>
                <a:sym typeface="Symbol"/>
              </a:rPr>
              <a:t>p</a:t>
            </a:r>
          </a:p>
        </p:txBody>
      </p:sp>
      <p:sp>
        <p:nvSpPr>
          <p:cNvPr id="510" name="線"/>
          <p:cNvSpPr/>
          <p:nvPr/>
        </p:nvSpPr>
        <p:spPr>
          <a:xfrm>
            <a:off x="2614954" y="2846185"/>
            <a:ext cx="283584" cy="253777"/>
          </a:xfrm>
          <a:prstGeom prst="line">
            <a:avLst/>
          </a:prstGeom>
          <a:ln w="6350">
            <a:solidFill>
              <a:srgbClr val="000000"/>
            </a:solidFill>
            <a:miter/>
            <a:tailEnd type="triangle"/>
          </a:ln>
        </p:spPr>
        <p:txBody>
          <a:bodyPr lIns="45719" rIns="45719"/>
          <a:lstStyle/>
          <a:p>
            <a:pPr defTabSz="457200">
              <a:defRPr sz="1200">
                <a:latin typeface="+mn-lt"/>
                <a:ea typeface="+mn-ea"/>
                <a:cs typeface="+mn-cs"/>
                <a:sym typeface="Helvetica"/>
              </a:defRPr>
            </a:pPr>
            <a:endParaRPr/>
          </a:p>
        </p:txBody>
      </p:sp>
      <p:sp>
        <p:nvSpPr>
          <p:cNvPr id="511" name="125π"/>
          <p:cNvSpPr txBox="1"/>
          <p:nvPr/>
        </p:nvSpPr>
        <p:spPr>
          <a:xfrm>
            <a:off x="3239943" y="2958674"/>
            <a:ext cx="472069"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solidFill>
                  <a:srgbClr val="FF0000"/>
                </a:solidFill>
              </a:rPr>
              <a:t>125</a:t>
            </a:r>
            <a:r>
              <a:rPr sz="1400">
                <a:solidFill>
                  <a:srgbClr val="FF0000"/>
                </a:solidFill>
                <a:latin typeface="Symbol"/>
                <a:ea typeface="Symbol"/>
                <a:cs typeface="Symbol"/>
                <a:sym typeface="Symbol"/>
              </a:rPr>
              <a:t>p</a:t>
            </a:r>
          </a:p>
        </p:txBody>
      </p:sp>
      <p:sp>
        <p:nvSpPr>
          <p:cNvPr id="512" name="30π"/>
          <p:cNvSpPr txBox="1"/>
          <p:nvPr/>
        </p:nvSpPr>
        <p:spPr>
          <a:xfrm>
            <a:off x="4915273" y="2908563"/>
            <a:ext cx="381954" cy="289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solidFill>
                  <a:srgbClr val="FF0000"/>
                </a:solidFill>
              </a:rPr>
              <a:t>30</a:t>
            </a:r>
            <a:r>
              <a:rPr sz="1400">
                <a:solidFill>
                  <a:srgbClr val="FF0000"/>
                </a:solidFill>
                <a:latin typeface="Symbol"/>
                <a:ea typeface="Symbol"/>
                <a:cs typeface="Symbol"/>
                <a:sym typeface="Symbol"/>
              </a:rPr>
              <a:t>p</a:t>
            </a:r>
          </a:p>
        </p:txBody>
      </p:sp>
      <p:sp>
        <p:nvSpPr>
          <p:cNvPr id="513" name="線"/>
          <p:cNvSpPr/>
          <p:nvPr/>
        </p:nvSpPr>
        <p:spPr>
          <a:xfrm>
            <a:off x="4433181" y="2860934"/>
            <a:ext cx="283584" cy="253777"/>
          </a:xfrm>
          <a:prstGeom prst="line">
            <a:avLst/>
          </a:prstGeom>
          <a:ln w="6350">
            <a:solidFill>
              <a:srgbClr val="000000"/>
            </a:solidFill>
            <a:miter/>
            <a:tailEnd type="triangle"/>
          </a:ln>
        </p:spPr>
        <p:txBody>
          <a:bodyPr lIns="45719" rIns="45719"/>
          <a:lstStyle/>
          <a:p>
            <a:pPr defTabSz="457200">
              <a:defRPr sz="1200">
                <a:latin typeface="+mn-lt"/>
                <a:ea typeface="+mn-ea"/>
                <a:cs typeface="+mn-cs"/>
                <a:sym typeface="Helvetica"/>
              </a:defRPr>
            </a:pPr>
            <a:endParaRPr/>
          </a:p>
        </p:txBody>
      </p:sp>
      <p:sp>
        <p:nvSpPr>
          <p:cNvPr id="514" name="4π"/>
          <p:cNvSpPr txBox="1"/>
          <p:nvPr/>
        </p:nvSpPr>
        <p:spPr>
          <a:xfrm>
            <a:off x="4257008" y="2633274"/>
            <a:ext cx="291838"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t>4</a:t>
            </a:r>
            <a:r>
              <a:rPr sz="1400">
                <a:latin typeface="Symbol"/>
                <a:ea typeface="Symbol"/>
                <a:cs typeface="Symbol"/>
                <a:sym typeface="Symbol"/>
              </a:rPr>
              <a:t>p</a:t>
            </a:r>
          </a:p>
        </p:txBody>
      </p:sp>
      <p:sp>
        <p:nvSpPr>
          <p:cNvPr id="515" name="70π"/>
          <p:cNvSpPr txBox="1"/>
          <p:nvPr/>
        </p:nvSpPr>
        <p:spPr>
          <a:xfrm>
            <a:off x="1057218" y="4043833"/>
            <a:ext cx="381954"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solidFill>
                  <a:srgbClr val="FF0000"/>
                </a:solidFill>
              </a:rPr>
              <a:t>70</a:t>
            </a:r>
            <a:r>
              <a:rPr sz="1400">
                <a:solidFill>
                  <a:srgbClr val="FF0000"/>
                </a:solidFill>
                <a:latin typeface="Symbol"/>
                <a:ea typeface="Symbol"/>
                <a:cs typeface="Symbol"/>
                <a:sym typeface="Symbol"/>
              </a:rPr>
              <a:t>p</a:t>
            </a:r>
          </a:p>
        </p:txBody>
      </p:sp>
      <p:sp>
        <p:nvSpPr>
          <p:cNvPr id="516" name="60π"/>
          <p:cNvSpPr txBox="1"/>
          <p:nvPr/>
        </p:nvSpPr>
        <p:spPr>
          <a:xfrm>
            <a:off x="3239943" y="4446011"/>
            <a:ext cx="381954"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solidFill>
                  <a:srgbClr val="FF0000"/>
                </a:solidFill>
              </a:rPr>
              <a:t>60</a:t>
            </a:r>
            <a:r>
              <a:rPr sz="1400">
                <a:solidFill>
                  <a:srgbClr val="FF0000"/>
                </a:solidFill>
                <a:latin typeface="Symbol"/>
                <a:ea typeface="Symbol"/>
                <a:cs typeface="Symbol"/>
                <a:sym typeface="Symbol"/>
              </a:rPr>
              <a:t>p</a:t>
            </a:r>
          </a:p>
        </p:txBody>
      </p:sp>
      <p:sp>
        <p:nvSpPr>
          <p:cNvPr id="517" name="6π"/>
          <p:cNvSpPr txBox="1"/>
          <p:nvPr/>
        </p:nvSpPr>
        <p:spPr>
          <a:xfrm>
            <a:off x="4915274" y="4395899"/>
            <a:ext cx="291838" cy="289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400">
                <a:solidFill>
                  <a:srgbClr val="FF0000"/>
                </a:solidFill>
              </a:rPr>
              <a:t>6</a:t>
            </a:r>
            <a:r>
              <a:rPr sz="1400">
                <a:solidFill>
                  <a:srgbClr val="FF0000"/>
                </a:solidFill>
                <a:latin typeface="Symbol"/>
                <a:ea typeface="Symbol"/>
                <a:cs typeface="Symbol"/>
                <a:sym typeface="Symbol"/>
              </a:rPr>
              <a:t>p</a:t>
            </a:r>
          </a:p>
        </p:txBody>
      </p:sp>
      <p:sp>
        <p:nvSpPr>
          <p:cNvPr id="518" name="Design injection beam ellipse…"/>
          <p:cNvSpPr txBox="1"/>
          <p:nvPr/>
        </p:nvSpPr>
        <p:spPr>
          <a:xfrm>
            <a:off x="6578203" y="2819778"/>
            <a:ext cx="2528452" cy="1316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a:pPr>
            <a:r>
              <a:rPr dirty="0"/>
              <a:t>Design injection beam ellipse</a:t>
            </a:r>
          </a:p>
          <a:p>
            <a:pPr>
              <a:defRPr sz="1600" b="1"/>
            </a:pPr>
            <a:endParaRPr dirty="0"/>
          </a:p>
          <a:p>
            <a:pPr>
              <a:defRPr sz="1600" b="1"/>
            </a:pPr>
            <a:r>
              <a:rPr dirty="0">
                <a:solidFill>
                  <a:srgbClr val="FF0000"/>
                </a:solidFill>
              </a:rPr>
              <a:t>Injection beam ellipse of the each cases</a:t>
            </a:r>
          </a:p>
        </p:txBody>
      </p:sp>
      <p:sp>
        <p:nvSpPr>
          <p:cNvPr id="519" name="線"/>
          <p:cNvSpPr/>
          <p:nvPr/>
        </p:nvSpPr>
        <p:spPr>
          <a:xfrm>
            <a:off x="6316895" y="2985606"/>
            <a:ext cx="211249" cy="1"/>
          </a:xfrm>
          <a:prstGeom prst="line">
            <a:avLst/>
          </a:prstGeom>
          <a:solidFill>
            <a:srgbClr val="00CC99"/>
          </a:solidFill>
          <a:ln w="22225">
            <a:solidFill>
              <a:srgbClr val="000000"/>
            </a:solidFill>
            <a:prstDash val="sysDash"/>
          </a:ln>
        </p:spPr>
        <p:txBody>
          <a:bodyPr lIns="45719" rIns="45719"/>
          <a:lstStyle/>
          <a:p>
            <a:pPr defTabSz="457200">
              <a:defRPr sz="1200">
                <a:latin typeface="+mn-lt"/>
                <a:ea typeface="+mn-ea"/>
                <a:cs typeface="+mn-cs"/>
                <a:sym typeface="Helvetica"/>
              </a:defRPr>
            </a:pPr>
            <a:endParaRPr/>
          </a:p>
        </p:txBody>
      </p:sp>
      <p:sp>
        <p:nvSpPr>
          <p:cNvPr id="520" name="線"/>
          <p:cNvSpPr/>
          <p:nvPr/>
        </p:nvSpPr>
        <p:spPr>
          <a:xfrm>
            <a:off x="6316895" y="3694664"/>
            <a:ext cx="211249" cy="1"/>
          </a:xfrm>
          <a:prstGeom prst="line">
            <a:avLst/>
          </a:prstGeom>
          <a:solidFill>
            <a:srgbClr val="00CC99"/>
          </a:solidFill>
          <a:ln w="22225">
            <a:solidFill>
              <a:srgbClr val="FF0000"/>
            </a:solidFill>
            <a:prstDash val="sysDash"/>
          </a:ln>
        </p:spPr>
        <p:txBody>
          <a:bodyPr lIns="45719" rIns="45719"/>
          <a:lstStyle/>
          <a:p>
            <a:pPr defTabSz="457200">
              <a:defRPr sz="1200">
                <a:latin typeface="+mn-lt"/>
                <a:ea typeface="+mn-ea"/>
                <a:cs typeface="+mn-cs"/>
                <a:sym typeface="Helvetica"/>
              </a:defRPr>
            </a:pPr>
            <a:endParaRPr/>
          </a:p>
        </p:txBody>
      </p:sp>
      <p:sp>
        <p:nvSpPr>
          <p:cNvPr id="521" name="矢印"/>
          <p:cNvSpPr/>
          <p:nvPr/>
        </p:nvSpPr>
        <p:spPr>
          <a:xfrm>
            <a:off x="4887485" y="967707"/>
            <a:ext cx="907302" cy="840434"/>
          </a:xfrm>
          <a:prstGeom prst="rightArrow">
            <a:avLst>
              <a:gd name="adj1" fmla="val 32000"/>
              <a:gd name="adj2" fmla="val 35898"/>
            </a:avLst>
          </a:prstGeom>
          <a:gradFill>
            <a:gsLst>
              <a:gs pos="0">
                <a:srgbClr val="5F82CB"/>
              </a:gs>
              <a:gs pos="50000">
                <a:srgbClr val="3E70CA"/>
              </a:gs>
              <a:gs pos="100000">
                <a:srgbClr val="2F61BA"/>
              </a:gs>
            </a:gsLst>
            <a:lin ang="5400000"/>
          </a:gradFill>
          <a:ln w="6350">
            <a:solidFill>
              <a:schemeClr val="accent5"/>
            </a:solidFill>
            <a:miter/>
          </a:ln>
        </p:spPr>
        <p:txBody>
          <a:bodyPr lIns="45719" rIns="45719" anchor="ctr"/>
          <a:lstStyle/>
          <a:p>
            <a:pPr>
              <a:defRPr>
                <a:solidFill>
                  <a:srgbClr val="FFFFFF"/>
                </a:solidFill>
              </a:defRPr>
            </a:pPr>
            <a:endParaRPr/>
          </a:p>
        </p:txBody>
      </p:sp>
      <p:sp>
        <p:nvSpPr>
          <p:cNvPr id="522" name="injection matching"/>
          <p:cNvSpPr txBox="1"/>
          <p:nvPr/>
        </p:nvSpPr>
        <p:spPr>
          <a:xfrm>
            <a:off x="4620642" y="668878"/>
            <a:ext cx="1472281"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b="1"/>
            </a:lvl1pPr>
          </a:lstStyle>
          <a:p>
            <a:r>
              <a:rPr dirty="0"/>
              <a:t>injection matching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Beam loss mitigation by the twiss parameter correction"/>
          <p:cNvSpPr txBox="1"/>
          <p:nvPr/>
        </p:nvSpPr>
        <p:spPr>
          <a:xfrm>
            <a:off x="717436" y="131397"/>
            <a:ext cx="5441626"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600" b="1"/>
            </a:lvl1pPr>
          </a:lstStyle>
          <a:p>
            <a:r>
              <a:rPr sz="2400" u="sng" dirty="0">
                <a:latin typeface="Hiragino Kaku Gothic ProN W3" panose="020B0300000000000000" pitchFamily="34" charset="-128"/>
                <a:ea typeface="Hiragino Kaku Gothic ProN W3" panose="020B0300000000000000" pitchFamily="34" charset="-128"/>
              </a:rPr>
              <a:t>Beam loss mitigation</a:t>
            </a:r>
            <a:r>
              <a:rPr lang="en-US" sz="2400" u="sng" dirty="0">
                <a:latin typeface="Hiragino Kaku Gothic ProN W3" panose="020B0300000000000000" pitchFamily="34" charset="-128"/>
                <a:ea typeface="Hiragino Kaku Gothic ProN W3" panose="020B0300000000000000" pitchFamily="34" charset="-128"/>
              </a:rPr>
              <a:t> at the RCS</a:t>
            </a:r>
            <a:r>
              <a:rPr sz="2400" u="sng" dirty="0">
                <a:latin typeface="Hiragino Kaku Gothic ProN W3" panose="020B0300000000000000" pitchFamily="34" charset="-128"/>
                <a:ea typeface="Hiragino Kaku Gothic ProN W3" panose="020B0300000000000000" pitchFamily="34" charset="-128"/>
              </a:rPr>
              <a:t> </a:t>
            </a:r>
            <a:endParaRPr lang="en-US" sz="2400" u="sng" dirty="0">
              <a:latin typeface="Hiragino Kaku Gothic ProN W3" panose="020B0300000000000000" pitchFamily="34" charset="-128"/>
              <a:ea typeface="Hiragino Kaku Gothic ProN W3" panose="020B0300000000000000" pitchFamily="34" charset="-128"/>
            </a:endParaRPr>
          </a:p>
          <a:p>
            <a:r>
              <a:rPr sz="2000" dirty="0">
                <a:latin typeface="Hiragino Kaku Gothic ProN W3" panose="020B0300000000000000" pitchFamily="34" charset="-128"/>
                <a:ea typeface="Hiragino Kaku Gothic ProN W3" panose="020B0300000000000000" pitchFamily="34" charset="-128"/>
              </a:rPr>
              <a:t>by the </a:t>
            </a:r>
            <a:r>
              <a:rPr sz="2000" dirty="0" err="1">
                <a:latin typeface="Hiragino Kaku Gothic ProN W3" panose="020B0300000000000000" pitchFamily="34" charset="-128"/>
                <a:ea typeface="Hiragino Kaku Gothic ProN W3" panose="020B0300000000000000" pitchFamily="34" charset="-128"/>
              </a:rPr>
              <a:t>twiss</a:t>
            </a:r>
            <a:r>
              <a:rPr sz="2000" dirty="0">
                <a:latin typeface="Hiragino Kaku Gothic ProN W3" panose="020B0300000000000000" pitchFamily="34" charset="-128"/>
                <a:ea typeface="Hiragino Kaku Gothic ProN W3" panose="020B0300000000000000" pitchFamily="34" charset="-128"/>
              </a:rPr>
              <a:t> parameter correction</a:t>
            </a:r>
          </a:p>
        </p:txBody>
      </p:sp>
      <p:sp>
        <p:nvSpPr>
          <p:cNvPr id="543" name="矢印"/>
          <p:cNvSpPr/>
          <p:nvPr/>
        </p:nvSpPr>
        <p:spPr>
          <a:xfrm>
            <a:off x="4017603" y="3396441"/>
            <a:ext cx="978409" cy="484633"/>
          </a:xfrm>
          <a:prstGeom prst="rightArrow">
            <a:avLst>
              <a:gd name="adj1" fmla="val 50000"/>
              <a:gd name="adj2" fmla="val 50000"/>
            </a:avLst>
          </a:prstGeom>
          <a:solidFill>
            <a:srgbClr val="00CC99"/>
          </a:solidFill>
          <a:ln>
            <a:solidFill>
              <a:srgbClr val="CCCCFF"/>
            </a:solidFill>
            <a:tailEnd type="triangle"/>
          </a:ln>
        </p:spPr>
        <p:txBody>
          <a:bodyPr lIns="45719" rIns="45719"/>
          <a:lstStyle/>
          <a:p>
            <a:pPr>
              <a:defRPr>
                <a:latin typeface="Book Antiqua"/>
                <a:ea typeface="Book Antiqua"/>
                <a:cs typeface="Book Antiqua"/>
                <a:sym typeface="Book Antiqua"/>
              </a:defRPr>
            </a:pPr>
            <a:endParaRPr/>
          </a:p>
        </p:txBody>
      </p:sp>
      <p:sp>
        <p:nvSpPr>
          <p:cNvPr id="544" name="Twiss parameter of the injection beam is almost corrected (case 2)…"/>
          <p:cNvSpPr txBox="1"/>
          <p:nvPr/>
        </p:nvSpPr>
        <p:spPr>
          <a:xfrm>
            <a:off x="709647" y="1376394"/>
            <a:ext cx="66159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180473" indent="-180473">
              <a:buSzPct val="100000"/>
              <a:buChar char="•"/>
              <a:defRPr>
                <a:solidFill>
                  <a:srgbClr val="941100"/>
                </a:solidFill>
              </a:defRPr>
            </a:pPr>
            <a:r>
              <a:rPr lang="en-US" sz="1400" dirty="0">
                <a:latin typeface="Hiragino Kaku Gothic ProN W3" panose="020B0300000000000000" pitchFamily="34" charset="-128"/>
                <a:ea typeface="Hiragino Kaku Gothic ProN W3" panose="020B0300000000000000" pitchFamily="34" charset="-128"/>
              </a:rPr>
              <a:t>The </a:t>
            </a:r>
            <a:r>
              <a:rPr lang="en-US" sz="1400" dirty="0" err="1">
                <a:latin typeface="Hiragino Kaku Gothic ProN W3" panose="020B0300000000000000" pitchFamily="34" charset="-128"/>
                <a:ea typeface="Hiragino Kaku Gothic ProN W3" panose="020B0300000000000000" pitchFamily="34" charset="-128"/>
              </a:rPr>
              <a:t>twiss</a:t>
            </a:r>
            <a:r>
              <a:rPr sz="1400" dirty="0">
                <a:latin typeface="Hiragino Kaku Gothic ProN W3" panose="020B0300000000000000" pitchFamily="34" charset="-128"/>
                <a:ea typeface="Hiragino Kaku Gothic ProN W3" panose="020B0300000000000000" pitchFamily="34" charset="-128"/>
              </a:rPr>
              <a:t> parameter of the injection beam is almost corrected (</a:t>
            </a:r>
            <a:r>
              <a:rPr sz="1400" b="1" dirty="0">
                <a:latin typeface="Hiragino Kaku Gothic ProN W3" panose="020B0300000000000000" pitchFamily="34" charset="-128"/>
                <a:ea typeface="Hiragino Kaku Gothic ProN W3" panose="020B0300000000000000" pitchFamily="34" charset="-128"/>
              </a:rPr>
              <a:t>case 2</a:t>
            </a:r>
            <a:r>
              <a:rPr sz="1400" dirty="0">
                <a:latin typeface="Hiragino Kaku Gothic ProN W3" panose="020B0300000000000000" pitchFamily="34" charset="-128"/>
                <a:ea typeface="Hiragino Kaku Gothic ProN W3" panose="020B0300000000000000" pitchFamily="34" charset="-128"/>
              </a:rPr>
              <a:t>)</a:t>
            </a:r>
          </a:p>
          <a:p>
            <a:pPr marL="180473" indent="-180473">
              <a:buSzPct val="100000"/>
              <a:buChar char="•"/>
            </a:pPr>
            <a:r>
              <a:rPr sz="1400" dirty="0">
                <a:latin typeface="Hiragino Kaku Gothic ProN W3" panose="020B0300000000000000" pitchFamily="34" charset="-128"/>
                <a:ea typeface="Hiragino Kaku Gothic ProN W3" panose="020B0300000000000000" pitchFamily="34" charset="-128"/>
              </a:rPr>
              <a:t>BLM signals @ collimator over the first 3 </a:t>
            </a:r>
            <a:r>
              <a:rPr sz="1400" dirty="0" err="1">
                <a:latin typeface="Hiragino Kaku Gothic ProN W3" panose="020B0300000000000000" pitchFamily="34" charset="-128"/>
                <a:ea typeface="Hiragino Kaku Gothic ProN W3" panose="020B0300000000000000" pitchFamily="34" charset="-128"/>
              </a:rPr>
              <a:t>ms</a:t>
            </a:r>
            <a:r>
              <a:rPr sz="1400" dirty="0">
                <a:latin typeface="Hiragino Kaku Gothic ProN W3" panose="020B0300000000000000" pitchFamily="34" charset="-128"/>
                <a:ea typeface="Hiragino Kaku Gothic ProN W3" panose="020B0300000000000000" pitchFamily="34" charset="-128"/>
              </a:rPr>
              <a:t> in the low energy region</a:t>
            </a:r>
          </a:p>
        </p:txBody>
      </p:sp>
      <p:sp>
        <p:nvSpPr>
          <p:cNvPr id="545" name="The intensity dependence of beam loss almost got to have a linear response up to the 573-kW intensity beam.…"/>
          <p:cNvSpPr txBox="1"/>
          <p:nvPr/>
        </p:nvSpPr>
        <p:spPr>
          <a:xfrm>
            <a:off x="142998" y="5331490"/>
            <a:ext cx="9001002"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rPr sz="1400" dirty="0">
                <a:latin typeface="Hiragino Kaku Gothic ProN W3" panose="020B0300000000000000" pitchFamily="34" charset="-128"/>
                <a:ea typeface="Hiragino Kaku Gothic ProN W3" panose="020B0300000000000000" pitchFamily="34" charset="-128"/>
              </a:rPr>
              <a:t>The intensity dependence of beam loss </a:t>
            </a:r>
            <a:r>
              <a:rPr lang="en-US" sz="1400" dirty="0">
                <a:latin typeface="Hiragino Kaku Gothic ProN W3" panose="020B0300000000000000" pitchFamily="34" charset="-128"/>
                <a:ea typeface="Hiragino Kaku Gothic ProN W3" panose="020B0300000000000000" pitchFamily="34" charset="-128"/>
              </a:rPr>
              <a:t>showed a nearly linear response up to a</a:t>
            </a:r>
            <a:r>
              <a:rPr sz="1400" dirty="0">
                <a:latin typeface="Hiragino Kaku Gothic ProN W3" panose="020B0300000000000000" pitchFamily="34" charset="-128"/>
                <a:ea typeface="Hiragino Kaku Gothic ProN W3" panose="020B0300000000000000" pitchFamily="34" charset="-128"/>
              </a:rPr>
              <a:t> 573-kW intensity beam.</a:t>
            </a:r>
          </a:p>
          <a:p>
            <a:pPr marL="180473" indent="-180473">
              <a:buSzPct val="100000"/>
              <a:buChar char="•"/>
              <a:defRPr>
                <a:solidFill>
                  <a:srgbClr val="941100"/>
                </a:solidFill>
              </a:defRPr>
            </a:pPr>
            <a:r>
              <a:rPr sz="1400" dirty="0">
                <a:latin typeface="Hiragino Kaku Gothic ProN W3" panose="020B0300000000000000" pitchFamily="34" charset="-128"/>
                <a:ea typeface="Hiragino Kaku Gothic ProN W3" panose="020B0300000000000000" pitchFamily="34" charset="-128"/>
              </a:rPr>
              <a:t>The beam loss was well minimized up to </a:t>
            </a:r>
            <a:r>
              <a:rPr lang="en-US" sz="1400" dirty="0">
                <a:latin typeface="Hiragino Kaku Gothic ProN W3" panose="020B0300000000000000" pitchFamily="34" charset="-128"/>
                <a:ea typeface="Hiragino Kaku Gothic ProN W3" panose="020B0300000000000000" pitchFamily="34" charset="-128"/>
              </a:rPr>
              <a:t>a 573-kW intensity beam; the remaining beam loss is primarily due to foil scattering, and the other beam loss is effectively</a:t>
            </a:r>
            <a:r>
              <a:rPr sz="1400" dirty="0">
                <a:latin typeface="Hiragino Kaku Gothic ProN W3" panose="020B0300000000000000" pitchFamily="34" charset="-128"/>
                <a:ea typeface="Hiragino Kaku Gothic ProN W3" panose="020B0300000000000000" pitchFamily="34" charset="-128"/>
              </a:rPr>
              <a:t> suppressed.</a:t>
            </a:r>
          </a:p>
        </p:txBody>
      </p:sp>
      <p:pic>
        <p:nvPicPr>
          <p:cNvPr id="524" name="image26.png" descr="image26.png"/>
          <p:cNvPicPr>
            <a:picLocks noChangeAspect="1"/>
          </p:cNvPicPr>
          <p:nvPr/>
        </p:nvPicPr>
        <p:blipFill rotWithShape="1">
          <a:blip r:embed="rId2"/>
          <a:srcRect b="51366"/>
          <a:stretch/>
        </p:blipFill>
        <p:spPr>
          <a:xfrm>
            <a:off x="509913" y="2614009"/>
            <a:ext cx="3917439" cy="1929560"/>
          </a:xfrm>
          <a:prstGeom prst="rect">
            <a:avLst/>
          </a:prstGeom>
          <a:ln w="12700">
            <a:miter lim="400000"/>
          </a:ln>
        </p:spPr>
      </p:pic>
      <p:pic>
        <p:nvPicPr>
          <p:cNvPr id="525" name="image27.png" descr="image27.png"/>
          <p:cNvPicPr>
            <a:picLocks noChangeAspect="1"/>
          </p:cNvPicPr>
          <p:nvPr/>
        </p:nvPicPr>
        <p:blipFill rotWithShape="1">
          <a:blip r:embed="rId3"/>
          <a:srcRect b="48922"/>
          <a:stretch/>
        </p:blipFill>
        <p:spPr>
          <a:xfrm>
            <a:off x="5002984" y="2589626"/>
            <a:ext cx="3889497" cy="2044239"/>
          </a:xfrm>
          <a:prstGeom prst="rect">
            <a:avLst/>
          </a:prstGeom>
          <a:ln w="12700">
            <a:miter lim="400000"/>
          </a:ln>
        </p:spPr>
      </p:pic>
      <p:sp>
        <p:nvSpPr>
          <p:cNvPr id="528" name="BLM signal (arb.)"/>
          <p:cNvSpPr txBox="1"/>
          <p:nvPr/>
        </p:nvSpPr>
        <p:spPr>
          <a:xfrm rot="16200000">
            <a:off x="-434392" y="3323398"/>
            <a:ext cx="166648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BLM signal (arb.)</a:t>
            </a:r>
          </a:p>
        </p:txBody>
      </p:sp>
      <p:sp>
        <p:nvSpPr>
          <p:cNvPr id="529" name="Time (ms)"/>
          <p:cNvSpPr txBox="1"/>
          <p:nvPr/>
        </p:nvSpPr>
        <p:spPr>
          <a:xfrm>
            <a:off x="1997697" y="4445785"/>
            <a:ext cx="102527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Time (ms)</a:t>
            </a:r>
          </a:p>
        </p:txBody>
      </p:sp>
      <p:sp>
        <p:nvSpPr>
          <p:cNvPr id="535" name="Time (ms)"/>
          <p:cNvSpPr txBox="1"/>
          <p:nvPr/>
        </p:nvSpPr>
        <p:spPr>
          <a:xfrm>
            <a:off x="6456750" y="4454411"/>
            <a:ext cx="102527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Time (ms)</a:t>
            </a:r>
          </a:p>
        </p:txBody>
      </p:sp>
      <p:sp>
        <p:nvSpPr>
          <p:cNvPr id="541" name="Before the Twiss correction"/>
          <p:cNvSpPr txBox="1"/>
          <p:nvPr/>
        </p:nvSpPr>
        <p:spPr>
          <a:xfrm>
            <a:off x="815325" y="2211710"/>
            <a:ext cx="227882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b="1"/>
            </a:lvl1pPr>
          </a:lstStyle>
          <a:p>
            <a:r>
              <a:t>Before the Twiss correction</a:t>
            </a:r>
          </a:p>
        </p:txBody>
      </p:sp>
      <p:sp>
        <p:nvSpPr>
          <p:cNvPr id="542" name="After the Twiss correction"/>
          <p:cNvSpPr txBox="1"/>
          <p:nvPr/>
        </p:nvSpPr>
        <p:spPr>
          <a:xfrm>
            <a:off x="6003973" y="2233123"/>
            <a:ext cx="2145778"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b="1"/>
            </a:lvl1pPr>
          </a:lstStyle>
          <a:p>
            <a:r>
              <a:t>After the Twiss correction</a:t>
            </a:r>
          </a:p>
        </p:txBody>
      </p:sp>
      <p:sp>
        <p:nvSpPr>
          <p:cNvPr id="546" name="Well mitigated as expected."/>
          <p:cNvSpPr txBox="1"/>
          <p:nvPr/>
        </p:nvSpPr>
        <p:spPr>
          <a:xfrm>
            <a:off x="6679093" y="3119145"/>
            <a:ext cx="204680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941100"/>
                </a:solidFill>
              </a:defRPr>
            </a:lvl1pPr>
          </a:lstStyle>
          <a:p>
            <a:r>
              <a:t>Well mitigated as expected.</a:t>
            </a:r>
          </a:p>
        </p:txBody>
      </p:sp>
      <p:sp>
        <p:nvSpPr>
          <p:cNvPr id="548" name="― 4.775 x 1013  : 573 kW-eq"/>
          <p:cNvSpPr txBox="1"/>
          <p:nvPr/>
        </p:nvSpPr>
        <p:spPr>
          <a:xfrm>
            <a:off x="2328815" y="3067009"/>
            <a:ext cx="1860444"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rPr sz="1200">
                <a:solidFill>
                  <a:srgbClr val="FF0000"/>
                </a:solidFill>
              </a:rPr>
              <a:t>― 4.775 x 10</a:t>
            </a:r>
            <a:r>
              <a:rPr sz="1200" baseline="30000">
                <a:solidFill>
                  <a:srgbClr val="FF0000"/>
                </a:solidFill>
              </a:rPr>
              <a:t>13</a:t>
            </a:r>
            <a:r>
              <a:rPr sz="1200">
                <a:solidFill>
                  <a:srgbClr val="FF0000"/>
                </a:solidFill>
              </a:rPr>
              <a:t>  : 573 kW-eq</a:t>
            </a:r>
          </a:p>
        </p:txBody>
      </p:sp>
      <p:sp>
        <p:nvSpPr>
          <p:cNvPr id="549" name="― 3.579 x 1013  : 429 kW-eq"/>
          <p:cNvSpPr txBox="1"/>
          <p:nvPr/>
        </p:nvSpPr>
        <p:spPr>
          <a:xfrm>
            <a:off x="2332639" y="3259790"/>
            <a:ext cx="186204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rPr sz="1200">
                <a:solidFill>
                  <a:srgbClr val="3333CC"/>
                </a:solidFill>
              </a:rPr>
              <a:t>― 3.579 x 10</a:t>
            </a:r>
            <a:r>
              <a:rPr sz="1200" baseline="30000">
                <a:solidFill>
                  <a:srgbClr val="3333CC"/>
                </a:solidFill>
              </a:rPr>
              <a:t>13</a:t>
            </a:r>
            <a:r>
              <a:rPr sz="1200">
                <a:solidFill>
                  <a:srgbClr val="3333CC"/>
                </a:solidFill>
              </a:rPr>
              <a:t>  : 429 kW-eq</a:t>
            </a:r>
          </a:p>
        </p:txBody>
      </p:sp>
      <p:sp>
        <p:nvSpPr>
          <p:cNvPr id="550" name="― 2.681 x 1013  : 322 kW-eq"/>
          <p:cNvSpPr txBox="1"/>
          <p:nvPr/>
        </p:nvSpPr>
        <p:spPr>
          <a:xfrm>
            <a:off x="2327493" y="3447239"/>
            <a:ext cx="186204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rPr sz="1200">
                <a:solidFill>
                  <a:srgbClr val="00B050"/>
                </a:solidFill>
              </a:rPr>
              <a:t>― 2.681 x 10</a:t>
            </a:r>
            <a:r>
              <a:rPr sz="1200" baseline="30000">
                <a:solidFill>
                  <a:srgbClr val="00B050"/>
                </a:solidFill>
              </a:rPr>
              <a:t>13</a:t>
            </a:r>
            <a:r>
              <a:rPr sz="1200">
                <a:solidFill>
                  <a:srgbClr val="00B050"/>
                </a:solidFill>
              </a:rPr>
              <a:t>  : 322 kW-eq</a:t>
            </a:r>
          </a:p>
        </p:txBody>
      </p:sp>
      <p:sp>
        <p:nvSpPr>
          <p:cNvPr id="551" name="― 1.787 x 1013  : 214 kW-eq"/>
          <p:cNvSpPr txBox="1"/>
          <p:nvPr/>
        </p:nvSpPr>
        <p:spPr>
          <a:xfrm>
            <a:off x="2336064" y="3618075"/>
            <a:ext cx="186204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rPr sz="1200">
                <a:solidFill>
                  <a:srgbClr val="FF33CC"/>
                </a:solidFill>
              </a:rPr>
              <a:t>― 1.787 x 10</a:t>
            </a:r>
            <a:r>
              <a:rPr sz="1200" baseline="30000">
                <a:solidFill>
                  <a:srgbClr val="FF33CC"/>
                </a:solidFill>
              </a:rPr>
              <a:t>13</a:t>
            </a:r>
            <a:r>
              <a:rPr sz="1200">
                <a:solidFill>
                  <a:srgbClr val="FF33CC"/>
                </a:solidFill>
              </a:rPr>
              <a:t>  : 214 kW-eq</a:t>
            </a:r>
          </a:p>
        </p:txBody>
      </p:sp>
      <p:sp>
        <p:nvSpPr>
          <p:cNvPr id="552" name="― 0.889 x 1013  : 107 kW-eq"/>
          <p:cNvSpPr txBox="1"/>
          <p:nvPr/>
        </p:nvSpPr>
        <p:spPr>
          <a:xfrm>
            <a:off x="2342164" y="3809937"/>
            <a:ext cx="186204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rPr sz="1200" dirty="0">
                <a:solidFill>
                  <a:srgbClr val="00B0F0"/>
                </a:solidFill>
              </a:rPr>
              <a:t>― 0.889 x 10</a:t>
            </a:r>
            <a:r>
              <a:rPr sz="1200" baseline="30000" dirty="0">
                <a:solidFill>
                  <a:srgbClr val="00B0F0"/>
                </a:solidFill>
              </a:rPr>
              <a:t>13</a:t>
            </a:r>
            <a:r>
              <a:rPr sz="1200" dirty="0">
                <a:solidFill>
                  <a:srgbClr val="00B0F0"/>
                </a:solidFill>
              </a:rPr>
              <a:t>  : 107 kW-eq</a:t>
            </a:r>
          </a:p>
        </p:txBody>
      </p:sp>
      <p:sp>
        <p:nvSpPr>
          <p:cNvPr id="553" name="線"/>
          <p:cNvSpPr/>
          <p:nvPr/>
        </p:nvSpPr>
        <p:spPr>
          <a:xfrm flipH="1">
            <a:off x="1449680" y="3016689"/>
            <a:ext cx="1" cy="1310870"/>
          </a:xfrm>
          <a:prstGeom prst="rect">
            <a:avLst/>
          </a:prstGeom>
          <a:solidFill>
            <a:srgbClr val="00CC99"/>
          </a:solidFill>
          <a:ln>
            <a:solidFill>
              <a:srgbClr val="000000"/>
            </a:solidFill>
            <a:prstDash val="sysDash"/>
          </a:ln>
        </p:spPr>
        <p:txBody>
          <a:bodyPr lIns="45719" rIns="45719"/>
          <a:lstStyle/>
          <a:p>
            <a:pPr defTabSz="457200">
              <a:defRPr sz="1200">
                <a:latin typeface="+mn-lt"/>
                <a:ea typeface="+mn-ea"/>
                <a:cs typeface="+mn-cs"/>
                <a:sym typeface="Helvetica"/>
              </a:defRPr>
            </a:pPr>
            <a:endParaRPr/>
          </a:p>
        </p:txBody>
      </p:sp>
      <p:sp>
        <p:nvSpPr>
          <p:cNvPr id="554" name="Injection bump OFF"/>
          <p:cNvSpPr txBox="1"/>
          <p:nvPr/>
        </p:nvSpPr>
        <p:spPr>
          <a:xfrm>
            <a:off x="1247372" y="2671159"/>
            <a:ext cx="154785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rPr sz="1400"/>
              <a:t>Injection bump OFF</a:t>
            </a:r>
          </a:p>
        </p:txBody>
      </p:sp>
      <p:sp>
        <p:nvSpPr>
          <p:cNvPr id="555" name="線"/>
          <p:cNvSpPr/>
          <p:nvPr/>
        </p:nvSpPr>
        <p:spPr>
          <a:xfrm flipH="1">
            <a:off x="1866869" y="2934808"/>
            <a:ext cx="1" cy="1392751"/>
          </a:xfrm>
          <a:prstGeom prst="rect">
            <a:avLst/>
          </a:prstGeom>
          <a:solidFill>
            <a:srgbClr val="00CC99"/>
          </a:solidFill>
          <a:ln>
            <a:solidFill>
              <a:srgbClr val="000000"/>
            </a:solidFill>
            <a:prstDash val="sysDash"/>
          </a:ln>
        </p:spPr>
        <p:txBody>
          <a:bodyPr lIns="45719" rIns="45719"/>
          <a:lstStyle/>
          <a:p>
            <a:pPr defTabSz="457200">
              <a:defRPr sz="1200">
                <a:latin typeface="+mn-lt"/>
                <a:ea typeface="+mn-ea"/>
                <a:cs typeface="+mn-cs"/>
                <a:sym typeface="Helvetica"/>
              </a:defRPr>
            </a:pPr>
            <a:endParaRPr/>
          </a:p>
        </p:txBody>
      </p:sp>
      <p:sp>
        <p:nvSpPr>
          <p:cNvPr id="556" name="線"/>
          <p:cNvSpPr/>
          <p:nvPr/>
        </p:nvSpPr>
        <p:spPr>
          <a:xfrm>
            <a:off x="877808" y="3150833"/>
            <a:ext cx="562348" cy="1"/>
          </a:xfrm>
          <a:prstGeom prst="rect">
            <a:avLst/>
          </a:prstGeom>
          <a:ln>
            <a:solidFill>
              <a:srgbClr val="000000"/>
            </a:solidFill>
            <a:headEnd type="triangle"/>
            <a:tailEnd type="triangle"/>
          </a:ln>
        </p:spPr>
        <p:txBody>
          <a:bodyPr lIns="45719" rIns="45719"/>
          <a:lstStyle/>
          <a:p>
            <a:pPr defTabSz="457200">
              <a:defRPr sz="1200">
                <a:latin typeface="+mn-lt"/>
                <a:ea typeface="+mn-ea"/>
                <a:cs typeface="+mn-cs"/>
                <a:sym typeface="Helvetica"/>
              </a:defRPr>
            </a:pPr>
            <a:endParaRPr/>
          </a:p>
        </p:txBody>
      </p:sp>
      <p:sp>
        <p:nvSpPr>
          <p:cNvPr id="557" name="Injection"/>
          <p:cNvSpPr txBox="1"/>
          <p:nvPr/>
        </p:nvSpPr>
        <p:spPr>
          <a:xfrm>
            <a:off x="815325" y="2828893"/>
            <a:ext cx="74796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b="1"/>
            </a:lvl1pPr>
          </a:lstStyle>
          <a:p>
            <a:pPr>
              <a:defRPr sz="1800"/>
            </a:pPr>
            <a:r>
              <a:rPr sz="1400"/>
              <a:t>Injection</a:t>
            </a:r>
          </a:p>
        </p:txBody>
      </p:sp>
      <p:sp>
        <p:nvSpPr>
          <p:cNvPr id="569" name="Injection bump OFF"/>
          <p:cNvSpPr txBox="1"/>
          <p:nvPr/>
        </p:nvSpPr>
        <p:spPr>
          <a:xfrm>
            <a:off x="5689665" y="2680684"/>
            <a:ext cx="154785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rPr sz="1400"/>
              <a:t>Injection bump OFF</a:t>
            </a:r>
          </a:p>
        </p:txBody>
      </p:sp>
      <p:sp>
        <p:nvSpPr>
          <p:cNvPr id="570" name="線"/>
          <p:cNvSpPr/>
          <p:nvPr/>
        </p:nvSpPr>
        <p:spPr>
          <a:xfrm>
            <a:off x="6309162" y="2944333"/>
            <a:ext cx="1" cy="1392751"/>
          </a:xfrm>
          <a:prstGeom prst="rect">
            <a:avLst/>
          </a:prstGeom>
          <a:solidFill>
            <a:srgbClr val="00CC99"/>
          </a:solidFill>
          <a:ln>
            <a:solidFill>
              <a:srgbClr val="000000"/>
            </a:solidFill>
            <a:prstDash val="sysDash"/>
          </a:ln>
        </p:spPr>
        <p:txBody>
          <a:bodyPr lIns="45719" rIns="45719"/>
          <a:lstStyle/>
          <a:p>
            <a:pPr defTabSz="457200">
              <a:defRPr sz="1200">
                <a:latin typeface="+mn-lt"/>
                <a:ea typeface="+mn-ea"/>
                <a:cs typeface="+mn-cs"/>
                <a:sym typeface="Helvetica"/>
              </a:defRPr>
            </a:pPr>
            <a:endParaRPr/>
          </a:p>
        </p:txBody>
      </p:sp>
      <p:sp>
        <p:nvSpPr>
          <p:cNvPr id="571" name="線"/>
          <p:cNvSpPr/>
          <p:nvPr/>
        </p:nvSpPr>
        <p:spPr>
          <a:xfrm>
            <a:off x="5320100" y="3160358"/>
            <a:ext cx="562348" cy="1"/>
          </a:xfrm>
          <a:prstGeom prst="rect">
            <a:avLst/>
          </a:prstGeom>
          <a:ln>
            <a:solidFill>
              <a:srgbClr val="000000"/>
            </a:solidFill>
            <a:headEnd type="triangle"/>
            <a:tailEnd type="triangle"/>
          </a:ln>
        </p:spPr>
        <p:txBody>
          <a:bodyPr lIns="45719" rIns="45719"/>
          <a:lstStyle/>
          <a:p>
            <a:pPr defTabSz="457200">
              <a:defRPr sz="1200">
                <a:latin typeface="+mn-lt"/>
                <a:ea typeface="+mn-ea"/>
                <a:cs typeface="+mn-cs"/>
                <a:sym typeface="Helvetica"/>
              </a:defRPr>
            </a:pPr>
            <a:endParaRPr/>
          </a:p>
        </p:txBody>
      </p:sp>
      <p:sp>
        <p:nvSpPr>
          <p:cNvPr id="572" name="Injection"/>
          <p:cNvSpPr txBox="1"/>
          <p:nvPr/>
        </p:nvSpPr>
        <p:spPr>
          <a:xfrm>
            <a:off x="5257617" y="2838418"/>
            <a:ext cx="7463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b="1"/>
            </a:lvl1pPr>
          </a:lstStyle>
          <a:p>
            <a:pPr>
              <a:defRPr sz="1800"/>
            </a:pPr>
            <a:r>
              <a:rPr sz="1400"/>
              <a:t>Injection</a:t>
            </a:r>
          </a:p>
        </p:txBody>
      </p:sp>
      <p:sp>
        <p:nvSpPr>
          <p:cNvPr id="573" name="線"/>
          <p:cNvSpPr/>
          <p:nvPr/>
        </p:nvSpPr>
        <p:spPr>
          <a:xfrm>
            <a:off x="5910512" y="3031199"/>
            <a:ext cx="1" cy="1310870"/>
          </a:xfrm>
          <a:prstGeom prst="rect">
            <a:avLst/>
          </a:prstGeom>
          <a:solidFill>
            <a:srgbClr val="00CC99"/>
          </a:solidFill>
          <a:ln>
            <a:solidFill>
              <a:srgbClr val="000000"/>
            </a:solidFill>
            <a:prstDash val="sysDash"/>
          </a:ln>
        </p:spPr>
        <p:txBody>
          <a:bodyPr lIns="45719" rIns="45719"/>
          <a:lstStyle/>
          <a:p>
            <a:pPr defTabSz="457200">
              <a:defRPr sz="1200">
                <a:latin typeface="+mn-lt"/>
                <a:ea typeface="+mn-ea"/>
                <a:cs typeface="+mn-cs"/>
                <a:sym typeface="Helvetica"/>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6" name="表 1"/>
          <p:cNvGraphicFramePr/>
          <p:nvPr>
            <p:extLst>
              <p:ext uri="{D42A27DB-BD31-4B8C-83A1-F6EECF244321}">
                <p14:modId xmlns:p14="http://schemas.microsoft.com/office/powerpoint/2010/main" val="1744953101"/>
              </p:ext>
            </p:extLst>
          </p:nvPr>
        </p:nvGraphicFramePr>
        <p:xfrm>
          <a:off x="424425" y="2115723"/>
          <a:ext cx="3787653" cy="2787665"/>
        </p:xfrm>
        <a:graphic>
          <a:graphicData uri="http://schemas.openxmlformats.org/drawingml/2006/table">
            <a:tbl>
              <a:tblPr>
                <a:tableStyleId>{4C3C2611-4C71-4FC5-86AE-919BDF0F9419}</a:tableStyleId>
              </a:tblPr>
              <a:tblGrid>
                <a:gridCol w="1262551">
                  <a:extLst>
                    <a:ext uri="{9D8B030D-6E8A-4147-A177-3AD203B41FA5}">
                      <a16:colId xmlns:a16="http://schemas.microsoft.com/office/drawing/2014/main" val="20000"/>
                    </a:ext>
                  </a:extLst>
                </a:gridCol>
                <a:gridCol w="1262551">
                  <a:extLst>
                    <a:ext uri="{9D8B030D-6E8A-4147-A177-3AD203B41FA5}">
                      <a16:colId xmlns:a16="http://schemas.microsoft.com/office/drawing/2014/main" val="20001"/>
                    </a:ext>
                  </a:extLst>
                </a:gridCol>
                <a:gridCol w="1262551">
                  <a:extLst>
                    <a:ext uri="{9D8B030D-6E8A-4147-A177-3AD203B41FA5}">
                      <a16:colId xmlns:a16="http://schemas.microsoft.com/office/drawing/2014/main" val="20002"/>
                    </a:ext>
                  </a:extLst>
                </a:gridCol>
              </a:tblGrid>
              <a:tr h="557533">
                <a:tc>
                  <a:txBody>
                    <a:bodyPr/>
                    <a:lstStyle/>
                    <a:p>
                      <a:pPr defTabSz="1300162">
                        <a:spcBef>
                          <a:spcPts val="800"/>
                        </a:spcBef>
                        <a:defRPr sz="1600" b="0" i="0"/>
                      </a:pPr>
                      <a:endParaRPr/>
                    </a:p>
                  </a:txBody>
                  <a:tcPr marL="0" marR="0" marT="0" marB="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4F81BD"/>
                    </a:solidFill>
                  </a:tcPr>
                </a:tc>
                <a:tc>
                  <a:txBody>
                    <a:bodyPr/>
                    <a:lstStyle/>
                    <a:p>
                      <a:pPr defTabSz="1300162">
                        <a:defRPr sz="1600" b="0" i="0"/>
                      </a:pPr>
                      <a:r>
                        <a:t>paint area</a:t>
                      </a:r>
                    </a:p>
                  </a:txBody>
                  <a:tcPr marL="0" marR="0" marT="0" marB="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4F81BD"/>
                    </a:solidFill>
                  </a:tcPr>
                </a:tc>
                <a:tc>
                  <a:txBody>
                    <a:bodyPr/>
                    <a:lstStyle/>
                    <a:p>
                      <a:pPr defTabSz="1300162">
                        <a:defRPr sz="1600" b="0" i="0"/>
                      </a:pPr>
                      <a:r>
                        <a:t>3-50BT BLM</a:t>
                      </a:r>
                    </a:p>
                  </a:txBody>
                  <a:tcPr marL="0" marR="0" marT="0" marB="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4F81BD"/>
                    </a:solidFill>
                  </a:tcPr>
                </a:tc>
                <a:extLst>
                  <a:ext uri="{0D108BD9-81ED-4DB2-BD59-A6C34878D82A}">
                    <a16:rowId xmlns:a16="http://schemas.microsoft.com/office/drawing/2014/main" val="10000"/>
                  </a:ext>
                </a:extLst>
              </a:tr>
              <a:tr h="557533">
                <a:tc>
                  <a:txBody>
                    <a:bodyPr/>
                    <a:lstStyle/>
                    <a:p>
                      <a:pPr defTabSz="1300162">
                        <a:defRPr sz="1600" b="0" i="0"/>
                      </a:pPr>
                      <a:r>
                        <a:t>case1</a:t>
                      </a:r>
                    </a:p>
                    <a:p>
                      <a:pPr defTabSz="1300162">
                        <a:defRPr sz="1600" b="0" i="0"/>
                      </a:pPr>
                      <a:r>
                        <a:t>(mismatched)</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8E8"/>
                    </a:solidFill>
                  </a:tcPr>
                </a:tc>
                <a:tc>
                  <a:txBody>
                    <a:bodyPr/>
                    <a:lstStyle/>
                    <a:p>
                      <a:pPr defTabSz="1300162">
                        <a:defRPr sz="1600" b="0" i="0"/>
                      </a:pPr>
                      <a:r>
                        <a:t>center</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8E8"/>
                    </a:solidFill>
                  </a:tcPr>
                </a:tc>
                <a:tc>
                  <a:txBody>
                    <a:bodyPr/>
                    <a:lstStyle/>
                    <a:p>
                      <a:pPr algn="r" defTabSz="1300162">
                        <a:defRPr sz="1600" b="0" i="0"/>
                      </a:pPr>
                      <a:r>
                        <a:t>8000</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8E8"/>
                    </a:solidFill>
                  </a:tcPr>
                </a:tc>
                <a:extLst>
                  <a:ext uri="{0D108BD9-81ED-4DB2-BD59-A6C34878D82A}">
                    <a16:rowId xmlns:a16="http://schemas.microsoft.com/office/drawing/2014/main" val="10001"/>
                  </a:ext>
                </a:extLst>
              </a:tr>
              <a:tr h="557533">
                <a:tc>
                  <a:txBody>
                    <a:bodyPr/>
                    <a:lstStyle/>
                    <a:p>
                      <a:pPr defTabSz="1300162">
                        <a:spcBef>
                          <a:spcPts val="800"/>
                        </a:spcBef>
                        <a:defRPr sz="1600" b="0" i="0"/>
                      </a:pPr>
                      <a:endParaRP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DF4"/>
                    </a:solidFill>
                  </a:tcPr>
                </a:tc>
                <a:tc>
                  <a:txBody>
                    <a:bodyPr/>
                    <a:lstStyle/>
                    <a:p>
                      <a:pPr defTabSz="1300162">
                        <a:defRPr sz="1600" b="0" i="0"/>
                      </a:pPr>
                      <a:r>
                        <a:t>50pi</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DF4"/>
                    </a:solidFill>
                  </a:tcPr>
                </a:tc>
                <a:tc>
                  <a:txBody>
                    <a:bodyPr/>
                    <a:lstStyle/>
                    <a:p>
                      <a:pPr algn="r" defTabSz="1300162">
                        <a:defRPr sz="1600" b="0" i="0"/>
                      </a:pPr>
                      <a:r>
                        <a:t>9000</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DF4"/>
                    </a:solidFill>
                  </a:tcPr>
                </a:tc>
                <a:extLst>
                  <a:ext uri="{0D108BD9-81ED-4DB2-BD59-A6C34878D82A}">
                    <a16:rowId xmlns:a16="http://schemas.microsoft.com/office/drawing/2014/main" val="10002"/>
                  </a:ext>
                </a:extLst>
              </a:tr>
              <a:tr h="557533">
                <a:tc>
                  <a:txBody>
                    <a:bodyPr/>
                    <a:lstStyle/>
                    <a:p>
                      <a:pPr defTabSz="1300162">
                        <a:defRPr sz="1600" b="0" i="0"/>
                      </a:pPr>
                      <a:r>
                        <a:t>case2</a:t>
                      </a:r>
                    </a:p>
                    <a:p>
                      <a:pPr defTabSz="1300162">
                        <a:defRPr sz="1600" b="0" i="0"/>
                      </a:pPr>
                      <a:r>
                        <a:t>(full matched)</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8E8"/>
                    </a:solidFill>
                  </a:tcPr>
                </a:tc>
                <a:tc>
                  <a:txBody>
                    <a:bodyPr/>
                    <a:lstStyle/>
                    <a:p>
                      <a:pPr defTabSz="1300162">
                        <a:defRPr sz="1600" b="0" i="0"/>
                      </a:pPr>
                      <a:r>
                        <a:t>center</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8E8"/>
                    </a:solidFill>
                  </a:tcPr>
                </a:tc>
                <a:tc>
                  <a:txBody>
                    <a:bodyPr/>
                    <a:lstStyle/>
                    <a:p>
                      <a:pPr algn="r" defTabSz="1300162">
                        <a:defRPr sz="1600" b="0" i="0"/>
                      </a:pPr>
                      <a:r>
                        <a:t>7000</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8E8"/>
                    </a:solidFill>
                  </a:tcPr>
                </a:tc>
                <a:extLst>
                  <a:ext uri="{0D108BD9-81ED-4DB2-BD59-A6C34878D82A}">
                    <a16:rowId xmlns:a16="http://schemas.microsoft.com/office/drawing/2014/main" val="10003"/>
                  </a:ext>
                </a:extLst>
              </a:tr>
              <a:tr h="557533">
                <a:tc>
                  <a:txBody>
                    <a:bodyPr/>
                    <a:lstStyle/>
                    <a:p>
                      <a:pPr defTabSz="1300162">
                        <a:spcBef>
                          <a:spcPts val="800"/>
                        </a:spcBef>
                        <a:defRPr sz="1600" b="0" i="0"/>
                      </a:pPr>
                      <a:endParaRP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DF4"/>
                    </a:solidFill>
                  </a:tcPr>
                </a:tc>
                <a:tc>
                  <a:txBody>
                    <a:bodyPr/>
                    <a:lstStyle/>
                    <a:p>
                      <a:pPr defTabSz="1300162">
                        <a:defRPr sz="1600" b="0" i="0"/>
                      </a:pPr>
                      <a:r>
                        <a:t>50pi</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DF4"/>
                    </a:solidFill>
                  </a:tcPr>
                </a:tc>
                <a:tc>
                  <a:txBody>
                    <a:bodyPr/>
                    <a:lstStyle/>
                    <a:p>
                      <a:pPr algn="r" defTabSz="1300162">
                        <a:defRPr sz="1600" b="0" i="0"/>
                      </a:pPr>
                      <a:r>
                        <a:rPr dirty="0"/>
                        <a:t>6000</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DF4"/>
                    </a:solidFill>
                  </a:tcPr>
                </a:tc>
                <a:extLst>
                  <a:ext uri="{0D108BD9-81ED-4DB2-BD59-A6C34878D82A}">
                    <a16:rowId xmlns:a16="http://schemas.microsoft.com/office/drawing/2014/main" val="10004"/>
                  </a:ext>
                </a:extLst>
              </a:tr>
            </a:tbl>
          </a:graphicData>
        </a:graphic>
      </p:graphicFrame>
      <p:sp>
        <p:nvSpPr>
          <p:cNvPr id="577" name="3-50BT BLM count."/>
          <p:cNvSpPr txBox="1"/>
          <p:nvPr/>
        </p:nvSpPr>
        <p:spPr>
          <a:xfrm>
            <a:off x="1153837" y="1735244"/>
            <a:ext cx="1855539" cy="280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78" tIns="32178" rIns="32178" bIns="32178">
            <a:spAutoFit/>
          </a:bodyPr>
          <a:lstStyle>
            <a:lvl1pPr defTabSz="915070">
              <a:defRPr sz="1600" b="1"/>
            </a:lvl1pPr>
          </a:lstStyle>
          <a:p>
            <a:r>
              <a:rPr sz="1400" dirty="0">
                <a:latin typeface="Hiragino Kaku Gothic ProN W3" panose="020B0300000000000000" pitchFamily="34" charset="-128"/>
                <a:ea typeface="Hiragino Kaku Gothic ProN W3" panose="020B0300000000000000" pitchFamily="34" charset="-128"/>
              </a:rPr>
              <a:t>3-50BT BLM count.</a:t>
            </a:r>
          </a:p>
        </p:txBody>
      </p:sp>
      <p:sp>
        <p:nvSpPr>
          <p:cNvPr id="578" name="beam halo measurement at the 3NBT"/>
          <p:cNvSpPr txBox="1"/>
          <p:nvPr/>
        </p:nvSpPr>
        <p:spPr>
          <a:xfrm>
            <a:off x="5188875" y="1238635"/>
            <a:ext cx="3503426" cy="280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78" tIns="32178" rIns="32178" bIns="32178">
            <a:spAutoFit/>
          </a:bodyPr>
          <a:lstStyle>
            <a:lvl1pPr defTabSz="915070">
              <a:defRPr sz="1600" b="1"/>
            </a:lvl1pPr>
          </a:lstStyle>
          <a:p>
            <a:r>
              <a:rPr sz="1400" dirty="0">
                <a:latin typeface="Hiragino Kaku Gothic ProN W3" panose="020B0300000000000000" pitchFamily="34" charset="-128"/>
                <a:ea typeface="Hiragino Kaku Gothic ProN W3" panose="020B0300000000000000" pitchFamily="34" charset="-128"/>
              </a:rPr>
              <a:t>beam halo measurement at the 3NBT</a:t>
            </a:r>
          </a:p>
        </p:txBody>
      </p:sp>
      <p:sp>
        <p:nvSpPr>
          <p:cNvPr id="579" name="Beam halo suppression of the extraction beam from the RCS"/>
          <p:cNvSpPr txBox="1"/>
          <p:nvPr/>
        </p:nvSpPr>
        <p:spPr>
          <a:xfrm>
            <a:off x="268152" y="138545"/>
            <a:ext cx="8565238" cy="37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78" tIns="32178" rIns="32178" bIns="32178">
            <a:spAutoFit/>
          </a:bodyPr>
          <a:lstStyle>
            <a:lvl1pPr algn="ctr" defTabSz="915070">
              <a:tabLst>
                <a:tab pos="304800" algn="l"/>
                <a:tab pos="622300" algn="l"/>
                <a:tab pos="939800" algn="l"/>
                <a:tab pos="1257300" algn="l"/>
                <a:tab pos="1562100" algn="l"/>
                <a:tab pos="1892300" algn="l"/>
                <a:tab pos="2197100" algn="l"/>
                <a:tab pos="2514600" algn="l"/>
                <a:tab pos="2832100" algn="l"/>
                <a:tab pos="3149600" algn="l"/>
                <a:tab pos="3467100" algn="l"/>
                <a:tab pos="3784600" algn="l"/>
                <a:tab pos="4102100" algn="l"/>
                <a:tab pos="4419600" algn="l"/>
                <a:tab pos="4737100" algn="l"/>
                <a:tab pos="5041900" algn="l"/>
                <a:tab pos="5359400" algn="l"/>
                <a:tab pos="5676900" algn="l"/>
                <a:tab pos="5994400" algn="l"/>
                <a:tab pos="6311900" algn="l"/>
                <a:tab pos="6616700" algn="l"/>
                <a:tab pos="7124700" algn="l"/>
                <a:tab pos="7632700" algn="l"/>
              </a:tabLst>
              <a:defRPr sz="2500" b="1"/>
            </a:lvl1pPr>
          </a:lstStyle>
          <a:p>
            <a:r>
              <a:rPr sz="2000" dirty="0">
                <a:latin typeface="Hiragino Kaku Gothic ProN W3" panose="020B0300000000000000" pitchFamily="34" charset="-128"/>
                <a:ea typeface="Hiragino Kaku Gothic ProN W3" panose="020B0300000000000000" pitchFamily="34" charset="-128"/>
              </a:rPr>
              <a:t>Beam halo suppression of the extraction beam from the RCS</a:t>
            </a:r>
          </a:p>
        </p:txBody>
      </p:sp>
      <p:pic>
        <p:nvPicPr>
          <p:cNvPr id="580" name="I:\my docment box2\w_ビーム試験等データ整理\RUN60\ProfileBox\fig\Graph2.emf" descr="I:\my docment box2\w_ビーム試験等データ整理\RUN60\ProfileBox\fig\Graph2.emf"/>
          <p:cNvPicPr>
            <a:picLocks noChangeAspect="1"/>
          </p:cNvPicPr>
          <p:nvPr/>
        </p:nvPicPr>
        <p:blipFill>
          <a:blip r:embed="rId2"/>
          <a:stretch>
            <a:fillRect/>
          </a:stretch>
        </p:blipFill>
        <p:spPr>
          <a:xfrm>
            <a:off x="4660266" y="1544893"/>
            <a:ext cx="4149661" cy="4003294"/>
          </a:xfrm>
          <a:prstGeom prst="rect">
            <a:avLst/>
          </a:prstGeom>
          <a:ln w="12700">
            <a:miter lim="400000"/>
          </a:ln>
        </p:spPr>
      </p:pic>
      <p:sp>
        <p:nvSpPr>
          <p:cNvPr id="581" name="線"/>
          <p:cNvSpPr/>
          <p:nvPr/>
        </p:nvSpPr>
        <p:spPr>
          <a:xfrm flipH="1">
            <a:off x="4525073" y="1392940"/>
            <a:ext cx="1" cy="4358596"/>
          </a:xfrm>
          <a:prstGeom prst="line">
            <a:avLst/>
          </a:prstGeom>
          <a:ln w="3175">
            <a:solidFill>
              <a:srgbClr val="4A7EBB"/>
            </a:solidFill>
          </a:ln>
        </p:spPr>
        <p:txBody>
          <a:bodyPr lIns="32178" tIns="32178" rIns="32178" bIns="32178"/>
          <a:lstStyle/>
          <a:p>
            <a:pPr defTabSz="457200">
              <a:defRPr sz="800">
                <a:latin typeface="+mn-lt"/>
                <a:ea typeface="+mn-ea"/>
                <a:cs typeface="+mn-cs"/>
                <a:sym typeface="Helvetica"/>
              </a:defRPr>
            </a:pPr>
            <a:endParaRPr/>
          </a:p>
        </p:txBody>
      </p:sp>
      <p:sp>
        <p:nvSpPr>
          <p:cNvPr id="582" name="The beam halo generation in the RCS was well mitigated by injection correction…"/>
          <p:cNvSpPr txBox="1"/>
          <p:nvPr/>
        </p:nvSpPr>
        <p:spPr>
          <a:xfrm>
            <a:off x="256135" y="5915807"/>
            <a:ext cx="8665796" cy="803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78" tIns="32178" rIns="32178" bIns="32178">
            <a:spAutoFit/>
          </a:bodyPr>
          <a:lstStyle/>
          <a:p>
            <a:pPr marL="180473" indent="-180473">
              <a:buSzPct val="100000"/>
              <a:buChar char="•"/>
              <a:defRPr sz="1900" b="1">
                <a:solidFill>
                  <a:srgbClr val="941100"/>
                </a:solidFill>
              </a:defRPr>
            </a:pPr>
            <a:r>
              <a:rPr sz="1600" dirty="0">
                <a:latin typeface="Hiragino Kaku Gothic ProN W3" panose="020B0300000000000000" pitchFamily="34" charset="-128"/>
                <a:ea typeface="Hiragino Kaku Gothic ProN W3" panose="020B0300000000000000" pitchFamily="34" charset="-128"/>
              </a:rPr>
              <a:t>The beam halo generation in the RCS was well mitigated by injection correction</a:t>
            </a:r>
          </a:p>
          <a:p>
            <a:pPr marL="180473" indent="-180473">
              <a:buSzPct val="100000"/>
              <a:buChar char="•"/>
              <a:defRPr sz="1900" b="1">
                <a:solidFill>
                  <a:srgbClr val="941100"/>
                </a:solidFill>
              </a:defRPr>
            </a:pPr>
            <a:r>
              <a:rPr sz="1600" dirty="0">
                <a:latin typeface="Hiragino Kaku Gothic ProN W3" panose="020B0300000000000000" pitchFamily="34" charset="-128"/>
                <a:ea typeface="Hiragino Kaku Gothic ProN W3" panose="020B0300000000000000" pitchFamily="34" charset="-128"/>
              </a:rPr>
              <a:t>And beam loss at the 3-50BT was suppressed too</a:t>
            </a:r>
          </a:p>
          <a:p>
            <a:pPr marL="180473" indent="-180473">
              <a:buSzPct val="100000"/>
              <a:buChar char="•"/>
              <a:defRPr sz="1900" b="1">
                <a:solidFill>
                  <a:srgbClr val="941100"/>
                </a:solidFill>
              </a:defRPr>
            </a:pPr>
            <a:r>
              <a:rPr sz="1600" dirty="0">
                <a:latin typeface="Hiragino Kaku Gothic ProN W3" panose="020B0300000000000000" pitchFamily="34" charset="-128"/>
                <a:ea typeface="Hiragino Kaku Gothic ProN W3" panose="020B0300000000000000" pitchFamily="34" charset="-128"/>
              </a:rPr>
              <a:t>In the user operation, we chose case 3 as </a:t>
            </a:r>
            <a:r>
              <a:rPr lang="en-US" sz="1600" dirty="0">
                <a:latin typeface="Hiragino Kaku Gothic ProN W3" panose="020B0300000000000000" pitchFamily="34" charset="-128"/>
                <a:ea typeface="Hiragino Kaku Gothic ProN W3" panose="020B0300000000000000" pitchFamily="34" charset="-128"/>
              </a:rPr>
              <a:t>the</a:t>
            </a:r>
            <a:r>
              <a:rPr sz="1600" dirty="0">
                <a:latin typeface="Hiragino Kaku Gothic ProN W3" panose="020B0300000000000000" pitchFamily="34" charset="-128"/>
                <a:ea typeface="Hiragino Kaku Gothic ProN W3" panose="020B0300000000000000" pitchFamily="34" charset="-128"/>
              </a:rPr>
              <a:t> injection optics of the L3BT</a:t>
            </a:r>
          </a:p>
        </p:txBody>
      </p:sp>
      <p:sp>
        <p:nvSpPr>
          <p:cNvPr id="583" name="四角形"/>
          <p:cNvSpPr/>
          <p:nvPr/>
        </p:nvSpPr>
        <p:spPr>
          <a:xfrm>
            <a:off x="6807200" y="4408538"/>
            <a:ext cx="779265" cy="407258"/>
          </a:xfrm>
          <a:prstGeom prst="rect">
            <a:avLst/>
          </a:prstGeom>
          <a:solidFill>
            <a:srgbClr val="FFFFFF"/>
          </a:solidFill>
          <a:ln w="12700">
            <a:miter lim="400000"/>
          </a:ln>
        </p:spPr>
        <p:txBody>
          <a:bodyPr lIns="45719" rIns="45719" anchor="ctr"/>
          <a:lstStyle/>
          <a:p>
            <a:endParaRPr/>
          </a:p>
        </p:txBody>
      </p:sp>
      <p:sp>
        <p:nvSpPr>
          <p:cNvPr id="584" name="case 1…"/>
          <p:cNvSpPr txBox="1"/>
          <p:nvPr/>
        </p:nvSpPr>
        <p:spPr>
          <a:xfrm>
            <a:off x="6940588" y="4318796"/>
            <a:ext cx="455506" cy="555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100"/>
            </a:pPr>
            <a:r>
              <a:t>case 1</a:t>
            </a:r>
          </a:p>
          <a:p>
            <a:pPr>
              <a:defRPr sz="1100"/>
            </a:pPr>
            <a:r>
              <a:t>case 2</a:t>
            </a:r>
          </a:p>
          <a:p>
            <a:pPr>
              <a:defRPr sz="1100"/>
            </a:pPr>
            <a:r>
              <a:t>case 3</a:t>
            </a:r>
          </a:p>
        </p:txBody>
      </p:sp>
      <p:sp>
        <p:nvSpPr>
          <p:cNvPr id="585" name="beam halo and beam loss signal for each cases were measured at the extraction beam line from the RCS"/>
          <p:cNvSpPr txBox="1"/>
          <p:nvPr/>
        </p:nvSpPr>
        <p:spPr>
          <a:xfrm>
            <a:off x="205408" y="593460"/>
            <a:ext cx="876725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1400" dirty="0">
                <a:latin typeface="Hiragino Kaku Gothic ProN W3" panose="020B0300000000000000" pitchFamily="34" charset="-128"/>
                <a:ea typeface="Hiragino Kaku Gothic ProN W3" panose="020B0300000000000000" pitchFamily="34" charset="-128"/>
              </a:rPr>
              <a:t>Beam</a:t>
            </a:r>
            <a:r>
              <a:rPr sz="1400" dirty="0">
                <a:latin typeface="Hiragino Kaku Gothic ProN W3" panose="020B0300000000000000" pitchFamily="34" charset="-128"/>
                <a:ea typeface="Hiragino Kaku Gothic ProN W3" panose="020B0300000000000000" pitchFamily="34" charset="-128"/>
              </a:rPr>
              <a:t> halo and beam loss signal for each </a:t>
            </a:r>
            <a:r>
              <a:rPr lang="en-US" sz="1400" dirty="0">
                <a:latin typeface="Hiragino Kaku Gothic ProN W3" panose="020B0300000000000000" pitchFamily="34" charset="-128"/>
                <a:ea typeface="Hiragino Kaku Gothic ProN W3" panose="020B0300000000000000" pitchFamily="34" charset="-128"/>
              </a:rPr>
              <a:t>case</a:t>
            </a:r>
            <a:r>
              <a:rPr sz="1400" dirty="0">
                <a:latin typeface="Hiragino Kaku Gothic ProN W3" panose="020B0300000000000000" pitchFamily="34" charset="-128"/>
                <a:ea typeface="Hiragino Kaku Gothic ProN W3" panose="020B0300000000000000" pitchFamily="34" charset="-128"/>
              </a:rPr>
              <a:t> were measured at the extraction beam line from the RCS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ummary"/>
          <p:cNvSpPr txBox="1"/>
          <p:nvPr/>
        </p:nvSpPr>
        <p:spPr>
          <a:xfrm>
            <a:off x="421240" y="145687"/>
            <a:ext cx="9969759"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000" b="1"/>
            </a:lvl1pPr>
          </a:lstStyle>
          <a:p>
            <a:pPr>
              <a:defRPr b="0"/>
            </a:pPr>
            <a:r>
              <a:rPr lang="en-US" b="1" dirty="0">
                <a:latin typeface="Hiragino Kaku Gothic ProN W3" panose="020B0300000000000000" pitchFamily="34" charset="-128"/>
                <a:ea typeface="Hiragino Kaku Gothic ProN W3" panose="020B0300000000000000" pitchFamily="34" charset="-128"/>
              </a:rPr>
              <a:t>Injection matching(peak current 25-30mA)</a:t>
            </a:r>
          </a:p>
          <a:p>
            <a:pPr>
              <a:defRPr b="0"/>
            </a:pPr>
            <a:r>
              <a:rPr lang="en-US" b="1" dirty="0">
                <a:latin typeface="Hiragino Kaku Gothic ProN W3" panose="020B0300000000000000" pitchFamily="34" charset="-128"/>
                <a:ea typeface="Hiragino Kaku Gothic ProN W3" panose="020B0300000000000000" pitchFamily="34" charset="-128"/>
              </a:rPr>
              <a:t>: </a:t>
            </a:r>
            <a:r>
              <a:rPr b="1" dirty="0">
                <a:latin typeface="Hiragino Kaku Gothic ProN W3" panose="020B0300000000000000" pitchFamily="34" charset="-128"/>
                <a:ea typeface="Hiragino Kaku Gothic ProN W3" panose="020B0300000000000000" pitchFamily="34" charset="-128"/>
              </a:rPr>
              <a:t>Summary</a:t>
            </a:r>
          </a:p>
        </p:txBody>
      </p:sp>
      <p:sp>
        <p:nvSpPr>
          <p:cNvPr id="588" name="Twiss parameter mismatch of the injection beam causes incorrect painting injection…"/>
          <p:cNvSpPr txBox="1"/>
          <p:nvPr/>
        </p:nvSpPr>
        <p:spPr>
          <a:xfrm>
            <a:off x="524010" y="1325692"/>
            <a:ext cx="8095979"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900" b="1"/>
            </a:pPr>
            <a:r>
              <a:rPr sz="1600" dirty="0">
                <a:latin typeface="Hiragino Kaku Gothic ProN W3" panose="020B0300000000000000" pitchFamily="34" charset="-128"/>
                <a:ea typeface="Hiragino Kaku Gothic ProN W3" panose="020B0300000000000000" pitchFamily="34" charset="-128"/>
              </a:rPr>
              <a:t>Twiss parameter mismatch of the injection beam causes incorrect painting </a:t>
            </a:r>
            <a:r>
              <a:rPr lang="en-US" sz="1600" dirty="0">
                <a:latin typeface="Hiragino Kaku Gothic ProN W3" panose="020B0300000000000000" pitchFamily="34" charset="-128"/>
                <a:ea typeface="Hiragino Kaku Gothic ProN W3" panose="020B0300000000000000" pitchFamily="34" charset="-128"/>
              </a:rPr>
              <a:t>injection</a:t>
            </a:r>
            <a:r>
              <a:rPr sz="1600" dirty="0">
                <a:latin typeface="Hiragino Kaku Gothic ProN W3" panose="020B0300000000000000" pitchFamily="34" charset="-128"/>
                <a:ea typeface="Hiragino Kaku Gothic ProN W3" panose="020B0300000000000000" pitchFamily="34" charset="-128"/>
              </a:rPr>
              <a:t> </a:t>
            </a:r>
          </a:p>
          <a:p>
            <a:pPr lvl="2" indent="457200">
              <a:defRPr sz="1900" b="1"/>
            </a:pPr>
            <a:endParaRPr sz="1600" dirty="0">
              <a:latin typeface="Hiragino Kaku Gothic ProN W3" panose="020B0300000000000000" pitchFamily="34" charset="-128"/>
              <a:ea typeface="Hiragino Kaku Gothic ProN W3" panose="020B0300000000000000" pitchFamily="34" charset="-128"/>
            </a:endParaRPr>
          </a:p>
          <a:p>
            <a:pPr>
              <a:defRPr sz="1900" b="1"/>
            </a:pPr>
            <a:r>
              <a:rPr sz="1600" dirty="0">
                <a:latin typeface="Hiragino Kaku Gothic ProN W3" panose="020B0300000000000000" pitchFamily="34" charset="-128"/>
                <a:ea typeface="Hiragino Kaku Gothic ProN W3" panose="020B0300000000000000" pitchFamily="34" charset="-128"/>
              </a:rPr>
              <a:t>Mitigation of emittance growth at the L3BT</a:t>
            </a:r>
          </a:p>
          <a:p>
            <a:pPr marL="561473" lvl="1" indent="-180473">
              <a:buSzPct val="100000"/>
              <a:buChar char="•"/>
              <a:defRPr sz="1900"/>
            </a:pPr>
            <a:r>
              <a:rPr sz="1600" dirty="0">
                <a:latin typeface="Hiragino Kaku Gothic ProN W3" panose="020B0300000000000000" pitchFamily="34" charset="-128"/>
                <a:ea typeface="Hiragino Kaku Gothic ProN W3" panose="020B0300000000000000" pitchFamily="34" charset="-128"/>
              </a:rPr>
              <a:t>Transverse emittance growth was observed </a:t>
            </a:r>
            <a:r>
              <a:rPr lang="en-US" sz="1600" dirty="0">
                <a:latin typeface="Hiragino Kaku Gothic ProN W3" panose="020B0300000000000000" pitchFamily="34" charset="-128"/>
                <a:ea typeface="Hiragino Kaku Gothic ProN W3" panose="020B0300000000000000" pitchFamily="34" charset="-128"/>
              </a:rPr>
              <a:t>to be</a:t>
            </a:r>
            <a:r>
              <a:rPr sz="1600" dirty="0">
                <a:latin typeface="Hiragino Kaku Gothic ProN W3" panose="020B0300000000000000" pitchFamily="34" charset="-128"/>
                <a:ea typeface="Hiragino Kaku Gothic ProN W3" panose="020B0300000000000000" pitchFamily="34" charset="-128"/>
              </a:rPr>
              <a:t> suppressed. </a:t>
            </a:r>
          </a:p>
          <a:p>
            <a:pPr marL="561473" lvl="1" indent="-180473">
              <a:buSzPct val="100000"/>
              <a:buChar char="•"/>
              <a:defRPr sz="1900"/>
            </a:pPr>
            <a:r>
              <a:rPr sz="1600" dirty="0">
                <a:latin typeface="Hiragino Kaku Gothic ProN W3" panose="020B0300000000000000" pitchFamily="34" charset="-128"/>
                <a:ea typeface="Hiragino Kaku Gothic ProN W3" panose="020B0300000000000000" pitchFamily="34" charset="-128"/>
              </a:rPr>
              <a:t>From numerical </a:t>
            </a:r>
            <a:r>
              <a:rPr lang="en-US" sz="1600" dirty="0">
                <a:latin typeface="Hiragino Kaku Gothic ProN W3" panose="020B0300000000000000" pitchFamily="34" charset="-128"/>
                <a:ea typeface="Hiragino Kaku Gothic ProN W3" panose="020B0300000000000000" pitchFamily="34" charset="-128"/>
              </a:rPr>
              <a:t>simulations and experimental results, we find that the DB2 causes emittance growth in the L3BT and successfully suppresses this growth in emittance.</a:t>
            </a:r>
            <a:endParaRPr sz="1600" dirty="0">
              <a:latin typeface="Hiragino Kaku Gothic ProN W3" panose="020B0300000000000000" pitchFamily="34" charset="-128"/>
              <a:ea typeface="Hiragino Kaku Gothic ProN W3" panose="020B0300000000000000" pitchFamily="34" charset="-128"/>
            </a:endParaRPr>
          </a:p>
          <a:p>
            <a:pPr>
              <a:defRPr sz="1900"/>
            </a:pPr>
            <a:endParaRPr sz="1600" dirty="0">
              <a:latin typeface="Hiragino Kaku Gothic ProN W3" panose="020B0300000000000000" pitchFamily="34" charset="-128"/>
              <a:ea typeface="Hiragino Kaku Gothic ProN W3" panose="020B0300000000000000" pitchFamily="34" charset="-128"/>
            </a:endParaRPr>
          </a:p>
          <a:p>
            <a:pPr>
              <a:defRPr sz="1900" b="1"/>
            </a:pPr>
            <a:r>
              <a:rPr sz="1600" dirty="0">
                <a:latin typeface="Hiragino Kaku Gothic ProN W3" panose="020B0300000000000000" pitchFamily="34" charset="-128"/>
                <a:ea typeface="Hiragino Kaku Gothic ProN W3" panose="020B0300000000000000" pitchFamily="34" charset="-128"/>
              </a:rPr>
              <a:t>Twiss parameter correction of the injection beam</a:t>
            </a:r>
          </a:p>
          <a:p>
            <a:pPr marL="561473" lvl="1" indent="-180473">
              <a:buSzPct val="100000"/>
              <a:buChar char="•"/>
              <a:defRPr sz="1900"/>
            </a:pPr>
            <a:r>
              <a:rPr lang="en-US" sz="1600" dirty="0">
                <a:latin typeface="Hiragino Kaku Gothic ProN W3" panose="020B0300000000000000" pitchFamily="34" charset="-128"/>
                <a:ea typeface="Hiragino Kaku Gothic ProN W3" panose="020B0300000000000000" pitchFamily="34" charset="-128"/>
              </a:rPr>
              <a:t>The </a:t>
            </a:r>
            <a:r>
              <a:rPr lang="en-US" sz="1600" dirty="0" err="1">
                <a:latin typeface="Hiragino Kaku Gothic ProN W3" panose="020B0300000000000000" pitchFamily="34" charset="-128"/>
                <a:ea typeface="Hiragino Kaku Gothic ProN W3" panose="020B0300000000000000" pitchFamily="34" charset="-128"/>
              </a:rPr>
              <a:t>twiss</a:t>
            </a:r>
            <a:r>
              <a:rPr lang="en-US" sz="1600" dirty="0">
                <a:latin typeface="Hiragino Kaku Gothic ProN W3" panose="020B0300000000000000" pitchFamily="34" charset="-128"/>
                <a:ea typeface="Hiragino Kaku Gothic ProN W3" panose="020B0300000000000000" pitchFamily="34" charset="-128"/>
              </a:rPr>
              <a:t> parameter of the </a:t>
            </a:r>
            <a:r>
              <a:rPr lang="en-US" sz="1600" dirty="0" err="1">
                <a:latin typeface="Hiragino Kaku Gothic ProN W3" panose="020B0300000000000000" pitchFamily="34" charset="-128"/>
                <a:ea typeface="Hiragino Kaku Gothic ProN W3" panose="020B0300000000000000" pitchFamily="34" charset="-128"/>
              </a:rPr>
              <a:t>linac</a:t>
            </a:r>
            <a:r>
              <a:rPr lang="en-US" sz="1600" dirty="0">
                <a:latin typeface="Hiragino Kaku Gothic ProN W3" panose="020B0300000000000000" pitchFamily="34" charset="-128"/>
                <a:ea typeface="Hiragino Kaku Gothic ProN W3" panose="020B0300000000000000" pitchFamily="34" charset="-128"/>
              </a:rPr>
              <a:t> beam was deviated from the design before the</a:t>
            </a:r>
            <a:r>
              <a:rPr sz="1600" dirty="0">
                <a:latin typeface="Hiragino Kaku Gothic ProN W3" panose="020B0300000000000000" pitchFamily="34" charset="-128"/>
                <a:ea typeface="Hiragino Kaku Gothic ProN W3" panose="020B0300000000000000" pitchFamily="34" charset="-128"/>
              </a:rPr>
              <a:t> matching operation. It causes </a:t>
            </a:r>
            <a:r>
              <a:rPr lang="en-US" sz="1600" dirty="0">
                <a:latin typeface="Hiragino Kaku Gothic ProN W3" panose="020B0300000000000000" pitchFamily="34" charset="-128"/>
                <a:ea typeface="Hiragino Kaku Gothic ProN W3" panose="020B0300000000000000" pitchFamily="34" charset="-128"/>
              </a:rPr>
              <a:t>particles with extremely large amplitudes during</a:t>
            </a:r>
            <a:r>
              <a:rPr sz="1600" dirty="0">
                <a:latin typeface="Hiragino Kaku Gothic ProN W3" panose="020B0300000000000000" pitchFamily="34" charset="-128"/>
                <a:ea typeface="Hiragino Kaku Gothic ProN W3" panose="020B0300000000000000" pitchFamily="34" charset="-128"/>
              </a:rPr>
              <a:t> the injection painting process.</a:t>
            </a:r>
          </a:p>
          <a:p>
            <a:pPr marL="561473" lvl="1" indent="-180473">
              <a:buSzPct val="100000"/>
              <a:buChar char="•"/>
              <a:defRPr sz="1900"/>
            </a:pPr>
            <a:r>
              <a:rPr sz="1600" dirty="0">
                <a:latin typeface="Hiragino Kaku Gothic ProN W3" panose="020B0300000000000000" pitchFamily="34" charset="-128"/>
                <a:ea typeface="Hiragino Kaku Gothic ProN W3" panose="020B0300000000000000" pitchFamily="34" charset="-128"/>
              </a:rPr>
              <a:t>By adjusting the injection beam </a:t>
            </a:r>
            <a:r>
              <a:rPr lang="en-US" sz="1600" dirty="0" err="1">
                <a:latin typeface="Hiragino Kaku Gothic ProN W3" panose="020B0300000000000000" pitchFamily="34" charset="-128"/>
                <a:ea typeface="Hiragino Kaku Gothic ProN W3" panose="020B0300000000000000" pitchFamily="34" charset="-128"/>
              </a:rPr>
              <a:t>t</a:t>
            </a:r>
            <a:r>
              <a:rPr sz="1600" dirty="0" err="1">
                <a:latin typeface="Hiragino Kaku Gothic ProN W3" panose="020B0300000000000000" pitchFamily="34" charset="-128"/>
                <a:ea typeface="Hiragino Kaku Gothic ProN W3" panose="020B0300000000000000" pitchFamily="34" charset="-128"/>
              </a:rPr>
              <a:t>wiss</a:t>
            </a:r>
            <a:r>
              <a:rPr sz="1600" dirty="0">
                <a:latin typeface="Hiragino Kaku Gothic ProN W3" panose="020B0300000000000000" pitchFamily="34" charset="-128"/>
                <a:ea typeface="Hiragino Kaku Gothic ProN W3" panose="020B0300000000000000" pitchFamily="34" charset="-128"/>
              </a:rPr>
              <a:t> parameter, the transverse painting area was well corrected to the permissible </a:t>
            </a:r>
            <a:r>
              <a:rPr lang="en-US" sz="1600" dirty="0">
                <a:latin typeface="Hiragino Kaku Gothic ProN W3" panose="020B0300000000000000" pitchFamily="34" charset="-128"/>
                <a:ea typeface="Hiragino Kaku Gothic ProN W3" panose="020B0300000000000000" pitchFamily="34" charset="-128"/>
              </a:rPr>
              <a:t>level.</a:t>
            </a:r>
            <a:endParaRPr sz="1600" dirty="0">
              <a:latin typeface="Hiragino Kaku Gothic ProN W3" panose="020B0300000000000000" pitchFamily="34" charset="-128"/>
              <a:ea typeface="Hiragino Kaku Gothic ProN W3" panose="020B0300000000000000" pitchFamily="34" charset="-128"/>
            </a:endParaRPr>
          </a:p>
          <a:p>
            <a:pPr marL="561473" lvl="1" indent="-180473">
              <a:buSzPct val="100000"/>
              <a:buChar char="•"/>
              <a:defRPr sz="1900">
                <a:solidFill>
                  <a:srgbClr val="941100"/>
                </a:solidFill>
              </a:defRPr>
            </a:pPr>
            <a:r>
              <a:rPr sz="1600" dirty="0">
                <a:latin typeface="Hiragino Kaku Gothic ProN W3" panose="020B0300000000000000" pitchFamily="34" charset="-128"/>
                <a:ea typeface="Hiragino Kaku Gothic ProN W3" panose="020B0300000000000000" pitchFamily="34" charset="-128"/>
              </a:rPr>
              <a:t>The beam halo generation in the RCS was well mitigated by injection correction</a:t>
            </a:r>
          </a:p>
          <a:p>
            <a:pPr marL="561473" lvl="1" indent="-180473">
              <a:buSzPct val="100000"/>
              <a:buChar char="•"/>
              <a:defRPr sz="1900">
                <a:solidFill>
                  <a:srgbClr val="941100"/>
                </a:solidFill>
              </a:defRPr>
            </a:pPr>
            <a:r>
              <a:rPr sz="1600" dirty="0">
                <a:latin typeface="Hiragino Kaku Gothic ProN W3" panose="020B0300000000000000" pitchFamily="34" charset="-128"/>
                <a:ea typeface="Hiragino Kaku Gothic ProN W3" panose="020B0300000000000000" pitchFamily="34" charset="-128"/>
              </a:rPr>
              <a:t>And beam loss at the RCS and the 3-50BT was suppressed too</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D219D8-3D2F-C364-3109-C5C384207A62}"/>
              </a:ext>
            </a:extLst>
          </p:cNvPr>
          <p:cNvSpPr txBox="1"/>
          <p:nvPr/>
        </p:nvSpPr>
        <p:spPr>
          <a:xfrm>
            <a:off x="888713" y="98271"/>
            <a:ext cx="7155951"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SzPct val="100000"/>
              <a:defRPr>
                <a:latin typeface="ヒラギノ角ゴシック W3"/>
                <a:ea typeface="ヒラギノ角ゴシック W3"/>
                <a:cs typeface="ヒラギノ角ゴシック W3"/>
                <a:sym typeface="ヒラギノ角ゴシック W3"/>
              </a:defRPr>
            </a:pPr>
            <a:r>
              <a:rPr lang="ja-JP" altLang="en-US" sz="2400" b="1">
                <a:latin typeface="Hiragino Kaku Gothic ProN W3" panose="020B0300000000000000" pitchFamily="34" charset="-128"/>
                <a:ea typeface="Hiragino Kaku Gothic ProN W3" panose="020B0300000000000000" pitchFamily="34" charset="-128"/>
              </a:rPr>
              <a:t>ここ最近</a:t>
            </a:r>
            <a:r>
              <a:rPr lang="en-US" altLang="ja-JP" sz="2400" b="1" dirty="0">
                <a:latin typeface="Hiragino Kaku Gothic ProN W3" panose="020B0300000000000000" pitchFamily="34" charset="-128"/>
                <a:ea typeface="Hiragino Kaku Gothic ProN W3" panose="020B0300000000000000" pitchFamily="34" charset="-128"/>
              </a:rPr>
              <a:t>(</a:t>
            </a:r>
            <a:r>
              <a:rPr lang="ja-JP" altLang="en-US" sz="2400" b="1">
                <a:latin typeface="Hiragino Kaku Gothic ProN W3" panose="020B0300000000000000" pitchFamily="34" charset="-128"/>
                <a:ea typeface="Hiragino Kaku Gothic ProN W3" panose="020B0300000000000000" pitchFamily="34" charset="-128"/>
              </a:rPr>
              <a:t>ピーク電流</a:t>
            </a:r>
            <a:r>
              <a:rPr lang="en-US" altLang="ja-JP" sz="2400" b="1" dirty="0">
                <a:latin typeface="Hiragino Kaku Gothic ProN W3" panose="020B0300000000000000" pitchFamily="34" charset="-128"/>
                <a:ea typeface="Hiragino Kaku Gothic ProN W3" panose="020B0300000000000000" pitchFamily="34" charset="-128"/>
              </a:rPr>
              <a:t>50mA</a:t>
            </a:r>
            <a:r>
              <a:rPr lang="ja-JP" altLang="en-US" sz="2400" b="1">
                <a:latin typeface="Hiragino Kaku Gothic ProN W3" panose="020B0300000000000000" pitchFamily="34" charset="-128"/>
                <a:ea typeface="Hiragino Kaku Gothic ProN W3" panose="020B0300000000000000" pitchFamily="34" charset="-128"/>
              </a:rPr>
              <a:t>時</a:t>
            </a:r>
            <a:r>
              <a:rPr lang="en-US" altLang="ja-JP" sz="2400" b="1" dirty="0">
                <a:latin typeface="Hiragino Kaku Gothic ProN W3" panose="020B0300000000000000" pitchFamily="34" charset="-128"/>
                <a:ea typeface="Hiragino Kaku Gothic ProN W3" panose="020B0300000000000000" pitchFamily="34" charset="-128"/>
              </a:rPr>
              <a:t>)</a:t>
            </a:r>
            <a:r>
              <a:rPr lang="ja-JP" altLang="en-US" sz="2400" b="1">
                <a:latin typeface="Hiragino Kaku Gothic ProN W3" panose="020B0300000000000000" pitchFamily="34" charset="-128"/>
                <a:ea typeface="Hiragino Kaku Gothic ProN W3" panose="020B0300000000000000" pitchFamily="34" charset="-128"/>
              </a:rPr>
              <a:t>の</a:t>
            </a:r>
            <a:r>
              <a:rPr lang="en-US" altLang="ja-JP" sz="2400" b="1" dirty="0">
                <a:latin typeface="Hiragino Kaku Gothic ProN W3" panose="020B0300000000000000" pitchFamily="34" charset="-128"/>
                <a:ea typeface="Hiragino Kaku Gothic ProN W3" panose="020B0300000000000000" pitchFamily="34" charset="-128"/>
              </a:rPr>
              <a:t>RCS</a:t>
            </a:r>
            <a:r>
              <a:rPr lang="ja-JP" altLang="en-US" sz="2400" b="1">
                <a:latin typeface="Hiragino Kaku Gothic ProN W3" panose="020B0300000000000000" pitchFamily="34" charset="-128"/>
                <a:ea typeface="Hiragino Kaku Gothic ProN W3" panose="020B0300000000000000" pitchFamily="34" charset="-128"/>
              </a:rPr>
              <a:t>へのビーム入射調整について</a:t>
            </a:r>
          </a:p>
        </p:txBody>
      </p:sp>
      <p:sp>
        <p:nvSpPr>
          <p:cNvPr id="4" name="テキスト ボックス 3">
            <a:extLst>
              <a:ext uri="{FF2B5EF4-FFF2-40B4-BE49-F238E27FC236}">
                <a16:creationId xmlns:a16="http://schemas.microsoft.com/office/drawing/2014/main" id="{63C06703-2D5B-9F87-E36F-0A62052BB896}"/>
              </a:ext>
            </a:extLst>
          </p:cNvPr>
          <p:cNvSpPr txBox="1"/>
          <p:nvPr/>
        </p:nvSpPr>
        <p:spPr>
          <a:xfrm>
            <a:off x="462152" y="1047965"/>
            <a:ext cx="840444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低電流時</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(peak current 25-30mA)</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に確立した入射マッチング手法をそのまま大電流</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(J-PARC</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設計電流</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:50mA)</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に適用してビーム調整を続けていた。</a:t>
            </a:r>
          </a:p>
        </p:txBody>
      </p:sp>
      <p:sp>
        <p:nvSpPr>
          <p:cNvPr id="5" name="下矢印 4">
            <a:extLst>
              <a:ext uri="{FF2B5EF4-FFF2-40B4-BE49-F238E27FC236}">
                <a16:creationId xmlns:a16="http://schemas.microsoft.com/office/drawing/2014/main" id="{42D2F1A1-4D2C-232F-6779-6E11534439E7}"/>
              </a:ext>
            </a:extLst>
          </p:cNvPr>
          <p:cNvSpPr/>
          <p:nvPr/>
        </p:nvSpPr>
        <p:spPr>
          <a:xfrm>
            <a:off x="729465" y="1802234"/>
            <a:ext cx="1397286" cy="236306"/>
          </a:xfrm>
          <a:prstGeom prst="downArrow">
            <a:avLst/>
          </a:pr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テキスト ボックス 5">
            <a:extLst>
              <a:ext uri="{FF2B5EF4-FFF2-40B4-BE49-F238E27FC236}">
                <a16:creationId xmlns:a16="http://schemas.microsoft.com/office/drawing/2014/main" id="{46689DE0-E418-813B-F84A-3BF1DACBEB6D}"/>
              </a:ext>
            </a:extLst>
          </p:cNvPr>
          <p:cNvSpPr txBox="1"/>
          <p:nvPr/>
        </p:nvSpPr>
        <p:spPr>
          <a:xfrm>
            <a:off x="457200" y="2125933"/>
            <a:ext cx="8229600"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600" b="1"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RCS</a:t>
            </a:r>
            <a:r>
              <a:rPr lang="ja-JP" altLang="en-US" sz="1600" b="1">
                <a:latin typeface="Hiragino Kaku Gothic ProN W3" panose="020B0300000000000000" pitchFamily="34" charset="-128"/>
                <a:ea typeface="Hiragino Kaku Gothic ProN W3" panose="020B0300000000000000" pitchFamily="34" charset="-128"/>
              </a:rPr>
              <a:t>における加速器機器放射化</a:t>
            </a:r>
            <a:r>
              <a:rPr lang="en-US" altLang="ja-JP" sz="1600" b="1" dirty="0">
                <a:latin typeface="Hiragino Kaku Gothic ProN W3" panose="020B0300000000000000" pitchFamily="34" charset="-128"/>
                <a:ea typeface="Hiragino Kaku Gothic ProN W3" panose="020B0300000000000000" pitchFamily="34" charset="-128"/>
              </a:rPr>
              <a:t>(</a:t>
            </a:r>
            <a:r>
              <a:rPr lang="ja-JP" altLang="en-US" sz="1600" b="1">
                <a:latin typeface="Hiragino Kaku Gothic ProN W3" panose="020B0300000000000000" pitchFamily="34" charset="-128"/>
                <a:ea typeface="Hiragino Kaku Gothic ProN W3" panose="020B0300000000000000" pitchFamily="34" charset="-128"/>
              </a:rPr>
              <a:t>ビームロス</a:t>
            </a:r>
            <a:r>
              <a:rPr lang="en-US" altLang="ja-JP" sz="1600" b="1" dirty="0">
                <a:latin typeface="Hiragino Kaku Gothic ProN W3" panose="020B0300000000000000" pitchFamily="34" charset="-128"/>
                <a:ea typeface="Hiragino Kaku Gothic ProN W3" panose="020B0300000000000000" pitchFamily="34" charset="-128"/>
              </a:rPr>
              <a:t>)</a:t>
            </a:r>
            <a:r>
              <a:rPr kumimoji="0" lang="ja-JP" altLang="en-US" sz="1600" b="1"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状況の変化：</a:t>
            </a:r>
            <a:endParaRPr kumimoji="0" lang="en-US" altLang="ja-JP" sz="1600" b="1"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ja-JP" altLang="en-US" sz="1600">
                <a:latin typeface="Hiragino Kaku Gothic ProN W3" panose="020B0300000000000000" pitchFamily="34" charset="-128"/>
                <a:ea typeface="Hiragino Kaku Gothic ProN W3" panose="020B0300000000000000" pitchFamily="34" charset="-128"/>
              </a:rPr>
              <a:t>継続的な加速器調整の結果、</a:t>
            </a:r>
            <a:r>
              <a:rPr lang="en-US" altLang="ja-JP" sz="1600" b="1" dirty="0">
                <a:latin typeface="Hiragino Kaku Gothic ProN W3" panose="020B0300000000000000" pitchFamily="34" charset="-128"/>
                <a:ea typeface="Hiragino Kaku Gothic ProN W3" panose="020B0300000000000000" pitchFamily="34" charset="-128"/>
              </a:rPr>
              <a:t>RCS</a:t>
            </a:r>
            <a:r>
              <a:rPr lang="ja-JP" altLang="en-US" sz="1600" b="1">
                <a:latin typeface="Hiragino Kaku Gothic ProN W3" panose="020B0300000000000000" pitchFamily="34" charset="-128"/>
                <a:ea typeface="Hiragino Kaku Gothic ProN W3" panose="020B0300000000000000" pitchFamily="34" charset="-128"/>
              </a:rPr>
              <a:t>リング内でのエミッタンス増大やビームハロー形成に伴うビームロス</a:t>
            </a:r>
            <a:r>
              <a:rPr lang="ja-JP" altLang="en-US" sz="1600">
                <a:latin typeface="Hiragino Kaku Gothic ProN W3" panose="020B0300000000000000" pitchFamily="34" charset="-128"/>
                <a:ea typeface="Hiragino Kaku Gothic ProN W3" panose="020B0300000000000000" pitchFamily="34" charset="-128"/>
              </a:rPr>
              <a:t>よりも、</a:t>
            </a:r>
            <a:r>
              <a:rPr lang="ja-JP" altLang="en-US" sz="1600" b="1">
                <a:solidFill>
                  <a:srgbClr val="FF0000"/>
                </a:solidFill>
                <a:latin typeface="Hiragino Kaku Gothic ProN W3" panose="020B0300000000000000" pitchFamily="34" charset="-128"/>
                <a:ea typeface="Hiragino Kaku Gothic ProN W3" panose="020B0300000000000000" pitchFamily="34" charset="-128"/>
              </a:rPr>
              <a:t>荷電</a:t>
            </a:r>
            <a:r>
              <a:rPr kumimoji="0" lang="ja-JP" altLang="en-US" sz="1600" b="1" i="0" u="none"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変換フォイルにより散乱されるビーム粒子に起因するビームロスと入射部の放射化</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の影響が大きくなってきた。</a:t>
            </a:r>
          </a:p>
        </p:txBody>
      </p:sp>
      <p:grpSp>
        <p:nvGrpSpPr>
          <p:cNvPr id="22" name="グループ化 21">
            <a:extLst>
              <a:ext uri="{FF2B5EF4-FFF2-40B4-BE49-F238E27FC236}">
                <a16:creationId xmlns:a16="http://schemas.microsoft.com/office/drawing/2014/main" id="{085D3A50-0E62-197D-CB52-6B870F9814D7}"/>
              </a:ext>
            </a:extLst>
          </p:cNvPr>
          <p:cNvGrpSpPr/>
          <p:nvPr/>
        </p:nvGrpSpPr>
        <p:grpSpPr>
          <a:xfrm>
            <a:off x="5781507" y="3527531"/>
            <a:ext cx="3085091" cy="1896527"/>
            <a:chOff x="4582167" y="4061780"/>
            <a:chExt cx="3085091" cy="1896527"/>
          </a:xfrm>
        </p:grpSpPr>
        <p:sp>
          <p:nvSpPr>
            <p:cNvPr id="7" name="円/楕円 6">
              <a:extLst>
                <a:ext uri="{FF2B5EF4-FFF2-40B4-BE49-F238E27FC236}">
                  <a16:creationId xmlns:a16="http://schemas.microsoft.com/office/drawing/2014/main" id="{6F56777C-5FDF-5A1B-B585-55C6405177E4}"/>
                </a:ext>
              </a:extLst>
            </p:cNvPr>
            <p:cNvSpPr>
              <a:spLocks/>
            </p:cNvSpPr>
            <p:nvPr/>
          </p:nvSpPr>
          <p:spPr>
            <a:xfrm>
              <a:off x="5620444" y="4385310"/>
              <a:ext cx="1116000" cy="1296000"/>
            </a:xfrm>
            <a:prstGeom prst="ellipse">
              <a:avLst/>
            </a:prstGeom>
            <a:solidFill>
              <a:schemeClr val="accent1">
                <a:lumMod val="60000"/>
                <a:lumOff val="40000"/>
                <a:alpha val="47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正方形/長方形 9">
              <a:extLst>
                <a:ext uri="{FF2B5EF4-FFF2-40B4-BE49-F238E27FC236}">
                  <a16:creationId xmlns:a16="http://schemas.microsoft.com/office/drawing/2014/main" id="{F906E4A3-58C2-9AA9-4CD1-22EA1514E068}"/>
                </a:ext>
              </a:extLst>
            </p:cNvPr>
            <p:cNvSpPr/>
            <p:nvPr/>
          </p:nvSpPr>
          <p:spPr>
            <a:xfrm>
              <a:off x="4758236" y="4875085"/>
              <a:ext cx="1223290" cy="360000"/>
            </a:xfrm>
            <a:prstGeom prst="rect">
              <a:avLst/>
            </a:prstGeom>
            <a:solidFill>
              <a:srgbClr val="FF0000">
                <a:alpha val="50000"/>
              </a:srgb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円/楕円 8">
              <a:extLst>
                <a:ext uri="{FF2B5EF4-FFF2-40B4-BE49-F238E27FC236}">
                  <a16:creationId xmlns:a16="http://schemas.microsoft.com/office/drawing/2014/main" id="{EBDFDAA9-3894-7AB5-3412-021DDEFCF398}"/>
                </a:ext>
              </a:extLst>
            </p:cNvPr>
            <p:cNvSpPr>
              <a:spLocks noChangeAspect="1"/>
            </p:cNvSpPr>
            <p:nvPr/>
          </p:nvSpPr>
          <p:spPr>
            <a:xfrm>
              <a:off x="5631356" y="4892192"/>
              <a:ext cx="318857" cy="316800"/>
            </a:xfrm>
            <a:prstGeom prst="ellipse">
              <a:avLst/>
            </a:prstGeom>
            <a:solidFill>
              <a:schemeClr val="accent6">
                <a:lumMod val="60000"/>
                <a:lumOff val="40000"/>
              </a:schemeClr>
            </a:solid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テキスト ボックス 11">
              <a:extLst>
                <a:ext uri="{FF2B5EF4-FFF2-40B4-BE49-F238E27FC236}">
                  <a16:creationId xmlns:a16="http://schemas.microsoft.com/office/drawing/2014/main" id="{0C70F9FD-F8F6-FB7F-CFA0-C997FAF39E75}"/>
                </a:ext>
              </a:extLst>
            </p:cNvPr>
            <p:cNvSpPr txBox="1"/>
            <p:nvPr/>
          </p:nvSpPr>
          <p:spPr>
            <a:xfrm>
              <a:off x="6805486" y="4061780"/>
              <a:ext cx="86177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200" b="0" i="0" u="none" strike="noStrike" cap="none" spc="0" normalizeH="0" baseline="0">
                  <a:ln>
                    <a:noFill/>
                  </a:ln>
                  <a:solidFill>
                    <a:schemeClr val="accent5"/>
                  </a:solidFill>
                  <a:effectLst/>
                  <a:uFillTx/>
                  <a:latin typeface="Hiragino Kaku Gothic ProN W3" panose="020B0300000000000000" pitchFamily="34" charset="-128"/>
                  <a:ea typeface="Hiragino Kaku Gothic ProN W3" panose="020B0300000000000000" pitchFamily="34" charset="-128"/>
                  <a:sym typeface="Calibri"/>
                </a:rPr>
                <a:t>周回ビーム</a:t>
              </a:r>
            </a:p>
          </p:txBody>
        </p:sp>
        <p:cxnSp>
          <p:nvCxnSpPr>
            <p:cNvPr id="14" name="直線矢印コネクタ 13">
              <a:extLst>
                <a:ext uri="{FF2B5EF4-FFF2-40B4-BE49-F238E27FC236}">
                  <a16:creationId xmlns:a16="http://schemas.microsoft.com/office/drawing/2014/main" id="{B58753A5-435D-30AA-8D6C-B200DC0437B8}"/>
                </a:ext>
              </a:extLst>
            </p:cNvPr>
            <p:cNvCxnSpPr/>
            <p:nvPr/>
          </p:nvCxnSpPr>
          <p:spPr>
            <a:xfrm flipH="1">
              <a:off x="6579455" y="4338777"/>
              <a:ext cx="452063" cy="370826"/>
            </a:xfrm>
            <a:prstGeom prst="straightConnector1">
              <a:avLst/>
            </a:prstGeom>
            <a:noFill/>
            <a:ln w="127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直線矢印コネクタ 14">
              <a:extLst>
                <a:ext uri="{FF2B5EF4-FFF2-40B4-BE49-F238E27FC236}">
                  <a16:creationId xmlns:a16="http://schemas.microsoft.com/office/drawing/2014/main" id="{0784A29A-3DEF-0ABA-0913-B4765E687310}"/>
                </a:ext>
              </a:extLst>
            </p:cNvPr>
            <p:cNvCxnSpPr>
              <a:cxnSpLocks/>
              <a:endCxn id="9" idx="4"/>
            </p:cNvCxnSpPr>
            <p:nvPr/>
          </p:nvCxnSpPr>
          <p:spPr>
            <a:xfrm flipV="1">
              <a:off x="5112378" y="5208992"/>
              <a:ext cx="678407" cy="518851"/>
            </a:xfrm>
            <a:prstGeom prst="straightConnector1">
              <a:avLst/>
            </a:prstGeom>
            <a:noFill/>
            <a:ln w="127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8" name="テキスト ボックス 17">
              <a:extLst>
                <a:ext uri="{FF2B5EF4-FFF2-40B4-BE49-F238E27FC236}">
                  <a16:creationId xmlns:a16="http://schemas.microsoft.com/office/drawing/2014/main" id="{D8A7AF97-C85D-7AC5-9038-B46BAF74DA33}"/>
                </a:ext>
              </a:extLst>
            </p:cNvPr>
            <p:cNvSpPr txBox="1"/>
            <p:nvPr/>
          </p:nvSpPr>
          <p:spPr>
            <a:xfrm>
              <a:off x="4664375" y="5681310"/>
              <a:ext cx="86177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200" b="0" i="0" u="none" strike="noStrike" cap="none" spc="0" normalizeH="0" baseline="0">
                  <a:ln>
                    <a:noFill/>
                  </a:ln>
                  <a:solidFill>
                    <a:schemeClr val="accent6"/>
                  </a:solidFill>
                  <a:effectLst/>
                  <a:uFillTx/>
                  <a:latin typeface="Hiragino Kaku Gothic ProN W3" panose="020B0300000000000000" pitchFamily="34" charset="-128"/>
                  <a:ea typeface="Hiragino Kaku Gothic ProN W3" panose="020B0300000000000000" pitchFamily="34" charset="-128"/>
                  <a:sym typeface="Calibri"/>
                </a:rPr>
                <a:t>入射ビーム</a:t>
              </a:r>
            </a:p>
          </p:txBody>
        </p:sp>
        <p:cxnSp>
          <p:nvCxnSpPr>
            <p:cNvPr id="19" name="直線矢印コネクタ 18">
              <a:extLst>
                <a:ext uri="{FF2B5EF4-FFF2-40B4-BE49-F238E27FC236}">
                  <a16:creationId xmlns:a16="http://schemas.microsoft.com/office/drawing/2014/main" id="{85A2FA82-FAB3-C8FA-513D-B0CBB34F3B65}"/>
                </a:ext>
              </a:extLst>
            </p:cNvPr>
            <p:cNvCxnSpPr>
              <a:cxnSpLocks/>
            </p:cNvCxnSpPr>
            <p:nvPr/>
          </p:nvCxnSpPr>
          <p:spPr>
            <a:xfrm>
              <a:off x="5288456" y="4661728"/>
              <a:ext cx="0" cy="248924"/>
            </a:xfrm>
            <a:prstGeom prst="straightConnector1">
              <a:avLst/>
            </a:prstGeom>
            <a:noFill/>
            <a:ln w="127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1" name="テキスト ボックス 20">
              <a:extLst>
                <a:ext uri="{FF2B5EF4-FFF2-40B4-BE49-F238E27FC236}">
                  <a16:creationId xmlns:a16="http://schemas.microsoft.com/office/drawing/2014/main" id="{891467E0-6C56-0E69-AA24-A18F74BB554C}"/>
                </a:ext>
              </a:extLst>
            </p:cNvPr>
            <p:cNvSpPr txBox="1"/>
            <p:nvPr/>
          </p:nvSpPr>
          <p:spPr>
            <a:xfrm>
              <a:off x="4582167" y="4413848"/>
              <a:ext cx="132343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200" b="0" i="0" u="none"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家電変換フォイル</a:t>
              </a:r>
            </a:p>
          </p:txBody>
        </p:sp>
      </p:grpSp>
      <p:sp>
        <p:nvSpPr>
          <p:cNvPr id="23" name="下矢印 22">
            <a:extLst>
              <a:ext uri="{FF2B5EF4-FFF2-40B4-BE49-F238E27FC236}">
                <a16:creationId xmlns:a16="http://schemas.microsoft.com/office/drawing/2014/main" id="{A1B7943B-B247-1E87-42D9-D35F995B4E4B}"/>
              </a:ext>
            </a:extLst>
          </p:cNvPr>
          <p:cNvSpPr/>
          <p:nvPr/>
        </p:nvSpPr>
        <p:spPr>
          <a:xfrm>
            <a:off x="729465" y="3326652"/>
            <a:ext cx="1397286" cy="236306"/>
          </a:xfrm>
          <a:prstGeom prst="downArrow">
            <a:avLst/>
          </a:pr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テキスト ボックス 23">
            <a:extLst>
              <a:ext uri="{FF2B5EF4-FFF2-40B4-BE49-F238E27FC236}">
                <a16:creationId xmlns:a16="http://schemas.microsoft.com/office/drawing/2014/main" id="{C7FF4799-34A2-EF08-2838-1A16508A68A2}"/>
              </a:ext>
            </a:extLst>
          </p:cNvPr>
          <p:cNvSpPr txBox="1"/>
          <p:nvPr/>
        </p:nvSpPr>
        <p:spPr>
          <a:xfrm>
            <a:off x="421776" y="3714197"/>
            <a:ext cx="50277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入射部の放射化を抑制するためには、</a:t>
            </a:r>
            <a:r>
              <a:rPr kumimoji="0" lang="ja-JP" altLang="en-US" sz="1600" b="1" i="0" u="none"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フォイル散乱の影響の抑制、すなわち、周回ビームが荷電変換フォイルに当たる回数を減らす</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必要がある</a:t>
            </a: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周回ビームに対する荷電変換フォイルのサイズをできる限り小さくしたい</a:t>
            </a:r>
          </a:p>
        </p:txBody>
      </p:sp>
      <p:sp>
        <p:nvSpPr>
          <p:cNvPr id="25" name="下矢印 24">
            <a:extLst>
              <a:ext uri="{FF2B5EF4-FFF2-40B4-BE49-F238E27FC236}">
                <a16:creationId xmlns:a16="http://schemas.microsoft.com/office/drawing/2014/main" id="{A3FDAD05-EAEA-1DD8-E0BC-E8315F3C9FFE}"/>
              </a:ext>
            </a:extLst>
          </p:cNvPr>
          <p:cNvSpPr/>
          <p:nvPr/>
        </p:nvSpPr>
        <p:spPr>
          <a:xfrm>
            <a:off x="729465" y="4642857"/>
            <a:ext cx="1397286" cy="236306"/>
          </a:xfrm>
          <a:prstGeom prst="downArrow">
            <a:avLst/>
          </a:pr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6" name="下矢印 25">
            <a:extLst>
              <a:ext uri="{FF2B5EF4-FFF2-40B4-BE49-F238E27FC236}">
                <a16:creationId xmlns:a16="http://schemas.microsoft.com/office/drawing/2014/main" id="{C695EF90-1E14-B896-3177-F6FB1DE5B1D4}"/>
              </a:ext>
            </a:extLst>
          </p:cNvPr>
          <p:cNvSpPr/>
          <p:nvPr/>
        </p:nvSpPr>
        <p:spPr>
          <a:xfrm>
            <a:off x="712968" y="5619965"/>
            <a:ext cx="1397286" cy="236306"/>
          </a:xfrm>
          <a:prstGeom prst="downArrow">
            <a:avLst/>
          </a:pr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8" name="テキスト ボックス 27">
            <a:extLst>
              <a:ext uri="{FF2B5EF4-FFF2-40B4-BE49-F238E27FC236}">
                <a16:creationId xmlns:a16="http://schemas.microsoft.com/office/drawing/2014/main" id="{AA0F031F-848A-7481-2685-B0756610153A}"/>
              </a:ext>
            </a:extLst>
          </p:cNvPr>
          <p:cNvSpPr txBox="1"/>
          <p:nvPr/>
        </p:nvSpPr>
        <p:spPr>
          <a:xfrm>
            <a:off x="457199" y="5925611"/>
            <a:ext cx="7773659" cy="830997"/>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600" b="1" i="0" u="sng" strike="noStrike" cap="none" spc="0" normalizeH="0" baseline="0">
                <a:ln>
                  <a:noFill/>
                </a:ln>
                <a:solidFill>
                  <a:schemeClr val="tx1"/>
                </a:solidFill>
                <a:effectLst/>
                <a:uFillTx/>
                <a:latin typeface="Hiragino Kaku Gothic ProN W3" panose="020B0300000000000000" pitchFamily="34" charset="-128"/>
                <a:ea typeface="Hiragino Kaku Gothic ProN W3" panose="020B0300000000000000" pitchFamily="34" charset="-128"/>
                <a:sym typeface="Calibri"/>
              </a:rPr>
              <a:t>厳密なマッチング条件から外れる</a:t>
            </a:r>
            <a:r>
              <a:rPr kumimoji="0" lang="ja-JP" altLang="en-US" sz="1600" b="1" i="0" u="none" strike="noStrike" cap="none" spc="0" normalizeH="0" baseline="0">
                <a:ln>
                  <a:noFill/>
                </a:ln>
                <a:solidFill>
                  <a:schemeClr val="tx1"/>
                </a:solidFill>
                <a:effectLst/>
                <a:uFillTx/>
                <a:latin typeface="Hiragino Kaku Gothic ProN W3" panose="020B0300000000000000" pitchFamily="34" charset="-128"/>
                <a:ea typeface="Hiragino Kaku Gothic ProN W3" panose="020B0300000000000000" pitchFamily="34" charset="-128"/>
                <a:sym typeface="Calibri"/>
              </a:rPr>
              <a:t>が、</a:t>
            </a:r>
            <a:r>
              <a:rPr kumimoji="0" lang="ja-JP" altLang="en-US" sz="1600" b="1" i="0" u="sng" strike="noStrike" cap="none" spc="0" normalizeH="0" baseline="0">
                <a:ln>
                  <a:noFill/>
                </a:ln>
                <a:solidFill>
                  <a:schemeClr val="tx1"/>
                </a:solidFill>
                <a:effectLst/>
                <a:uFillTx/>
                <a:latin typeface="Hiragino Kaku Gothic ProN W3" panose="020B0300000000000000" pitchFamily="34" charset="-128"/>
                <a:ea typeface="Hiragino Kaku Gothic ProN W3" panose="020B0300000000000000" pitchFamily="34" charset="-128"/>
                <a:sym typeface="Calibri"/>
              </a:rPr>
              <a:t>できる限り垂直方向</a:t>
            </a:r>
            <a:r>
              <a:rPr kumimoji="0" lang="en-US" altLang="ja-JP" sz="1600" b="1" i="0" u="sng" strike="noStrike" cap="none" spc="0" normalizeH="0" baseline="0" dirty="0">
                <a:ln>
                  <a:noFill/>
                </a:ln>
                <a:solidFill>
                  <a:schemeClr val="tx1"/>
                </a:solidFill>
                <a:effectLst/>
                <a:uFillTx/>
                <a:latin typeface="Hiragino Kaku Gothic ProN W3" panose="020B0300000000000000" pitchFamily="34" charset="-128"/>
                <a:ea typeface="Hiragino Kaku Gothic ProN W3" panose="020B0300000000000000" pitchFamily="34" charset="-128"/>
                <a:sym typeface="Calibri"/>
              </a:rPr>
              <a:t>(vertical)</a:t>
            </a:r>
            <a:r>
              <a:rPr kumimoji="0" lang="ja-JP" altLang="en-US" sz="1600" b="1" i="0" u="sng" strike="noStrike" cap="none" spc="0" normalizeH="0" baseline="0">
                <a:ln>
                  <a:noFill/>
                </a:ln>
                <a:solidFill>
                  <a:schemeClr val="tx1"/>
                </a:solidFill>
                <a:effectLst/>
                <a:uFillTx/>
                <a:latin typeface="Hiragino Kaku Gothic ProN W3" panose="020B0300000000000000" pitchFamily="34" charset="-128"/>
                <a:ea typeface="Hiragino Kaku Gothic ProN W3" panose="020B0300000000000000" pitchFamily="34" charset="-128"/>
                <a:sym typeface="Calibri"/>
              </a:rPr>
              <a:t>のビームサイズを小さく</a:t>
            </a:r>
            <a:r>
              <a:rPr kumimoji="0" lang="ja-JP" altLang="en-US" sz="1600" b="1" i="0" u="none" strike="noStrike" cap="none" spc="0" normalizeH="0" baseline="0">
                <a:ln>
                  <a:noFill/>
                </a:ln>
                <a:solidFill>
                  <a:schemeClr val="tx1"/>
                </a:solidFill>
                <a:effectLst/>
                <a:uFillTx/>
                <a:latin typeface="Hiragino Kaku Gothic ProN W3" panose="020B0300000000000000" pitchFamily="34" charset="-128"/>
                <a:ea typeface="Hiragino Kaku Gothic ProN W3" panose="020B0300000000000000" pitchFamily="34" charset="-128"/>
                <a:sym typeface="Calibri"/>
              </a:rPr>
              <a:t>して、荷電変換フォイルもそれに応じて小さいものを使用する</a:t>
            </a:r>
            <a:r>
              <a:rPr kumimoji="0" lang="en-US" altLang="ja-JP" sz="1600" b="1" i="0" u="none" strike="noStrike" cap="none" spc="0" normalizeH="0" baseline="0" dirty="0">
                <a:ln>
                  <a:noFill/>
                </a:ln>
                <a:solidFill>
                  <a:schemeClr val="tx1"/>
                </a:solidFill>
                <a:effectLst/>
                <a:uFillTx/>
                <a:latin typeface="Hiragino Kaku Gothic ProN W3" panose="020B0300000000000000" pitchFamily="34" charset="-128"/>
                <a:ea typeface="Hiragino Kaku Gothic ProN W3" panose="020B0300000000000000" pitchFamily="34" charset="-128"/>
                <a:sym typeface="Calibri"/>
              </a:rPr>
              <a:t> </a:t>
            </a:r>
          </a:p>
          <a:p>
            <a:pPr marL="0" marR="0" indent="0" algn="l" defTabSz="9144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 </a:t>
            </a:r>
            <a:r>
              <a:rPr kumimoji="0" lang="ja-JP" altLang="en-US" sz="1600" b="0" i="0" u="sng"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その方が、</a:t>
            </a:r>
            <a:r>
              <a:rPr kumimoji="0" lang="en-US" altLang="ja-JP" sz="1600" b="0" i="0" u="sng" strike="noStrike" cap="none" spc="0" normalizeH="0" baseline="0" dirty="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RCS</a:t>
            </a:r>
            <a:r>
              <a:rPr kumimoji="0" lang="ja-JP" altLang="en-US" sz="1600" b="0" i="0" u="sng"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での</a:t>
            </a:r>
            <a:r>
              <a:rPr kumimoji="0" lang="en-US" altLang="ja-JP" sz="1600" b="0" i="0" u="sng" strike="noStrike" cap="none" spc="0" normalizeH="0" baseline="0" dirty="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total</a:t>
            </a:r>
            <a:r>
              <a:rPr kumimoji="0" lang="ja-JP" altLang="en-US" sz="1600" b="0" i="0" u="sng"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のビームロスは減少する</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タイトル 1"/>
          <p:cNvSpPr txBox="1">
            <a:spLocks noGrp="1"/>
          </p:cNvSpPr>
          <p:nvPr>
            <p:ph type="title"/>
          </p:nvPr>
        </p:nvSpPr>
        <p:spPr>
          <a:xfrm>
            <a:off x="628648" y="177237"/>
            <a:ext cx="8164623" cy="812320"/>
          </a:xfrm>
          <a:prstGeom prst="rect">
            <a:avLst/>
          </a:prstGeom>
        </p:spPr>
        <p:txBody>
          <a:bodyPr/>
          <a:lstStyle/>
          <a:p>
            <a:pPr>
              <a:defRPr sz="3200">
                <a:latin typeface="ＭＳ Ｐゴシック"/>
                <a:ea typeface="ＭＳ Ｐゴシック"/>
                <a:cs typeface="ＭＳ Ｐゴシック"/>
                <a:sym typeface="ＭＳ Ｐゴシック"/>
              </a:defRPr>
            </a:pPr>
            <a:r>
              <a:rPr dirty="0"/>
              <a:t>β</a:t>
            </a:r>
            <a:r>
              <a:rPr dirty="0" err="1"/>
              <a:t>yを小さくした場合の入射ビームオプティクス</a:t>
            </a:r>
            <a:endParaRPr dirty="0"/>
          </a:p>
        </p:txBody>
      </p:sp>
      <p:sp>
        <p:nvSpPr>
          <p:cNvPr id="602" name="テキスト ボックス 2"/>
          <p:cNvSpPr txBox="1"/>
          <p:nvPr/>
        </p:nvSpPr>
        <p:spPr>
          <a:xfrm>
            <a:off x="674367" y="1177447"/>
            <a:ext cx="8073182"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defTabSz="457200">
              <a:buSzPct val="100000"/>
              <a:buFont typeface="Arial"/>
              <a:buChar char="•"/>
              <a:defRPr>
                <a:latin typeface="ＭＳ Ｐゴシック"/>
                <a:ea typeface="ＭＳ Ｐゴシック"/>
                <a:cs typeface="ＭＳ Ｐゴシック"/>
                <a:sym typeface="ＭＳ Ｐゴシック"/>
              </a:defRPr>
            </a:pPr>
            <a:r>
              <a:rPr dirty="0"/>
              <a:t>L3BTスクレーパセクション通過後の</a:t>
            </a:r>
            <a:r>
              <a:rPr u="sng" dirty="0"/>
              <a:t>ビームエミッタンス等のパラメータ</a:t>
            </a:r>
            <a:r>
              <a:rPr lang="ja-JP" altLang="en-US" u="sng"/>
              <a:t>をあらかじめ</a:t>
            </a:r>
            <a:r>
              <a:rPr u="sng" dirty="0" err="1"/>
              <a:t>測定</a:t>
            </a:r>
            <a:r>
              <a:rPr lang="en-US" u="sng" dirty="0"/>
              <a:t>(</a:t>
            </a:r>
            <a:r>
              <a:rPr u="sng" dirty="0" err="1"/>
              <a:t>入射ビーム調整</a:t>
            </a:r>
            <a:r>
              <a:rPr dirty="0" err="1"/>
              <a:t>を行った際のものを使用</a:t>
            </a:r>
            <a:r>
              <a:rPr lang="en-US" dirty="0"/>
              <a:t>)</a:t>
            </a:r>
            <a:endParaRPr dirty="0"/>
          </a:p>
          <a:p>
            <a:pPr marL="285750" indent="-285750" defTabSz="457200">
              <a:buSzPct val="100000"/>
              <a:buFont typeface="Arial"/>
              <a:buChar char="•"/>
              <a:defRPr>
                <a:latin typeface="ＭＳ Ｐゴシック"/>
                <a:ea typeface="ＭＳ Ｐゴシック"/>
                <a:cs typeface="ＭＳ Ｐゴシック"/>
                <a:sym typeface="ＭＳ Ｐゴシック"/>
              </a:defRPr>
            </a:pPr>
            <a:endParaRPr dirty="0"/>
          </a:p>
          <a:p>
            <a:pPr marL="285750" indent="-285750" defTabSz="457200">
              <a:buSzPct val="100000"/>
              <a:buFont typeface="Arial"/>
              <a:buChar char="•"/>
              <a:defRPr>
                <a:latin typeface="ＭＳ Ｐゴシック"/>
                <a:ea typeface="ＭＳ Ｐゴシック"/>
                <a:cs typeface="ＭＳ Ｐゴシック"/>
                <a:sym typeface="ＭＳ Ｐゴシック"/>
              </a:defRPr>
            </a:pPr>
            <a:r>
              <a:rPr dirty="0"/>
              <a:t>L3BT下流のディスパージョン関数、および、入射ペイントバンプ電磁石と入射点とのベータトロン位相関係は変えたくない ← </a:t>
            </a:r>
            <a:r>
              <a:rPr dirty="0" err="1"/>
              <a:t>ペイントバンプの通電パターン等の入射条件は変えずにビームの形状</a:t>
            </a:r>
            <a:r>
              <a:rPr dirty="0"/>
              <a:t>(</a:t>
            </a:r>
            <a:r>
              <a:rPr dirty="0" err="1"/>
              <a:t>twiss</a:t>
            </a:r>
            <a:r>
              <a:rPr dirty="0"/>
              <a:t> parameter)</a:t>
            </a:r>
            <a:r>
              <a:rPr dirty="0" err="1"/>
              <a:t>だけを変える</a:t>
            </a:r>
            <a:r>
              <a:rPr dirty="0"/>
              <a:t>。</a:t>
            </a:r>
          </a:p>
          <a:p>
            <a:pPr defTabSz="457200">
              <a:defRPr>
                <a:latin typeface="ＭＳ Ｐゴシック"/>
                <a:ea typeface="ＭＳ Ｐゴシック"/>
                <a:cs typeface="ＭＳ Ｐゴシック"/>
                <a:sym typeface="ＭＳ Ｐゴシック"/>
              </a:defRPr>
            </a:pPr>
            <a:r>
              <a:rPr dirty="0"/>
              <a:t>	</a:t>
            </a:r>
          </a:p>
          <a:p>
            <a:pPr lvl="1" defTabSz="457200">
              <a:defRPr>
                <a:latin typeface="ＭＳ Ｐゴシック"/>
                <a:ea typeface="ＭＳ Ｐゴシック"/>
                <a:cs typeface="ＭＳ Ｐゴシック"/>
                <a:sym typeface="ＭＳ Ｐゴシック"/>
              </a:defRPr>
            </a:pPr>
            <a:r>
              <a:rPr dirty="0"/>
              <a:t>それらより上流、つまり、スクレーパセクション最下流部の</a:t>
            </a:r>
            <a:r>
              <a:rPr u="sng" dirty="0"/>
              <a:t>QM61-65</a:t>
            </a:r>
            <a:r>
              <a:rPr dirty="0"/>
              <a:t>の5つの4極電磁石を変えることで、入射ビームパラメータを変更する。(</a:t>
            </a:r>
            <a:r>
              <a:rPr dirty="0" err="1"/>
              <a:t>これまでの入射ビームマッチングと同じ手法</a:t>
            </a:r>
            <a:r>
              <a:rPr dirty="0"/>
              <a:t>)</a:t>
            </a:r>
          </a:p>
        </p:txBody>
      </p:sp>
      <p:sp>
        <p:nvSpPr>
          <p:cNvPr id="603" name="テキスト ボックス 3"/>
          <p:cNvSpPr txBox="1"/>
          <p:nvPr/>
        </p:nvSpPr>
        <p:spPr>
          <a:xfrm>
            <a:off x="2135627" y="4487650"/>
            <a:ext cx="4786273"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2000">
                <a:solidFill>
                  <a:srgbClr val="C00000"/>
                </a:solidFill>
                <a:latin typeface="ＭＳ Ｐゴシック"/>
                <a:ea typeface="ＭＳ Ｐゴシック"/>
                <a:cs typeface="ＭＳ Ｐゴシック"/>
                <a:sym typeface="ＭＳ Ｐゴシック"/>
              </a:defRPr>
            </a:pPr>
            <a:r>
              <a:t>入射点におけるtwiss parameterのターゲット</a:t>
            </a:r>
          </a:p>
        </p:txBody>
      </p:sp>
      <p:sp>
        <p:nvSpPr>
          <p:cNvPr id="604" name="テキスト ボックス 4"/>
          <p:cNvSpPr txBox="1"/>
          <p:nvPr/>
        </p:nvSpPr>
        <p:spPr>
          <a:xfrm>
            <a:off x="2809337" y="5060350"/>
            <a:ext cx="2472791" cy="400110"/>
          </a:xfrm>
          <a:prstGeom prst="rect">
            <a:avLst/>
          </a:prstGeom>
          <a:ln w="12700">
            <a:solidFill>
              <a:srgbClr val="C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2000"/>
            </a:pPr>
            <a:r>
              <a:rPr dirty="0" err="1"/>
              <a:t>Βy</a:t>
            </a:r>
            <a:r>
              <a:rPr dirty="0"/>
              <a:t> </a:t>
            </a:r>
            <a:r>
              <a:rPr dirty="0">
                <a:latin typeface="ＭＳ Ｐゴシック"/>
                <a:ea typeface="ＭＳ Ｐゴシック"/>
                <a:cs typeface="ＭＳ Ｐゴシック"/>
                <a:sym typeface="ＭＳ Ｐゴシック"/>
              </a:rPr>
              <a:t>〜</a:t>
            </a:r>
            <a:r>
              <a:rPr dirty="0"/>
              <a:t>8m </a:t>
            </a:r>
            <a:r>
              <a:rPr dirty="0">
                <a:latin typeface="+mn-lt"/>
                <a:ea typeface="+mn-ea"/>
                <a:cs typeface="+mn-cs"/>
                <a:sym typeface="Helvetica"/>
              </a:rPr>
              <a:t>　</a:t>
            </a:r>
            <a:r>
              <a:rPr dirty="0"/>
              <a:t>→</a:t>
            </a:r>
            <a:r>
              <a:rPr dirty="0">
                <a:latin typeface="+mn-lt"/>
                <a:ea typeface="+mn-ea"/>
                <a:cs typeface="+mn-cs"/>
                <a:sym typeface="Helvetica"/>
              </a:rPr>
              <a:t>　</a:t>
            </a:r>
            <a:r>
              <a:rPr u="sng" dirty="0">
                <a:solidFill>
                  <a:srgbClr val="C00000"/>
                </a:solidFill>
                <a:latin typeface="ＭＳ Ｐゴシック"/>
                <a:ea typeface="ＭＳ Ｐゴシック"/>
                <a:cs typeface="ＭＳ Ｐゴシック"/>
                <a:sym typeface="ＭＳ Ｐゴシック"/>
              </a:rPr>
              <a:t>〜</a:t>
            </a:r>
            <a:r>
              <a:rPr b="1" u="sng" dirty="0">
                <a:solidFill>
                  <a:srgbClr val="C00000"/>
                </a:solidFill>
              </a:rPr>
              <a:t>5m</a:t>
            </a:r>
          </a:p>
        </p:txBody>
      </p:sp>
      <p:sp>
        <p:nvSpPr>
          <p:cNvPr id="605" name="テキスト ボックス 5"/>
          <p:cNvSpPr txBox="1"/>
          <p:nvPr/>
        </p:nvSpPr>
        <p:spPr>
          <a:xfrm>
            <a:off x="2224883" y="5633049"/>
            <a:ext cx="4483260"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a:latin typeface="ＭＳ Ｐゴシック"/>
                <a:ea typeface="ＭＳ Ｐゴシック"/>
                <a:cs typeface="ＭＳ Ｐゴシック"/>
                <a:sym typeface="ＭＳ Ｐゴシック"/>
              </a:defRPr>
            </a:pPr>
            <a:r>
              <a:rPr dirty="0" err="1"/>
              <a:t>その他のtwiss</a:t>
            </a:r>
            <a:r>
              <a:rPr dirty="0"/>
              <a:t> </a:t>
            </a:r>
            <a:r>
              <a:rPr dirty="0" err="1"/>
              <a:t>parametersはなるべく変えない</a:t>
            </a:r>
            <a:endParaRPr dirty="0"/>
          </a:p>
        </p:txBody>
      </p:sp>
      <p:sp>
        <p:nvSpPr>
          <p:cNvPr id="606" name="下矢印 6"/>
          <p:cNvSpPr/>
          <p:nvPr/>
        </p:nvSpPr>
        <p:spPr>
          <a:xfrm>
            <a:off x="4336865" y="2943805"/>
            <a:ext cx="748186" cy="226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5"/>
          </a:solidFill>
          <a:ln w="12700">
            <a:solidFill>
              <a:srgbClr val="32538F"/>
            </a:solidFill>
            <a:miter/>
          </a:ln>
        </p:spPr>
        <p:txBody>
          <a:bodyPr lIns="45719" rIns="45719" anchor="ctr"/>
          <a:lstStyle/>
          <a:p>
            <a:pPr algn="ctr" defTabSz="457200">
              <a:defRPr>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 name="図 3" descr="図 3"/>
          <p:cNvPicPr>
            <a:picLocks noChangeAspect="1"/>
          </p:cNvPicPr>
          <p:nvPr/>
        </p:nvPicPr>
        <p:blipFill>
          <a:blip r:embed="rId2"/>
          <a:srcRect l="2256" t="6990" r="14742" b="41392"/>
          <a:stretch>
            <a:fillRect/>
          </a:stretch>
        </p:blipFill>
        <p:spPr>
          <a:xfrm>
            <a:off x="150579" y="132811"/>
            <a:ext cx="8868731" cy="4619971"/>
          </a:xfrm>
          <a:prstGeom prst="rect">
            <a:avLst/>
          </a:prstGeom>
          <a:ln w="12700">
            <a:miter lim="400000"/>
          </a:ln>
        </p:spPr>
      </p:pic>
      <p:sp>
        <p:nvSpPr>
          <p:cNvPr id="609" name="タイトル 1"/>
          <p:cNvSpPr txBox="1">
            <a:spLocks noGrp="1"/>
          </p:cNvSpPr>
          <p:nvPr>
            <p:ph type="title"/>
          </p:nvPr>
        </p:nvSpPr>
        <p:spPr>
          <a:xfrm>
            <a:off x="0" y="75838"/>
            <a:ext cx="2826773" cy="584778"/>
          </a:xfrm>
          <a:prstGeom prst="rect">
            <a:avLst/>
          </a:prstGeom>
          <a:solidFill>
            <a:srgbClr val="FFFFFF"/>
          </a:solidFill>
          <a:ln w="9525">
            <a:solidFill>
              <a:srgbClr val="C00000"/>
            </a:solidFill>
            <a:round/>
          </a:ln>
        </p:spPr>
        <p:txBody>
          <a:bodyPr/>
          <a:lstStyle/>
          <a:p>
            <a:pPr>
              <a:defRPr sz="2800">
                <a:latin typeface="ＭＳ Ｐゴシック"/>
                <a:ea typeface="ＭＳ Ｐゴシック"/>
                <a:cs typeface="ＭＳ Ｐゴシック"/>
                <a:sym typeface="ＭＳ Ｐゴシック"/>
              </a:defRPr>
            </a:pPr>
            <a:r>
              <a:t>計算結果(optics)</a:t>
            </a:r>
          </a:p>
        </p:txBody>
      </p:sp>
      <p:sp>
        <p:nvSpPr>
          <p:cNvPr id="610" name="テキスト ボックス 8"/>
          <p:cNvSpPr txBox="1">
            <a:spLocks/>
          </p:cNvSpPr>
          <p:nvPr/>
        </p:nvSpPr>
        <p:spPr>
          <a:xfrm>
            <a:off x="330689" y="4937411"/>
            <a:ext cx="3612630" cy="1728000"/>
          </a:xfrm>
          <a:prstGeom prst="rect">
            <a:avLst/>
          </a:prstGeom>
          <a:solidFill>
            <a:srgbClr val="FFFFFF"/>
          </a:solidFill>
          <a:ln>
            <a:solidFill>
              <a:srgbClr val="C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defTabSz="457200">
              <a:buSzPct val="100000"/>
              <a:buFont typeface="Arial"/>
              <a:buChar char="•"/>
              <a:defRPr>
                <a:latin typeface="ＭＳ Ｐゴシック"/>
                <a:ea typeface="ＭＳ Ｐゴシック"/>
                <a:cs typeface="ＭＳ Ｐゴシック"/>
                <a:sym typeface="ＭＳ Ｐゴシック"/>
              </a:defRPr>
            </a:pPr>
            <a:r>
              <a:rPr dirty="0" err="1"/>
              <a:t>計算結果より</a:t>
            </a:r>
            <a:r>
              <a:rPr dirty="0"/>
              <a:t>、βyを</a:t>
            </a:r>
            <a:r>
              <a:rPr dirty="0">
                <a:solidFill>
                  <a:srgbClr val="C00000"/>
                </a:solidFill>
              </a:rPr>
              <a:t>8m→5m</a:t>
            </a:r>
            <a:r>
              <a:rPr dirty="0"/>
              <a:t>程度にすることは可能(</a:t>
            </a:r>
            <a:r>
              <a:rPr dirty="0" err="1"/>
              <a:t>ただし</a:t>
            </a:r>
            <a:r>
              <a:rPr dirty="0"/>
              <a:t>β</a:t>
            </a:r>
            <a:r>
              <a:rPr dirty="0" err="1"/>
              <a:t>xは大きくなりそう</a:t>
            </a:r>
            <a:r>
              <a:rPr dirty="0"/>
              <a:t>)</a:t>
            </a:r>
          </a:p>
          <a:p>
            <a:pPr marL="285750" indent="-285750" defTabSz="457200">
              <a:buSzPct val="100000"/>
              <a:buFont typeface="Arial"/>
              <a:buChar char="•"/>
              <a:defRPr>
                <a:latin typeface="ＭＳ Ｐゴシック"/>
                <a:ea typeface="ＭＳ Ｐゴシック"/>
                <a:cs typeface="ＭＳ Ｐゴシック"/>
                <a:sym typeface="ＭＳ Ｐゴシック"/>
              </a:defRPr>
            </a:pPr>
            <a:r>
              <a:rPr dirty="0"/>
              <a:t>L3BT下流におけるビームサイズはほぼ変わらない　→　</a:t>
            </a:r>
            <a:r>
              <a:rPr dirty="0" err="1"/>
              <a:t>ビームロスが顕在化する心配はない</a:t>
            </a:r>
            <a:endParaRPr dirty="0"/>
          </a:p>
        </p:txBody>
      </p:sp>
      <p:sp>
        <p:nvSpPr>
          <p:cNvPr id="611" name="テキスト ボックス 9"/>
          <p:cNvSpPr txBox="1"/>
          <p:nvPr/>
        </p:nvSpPr>
        <p:spPr>
          <a:xfrm>
            <a:off x="6164567" y="690436"/>
            <a:ext cx="2722859" cy="584775"/>
          </a:xfrm>
          <a:prstGeom prst="rect">
            <a:avLst/>
          </a:prstGeom>
          <a:solidFill>
            <a:srgbClr val="FFFFFF"/>
          </a:solidFill>
          <a:ln w="19050">
            <a:solidFill>
              <a:srgbClr val="C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600" u="sng">
                <a:latin typeface="ＭＳ Ｐゴシック"/>
                <a:ea typeface="ＭＳ Ｐゴシック"/>
                <a:cs typeface="ＭＳ Ｐゴシック"/>
                <a:sym typeface="ＭＳ Ｐゴシック"/>
              </a:defRPr>
            </a:pPr>
            <a:r>
              <a:rPr dirty="0"/>
              <a:t>fitted : </a:t>
            </a:r>
            <a:r>
              <a:rPr lang="ja-JP" altLang="en-US"/>
              <a:t>元々</a:t>
            </a:r>
            <a:r>
              <a:rPr dirty="0" err="1"/>
              <a:t>のパラメータ</a:t>
            </a:r>
            <a:endParaRPr dirty="0"/>
          </a:p>
          <a:p>
            <a:pPr defTabSz="457200">
              <a:defRPr sz="1600" u="sng">
                <a:latin typeface="ＭＳ Ｐゴシック"/>
                <a:ea typeface="ＭＳ Ｐゴシック"/>
                <a:cs typeface="ＭＳ Ｐゴシック"/>
                <a:sym typeface="ＭＳ Ｐゴシック"/>
              </a:defRPr>
            </a:pPr>
            <a:r>
              <a:rPr dirty="0"/>
              <a:t>Cor</a:t>
            </a:r>
            <a:r>
              <a:rPr lang="en-US" dirty="0"/>
              <a:t>rected</a:t>
            </a:r>
            <a:r>
              <a:rPr dirty="0"/>
              <a:t> : β</a:t>
            </a:r>
            <a:r>
              <a:rPr dirty="0" err="1"/>
              <a:t>y小の計算結果</a:t>
            </a:r>
            <a:r>
              <a:rPr dirty="0"/>
              <a:t> </a:t>
            </a:r>
          </a:p>
        </p:txBody>
      </p:sp>
      <p:sp>
        <p:nvSpPr>
          <p:cNvPr id="612" name="テキスト ボックス 10"/>
          <p:cNvSpPr txBox="1"/>
          <p:nvPr/>
        </p:nvSpPr>
        <p:spPr>
          <a:xfrm>
            <a:off x="930590" y="4315443"/>
            <a:ext cx="906622"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600">
                <a:solidFill>
                  <a:srgbClr val="FF8AD8"/>
                </a:solidFill>
                <a:latin typeface="ＭＳ Ｐゴシック"/>
                <a:ea typeface="ＭＳ Ｐゴシック"/>
                <a:cs typeface="ＭＳ Ｐゴシック"/>
                <a:sym typeface="ＭＳ Ｐゴシック"/>
              </a:defRPr>
            </a:lvl1pPr>
          </a:lstStyle>
          <a:p>
            <a:r>
              <a:t>QM61-65</a:t>
            </a:r>
          </a:p>
        </p:txBody>
      </p:sp>
      <p:pic>
        <p:nvPicPr>
          <p:cNvPr id="613" name="図 11" descr="図 11"/>
          <p:cNvPicPr>
            <a:picLocks noChangeAspect="1"/>
          </p:cNvPicPr>
          <p:nvPr/>
        </p:nvPicPr>
        <p:blipFill>
          <a:blip r:embed="rId2"/>
          <a:srcRect l="35462" t="57171" r="44901" b="28239"/>
          <a:stretch>
            <a:fillRect/>
          </a:stretch>
        </p:blipFill>
        <p:spPr>
          <a:xfrm>
            <a:off x="4606514" y="4752605"/>
            <a:ext cx="3116105" cy="1939135"/>
          </a:xfrm>
          <a:prstGeom prst="rect">
            <a:avLst/>
          </a:prstGeom>
          <a:ln w="12700">
            <a:miter lim="400000"/>
          </a:ln>
        </p:spPr>
      </p:pic>
      <p:sp>
        <p:nvSpPr>
          <p:cNvPr id="614" name="直線矢印コネクタ 4"/>
          <p:cNvSpPr/>
          <p:nvPr/>
        </p:nvSpPr>
        <p:spPr>
          <a:xfrm flipH="1">
            <a:off x="6908868" y="4331189"/>
            <a:ext cx="592409" cy="16148"/>
          </a:xfrm>
          <a:prstGeom prst="line">
            <a:avLst/>
          </a:prstGeom>
          <a:ln w="19050">
            <a:solidFill>
              <a:srgbClr val="C00000"/>
            </a:solidFill>
            <a:miter/>
            <a:tailEnd type="triangle"/>
          </a:ln>
        </p:spPr>
        <p:txBody>
          <a:bodyPr lIns="45719" rIns="45719"/>
          <a:lstStyle/>
          <a:p>
            <a:pPr defTabSz="457200"/>
            <a:endParaRPr/>
          </a:p>
        </p:txBody>
      </p:sp>
      <p:sp>
        <p:nvSpPr>
          <p:cNvPr id="615" name="直線コネクタ 14"/>
          <p:cNvSpPr/>
          <p:nvPr/>
        </p:nvSpPr>
        <p:spPr>
          <a:xfrm>
            <a:off x="6867303" y="4258776"/>
            <a:ext cx="1" cy="177120"/>
          </a:xfrm>
          <a:prstGeom prst="line">
            <a:avLst/>
          </a:prstGeom>
          <a:ln w="38100">
            <a:solidFill>
              <a:srgbClr val="C00000"/>
            </a:solidFill>
            <a:miter/>
          </a:ln>
        </p:spPr>
        <p:txBody>
          <a:bodyPr lIns="45719" rIns="45719"/>
          <a:lstStyle/>
          <a:p>
            <a:pPr defTabSz="457200"/>
            <a:endParaRPr/>
          </a:p>
        </p:txBody>
      </p:sp>
      <p:sp>
        <p:nvSpPr>
          <p:cNvPr id="616" name="テキスト ボックス 16"/>
          <p:cNvSpPr txBox="1"/>
          <p:nvPr/>
        </p:nvSpPr>
        <p:spPr>
          <a:xfrm>
            <a:off x="7482203" y="4155828"/>
            <a:ext cx="1070929"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400">
                <a:solidFill>
                  <a:srgbClr val="C00000"/>
                </a:solidFill>
                <a:latin typeface="ＭＳ Ｐゴシック"/>
                <a:ea typeface="ＭＳ Ｐゴシック"/>
                <a:cs typeface="ＭＳ Ｐゴシック"/>
                <a:sym typeface="ＭＳ Ｐゴシック"/>
              </a:defRPr>
            </a:lvl1pPr>
          </a:lstStyle>
          <a:p>
            <a:r>
              <a:t>入射フォイル</a:t>
            </a:r>
          </a:p>
        </p:txBody>
      </p:sp>
      <p:sp>
        <p:nvSpPr>
          <p:cNvPr id="617" name="右矢印 17"/>
          <p:cNvSpPr/>
          <p:nvPr/>
        </p:nvSpPr>
        <p:spPr>
          <a:xfrm>
            <a:off x="4085306" y="5572261"/>
            <a:ext cx="465791" cy="484633"/>
          </a:xfrm>
          <a:prstGeom prst="rightArrow">
            <a:avLst>
              <a:gd name="adj1" fmla="val 50000"/>
              <a:gd name="adj2" fmla="val 50000"/>
            </a:avLst>
          </a:prstGeom>
          <a:solidFill>
            <a:schemeClr val="accent5"/>
          </a:solidFill>
          <a:ln w="12700">
            <a:solidFill>
              <a:srgbClr val="32538F"/>
            </a:solidFill>
            <a:miter/>
          </a:ln>
        </p:spPr>
        <p:txBody>
          <a:bodyPr lIns="45719" rIns="45719" anchor="ctr"/>
          <a:lstStyle/>
          <a:p>
            <a:pPr algn="ctr" defTabSz="457200">
              <a:defRPr>
                <a:solidFill>
                  <a:srgbClr val="FFFFFF"/>
                </a:solidFill>
              </a:defRPr>
            </a:pPr>
            <a:endParaRPr/>
          </a:p>
        </p:txBody>
      </p:sp>
      <p:sp>
        <p:nvSpPr>
          <p:cNvPr id="618" name="テキスト ボックス 7"/>
          <p:cNvSpPr txBox="1"/>
          <p:nvPr/>
        </p:nvSpPr>
        <p:spPr>
          <a:xfrm>
            <a:off x="5902810" y="4629637"/>
            <a:ext cx="176407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400">
                <a:solidFill>
                  <a:srgbClr val="C00000"/>
                </a:solidFill>
                <a:latin typeface="ＭＳ Ｐゴシック"/>
                <a:ea typeface="ＭＳ Ｐゴシック"/>
                <a:cs typeface="ＭＳ Ｐゴシック"/>
                <a:sym typeface="ＭＳ Ｐゴシック"/>
              </a:defRPr>
            </a:pPr>
            <a:r>
              <a:t>fitted   　　　Corrected</a:t>
            </a:r>
          </a:p>
        </p:txBody>
      </p:sp>
      <p:sp>
        <p:nvSpPr>
          <p:cNvPr id="619" name="直線コネクタ 19"/>
          <p:cNvSpPr/>
          <p:nvPr/>
        </p:nvSpPr>
        <p:spPr>
          <a:xfrm>
            <a:off x="5912510" y="6386945"/>
            <a:ext cx="1644187" cy="1"/>
          </a:xfrm>
          <a:prstGeom prst="line">
            <a:avLst/>
          </a:prstGeom>
          <a:ln w="25400">
            <a:solidFill>
              <a:srgbClr val="C00000"/>
            </a:solidFill>
            <a:miter/>
          </a:ln>
        </p:spPr>
        <p:txBody>
          <a:bodyPr lIns="45719" rIns="45719"/>
          <a:lstStyle/>
          <a:p>
            <a:pPr defTabSz="45720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タイトル 1"/>
          <p:cNvSpPr txBox="1">
            <a:spLocks noGrp="1"/>
          </p:cNvSpPr>
          <p:nvPr>
            <p:ph type="title"/>
          </p:nvPr>
        </p:nvSpPr>
        <p:spPr>
          <a:xfrm>
            <a:off x="628650" y="150274"/>
            <a:ext cx="8381786" cy="1001591"/>
          </a:xfrm>
          <a:prstGeom prst="rect">
            <a:avLst/>
          </a:prstGeom>
        </p:spPr>
        <p:txBody>
          <a:bodyPr>
            <a:noAutofit/>
          </a:bodyPr>
          <a:lstStyle>
            <a:lvl1pPr>
              <a:defRPr sz="3200">
                <a:latin typeface="ＭＳ Ｐゴシック"/>
                <a:ea typeface="ＭＳ Ｐゴシック"/>
                <a:cs typeface="ＭＳ Ｐゴシック"/>
                <a:sym typeface="ＭＳ Ｐゴシック"/>
              </a:defRPr>
            </a:lvl1pPr>
          </a:lstStyle>
          <a:p>
            <a:pPr>
              <a:defRPr>
                <a:latin typeface="Calibri Light"/>
                <a:ea typeface="Calibri Light"/>
                <a:cs typeface="Calibri Light"/>
                <a:sym typeface="Calibri Light"/>
              </a:defRPr>
            </a:pPr>
            <a:r>
              <a:rPr lang="ja-JP" altLang="en-US" sz="2400" b="1">
                <a:latin typeface="Hiragino Kaku Gothic ProN W3" panose="020B0300000000000000" pitchFamily="34" charset="-128"/>
                <a:ea typeface="Hiragino Kaku Gothic ProN W3" panose="020B0300000000000000" pitchFamily="34" charset="-128"/>
              </a:rPr>
              <a:t>ここ最近</a:t>
            </a:r>
            <a:r>
              <a:rPr lang="en-US" altLang="ja-JP" sz="2400" b="1" dirty="0">
                <a:latin typeface="Hiragino Kaku Gothic ProN W3" panose="020B0300000000000000" pitchFamily="34" charset="-128"/>
                <a:ea typeface="Hiragino Kaku Gothic ProN W3" panose="020B0300000000000000" pitchFamily="34" charset="-128"/>
              </a:rPr>
              <a:t>(</a:t>
            </a:r>
            <a:r>
              <a:rPr lang="ja-JP" altLang="en-US" sz="2400" b="1">
                <a:latin typeface="Hiragino Kaku Gothic ProN W3" panose="020B0300000000000000" pitchFamily="34" charset="-128"/>
                <a:ea typeface="Hiragino Kaku Gothic ProN W3" panose="020B0300000000000000" pitchFamily="34" charset="-128"/>
              </a:rPr>
              <a:t>ピーク電流</a:t>
            </a:r>
            <a:r>
              <a:rPr lang="en-US" altLang="ja-JP" sz="2400" b="1" dirty="0">
                <a:latin typeface="Hiragino Kaku Gothic ProN W3" panose="020B0300000000000000" pitchFamily="34" charset="-128"/>
                <a:ea typeface="Hiragino Kaku Gothic ProN W3" panose="020B0300000000000000" pitchFamily="34" charset="-128"/>
              </a:rPr>
              <a:t>50mA</a:t>
            </a:r>
            <a:r>
              <a:rPr lang="ja-JP" altLang="en-US" sz="2400" b="1">
                <a:latin typeface="Hiragino Kaku Gothic ProN W3" panose="020B0300000000000000" pitchFamily="34" charset="-128"/>
                <a:ea typeface="Hiragino Kaku Gothic ProN W3" panose="020B0300000000000000" pitchFamily="34" charset="-128"/>
              </a:rPr>
              <a:t>時</a:t>
            </a:r>
            <a:r>
              <a:rPr lang="en-US" altLang="ja-JP" sz="2400" b="1" dirty="0">
                <a:latin typeface="Hiragino Kaku Gothic ProN W3" panose="020B0300000000000000" pitchFamily="34" charset="-128"/>
                <a:ea typeface="Hiragino Kaku Gothic ProN W3" panose="020B0300000000000000" pitchFamily="34" charset="-128"/>
              </a:rPr>
              <a:t>)</a:t>
            </a:r>
            <a:r>
              <a:rPr lang="ja-JP" altLang="en-US" sz="2400" b="1">
                <a:latin typeface="Hiragino Kaku Gothic ProN W3" panose="020B0300000000000000" pitchFamily="34" charset="-128"/>
                <a:ea typeface="Hiragino Kaku Gothic ProN W3" panose="020B0300000000000000" pitchFamily="34" charset="-128"/>
              </a:rPr>
              <a:t>の</a:t>
            </a:r>
            <a:r>
              <a:rPr lang="en-US" altLang="ja-JP" sz="2400" b="1" dirty="0">
                <a:latin typeface="Hiragino Kaku Gothic ProN W3" panose="020B0300000000000000" pitchFamily="34" charset="-128"/>
                <a:ea typeface="Hiragino Kaku Gothic ProN W3" panose="020B0300000000000000" pitchFamily="34" charset="-128"/>
              </a:rPr>
              <a:t>RCS</a:t>
            </a:r>
            <a:r>
              <a:rPr lang="ja-JP" altLang="en-US" sz="2400" b="1">
                <a:latin typeface="Hiragino Kaku Gothic ProN W3" panose="020B0300000000000000" pitchFamily="34" charset="-128"/>
                <a:ea typeface="Hiragino Kaku Gothic ProN W3" panose="020B0300000000000000" pitchFamily="34" charset="-128"/>
              </a:rPr>
              <a:t>へのビーム入射調整について</a:t>
            </a:r>
            <a:br>
              <a:rPr lang="ja-JP" altLang="en-US" sz="2400" b="1">
                <a:latin typeface="Hiragino Kaku Gothic ProN W3" panose="020B0300000000000000" pitchFamily="34" charset="-128"/>
                <a:ea typeface="Hiragino Kaku Gothic ProN W3" panose="020B0300000000000000" pitchFamily="34" charset="-128"/>
              </a:rPr>
            </a:br>
            <a:r>
              <a:rPr lang="en-US" sz="2400" b="1" dirty="0">
                <a:latin typeface="Hiragino Kaku Gothic ProN W3" panose="020B0300000000000000" pitchFamily="34" charset="-128"/>
                <a:ea typeface="Hiragino Kaku Gothic ProN W3" panose="020B0300000000000000" pitchFamily="34" charset="-128"/>
                <a:sym typeface="ＭＳ Ｐゴシック"/>
              </a:rPr>
              <a:t>Summary</a:t>
            </a:r>
            <a:endParaRPr sz="2400" b="1" dirty="0">
              <a:latin typeface="Hiragino Kaku Gothic ProN W3" panose="020B0300000000000000" pitchFamily="34" charset="-128"/>
              <a:ea typeface="Hiragino Kaku Gothic ProN W3" panose="020B0300000000000000" pitchFamily="34" charset="-128"/>
              <a:sym typeface="ＭＳ Ｐゴシック"/>
            </a:endParaRPr>
          </a:p>
        </p:txBody>
      </p:sp>
      <p:sp>
        <p:nvSpPr>
          <p:cNvPr id="639" name="正方形/長方形 2"/>
          <p:cNvSpPr txBox="1"/>
          <p:nvPr/>
        </p:nvSpPr>
        <p:spPr>
          <a:xfrm>
            <a:off x="489473" y="1206471"/>
            <a:ext cx="816505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a:latin typeface="ＭＳ Ｐゴシック"/>
                <a:ea typeface="ＭＳ Ｐゴシック"/>
                <a:cs typeface="ＭＳ Ｐゴシック"/>
                <a:sym typeface="ＭＳ Ｐゴシック"/>
              </a:defRPr>
            </a:pPr>
            <a:r>
              <a:rPr dirty="0" err="1"/>
              <a:t>RCSから、RCS内のビームロス低減のため、</a:t>
            </a:r>
            <a:r>
              <a:rPr dirty="0" err="1">
                <a:solidFill>
                  <a:srgbClr val="C00000"/>
                </a:solidFill>
              </a:rPr>
              <a:t>入射ビームの垂直方向ビームサイズ</a:t>
            </a:r>
            <a:r>
              <a:rPr dirty="0">
                <a:solidFill>
                  <a:srgbClr val="C00000"/>
                </a:solidFill>
              </a:rPr>
              <a:t>(βy)</a:t>
            </a:r>
            <a:r>
              <a:rPr dirty="0" err="1">
                <a:solidFill>
                  <a:srgbClr val="C00000"/>
                </a:solidFill>
              </a:rPr>
              <a:t>をマッチングした状態からより小さく</a:t>
            </a:r>
            <a:r>
              <a:rPr dirty="0" err="1"/>
              <a:t>した状態でビーム試験を</a:t>
            </a:r>
            <a:r>
              <a:rPr lang="ja-JP" altLang="en-US"/>
              <a:t>おこなった</a:t>
            </a:r>
            <a:endParaRPr dirty="0"/>
          </a:p>
        </p:txBody>
      </p:sp>
      <p:sp>
        <p:nvSpPr>
          <p:cNvPr id="640" name="下矢印 3"/>
          <p:cNvSpPr/>
          <p:nvPr/>
        </p:nvSpPr>
        <p:spPr>
          <a:xfrm>
            <a:off x="3926539" y="1956045"/>
            <a:ext cx="1290919" cy="3119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5"/>
          </a:solidFill>
          <a:ln w="12700">
            <a:solidFill>
              <a:srgbClr val="32538F"/>
            </a:solidFill>
            <a:miter/>
          </a:ln>
        </p:spPr>
        <p:txBody>
          <a:bodyPr lIns="45719" rIns="45719" anchor="ctr"/>
          <a:lstStyle/>
          <a:p>
            <a:pPr algn="ctr" defTabSz="457200">
              <a:defRPr>
                <a:solidFill>
                  <a:srgbClr val="FFFFFF"/>
                </a:solidFill>
              </a:defRPr>
            </a:pPr>
            <a:endParaRPr/>
          </a:p>
        </p:txBody>
      </p:sp>
      <p:sp>
        <p:nvSpPr>
          <p:cNvPr id="641" name="テキスト ボックス 5"/>
          <p:cNvSpPr txBox="1"/>
          <p:nvPr/>
        </p:nvSpPr>
        <p:spPr>
          <a:xfrm>
            <a:off x="1818713" y="2366903"/>
            <a:ext cx="5463740" cy="3285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u="sng">
                <a:solidFill>
                  <a:srgbClr val="C00000"/>
                </a:solidFill>
                <a:latin typeface="ＭＳ Ｐゴシック"/>
                <a:ea typeface="ＭＳ Ｐゴシック"/>
                <a:cs typeface="ＭＳ Ｐゴシック"/>
                <a:sym typeface="ＭＳ Ｐゴシック"/>
              </a:defRPr>
            </a:lvl1pPr>
          </a:lstStyle>
          <a:p>
            <a:r>
              <a:rPr dirty="0" err="1"/>
              <a:t>実際に要求にかなう入射ビームを実現できるか検討した</a:t>
            </a:r>
            <a:endParaRPr dirty="0"/>
          </a:p>
        </p:txBody>
      </p:sp>
      <p:sp>
        <p:nvSpPr>
          <p:cNvPr id="642" name="テキスト ボックス 6"/>
          <p:cNvSpPr txBox="1"/>
          <p:nvPr/>
        </p:nvSpPr>
        <p:spPr>
          <a:xfrm>
            <a:off x="717449" y="2647835"/>
            <a:ext cx="8292987"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42900" indent="-342900" defTabSz="457200">
              <a:buSzPct val="100000"/>
              <a:buAutoNum type="arabicPeriod"/>
              <a:defRPr>
                <a:latin typeface="ＭＳ Ｐゴシック"/>
                <a:ea typeface="ＭＳ Ｐゴシック"/>
                <a:cs typeface="ＭＳ Ｐゴシック"/>
                <a:sym typeface="ＭＳ Ｐゴシック"/>
              </a:defRPr>
            </a:pPr>
            <a:r>
              <a:rPr dirty="0" err="1"/>
              <a:t>リニアックコミッショニングツールを用いて</a:t>
            </a:r>
            <a:r>
              <a:rPr dirty="0"/>
              <a:t>β</a:t>
            </a:r>
            <a:r>
              <a:rPr dirty="0" err="1"/>
              <a:t>yを小さくする計算を</a:t>
            </a:r>
            <a:r>
              <a:rPr lang="ja-JP" altLang="en-US"/>
              <a:t>行い、十分可能であることを確かめた</a:t>
            </a:r>
            <a:r>
              <a:rPr dirty="0"/>
              <a:t>。</a:t>
            </a:r>
          </a:p>
          <a:p>
            <a:pPr marL="342900" indent="-342900" defTabSz="457200">
              <a:buSzPct val="100000"/>
              <a:buAutoNum type="arabicPeriod"/>
              <a:defRPr>
                <a:latin typeface="ＭＳ Ｐゴシック"/>
                <a:ea typeface="ＭＳ Ｐゴシック"/>
                <a:cs typeface="ＭＳ Ｐゴシック"/>
                <a:sym typeface="ＭＳ Ｐゴシック"/>
              </a:defRPr>
            </a:pPr>
            <a:r>
              <a:rPr dirty="0"/>
              <a:t>1.の磁石設定の時、L3BT下流側にて、ビームロスが発生し</a:t>
            </a:r>
            <a:r>
              <a:rPr lang="ja-JP" altLang="en-US"/>
              <a:t>得ないことを確かめた</a:t>
            </a:r>
            <a:r>
              <a:rPr dirty="0"/>
              <a:t>。</a:t>
            </a:r>
          </a:p>
        </p:txBody>
      </p:sp>
      <p:sp>
        <p:nvSpPr>
          <p:cNvPr id="643" name="下矢印 7"/>
          <p:cNvSpPr/>
          <p:nvPr/>
        </p:nvSpPr>
        <p:spPr>
          <a:xfrm>
            <a:off x="3926539" y="3697493"/>
            <a:ext cx="1290919" cy="3119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5"/>
          </a:solidFill>
          <a:ln w="12700">
            <a:solidFill>
              <a:srgbClr val="32538F"/>
            </a:solidFill>
            <a:miter/>
          </a:ln>
        </p:spPr>
        <p:txBody>
          <a:bodyPr lIns="45719" rIns="45719" anchor="ctr"/>
          <a:lstStyle/>
          <a:p>
            <a:pPr algn="ctr" defTabSz="457200">
              <a:defRPr>
                <a:solidFill>
                  <a:srgbClr val="FFFFFF"/>
                </a:solidFill>
              </a:defRPr>
            </a:pPr>
            <a:endParaRPr/>
          </a:p>
        </p:txBody>
      </p:sp>
      <p:sp>
        <p:nvSpPr>
          <p:cNvPr id="644" name="テキスト ボックス 8"/>
          <p:cNvSpPr txBox="1"/>
          <p:nvPr/>
        </p:nvSpPr>
        <p:spPr>
          <a:xfrm>
            <a:off x="626681" y="3951563"/>
            <a:ext cx="166167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u="sng">
                <a:solidFill>
                  <a:srgbClr val="C00000"/>
                </a:solidFill>
                <a:latin typeface="ＭＳ Ｐゴシック"/>
                <a:ea typeface="ＭＳ Ｐゴシック"/>
                <a:cs typeface="ＭＳ Ｐゴシック"/>
                <a:sym typeface="ＭＳ Ｐゴシック"/>
              </a:defRPr>
            </a:lvl1pPr>
          </a:lstStyle>
          <a:p>
            <a:r>
              <a:rPr lang="ja-JP" altLang="en-US"/>
              <a:t>ビーム試験</a:t>
            </a:r>
            <a:r>
              <a:rPr dirty="0" err="1"/>
              <a:t>結果</a:t>
            </a:r>
            <a:endParaRPr dirty="0"/>
          </a:p>
        </p:txBody>
      </p:sp>
      <p:sp>
        <p:nvSpPr>
          <p:cNvPr id="645" name="テキスト ボックス 9"/>
          <p:cNvSpPr txBox="1"/>
          <p:nvPr/>
        </p:nvSpPr>
        <p:spPr>
          <a:xfrm>
            <a:off x="580962" y="4320895"/>
            <a:ext cx="7934388" cy="1477328"/>
          </a:xfrm>
          <a:prstGeom prst="rect">
            <a:avLst/>
          </a:prstGeom>
          <a:solidFill>
            <a:srgbClr val="FFFFFF"/>
          </a:solidFill>
          <a:ln>
            <a:solidFill>
              <a:srgbClr val="C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defTabSz="457200">
              <a:buSzPct val="100000"/>
              <a:buAutoNum type="arabicPeriod"/>
              <a:defRPr>
                <a:latin typeface="ＭＳ Ｐゴシック"/>
                <a:ea typeface="ＭＳ Ｐゴシック"/>
                <a:cs typeface="ＭＳ Ｐゴシック"/>
                <a:sym typeface="ＭＳ Ｐゴシック"/>
              </a:defRPr>
            </a:pPr>
            <a:r>
              <a:rPr lang="en-US" dirty="0" err="1"/>
              <a:t>ビーム試験</a:t>
            </a:r>
            <a:r>
              <a:rPr dirty="0" err="1"/>
              <a:t>結果より、</a:t>
            </a:r>
            <a:r>
              <a:rPr lang="en-US" dirty="0" err="1"/>
              <a:t>RCS入射点で入射ビームの</a:t>
            </a:r>
            <a:r>
              <a:rPr dirty="0"/>
              <a:t>βyを5m</a:t>
            </a:r>
            <a:r>
              <a:rPr lang="en-US" dirty="0"/>
              <a:t>(現在は〜2m)</a:t>
            </a:r>
            <a:r>
              <a:rPr dirty="0" err="1"/>
              <a:t>程度に</a:t>
            </a:r>
            <a:r>
              <a:rPr lang="ja-JP" altLang="en-US"/>
              <a:t>することに成功した。</a:t>
            </a:r>
            <a:endParaRPr lang="en-US" altLang="ja-JP" dirty="0"/>
          </a:p>
          <a:p>
            <a:pPr marL="342900" indent="-342900" defTabSz="457200">
              <a:buSzPct val="100000"/>
              <a:buAutoNum type="arabicPeriod"/>
              <a:defRPr>
                <a:latin typeface="ＭＳ Ｐゴシック"/>
                <a:ea typeface="ＭＳ Ｐゴシック"/>
                <a:cs typeface="ＭＳ Ｐゴシック"/>
                <a:sym typeface="ＭＳ Ｐゴシック"/>
              </a:defRPr>
            </a:pPr>
            <a:r>
              <a:rPr lang="ja-JP" altLang="en-US"/>
              <a:t>その際、</a:t>
            </a:r>
            <a:r>
              <a:rPr dirty="0"/>
              <a:t>L3BT下流におけるビームサイズはほぼ変わらない　→　</a:t>
            </a:r>
            <a:r>
              <a:rPr dirty="0" err="1"/>
              <a:t>ビームロスが顕在化する心配はない</a:t>
            </a:r>
            <a:endParaRPr dirty="0"/>
          </a:p>
          <a:p>
            <a:pPr marL="342900" indent="-342900" defTabSz="457200">
              <a:buSzPct val="100000"/>
              <a:buAutoNum type="arabicPeriod"/>
              <a:defRPr>
                <a:latin typeface="ＭＳ Ｐゴシック"/>
                <a:ea typeface="ＭＳ Ｐゴシック"/>
                <a:cs typeface="ＭＳ Ｐゴシック"/>
                <a:sym typeface="ＭＳ Ｐゴシック"/>
              </a:defRPr>
            </a:pPr>
            <a:r>
              <a:rPr lang="ja-JP" altLang="en-US"/>
              <a:t>荷電変換フォイル散乱に起因するロスの低減に成功した</a:t>
            </a:r>
            <a:endParaRPr dirty="0"/>
          </a:p>
        </p:txBody>
      </p:sp>
      <p:sp>
        <p:nvSpPr>
          <p:cNvPr id="646" name="正方形/長方形 4"/>
          <p:cNvSpPr txBox="1"/>
          <p:nvPr/>
        </p:nvSpPr>
        <p:spPr>
          <a:xfrm>
            <a:off x="489471" y="6140469"/>
            <a:ext cx="829298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defRPr>
                <a:solidFill>
                  <a:srgbClr val="C00000"/>
                </a:solidFill>
                <a:latin typeface="ＭＳ Ｐゴシック"/>
                <a:ea typeface="ＭＳ Ｐゴシック"/>
                <a:cs typeface="ＭＳ Ｐゴシック"/>
                <a:sym typeface="ＭＳ Ｐゴシック"/>
              </a:defRPr>
            </a:pPr>
            <a:r>
              <a:rPr lang="ja-JP" altLang="en-US"/>
              <a:t>この際に、</a:t>
            </a:r>
            <a:r>
              <a:rPr lang="en-US" altLang="ja-JP" dirty="0"/>
              <a:t>RCS</a:t>
            </a:r>
            <a:r>
              <a:rPr lang="ja-JP" altLang="en-US"/>
              <a:t>からの取り出しビームについては、特にエミッタンスの増大等の問題は起きていない。</a:t>
            </a:r>
            <a:endParaRPr dirty="0"/>
          </a:p>
        </p:txBody>
      </p:sp>
      <p:sp>
        <p:nvSpPr>
          <p:cNvPr id="2" name="下矢印 7">
            <a:extLst>
              <a:ext uri="{FF2B5EF4-FFF2-40B4-BE49-F238E27FC236}">
                <a16:creationId xmlns:a16="http://schemas.microsoft.com/office/drawing/2014/main" id="{BA1B5F4C-62D2-A32A-9A15-AB8D5BB23CFD}"/>
              </a:ext>
            </a:extLst>
          </p:cNvPr>
          <p:cNvSpPr/>
          <p:nvPr/>
        </p:nvSpPr>
        <p:spPr>
          <a:xfrm>
            <a:off x="3902696" y="5876355"/>
            <a:ext cx="1290919" cy="3119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5"/>
          </a:solidFill>
          <a:ln w="12700">
            <a:solidFill>
              <a:srgbClr val="32538F"/>
            </a:solidFill>
            <a:miter/>
          </a:ln>
        </p:spPr>
        <p:txBody>
          <a:bodyPr lIns="45719" rIns="45719" anchor="ctr"/>
          <a:lstStyle/>
          <a:p>
            <a:pPr algn="ctr" defTabSz="457200">
              <a:defRPr>
                <a:solidFill>
                  <a:srgbClr val="FFFFFF"/>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ontents"/>
          <p:cNvSpPr txBox="1">
            <a:spLocks noGrp="1"/>
          </p:cNvSpPr>
          <p:nvPr>
            <p:ph type="title"/>
          </p:nvPr>
        </p:nvSpPr>
        <p:spPr>
          <a:xfrm>
            <a:off x="568491" y="204706"/>
            <a:ext cx="7886701" cy="699343"/>
          </a:xfrm>
          <a:prstGeom prst="rect">
            <a:avLst/>
          </a:prstGeom>
        </p:spPr>
        <p:txBody>
          <a:bodyPr/>
          <a:lstStyle>
            <a:lvl1pPr>
              <a:defRPr b="1"/>
            </a:lvl1pPr>
          </a:lstStyle>
          <a:p>
            <a:r>
              <a:t>contents</a:t>
            </a:r>
          </a:p>
        </p:txBody>
      </p:sp>
      <p:sp>
        <p:nvSpPr>
          <p:cNvPr id="2" name="テキスト ボックス 1">
            <a:extLst>
              <a:ext uri="{FF2B5EF4-FFF2-40B4-BE49-F238E27FC236}">
                <a16:creationId xmlns:a16="http://schemas.microsoft.com/office/drawing/2014/main" id="{EAB27440-49FF-13E4-5379-559A9012B49B}"/>
              </a:ext>
            </a:extLst>
          </p:cNvPr>
          <p:cNvSpPr txBox="1"/>
          <p:nvPr/>
        </p:nvSpPr>
        <p:spPr>
          <a:xfrm>
            <a:off x="101317" y="1117759"/>
            <a:ext cx="8353875" cy="38318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50000"/>
              </a:lnSpc>
              <a:buSzPct val="100000"/>
              <a:defRPr>
                <a:latin typeface="ヒラギノ角ゴシック W3"/>
                <a:ea typeface="ヒラギノ角ゴシック W3"/>
                <a:cs typeface="ヒラギノ角ゴシック W3"/>
                <a:sym typeface="ヒラギノ角ゴシック W3"/>
              </a:defRPr>
            </a:pPr>
            <a:r>
              <a:rPr lang="ja-JP" altLang="en-US"/>
              <a:t>○</a:t>
            </a:r>
            <a:r>
              <a:rPr lang="en-US" altLang="ja-JP" dirty="0"/>
              <a:t> </a:t>
            </a:r>
            <a:r>
              <a:rPr lang="ja-JP" altLang="en-US"/>
              <a:t>過去</a:t>
            </a:r>
            <a:r>
              <a:rPr lang="en-US" altLang="ja-JP" dirty="0"/>
              <a:t>(</a:t>
            </a:r>
            <a:r>
              <a:rPr lang="ja-JP" altLang="en-US"/>
              <a:t>ピーク電流</a:t>
            </a:r>
            <a:r>
              <a:rPr lang="en-US" altLang="ja-JP" dirty="0"/>
              <a:t>25 -30mA</a:t>
            </a:r>
            <a:r>
              <a:rPr lang="ja-JP" altLang="en-US"/>
              <a:t>時</a:t>
            </a:r>
            <a:r>
              <a:rPr lang="en-US" altLang="ja-JP" dirty="0"/>
              <a:t>(2015</a:t>
            </a:r>
            <a:r>
              <a:rPr lang="ja-JP" altLang="en-US"/>
              <a:t>時</a:t>
            </a:r>
            <a:r>
              <a:rPr lang="en-US" altLang="ja-JP" dirty="0"/>
              <a:t>)))</a:t>
            </a:r>
            <a:r>
              <a:rPr lang="ja-JP" altLang="en-US"/>
              <a:t>の入射ビーム調整</a:t>
            </a:r>
            <a:endParaRPr lang="en-US" altLang="ja-JP" dirty="0"/>
          </a:p>
          <a:p>
            <a:pPr>
              <a:lnSpc>
                <a:spcPct val="150000"/>
              </a:lnSpc>
              <a:buSzPct val="100000"/>
              <a:defRPr>
                <a:latin typeface="ヒラギノ角ゴシック W3"/>
                <a:ea typeface="ヒラギノ角ゴシック W3"/>
                <a:cs typeface="ヒラギノ角ゴシック W3"/>
                <a:sym typeface="ヒラギノ角ゴシック W3"/>
              </a:defRPr>
            </a:pPr>
            <a:r>
              <a:rPr lang="ja-JP" altLang="en-US"/>
              <a:t>　　・</a:t>
            </a:r>
            <a:r>
              <a:rPr lang="en-US" altLang="ja-JP" dirty="0"/>
              <a:t>L3BT(</a:t>
            </a:r>
            <a:r>
              <a:rPr lang="en-US" altLang="ja-JP" dirty="0" err="1"/>
              <a:t>Linac</a:t>
            </a:r>
            <a:r>
              <a:rPr lang="en-US" altLang="ja-JP" dirty="0"/>
              <a:t> - 3GeV </a:t>
            </a:r>
            <a:r>
              <a:rPr lang="ja-JP" altLang="en-US"/>
              <a:t>シンクロトロン</a:t>
            </a:r>
            <a:r>
              <a:rPr lang="en-US" altLang="ja-JP" dirty="0"/>
              <a:t>(RCS)</a:t>
            </a:r>
            <a:r>
              <a:rPr lang="ja-JP" altLang="en-US"/>
              <a:t>　ビーム輸送ライン</a:t>
            </a:r>
            <a:r>
              <a:rPr lang="en-US" altLang="ja-JP" dirty="0"/>
              <a:t>)</a:t>
            </a:r>
            <a:r>
              <a:rPr lang="ja-JP" altLang="en-US"/>
              <a:t>について</a:t>
            </a:r>
          </a:p>
          <a:p>
            <a:pPr lvl="3" indent="0">
              <a:lnSpc>
                <a:spcPct val="150000"/>
              </a:lnSpc>
              <a:buSzPct val="100000"/>
              <a:defRPr>
                <a:latin typeface="ヒラギノ角ゴシック W3"/>
                <a:ea typeface="ヒラギノ角ゴシック W3"/>
                <a:cs typeface="ヒラギノ角ゴシック W3"/>
                <a:sym typeface="ヒラギノ角ゴシック W3"/>
              </a:defRPr>
            </a:pPr>
            <a:r>
              <a:rPr lang="ja-JP" altLang="en-US"/>
              <a:t>　　・</a:t>
            </a:r>
            <a:r>
              <a:rPr lang="en-US" altLang="ja-JP" dirty="0"/>
              <a:t>RCS</a:t>
            </a:r>
            <a:r>
              <a:rPr lang="ja-JP" altLang="en-US"/>
              <a:t>入射ビームの</a:t>
            </a:r>
            <a:r>
              <a:rPr lang="en-US" altLang="ja-JP" dirty="0" err="1"/>
              <a:t>twiss</a:t>
            </a:r>
            <a:r>
              <a:rPr lang="en-US" altLang="ja-JP" dirty="0"/>
              <a:t> parameter</a:t>
            </a:r>
            <a:r>
              <a:rPr lang="ja-JP" altLang="en-US"/>
              <a:t>マッチングについて</a:t>
            </a:r>
            <a:endParaRPr lang="en-US" altLang="ja-JP" dirty="0"/>
          </a:p>
          <a:p>
            <a:pPr lvl="3" indent="0">
              <a:lnSpc>
                <a:spcPct val="150000"/>
              </a:lnSpc>
              <a:buSzPct val="100000"/>
              <a:defRPr>
                <a:latin typeface="ヒラギノ角ゴシック W3"/>
                <a:ea typeface="ヒラギノ角ゴシック W3"/>
                <a:cs typeface="ヒラギノ角ゴシック W3"/>
                <a:sym typeface="ヒラギノ角ゴシック W3"/>
              </a:defRPr>
            </a:pPr>
            <a:r>
              <a:rPr lang="ja-JP" altLang="en-US"/>
              <a:t>　　・</a:t>
            </a:r>
            <a:r>
              <a:rPr lang="en-US" altLang="ja-JP" dirty="0"/>
              <a:t>L3BT</a:t>
            </a:r>
            <a:r>
              <a:rPr lang="ja-JP" altLang="en-US"/>
              <a:t>におけるエミッタンス増大の原因と対処</a:t>
            </a:r>
          </a:p>
          <a:p>
            <a:pPr lvl="3" indent="0">
              <a:lnSpc>
                <a:spcPct val="150000"/>
              </a:lnSpc>
              <a:buSzPct val="100000"/>
              <a:defRPr>
                <a:latin typeface="ヒラギノ角ゴシック W3"/>
                <a:ea typeface="ヒラギノ角ゴシック W3"/>
                <a:cs typeface="ヒラギノ角ゴシック W3"/>
                <a:sym typeface="ヒラギノ角ゴシック W3"/>
              </a:defRPr>
            </a:pPr>
            <a:r>
              <a:rPr lang="ja-JP" altLang="en-US"/>
              <a:t>　　・</a:t>
            </a:r>
            <a:r>
              <a:rPr lang="en-US" altLang="ja-JP" dirty="0" err="1"/>
              <a:t>twiss</a:t>
            </a:r>
            <a:r>
              <a:rPr lang="en-US" altLang="ja-JP" dirty="0"/>
              <a:t> parameter</a:t>
            </a:r>
            <a:r>
              <a:rPr lang="ja-JP" altLang="en-US"/>
              <a:t>マッチング手法と結果</a:t>
            </a:r>
          </a:p>
          <a:p>
            <a:pPr>
              <a:lnSpc>
                <a:spcPct val="150000"/>
              </a:lnSpc>
              <a:buSzPct val="100000"/>
              <a:defRPr>
                <a:latin typeface="ヒラギノ角ゴシック W3"/>
                <a:ea typeface="ヒラギノ角ゴシック W3"/>
                <a:cs typeface="ヒラギノ角ゴシック W3"/>
                <a:sym typeface="ヒラギノ角ゴシック W3"/>
              </a:defRPr>
            </a:pPr>
            <a:r>
              <a:rPr lang="ja-JP" altLang="en-US"/>
              <a:t>　　・マッチングによる</a:t>
            </a:r>
            <a:r>
              <a:rPr lang="en-US" altLang="ja-JP" dirty="0"/>
              <a:t>RCS</a:t>
            </a:r>
            <a:r>
              <a:rPr lang="ja-JP" altLang="en-US"/>
              <a:t>におけるビームロスの減少と取り出しビーム</a:t>
            </a:r>
            <a:endParaRPr lang="en-US" altLang="ja-JP" dirty="0"/>
          </a:p>
          <a:p>
            <a:pPr>
              <a:lnSpc>
                <a:spcPct val="150000"/>
              </a:lnSpc>
              <a:buSzPct val="100000"/>
              <a:defRPr>
                <a:latin typeface="ヒラギノ角ゴシック W3"/>
                <a:ea typeface="ヒラギノ角ゴシック W3"/>
                <a:cs typeface="ヒラギノ角ゴシック W3"/>
                <a:sym typeface="ヒラギノ角ゴシック W3"/>
              </a:defRPr>
            </a:pPr>
            <a:r>
              <a:rPr lang="ja-JP" altLang="en-US"/>
              <a:t>　　　ハローの減少 </a:t>
            </a:r>
            <a:r>
              <a:rPr lang="en-US" altLang="ja-JP" dirty="0"/>
              <a:t>(peak 25mA(2015</a:t>
            </a:r>
            <a:r>
              <a:rPr lang="ja-JP" altLang="en-US"/>
              <a:t>時</a:t>
            </a:r>
            <a:r>
              <a:rPr lang="en-US" altLang="ja-JP" dirty="0"/>
              <a:t>))</a:t>
            </a:r>
            <a:endParaRPr lang="ja-JP" altLang="en-US"/>
          </a:p>
          <a:p>
            <a:pPr>
              <a:lnSpc>
                <a:spcPct val="150000"/>
              </a:lnSpc>
              <a:buSzPct val="100000"/>
              <a:defRPr>
                <a:latin typeface="ヒラギノ角ゴシック W3"/>
                <a:ea typeface="ヒラギノ角ゴシック W3"/>
                <a:cs typeface="ヒラギノ角ゴシック W3"/>
                <a:sym typeface="ヒラギノ角ゴシック W3"/>
              </a:defRPr>
            </a:pPr>
            <a:r>
              <a:rPr lang="en-US" altLang="ja-JP" dirty="0"/>
              <a:t>○ </a:t>
            </a:r>
            <a:r>
              <a:rPr lang="ja-JP" altLang="en-US"/>
              <a:t>ここ最近</a:t>
            </a:r>
            <a:r>
              <a:rPr lang="en-US" altLang="ja-JP" dirty="0"/>
              <a:t>(</a:t>
            </a:r>
            <a:r>
              <a:rPr lang="ja-JP" altLang="en-US"/>
              <a:t>ピーク電流</a:t>
            </a:r>
            <a:r>
              <a:rPr lang="en-US" altLang="ja-JP" dirty="0"/>
              <a:t>50mA</a:t>
            </a:r>
            <a:r>
              <a:rPr lang="ja-JP" altLang="en-US"/>
              <a:t>時</a:t>
            </a:r>
            <a:r>
              <a:rPr lang="en-US" altLang="ja-JP" dirty="0"/>
              <a:t>)</a:t>
            </a:r>
            <a:r>
              <a:rPr lang="ja-JP" altLang="en-US"/>
              <a:t>の</a:t>
            </a:r>
            <a:r>
              <a:rPr lang="en-US" altLang="ja-JP" dirty="0"/>
              <a:t>RCS</a:t>
            </a:r>
            <a:r>
              <a:rPr lang="ja-JP" altLang="en-US"/>
              <a:t>へのビーム入射調整について</a:t>
            </a:r>
          </a:p>
          <a:p>
            <a:pPr>
              <a:lnSpc>
                <a:spcPct val="150000"/>
              </a:lnSpc>
              <a:buSzPct val="100000"/>
              <a:defRPr>
                <a:latin typeface="ヒラギノ角ゴシック W3"/>
                <a:ea typeface="ヒラギノ角ゴシック W3"/>
                <a:cs typeface="ヒラギノ角ゴシック W3"/>
                <a:sym typeface="ヒラギノ角ゴシック W3"/>
              </a:defRPr>
            </a:pPr>
            <a:r>
              <a:rPr lang="en-US" altLang="ja-JP" dirty="0"/>
              <a:t>○ Summary</a:t>
            </a: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Japan Proton Accelerator Research Complex"/>
          <p:cNvSpPr txBox="1">
            <a:spLocks noGrp="1"/>
          </p:cNvSpPr>
          <p:nvPr>
            <p:ph type="title"/>
          </p:nvPr>
        </p:nvSpPr>
        <p:spPr>
          <a:xfrm>
            <a:off x="-19050" y="282742"/>
            <a:ext cx="9163050" cy="968544"/>
          </a:xfrm>
          <a:prstGeom prst="rect">
            <a:avLst/>
          </a:prstGeom>
        </p:spPr>
        <p:txBody>
          <a:bodyPr>
            <a:normAutofit fontScale="90000"/>
          </a:bodyPr>
          <a:lstStyle>
            <a:lvl1pPr defTabSz="896111">
              <a:defRPr sz="3920" b="1"/>
            </a:lvl1pPr>
          </a:lstStyle>
          <a:p>
            <a:r>
              <a:rPr dirty="0"/>
              <a:t>Japan Proton Accelerator Research Complex</a:t>
            </a:r>
          </a:p>
        </p:txBody>
      </p:sp>
      <p:pic>
        <p:nvPicPr>
          <p:cNvPr id="170" name="C:\Users\sakamoto\Downloads\asahigaoka_physics_2011\photo\航空写真090716\090716-#06.jpg" descr="C:\Users\sakamoto\Downloads\asahigaoka_physics_2011\photo\航空写真090716\090716-#06.jpg"/>
          <p:cNvPicPr>
            <a:picLocks noChangeAspect="1"/>
          </p:cNvPicPr>
          <p:nvPr/>
        </p:nvPicPr>
        <p:blipFill>
          <a:blip r:embed="rId3"/>
          <a:stretch>
            <a:fillRect/>
          </a:stretch>
        </p:blipFill>
        <p:spPr>
          <a:xfrm>
            <a:off x="72192" y="1728528"/>
            <a:ext cx="8965436" cy="3945358"/>
          </a:xfrm>
          <a:prstGeom prst="rect">
            <a:avLst/>
          </a:prstGeom>
          <a:ln w="25400">
            <a:solidFill>
              <a:srgbClr val="FFFFFF"/>
            </a:solidFill>
            <a:miter/>
          </a:ln>
        </p:spPr>
      </p:pic>
      <p:sp>
        <p:nvSpPr>
          <p:cNvPr id="171" name="線"/>
          <p:cNvSpPr/>
          <p:nvPr/>
        </p:nvSpPr>
        <p:spPr>
          <a:xfrm flipH="1" flipV="1">
            <a:off x="3259161" y="4060168"/>
            <a:ext cx="142915" cy="806858"/>
          </a:xfrm>
          <a:prstGeom prst="line">
            <a:avLst/>
          </a:prstGeom>
          <a:ln w="38100">
            <a:solidFill>
              <a:srgbClr val="00B0F0"/>
            </a:solidFill>
            <a:miter/>
            <a:tailEnd type="triangle"/>
          </a:ln>
        </p:spPr>
        <p:txBody>
          <a:bodyPr lIns="45719" rIns="45719"/>
          <a:lstStyle/>
          <a:p>
            <a:pPr defTabSz="457200">
              <a:defRPr sz="1200">
                <a:latin typeface="+mn-lt"/>
                <a:ea typeface="+mn-ea"/>
                <a:cs typeface="+mn-cs"/>
                <a:sym typeface="Helvetica"/>
              </a:defRPr>
            </a:pPr>
            <a:endParaRPr/>
          </a:p>
        </p:txBody>
      </p:sp>
      <p:sp>
        <p:nvSpPr>
          <p:cNvPr id="172" name="線"/>
          <p:cNvSpPr/>
          <p:nvPr/>
        </p:nvSpPr>
        <p:spPr>
          <a:xfrm flipV="1">
            <a:off x="1169448" y="4280073"/>
            <a:ext cx="360461" cy="661333"/>
          </a:xfrm>
          <a:prstGeom prst="line">
            <a:avLst/>
          </a:prstGeom>
          <a:ln w="38100">
            <a:solidFill>
              <a:srgbClr val="00B0F0"/>
            </a:solidFill>
            <a:miter/>
            <a:tailEnd type="triangle"/>
          </a:ln>
        </p:spPr>
        <p:txBody>
          <a:bodyPr lIns="45719" rIns="45719"/>
          <a:lstStyle/>
          <a:p>
            <a:pPr defTabSz="457200">
              <a:defRPr sz="1200">
                <a:latin typeface="+mn-lt"/>
                <a:ea typeface="+mn-ea"/>
                <a:cs typeface="+mn-cs"/>
                <a:sym typeface="Helvetica"/>
              </a:defRPr>
            </a:pPr>
            <a:endParaRPr/>
          </a:p>
        </p:txBody>
      </p:sp>
      <p:sp>
        <p:nvSpPr>
          <p:cNvPr id="173" name="400MeV Linac (25Hz)"/>
          <p:cNvSpPr/>
          <p:nvPr/>
        </p:nvSpPr>
        <p:spPr>
          <a:xfrm>
            <a:off x="561769" y="4955049"/>
            <a:ext cx="1384360" cy="553543"/>
          </a:xfrm>
          <a:prstGeom prst="rect">
            <a:avLst/>
          </a:prstGeom>
          <a:solidFill>
            <a:srgbClr val="000000">
              <a:alpha val="5019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100"/>
              </a:spcBef>
              <a:defRPr sz="2000" b="1">
                <a:solidFill>
                  <a:srgbClr val="00B0F0"/>
                </a:solidFill>
              </a:defRPr>
            </a:lvl1pPr>
          </a:lstStyle>
          <a:p>
            <a:pPr>
              <a:defRPr sz="1800" b="0">
                <a:solidFill>
                  <a:srgbClr val="000000"/>
                </a:solidFill>
                <a:latin typeface="+mn-lt"/>
                <a:ea typeface="+mn-ea"/>
                <a:cs typeface="+mn-cs"/>
                <a:sym typeface="Helvetica"/>
              </a:defRPr>
            </a:pPr>
            <a:r>
              <a:rPr sz="2000" b="1">
                <a:solidFill>
                  <a:srgbClr val="00B0F0"/>
                </a:solidFill>
                <a:latin typeface="Calibri"/>
                <a:ea typeface="Calibri"/>
                <a:cs typeface="Calibri"/>
                <a:sym typeface="Calibri"/>
              </a:rPr>
              <a:t>400MeV Linac (25Hz)</a:t>
            </a:r>
          </a:p>
        </p:txBody>
      </p:sp>
      <p:sp>
        <p:nvSpPr>
          <p:cNvPr id="174" name="線"/>
          <p:cNvSpPr/>
          <p:nvPr/>
        </p:nvSpPr>
        <p:spPr>
          <a:xfrm>
            <a:off x="6298453" y="4344751"/>
            <a:ext cx="1590" cy="1618"/>
          </a:xfrm>
          <a:prstGeom prst="line">
            <a:avLst/>
          </a:prstGeom>
          <a:ln w="12700">
            <a:solidFill>
              <a:srgbClr val="000000"/>
            </a:solidFill>
          </a:ln>
        </p:spPr>
        <p:txBody>
          <a:bodyPr lIns="45719" rIns="45719"/>
          <a:lstStyle/>
          <a:p>
            <a:pPr defTabSz="457200">
              <a:defRPr sz="1200">
                <a:latin typeface="+mn-lt"/>
                <a:ea typeface="+mn-ea"/>
                <a:cs typeface="+mn-cs"/>
                <a:sym typeface="Helvetica"/>
              </a:defRPr>
            </a:pPr>
            <a:endParaRPr/>
          </a:p>
        </p:txBody>
      </p:sp>
      <p:sp>
        <p:nvSpPr>
          <p:cNvPr id="175" name="図形"/>
          <p:cNvSpPr/>
          <p:nvPr/>
        </p:nvSpPr>
        <p:spPr>
          <a:xfrm>
            <a:off x="4193713" y="3201497"/>
            <a:ext cx="3690430" cy="1826129"/>
          </a:xfrm>
          <a:custGeom>
            <a:avLst/>
            <a:gdLst/>
            <a:ahLst/>
            <a:cxnLst>
              <a:cxn ang="0">
                <a:pos x="wd2" y="hd2"/>
              </a:cxn>
              <a:cxn ang="5400000">
                <a:pos x="wd2" y="hd2"/>
              </a:cxn>
              <a:cxn ang="10800000">
                <a:pos x="wd2" y="hd2"/>
              </a:cxn>
              <a:cxn ang="16200000">
                <a:pos x="wd2" y="hd2"/>
              </a:cxn>
            </a:cxnLst>
            <a:rect l="0" t="0" r="r" b="b"/>
            <a:pathLst>
              <a:path w="21416" h="21531" extrusionOk="0">
                <a:moveTo>
                  <a:pt x="14183" y="450"/>
                </a:moveTo>
                <a:cubicBezTo>
                  <a:pt x="16045" y="521"/>
                  <a:pt x="16368" y="867"/>
                  <a:pt x="17279" y="1470"/>
                </a:cubicBezTo>
                <a:cubicBezTo>
                  <a:pt x="18190" y="2076"/>
                  <a:pt x="18975" y="2914"/>
                  <a:pt x="19650" y="4065"/>
                </a:cubicBezTo>
                <a:cubicBezTo>
                  <a:pt x="20324" y="5217"/>
                  <a:pt x="21112" y="6950"/>
                  <a:pt x="21322" y="8391"/>
                </a:cubicBezTo>
                <a:cubicBezTo>
                  <a:pt x="21531" y="9835"/>
                  <a:pt x="21393" y="10983"/>
                  <a:pt x="20903" y="12715"/>
                </a:cubicBezTo>
                <a:cubicBezTo>
                  <a:pt x="20418" y="14445"/>
                  <a:pt x="20073" y="16590"/>
                  <a:pt x="19237" y="17970"/>
                </a:cubicBezTo>
                <a:cubicBezTo>
                  <a:pt x="18401" y="19349"/>
                  <a:pt x="16951" y="20397"/>
                  <a:pt x="15887" y="20990"/>
                </a:cubicBezTo>
                <a:cubicBezTo>
                  <a:pt x="14823" y="21582"/>
                  <a:pt x="13857" y="21537"/>
                  <a:pt x="12848" y="21526"/>
                </a:cubicBezTo>
                <a:cubicBezTo>
                  <a:pt x="11840" y="21516"/>
                  <a:pt x="10931" y="21533"/>
                  <a:pt x="9835" y="20930"/>
                </a:cubicBezTo>
                <a:cubicBezTo>
                  <a:pt x="8739" y="20327"/>
                  <a:pt x="7626" y="19405"/>
                  <a:pt x="6275" y="17906"/>
                </a:cubicBezTo>
                <a:cubicBezTo>
                  <a:pt x="4926" y="16407"/>
                  <a:pt x="2778" y="13949"/>
                  <a:pt x="1733" y="11933"/>
                </a:cubicBezTo>
                <a:cubicBezTo>
                  <a:pt x="689" y="9916"/>
                  <a:pt x="-69" y="8703"/>
                  <a:pt x="5" y="5803"/>
                </a:cubicBezTo>
                <a:cubicBezTo>
                  <a:pt x="59" y="3849"/>
                  <a:pt x="610" y="3070"/>
                  <a:pt x="1153" y="2200"/>
                </a:cubicBezTo>
                <a:cubicBezTo>
                  <a:pt x="1695" y="1329"/>
                  <a:pt x="2383" y="938"/>
                  <a:pt x="3257" y="572"/>
                </a:cubicBezTo>
                <a:cubicBezTo>
                  <a:pt x="4132" y="207"/>
                  <a:pt x="4585" y="20"/>
                  <a:pt x="6407" y="1"/>
                </a:cubicBezTo>
                <a:cubicBezTo>
                  <a:pt x="8226" y="-18"/>
                  <a:pt x="12491" y="504"/>
                  <a:pt x="14183" y="450"/>
                </a:cubicBezTo>
                <a:close/>
              </a:path>
            </a:pathLst>
          </a:custGeom>
          <a:ln w="76200">
            <a:solidFill>
              <a:srgbClr val="FF0000"/>
            </a:solidFill>
          </a:ln>
        </p:spPr>
        <p:txBody>
          <a:bodyPr lIns="45719" rIns="45719"/>
          <a:lstStyle/>
          <a:p>
            <a:pPr>
              <a:defRPr sz="2400"/>
            </a:pPr>
            <a:endParaRPr/>
          </a:p>
        </p:txBody>
      </p:sp>
      <p:sp>
        <p:nvSpPr>
          <p:cNvPr id="176" name="図形"/>
          <p:cNvSpPr/>
          <p:nvPr/>
        </p:nvSpPr>
        <p:spPr>
          <a:xfrm rot="20520000">
            <a:off x="2939073" y="3451242"/>
            <a:ext cx="704568" cy="563577"/>
          </a:xfrm>
          <a:custGeom>
            <a:avLst/>
            <a:gdLst/>
            <a:ahLst/>
            <a:cxnLst>
              <a:cxn ang="0">
                <a:pos x="wd2" y="hd2"/>
              </a:cxn>
              <a:cxn ang="5400000">
                <a:pos x="wd2" y="hd2"/>
              </a:cxn>
              <a:cxn ang="10800000">
                <a:pos x="wd2" y="hd2"/>
              </a:cxn>
              <a:cxn ang="16200000">
                <a:pos x="wd2" y="hd2"/>
              </a:cxn>
            </a:cxnLst>
            <a:rect l="0" t="0" r="r" b="b"/>
            <a:pathLst>
              <a:path w="21250" h="21148" extrusionOk="0">
                <a:moveTo>
                  <a:pt x="361" y="16928"/>
                </a:moveTo>
                <a:cubicBezTo>
                  <a:pt x="-170" y="15483"/>
                  <a:pt x="42" y="13219"/>
                  <a:pt x="42" y="11143"/>
                </a:cubicBezTo>
                <a:cubicBezTo>
                  <a:pt x="42" y="9069"/>
                  <a:pt x="-118" y="6238"/>
                  <a:pt x="468" y="4476"/>
                </a:cubicBezTo>
                <a:cubicBezTo>
                  <a:pt x="1051" y="2717"/>
                  <a:pt x="2113" y="1207"/>
                  <a:pt x="3653" y="579"/>
                </a:cubicBezTo>
                <a:cubicBezTo>
                  <a:pt x="5191" y="-50"/>
                  <a:pt x="7282" y="-396"/>
                  <a:pt x="9755" y="767"/>
                </a:cubicBezTo>
                <a:cubicBezTo>
                  <a:pt x="12228" y="1930"/>
                  <a:pt x="16611" y="5909"/>
                  <a:pt x="18496" y="7555"/>
                </a:cubicBezTo>
                <a:cubicBezTo>
                  <a:pt x="20381" y="9201"/>
                  <a:pt x="20700" y="9496"/>
                  <a:pt x="21065" y="10645"/>
                </a:cubicBezTo>
                <a:cubicBezTo>
                  <a:pt x="21430" y="11793"/>
                  <a:pt x="21231" y="13426"/>
                  <a:pt x="20687" y="14444"/>
                </a:cubicBezTo>
                <a:cubicBezTo>
                  <a:pt x="20143" y="15461"/>
                  <a:pt x="19424" y="15827"/>
                  <a:pt x="17806" y="16755"/>
                </a:cubicBezTo>
                <a:cubicBezTo>
                  <a:pt x="16187" y="17683"/>
                  <a:pt x="12741" y="19278"/>
                  <a:pt x="10976" y="20009"/>
                </a:cubicBezTo>
                <a:cubicBezTo>
                  <a:pt x="9211" y="20740"/>
                  <a:pt x="8481" y="21204"/>
                  <a:pt x="7208" y="21142"/>
                </a:cubicBezTo>
                <a:cubicBezTo>
                  <a:pt x="5934" y="21078"/>
                  <a:pt x="4341" y="20511"/>
                  <a:pt x="3227" y="19821"/>
                </a:cubicBezTo>
                <a:cubicBezTo>
                  <a:pt x="2113" y="19128"/>
                  <a:pt x="946" y="17557"/>
                  <a:pt x="361" y="16928"/>
                </a:cubicBezTo>
                <a:close/>
              </a:path>
            </a:pathLst>
          </a:custGeom>
          <a:ln w="76200">
            <a:solidFill>
              <a:srgbClr val="FF0000"/>
            </a:solidFill>
          </a:ln>
        </p:spPr>
        <p:txBody>
          <a:bodyPr lIns="45719" rIns="45719"/>
          <a:lstStyle/>
          <a:p>
            <a:pPr>
              <a:defRPr sz="2400"/>
            </a:pPr>
            <a:endParaRPr/>
          </a:p>
        </p:txBody>
      </p:sp>
      <p:sp>
        <p:nvSpPr>
          <p:cNvPr id="177" name="線"/>
          <p:cNvSpPr/>
          <p:nvPr/>
        </p:nvSpPr>
        <p:spPr>
          <a:xfrm flipV="1">
            <a:off x="496167" y="4183057"/>
            <a:ext cx="2213572" cy="22639"/>
          </a:xfrm>
          <a:prstGeom prst="line">
            <a:avLst/>
          </a:prstGeom>
          <a:ln w="76200">
            <a:solidFill>
              <a:srgbClr val="FF0000"/>
            </a:solidFill>
          </a:ln>
        </p:spPr>
        <p:txBody>
          <a:bodyPr lIns="45719" rIns="45719"/>
          <a:lstStyle/>
          <a:p>
            <a:pPr defTabSz="457200">
              <a:defRPr sz="1200">
                <a:latin typeface="+mn-lt"/>
                <a:ea typeface="+mn-ea"/>
                <a:cs typeface="+mn-cs"/>
                <a:sym typeface="Helvetica"/>
              </a:defRPr>
            </a:pPr>
            <a:endParaRPr/>
          </a:p>
        </p:txBody>
      </p:sp>
      <p:sp>
        <p:nvSpPr>
          <p:cNvPr id="178" name="線"/>
          <p:cNvSpPr/>
          <p:nvPr/>
        </p:nvSpPr>
        <p:spPr>
          <a:xfrm>
            <a:off x="2697034" y="3749714"/>
            <a:ext cx="228664" cy="4333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657" y="21278"/>
                  <a:pt x="10664" y="20764"/>
                  <a:pt x="13699" y="19565"/>
                </a:cubicBezTo>
                <a:cubicBezTo>
                  <a:pt x="16736" y="18369"/>
                  <a:pt x="17610" y="16584"/>
                  <a:pt x="18213" y="14412"/>
                </a:cubicBezTo>
                <a:cubicBezTo>
                  <a:pt x="18816" y="12239"/>
                  <a:pt x="16749" y="8923"/>
                  <a:pt x="17312" y="6521"/>
                </a:cubicBezTo>
                <a:cubicBezTo>
                  <a:pt x="17876" y="4121"/>
                  <a:pt x="20097" y="1367"/>
                  <a:pt x="21600" y="0"/>
                </a:cubicBezTo>
              </a:path>
            </a:pathLst>
          </a:custGeom>
          <a:ln w="76200">
            <a:solidFill>
              <a:srgbClr val="FF9300"/>
            </a:solidFill>
          </a:ln>
        </p:spPr>
        <p:txBody>
          <a:bodyPr lIns="45719" rIns="45719"/>
          <a:lstStyle/>
          <a:p>
            <a:pPr>
              <a:defRPr sz="2400"/>
            </a:pPr>
            <a:endParaRPr/>
          </a:p>
        </p:txBody>
      </p:sp>
      <p:sp>
        <p:nvSpPr>
          <p:cNvPr id="179" name="線"/>
          <p:cNvSpPr/>
          <p:nvPr/>
        </p:nvSpPr>
        <p:spPr>
          <a:xfrm>
            <a:off x="3254397" y="3497471"/>
            <a:ext cx="1548230" cy="949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42" y="367"/>
                  <a:pt x="4609" y="111"/>
                  <a:pt x="6644" y="2044"/>
                </a:cubicBezTo>
                <a:cubicBezTo>
                  <a:pt x="8680" y="3976"/>
                  <a:pt x="10743" y="9260"/>
                  <a:pt x="12218" y="11600"/>
                </a:cubicBezTo>
                <a:cubicBezTo>
                  <a:pt x="13694" y="13941"/>
                  <a:pt x="13939" y="14421"/>
                  <a:pt x="15502" y="16088"/>
                </a:cubicBezTo>
                <a:cubicBezTo>
                  <a:pt x="17066" y="17755"/>
                  <a:pt x="20780" y="20973"/>
                  <a:pt x="21600" y="21600"/>
                </a:cubicBezTo>
              </a:path>
            </a:pathLst>
          </a:custGeom>
          <a:ln w="76200">
            <a:solidFill>
              <a:srgbClr val="DE6A10"/>
            </a:solidFill>
          </a:ln>
        </p:spPr>
        <p:txBody>
          <a:bodyPr lIns="45719" rIns="45719"/>
          <a:lstStyle/>
          <a:p>
            <a:pPr>
              <a:defRPr sz="2400"/>
            </a:pPr>
            <a:endParaRPr/>
          </a:p>
        </p:txBody>
      </p:sp>
      <p:sp>
        <p:nvSpPr>
          <p:cNvPr id="180" name="線"/>
          <p:cNvSpPr/>
          <p:nvPr/>
        </p:nvSpPr>
        <p:spPr>
          <a:xfrm>
            <a:off x="7687889" y="3709291"/>
            <a:ext cx="684397" cy="7858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669" y="13012"/>
                </a:lnTo>
                <a:cubicBezTo>
                  <a:pt x="12432" y="10280"/>
                  <a:pt x="17349" y="4969"/>
                  <a:pt x="21600" y="0"/>
                </a:cubicBezTo>
              </a:path>
            </a:pathLst>
          </a:custGeom>
          <a:ln w="76200">
            <a:solidFill>
              <a:srgbClr val="DE6A10"/>
            </a:solidFill>
          </a:ln>
        </p:spPr>
        <p:txBody>
          <a:bodyPr lIns="45719" rIns="45719"/>
          <a:lstStyle/>
          <a:p>
            <a:pPr>
              <a:defRPr sz="2400"/>
            </a:pPr>
            <a:endParaRPr/>
          </a:p>
        </p:txBody>
      </p:sp>
      <p:sp>
        <p:nvSpPr>
          <p:cNvPr id="181" name="線"/>
          <p:cNvSpPr/>
          <p:nvPr/>
        </p:nvSpPr>
        <p:spPr>
          <a:xfrm>
            <a:off x="4699410" y="3196718"/>
            <a:ext cx="884476" cy="3654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396" y="1945"/>
                  <a:pt x="9490" y="4109"/>
                  <a:pt x="6021" y="6622"/>
                </a:cubicBezTo>
                <a:cubicBezTo>
                  <a:pt x="2608" y="9852"/>
                  <a:pt x="476" y="15592"/>
                  <a:pt x="0" y="21600"/>
                </a:cubicBezTo>
              </a:path>
            </a:pathLst>
          </a:custGeom>
          <a:ln w="76200">
            <a:solidFill>
              <a:srgbClr val="DE6A10"/>
            </a:solidFill>
          </a:ln>
        </p:spPr>
        <p:txBody>
          <a:bodyPr lIns="45719" rIns="45719"/>
          <a:lstStyle/>
          <a:p>
            <a:pPr>
              <a:defRPr sz="2400"/>
            </a:pPr>
            <a:endParaRPr/>
          </a:p>
        </p:txBody>
      </p:sp>
      <p:sp>
        <p:nvSpPr>
          <p:cNvPr id="182" name="線"/>
          <p:cNvSpPr/>
          <p:nvPr/>
        </p:nvSpPr>
        <p:spPr>
          <a:xfrm>
            <a:off x="3637088" y="3545978"/>
            <a:ext cx="1443428" cy="259548"/>
          </a:xfrm>
          <a:custGeom>
            <a:avLst/>
            <a:gdLst/>
            <a:ahLst/>
            <a:cxnLst>
              <a:cxn ang="0">
                <a:pos x="wd2" y="hd2"/>
              </a:cxn>
              <a:cxn ang="5400000">
                <a:pos x="wd2" y="hd2"/>
              </a:cxn>
              <a:cxn ang="10800000">
                <a:pos x="wd2" y="hd2"/>
              </a:cxn>
              <a:cxn ang="16200000">
                <a:pos x="wd2" y="hd2"/>
              </a:cxn>
            </a:cxnLst>
            <a:rect l="0" t="0" r="r" b="b"/>
            <a:pathLst>
              <a:path w="21600" h="21271" extrusionOk="0">
                <a:moveTo>
                  <a:pt x="0" y="0"/>
                </a:moveTo>
                <a:cubicBezTo>
                  <a:pt x="1770" y="3303"/>
                  <a:pt x="6688" y="12077"/>
                  <a:pt x="8982" y="15522"/>
                </a:cubicBezTo>
                <a:cubicBezTo>
                  <a:pt x="11276" y="18969"/>
                  <a:pt x="11657" y="19751"/>
                  <a:pt x="13761" y="20676"/>
                </a:cubicBezTo>
                <a:cubicBezTo>
                  <a:pt x="15866" y="21600"/>
                  <a:pt x="18372" y="21205"/>
                  <a:pt x="21600" y="21073"/>
                </a:cubicBezTo>
              </a:path>
            </a:pathLst>
          </a:custGeom>
          <a:ln w="76200">
            <a:solidFill>
              <a:srgbClr val="DE6A10"/>
            </a:solidFill>
          </a:ln>
        </p:spPr>
        <p:txBody>
          <a:bodyPr lIns="45719" rIns="45719"/>
          <a:lstStyle/>
          <a:p>
            <a:pPr>
              <a:defRPr sz="2400"/>
            </a:pPr>
            <a:endParaRPr/>
          </a:p>
        </p:txBody>
      </p:sp>
      <p:sp>
        <p:nvSpPr>
          <p:cNvPr id="183" name="線"/>
          <p:cNvSpPr/>
          <p:nvPr/>
        </p:nvSpPr>
        <p:spPr>
          <a:xfrm>
            <a:off x="2234949" y="3870985"/>
            <a:ext cx="303295" cy="316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890" y="21287"/>
                  <a:pt x="8460" y="21078"/>
                  <a:pt x="11610" y="19409"/>
                </a:cubicBezTo>
                <a:cubicBezTo>
                  <a:pt x="14760" y="17739"/>
                  <a:pt x="17280" y="14817"/>
                  <a:pt x="18900" y="11583"/>
                </a:cubicBezTo>
                <a:cubicBezTo>
                  <a:pt x="20520" y="8348"/>
                  <a:pt x="21060" y="2400"/>
                  <a:pt x="21600" y="0"/>
                </a:cubicBezTo>
              </a:path>
            </a:pathLst>
          </a:custGeom>
          <a:ln w="76200">
            <a:solidFill>
              <a:srgbClr val="DE6A10"/>
            </a:solidFill>
            <a:prstDash val="sysDot"/>
          </a:ln>
        </p:spPr>
        <p:txBody>
          <a:bodyPr lIns="45719" rIns="45719"/>
          <a:lstStyle/>
          <a:p>
            <a:pPr>
              <a:defRPr sz="2400"/>
            </a:pPr>
            <a:endParaRPr/>
          </a:p>
        </p:txBody>
      </p:sp>
      <p:sp>
        <p:nvSpPr>
          <p:cNvPr id="184" name="線"/>
          <p:cNvSpPr/>
          <p:nvPr/>
        </p:nvSpPr>
        <p:spPr>
          <a:xfrm flipH="1" flipV="1">
            <a:off x="6725652" y="5053262"/>
            <a:ext cx="264695" cy="120316"/>
          </a:xfrm>
          <a:prstGeom prst="line">
            <a:avLst/>
          </a:prstGeom>
          <a:ln w="38100">
            <a:solidFill>
              <a:srgbClr val="00B0F0"/>
            </a:solidFill>
            <a:miter/>
            <a:tailEnd type="triangle"/>
          </a:ln>
        </p:spPr>
        <p:txBody>
          <a:bodyPr lIns="45719" rIns="45719"/>
          <a:lstStyle/>
          <a:p>
            <a:pPr defTabSz="457200">
              <a:defRPr sz="1200">
                <a:latin typeface="+mn-lt"/>
                <a:ea typeface="+mn-ea"/>
                <a:cs typeface="+mn-cs"/>
                <a:sym typeface="Helvetica"/>
              </a:defRPr>
            </a:pPr>
            <a:endParaRPr/>
          </a:p>
        </p:txBody>
      </p:sp>
      <p:sp>
        <p:nvSpPr>
          <p:cNvPr id="185" name="線"/>
          <p:cNvSpPr/>
          <p:nvPr/>
        </p:nvSpPr>
        <p:spPr>
          <a:xfrm flipV="1">
            <a:off x="5358137" y="3469641"/>
            <a:ext cx="2210921" cy="1286157"/>
          </a:xfrm>
          <a:prstGeom prst="line">
            <a:avLst/>
          </a:prstGeom>
          <a:ln w="50800">
            <a:solidFill>
              <a:srgbClr val="00F900"/>
            </a:solidFill>
            <a:headEnd type="stealth"/>
            <a:tailEnd type="stealth"/>
          </a:ln>
        </p:spPr>
        <p:txBody>
          <a:bodyPr lIns="45719" rIns="45719"/>
          <a:lstStyle/>
          <a:p>
            <a:pPr defTabSz="457200">
              <a:defRPr sz="1200">
                <a:latin typeface="+mn-lt"/>
                <a:ea typeface="+mn-ea"/>
                <a:cs typeface="+mn-cs"/>
                <a:sym typeface="Helvetica"/>
              </a:defRPr>
            </a:pPr>
            <a:endParaRPr/>
          </a:p>
        </p:txBody>
      </p:sp>
      <p:sp>
        <p:nvSpPr>
          <p:cNvPr id="186" name="500m"/>
          <p:cNvSpPr txBox="1"/>
          <p:nvPr/>
        </p:nvSpPr>
        <p:spPr>
          <a:xfrm rot="19792599">
            <a:off x="6314350" y="3971688"/>
            <a:ext cx="786511" cy="371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2" tIns="65022" rIns="65022" bIns="65022">
            <a:spAutoFit/>
          </a:bodyPr>
          <a:lstStyle>
            <a:lvl1pPr algn="ctr">
              <a:lnSpc>
                <a:spcPct val="80000"/>
              </a:lnSpc>
              <a:defRPr b="1">
                <a:solidFill>
                  <a:srgbClr val="FFFFFF"/>
                </a:solidFill>
              </a:defRPr>
            </a:lvl1pPr>
          </a:lstStyle>
          <a:p>
            <a:pPr>
              <a:defRPr b="0">
                <a:solidFill>
                  <a:srgbClr val="000000"/>
                </a:solidFill>
                <a:latin typeface="+mn-lt"/>
                <a:ea typeface="+mn-ea"/>
                <a:cs typeface="+mn-cs"/>
                <a:sym typeface="Helvetica"/>
              </a:defRPr>
            </a:pPr>
            <a:r>
              <a:rPr b="1">
                <a:solidFill>
                  <a:srgbClr val="FFFFFF"/>
                </a:solidFill>
                <a:latin typeface="Calibri"/>
                <a:ea typeface="Calibri"/>
                <a:cs typeface="Calibri"/>
                <a:sym typeface="Calibri"/>
              </a:rPr>
              <a:t>500m</a:t>
            </a:r>
          </a:p>
        </p:txBody>
      </p:sp>
      <p:sp>
        <p:nvSpPr>
          <p:cNvPr id="187" name="線"/>
          <p:cNvSpPr/>
          <p:nvPr/>
        </p:nvSpPr>
        <p:spPr>
          <a:xfrm flipH="1" flipV="1">
            <a:off x="305617" y="2967192"/>
            <a:ext cx="8571631" cy="1"/>
          </a:xfrm>
          <a:prstGeom prst="line">
            <a:avLst/>
          </a:prstGeom>
          <a:ln w="38100">
            <a:solidFill>
              <a:srgbClr val="00B0F0"/>
            </a:solidFill>
            <a:miter/>
            <a:headEnd type="stealth"/>
            <a:tailEnd type="stealth"/>
          </a:ln>
        </p:spPr>
        <p:txBody>
          <a:bodyPr lIns="45719" rIns="45719"/>
          <a:lstStyle/>
          <a:p>
            <a:pPr defTabSz="457200">
              <a:defRPr sz="1200">
                <a:latin typeface="+mn-lt"/>
                <a:ea typeface="+mn-ea"/>
                <a:cs typeface="+mn-cs"/>
                <a:sym typeface="Helvetica"/>
              </a:defRPr>
            </a:pPr>
            <a:endParaRPr/>
          </a:p>
        </p:txBody>
      </p:sp>
      <p:sp>
        <p:nvSpPr>
          <p:cNvPr id="188" name="1000m"/>
          <p:cNvSpPr txBox="1"/>
          <p:nvPr/>
        </p:nvSpPr>
        <p:spPr>
          <a:xfrm>
            <a:off x="4352349" y="2532252"/>
            <a:ext cx="1224294" cy="371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2" tIns="65022" rIns="65022" bIns="65022">
            <a:spAutoFit/>
          </a:bodyPr>
          <a:lstStyle>
            <a:lvl1pPr>
              <a:lnSpc>
                <a:spcPct val="80000"/>
              </a:lnSpc>
              <a:defRPr b="1"/>
            </a:lvl1pPr>
          </a:lstStyle>
          <a:p>
            <a:pPr>
              <a:defRPr b="0">
                <a:latin typeface="+mn-lt"/>
                <a:ea typeface="+mn-ea"/>
                <a:cs typeface="+mn-cs"/>
                <a:sym typeface="Helvetica"/>
              </a:defRPr>
            </a:pPr>
            <a:r>
              <a:rPr b="1">
                <a:latin typeface="Calibri"/>
                <a:ea typeface="Calibri"/>
                <a:cs typeface="Calibri"/>
                <a:sym typeface="Calibri"/>
              </a:rPr>
              <a:t>1000m</a:t>
            </a:r>
          </a:p>
        </p:txBody>
      </p:sp>
      <p:sp>
        <p:nvSpPr>
          <p:cNvPr id="189" name="線"/>
          <p:cNvSpPr/>
          <p:nvPr/>
        </p:nvSpPr>
        <p:spPr>
          <a:xfrm flipH="1" flipV="1">
            <a:off x="4699874" y="3519349"/>
            <a:ext cx="275176" cy="1286965"/>
          </a:xfrm>
          <a:prstGeom prst="line">
            <a:avLst/>
          </a:prstGeom>
          <a:ln w="76200">
            <a:solidFill>
              <a:srgbClr val="DE6A10"/>
            </a:solidFill>
            <a:miter lim="400000"/>
          </a:ln>
        </p:spPr>
        <p:txBody>
          <a:bodyPr lIns="45719" rIns="45719"/>
          <a:lstStyle/>
          <a:p>
            <a:pPr defTabSz="457200">
              <a:defRPr sz="1200">
                <a:latin typeface="+mn-lt"/>
                <a:ea typeface="+mn-ea"/>
                <a:cs typeface="+mn-cs"/>
                <a:sym typeface="Helvetica"/>
              </a:defRPr>
            </a:pPr>
            <a:endParaRPr/>
          </a:p>
        </p:txBody>
      </p:sp>
      <p:sp>
        <p:nvSpPr>
          <p:cNvPr id="190" name="Pacific Ocean"/>
          <p:cNvSpPr txBox="1"/>
          <p:nvPr/>
        </p:nvSpPr>
        <p:spPr>
          <a:xfrm>
            <a:off x="170595" y="1829310"/>
            <a:ext cx="2410175" cy="378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2" tIns="65022" rIns="65022" bIns="65022">
            <a:spAutoFit/>
          </a:bodyPr>
          <a:lstStyle>
            <a:lvl1pPr>
              <a:lnSpc>
                <a:spcPct val="80000"/>
              </a:lnSpc>
              <a:defRPr sz="2000" b="1" i="1">
                <a:solidFill>
                  <a:srgbClr val="FFFFFF"/>
                </a:solidFill>
              </a:defRPr>
            </a:lvl1pPr>
          </a:lstStyle>
          <a:p>
            <a:pPr>
              <a:defRPr sz="1800" b="0" i="0">
                <a:solidFill>
                  <a:srgbClr val="000000"/>
                </a:solidFill>
                <a:latin typeface="+mn-lt"/>
                <a:ea typeface="+mn-ea"/>
                <a:cs typeface="+mn-cs"/>
                <a:sym typeface="Helvetica"/>
              </a:defRPr>
            </a:pPr>
            <a:r>
              <a:rPr sz="2000" b="1" i="1">
                <a:solidFill>
                  <a:srgbClr val="FFFFFF"/>
                </a:solidFill>
                <a:latin typeface="Calibri"/>
                <a:ea typeface="Calibri"/>
                <a:cs typeface="Calibri"/>
                <a:sym typeface="Calibri"/>
              </a:rPr>
              <a:t>Pacific Ocean</a:t>
            </a:r>
          </a:p>
        </p:txBody>
      </p:sp>
      <p:sp>
        <p:nvSpPr>
          <p:cNvPr id="191" name="線"/>
          <p:cNvSpPr/>
          <p:nvPr/>
        </p:nvSpPr>
        <p:spPr>
          <a:xfrm flipV="1">
            <a:off x="2963128" y="3573139"/>
            <a:ext cx="597506" cy="390217"/>
          </a:xfrm>
          <a:prstGeom prst="line">
            <a:avLst/>
          </a:prstGeom>
          <a:ln w="50800">
            <a:solidFill>
              <a:srgbClr val="00F900"/>
            </a:solidFill>
            <a:headEnd type="stealth"/>
            <a:tailEnd type="stealth"/>
          </a:ln>
        </p:spPr>
        <p:txBody>
          <a:bodyPr lIns="45719" rIns="45719"/>
          <a:lstStyle/>
          <a:p>
            <a:pPr defTabSz="457200">
              <a:defRPr sz="1200">
                <a:latin typeface="+mn-lt"/>
                <a:ea typeface="+mn-ea"/>
                <a:cs typeface="+mn-cs"/>
                <a:sym typeface="Helvetica"/>
              </a:defRPr>
            </a:pPr>
            <a:endParaRPr/>
          </a:p>
        </p:txBody>
      </p:sp>
      <p:sp>
        <p:nvSpPr>
          <p:cNvPr id="192" name="100m"/>
          <p:cNvSpPr/>
          <p:nvPr/>
        </p:nvSpPr>
        <p:spPr>
          <a:xfrm rot="19912599">
            <a:off x="2121653" y="3361400"/>
            <a:ext cx="809659" cy="371694"/>
          </a:xfrm>
          <a:prstGeom prst="rect">
            <a:avLst/>
          </a:prstGeom>
          <a:solidFill>
            <a:srgbClr val="000000">
              <a:alpha val="74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2" tIns="65022" rIns="65022" bIns="65022">
            <a:spAutoFit/>
          </a:bodyPr>
          <a:lstStyle>
            <a:lvl1pPr algn="ctr">
              <a:lnSpc>
                <a:spcPct val="80000"/>
              </a:lnSpc>
              <a:defRPr b="1">
                <a:solidFill>
                  <a:srgbClr val="FFFFFF"/>
                </a:solidFill>
              </a:defRPr>
            </a:lvl1pPr>
          </a:lstStyle>
          <a:p>
            <a:pPr>
              <a:defRPr b="0">
                <a:solidFill>
                  <a:srgbClr val="000000"/>
                </a:solidFill>
                <a:latin typeface="+mn-lt"/>
                <a:ea typeface="+mn-ea"/>
                <a:cs typeface="+mn-cs"/>
                <a:sym typeface="Helvetica"/>
              </a:defRPr>
            </a:pPr>
            <a:r>
              <a:rPr b="1">
                <a:solidFill>
                  <a:srgbClr val="FFFFFF"/>
                </a:solidFill>
                <a:latin typeface="Calibri"/>
                <a:ea typeface="Calibri"/>
                <a:cs typeface="Calibri"/>
                <a:sym typeface="Calibri"/>
              </a:rPr>
              <a:t>100m</a:t>
            </a:r>
          </a:p>
        </p:txBody>
      </p:sp>
      <p:sp>
        <p:nvSpPr>
          <p:cNvPr id="193" name="線"/>
          <p:cNvSpPr/>
          <p:nvPr/>
        </p:nvSpPr>
        <p:spPr>
          <a:xfrm>
            <a:off x="2573387" y="3664093"/>
            <a:ext cx="724707" cy="74259"/>
          </a:xfrm>
          <a:prstGeom prst="line">
            <a:avLst/>
          </a:prstGeom>
          <a:ln w="50800">
            <a:solidFill>
              <a:srgbClr val="00F900"/>
            </a:solidFill>
          </a:ln>
        </p:spPr>
        <p:txBody>
          <a:bodyPr lIns="45719" rIns="45719"/>
          <a:lstStyle/>
          <a:p>
            <a:pPr defTabSz="457200">
              <a:defRPr sz="1200">
                <a:latin typeface="+mn-lt"/>
                <a:ea typeface="+mn-ea"/>
                <a:cs typeface="+mn-cs"/>
                <a:sym typeface="Helvetica"/>
              </a:defRPr>
            </a:pPr>
            <a:endParaRPr/>
          </a:p>
        </p:txBody>
      </p:sp>
      <p:sp>
        <p:nvSpPr>
          <p:cNvPr id="194" name="線"/>
          <p:cNvSpPr/>
          <p:nvPr/>
        </p:nvSpPr>
        <p:spPr>
          <a:xfrm>
            <a:off x="560858" y="4094488"/>
            <a:ext cx="1548967" cy="1"/>
          </a:xfrm>
          <a:prstGeom prst="line">
            <a:avLst/>
          </a:prstGeom>
          <a:ln w="50800">
            <a:solidFill>
              <a:srgbClr val="00F900"/>
            </a:solidFill>
            <a:headEnd type="stealth"/>
            <a:tailEnd type="stealth"/>
          </a:ln>
        </p:spPr>
        <p:txBody>
          <a:bodyPr lIns="45719" rIns="45719"/>
          <a:lstStyle/>
          <a:p>
            <a:pPr defTabSz="457200">
              <a:defRPr sz="1200">
                <a:latin typeface="+mn-lt"/>
                <a:ea typeface="+mn-ea"/>
                <a:cs typeface="+mn-cs"/>
                <a:sym typeface="Helvetica"/>
              </a:defRPr>
            </a:pPr>
            <a:endParaRPr/>
          </a:p>
        </p:txBody>
      </p:sp>
      <p:sp>
        <p:nvSpPr>
          <p:cNvPr id="195" name="250m"/>
          <p:cNvSpPr/>
          <p:nvPr/>
        </p:nvSpPr>
        <p:spPr>
          <a:xfrm>
            <a:off x="939609" y="3672868"/>
            <a:ext cx="809659" cy="371695"/>
          </a:xfrm>
          <a:prstGeom prst="rect">
            <a:avLst/>
          </a:prstGeom>
          <a:solidFill>
            <a:srgbClr val="000000">
              <a:alpha val="74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2" tIns="65022" rIns="65022" bIns="65022">
            <a:spAutoFit/>
          </a:bodyPr>
          <a:lstStyle>
            <a:lvl1pPr algn="ctr">
              <a:lnSpc>
                <a:spcPct val="80000"/>
              </a:lnSpc>
              <a:defRPr b="1">
                <a:solidFill>
                  <a:srgbClr val="FFFFFF"/>
                </a:solidFill>
              </a:defRPr>
            </a:lvl1pPr>
          </a:lstStyle>
          <a:p>
            <a:pPr>
              <a:defRPr b="0">
                <a:solidFill>
                  <a:srgbClr val="000000"/>
                </a:solidFill>
                <a:latin typeface="+mn-lt"/>
                <a:ea typeface="+mn-ea"/>
                <a:cs typeface="+mn-cs"/>
                <a:sym typeface="Helvetica"/>
              </a:defRPr>
            </a:pPr>
            <a:r>
              <a:rPr b="1">
                <a:solidFill>
                  <a:srgbClr val="FFFFFF"/>
                </a:solidFill>
                <a:latin typeface="Calibri"/>
                <a:ea typeface="Calibri"/>
                <a:cs typeface="Calibri"/>
                <a:sym typeface="Calibri"/>
              </a:rPr>
              <a:t>250m</a:t>
            </a:r>
          </a:p>
        </p:txBody>
      </p:sp>
      <p:sp>
        <p:nvSpPr>
          <p:cNvPr id="196" name="Neutrino Beam Line to Kamioka (NU)"/>
          <p:cNvSpPr txBox="1"/>
          <p:nvPr/>
        </p:nvSpPr>
        <p:spPr>
          <a:xfrm>
            <a:off x="1066297" y="5802229"/>
            <a:ext cx="4143378" cy="317129"/>
          </a:xfrm>
          <a:prstGeom prst="rect">
            <a:avLst/>
          </a:prstGeom>
          <a:solidFill>
            <a:srgbClr val="000000">
              <a:alpha val="5019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3" tIns="34193" rIns="34193" bIns="34193">
            <a:spAutoFit/>
          </a:bodyPr>
          <a:lstStyle/>
          <a:p>
            <a:pPr defTabSz="957262">
              <a:spcBef>
                <a:spcPts val="1200"/>
              </a:spcBef>
            </a:pPr>
            <a:r>
              <a:rPr sz="2000" b="1">
                <a:solidFill>
                  <a:schemeClr val="accent4"/>
                </a:solidFill>
              </a:rPr>
              <a:t>Neutrino Beam Line to Kamioka (NU)</a:t>
            </a:r>
          </a:p>
        </p:txBody>
      </p:sp>
      <p:sp>
        <p:nvSpPr>
          <p:cNvPr id="197" name="Materials &amp; Life Science Facility (MLF)"/>
          <p:cNvSpPr txBox="1"/>
          <p:nvPr/>
        </p:nvSpPr>
        <p:spPr>
          <a:xfrm>
            <a:off x="5265923" y="2182734"/>
            <a:ext cx="2927582" cy="572180"/>
          </a:xfrm>
          <a:prstGeom prst="rect">
            <a:avLst/>
          </a:prstGeom>
          <a:solidFill>
            <a:srgbClr val="000000">
              <a:alpha val="5019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3" tIns="34193" rIns="34193" bIns="34193">
            <a:spAutoFit/>
          </a:bodyPr>
          <a:lstStyle>
            <a:lvl1pPr defTabSz="957262">
              <a:lnSpc>
                <a:spcPct val="80000"/>
              </a:lnSpc>
              <a:spcBef>
                <a:spcPts val="1200"/>
              </a:spcBef>
              <a:defRPr sz="2000" b="1">
                <a:solidFill>
                  <a:schemeClr val="accent4"/>
                </a:solidFill>
              </a:defRPr>
            </a:lvl1pPr>
          </a:lstStyle>
          <a:p>
            <a:pPr>
              <a:defRPr sz="1800" b="0">
                <a:solidFill>
                  <a:srgbClr val="000000"/>
                </a:solidFill>
                <a:latin typeface="Book Antiqua"/>
                <a:ea typeface="Book Antiqua"/>
                <a:cs typeface="Book Antiqua"/>
                <a:sym typeface="Book Antiqua"/>
              </a:defRPr>
            </a:pPr>
            <a:r>
              <a:rPr sz="2000" b="1">
                <a:solidFill>
                  <a:schemeClr val="accent4"/>
                </a:solidFill>
                <a:latin typeface="Calibri"/>
                <a:ea typeface="Calibri"/>
                <a:cs typeface="Calibri"/>
                <a:sym typeface="Calibri"/>
              </a:rPr>
              <a:t>Materials &amp; Life Science Facility (MLF)</a:t>
            </a:r>
          </a:p>
        </p:txBody>
      </p:sp>
      <p:sp>
        <p:nvSpPr>
          <p:cNvPr id="198" name="Hadron Experimental Hall (HD)"/>
          <p:cNvSpPr txBox="1"/>
          <p:nvPr/>
        </p:nvSpPr>
        <p:spPr>
          <a:xfrm>
            <a:off x="5498431" y="5861634"/>
            <a:ext cx="3396666" cy="317129"/>
          </a:xfrm>
          <a:prstGeom prst="rect">
            <a:avLst/>
          </a:prstGeom>
          <a:solidFill>
            <a:srgbClr val="000000">
              <a:alpha val="5019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3" tIns="34193" rIns="34193" bIns="34193">
            <a:spAutoFit/>
          </a:bodyPr>
          <a:lstStyle>
            <a:lvl1pPr defTabSz="957262">
              <a:spcBef>
                <a:spcPts val="1200"/>
              </a:spcBef>
              <a:defRPr sz="2000" b="1">
                <a:solidFill>
                  <a:schemeClr val="accent4"/>
                </a:solidFill>
              </a:defRPr>
            </a:lvl1pPr>
          </a:lstStyle>
          <a:p>
            <a:pPr>
              <a:defRPr sz="1800" b="0">
                <a:solidFill>
                  <a:srgbClr val="000000"/>
                </a:solidFill>
                <a:latin typeface="Book Antiqua"/>
                <a:ea typeface="Book Antiqua"/>
                <a:cs typeface="Book Antiqua"/>
                <a:sym typeface="Book Antiqua"/>
              </a:defRPr>
            </a:pPr>
            <a:r>
              <a:rPr sz="2000" b="1">
                <a:solidFill>
                  <a:schemeClr val="accent4"/>
                </a:solidFill>
                <a:latin typeface="Calibri"/>
                <a:ea typeface="Calibri"/>
                <a:cs typeface="Calibri"/>
                <a:sym typeface="Calibri"/>
              </a:rPr>
              <a:t>Hadron Experimental Hall (HD)</a:t>
            </a:r>
          </a:p>
        </p:txBody>
      </p:sp>
      <p:sp>
        <p:nvSpPr>
          <p:cNvPr id="199" name="線"/>
          <p:cNvSpPr/>
          <p:nvPr/>
        </p:nvSpPr>
        <p:spPr>
          <a:xfrm flipV="1">
            <a:off x="4295273" y="4728410"/>
            <a:ext cx="577516" cy="1094873"/>
          </a:xfrm>
          <a:prstGeom prst="line">
            <a:avLst/>
          </a:prstGeom>
          <a:ln w="38100">
            <a:solidFill>
              <a:schemeClr val="accent4"/>
            </a:solidFill>
            <a:miter/>
            <a:tailEnd type="triangle"/>
          </a:ln>
        </p:spPr>
        <p:txBody>
          <a:bodyPr lIns="45719" rIns="45719"/>
          <a:lstStyle/>
          <a:p>
            <a:pPr defTabSz="457200">
              <a:defRPr sz="1200">
                <a:latin typeface="+mn-lt"/>
                <a:ea typeface="+mn-ea"/>
                <a:cs typeface="+mn-cs"/>
                <a:sym typeface="Helvetica"/>
              </a:defRPr>
            </a:pPr>
            <a:endParaRPr/>
          </a:p>
        </p:txBody>
      </p:sp>
      <p:sp>
        <p:nvSpPr>
          <p:cNvPr id="200" name="線"/>
          <p:cNvSpPr/>
          <p:nvPr/>
        </p:nvSpPr>
        <p:spPr>
          <a:xfrm flipH="1">
            <a:off x="5747082" y="2779295"/>
            <a:ext cx="737939" cy="898360"/>
          </a:xfrm>
          <a:prstGeom prst="line">
            <a:avLst/>
          </a:prstGeom>
          <a:ln w="38100">
            <a:solidFill>
              <a:schemeClr val="accent4"/>
            </a:solidFill>
            <a:miter/>
            <a:tailEnd type="triangle"/>
          </a:ln>
        </p:spPr>
        <p:txBody>
          <a:bodyPr lIns="45719" rIns="45719"/>
          <a:lstStyle/>
          <a:p>
            <a:pPr defTabSz="457200">
              <a:defRPr sz="1200">
                <a:latin typeface="+mn-lt"/>
                <a:ea typeface="+mn-ea"/>
                <a:cs typeface="+mn-cs"/>
                <a:sym typeface="Helvetica"/>
              </a:defRPr>
            </a:pPr>
            <a:endParaRPr/>
          </a:p>
        </p:txBody>
      </p:sp>
      <p:sp>
        <p:nvSpPr>
          <p:cNvPr id="201" name="線"/>
          <p:cNvSpPr/>
          <p:nvPr/>
        </p:nvSpPr>
        <p:spPr>
          <a:xfrm flipV="1">
            <a:off x="8121315" y="3858124"/>
            <a:ext cx="308810" cy="2013286"/>
          </a:xfrm>
          <a:prstGeom prst="line">
            <a:avLst/>
          </a:prstGeom>
          <a:ln w="38100">
            <a:solidFill>
              <a:schemeClr val="accent4"/>
            </a:solidFill>
            <a:miter/>
            <a:tailEnd type="triangle"/>
          </a:ln>
        </p:spPr>
        <p:txBody>
          <a:bodyPr lIns="45719" rIns="45719"/>
          <a:lstStyle/>
          <a:p>
            <a:pPr defTabSz="457200">
              <a:defRPr sz="1200">
                <a:latin typeface="+mn-lt"/>
                <a:ea typeface="+mn-ea"/>
                <a:cs typeface="+mn-cs"/>
                <a:sym typeface="Helvetica"/>
              </a:defRPr>
            </a:pPr>
            <a:endParaRPr/>
          </a:p>
        </p:txBody>
      </p:sp>
      <p:sp>
        <p:nvSpPr>
          <p:cNvPr id="202" name="30GeV Main Ring synchrotron (MR)"/>
          <p:cNvSpPr/>
          <p:nvPr/>
        </p:nvSpPr>
        <p:spPr>
          <a:xfrm>
            <a:off x="5029200" y="5173298"/>
            <a:ext cx="3915832" cy="351141"/>
          </a:xfrm>
          <a:prstGeom prst="rect">
            <a:avLst/>
          </a:prstGeom>
          <a:solidFill>
            <a:srgbClr val="000000">
              <a:alpha val="5019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1199" tIns="51199" rIns="51199" bIns="51199">
            <a:spAutoFit/>
          </a:bodyPr>
          <a:lstStyle>
            <a:lvl1pPr>
              <a:spcBef>
                <a:spcPts val="900"/>
              </a:spcBef>
              <a:defRPr sz="2000" b="1">
                <a:solidFill>
                  <a:srgbClr val="00B0F0"/>
                </a:solidFill>
              </a:defRPr>
            </a:lvl1pPr>
          </a:lstStyle>
          <a:p>
            <a:pPr>
              <a:defRPr sz="1800" b="0">
                <a:solidFill>
                  <a:srgbClr val="000000"/>
                </a:solidFill>
                <a:latin typeface="+mn-lt"/>
                <a:ea typeface="+mn-ea"/>
                <a:cs typeface="+mn-cs"/>
                <a:sym typeface="Helvetica"/>
              </a:defRPr>
            </a:pPr>
            <a:r>
              <a:rPr sz="2000" b="1">
                <a:solidFill>
                  <a:srgbClr val="00B0F0"/>
                </a:solidFill>
                <a:latin typeface="Calibri"/>
                <a:ea typeface="Calibri"/>
                <a:cs typeface="Calibri"/>
                <a:sym typeface="Calibri"/>
              </a:rPr>
              <a:t>30GeV Main Ring synchrotron (MR)</a:t>
            </a:r>
          </a:p>
        </p:txBody>
      </p:sp>
      <p:sp>
        <p:nvSpPr>
          <p:cNvPr id="203" name="3GeV Rapid Cycle Synchrotron (RCS)"/>
          <p:cNvSpPr/>
          <p:nvPr/>
        </p:nvSpPr>
        <p:spPr>
          <a:xfrm>
            <a:off x="2277884" y="4871573"/>
            <a:ext cx="2316646" cy="655941"/>
          </a:xfrm>
          <a:prstGeom prst="rect">
            <a:avLst/>
          </a:prstGeom>
          <a:solidFill>
            <a:srgbClr val="000000">
              <a:alpha val="5019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1199" tIns="51199" rIns="51199" bIns="51199">
            <a:spAutoFit/>
          </a:bodyPr>
          <a:lstStyle>
            <a:lvl1pPr>
              <a:spcBef>
                <a:spcPts val="900"/>
              </a:spcBef>
              <a:defRPr sz="2000" b="1">
                <a:solidFill>
                  <a:srgbClr val="00B0F0"/>
                </a:solidFill>
              </a:defRPr>
            </a:lvl1pPr>
          </a:lstStyle>
          <a:p>
            <a:pPr>
              <a:defRPr sz="1800" b="0">
                <a:solidFill>
                  <a:srgbClr val="000000"/>
                </a:solidFill>
              </a:defRPr>
            </a:pPr>
            <a:r>
              <a:rPr sz="2000" b="1">
                <a:solidFill>
                  <a:srgbClr val="00B0F0"/>
                </a:solidFill>
              </a:rPr>
              <a:t>3GeV Rapid Cycle Synchrotron (RCS)</a:t>
            </a:r>
          </a:p>
        </p:txBody>
      </p:sp>
      <p:sp>
        <p:nvSpPr>
          <p:cNvPr id="2" name="正方形/長方形 1">
            <a:extLst>
              <a:ext uri="{FF2B5EF4-FFF2-40B4-BE49-F238E27FC236}">
                <a16:creationId xmlns:a16="http://schemas.microsoft.com/office/drawing/2014/main" id="{BB76A908-A12C-8D5B-1448-11DF48F10DBE}"/>
              </a:ext>
            </a:extLst>
          </p:cNvPr>
          <p:cNvSpPr/>
          <p:nvPr/>
        </p:nvSpPr>
        <p:spPr>
          <a:xfrm>
            <a:off x="2381094" y="3192517"/>
            <a:ext cx="657344" cy="1323127"/>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Materials &amp; Life Science Facility (MLF)">
            <a:extLst>
              <a:ext uri="{FF2B5EF4-FFF2-40B4-BE49-F238E27FC236}">
                <a16:creationId xmlns:a16="http://schemas.microsoft.com/office/drawing/2014/main" id="{022C0337-555C-35A5-6502-C3F5A57EEE3D}"/>
              </a:ext>
            </a:extLst>
          </p:cNvPr>
          <p:cNvSpPr txBox="1"/>
          <p:nvPr/>
        </p:nvSpPr>
        <p:spPr>
          <a:xfrm>
            <a:off x="2234949" y="1738715"/>
            <a:ext cx="2927582" cy="567652"/>
          </a:xfrm>
          <a:prstGeom prst="rect">
            <a:avLst/>
          </a:prstGeom>
          <a:solidFill>
            <a:srgbClr val="000000">
              <a:alpha val="50195"/>
            </a:srgbClr>
          </a:solidFill>
          <a:ln w="28575">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3" tIns="34193" rIns="34193" bIns="34193">
            <a:spAutoFit/>
          </a:bodyPr>
          <a:lstStyle>
            <a:lvl1pPr defTabSz="957262">
              <a:lnSpc>
                <a:spcPct val="80000"/>
              </a:lnSpc>
              <a:spcBef>
                <a:spcPts val="1200"/>
              </a:spcBef>
              <a:defRPr sz="2000" b="1">
                <a:solidFill>
                  <a:schemeClr val="accent4"/>
                </a:solidFill>
              </a:defRPr>
            </a:lvl1pPr>
          </a:lstStyle>
          <a:p>
            <a:pPr>
              <a:defRPr sz="1800" b="0">
                <a:solidFill>
                  <a:srgbClr val="000000"/>
                </a:solidFill>
                <a:latin typeface="Book Antiqua"/>
                <a:ea typeface="Book Antiqua"/>
                <a:cs typeface="Book Antiqua"/>
                <a:sym typeface="Book Antiqua"/>
              </a:defRPr>
            </a:pPr>
            <a:r>
              <a:rPr lang="en-US" sz="2000" b="1" u="sng" dirty="0" err="1">
                <a:solidFill>
                  <a:srgbClr val="FF0000"/>
                </a:solidFill>
                <a:latin typeface="Calibri"/>
                <a:ea typeface="Calibri"/>
                <a:cs typeface="Calibri"/>
                <a:sym typeface="Calibri"/>
              </a:rPr>
              <a:t>Linac</a:t>
            </a:r>
            <a:r>
              <a:rPr lang="en-US" sz="2000" b="1" u="sng" dirty="0">
                <a:solidFill>
                  <a:srgbClr val="FF0000"/>
                </a:solidFill>
                <a:latin typeface="Calibri"/>
                <a:ea typeface="Calibri"/>
                <a:cs typeface="Calibri"/>
                <a:sym typeface="Calibri"/>
              </a:rPr>
              <a:t> – 3GeV RCS Beam Transport Line (L3BT)</a:t>
            </a:r>
            <a:endParaRPr sz="2000" b="1" u="sng" dirty="0">
              <a:solidFill>
                <a:srgbClr val="FF0000"/>
              </a:solidFill>
              <a:latin typeface="Calibri"/>
              <a:ea typeface="Calibri"/>
              <a:cs typeface="Calibri"/>
              <a:sym typeface="Calibri"/>
            </a:endParaRPr>
          </a:p>
        </p:txBody>
      </p:sp>
      <p:sp>
        <p:nvSpPr>
          <p:cNvPr id="4" name="線">
            <a:extLst>
              <a:ext uri="{FF2B5EF4-FFF2-40B4-BE49-F238E27FC236}">
                <a16:creationId xmlns:a16="http://schemas.microsoft.com/office/drawing/2014/main" id="{5DB66BD3-1FBD-D5B9-07D7-8FAD0BC80028}"/>
              </a:ext>
            </a:extLst>
          </p:cNvPr>
          <p:cNvSpPr/>
          <p:nvPr/>
        </p:nvSpPr>
        <p:spPr>
          <a:xfrm flipH="1">
            <a:off x="2716108" y="2294180"/>
            <a:ext cx="737939" cy="898360"/>
          </a:xfrm>
          <a:prstGeom prst="line">
            <a:avLst/>
          </a:prstGeom>
          <a:ln w="38100">
            <a:solidFill>
              <a:srgbClr val="FF0000"/>
            </a:solidFill>
            <a:miter/>
            <a:tailEnd type="triangle"/>
          </a:ln>
        </p:spPr>
        <p:txBody>
          <a:bodyPr lIns="45719" rIns="45719"/>
          <a:lstStyle/>
          <a:p>
            <a:pPr defTabSz="457200">
              <a:defRPr sz="1200">
                <a:latin typeface="+mn-lt"/>
                <a:ea typeface="+mn-ea"/>
                <a:cs typeface="+mn-cs"/>
                <a:sym typeface="Helvetica"/>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Linac - 3GeV RCS Beam Transport line (L3BT)"/>
          <p:cNvSpPr txBox="1">
            <a:spLocks noGrp="1"/>
          </p:cNvSpPr>
          <p:nvPr>
            <p:ph type="title"/>
          </p:nvPr>
        </p:nvSpPr>
        <p:spPr>
          <a:xfrm>
            <a:off x="584048" y="88272"/>
            <a:ext cx="7886701" cy="488110"/>
          </a:xfrm>
          <a:prstGeom prst="rect">
            <a:avLst/>
          </a:prstGeom>
        </p:spPr>
        <p:txBody>
          <a:bodyPr/>
          <a:lstStyle/>
          <a:p>
            <a:pPr defTabSz="630936">
              <a:defRPr sz="2760" b="1"/>
            </a:pPr>
            <a:r>
              <a:t>Linac - 3GeV RCS Beam </a:t>
            </a:r>
            <a:r>
              <a:rPr b="0">
                <a:latin typeface="ヒラギノ角ゴシック W6"/>
                <a:ea typeface="ヒラギノ角ゴシック W6"/>
                <a:cs typeface="ヒラギノ角ゴシック W6"/>
                <a:sym typeface="ヒラギノ角ゴシック W6"/>
              </a:rPr>
              <a:t>Transport</a:t>
            </a:r>
            <a:r>
              <a:t> line (L3BT)</a:t>
            </a:r>
          </a:p>
        </p:txBody>
      </p:sp>
      <p:pic>
        <p:nvPicPr>
          <p:cNvPr id="225" name="L3BT_org.pdf" descr="L3BT_org.pdf"/>
          <p:cNvPicPr>
            <a:picLocks noChangeAspect="1"/>
          </p:cNvPicPr>
          <p:nvPr/>
        </p:nvPicPr>
        <p:blipFill>
          <a:blip r:embed="rId2"/>
          <a:srcRect l="5175" t="11972" r="8176" b="5209"/>
          <a:stretch>
            <a:fillRect/>
          </a:stretch>
        </p:blipFill>
        <p:spPr>
          <a:xfrm>
            <a:off x="4517957" y="684443"/>
            <a:ext cx="4499043" cy="6085445"/>
          </a:xfrm>
          <a:prstGeom prst="rect">
            <a:avLst/>
          </a:prstGeom>
          <a:ln w="12700">
            <a:miter lim="400000"/>
          </a:ln>
        </p:spPr>
      </p:pic>
      <p:sp>
        <p:nvSpPr>
          <p:cNvPr id="226" name="DB2"/>
          <p:cNvSpPr txBox="1"/>
          <p:nvPr/>
        </p:nvSpPr>
        <p:spPr>
          <a:xfrm>
            <a:off x="7589381" y="3913749"/>
            <a:ext cx="400359"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0000FF"/>
                </a:solidFill>
              </a:defRPr>
            </a:lvl1pPr>
          </a:lstStyle>
          <a:p>
            <a:pPr>
              <a:defRPr sz="1800">
                <a:solidFill>
                  <a:srgbClr val="000000"/>
                </a:solidFill>
              </a:defRPr>
            </a:pPr>
            <a:r>
              <a:rPr sz="1400">
                <a:solidFill>
                  <a:srgbClr val="0000FF"/>
                </a:solidFill>
              </a:rPr>
              <a:t>DB2</a:t>
            </a:r>
          </a:p>
        </p:txBody>
      </p:sp>
      <p:sp>
        <p:nvSpPr>
          <p:cNvPr id="227" name="DB1"/>
          <p:cNvSpPr txBox="1"/>
          <p:nvPr/>
        </p:nvSpPr>
        <p:spPr>
          <a:xfrm>
            <a:off x="6168120" y="6138355"/>
            <a:ext cx="308918" cy="18936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400">
                <a:solidFill>
                  <a:srgbClr val="0000FF"/>
                </a:solidFill>
              </a:defRPr>
            </a:lvl1pPr>
          </a:lstStyle>
          <a:p>
            <a:pPr>
              <a:defRPr sz="1800">
                <a:solidFill>
                  <a:srgbClr val="000000"/>
                </a:solidFill>
              </a:defRPr>
            </a:pPr>
            <a:r>
              <a:rPr sz="1400">
                <a:solidFill>
                  <a:srgbClr val="0000FF"/>
                </a:solidFill>
              </a:rPr>
              <a:t>DB1</a:t>
            </a:r>
          </a:p>
        </p:txBody>
      </p:sp>
      <p:sp>
        <p:nvSpPr>
          <p:cNvPr id="228" name="ACS"/>
          <p:cNvSpPr txBox="1"/>
          <p:nvPr/>
        </p:nvSpPr>
        <p:spPr>
          <a:xfrm>
            <a:off x="4913617" y="5211647"/>
            <a:ext cx="290774" cy="18936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400">
                <a:solidFill>
                  <a:srgbClr val="0000FF"/>
                </a:solidFill>
              </a:defRPr>
            </a:lvl1pPr>
          </a:lstStyle>
          <a:p>
            <a:pPr>
              <a:defRPr sz="1800">
                <a:solidFill>
                  <a:srgbClr val="000000"/>
                </a:solidFill>
              </a:defRPr>
            </a:pPr>
            <a:r>
              <a:rPr sz="1400">
                <a:solidFill>
                  <a:srgbClr val="0000FF"/>
                </a:solidFill>
              </a:rPr>
              <a:t>ACS</a:t>
            </a:r>
          </a:p>
        </p:txBody>
      </p:sp>
      <p:sp>
        <p:nvSpPr>
          <p:cNvPr id="229" name="Scraper section"/>
          <p:cNvSpPr txBox="1"/>
          <p:nvPr/>
        </p:nvSpPr>
        <p:spPr>
          <a:xfrm rot="16200000">
            <a:off x="7435223" y="2821652"/>
            <a:ext cx="1248012" cy="2159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400">
                <a:solidFill>
                  <a:srgbClr val="0000FF"/>
                </a:solidFill>
              </a:defRPr>
            </a:lvl1pPr>
          </a:lstStyle>
          <a:p>
            <a:pPr>
              <a:defRPr sz="1800">
                <a:solidFill>
                  <a:srgbClr val="000000"/>
                </a:solidFill>
              </a:defRPr>
            </a:pPr>
            <a:r>
              <a:rPr sz="1400">
                <a:solidFill>
                  <a:srgbClr val="0000FF"/>
                </a:solidFill>
              </a:rPr>
              <a:t>Scraper section</a:t>
            </a:r>
          </a:p>
        </p:txBody>
      </p:sp>
      <p:sp>
        <p:nvSpPr>
          <p:cNvPr id="230" name="Injection section"/>
          <p:cNvSpPr txBox="1"/>
          <p:nvPr/>
        </p:nvSpPr>
        <p:spPr>
          <a:xfrm rot="16200000">
            <a:off x="7407386" y="960821"/>
            <a:ext cx="1287687"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400">
                <a:solidFill>
                  <a:srgbClr val="0000FF"/>
                </a:solidFill>
              </a:defRPr>
            </a:lvl1pPr>
          </a:lstStyle>
          <a:p>
            <a:r>
              <a:t>Injection section</a:t>
            </a:r>
          </a:p>
        </p:txBody>
      </p:sp>
      <p:sp>
        <p:nvSpPr>
          <p:cNvPr id="231" name="線"/>
          <p:cNvSpPr/>
          <p:nvPr/>
        </p:nvSpPr>
        <p:spPr>
          <a:xfrm flipV="1">
            <a:off x="6357318" y="5818363"/>
            <a:ext cx="1" cy="345393"/>
          </a:xfrm>
          <a:prstGeom prst="line">
            <a:avLst/>
          </a:prstGeom>
          <a:ln w="12700">
            <a:solidFill>
              <a:schemeClr val="accent1"/>
            </a:solidFill>
            <a:miter/>
            <a:tailEnd type="triangle"/>
          </a:ln>
        </p:spPr>
        <p:txBody>
          <a:bodyPr lIns="45719" rIns="45719"/>
          <a:lstStyle/>
          <a:p>
            <a:pPr defTabSz="457200">
              <a:defRPr sz="1200">
                <a:latin typeface="+mn-lt"/>
                <a:ea typeface="+mn-ea"/>
                <a:cs typeface="+mn-cs"/>
                <a:sym typeface="Helvetica"/>
              </a:defRPr>
            </a:pPr>
            <a:endParaRPr/>
          </a:p>
        </p:txBody>
      </p:sp>
      <p:sp>
        <p:nvSpPr>
          <p:cNvPr id="232" name="線"/>
          <p:cNvSpPr/>
          <p:nvPr/>
        </p:nvSpPr>
        <p:spPr>
          <a:xfrm>
            <a:off x="8042335" y="4098415"/>
            <a:ext cx="279146" cy="1"/>
          </a:xfrm>
          <a:prstGeom prst="line">
            <a:avLst/>
          </a:prstGeom>
          <a:ln w="12700">
            <a:solidFill>
              <a:schemeClr val="accent1"/>
            </a:solidFill>
            <a:miter/>
            <a:tailEnd type="triangle"/>
          </a:ln>
        </p:spPr>
        <p:txBody>
          <a:bodyPr lIns="45719" rIns="45719"/>
          <a:lstStyle/>
          <a:p>
            <a:pPr defTabSz="457200">
              <a:defRPr sz="1200">
                <a:latin typeface="+mn-lt"/>
                <a:ea typeface="+mn-ea"/>
                <a:cs typeface="+mn-cs"/>
                <a:sym typeface="Helvetica"/>
              </a:defRPr>
            </a:pPr>
            <a:endParaRPr/>
          </a:p>
        </p:txBody>
      </p:sp>
      <p:sp>
        <p:nvSpPr>
          <p:cNvPr id="233" name="Straight line"/>
          <p:cNvSpPr txBox="1"/>
          <p:nvPr/>
        </p:nvSpPr>
        <p:spPr>
          <a:xfrm>
            <a:off x="6129687" y="5507170"/>
            <a:ext cx="951620" cy="2159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400">
                <a:solidFill>
                  <a:srgbClr val="0000FF"/>
                </a:solidFill>
              </a:defRPr>
            </a:lvl1pPr>
          </a:lstStyle>
          <a:p>
            <a:pPr>
              <a:defRPr sz="1800">
                <a:solidFill>
                  <a:srgbClr val="000000"/>
                </a:solidFill>
              </a:defRPr>
            </a:pPr>
            <a:r>
              <a:rPr sz="1400">
                <a:solidFill>
                  <a:srgbClr val="0000FF"/>
                </a:solidFill>
              </a:rPr>
              <a:t>Straight line</a:t>
            </a:r>
          </a:p>
        </p:txBody>
      </p:sp>
      <p:sp>
        <p:nvSpPr>
          <p:cNvPr id="234" name="1st arc"/>
          <p:cNvSpPr txBox="1"/>
          <p:nvPr/>
        </p:nvSpPr>
        <p:spPr>
          <a:xfrm rot="18900000">
            <a:off x="7517845" y="5229464"/>
            <a:ext cx="474738" cy="21946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r>
              <a:rPr sz="1400">
                <a:solidFill>
                  <a:srgbClr val="0000FF"/>
                </a:solidFill>
              </a:rPr>
              <a:t>1</a:t>
            </a:r>
            <a:r>
              <a:rPr sz="1400" baseline="30000">
                <a:solidFill>
                  <a:srgbClr val="0000FF"/>
                </a:solidFill>
              </a:rPr>
              <a:t>st</a:t>
            </a:r>
            <a:r>
              <a:rPr sz="1400">
                <a:solidFill>
                  <a:srgbClr val="0000FF"/>
                </a:solidFill>
              </a:rPr>
              <a:t> arc</a:t>
            </a:r>
          </a:p>
        </p:txBody>
      </p:sp>
      <p:sp>
        <p:nvSpPr>
          <p:cNvPr id="235" name="線"/>
          <p:cNvSpPr/>
          <p:nvPr/>
        </p:nvSpPr>
        <p:spPr>
          <a:xfrm>
            <a:off x="4339039" y="6360468"/>
            <a:ext cx="432001" cy="1"/>
          </a:xfrm>
          <a:prstGeom prst="line">
            <a:avLst/>
          </a:prstGeom>
          <a:ln w="12700">
            <a:solidFill>
              <a:srgbClr val="000000"/>
            </a:solidFill>
            <a:miter/>
            <a:headEnd type="triangle"/>
            <a:tailEnd type="triangle"/>
          </a:ln>
        </p:spPr>
        <p:txBody>
          <a:bodyPr lIns="45719" rIns="45719"/>
          <a:lstStyle/>
          <a:p>
            <a:pPr defTabSz="457200">
              <a:defRPr sz="1200">
                <a:latin typeface="+mn-lt"/>
                <a:ea typeface="+mn-ea"/>
                <a:cs typeface="+mn-cs"/>
                <a:sym typeface="Helvetica"/>
              </a:defRPr>
            </a:pPr>
            <a:endParaRPr/>
          </a:p>
        </p:txBody>
      </p:sp>
      <p:sp>
        <p:nvSpPr>
          <p:cNvPr id="236" name="10 m"/>
          <p:cNvSpPr txBox="1"/>
          <p:nvPr/>
        </p:nvSpPr>
        <p:spPr>
          <a:xfrm>
            <a:off x="4319989" y="6083469"/>
            <a:ext cx="414819" cy="24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lvl1pPr>
          </a:lstStyle>
          <a:p>
            <a:pPr>
              <a:defRPr sz="1800"/>
            </a:pPr>
            <a:r>
              <a:rPr sz="1200"/>
              <a:t>10 m</a:t>
            </a:r>
          </a:p>
        </p:txBody>
      </p:sp>
      <p:sp>
        <p:nvSpPr>
          <p:cNvPr id="237" name="線"/>
          <p:cNvSpPr/>
          <p:nvPr/>
        </p:nvSpPr>
        <p:spPr>
          <a:xfrm>
            <a:off x="5746750" y="5260346"/>
            <a:ext cx="1" cy="747037"/>
          </a:xfrm>
          <a:prstGeom prst="line">
            <a:avLst/>
          </a:prstGeom>
          <a:ln w="19050">
            <a:solidFill>
              <a:srgbClr val="000000"/>
            </a:solidFill>
            <a:miter/>
          </a:ln>
        </p:spPr>
        <p:txBody>
          <a:bodyPr lIns="45719" rIns="45719"/>
          <a:lstStyle/>
          <a:p>
            <a:pPr defTabSz="457200">
              <a:defRPr sz="1200">
                <a:latin typeface="+mn-lt"/>
                <a:ea typeface="+mn-ea"/>
                <a:cs typeface="+mn-cs"/>
                <a:sym typeface="Helvetica"/>
              </a:defRPr>
            </a:pPr>
            <a:endParaRPr/>
          </a:p>
        </p:txBody>
      </p:sp>
      <p:sp>
        <p:nvSpPr>
          <p:cNvPr id="238" name="線"/>
          <p:cNvSpPr/>
          <p:nvPr/>
        </p:nvSpPr>
        <p:spPr>
          <a:xfrm flipH="1">
            <a:off x="5293824" y="5325947"/>
            <a:ext cx="452926" cy="1"/>
          </a:xfrm>
          <a:prstGeom prst="line">
            <a:avLst/>
          </a:prstGeom>
          <a:ln w="19050">
            <a:solidFill>
              <a:srgbClr val="000000"/>
            </a:solidFill>
            <a:miter/>
            <a:tailEnd type="triangle"/>
          </a:ln>
        </p:spPr>
        <p:txBody>
          <a:bodyPr lIns="45719" rIns="45719"/>
          <a:lstStyle/>
          <a:p>
            <a:pPr defTabSz="457200">
              <a:defRPr sz="1200">
                <a:latin typeface="+mn-lt"/>
                <a:ea typeface="+mn-ea"/>
                <a:cs typeface="+mn-cs"/>
                <a:sym typeface="Helvetica"/>
              </a:defRPr>
            </a:pPr>
            <a:endParaRPr/>
          </a:p>
        </p:txBody>
      </p:sp>
      <p:sp>
        <p:nvSpPr>
          <p:cNvPr id="239" name="線"/>
          <p:cNvSpPr/>
          <p:nvPr/>
        </p:nvSpPr>
        <p:spPr>
          <a:xfrm>
            <a:off x="5746750" y="5325947"/>
            <a:ext cx="452926" cy="1"/>
          </a:xfrm>
          <a:prstGeom prst="line">
            <a:avLst/>
          </a:prstGeom>
          <a:ln w="19050">
            <a:solidFill>
              <a:srgbClr val="000000"/>
            </a:solidFill>
            <a:miter/>
            <a:tailEnd type="triangle"/>
          </a:ln>
        </p:spPr>
        <p:txBody>
          <a:bodyPr lIns="45719" rIns="45719"/>
          <a:lstStyle/>
          <a:p>
            <a:pPr defTabSz="457200">
              <a:defRPr sz="1200">
                <a:latin typeface="+mn-lt"/>
                <a:ea typeface="+mn-ea"/>
                <a:cs typeface="+mn-cs"/>
                <a:sym typeface="Helvetica"/>
              </a:defRPr>
            </a:pPr>
            <a:endParaRPr/>
          </a:p>
        </p:txBody>
      </p:sp>
      <p:sp>
        <p:nvSpPr>
          <p:cNvPr id="240" name="L3BT"/>
          <p:cNvSpPr txBox="1"/>
          <p:nvPr/>
        </p:nvSpPr>
        <p:spPr>
          <a:xfrm>
            <a:off x="6180625" y="5157414"/>
            <a:ext cx="448194"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0000FF"/>
                </a:solidFill>
              </a:defRPr>
            </a:lvl1pPr>
          </a:lstStyle>
          <a:p>
            <a:pPr>
              <a:defRPr sz="1800">
                <a:solidFill>
                  <a:srgbClr val="000000"/>
                </a:solidFill>
              </a:defRPr>
            </a:pPr>
            <a:r>
              <a:rPr sz="1400">
                <a:solidFill>
                  <a:srgbClr val="0000FF"/>
                </a:solidFill>
              </a:rPr>
              <a:t>L3BT</a:t>
            </a:r>
          </a:p>
        </p:txBody>
      </p:sp>
      <p:sp>
        <p:nvSpPr>
          <p:cNvPr id="241" name="RCS"/>
          <p:cNvSpPr txBox="1"/>
          <p:nvPr/>
        </p:nvSpPr>
        <p:spPr>
          <a:xfrm>
            <a:off x="8591832" y="573282"/>
            <a:ext cx="414398"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3366FF"/>
                </a:solidFill>
              </a:defRPr>
            </a:lvl1pPr>
          </a:lstStyle>
          <a:p>
            <a:pPr>
              <a:defRPr sz="1800">
                <a:solidFill>
                  <a:srgbClr val="000000"/>
                </a:solidFill>
              </a:defRPr>
            </a:pPr>
            <a:r>
              <a:rPr sz="1600">
                <a:solidFill>
                  <a:srgbClr val="3366FF"/>
                </a:solidFill>
              </a:rPr>
              <a:t>RCS</a:t>
            </a:r>
          </a:p>
        </p:txBody>
      </p:sp>
      <p:pic>
        <p:nvPicPr>
          <p:cNvPr id="242" name="twiss_l3bt_arcTOFOIL.png" descr="twiss_l3bt_arcTOFOIL.png"/>
          <p:cNvPicPr>
            <a:picLocks noChangeAspect="1"/>
          </p:cNvPicPr>
          <p:nvPr/>
        </p:nvPicPr>
        <p:blipFill>
          <a:blip r:embed="rId3"/>
          <a:stretch>
            <a:fillRect/>
          </a:stretch>
        </p:blipFill>
        <p:spPr>
          <a:xfrm>
            <a:off x="3398869" y="990360"/>
            <a:ext cx="4695762" cy="3293681"/>
          </a:xfrm>
          <a:prstGeom prst="rect">
            <a:avLst/>
          </a:prstGeom>
          <a:ln w="12700">
            <a:miter lim="400000"/>
          </a:ln>
        </p:spPr>
      </p:pic>
      <p:sp>
        <p:nvSpPr>
          <p:cNvPr id="243" name="L3BT…"/>
          <p:cNvSpPr txBox="1"/>
          <p:nvPr/>
        </p:nvSpPr>
        <p:spPr>
          <a:xfrm>
            <a:off x="75898" y="593191"/>
            <a:ext cx="3454899" cy="6235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10000"/>
              </a:lnSpc>
              <a:defRPr sz="1400">
                <a:latin typeface="ヒラギノ角ゴシック W6"/>
                <a:ea typeface="ヒラギノ角ゴシック W6"/>
                <a:cs typeface="ヒラギノ角ゴシック W6"/>
                <a:sym typeface="ヒラギノ角ゴシック W6"/>
              </a:defRPr>
            </a:pPr>
            <a:r>
              <a:rPr u="sng" dirty="0"/>
              <a:t>L3BT</a:t>
            </a:r>
          </a:p>
          <a:p>
            <a:pPr marL="177800" indent="-177800" algn="just">
              <a:lnSpc>
                <a:spcPct val="110000"/>
              </a:lnSpc>
              <a:buSzPct val="100000"/>
              <a:buFont typeface="Arial"/>
              <a:buChar char="•"/>
              <a:defRPr sz="1400">
                <a:latin typeface="ヒラギノ角ゴシック W3"/>
                <a:ea typeface="ヒラギノ角ゴシック W3"/>
                <a:cs typeface="ヒラギノ角ゴシック W3"/>
                <a:sym typeface="ヒラギノ角ゴシック W3"/>
              </a:defRPr>
            </a:pPr>
            <a:r>
              <a:rPr lang="en-US" dirty="0"/>
              <a:t>L3BTはLINACと3GeVシンクロトロン(RCS)を結ぶビームラインで、直線部、90度アークセクション、スクレーパセクション、入射セクションで構成されている。</a:t>
            </a:r>
            <a:endParaRPr u="sng" dirty="0"/>
          </a:p>
          <a:p>
            <a:pPr marL="177800" indent="-177800" algn="just">
              <a:lnSpc>
                <a:spcPct val="110000"/>
              </a:lnSpc>
              <a:buSzPct val="100000"/>
              <a:buFont typeface="Arial"/>
              <a:buChar char="•"/>
              <a:defRPr sz="1400">
                <a:latin typeface="ヒラギノ角ゴシック W3"/>
                <a:ea typeface="ヒラギノ角ゴシック W3"/>
                <a:cs typeface="ヒラギノ角ゴシック W3"/>
                <a:sym typeface="ヒラギノ角ゴシック W3"/>
              </a:defRPr>
            </a:pPr>
            <a:r>
              <a:rPr lang="ja-JP" altLang="en-US"/>
              <a:t>全長</a:t>
            </a:r>
            <a:r>
              <a:rPr dirty="0"/>
              <a:t> ~ 185 m</a:t>
            </a:r>
          </a:p>
          <a:p>
            <a:pPr marL="184150" indent="-184150" algn="just" defTabSz="361950">
              <a:lnSpc>
                <a:spcPct val="110000"/>
              </a:lnSpc>
              <a:buSzPct val="100000"/>
              <a:buFont typeface="Arial"/>
              <a:buChar char="•"/>
              <a:defRPr sz="1400">
                <a:latin typeface="ヒラギノ角ゴシック W3"/>
                <a:ea typeface="ヒラギノ角ゴシック W3"/>
                <a:cs typeface="ヒラギノ角ゴシック W3"/>
                <a:sym typeface="ヒラギノ角ゴシック W3"/>
              </a:defRPr>
            </a:pPr>
            <a:r>
              <a:rPr lang="en-US" altLang="ja-JP" dirty="0"/>
              <a:t>2</a:t>
            </a:r>
            <a:r>
              <a:rPr lang="ja-JP" altLang="en-US"/>
              <a:t>つのデバンチャーと呼んでいる空洞が設置されていて、それぞれ</a:t>
            </a:r>
            <a:r>
              <a:rPr lang="en-US" altLang="ja-JP" dirty="0"/>
              <a:t>RCS</a:t>
            </a:r>
            <a:r>
              <a:rPr lang="ja-JP" altLang="en-US"/>
              <a:t>入射ビームの中心エネルギーと運動量広がりをコントロールしている。</a:t>
            </a:r>
            <a:endParaRPr lang="en-US" altLang="ja-JP" dirty="0"/>
          </a:p>
          <a:p>
            <a:pPr marL="184150" indent="-184150" algn="just" defTabSz="361950">
              <a:lnSpc>
                <a:spcPct val="110000"/>
              </a:lnSpc>
              <a:buSzPct val="100000"/>
              <a:buFont typeface="Arial"/>
              <a:buChar char="•"/>
              <a:defRPr sz="1400">
                <a:latin typeface="ヒラギノ角ゴシック W3"/>
                <a:ea typeface="ヒラギノ角ゴシック W3"/>
                <a:cs typeface="ヒラギノ角ゴシック W3"/>
                <a:sym typeface="ヒラギノ角ゴシック W3"/>
              </a:defRPr>
            </a:pPr>
            <a:r>
              <a:rPr dirty="0"/>
              <a:t>DB1 : </a:t>
            </a:r>
            <a:r>
              <a:rPr lang="ja-JP" altLang="en-US"/>
              <a:t>中心エネルギー、</a:t>
            </a:r>
            <a:r>
              <a:rPr dirty="0"/>
              <a:t>DB2 : </a:t>
            </a:r>
            <a:r>
              <a:rPr lang="ja-JP" altLang="en-US"/>
              <a:t>運動量広がり</a:t>
            </a:r>
            <a:endParaRPr dirty="0"/>
          </a:p>
          <a:p>
            <a:pPr marL="184150" indent="-184150" algn="just" defTabSz="361950">
              <a:lnSpc>
                <a:spcPct val="110000"/>
              </a:lnSpc>
              <a:buSzPct val="100000"/>
              <a:buFont typeface="Arial"/>
              <a:buChar char="•"/>
              <a:defRPr sz="1400">
                <a:latin typeface="ヒラギノ角ゴシック W3"/>
                <a:ea typeface="ヒラギノ角ゴシック W3"/>
                <a:cs typeface="ヒラギノ角ゴシック W3"/>
                <a:sym typeface="ヒラギノ角ゴシック W3"/>
              </a:defRPr>
            </a:pPr>
            <a:r>
              <a:rPr lang="ja-JP" altLang="en-US"/>
              <a:t>スクレーパセクションは単純な</a:t>
            </a:r>
            <a:r>
              <a:rPr lang="en-US" altLang="ja-JP" dirty="0"/>
              <a:t>4</a:t>
            </a:r>
            <a:r>
              <a:rPr lang="ja-JP" altLang="en-US"/>
              <a:t>つの</a:t>
            </a:r>
            <a:r>
              <a:rPr lang="en-US" altLang="ja-JP" dirty="0"/>
              <a:t>FODO</a:t>
            </a:r>
            <a:r>
              <a:rPr lang="ja-JP" altLang="en-US"/>
              <a:t>セルで構成されており、各</a:t>
            </a:r>
            <a:r>
              <a:rPr lang="en-US" altLang="ja-JP" dirty="0"/>
              <a:t>FODO</a:t>
            </a:r>
            <a:r>
              <a:rPr lang="ja-JP" altLang="en-US"/>
              <a:t>に水平と垂直のビームハロースクレーパを設置している。</a:t>
            </a:r>
            <a:r>
              <a:rPr lang="en-US" altLang="ja-JP" dirty="0"/>
              <a:t>FODO</a:t>
            </a:r>
            <a:r>
              <a:rPr lang="ja-JP" altLang="en-US"/>
              <a:t>のベータトロン位相進みは</a:t>
            </a:r>
            <a:r>
              <a:rPr lang="en-US" altLang="ja-JP" dirty="0"/>
              <a:t>45</a:t>
            </a:r>
            <a:r>
              <a:rPr lang="ja-JP" altLang="en-US"/>
              <a:t>度。</a:t>
            </a:r>
            <a:endParaRPr dirty="0"/>
          </a:p>
          <a:p>
            <a:pPr marL="184150" indent="-184150" algn="just" defTabSz="361950">
              <a:lnSpc>
                <a:spcPct val="110000"/>
              </a:lnSpc>
              <a:buSzPct val="100000"/>
              <a:buFont typeface="Arial"/>
              <a:buChar char="•"/>
              <a:defRPr sz="1400">
                <a:latin typeface="ヒラギノ角ゴシック W3"/>
                <a:ea typeface="ヒラギノ角ゴシック W3"/>
                <a:cs typeface="ヒラギノ角ゴシック W3"/>
                <a:sym typeface="ヒラギノ角ゴシック W3"/>
              </a:defRPr>
            </a:pPr>
            <a:r>
              <a:rPr lang="ja-JP" altLang="en-US"/>
              <a:t>ビームプロファイルを測定するワイヤースキャナ</a:t>
            </a:r>
            <a:r>
              <a:rPr lang="en-US" altLang="ja-JP" dirty="0"/>
              <a:t>(WSM)</a:t>
            </a:r>
            <a:r>
              <a:rPr lang="ja-JP" altLang="en-US"/>
              <a:t>が各セクションに設置されている。</a:t>
            </a:r>
            <a:endParaRPr dirty="0"/>
          </a:p>
          <a:p>
            <a:pPr marL="184150" indent="-184150" algn="just" defTabSz="361950">
              <a:lnSpc>
                <a:spcPct val="110000"/>
              </a:lnSpc>
              <a:buSzPct val="100000"/>
              <a:buFont typeface="Arial"/>
              <a:buChar char="•"/>
              <a:defRPr sz="1400">
                <a:latin typeface="ヒラギノ角ゴシック W3"/>
                <a:ea typeface="ヒラギノ角ゴシック W3"/>
                <a:cs typeface="ヒラギノ角ゴシック W3"/>
                <a:sym typeface="ヒラギノ角ゴシック W3"/>
              </a:defRPr>
            </a:pPr>
            <a:r>
              <a:rPr lang="en-US" dirty="0" err="1"/>
              <a:t>WSMを使って、各セクションで空間電荷効果を考慮したマッチングを行なっている。使用しているマッチングツールは</a:t>
            </a:r>
            <a:r>
              <a:rPr dirty="0" err="1"/>
              <a:t>“</a:t>
            </a:r>
            <a:r>
              <a:rPr lang="en-US" dirty="0" err="1"/>
              <a:t>Xal</a:t>
            </a:r>
            <a:r>
              <a:rPr dirty="0"/>
              <a:t>”</a:t>
            </a:r>
            <a:r>
              <a:rPr lang="ja-JP" altLang="en-US"/>
              <a:t>である</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CB3044-AAAA-1295-0FC5-C26006C0C071}"/>
              </a:ext>
            </a:extLst>
          </p:cNvPr>
          <p:cNvSpPr txBox="1"/>
          <p:nvPr/>
        </p:nvSpPr>
        <p:spPr>
          <a:xfrm>
            <a:off x="579232" y="62168"/>
            <a:ext cx="567879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2400" b="1" i="0" u="sng"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J-PARC </a:t>
            </a:r>
            <a:r>
              <a:rPr kumimoji="0" lang="en-US" altLang="ja-JP" sz="2400" b="1" i="0" u="sng" strike="noStrike" cap="none" spc="0" normalizeH="0" baseline="0" dirty="0" err="1">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Linac</a:t>
            </a:r>
            <a:r>
              <a:rPr kumimoji="0" lang="ja-JP" altLang="en-US" sz="2400" b="1" i="0" u="sng"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におけるマッチングとは</a:t>
            </a:r>
          </a:p>
        </p:txBody>
      </p:sp>
      <p:sp>
        <p:nvSpPr>
          <p:cNvPr id="4" name="テキスト ボックス 3">
            <a:extLst>
              <a:ext uri="{FF2B5EF4-FFF2-40B4-BE49-F238E27FC236}">
                <a16:creationId xmlns:a16="http://schemas.microsoft.com/office/drawing/2014/main" id="{35A2AA62-ED85-5E57-1217-98B19A559629}"/>
              </a:ext>
            </a:extLst>
          </p:cNvPr>
          <p:cNvSpPr txBox="1"/>
          <p:nvPr/>
        </p:nvSpPr>
        <p:spPr>
          <a:xfrm>
            <a:off x="463109" y="571953"/>
            <a:ext cx="776967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J-PARC</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では、空間電荷効果を加味した</a:t>
            </a:r>
            <a:r>
              <a:rPr lang="en-US" altLang="ja-JP" sz="1400" dirty="0">
                <a:latin typeface="Hiragino Kaku Gothic ProN W3" panose="020B0300000000000000" pitchFamily="34" charset="-128"/>
                <a:ea typeface="Hiragino Kaku Gothic ProN W3" panose="020B0300000000000000" pitchFamily="34" charset="-128"/>
              </a:rPr>
              <a:t>rms</a:t>
            </a:r>
            <a:r>
              <a:rPr lang="ja-JP" altLang="en-US" sz="1400">
                <a:latin typeface="Hiragino Kaku Gothic ProN W3" panose="020B0300000000000000" pitchFamily="34" charset="-128"/>
                <a:ea typeface="Hiragino Kaku Gothic ProN W3" panose="020B0300000000000000" pitchFamily="34" charset="-128"/>
              </a:rPr>
              <a:t>ビーム径エンベロープマッチングを行なっている。</a:t>
            </a:r>
            <a:endPar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p:txBody>
      </p:sp>
      <p:grpSp>
        <p:nvGrpSpPr>
          <p:cNvPr id="46" name="グループ化 45">
            <a:extLst>
              <a:ext uri="{FF2B5EF4-FFF2-40B4-BE49-F238E27FC236}">
                <a16:creationId xmlns:a16="http://schemas.microsoft.com/office/drawing/2014/main" id="{E7398864-4D3B-E18C-E2BE-F2ABE99E4F87}"/>
              </a:ext>
            </a:extLst>
          </p:cNvPr>
          <p:cNvGrpSpPr/>
          <p:nvPr/>
        </p:nvGrpSpPr>
        <p:grpSpPr>
          <a:xfrm>
            <a:off x="1878665" y="3299954"/>
            <a:ext cx="4881731" cy="3495877"/>
            <a:chOff x="2317200" y="3541535"/>
            <a:chExt cx="4390611" cy="3144179"/>
          </a:xfrm>
        </p:grpSpPr>
        <p:pic>
          <p:nvPicPr>
            <p:cNvPr id="6" name="image24.png" descr="image24.png">
              <a:extLst>
                <a:ext uri="{FF2B5EF4-FFF2-40B4-BE49-F238E27FC236}">
                  <a16:creationId xmlns:a16="http://schemas.microsoft.com/office/drawing/2014/main" id="{ED7656A9-781E-9111-1B4F-F5301D803530}"/>
                </a:ext>
              </a:extLst>
            </p:cNvPr>
            <p:cNvPicPr>
              <a:picLocks noChangeAspect="1"/>
            </p:cNvPicPr>
            <p:nvPr/>
          </p:nvPicPr>
          <p:blipFill>
            <a:blip r:embed="rId2"/>
            <a:stretch>
              <a:fillRect/>
            </a:stretch>
          </p:blipFill>
          <p:spPr>
            <a:xfrm>
              <a:off x="2317200" y="3549564"/>
              <a:ext cx="4390611" cy="3136150"/>
            </a:xfrm>
            <a:prstGeom prst="rect">
              <a:avLst/>
            </a:prstGeom>
            <a:ln w="12700">
              <a:miter lim="400000"/>
            </a:ln>
          </p:spPr>
        </p:pic>
        <p:sp>
          <p:nvSpPr>
            <p:cNvPr id="7" name="テキスト ボックス 6">
              <a:extLst>
                <a:ext uri="{FF2B5EF4-FFF2-40B4-BE49-F238E27FC236}">
                  <a16:creationId xmlns:a16="http://schemas.microsoft.com/office/drawing/2014/main" id="{0158F04A-22FB-3338-D5A6-A1F78D4E87ED}"/>
                </a:ext>
              </a:extLst>
            </p:cNvPr>
            <p:cNvSpPr txBox="1"/>
            <p:nvPr/>
          </p:nvSpPr>
          <p:spPr>
            <a:xfrm>
              <a:off x="3269300" y="3541535"/>
              <a:ext cx="2617612" cy="276812"/>
            </a:xfrm>
            <a:prstGeom prst="rect">
              <a:avLst/>
            </a:prstGeom>
            <a:solidFill>
              <a:schemeClr val="bg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一例</a:t>
              </a: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(L3BT-</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スクレーパセクション</a:t>
              </a: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a:t>
              </a:r>
              <a:endPar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p:txBody>
        </p:sp>
        <p:grpSp>
          <p:nvGrpSpPr>
            <p:cNvPr id="43" name="グループ化 42">
              <a:extLst>
                <a:ext uri="{FF2B5EF4-FFF2-40B4-BE49-F238E27FC236}">
                  <a16:creationId xmlns:a16="http://schemas.microsoft.com/office/drawing/2014/main" id="{5656CB95-EC2E-D562-3158-0C5EC4D804C3}"/>
                </a:ext>
              </a:extLst>
            </p:cNvPr>
            <p:cNvGrpSpPr/>
            <p:nvPr/>
          </p:nvGrpSpPr>
          <p:grpSpPr>
            <a:xfrm>
              <a:off x="2621549" y="3877798"/>
              <a:ext cx="3684173" cy="2009868"/>
              <a:chOff x="883581" y="2788740"/>
              <a:chExt cx="3684173" cy="2009868"/>
            </a:xfrm>
          </p:grpSpPr>
          <p:grpSp>
            <p:nvGrpSpPr>
              <p:cNvPr id="34" name="グループ化 33">
                <a:extLst>
                  <a:ext uri="{FF2B5EF4-FFF2-40B4-BE49-F238E27FC236}">
                    <a16:creationId xmlns:a16="http://schemas.microsoft.com/office/drawing/2014/main" id="{140A883C-0242-35DD-F981-DC4E9024B7C0}"/>
                  </a:ext>
                </a:extLst>
              </p:cNvPr>
              <p:cNvGrpSpPr/>
              <p:nvPr/>
            </p:nvGrpSpPr>
            <p:grpSpPr>
              <a:xfrm>
                <a:off x="883581" y="4325994"/>
                <a:ext cx="3684173" cy="472614"/>
                <a:chOff x="5712431" y="3667875"/>
                <a:chExt cx="2589095" cy="472614"/>
              </a:xfrm>
            </p:grpSpPr>
            <p:cxnSp>
              <p:nvCxnSpPr>
                <p:cNvPr id="9" name="直線コネクタ 8">
                  <a:extLst>
                    <a:ext uri="{FF2B5EF4-FFF2-40B4-BE49-F238E27FC236}">
                      <a16:creationId xmlns:a16="http://schemas.microsoft.com/office/drawing/2014/main" id="{6F4BA9E8-5CE1-BA23-4ED8-136DDB64A284}"/>
                    </a:ext>
                  </a:extLst>
                </p:cNvPr>
                <p:cNvCxnSpPr>
                  <a:cxnSpLocks/>
                </p:cNvCxnSpPr>
                <p:nvPr/>
              </p:nvCxnSpPr>
              <p:spPr>
                <a:xfrm>
                  <a:off x="5712431" y="3667875"/>
                  <a:ext cx="205484"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cxnSp>
              <p:nvCxnSpPr>
                <p:cNvPr id="11" name="直線コネクタ 10">
                  <a:extLst>
                    <a:ext uri="{FF2B5EF4-FFF2-40B4-BE49-F238E27FC236}">
                      <a16:creationId xmlns:a16="http://schemas.microsoft.com/office/drawing/2014/main" id="{0BEB4952-3939-3FE9-342D-AD59316FDF47}"/>
                    </a:ext>
                  </a:extLst>
                </p:cNvPr>
                <p:cNvCxnSpPr>
                  <a:cxnSpLocks/>
                </p:cNvCxnSpPr>
                <p:nvPr/>
              </p:nvCxnSpPr>
              <p:spPr>
                <a:xfrm flipV="1">
                  <a:off x="5917915" y="3737150"/>
                  <a:ext cx="221443" cy="393061"/>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grpSp>
              <p:nvGrpSpPr>
                <p:cNvPr id="18" name="グループ化 17">
                  <a:extLst>
                    <a:ext uri="{FF2B5EF4-FFF2-40B4-BE49-F238E27FC236}">
                      <a16:creationId xmlns:a16="http://schemas.microsoft.com/office/drawing/2014/main" id="{C4E7E870-7C6E-2361-1EE0-B1D10963594A}"/>
                    </a:ext>
                  </a:extLst>
                </p:cNvPr>
                <p:cNvGrpSpPr/>
                <p:nvPr/>
              </p:nvGrpSpPr>
              <p:grpSpPr>
                <a:xfrm>
                  <a:off x="6139358" y="3678150"/>
                  <a:ext cx="418441" cy="452062"/>
                  <a:chOff x="6139358" y="3678150"/>
                  <a:chExt cx="418441" cy="452062"/>
                </a:xfrm>
              </p:grpSpPr>
              <p:cxnSp>
                <p:nvCxnSpPr>
                  <p:cNvPr id="14" name="直線コネクタ 13">
                    <a:extLst>
                      <a:ext uri="{FF2B5EF4-FFF2-40B4-BE49-F238E27FC236}">
                        <a16:creationId xmlns:a16="http://schemas.microsoft.com/office/drawing/2014/main" id="{035EA8AD-C55F-A15F-0C94-225ABF122A17}"/>
                      </a:ext>
                    </a:extLst>
                  </p:cNvPr>
                  <p:cNvCxnSpPr>
                    <a:cxnSpLocks/>
                  </p:cNvCxnSpPr>
                  <p:nvPr/>
                </p:nvCxnSpPr>
                <p:spPr>
                  <a:xfrm flipV="1">
                    <a:off x="6381657" y="3678150"/>
                    <a:ext cx="176142" cy="452062"/>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cxnSp>
                <p:nvCxnSpPr>
                  <p:cNvPr id="16" name="直線コネクタ 15">
                    <a:extLst>
                      <a:ext uri="{FF2B5EF4-FFF2-40B4-BE49-F238E27FC236}">
                        <a16:creationId xmlns:a16="http://schemas.microsoft.com/office/drawing/2014/main" id="{666FEF63-3930-5EF7-7A87-1C78900B3258}"/>
                      </a:ext>
                    </a:extLst>
                  </p:cNvPr>
                  <p:cNvCxnSpPr>
                    <a:cxnSpLocks/>
                  </p:cNvCxnSpPr>
                  <p:nvPr/>
                </p:nvCxnSpPr>
                <p:spPr>
                  <a:xfrm>
                    <a:off x="6139358" y="3678150"/>
                    <a:ext cx="242337" cy="452062"/>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grpSp>
            <p:grpSp>
              <p:nvGrpSpPr>
                <p:cNvPr id="19" name="グループ化 18">
                  <a:extLst>
                    <a:ext uri="{FF2B5EF4-FFF2-40B4-BE49-F238E27FC236}">
                      <a16:creationId xmlns:a16="http://schemas.microsoft.com/office/drawing/2014/main" id="{7B99F553-2F4D-6512-7D94-3185672752C1}"/>
                    </a:ext>
                  </a:extLst>
                </p:cNvPr>
                <p:cNvGrpSpPr/>
                <p:nvPr/>
              </p:nvGrpSpPr>
              <p:grpSpPr>
                <a:xfrm>
                  <a:off x="6544513" y="3667875"/>
                  <a:ext cx="388975" cy="462337"/>
                  <a:chOff x="6162926" y="3667875"/>
                  <a:chExt cx="388975" cy="462337"/>
                </a:xfrm>
              </p:grpSpPr>
              <p:cxnSp>
                <p:nvCxnSpPr>
                  <p:cNvPr id="20" name="直線コネクタ 19">
                    <a:extLst>
                      <a:ext uri="{FF2B5EF4-FFF2-40B4-BE49-F238E27FC236}">
                        <a16:creationId xmlns:a16="http://schemas.microsoft.com/office/drawing/2014/main" id="{683EFAA2-AA08-945B-9188-4DF85ECE09FB}"/>
                      </a:ext>
                    </a:extLst>
                  </p:cNvPr>
                  <p:cNvCxnSpPr>
                    <a:cxnSpLocks/>
                  </p:cNvCxnSpPr>
                  <p:nvPr/>
                </p:nvCxnSpPr>
                <p:spPr>
                  <a:xfrm flipV="1">
                    <a:off x="6368371" y="3667875"/>
                    <a:ext cx="183530"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cxnSp>
                <p:nvCxnSpPr>
                  <p:cNvPr id="21" name="直線コネクタ 20">
                    <a:extLst>
                      <a:ext uri="{FF2B5EF4-FFF2-40B4-BE49-F238E27FC236}">
                        <a16:creationId xmlns:a16="http://schemas.microsoft.com/office/drawing/2014/main" id="{B720F475-BDB2-C14C-A0A4-8A6BB43BCC45}"/>
                      </a:ext>
                    </a:extLst>
                  </p:cNvPr>
                  <p:cNvCxnSpPr>
                    <a:cxnSpLocks/>
                  </p:cNvCxnSpPr>
                  <p:nvPr/>
                </p:nvCxnSpPr>
                <p:spPr>
                  <a:xfrm>
                    <a:off x="6162926" y="3678150"/>
                    <a:ext cx="205484" cy="452062"/>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grpSp>
            <p:grpSp>
              <p:nvGrpSpPr>
                <p:cNvPr id="22" name="グループ化 21">
                  <a:extLst>
                    <a:ext uri="{FF2B5EF4-FFF2-40B4-BE49-F238E27FC236}">
                      <a16:creationId xmlns:a16="http://schemas.microsoft.com/office/drawing/2014/main" id="{D0C1473A-FD91-A7B9-D99A-4DE73D63D694}"/>
                    </a:ext>
                  </a:extLst>
                </p:cNvPr>
                <p:cNvGrpSpPr/>
                <p:nvPr/>
              </p:nvGrpSpPr>
              <p:grpSpPr>
                <a:xfrm>
                  <a:off x="6946774" y="3678150"/>
                  <a:ext cx="388976" cy="462337"/>
                  <a:chOff x="6176211" y="3667875"/>
                  <a:chExt cx="388976" cy="462337"/>
                </a:xfrm>
              </p:grpSpPr>
              <p:cxnSp>
                <p:nvCxnSpPr>
                  <p:cNvPr id="23" name="直線コネクタ 22">
                    <a:extLst>
                      <a:ext uri="{FF2B5EF4-FFF2-40B4-BE49-F238E27FC236}">
                        <a16:creationId xmlns:a16="http://schemas.microsoft.com/office/drawing/2014/main" id="{B26DD403-6456-568A-2A16-52E3EAC59F8A}"/>
                      </a:ext>
                    </a:extLst>
                  </p:cNvPr>
                  <p:cNvCxnSpPr>
                    <a:cxnSpLocks/>
                  </p:cNvCxnSpPr>
                  <p:nvPr/>
                </p:nvCxnSpPr>
                <p:spPr>
                  <a:xfrm flipV="1">
                    <a:off x="6381657" y="3667875"/>
                    <a:ext cx="183530"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cxnSp>
                <p:nvCxnSpPr>
                  <p:cNvPr id="24" name="直線コネクタ 23">
                    <a:extLst>
                      <a:ext uri="{FF2B5EF4-FFF2-40B4-BE49-F238E27FC236}">
                        <a16:creationId xmlns:a16="http://schemas.microsoft.com/office/drawing/2014/main" id="{71FFF4C5-F054-70A2-ED1D-5611B113EBA2}"/>
                      </a:ext>
                    </a:extLst>
                  </p:cNvPr>
                  <p:cNvCxnSpPr/>
                  <p:nvPr/>
                </p:nvCxnSpPr>
                <p:spPr>
                  <a:xfrm>
                    <a:off x="6176211" y="3667875"/>
                    <a:ext cx="205484"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grpSp>
            <p:grpSp>
              <p:nvGrpSpPr>
                <p:cNvPr id="25" name="グループ化 24">
                  <a:extLst>
                    <a:ext uri="{FF2B5EF4-FFF2-40B4-BE49-F238E27FC236}">
                      <a16:creationId xmlns:a16="http://schemas.microsoft.com/office/drawing/2014/main" id="{9EF96C24-D01E-D9AC-F3EB-2A87AE620C09}"/>
                    </a:ext>
                  </a:extLst>
                </p:cNvPr>
                <p:cNvGrpSpPr/>
                <p:nvPr/>
              </p:nvGrpSpPr>
              <p:grpSpPr>
                <a:xfrm>
                  <a:off x="7328361" y="3678152"/>
                  <a:ext cx="388976" cy="462337"/>
                  <a:chOff x="6176211" y="3667875"/>
                  <a:chExt cx="388976" cy="462337"/>
                </a:xfrm>
              </p:grpSpPr>
              <p:cxnSp>
                <p:nvCxnSpPr>
                  <p:cNvPr id="26" name="直線コネクタ 25">
                    <a:extLst>
                      <a:ext uri="{FF2B5EF4-FFF2-40B4-BE49-F238E27FC236}">
                        <a16:creationId xmlns:a16="http://schemas.microsoft.com/office/drawing/2014/main" id="{9D8EF067-7E16-7327-4196-6711C08BF757}"/>
                      </a:ext>
                    </a:extLst>
                  </p:cNvPr>
                  <p:cNvCxnSpPr>
                    <a:cxnSpLocks/>
                  </p:cNvCxnSpPr>
                  <p:nvPr/>
                </p:nvCxnSpPr>
                <p:spPr>
                  <a:xfrm flipV="1">
                    <a:off x="6381657" y="3667875"/>
                    <a:ext cx="183530"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cxnSp>
                <p:nvCxnSpPr>
                  <p:cNvPr id="27" name="直線コネクタ 26">
                    <a:extLst>
                      <a:ext uri="{FF2B5EF4-FFF2-40B4-BE49-F238E27FC236}">
                        <a16:creationId xmlns:a16="http://schemas.microsoft.com/office/drawing/2014/main" id="{6F9AEE77-3753-2113-9A75-41ED0603DF38}"/>
                      </a:ext>
                    </a:extLst>
                  </p:cNvPr>
                  <p:cNvCxnSpPr/>
                  <p:nvPr/>
                </p:nvCxnSpPr>
                <p:spPr>
                  <a:xfrm>
                    <a:off x="6176211" y="3667875"/>
                    <a:ext cx="205484"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grpSp>
            <p:grpSp>
              <p:nvGrpSpPr>
                <p:cNvPr id="28" name="グループ化 27">
                  <a:extLst>
                    <a:ext uri="{FF2B5EF4-FFF2-40B4-BE49-F238E27FC236}">
                      <a16:creationId xmlns:a16="http://schemas.microsoft.com/office/drawing/2014/main" id="{867C5028-05AE-A0E2-9F18-B17733906898}"/>
                    </a:ext>
                  </a:extLst>
                </p:cNvPr>
                <p:cNvGrpSpPr/>
                <p:nvPr/>
              </p:nvGrpSpPr>
              <p:grpSpPr>
                <a:xfrm>
                  <a:off x="7717337" y="3678152"/>
                  <a:ext cx="388976" cy="462337"/>
                  <a:chOff x="6176211" y="3667875"/>
                  <a:chExt cx="388976" cy="462337"/>
                </a:xfrm>
              </p:grpSpPr>
              <p:cxnSp>
                <p:nvCxnSpPr>
                  <p:cNvPr id="29" name="直線コネクタ 28">
                    <a:extLst>
                      <a:ext uri="{FF2B5EF4-FFF2-40B4-BE49-F238E27FC236}">
                        <a16:creationId xmlns:a16="http://schemas.microsoft.com/office/drawing/2014/main" id="{5A57D153-0875-4EE6-0483-57BAB213AD8A}"/>
                      </a:ext>
                    </a:extLst>
                  </p:cNvPr>
                  <p:cNvCxnSpPr>
                    <a:cxnSpLocks/>
                  </p:cNvCxnSpPr>
                  <p:nvPr/>
                </p:nvCxnSpPr>
                <p:spPr>
                  <a:xfrm flipV="1">
                    <a:off x="6381657" y="3667875"/>
                    <a:ext cx="183530"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cxnSp>
                <p:nvCxnSpPr>
                  <p:cNvPr id="30" name="直線コネクタ 29">
                    <a:extLst>
                      <a:ext uri="{FF2B5EF4-FFF2-40B4-BE49-F238E27FC236}">
                        <a16:creationId xmlns:a16="http://schemas.microsoft.com/office/drawing/2014/main" id="{91095E26-6C53-246B-4096-B943F2DADE84}"/>
                      </a:ext>
                    </a:extLst>
                  </p:cNvPr>
                  <p:cNvCxnSpPr/>
                  <p:nvPr/>
                </p:nvCxnSpPr>
                <p:spPr>
                  <a:xfrm>
                    <a:off x="6176211" y="3667875"/>
                    <a:ext cx="205484"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grpSp>
            <p:cxnSp>
              <p:nvCxnSpPr>
                <p:cNvPr id="33" name="直線コネクタ 32">
                  <a:extLst>
                    <a:ext uri="{FF2B5EF4-FFF2-40B4-BE49-F238E27FC236}">
                      <a16:creationId xmlns:a16="http://schemas.microsoft.com/office/drawing/2014/main" id="{AA56041A-7CA9-941C-A03C-D1636CBB06E5}"/>
                    </a:ext>
                  </a:extLst>
                </p:cNvPr>
                <p:cNvCxnSpPr/>
                <p:nvPr/>
              </p:nvCxnSpPr>
              <p:spPr>
                <a:xfrm>
                  <a:off x="8096042" y="3678150"/>
                  <a:ext cx="205484" cy="462337"/>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grpSp>
          <p:sp>
            <p:nvSpPr>
              <p:cNvPr id="35" name="正方形/長方形 34">
                <a:extLst>
                  <a:ext uri="{FF2B5EF4-FFF2-40B4-BE49-F238E27FC236}">
                    <a16:creationId xmlns:a16="http://schemas.microsoft.com/office/drawing/2014/main" id="{E6C390A3-796B-C5E2-D813-A8A84A63DDA6}"/>
                  </a:ext>
                </a:extLst>
              </p:cNvPr>
              <p:cNvSpPr/>
              <p:nvPr/>
            </p:nvSpPr>
            <p:spPr>
              <a:xfrm>
                <a:off x="1089062" y="2788740"/>
                <a:ext cx="1902670" cy="1152000"/>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6" name="テキスト ボックス 35">
                <a:extLst>
                  <a:ext uri="{FF2B5EF4-FFF2-40B4-BE49-F238E27FC236}">
                    <a16:creationId xmlns:a16="http://schemas.microsoft.com/office/drawing/2014/main" id="{B7E252A2-E2AE-2038-B92F-CCCEF27F61F3}"/>
                  </a:ext>
                </a:extLst>
              </p:cNvPr>
              <p:cNvSpPr txBox="1"/>
              <p:nvPr/>
            </p:nvSpPr>
            <p:spPr>
              <a:xfrm>
                <a:off x="1569052" y="2877068"/>
                <a:ext cx="12255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ja-JP" altLang="en-US" sz="1000">
                    <a:latin typeface="Hiragino Kaku Gothic ProN W3" panose="020B0300000000000000" pitchFamily="34" charset="-128"/>
                    <a:ea typeface="Hiragino Kaku Gothic ProN W3" panose="020B0300000000000000" pitchFamily="34" charset="-128"/>
                  </a:rPr>
                  <a:t>マッチングした</a:t>
                </a:r>
                <a:r>
                  <a:rPr lang="en-US" altLang="ja-JP" sz="1000" dirty="0">
                    <a:latin typeface="Hiragino Kaku Gothic ProN W3" panose="020B0300000000000000" pitchFamily="34" charset="-128"/>
                    <a:ea typeface="Hiragino Kaku Gothic ProN W3" panose="020B0300000000000000" pitchFamily="34" charset="-128"/>
                  </a:rPr>
                  <a:t>rms</a:t>
                </a:r>
                <a:r>
                  <a:rPr lang="ja-JP" altLang="en-US" sz="1000">
                    <a:latin typeface="Hiragino Kaku Gothic ProN W3" panose="020B0300000000000000" pitchFamily="34" charset="-128"/>
                    <a:ea typeface="Hiragino Kaku Gothic ProN W3" panose="020B0300000000000000" pitchFamily="34" charset="-128"/>
                  </a:rPr>
                  <a:t>エンベロープ</a:t>
                </a:r>
                <a:endParaRPr kumimoji="0" lang="ja-JP" altLang="en-US" sz="10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p:txBody>
          </p:sp>
          <p:sp>
            <p:nvSpPr>
              <p:cNvPr id="37" name="テキスト ボックス 36">
                <a:extLst>
                  <a:ext uri="{FF2B5EF4-FFF2-40B4-BE49-F238E27FC236}">
                    <a16:creationId xmlns:a16="http://schemas.microsoft.com/office/drawing/2014/main" id="{6D1F1B1B-DF0B-4615-5B3F-85BDBB9A86F1}"/>
                  </a:ext>
                </a:extLst>
              </p:cNvPr>
              <p:cNvSpPr txBox="1"/>
              <p:nvPr/>
            </p:nvSpPr>
            <p:spPr>
              <a:xfrm>
                <a:off x="1586193" y="3325892"/>
                <a:ext cx="1225574"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ja-JP" altLang="en-US" sz="1000">
                    <a:latin typeface="Hiragino Kaku Gothic ProN W3" panose="020B0300000000000000" pitchFamily="34" charset="-128"/>
                    <a:ea typeface="Hiragino Kaku Gothic ProN W3" panose="020B0300000000000000" pitchFamily="34" charset="-128"/>
                  </a:rPr>
                  <a:t>マッチングできていない</a:t>
                </a:r>
                <a:r>
                  <a:rPr lang="en-US" altLang="ja-JP" sz="1000" dirty="0">
                    <a:latin typeface="Hiragino Kaku Gothic ProN W3" panose="020B0300000000000000" pitchFamily="34" charset="-128"/>
                    <a:ea typeface="Hiragino Kaku Gothic ProN W3" panose="020B0300000000000000" pitchFamily="34" charset="-128"/>
                  </a:rPr>
                  <a:t>(mismatch)rms</a:t>
                </a:r>
                <a:r>
                  <a:rPr lang="ja-JP" altLang="en-US" sz="1000">
                    <a:latin typeface="Hiragino Kaku Gothic ProN W3" panose="020B0300000000000000" pitchFamily="34" charset="-128"/>
                    <a:ea typeface="Hiragino Kaku Gothic ProN W3" panose="020B0300000000000000" pitchFamily="34" charset="-128"/>
                  </a:rPr>
                  <a:t>エンベロープ</a:t>
                </a:r>
                <a:endParaRPr kumimoji="0" lang="ja-JP" altLang="en-US" sz="10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p:txBody>
          </p:sp>
          <p:cxnSp>
            <p:nvCxnSpPr>
              <p:cNvPr id="39" name="直線コネクタ 38">
                <a:extLst>
                  <a:ext uri="{FF2B5EF4-FFF2-40B4-BE49-F238E27FC236}">
                    <a16:creationId xmlns:a16="http://schemas.microsoft.com/office/drawing/2014/main" id="{1A684418-C330-AC9B-627C-17341387DA4F}"/>
                  </a:ext>
                </a:extLst>
              </p:cNvPr>
              <p:cNvCxnSpPr/>
              <p:nvPr/>
            </p:nvCxnSpPr>
            <p:spPr>
              <a:xfrm>
                <a:off x="1175976" y="3061733"/>
                <a:ext cx="339047" cy="0"/>
              </a:xfrm>
              <a:prstGeom prst="line">
                <a:avLst/>
              </a:prstGeom>
              <a:noFill/>
              <a:ln w="25400" cap="flat">
                <a:solidFill>
                  <a:schemeClr val="tx1"/>
                </a:solidFill>
                <a:prstDash val="sysDash"/>
                <a:miter lim="800000"/>
              </a:ln>
              <a:effectLst/>
              <a:sp3d/>
            </p:spPr>
            <p:style>
              <a:lnRef idx="0">
                <a:scrgbClr r="0" g="0" b="0"/>
              </a:lnRef>
              <a:fillRef idx="0">
                <a:scrgbClr r="0" g="0" b="0"/>
              </a:fillRef>
              <a:effectRef idx="0">
                <a:scrgbClr r="0" g="0" b="0"/>
              </a:effectRef>
              <a:fontRef idx="none"/>
            </p:style>
          </p:cxnSp>
          <p:sp>
            <p:nvSpPr>
              <p:cNvPr id="40" name="テキスト ボックス 39">
                <a:extLst>
                  <a:ext uri="{FF2B5EF4-FFF2-40B4-BE49-F238E27FC236}">
                    <a16:creationId xmlns:a16="http://schemas.microsoft.com/office/drawing/2014/main" id="{DF069D0F-9489-B96E-D246-7F315CB5BABE}"/>
                  </a:ext>
                </a:extLst>
              </p:cNvPr>
              <p:cNvSpPr txBox="1"/>
              <p:nvPr/>
            </p:nvSpPr>
            <p:spPr>
              <a:xfrm>
                <a:off x="1131224" y="3481481"/>
                <a:ext cx="359856" cy="193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8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その他</a:t>
                </a:r>
              </a:p>
            </p:txBody>
          </p:sp>
        </p:grpSp>
      </p:grpSp>
      <p:sp>
        <p:nvSpPr>
          <p:cNvPr id="41" name="テキスト ボックス 40">
            <a:extLst>
              <a:ext uri="{FF2B5EF4-FFF2-40B4-BE49-F238E27FC236}">
                <a16:creationId xmlns:a16="http://schemas.microsoft.com/office/drawing/2014/main" id="{71ABC604-E0A8-AF63-E51A-E48162810516}"/>
              </a:ext>
            </a:extLst>
          </p:cNvPr>
          <p:cNvSpPr txBox="1"/>
          <p:nvPr/>
        </p:nvSpPr>
        <p:spPr>
          <a:xfrm>
            <a:off x="505843" y="1116945"/>
            <a:ext cx="280461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ja-JP" sz="1600" b="1" u="sng" dirty="0">
                <a:latin typeface="Hiragino Kaku Gothic ProN W3" panose="020B0300000000000000" pitchFamily="34" charset="-128"/>
                <a:ea typeface="Hiragino Kaku Gothic ProN W3" panose="020B0300000000000000" pitchFamily="34" charset="-128"/>
              </a:rPr>
              <a:t>r</a:t>
            </a:r>
            <a:r>
              <a:rPr kumimoji="0" lang="en-US" altLang="ja-JP" sz="1600" b="1" i="0" u="sng"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ms</a:t>
            </a:r>
            <a:r>
              <a:rPr kumimoji="0" lang="ja-JP" altLang="en-US" sz="1600" b="1" i="0" u="sng"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エンベロープマッチング</a:t>
            </a:r>
          </a:p>
        </p:txBody>
      </p:sp>
      <p:sp>
        <p:nvSpPr>
          <p:cNvPr id="44" name="テキスト ボックス 43">
            <a:extLst>
              <a:ext uri="{FF2B5EF4-FFF2-40B4-BE49-F238E27FC236}">
                <a16:creationId xmlns:a16="http://schemas.microsoft.com/office/drawing/2014/main" id="{8711104D-784C-39D9-1E12-BA0806ED4369}"/>
              </a:ext>
            </a:extLst>
          </p:cNvPr>
          <p:cNvSpPr txBox="1"/>
          <p:nvPr/>
        </p:nvSpPr>
        <p:spPr>
          <a:xfrm>
            <a:off x="792230" y="1397939"/>
            <a:ext cx="7440553"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ja-JP" altLang="en-US" sz="1400">
                <a:latin typeface="Hiragino Kaku Gothic ProN W3" panose="020B0300000000000000" pitchFamily="34" charset="-128"/>
                <a:ea typeface="Hiragino Kaku Gothic ProN W3" panose="020B0300000000000000" pitchFamily="34" charset="-128"/>
              </a:rPr>
              <a:t>大強度ビームの</a:t>
            </a: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rms</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エンベロープが、外部収束系に整合</a:t>
            </a: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下の図のように単純な</a:t>
            </a: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FODO</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セルでは、</a:t>
            </a:r>
            <a:r>
              <a:rPr lang="en-US" altLang="ja-JP" sz="1400" dirty="0">
                <a:latin typeface="Hiragino Kaku Gothic ProN W3" panose="020B0300000000000000" pitchFamily="34" charset="-128"/>
                <a:ea typeface="Hiragino Kaku Gothic ProN W3" panose="020B0300000000000000" pitchFamily="34" charset="-128"/>
              </a:rPr>
              <a:t>FODO</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セルの周期とエンベロープの周期が一致し、且つエンベロープの振幅もそれぞれの</a:t>
            </a:r>
            <a:r>
              <a:rPr lang="en-US" altLang="ja-JP" sz="1400" dirty="0">
                <a:latin typeface="Hiragino Kaku Gothic ProN W3" panose="020B0300000000000000" pitchFamily="34" charset="-128"/>
                <a:ea typeface="Hiragino Kaku Gothic ProN W3" panose="020B0300000000000000" pitchFamily="34" charset="-128"/>
              </a:rPr>
              <a:t>FODO</a:t>
            </a:r>
            <a:r>
              <a:rPr lang="ja-JP" altLang="en-US" sz="1400">
                <a:latin typeface="Hiragino Kaku Gothic ProN W3" panose="020B0300000000000000" pitchFamily="34" charset="-128"/>
                <a:ea typeface="Hiragino Kaku Gothic ProN W3" panose="020B0300000000000000" pitchFamily="34" charset="-128"/>
              </a:rPr>
              <a:t>で一致する</a:t>
            </a: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した状態にすること。マッチングを行う箇所で</a:t>
            </a:r>
            <a:r>
              <a:rPr kumimoji="0" lang="en-US" altLang="ja-JP" sz="14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3</a:t>
            </a:r>
            <a:r>
              <a:rPr kumimoji="0" lang="ja-JP" altLang="en-US" sz="14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つ以上のビームプロファイルモニタが必要。</a:t>
            </a:r>
          </a:p>
        </p:txBody>
      </p:sp>
      <p:sp>
        <p:nvSpPr>
          <p:cNvPr id="45" name="下矢印 44">
            <a:extLst>
              <a:ext uri="{FF2B5EF4-FFF2-40B4-BE49-F238E27FC236}">
                <a16:creationId xmlns:a16="http://schemas.microsoft.com/office/drawing/2014/main" id="{D5CE490D-97B7-88E3-D76C-EE8B6B855A0F}"/>
              </a:ext>
            </a:extLst>
          </p:cNvPr>
          <p:cNvSpPr/>
          <p:nvPr/>
        </p:nvSpPr>
        <p:spPr>
          <a:xfrm>
            <a:off x="2229978" y="2352044"/>
            <a:ext cx="1378306" cy="540000"/>
          </a:xfrm>
          <a:prstGeom prst="downArrow">
            <a:avLst/>
          </a:pr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7" name="テキスト ボックス 46">
            <a:extLst>
              <a:ext uri="{FF2B5EF4-FFF2-40B4-BE49-F238E27FC236}">
                <a16:creationId xmlns:a16="http://schemas.microsoft.com/office/drawing/2014/main" id="{1698CDA4-C56A-71A1-7305-0F8CF3DA294F}"/>
              </a:ext>
            </a:extLst>
          </p:cNvPr>
          <p:cNvSpPr txBox="1"/>
          <p:nvPr/>
        </p:nvSpPr>
        <p:spPr>
          <a:xfrm>
            <a:off x="963962" y="2859344"/>
            <a:ext cx="7216076"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600" b="0" i="0" u="sng"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空間電荷効果が支配的なビームのビームハロー形成</a:t>
            </a:r>
            <a:r>
              <a:rPr kumimoji="0" lang="en-US" altLang="ja-JP" sz="1600" b="0" i="0" u="sng" strike="noStrike" cap="none" spc="0" normalizeH="0" baseline="0" dirty="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a:t>
            </a:r>
            <a:r>
              <a:rPr kumimoji="0" lang="ja-JP" altLang="en-US" sz="1600" b="0" i="0" u="sng"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エミッタンス増大</a:t>
            </a:r>
            <a:r>
              <a:rPr kumimoji="0" lang="en-US" altLang="ja-JP" sz="1600" b="0" i="0" u="sng" strike="noStrike" cap="none" spc="0" normalizeH="0" baseline="0" dirty="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a:t>
            </a:r>
            <a:r>
              <a:rPr kumimoji="0" lang="ja-JP" altLang="en-US" sz="1600" b="0" i="0" u="sng" strike="noStrike" cap="none" spc="0" normalizeH="0" baseline="0">
                <a:ln>
                  <a:noFill/>
                </a:ln>
                <a:solidFill>
                  <a:srgbClr val="FF0000"/>
                </a:solidFill>
                <a:effectLst/>
                <a:uFillTx/>
                <a:latin typeface="Hiragino Kaku Gothic ProN W3" panose="020B0300000000000000" pitchFamily="34" charset="-128"/>
                <a:ea typeface="Hiragino Kaku Gothic ProN W3" panose="020B0300000000000000" pitchFamily="34" charset="-128"/>
                <a:sym typeface="Calibri"/>
              </a:rPr>
              <a:t>を抑制</a:t>
            </a:r>
          </a:p>
        </p:txBody>
      </p:sp>
      <p:sp>
        <p:nvSpPr>
          <p:cNvPr id="48" name="テキスト ボックス 47">
            <a:extLst>
              <a:ext uri="{FF2B5EF4-FFF2-40B4-BE49-F238E27FC236}">
                <a16:creationId xmlns:a16="http://schemas.microsoft.com/office/drawing/2014/main" id="{B47B26E8-6796-99AB-3FB9-0CFEEA8040FE}"/>
              </a:ext>
            </a:extLst>
          </p:cNvPr>
          <p:cNvSpPr txBox="1"/>
          <p:nvPr/>
        </p:nvSpPr>
        <p:spPr>
          <a:xfrm>
            <a:off x="3879576" y="2286696"/>
            <a:ext cx="395877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171450" indent="-171450">
              <a:buFont typeface="Arial" panose="020B0604020202020204" pitchFamily="34" charset="0"/>
              <a:buChar char="•"/>
            </a:pPr>
            <a:r>
              <a:rPr lang="ja-JP" altLang="en-US" sz="1200">
                <a:latin typeface="Hiragino Kaku Gothic Pro W3" panose="020B0300000000000000" pitchFamily="34" charset="-128"/>
                <a:ea typeface="Hiragino Kaku Gothic Pro W3" panose="020B0300000000000000" pitchFamily="34" charset="-128"/>
              </a:rPr>
              <a:t>大強度ビームをビーム収束系との平衡状態にする</a:t>
            </a:r>
            <a:endParaRPr kumimoji="0" lang="en-US" altLang="ja-JP" sz="1200" b="0" i="0" u="none" strike="noStrike" cap="none" spc="0" normalizeH="0" baseline="0" dirty="0">
              <a:ln>
                <a:noFill/>
              </a:ln>
              <a:solidFill>
                <a:srgbClr val="000000"/>
              </a:solidFill>
              <a:effectLst/>
              <a:uFillTx/>
              <a:latin typeface="Hiragino Kaku Gothic Pro W3" panose="020B0300000000000000" pitchFamily="34" charset="-128"/>
              <a:ea typeface="Hiragino Kaku Gothic Pro W3" panose="020B0300000000000000" pitchFamily="34" charset="-128"/>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1200" b="0" i="0" u="none" strike="noStrike" cap="none" spc="0" normalizeH="0" baseline="0">
                <a:ln>
                  <a:noFill/>
                </a:ln>
                <a:solidFill>
                  <a:srgbClr val="000000"/>
                </a:solidFill>
                <a:effectLst/>
                <a:uFillTx/>
                <a:latin typeface="Hiragino Kaku Gothic Pro W3" panose="020B0300000000000000" pitchFamily="34" charset="-128"/>
                <a:ea typeface="Hiragino Kaku Gothic Pro W3" panose="020B0300000000000000" pitchFamily="34" charset="-128"/>
                <a:sym typeface="Calibri"/>
              </a:rPr>
              <a:t>ビーム径の余計な変動に起因する空間電荷効果の抑制</a:t>
            </a:r>
            <a:endParaRPr kumimoji="0" lang="en-US" altLang="ja-JP" sz="1200" b="0" i="0" u="none" strike="noStrike" cap="none" spc="0" normalizeH="0" baseline="0" dirty="0">
              <a:ln>
                <a:noFill/>
              </a:ln>
              <a:solidFill>
                <a:srgbClr val="000000"/>
              </a:solidFill>
              <a:effectLst/>
              <a:uFillTx/>
              <a:latin typeface="Hiragino Kaku Gothic Pro W3" panose="020B0300000000000000" pitchFamily="34" charset="-128"/>
              <a:ea typeface="Hiragino Kaku Gothic Pro W3" panose="020B0300000000000000" pitchFamily="34" charset="-128"/>
              <a:sym typeface="Calibri"/>
            </a:endParaRPr>
          </a:p>
        </p:txBody>
      </p:sp>
      <p:sp>
        <p:nvSpPr>
          <p:cNvPr id="31" name="テキスト ボックス 30">
            <a:extLst>
              <a:ext uri="{FF2B5EF4-FFF2-40B4-BE49-F238E27FC236}">
                <a16:creationId xmlns:a16="http://schemas.microsoft.com/office/drawing/2014/main" id="{8EE02A46-FD02-E98A-4AAE-39994FF495BB}"/>
              </a:ext>
            </a:extLst>
          </p:cNvPr>
          <p:cNvSpPr txBox="1"/>
          <p:nvPr/>
        </p:nvSpPr>
        <p:spPr>
          <a:xfrm>
            <a:off x="5714112" y="3637116"/>
            <a:ext cx="32316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ja-JP" altLang="en-US"/>
              <a:t>例</a:t>
            </a: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injection matching guidelines"/>
          <p:cNvSpPr txBox="1"/>
          <p:nvPr/>
        </p:nvSpPr>
        <p:spPr>
          <a:xfrm>
            <a:off x="402119" y="134449"/>
            <a:ext cx="5484833"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lang="en-US" altLang="ja-JP" sz="2400" b="1" dirty="0">
                <a:latin typeface="Hiragino Kaku Gothic ProN W3" panose="020B0300000000000000" pitchFamily="34" charset="-128"/>
                <a:ea typeface="Hiragino Kaku Gothic ProN W3" panose="020B0300000000000000" pitchFamily="34" charset="-128"/>
              </a:rPr>
              <a:t>RCS</a:t>
            </a:r>
            <a:r>
              <a:rPr lang="ja-JP" altLang="en-US" sz="2400" b="1">
                <a:latin typeface="Hiragino Kaku Gothic ProN W3" panose="020B0300000000000000" pitchFamily="34" charset="-128"/>
                <a:ea typeface="Hiragino Kaku Gothic ProN W3" panose="020B0300000000000000" pitchFamily="34" charset="-128"/>
              </a:rPr>
              <a:t>への入射ビームマッチングの方針</a:t>
            </a:r>
            <a:endParaRPr sz="2400" b="1" dirty="0">
              <a:latin typeface="Hiragino Kaku Gothic ProN W3" panose="020B0300000000000000" pitchFamily="34" charset="-128"/>
              <a:ea typeface="Hiragino Kaku Gothic ProN W3" panose="020B0300000000000000" pitchFamily="34" charset="-128"/>
            </a:endParaRPr>
          </a:p>
        </p:txBody>
      </p:sp>
      <p:sp>
        <p:nvSpPr>
          <p:cNvPr id="2" name="テキスト ボックス 1">
            <a:extLst>
              <a:ext uri="{FF2B5EF4-FFF2-40B4-BE49-F238E27FC236}">
                <a16:creationId xmlns:a16="http://schemas.microsoft.com/office/drawing/2014/main" id="{F47A220E-CC3F-7D04-C17C-E8E282809DD9}"/>
              </a:ext>
            </a:extLst>
          </p:cNvPr>
          <p:cNvSpPr txBox="1"/>
          <p:nvPr/>
        </p:nvSpPr>
        <p:spPr>
          <a:xfrm>
            <a:off x="402119" y="739739"/>
            <a:ext cx="81153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目標：</a:t>
            </a:r>
            <a:endParaRPr kumimoji="0" lang="en-US" altLang="ja-JP" sz="1600" b="1"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ja-JP" altLang="en-US" sz="1600">
                <a:latin typeface="Hiragino Kaku Gothic ProN W3" panose="020B0300000000000000" pitchFamily="34" charset="-128"/>
                <a:ea typeface="Hiragino Kaku Gothic ProN W3" panose="020B0300000000000000" pitchFamily="34" charset="-128"/>
              </a:rPr>
              <a:t>入射ビームの</a:t>
            </a:r>
            <a:r>
              <a:rPr lang="en-US" altLang="ja-JP" sz="1600" dirty="0">
                <a:latin typeface="Hiragino Kaku Gothic ProN W3" panose="020B0300000000000000" pitchFamily="34" charset="-128"/>
                <a:ea typeface="Hiragino Kaku Gothic ProN W3" panose="020B0300000000000000" pitchFamily="34" charset="-128"/>
              </a:rPr>
              <a:t>Twiss parameter</a:t>
            </a:r>
            <a:r>
              <a:rPr lang="ja-JP" altLang="en-US" sz="1600">
                <a:latin typeface="Hiragino Kaku Gothic ProN W3" panose="020B0300000000000000" pitchFamily="34" charset="-128"/>
                <a:ea typeface="Hiragino Kaku Gothic ProN W3" panose="020B0300000000000000" pitchFamily="34" charset="-128"/>
              </a:rPr>
              <a:t>を</a:t>
            </a:r>
            <a:r>
              <a:rPr lang="en-US" altLang="ja-JP" sz="1600" dirty="0">
                <a:latin typeface="Hiragino Kaku Gothic ProN W3" panose="020B0300000000000000" pitchFamily="34" charset="-128"/>
                <a:ea typeface="Hiragino Kaku Gothic ProN W3" panose="020B0300000000000000" pitchFamily="34" charset="-128"/>
              </a:rPr>
              <a:t>RCS</a:t>
            </a:r>
            <a:r>
              <a:rPr lang="ja-JP" altLang="en-US" sz="1600">
                <a:latin typeface="Hiragino Kaku Gothic ProN W3" panose="020B0300000000000000" pitchFamily="34" charset="-128"/>
                <a:ea typeface="Hiragino Kaku Gothic ProN W3" panose="020B0300000000000000" pitchFamily="34" charset="-128"/>
              </a:rPr>
              <a:t>の収束系に整合させる</a:t>
            </a:r>
            <a:r>
              <a:rPr lang="en-US" altLang="ja-JP" sz="1600" dirty="0">
                <a:latin typeface="Hiragino Kaku Gothic ProN W3" panose="020B0300000000000000" pitchFamily="34" charset="-128"/>
                <a:ea typeface="Hiragino Kaku Gothic ProN W3" panose="020B0300000000000000" pitchFamily="34" charset="-128"/>
              </a:rPr>
              <a:t>(</a:t>
            </a:r>
            <a:r>
              <a:rPr lang="ja-JP" altLang="en-US" sz="1600">
                <a:latin typeface="Hiragino Kaku Gothic ProN W3" panose="020B0300000000000000" pitchFamily="34" charset="-128"/>
                <a:ea typeface="Hiragino Kaku Gothic ProN W3" panose="020B0300000000000000" pitchFamily="34" charset="-128"/>
              </a:rPr>
              <a:t>入射マッチング</a:t>
            </a:r>
            <a:r>
              <a:rPr lang="en-US" altLang="ja-JP" sz="1600" dirty="0">
                <a:latin typeface="Hiragino Kaku Gothic ProN W3" panose="020B0300000000000000" pitchFamily="34" charset="-128"/>
                <a:ea typeface="Hiragino Kaku Gothic ProN W3" panose="020B0300000000000000" pitchFamily="34" charset="-128"/>
              </a:rPr>
              <a:t>)</a:t>
            </a:r>
            <a:r>
              <a:rPr lang="ja-JP" altLang="en-US" sz="1600">
                <a:latin typeface="Hiragino Kaku Gothic ProN W3" panose="020B0300000000000000" pitchFamily="34" charset="-128"/>
                <a:ea typeface="Hiragino Kaku Gothic ProN W3" panose="020B0300000000000000" pitchFamily="34" charset="-128"/>
              </a:rPr>
              <a:t>ことで、</a:t>
            </a:r>
            <a:endParaRPr lang="en-US" altLang="ja-JP" sz="1600" dirty="0">
              <a:latin typeface="Hiragino Kaku Gothic ProN W3" panose="020B0300000000000000" pitchFamily="34" charset="-128"/>
              <a:ea typeface="Hiragino Kaku Gothic ProN W3" panose="020B0300000000000000" pitchFamily="34" charset="-128"/>
            </a:endParaRPr>
          </a:p>
          <a:p>
            <a:pPr marL="0" marR="0" indent="0" algn="l" defTabSz="914400" rtl="0" fontAlgn="auto" latinLnBrk="0" hangingPunct="0">
              <a:lnSpc>
                <a:spcPct val="100000"/>
              </a:lnSpc>
              <a:spcBef>
                <a:spcPts val="0"/>
              </a:spcBef>
              <a:spcAft>
                <a:spcPts val="0"/>
              </a:spcAft>
              <a:buClrTx/>
              <a:buSzTx/>
              <a:buFontTx/>
              <a:buNone/>
              <a:tabLst/>
            </a:pPr>
            <a:r>
              <a:rPr lang="en-US" altLang="ja-JP" sz="1600" dirty="0">
                <a:latin typeface="Hiragino Kaku Gothic ProN W3" panose="020B0300000000000000" pitchFamily="34" charset="-128"/>
                <a:ea typeface="Hiragino Kaku Gothic ProN W3" panose="020B0300000000000000" pitchFamily="34" charset="-128"/>
              </a:rPr>
              <a:t>RCS</a:t>
            </a:r>
            <a:r>
              <a:rPr lang="ja-JP" altLang="en-US" sz="1600">
                <a:latin typeface="Hiragino Kaku Gothic ProN W3" panose="020B0300000000000000" pitchFamily="34" charset="-128"/>
                <a:ea typeface="Hiragino Kaku Gothic ProN W3" panose="020B0300000000000000" pitchFamily="34" charset="-128"/>
              </a:rPr>
              <a:t>内でのビームハロー形成を抑制する</a:t>
            </a:r>
            <a:endParaRPr lang="en-US" altLang="ja-JP" sz="1600" dirty="0">
              <a:latin typeface="Hiragino Kaku Gothic ProN W3" panose="020B0300000000000000" pitchFamily="34" charset="-128"/>
              <a:ea typeface="Hiragino Kaku Gothic ProN W3" panose="020B0300000000000000" pitchFamily="34" charset="-128"/>
            </a:endParaRPr>
          </a:p>
        </p:txBody>
      </p:sp>
      <p:sp>
        <p:nvSpPr>
          <p:cNvPr id="3" name="テキスト ボックス 2">
            <a:extLst>
              <a:ext uri="{FF2B5EF4-FFF2-40B4-BE49-F238E27FC236}">
                <a16:creationId xmlns:a16="http://schemas.microsoft.com/office/drawing/2014/main" id="{E353CC37-2B01-0FE2-A513-2F1F2FECD31B}"/>
              </a:ext>
            </a:extLst>
          </p:cNvPr>
          <p:cNvSpPr txBox="1"/>
          <p:nvPr/>
        </p:nvSpPr>
        <p:spPr>
          <a:xfrm>
            <a:off x="402119" y="1921268"/>
            <a:ext cx="8500082"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前提条件：</a:t>
            </a:r>
            <a:endParaRPr kumimoji="0" lang="en-US" altLang="ja-JP" sz="1600" b="1"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altLang="ja-JP" sz="1600" b="1" dirty="0">
                <a:latin typeface="Hiragino Kaku Gothic ProN W3" panose="020B0300000000000000" pitchFamily="34" charset="-128"/>
                <a:ea typeface="Hiragino Kaku Gothic ProN W3" panose="020B0300000000000000" pitchFamily="34" charset="-128"/>
              </a:rPr>
              <a:t>L3BT</a:t>
            </a:r>
            <a:r>
              <a:rPr lang="ja-JP" altLang="en-US" sz="1600" b="1">
                <a:latin typeface="Hiragino Kaku Gothic ProN W3" panose="020B0300000000000000" pitchFamily="34" charset="-128"/>
                <a:ea typeface="Hiragino Kaku Gothic ProN W3" panose="020B0300000000000000" pitchFamily="34" charset="-128"/>
              </a:rPr>
              <a:t>において、</a:t>
            </a:r>
            <a:r>
              <a:rPr lang="en-US" altLang="ja-JP" sz="1600" b="1" dirty="0">
                <a:latin typeface="Hiragino Kaku Gothic ProN W3" panose="020B0300000000000000" pitchFamily="34" charset="-128"/>
                <a:ea typeface="Hiragino Kaku Gothic ProN W3" panose="020B0300000000000000" pitchFamily="34" charset="-128"/>
              </a:rPr>
              <a:t>RCS</a:t>
            </a:r>
            <a:r>
              <a:rPr lang="ja-JP" altLang="en-US" sz="1600" b="1">
                <a:latin typeface="Hiragino Kaku Gothic ProN W3" panose="020B0300000000000000" pitchFamily="34" charset="-128"/>
                <a:ea typeface="Hiragino Kaku Gothic ProN W3" panose="020B0300000000000000" pitchFamily="34" charset="-128"/>
              </a:rPr>
              <a:t>への入射ビームが安定に輸送できている状態。</a:t>
            </a:r>
            <a:endParaRPr lang="en-US" altLang="ja-JP" sz="1600" b="1" dirty="0">
              <a:latin typeface="Hiragino Kaku Gothic ProN W3" panose="020B0300000000000000" pitchFamily="34" charset="-128"/>
              <a:ea typeface="Hiragino Kaku Gothic ProN W3" panose="020B0300000000000000" pitchFamily="34" charset="-128"/>
            </a:endParaRPr>
          </a:p>
          <a:p>
            <a:pPr marL="0" marR="0" indent="0" algn="l" defTabSz="914400" rtl="0" fontAlgn="auto" latinLnBrk="0" hangingPunct="0">
              <a:lnSpc>
                <a:spcPct val="100000"/>
              </a:lnSpc>
              <a:spcBef>
                <a:spcPts val="0"/>
              </a:spcBef>
              <a:spcAft>
                <a:spcPts val="0"/>
              </a:spcAft>
              <a:buClrTx/>
              <a:buSzTx/>
              <a:buFontTx/>
              <a:buNone/>
              <a:tabLst/>
            </a:pP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そもそも、</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L3BT</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内でビームハローが形成される状況、エミッタンス増大が起きる状況では</a:t>
            </a: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ja-JP" altLang="en-US" sz="1600">
                <a:latin typeface="Hiragino Kaku Gothic ProN W3" panose="020B0300000000000000" pitchFamily="34" charset="-128"/>
                <a:ea typeface="Hiragino Kaku Gothic ProN W3" panose="020B0300000000000000" pitchFamily="34" charset="-128"/>
              </a:rPr>
              <a:t>入射マッチングを行なっても</a:t>
            </a:r>
            <a:r>
              <a:rPr lang="en-US" altLang="ja-JP" sz="1600" dirty="0">
                <a:latin typeface="Hiragino Kaku Gothic ProN W3" panose="020B0300000000000000" pitchFamily="34" charset="-128"/>
                <a:ea typeface="Hiragino Kaku Gothic ProN W3" panose="020B0300000000000000" pitchFamily="34" charset="-128"/>
              </a:rPr>
              <a:t>RCS</a:t>
            </a:r>
            <a:r>
              <a:rPr lang="ja-JP" altLang="en-US" sz="1600">
                <a:latin typeface="Hiragino Kaku Gothic ProN W3" panose="020B0300000000000000" pitchFamily="34" charset="-128"/>
                <a:ea typeface="Hiragino Kaku Gothic ProN W3" panose="020B0300000000000000" pitchFamily="34" charset="-128"/>
              </a:rPr>
              <a:t>内でのハロー形成を抑制できない</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a:t>
            </a:r>
            <a:endPar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p:txBody>
      </p:sp>
      <p:sp>
        <p:nvSpPr>
          <p:cNvPr id="5" name="テキスト ボックス 4">
            <a:extLst>
              <a:ext uri="{FF2B5EF4-FFF2-40B4-BE49-F238E27FC236}">
                <a16:creationId xmlns:a16="http://schemas.microsoft.com/office/drawing/2014/main" id="{8C28CFED-7475-51F9-766C-12497CA56B28}"/>
              </a:ext>
            </a:extLst>
          </p:cNvPr>
          <p:cNvSpPr txBox="1"/>
          <p:nvPr/>
        </p:nvSpPr>
        <p:spPr>
          <a:xfrm>
            <a:off x="402119" y="3349018"/>
            <a:ext cx="8500082"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方法：</a:t>
            </a:r>
            <a:endParaRPr kumimoji="0" lang="en-US" altLang="ja-JP" sz="1600" b="1"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RCS</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入射点で運動量分散関数が大きさと傾きの大きさともにゼロとなり、かつ</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L3BT</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下流側の</a:t>
            </a:r>
            <a:r>
              <a:rPr lang="ja-JP" altLang="en-US" sz="1600">
                <a:latin typeface="Hiragino Kaku Gothic ProN W3" panose="020B0300000000000000" pitchFamily="34" charset="-128"/>
                <a:ea typeface="Hiragino Kaku Gothic ProN W3" panose="020B0300000000000000" pitchFamily="34" charset="-128"/>
              </a:rPr>
              <a:t>ペイントバンプ電磁石と入射点でのベータトロン位相関係が</a:t>
            </a:r>
            <a:r>
              <a:rPr lang="en-US" altLang="ja-JP" sz="1600" dirty="0">
                <a:latin typeface="Hiragino Kaku Gothic ProN W3" panose="020B0300000000000000" pitchFamily="34" charset="-128"/>
                <a:ea typeface="Hiragino Kaku Gothic ProN W3" panose="020B0300000000000000" pitchFamily="34" charset="-128"/>
              </a:rPr>
              <a:t>180</a:t>
            </a:r>
            <a:r>
              <a:rPr lang="ja-JP" altLang="en-US" sz="1600">
                <a:latin typeface="Hiragino Kaku Gothic ProN W3" panose="020B0300000000000000" pitchFamily="34" charset="-128"/>
                <a:ea typeface="Hiragino Kaku Gothic ProN W3" panose="020B0300000000000000" pitchFamily="34" charset="-128"/>
              </a:rPr>
              <a:t>度になる</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ように</a:t>
            </a:r>
            <a:r>
              <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L3BT</a:t>
            </a:r>
            <a:r>
              <a:rPr lang="ja-JP" altLang="en-US" sz="1600">
                <a:latin typeface="Hiragino Kaku Gothic ProN W3" panose="020B0300000000000000" pitchFamily="34" charset="-128"/>
                <a:ea typeface="Hiragino Kaku Gothic ProN W3" panose="020B0300000000000000" pitchFamily="34" charset="-128"/>
              </a:rPr>
              <a:t>入射部</a:t>
            </a:r>
            <a:r>
              <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rPr>
              <a:t>オプティクスを調整。</a:t>
            </a: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altLang="ja-JP" sz="1600" dirty="0">
                <a:latin typeface="Hiragino Kaku Gothic ProN W3" panose="020B0300000000000000" pitchFamily="34" charset="-128"/>
                <a:ea typeface="Hiragino Kaku Gothic ProN W3" panose="020B0300000000000000" pitchFamily="34" charset="-128"/>
              </a:rPr>
              <a:t>RCS</a:t>
            </a:r>
            <a:r>
              <a:rPr lang="ja-JP" altLang="en-US" sz="1600">
                <a:latin typeface="Hiragino Kaku Gothic ProN W3" panose="020B0300000000000000" pitchFamily="34" charset="-128"/>
                <a:ea typeface="Hiragino Kaku Gothic ProN W3" panose="020B0300000000000000" pitchFamily="34" charset="-128"/>
              </a:rPr>
              <a:t>入射部近辺の</a:t>
            </a:r>
            <a:r>
              <a:rPr lang="en-US" altLang="ja-JP" sz="1600" dirty="0">
                <a:latin typeface="Hiragino Kaku Gothic ProN W3" panose="020B0300000000000000" pitchFamily="34" charset="-128"/>
                <a:ea typeface="Hiragino Kaku Gothic ProN W3" panose="020B0300000000000000" pitchFamily="34" charset="-128"/>
              </a:rPr>
              <a:t>4</a:t>
            </a:r>
            <a:r>
              <a:rPr lang="ja-JP" altLang="en-US" sz="1600">
                <a:latin typeface="Hiragino Kaku Gothic ProN W3" panose="020B0300000000000000" pitchFamily="34" charset="-128"/>
                <a:ea typeface="Hiragino Kaku Gothic ProN W3" panose="020B0300000000000000" pitchFamily="34" charset="-128"/>
              </a:rPr>
              <a:t>台のビームプロファイルモニタ</a:t>
            </a:r>
            <a:r>
              <a:rPr lang="en-US" altLang="ja-JP" sz="1600" dirty="0">
                <a:latin typeface="Hiragino Kaku Gothic ProN W3" panose="020B0300000000000000" pitchFamily="34" charset="-128"/>
                <a:ea typeface="Hiragino Kaku Gothic ProN W3" panose="020B0300000000000000" pitchFamily="34" charset="-128"/>
              </a:rPr>
              <a:t>(</a:t>
            </a:r>
            <a:r>
              <a:rPr lang="ja-JP" altLang="en-US" sz="1600">
                <a:latin typeface="Hiragino Kaku Gothic ProN W3" panose="020B0300000000000000" pitchFamily="34" charset="-128"/>
                <a:ea typeface="Hiragino Kaku Gothic ProN W3" panose="020B0300000000000000" pitchFamily="34" charset="-128"/>
              </a:rPr>
              <a:t>マルチワイヤプロファイルモニタ</a:t>
            </a:r>
            <a:r>
              <a:rPr lang="en-US" altLang="ja-JP" sz="1600" dirty="0">
                <a:latin typeface="Hiragino Kaku Gothic ProN W3" panose="020B0300000000000000" pitchFamily="34" charset="-128"/>
                <a:ea typeface="Hiragino Kaku Gothic ProN W3" panose="020B0300000000000000" pitchFamily="34" charset="-128"/>
              </a:rPr>
              <a:t>:MWPM)</a:t>
            </a:r>
            <a:r>
              <a:rPr lang="ja-JP" altLang="en-US" sz="1600">
                <a:latin typeface="Hiragino Kaku Gothic ProN W3" panose="020B0300000000000000" pitchFamily="34" charset="-128"/>
                <a:ea typeface="Hiragino Kaku Gothic ProN W3" panose="020B0300000000000000" pitchFamily="34" charset="-128"/>
              </a:rPr>
              <a:t>にて水平・垂直方向のビームプロファイルを測定</a:t>
            </a:r>
            <a:endParaRPr lang="en-US" altLang="ja-JP" sz="1600" dirty="0">
              <a:latin typeface="Hiragino Kaku Gothic ProN W3" panose="020B0300000000000000" pitchFamily="34" charset="-128"/>
              <a:ea typeface="Hiragino Kaku Gothic ProN W3" panose="020B0300000000000000" pitchFamily="34" charset="-128"/>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ja-JP" altLang="en-US" sz="1600">
                <a:latin typeface="Hiragino Kaku Gothic ProN W3" panose="020B0300000000000000" pitchFamily="34" charset="-128"/>
                <a:ea typeface="Hiragino Kaku Gothic ProN W3" panose="020B0300000000000000" pitchFamily="34" charset="-128"/>
              </a:rPr>
              <a:t>空間電荷効果を考慮したエンベロープ方程式にて、ビームエンベーロープをフィッティングし、</a:t>
            </a:r>
            <a:r>
              <a:rPr lang="en-US" altLang="ja-JP" sz="1600" dirty="0">
                <a:latin typeface="Hiragino Kaku Gothic ProN W3" panose="020B0300000000000000" pitchFamily="34" charset="-128"/>
                <a:ea typeface="Hiragino Kaku Gothic ProN W3" panose="020B0300000000000000" pitchFamily="34" charset="-128"/>
              </a:rPr>
              <a:t>RCS</a:t>
            </a:r>
            <a:r>
              <a:rPr lang="ja-JP" altLang="en-US" sz="1600">
                <a:latin typeface="Hiragino Kaku Gothic ProN W3" panose="020B0300000000000000" pitchFamily="34" charset="-128"/>
                <a:ea typeface="Hiragino Kaku Gothic ProN W3" panose="020B0300000000000000" pitchFamily="34" charset="-128"/>
              </a:rPr>
              <a:t>入射点</a:t>
            </a:r>
            <a:r>
              <a:rPr lang="en-US" altLang="ja-JP" sz="1600" dirty="0">
                <a:latin typeface="Hiragino Kaku Gothic ProN W3" panose="020B0300000000000000" pitchFamily="34" charset="-128"/>
                <a:ea typeface="Hiragino Kaku Gothic ProN W3" panose="020B0300000000000000" pitchFamily="34" charset="-128"/>
              </a:rPr>
              <a:t>(</a:t>
            </a:r>
            <a:r>
              <a:rPr lang="ja-JP" altLang="en-US" sz="1600">
                <a:latin typeface="Hiragino Kaku Gothic ProN W3" panose="020B0300000000000000" pitchFamily="34" charset="-128"/>
                <a:ea typeface="Hiragino Kaku Gothic ProN W3" panose="020B0300000000000000" pitchFamily="34" charset="-128"/>
              </a:rPr>
              <a:t>荷電変換フォイル</a:t>
            </a:r>
            <a:r>
              <a:rPr lang="en-US" altLang="ja-JP" sz="1600" dirty="0">
                <a:latin typeface="Hiragino Kaku Gothic ProN W3" panose="020B0300000000000000" pitchFamily="34" charset="-128"/>
                <a:ea typeface="Hiragino Kaku Gothic ProN W3" panose="020B0300000000000000" pitchFamily="34" charset="-128"/>
              </a:rPr>
              <a:t>)</a:t>
            </a:r>
            <a:r>
              <a:rPr lang="ja-JP" altLang="en-US" sz="1600">
                <a:latin typeface="Hiragino Kaku Gothic ProN W3" panose="020B0300000000000000" pitchFamily="34" charset="-128"/>
                <a:ea typeface="Hiragino Kaku Gothic ProN W3" panose="020B0300000000000000" pitchFamily="34" charset="-128"/>
              </a:rPr>
              <a:t>での</a:t>
            </a:r>
            <a:r>
              <a:rPr lang="en-US" altLang="ja-JP" sz="1600" dirty="0" err="1">
                <a:latin typeface="Hiragino Kaku Gothic ProN W3" panose="020B0300000000000000" pitchFamily="34" charset="-128"/>
                <a:ea typeface="Hiragino Kaku Gothic ProN W3" panose="020B0300000000000000" pitchFamily="34" charset="-128"/>
              </a:rPr>
              <a:t>twss</a:t>
            </a:r>
            <a:r>
              <a:rPr lang="en-US" altLang="ja-JP" sz="1600" dirty="0">
                <a:latin typeface="Hiragino Kaku Gothic ProN W3" panose="020B0300000000000000" pitchFamily="34" charset="-128"/>
                <a:ea typeface="Hiragino Kaku Gothic ProN W3" panose="020B0300000000000000" pitchFamily="34" charset="-128"/>
              </a:rPr>
              <a:t> parameter</a:t>
            </a:r>
            <a:r>
              <a:rPr lang="ja-JP" altLang="en-US" sz="1600">
                <a:latin typeface="Hiragino Kaku Gothic ProN W3" panose="020B0300000000000000" pitchFamily="34" charset="-128"/>
                <a:ea typeface="Hiragino Kaku Gothic ProN W3" panose="020B0300000000000000" pitchFamily="34" charset="-128"/>
              </a:rPr>
              <a:t>を算出。</a:t>
            </a: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altLang="ja-JP" sz="1600" b="0" i="0" u="none" strike="noStrike" cap="none" spc="0" normalizeH="0" baseline="0" dirty="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ja-JP" altLang="en-US" sz="1600">
                <a:latin typeface="Hiragino Kaku Gothic ProN W3" panose="020B0300000000000000" pitchFamily="34" charset="-128"/>
                <a:ea typeface="Hiragino Kaku Gothic ProN W3" panose="020B0300000000000000" pitchFamily="34" charset="-128"/>
              </a:rPr>
              <a:t>運動量分散関数は変えたくないので、フィッティング結果を元に偏向電磁石上流の</a:t>
            </a:r>
            <a:r>
              <a:rPr lang="en-US" altLang="ja-JP" sz="1600" dirty="0">
                <a:latin typeface="Hiragino Kaku Gothic ProN W3" panose="020B0300000000000000" pitchFamily="34" charset="-128"/>
                <a:ea typeface="Hiragino Kaku Gothic ProN W3" panose="020B0300000000000000" pitchFamily="34" charset="-128"/>
              </a:rPr>
              <a:t>4</a:t>
            </a:r>
            <a:r>
              <a:rPr lang="ja-JP" altLang="en-US" sz="1600">
                <a:latin typeface="Hiragino Kaku Gothic ProN W3" panose="020B0300000000000000" pitchFamily="34" charset="-128"/>
                <a:ea typeface="Hiragino Kaku Gothic ProN W3" panose="020B0300000000000000" pitchFamily="34" charset="-128"/>
              </a:rPr>
              <a:t>つの四重極電磁石を調整して、入射ビーム調整を行う。</a:t>
            </a:r>
            <a:r>
              <a:rPr lang="en-US" altLang="ja-JP" sz="1600" dirty="0">
                <a:latin typeface="Hiragino Kaku Gothic ProN W3" panose="020B0300000000000000" pitchFamily="34" charset="-128"/>
                <a:ea typeface="Hiragino Kaku Gothic ProN W3" panose="020B0300000000000000" pitchFamily="34" charset="-128"/>
              </a:rPr>
              <a:t>(3-4</a:t>
            </a:r>
            <a:r>
              <a:rPr lang="ja-JP" altLang="en-US" sz="1600">
                <a:latin typeface="Hiragino Kaku Gothic ProN W3" panose="020B0300000000000000" pitchFamily="34" charset="-128"/>
                <a:ea typeface="Hiragino Kaku Gothic ProN W3" panose="020B0300000000000000" pitchFamily="34" charset="-128"/>
              </a:rPr>
              <a:t>を収束するまで繰り返す</a:t>
            </a:r>
            <a:r>
              <a:rPr lang="en-US" altLang="ja-JP" sz="1600" dirty="0">
                <a:latin typeface="Hiragino Kaku Gothic ProN W3" panose="020B0300000000000000" pitchFamily="34" charset="-128"/>
                <a:ea typeface="Hiragino Kaku Gothic ProN W3" panose="020B0300000000000000" pitchFamily="34" charset="-128"/>
              </a:rPr>
              <a:t>)</a:t>
            </a:r>
            <a:endParaRPr kumimoji="0" lang="ja-JP" altLang="en-US" sz="1600" b="0" i="0" u="none" strike="noStrike" cap="none" spc="0" normalizeH="0" baseline="0">
              <a:ln>
                <a:noFill/>
              </a:ln>
              <a:solidFill>
                <a:srgbClr val="000000"/>
              </a:solidFill>
              <a:effectLst/>
              <a:uFillTx/>
              <a:latin typeface="Hiragino Kaku Gothic ProN W3" panose="020B0300000000000000" pitchFamily="34" charset="-128"/>
              <a:ea typeface="Hiragino Kaku Gothic ProN W3" panose="020B0300000000000000" pitchFamily="34" charset="-128"/>
              <a:sym typeface="Calibri"/>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ransverse injection twiss parameter matching for the RCS : Issue…"/>
          <p:cNvSpPr txBox="1"/>
          <p:nvPr/>
        </p:nvSpPr>
        <p:spPr>
          <a:xfrm>
            <a:off x="431539" y="155351"/>
            <a:ext cx="8280922" cy="2092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b="1" dirty="0">
                <a:latin typeface="Hiragino Kaku Gothic ProN W3" panose="020B0300000000000000" pitchFamily="34" charset="-128"/>
                <a:ea typeface="Hiragino Kaku Gothic ProN W3" panose="020B0300000000000000" pitchFamily="34" charset="-128"/>
              </a:rPr>
              <a:t>Transverse injection </a:t>
            </a:r>
            <a:r>
              <a:rPr b="1" dirty="0" err="1">
                <a:latin typeface="Hiragino Kaku Gothic ProN W3" panose="020B0300000000000000" pitchFamily="34" charset="-128"/>
                <a:ea typeface="Hiragino Kaku Gothic ProN W3" panose="020B0300000000000000" pitchFamily="34" charset="-128"/>
              </a:rPr>
              <a:t>twiss</a:t>
            </a:r>
            <a:r>
              <a:rPr b="1" dirty="0">
                <a:latin typeface="Hiragino Kaku Gothic ProN W3" panose="020B0300000000000000" pitchFamily="34" charset="-128"/>
                <a:ea typeface="Hiragino Kaku Gothic ProN W3" panose="020B0300000000000000" pitchFamily="34" charset="-128"/>
              </a:rPr>
              <a:t> parameter matching for the </a:t>
            </a:r>
            <a:r>
              <a:rPr lang="en-US" b="1" dirty="0">
                <a:latin typeface="Hiragino Kaku Gothic ProN W3" panose="020B0300000000000000" pitchFamily="34" charset="-128"/>
                <a:ea typeface="Hiragino Kaku Gothic ProN W3" panose="020B0300000000000000" pitchFamily="34" charset="-128"/>
              </a:rPr>
              <a:t>RCS:</a:t>
            </a:r>
            <a:r>
              <a:rPr b="1" dirty="0">
                <a:latin typeface="Hiragino Kaku Gothic ProN W3" panose="020B0300000000000000" pitchFamily="34" charset="-128"/>
                <a:ea typeface="Hiragino Kaku Gothic ProN W3" panose="020B0300000000000000" pitchFamily="34" charset="-128"/>
              </a:rPr>
              <a:t> </a:t>
            </a:r>
            <a:r>
              <a:rPr b="1" dirty="0">
                <a:solidFill>
                  <a:srgbClr val="941100"/>
                </a:solidFill>
                <a:latin typeface="Hiragino Kaku Gothic ProN W3" panose="020B0300000000000000" pitchFamily="34" charset="-128"/>
                <a:ea typeface="Hiragino Kaku Gothic ProN W3" panose="020B0300000000000000" pitchFamily="34" charset="-128"/>
              </a:rPr>
              <a:t>Issue</a:t>
            </a:r>
            <a:r>
              <a:rPr b="1" dirty="0">
                <a:latin typeface="Hiragino Kaku Gothic ProN W3" panose="020B0300000000000000" pitchFamily="34" charset="-128"/>
                <a:ea typeface="Hiragino Kaku Gothic ProN W3" panose="020B0300000000000000" pitchFamily="34" charset="-128"/>
              </a:rPr>
              <a:t> </a:t>
            </a:r>
          </a:p>
          <a:p>
            <a:pPr>
              <a:defRPr sz="1000"/>
            </a:pPr>
            <a:endParaRPr sz="1600" b="1" dirty="0">
              <a:latin typeface="Hiragino Kaku Gothic ProN W3" panose="020B0300000000000000" pitchFamily="34" charset="-128"/>
              <a:ea typeface="Hiragino Kaku Gothic ProN W3" panose="020B0300000000000000" pitchFamily="34" charset="-128"/>
            </a:endParaRPr>
          </a:p>
          <a:p>
            <a:pPr marL="180473" indent="-180473">
              <a:buSzPct val="100000"/>
              <a:buChar char="・"/>
            </a:pPr>
            <a:r>
              <a:rPr sz="1600" dirty="0">
                <a:latin typeface="Hiragino Kaku Gothic ProN W3" panose="020B0300000000000000" pitchFamily="34" charset="-128"/>
                <a:ea typeface="Hiragino Kaku Gothic ProN W3" panose="020B0300000000000000" pitchFamily="34" charset="-128"/>
              </a:rPr>
              <a:t>After </a:t>
            </a:r>
            <a:r>
              <a:rPr sz="1600" dirty="0" err="1">
                <a:latin typeface="Hiragino Kaku Gothic ProN W3" panose="020B0300000000000000" pitchFamily="34" charset="-128"/>
                <a:ea typeface="Hiragino Kaku Gothic ProN W3" panose="020B0300000000000000" pitchFamily="34" charset="-128"/>
              </a:rPr>
              <a:t>dp</a:t>
            </a:r>
            <a:r>
              <a:rPr sz="1600" dirty="0">
                <a:latin typeface="Hiragino Kaku Gothic ProN W3" panose="020B0300000000000000" pitchFamily="34" charset="-128"/>
                <a:ea typeface="Hiragino Kaku Gothic ProN W3" panose="020B0300000000000000" pitchFamily="34" charset="-128"/>
              </a:rPr>
              <a:t>/p optimization of the injection beam by the DB2, we observed </a:t>
            </a:r>
            <a:r>
              <a:rPr sz="1600" b="1" dirty="0">
                <a:latin typeface="Hiragino Kaku Gothic ProN W3" panose="020B0300000000000000" pitchFamily="34" charset="-128"/>
                <a:ea typeface="Hiragino Kaku Gothic ProN W3" panose="020B0300000000000000" pitchFamily="34" charset="-128"/>
              </a:rPr>
              <a:t>large emittance growth at the L3BT downstream</a:t>
            </a:r>
            <a:r>
              <a:rPr sz="1600" dirty="0">
                <a:latin typeface="Hiragino Kaku Gothic ProN W3" panose="020B0300000000000000" pitchFamily="34" charset="-128"/>
                <a:ea typeface="Hiragino Kaku Gothic ProN W3" panose="020B0300000000000000" pitchFamily="34" charset="-128"/>
              </a:rPr>
              <a:t>. </a:t>
            </a:r>
          </a:p>
          <a:p>
            <a:pPr marL="180473" indent="-180473">
              <a:buSzPct val="100000"/>
              <a:buChar char="・"/>
            </a:pPr>
            <a:r>
              <a:rPr sz="1600" dirty="0">
                <a:latin typeface="Hiragino Kaku Gothic ProN W3" panose="020B0300000000000000" pitchFamily="34" charset="-128"/>
                <a:ea typeface="Hiragino Kaku Gothic ProN W3" panose="020B0300000000000000" pitchFamily="34" charset="-128"/>
              </a:rPr>
              <a:t>In this case, transverse </a:t>
            </a:r>
            <a:r>
              <a:rPr lang="en-US" sz="1600" dirty="0" err="1">
                <a:latin typeface="Hiragino Kaku Gothic ProN W3" panose="020B0300000000000000" pitchFamily="34" charset="-128"/>
                <a:ea typeface="Hiragino Kaku Gothic ProN W3" panose="020B0300000000000000" pitchFamily="34" charset="-128"/>
              </a:rPr>
              <a:t>twiss</a:t>
            </a:r>
            <a:r>
              <a:rPr lang="en-US" sz="1600" dirty="0">
                <a:latin typeface="Hiragino Kaku Gothic ProN W3" panose="020B0300000000000000" pitchFamily="34" charset="-128"/>
                <a:ea typeface="Hiragino Kaku Gothic ProN W3" panose="020B0300000000000000" pitchFamily="34" charset="-128"/>
              </a:rPr>
              <a:t> parameter matching is difficult by using the</a:t>
            </a:r>
            <a:r>
              <a:rPr sz="1600" dirty="0">
                <a:latin typeface="Hiragino Kaku Gothic ProN W3" panose="020B0300000000000000" pitchFamily="34" charset="-128"/>
                <a:ea typeface="Hiragino Kaku Gothic ProN W3" panose="020B0300000000000000" pitchFamily="34" charset="-128"/>
              </a:rPr>
              <a:t> 3D envelope equation.</a:t>
            </a:r>
          </a:p>
          <a:p>
            <a:pPr marL="180473" indent="-180473">
              <a:buSzPct val="100000"/>
              <a:buChar char="・"/>
            </a:pPr>
            <a:r>
              <a:rPr sz="1600" dirty="0">
                <a:latin typeface="Hiragino Kaku Gothic ProN W3" panose="020B0300000000000000" pitchFamily="34" charset="-128"/>
                <a:ea typeface="Hiragino Kaku Gothic ProN W3" panose="020B0300000000000000" pitchFamily="34" charset="-128"/>
              </a:rPr>
              <a:t>And this transverse emittance growth causes </a:t>
            </a:r>
            <a:r>
              <a:rPr sz="1600" dirty="0" err="1">
                <a:latin typeface="Hiragino Kaku Gothic ProN W3" panose="020B0300000000000000" pitchFamily="34" charset="-128"/>
                <a:ea typeface="Hiragino Kaku Gothic ProN W3" panose="020B0300000000000000" pitchFamily="34" charset="-128"/>
              </a:rPr>
              <a:t>twiss</a:t>
            </a:r>
            <a:r>
              <a:rPr sz="1600" dirty="0">
                <a:latin typeface="Hiragino Kaku Gothic ProN W3" panose="020B0300000000000000" pitchFamily="34" charset="-128"/>
                <a:ea typeface="Hiragino Kaku Gothic ProN W3" panose="020B0300000000000000" pitchFamily="34" charset="-128"/>
              </a:rPr>
              <a:t> parameter mismatch of the injection beam. </a:t>
            </a:r>
          </a:p>
        </p:txBody>
      </p:sp>
      <p:sp>
        <p:nvSpPr>
          <p:cNvPr id="250" name="To control longitudinal distribution in the RCS, we use DB2 to change dp/p of the injection beam"/>
          <p:cNvSpPr txBox="1"/>
          <p:nvPr/>
        </p:nvSpPr>
        <p:spPr>
          <a:xfrm>
            <a:off x="258568" y="3429000"/>
            <a:ext cx="8856986"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rPr sz="1600" dirty="0">
                <a:latin typeface="Hiragino Kaku Gothic ProN W3" panose="020B0300000000000000" pitchFamily="34" charset="-128"/>
                <a:ea typeface="Hiragino Kaku Gothic ProN W3" panose="020B0300000000000000" pitchFamily="34" charset="-128"/>
              </a:rPr>
              <a:t>To control longitudinal distribution in the RCS, we use DB2 to change </a:t>
            </a:r>
            <a:r>
              <a:rPr sz="1600" dirty="0" err="1">
                <a:latin typeface="Hiragino Kaku Gothic ProN W3" panose="020B0300000000000000" pitchFamily="34" charset="-128"/>
                <a:ea typeface="Hiragino Kaku Gothic ProN W3" panose="020B0300000000000000" pitchFamily="34" charset="-128"/>
              </a:rPr>
              <a:t>dp</a:t>
            </a:r>
            <a:r>
              <a:rPr sz="1600" dirty="0">
                <a:latin typeface="Hiragino Kaku Gothic ProN W3" panose="020B0300000000000000" pitchFamily="34" charset="-128"/>
                <a:ea typeface="Hiragino Kaku Gothic ProN W3" panose="020B0300000000000000" pitchFamily="34" charset="-128"/>
              </a:rPr>
              <a:t>/p of the injection beam</a:t>
            </a:r>
          </a:p>
        </p:txBody>
      </p:sp>
      <p:sp>
        <p:nvSpPr>
          <p:cNvPr id="251" name="Before transverse twiss parameter correction, emittance growth at the scraper section should be suppressed"/>
          <p:cNvSpPr txBox="1"/>
          <p:nvPr/>
        </p:nvSpPr>
        <p:spPr>
          <a:xfrm>
            <a:off x="258568" y="2613873"/>
            <a:ext cx="871246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b="1">
                <a:solidFill>
                  <a:srgbClr val="941100"/>
                </a:solidFill>
              </a:defRPr>
            </a:lvl1pPr>
          </a:lstStyle>
          <a:p>
            <a:r>
              <a:rPr dirty="0">
                <a:latin typeface="Hiragino Kaku Gothic ProN W3" panose="020B0300000000000000" pitchFamily="34" charset="-128"/>
                <a:ea typeface="Hiragino Kaku Gothic ProN W3" panose="020B0300000000000000" pitchFamily="34" charset="-128"/>
              </a:rPr>
              <a:t>Before transverse </a:t>
            </a:r>
            <a:r>
              <a:rPr lang="en-US" dirty="0" err="1">
                <a:latin typeface="Hiragino Kaku Gothic ProN W3" panose="020B0300000000000000" pitchFamily="34" charset="-128"/>
                <a:ea typeface="Hiragino Kaku Gothic ProN W3" panose="020B0300000000000000" pitchFamily="34" charset="-128"/>
              </a:rPr>
              <a:t>twiss</a:t>
            </a:r>
            <a:r>
              <a:rPr lang="en-US" dirty="0">
                <a:latin typeface="Hiragino Kaku Gothic ProN W3" panose="020B0300000000000000" pitchFamily="34" charset="-128"/>
                <a:ea typeface="Hiragino Kaku Gothic ProN W3" panose="020B0300000000000000" pitchFamily="34" charset="-128"/>
              </a:rPr>
              <a:t> parameter correction, the</a:t>
            </a:r>
            <a:r>
              <a:rPr dirty="0">
                <a:latin typeface="Hiragino Kaku Gothic ProN W3" panose="020B0300000000000000" pitchFamily="34" charset="-128"/>
                <a:ea typeface="Hiragino Kaku Gothic ProN W3" panose="020B0300000000000000" pitchFamily="34" charset="-128"/>
              </a:rPr>
              <a:t> emittance growth at the scraper section should be </a:t>
            </a:r>
            <a:r>
              <a:rPr lang="en-US" dirty="0">
                <a:latin typeface="Hiragino Kaku Gothic ProN W3" panose="020B0300000000000000" pitchFamily="34" charset="-128"/>
                <a:ea typeface="Hiragino Kaku Gothic ProN W3" panose="020B0300000000000000" pitchFamily="34" charset="-128"/>
              </a:rPr>
              <a:t>suppressed.</a:t>
            </a:r>
            <a:endParaRPr dirty="0">
              <a:latin typeface="Hiragino Kaku Gothic ProN W3" panose="020B0300000000000000" pitchFamily="34" charset="-128"/>
              <a:ea typeface="Hiragino Kaku Gothic ProN W3" panose="020B0300000000000000" pitchFamily="34" charset="-128"/>
            </a:endParaRPr>
          </a:p>
        </p:txBody>
      </p:sp>
      <p:pic>
        <p:nvPicPr>
          <p:cNvPr id="252" name="longi_beamsize_db2.png" descr="longi_beamsize_db2.png"/>
          <p:cNvPicPr>
            <a:picLocks noChangeAspect="1"/>
          </p:cNvPicPr>
          <p:nvPr/>
        </p:nvPicPr>
        <p:blipFill>
          <a:blip r:embed="rId2"/>
          <a:stretch>
            <a:fillRect/>
          </a:stretch>
        </p:blipFill>
        <p:spPr>
          <a:xfrm>
            <a:off x="4997985" y="3929084"/>
            <a:ext cx="4047739" cy="2833418"/>
          </a:xfrm>
          <a:prstGeom prst="rect">
            <a:avLst/>
          </a:prstGeom>
          <a:ln w="12700">
            <a:miter lim="400000"/>
          </a:ln>
        </p:spPr>
      </p:pic>
      <p:sp>
        <p:nvSpPr>
          <p:cNvPr id="253" name="線"/>
          <p:cNvSpPr/>
          <p:nvPr/>
        </p:nvSpPr>
        <p:spPr>
          <a:xfrm flipV="1">
            <a:off x="7162800" y="4098736"/>
            <a:ext cx="1" cy="2257128"/>
          </a:xfrm>
          <a:prstGeom prst="line">
            <a:avLst/>
          </a:prstGeom>
          <a:ln w="38100">
            <a:solidFill>
              <a:schemeClr val="accent1"/>
            </a:solidFill>
            <a:miter/>
          </a:ln>
        </p:spPr>
        <p:txBody>
          <a:bodyPr lIns="45719" rIns="45719"/>
          <a:lstStyle/>
          <a:p>
            <a:pPr defTabSz="457200">
              <a:defRPr sz="1200">
                <a:latin typeface="+mn-lt"/>
                <a:ea typeface="+mn-ea"/>
                <a:cs typeface="+mn-cs"/>
                <a:sym typeface="Helvetica"/>
              </a:defRPr>
            </a:pPr>
            <a:endParaRPr/>
          </a:p>
        </p:txBody>
      </p:sp>
      <p:sp>
        <p:nvSpPr>
          <p:cNvPr id="254" name="線"/>
          <p:cNvSpPr/>
          <p:nvPr/>
        </p:nvSpPr>
        <p:spPr>
          <a:xfrm flipV="1">
            <a:off x="5753100" y="4098736"/>
            <a:ext cx="1" cy="2257128"/>
          </a:xfrm>
          <a:prstGeom prst="line">
            <a:avLst/>
          </a:prstGeom>
          <a:ln w="38100">
            <a:solidFill>
              <a:schemeClr val="accent1"/>
            </a:solidFill>
            <a:miter/>
          </a:ln>
        </p:spPr>
        <p:txBody>
          <a:bodyPr lIns="45719" rIns="45719"/>
          <a:lstStyle/>
          <a:p>
            <a:pPr defTabSz="457200">
              <a:defRPr sz="1200">
                <a:latin typeface="+mn-lt"/>
                <a:ea typeface="+mn-ea"/>
                <a:cs typeface="+mn-cs"/>
                <a:sym typeface="Helvetica"/>
              </a:defRPr>
            </a:pPr>
            <a:endParaRPr/>
          </a:p>
        </p:txBody>
      </p:sp>
      <p:sp>
        <p:nvSpPr>
          <p:cNvPr id="255" name="DB1"/>
          <p:cNvSpPr txBox="1"/>
          <p:nvPr/>
        </p:nvSpPr>
        <p:spPr>
          <a:xfrm>
            <a:off x="5809488" y="5986779"/>
            <a:ext cx="484992"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DB1</a:t>
            </a:r>
          </a:p>
        </p:txBody>
      </p:sp>
      <p:sp>
        <p:nvSpPr>
          <p:cNvPr id="256" name="DB2"/>
          <p:cNvSpPr txBox="1"/>
          <p:nvPr/>
        </p:nvSpPr>
        <p:spPr>
          <a:xfrm>
            <a:off x="7257288" y="5986779"/>
            <a:ext cx="484992"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DB2</a:t>
            </a:r>
          </a:p>
        </p:txBody>
      </p:sp>
      <p:sp>
        <p:nvSpPr>
          <p:cNvPr id="257" name="DB2 was installed at upper stream of scraper section.And it enables longitudinal manipulation of the beam.…"/>
          <p:cNvSpPr txBox="1"/>
          <p:nvPr/>
        </p:nvSpPr>
        <p:spPr>
          <a:xfrm>
            <a:off x="69807" y="4301936"/>
            <a:ext cx="5026260"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71463" indent="-271463">
              <a:buSzPct val="100000"/>
              <a:buFont typeface="Arial"/>
              <a:buChar char="•"/>
              <a:defRPr sz="1700"/>
            </a:pPr>
            <a:r>
              <a:rPr sz="1600" dirty="0">
                <a:latin typeface="Hiragino Kaku Gothic ProN W3" panose="020B0300000000000000" pitchFamily="34" charset="-128"/>
                <a:ea typeface="Hiragino Kaku Gothic ProN W3" panose="020B0300000000000000" pitchFamily="34" charset="-128"/>
              </a:rPr>
              <a:t>DB2 was installed at </a:t>
            </a:r>
            <a:r>
              <a:rPr lang="en-US" sz="1600" dirty="0">
                <a:latin typeface="Hiragino Kaku Gothic ProN W3" panose="020B0300000000000000" pitchFamily="34" charset="-128"/>
                <a:ea typeface="Hiragino Kaku Gothic ProN W3" panose="020B0300000000000000" pitchFamily="34" charset="-128"/>
              </a:rPr>
              <a:t>the upstream of the</a:t>
            </a:r>
            <a:r>
              <a:rPr sz="1600" dirty="0">
                <a:latin typeface="Hiragino Kaku Gothic ProN W3" panose="020B0300000000000000" pitchFamily="34" charset="-128"/>
                <a:ea typeface="Hiragino Kaku Gothic ProN W3" panose="020B0300000000000000" pitchFamily="34" charset="-128"/>
              </a:rPr>
              <a:t> scraper </a:t>
            </a:r>
            <a:r>
              <a:rPr lang="en-US" sz="1600" dirty="0">
                <a:latin typeface="Hiragino Kaku Gothic ProN W3" panose="020B0300000000000000" pitchFamily="34" charset="-128"/>
                <a:ea typeface="Hiragino Kaku Gothic ProN W3" panose="020B0300000000000000" pitchFamily="34" charset="-128"/>
              </a:rPr>
              <a:t>section. It enables the</a:t>
            </a:r>
            <a:r>
              <a:rPr sz="1600" dirty="0">
                <a:latin typeface="Hiragino Kaku Gothic ProN W3" panose="020B0300000000000000" pitchFamily="34" charset="-128"/>
                <a:ea typeface="Hiragino Kaku Gothic ProN W3" panose="020B0300000000000000" pitchFamily="34" charset="-128"/>
              </a:rPr>
              <a:t> longitudinal manipulation of the beam.</a:t>
            </a:r>
          </a:p>
          <a:p>
            <a:pPr marL="271463" indent="-271463">
              <a:buSzPct val="100000"/>
              <a:buFont typeface="Arial"/>
              <a:buChar char="•"/>
              <a:defRPr sz="1700"/>
            </a:pPr>
            <a:r>
              <a:rPr sz="1600" dirty="0">
                <a:latin typeface="Hiragino Kaku Gothic ProN W3" panose="020B0300000000000000" pitchFamily="34" charset="-128"/>
                <a:ea typeface="Hiragino Kaku Gothic ProN W3" panose="020B0300000000000000" pitchFamily="34" charset="-128"/>
              </a:rPr>
              <a:t>DB2 in the L3BT is an Annular Coupled Structure (ACS) </a:t>
            </a:r>
            <a:r>
              <a:rPr lang="en-US" sz="1600" dirty="0">
                <a:latin typeface="Hiragino Kaku Gothic ProN W3" panose="020B0300000000000000" pitchFamily="34" charset="-128"/>
                <a:ea typeface="Hiragino Kaku Gothic ProN W3" panose="020B0300000000000000" pitchFamily="34" charset="-128"/>
              </a:rPr>
              <a:t>cavity,</a:t>
            </a:r>
            <a:r>
              <a:rPr sz="1600" dirty="0">
                <a:latin typeface="Hiragino Kaku Gothic ProN W3" panose="020B0300000000000000" pitchFamily="34" charset="-128"/>
                <a:ea typeface="Hiragino Kaku Gothic ProN W3" panose="020B0300000000000000" pitchFamily="34" charset="-128"/>
              </a:rPr>
              <a:t> which has the resonant frequency of 972 </a:t>
            </a:r>
            <a:r>
              <a:rPr sz="1600" dirty="0" err="1">
                <a:latin typeface="Hiragino Kaku Gothic ProN W3" panose="020B0300000000000000" pitchFamily="34" charset="-128"/>
                <a:ea typeface="Hiragino Kaku Gothic ProN W3" panose="020B0300000000000000" pitchFamily="34" charset="-128"/>
              </a:rPr>
              <a:t>MHz.</a:t>
            </a:r>
            <a:endParaRPr sz="1600" dirty="0">
              <a:latin typeface="Hiragino Kaku Gothic ProN W3" panose="020B0300000000000000" pitchFamily="34" charset="-128"/>
              <a:ea typeface="Hiragino Kaku Gothic ProN W3" panose="020B0300000000000000" pitchFamily="34" charset="-128"/>
            </a:endParaRPr>
          </a:p>
          <a:p>
            <a:pPr marL="271463" indent="-271463">
              <a:buSzPct val="100000"/>
              <a:buFont typeface="Arial"/>
              <a:buChar char="•"/>
              <a:defRPr sz="1700"/>
            </a:pPr>
            <a:r>
              <a:rPr lang="en-US" sz="1600" dirty="0">
                <a:latin typeface="Hiragino Kaku Gothic ProN W3" panose="020B0300000000000000" pitchFamily="34" charset="-128"/>
                <a:ea typeface="Hiragino Kaku Gothic ProN W3" panose="020B0300000000000000" pitchFamily="34" charset="-128"/>
              </a:rPr>
              <a:t>The synchronous</a:t>
            </a:r>
            <a:r>
              <a:rPr sz="1600" dirty="0">
                <a:latin typeface="Hiragino Kaku Gothic ProN W3" panose="020B0300000000000000" pitchFamily="34" charset="-128"/>
                <a:ea typeface="Hiragino Kaku Gothic ProN W3" panose="020B0300000000000000" pitchFamily="34" charset="-128"/>
              </a:rPr>
              <a:t> phase of the DB2 is ± 90 </a:t>
            </a:r>
            <a:r>
              <a:rPr lang="en-US" sz="1600" dirty="0">
                <a:latin typeface="Hiragino Kaku Gothic ProN W3" panose="020B0300000000000000" pitchFamily="34" charset="-128"/>
                <a:ea typeface="Hiragino Kaku Gothic ProN W3" panose="020B0300000000000000" pitchFamily="34" charset="-128"/>
              </a:rPr>
              <a:t>degrees.</a:t>
            </a:r>
            <a:br>
              <a:rPr sz="1600" dirty="0">
                <a:latin typeface="Hiragino Kaku Gothic ProN W3" panose="020B0300000000000000" pitchFamily="34" charset="-128"/>
                <a:ea typeface="Hiragino Kaku Gothic ProN W3" panose="020B0300000000000000" pitchFamily="34" charset="-128"/>
              </a:rPr>
            </a:br>
            <a:r>
              <a:rPr sz="1600" dirty="0">
                <a:latin typeface="Hiragino Kaku Gothic ProN W3" panose="020B0300000000000000" pitchFamily="34" charset="-128"/>
                <a:ea typeface="Hiragino Kaku Gothic ProN W3" panose="020B0300000000000000" pitchFamily="34" charset="-128"/>
              </a:rPr>
              <a:t>(not accelerate)</a:t>
            </a:r>
          </a:p>
        </p:txBody>
      </p:sp>
      <p:sp>
        <p:nvSpPr>
          <p:cNvPr id="258" name="DB2:Buncher mode…"/>
          <p:cNvSpPr txBox="1"/>
          <p:nvPr/>
        </p:nvSpPr>
        <p:spPr>
          <a:xfrm>
            <a:off x="7269636" y="4099766"/>
            <a:ext cx="1701393" cy="50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b="1"/>
            </a:pPr>
            <a:r>
              <a:t>DB2:Buncher mode</a:t>
            </a:r>
          </a:p>
          <a:p>
            <a:pPr algn="ctr">
              <a:defRPr b="1"/>
            </a:pPr>
            <a:r>
              <a:rPr sz="1400"/>
              <a:t>(focussing phase)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ransverse emittance growth by the DB2…"/>
          <p:cNvSpPr txBox="1">
            <a:spLocks noGrp="1"/>
          </p:cNvSpPr>
          <p:nvPr>
            <p:ph type="title"/>
          </p:nvPr>
        </p:nvSpPr>
        <p:spPr>
          <a:xfrm>
            <a:off x="440903" y="149225"/>
            <a:ext cx="8262194" cy="901355"/>
          </a:xfrm>
          <a:prstGeom prst="rect">
            <a:avLst/>
          </a:prstGeom>
        </p:spPr>
        <p:txBody>
          <a:bodyPr>
            <a:normAutofit fontScale="90000"/>
          </a:bodyPr>
          <a:lstStyle/>
          <a:p>
            <a:pPr algn="l">
              <a:lnSpc>
                <a:spcPct val="100000"/>
              </a:lnSpc>
              <a:defRPr sz="1800" b="1"/>
            </a:pPr>
            <a:r>
              <a:rPr dirty="0">
                <a:latin typeface="Hiragino Kaku Gothic ProN W3" panose="020B0300000000000000" pitchFamily="34" charset="-128"/>
                <a:ea typeface="Hiragino Kaku Gothic ProN W3" panose="020B0300000000000000" pitchFamily="34" charset="-128"/>
              </a:rPr>
              <a:t>Transverse emittance growth by the DB2</a:t>
            </a:r>
          </a:p>
          <a:p>
            <a:pPr>
              <a:defRPr sz="2800" b="1"/>
            </a:pPr>
            <a:r>
              <a:rPr dirty="0">
                <a:latin typeface="Hiragino Kaku Gothic ProN W3" panose="020B0300000000000000" pitchFamily="34" charset="-128"/>
                <a:ea typeface="Hiragino Kaku Gothic ProN W3" panose="020B0300000000000000" pitchFamily="34" charset="-128"/>
              </a:rPr>
              <a:t>Beam profile measurement at the SCR section</a:t>
            </a:r>
          </a:p>
        </p:txBody>
      </p:sp>
      <p:pic>
        <p:nvPicPr>
          <p:cNvPr id="286" name="WS59-DB2_0-2_7_hori.png" descr="WS59-DB2_0-2_7_hori.png"/>
          <p:cNvPicPr>
            <a:picLocks noChangeAspect="1"/>
          </p:cNvPicPr>
          <p:nvPr/>
        </p:nvPicPr>
        <p:blipFill>
          <a:blip r:embed="rId2"/>
          <a:stretch>
            <a:fillRect/>
          </a:stretch>
        </p:blipFill>
        <p:spPr>
          <a:xfrm>
            <a:off x="-5616" y="1512541"/>
            <a:ext cx="4574730" cy="3202312"/>
          </a:xfrm>
          <a:prstGeom prst="rect">
            <a:avLst/>
          </a:prstGeom>
          <a:ln w="12700">
            <a:miter lim="400000"/>
          </a:ln>
        </p:spPr>
      </p:pic>
      <p:pic>
        <p:nvPicPr>
          <p:cNvPr id="287" name="WS59-DB2_0-2_7_vert.png" descr="WS59-DB2_0-2_7_vert.png"/>
          <p:cNvPicPr>
            <a:picLocks noChangeAspect="1"/>
          </p:cNvPicPr>
          <p:nvPr/>
        </p:nvPicPr>
        <p:blipFill>
          <a:blip r:embed="rId3"/>
          <a:stretch>
            <a:fillRect/>
          </a:stretch>
        </p:blipFill>
        <p:spPr>
          <a:xfrm>
            <a:off x="4572000" y="1504494"/>
            <a:ext cx="4574730" cy="3202311"/>
          </a:xfrm>
          <a:prstGeom prst="rect">
            <a:avLst/>
          </a:prstGeom>
          <a:ln w="12700">
            <a:miter lim="400000"/>
          </a:ln>
        </p:spPr>
      </p:pic>
      <p:sp>
        <p:nvSpPr>
          <p:cNvPr id="288" name="result of beam profile  measurement by the SCR:QM59:WSM"/>
          <p:cNvSpPr txBox="1"/>
          <p:nvPr/>
        </p:nvSpPr>
        <p:spPr>
          <a:xfrm>
            <a:off x="1315761" y="1111510"/>
            <a:ext cx="709264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latin typeface="Hiragino Kaku Gothic ProN W3" panose="020B0300000000000000" pitchFamily="34" charset="-128"/>
                <a:ea typeface="Hiragino Kaku Gothic ProN W3" panose="020B0300000000000000" pitchFamily="34" charset="-128"/>
              </a:rPr>
              <a:t>result of beam profile  measurement by the SCR:QM59:WSM</a:t>
            </a:r>
          </a:p>
        </p:txBody>
      </p:sp>
      <p:sp>
        <p:nvSpPr>
          <p:cNvPr id="289" name="Beam profile is taken by WSM installed in QM59 which is a downstream part of scraper section.…"/>
          <p:cNvSpPr txBox="1"/>
          <p:nvPr/>
        </p:nvSpPr>
        <p:spPr>
          <a:xfrm>
            <a:off x="110843" y="5660078"/>
            <a:ext cx="8950964"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80473" indent="-180473">
              <a:buSzPct val="100000"/>
              <a:buChar char="•"/>
            </a:pPr>
            <a:r>
              <a:rPr lang="en-US" sz="1400" dirty="0">
                <a:latin typeface="Hiragino Kaku Gothic ProN W3" panose="020B0300000000000000" pitchFamily="34" charset="-128"/>
                <a:ea typeface="Hiragino Kaku Gothic ProN W3" panose="020B0300000000000000" pitchFamily="34" charset="-128"/>
              </a:rPr>
              <a:t>The beam profile is measured by the WSM installed in QM59, located downstream of the scraper section.</a:t>
            </a:r>
          </a:p>
          <a:p>
            <a:pPr marL="180473" indent="-180473">
              <a:buSzPct val="100000"/>
              <a:buChar char="•"/>
            </a:pPr>
            <a:r>
              <a:rPr lang="en-US" sz="1400" dirty="0">
                <a:latin typeface="Hiragino Kaku Gothic ProN W3" panose="020B0300000000000000" pitchFamily="34" charset="-128"/>
                <a:ea typeface="Hiragino Kaku Gothic ProN W3" panose="020B0300000000000000" pitchFamily="34" charset="-128"/>
              </a:rPr>
              <a:t>The beam signal data is obtained by averaging five signals.</a:t>
            </a:r>
          </a:p>
          <a:p>
            <a:pPr marL="180473" indent="-180473">
              <a:buSzPct val="100000"/>
              <a:buChar char="•"/>
            </a:pPr>
            <a:r>
              <a:rPr lang="en-US" sz="1400" dirty="0">
                <a:latin typeface="Hiragino Kaku Gothic ProN W3" panose="020B0300000000000000" pitchFamily="34" charset="-128"/>
                <a:ea typeface="Hiragino Kaku Gothic ProN W3" panose="020B0300000000000000" pitchFamily="34" charset="-128"/>
              </a:rPr>
              <a:t>In this case, it is clear that the beam size of DB2E0TL: 2.71 [MV] is broader than that of E0TL: 0 [MV].</a:t>
            </a:r>
            <a:endParaRPr sz="1400" dirty="0">
              <a:latin typeface="Hiragino Kaku Gothic ProN W3" panose="020B0300000000000000" pitchFamily="34" charset="-128"/>
              <a:ea typeface="Hiragino Kaku Gothic ProN W3" panose="020B0300000000000000" pitchFamily="34" charset="-128"/>
            </a:endParaRPr>
          </a:p>
        </p:txBody>
      </p:sp>
      <p:pic>
        <p:nvPicPr>
          <p:cNvPr id="290" name="image26.png" descr="image26.png"/>
          <p:cNvPicPr>
            <a:picLocks noChangeAspect="1"/>
          </p:cNvPicPr>
          <p:nvPr/>
        </p:nvPicPr>
        <p:blipFill>
          <a:blip r:embed="rId4"/>
          <a:srcRect t="82921"/>
          <a:stretch>
            <a:fillRect/>
          </a:stretch>
        </p:blipFill>
        <p:spPr>
          <a:xfrm>
            <a:off x="2129202" y="4938487"/>
            <a:ext cx="5465823" cy="666758"/>
          </a:xfrm>
          <a:prstGeom prst="rect">
            <a:avLst/>
          </a:prstGeom>
          <a:ln w="12700">
            <a:miter lim="400000"/>
          </a:ln>
        </p:spPr>
      </p:pic>
      <p:sp>
        <p:nvSpPr>
          <p:cNvPr id="291" name="QM59"/>
          <p:cNvSpPr txBox="1"/>
          <p:nvPr/>
        </p:nvSpPr>
        <p:spPr>
          <a:xfrm>
            <a:off x="5428488" y="5127352"/>
            <a:ext cx="556020"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r>
              <a:t>QM59</a:t>
            </a:r>
          </a:p>
        </p:txBody>
      </p:sp>
      <p:sp>
        <p:nvSpPr>
          <p:cNvPr id="292" name="DB2"/>
          <p:cNvSpPr txBox="1"/>
          <p:nvPr/>
        </p:nvSpPr>
        <p:spPr>
          <a:xfrm>
            <a:off x="2532888" y="5127352"/>
            <a:ext cx="400358"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r>
              <a:t>DB2</a:t>
            </a:r>
          </a:p>
        </p:txBody>
      </p:sp>
      <p:sp>
        <p:nvSpPr>
          <p:cNvPr id="293" name="四角形"/>
          <p:cNvSpPr/>
          <p:nvPr/>
        </p:nvSpPr>
        <p:spPr>
          <a:xfrm>
            <a:off x="2288854" y="4822019"/>
            <a:ext cx="370841" cy="271409"/>
          </a:xfrm>
          <a:prstGeom prst="rect">
            <a:avLst/>
          </a:prstGeom>
          <a:solidFill>
            <a:srgbClr val="FFFFFF"/>
          </a:solidFill>
          <a:ln w="12700">
            <a:miter lim="400000"/>
          </a:ln>
        </p:spPr>
        <p:txBody>
          <a:bodyPr lIns="45719" rIns="45719" anchor="ctr"/>
          <a:lstStyle/>
          <a:p>
            <a:endParaRPr/>
          </a:p>
        </p:txBody>
      </p:sp>
      <p:sp>
        <p:nvSpPr>
          <p:cNvPr id="294" name="線"/>
          <p:cNvSpPr/>
          <p:nvPr/>
        </p:nvSpPr>
        <p:spPr>
          <a:xfrm>
            <a:off x="4014532" y="5686783"/>
            <a:ext cx="1695105" cy="1"/>
          </a:xfrm>
          <a:prstGeom prst="line">
            <a:avLst/>
          </a:prstGeom>
          <a:ln w="25400">
            <a:solidFill>
              <a:schemeClr val="accent1"/>
            </a:solidFill>
            <a:miter/>
            <a:tailEnd type="triangle"/>
          </a:ln>
        </p:spPr>
        <p:txBody>
          <a:bodyPr lIns="45719" rIns="45719"/>
          <a:lstStyle/>
          <a:p>
            <a:pPr defTabSz="457200">
              <a:defRPr sz="1200">
                <a:latin typeface="+mn-lt"/>
                <a:ea typeface="+mn-ea"/>
                <a:cs typeface="+mn-cs"/>
                <a:sym typeface="Helvetica"/>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IC simulation results at the scraper section…"/>
          <p:cNvSpPr txBox="1">
            <a:spLocks noGrp="1"/>
          </p:cNvSpPr>
          <p:nvPr>
            <p:ph type="title"/>
          </p:nvPr>
        </p:nvSpPr>
        <p:spPr>
          <a:xfrm>
            <a:off x="877585" y="-42715"/>
            <a:ext cx="7886701" cy="675925"/>
          </a:xfrm>
          <a:prstGeom prst="rect">
            <a:avLst/>
          </a:prstGeom>
        </p:spPr>
        <p:txBody>
          <a:bodyPr>
            <a:normAutofit/>
          </a:bodyPr>
          <a:lstStyle/>
          <a:p>
            <a:pPr algn="l">
              <a:defRPr sz="1700" b="1"/>
            </a:pPr>
            <a:r>
              <a:rPr sz="1600" dirty="0">
                <a:latin typeface="Hiragino Kaku Gothic ProN W3" panose="020B0300000000000000" pitchFamily="34" charset="-128"/>
                <a:ea typeface="Hiragino Kaku Gothic ProN W3" panose="020B0300000000000000" pitchFamily="34" charset="-128"/>
              </a:rPr>
              <a:t>PIC simulation results at the scraper section</a:t>
            </a:r>
          </a:p>
          <a:p>
            <a:pPr>
              <a:defRPr sz="2500" b="1"/>
            </a:pPr>
            <a:r>
              <a:rPr sz="1800" dirty="0">
                <a:latin typeface="Hiragino Kaku Gothic ProN W3" panose="020B0300000000000000" pitchFamily="34" charset="-128"/>
                <a:ea typeface="Hiragino Kaku Gothic ProN W3" panose="020B0300000000000000" pitchFamily="34" charset="-128"/>
              </a:rPr>
              <a:t>Transverse emittance blow up</a:t>
            </a:r>
          </a:p>
        </p:txBody>
      </p:sp>
      <p:pic>
        <p:nvPicPr>
          <p:cNvPr id="364" name="image26.png" descr="image26.png"/>
          <p:cNvPicPr>
            <a:picLocks noChangeAspect="1"/>
          </p:cNvPicPr>
          <p:nvPr/>
        </p:nvPicPr>
        <p:blipFill>
          <a:blip r:embed="rId2"/>
          <a:stretch>
            <a:fillRect/>
          </a:stretch>
        </p:blipFill>
        <p:spPr>
          <a:xfrm>
            <a:off x="974505" y="578058"/>
            <a:ext cx="3378201" cy="2413001"/>
          </a:xfrm>
          <a:prstGeom prst="rect">
            <a:avLst/>
          </a:prstGeom>
          <a:ln w="12700">
            <a:miter lim="400000"/>
          </a:ln>
        </p:spPr>
      </p:pic>
      <p:pic>
        <p:nvPicPr>
          <p:cNvPr id="365" name="image27.png" descr="image27.png"/>
          <p:cNvPicPr>
            <a:picLocks noChangeAspect="1"/>
          </p:cNvPicPr>
          <p:nvPr/>
        </p:nvPicPr>
        <p:blipFill>
          <a:blip r:embed="rId3"/>
          <a:stretch>
            <a:fillRect/>
          </a:stretch>
        </p:blipFill>
        <p:spPr>
          <a:xfrm>
            <a:off x="4897852" y="555084"/>
            <a:ext cx="3378201" cy="2413001"/>
          </a:xfrm>
          <a:prstGeom prst="rect">
            <a:avLst/>
          </a:prstGeom>
          <a:ln w="12700">
            <a:miter lim="400000"/>
          </a:ln>
        </p:spPr>
      </p:pic>
      <p:sp>
        <p:nvSpPr>
          <p:cNvPr id="366" name="DB2"/>
          <p:cNvSpPr txBox="1"/>
          <p:nvPr/>
        </p:nvSpPr>
        <p:spPr>
          <a:xfrm rot="16200000">
            <a:off x="1202366" y="2923595"/>
            <a:ext cx="273408" cy="19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a:lvl1pPr>
          </a:lstStyle>
          <a:p>
            <a:pPr>
              <a:defRPr sz="1800"/>
            </a:pPr>
            <a:r>
              <a:rPr sz="800"/>
              <a:t>DB2</a:t>
            </a:r>
          </a:p>
        </p:txBody>
      </p:sp>
      <p:sp>
        <p:nvSpPr>
          <p:cNvPr id="367" name="Q56"/>
          <p:cNvSpPr txBox="1"/>
          <p:nvPr/>
        </p:nvSpPr>
        <p:spPr>
          <a:xfrm rot="16200000">
            <a:off x="2388990" y="2829098"/>
            <a:ext cx="275492" cy="19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a:lvl1pPr>
          </a:lstStyle>
          <a:p>
            <a:pPr>
              <a:defRPr sz="1800"/>
            </a:pPr>
            <a:r>
              <a:rPr sz="800"/>
              <a:t>Q56</a:t>
            </a:r>
          </a:p>
        </p:txBody>
      </p:sp>
      <p:sp>
        <p:nvSpPr>
          <p:cNvPr id="368" name="Q58"/>
          <p:cNvSpPr txBox="1"/>
          <p:nvPr/>
        </p:nvSpPr>
        <p:spPr>
          <a:xfrm rot="16200000">
            <a:off x="2830603" y="2837085"/>
            <a:ext cx="275492" cy="19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a:lvl1pPr>
          </a:lstStyle>
          <a:p>
            <a:pPr>
              <a:defRPr sz="1800"/>
            </a:pPr>
            <a:r>
              <a:rPr sz="800" dirty="0"/>
              <a:t>Q58</a:t>
            </a:r>
          </a:p>
        </p:txBody>
      </p:sp>
      <p:sp>
        <p:nvSpPr>
          <p:cNvPr id="369" name="From the simulation results, significant emittance growth is observed in the region of the focusing phase.…"/>
          <p:cNvSpPr txBox="1"/>
          <p:nvPr/>
        </p:nvSpPr>
        <p:spPr>
          <a:xfrm>
            <a:off x="101333" y="5572261"/>
            <a:ext cx="8941334"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7800" indent="-177800">
              <a:buSzPct val="100000"/>
              <a:buFont typeface="Arial"/>
              <a:buChar char="•"/>
              <a:defRPr sz="1700"/>
            </a:pPr>
            <a:r>
              <a:rPr sz="1400" dirty="0">
                <a:latin typeface="Hiragino Kaku Gothic ProN W3" panose="020B0300000000000000" pitchFamily="34" charset="-128"/>
                <a:ea typeface="Hiragino Kaku Gothic ProN W3" panose="020B0300000000000000" pitchFamily="34" charset="-128"/>
              </a:rPr>
              <a:t>From the simulation results, significant emittance growth is observed in the region of the focusing phase.</a:t>
            </a:r>
          </a:p>
          <a:p>
            <a:pPr marL="177800" indent="-177800">
              <a:buSzPct val="100000"/>
              <a:buFont typeface="Arial"/>
              <a:buChar char="•"/>
              <a:defRPr sz="1700"/>
            </a:pPr>
            <a:r>
              <a:rPr sz="1400" dirty="0">
                <a:latin typeface="Hiragino Kaku Gothic ProN W3" panose="020B0300000000000000" pitchFamily="34" charset="-128"/>
                <a:ea typeface="Hiragino Kaku Gothic ProN W3" panose="020B0300000000000000" pitchFamily="34" charset="-128"/>
              </a:rPr>
              <a:t>The transverse emittance increases with higher RF amplitudes of the </a:t>
            </a:r>
            <a:r>
              <a:rPr sz="1400" dirty="0" err="1">
                <a:latin typeface="Hiragino Kaku Gothic ProN W3" panose="020B0300000000000000" pitchFamily="34" charset="-128"/>
                <a:ea typeface="Hiragino Kaku Gothic ProN W3" panose="020B0300000000000000" pitchFamily="34" charset="-128"/>
              </a:rPr>
              <a:t>debuncher</a:t>
            </a:r>
            <a:r>
              <a:rPr sz="1400" dirty="0">
                <a:latin typeface="Hiragino Kaku Gothic ProN W3" panose="020B0300000000000000" pitchFamily="34" charset="-128"/>
                <a:ea typeface="Hiragino Kaku Gothic ProN W3" panose="020B0300000000000000" pitchFamily="34" charset="-128"/>
              </a:rPr>
              <a:t>.</a:t>
            </a:r>
          </a:p>
          <a:p>
            <a:pPr marL="177800" indent="-177800">
              <a:buSzPct val="100000"/>
              <a:buFont typeface="Arial"/>
              <a:buChar char="•"/>
              <a:defRPr sz="1700"/>
            </a:pPr>
            <a:r>
              <a:rPr sz="1400" dirty="0">
                <a:latin typeface="Hiragino Kaku Gothic ProN W3" panose="020B0300000000000000" pitchFamily="34" charset="-128"/>
                <a:ea typeface="Hiragino Kaku Gothic ProN W3" panose="020B0300000000000000" pitchFamily="34" charset="-128"/>
              </a:rPr>
              <a:t>The simulation results are qualitatively consistent with the experimental results.</a:t>
            </a:r>
          </a:p>
          <a:p>
            <a:pPr marL="177800" indent="-177800">
              <a:buSzPct val="100000"/>
              <a:buFont typeface="Arial"/>
              <a:buChar char="•"/>
              <a:defRPr sz="1700">
                <a:solidFill>
                  <a:srgbClr val="941100"/>
                </a:solidFill>
              </a:defRPr>
            </a:pPr>
            <a:r>
              <a:rPr sz="1400" dirty="0">
                <a:latin typeface="Hiragino Kaku Gothic ProN W3" panose="020B0300000000000000" pitchFamily="34" charset="-128"/>
                <a:ea typeface="Hiragino Kaku Gothic ProN W3" panose="020B0300000000000000" pitchFamily="34" charset="-128"/>
              </a:rPr>
              <a:t>To avoid emittance growth, we use </a:t>
            </a:r>
            <a:r>
              <a:rPr lang="en-US" sz="1400" b="1" dirty="0">
                <a:latin typeface="Hiragino Kaku Gothic ProN W3" panose="020B0300000000000000" pitchFamily="34" charset="-128"/>
                <a:ea typeface="Hiragino Kaku Gothic ProN W3" panose="020B0300000000000000" pitchFamily="34" charset="-128"/>
              </a:rPr>
              <a:t>the “defocusing</a:t>
            </a:r>
            <a:r>
              <a:rPr sz="1400" b="1" dirty="0">
                <a:latin typeface="Hiragino Kaku Gothic ProN W3" panose="020B0300000000000000" pitchFamily="34" charset="-128"/>
                <a:ea typeface="Hiragino Kaku Gothic ProN W3" panose="020B0300000000000000" pitchFamily="34" charset="-128"/>
              </a:rPr>
              <a:t> phase”</a:t>
            </a:r>
            <a:r>
              <a:rPr sz="1400" dirty="0">
                <a:latin typeface="Hiragino Kaku Gothic ProN W3" panose="020B0300000000000000" pitchFamily="34" charset="-128"/>
                <a:ea typeface="Hiragino Kaku Gothic ProN W3" panose="020B0300000000000000" pitchFamily="34" charset="-128"/>
              </a:rPr>
              <a:t> of DB2 to optimize </a:t>
            </a:r>
            <a:r>
              <a:rPr sz="1400" dirty="0" err="1">
                <a:latin typeface="Hiragino Kaku Gothic ProN W3" panose="020B0300000000000000" pitchFamily="34" charset="-128"/>
                <a:ea typeface="Hiragino Kaku Gothic ProN W3" panose="020B0300000000000000" pitchFamily="34" charset="-128"/>
              </a:rPr>
              <a:t>dp</a:t>
            </a:r>
            <a:r>
              <a:rPr sz="1400" dirty="0">
                <a:latin typeface="Hiragino Kaku Gothic ProN W3" panose="020B0300000000000000" pitchFamily="34" charset="-128"/>
                <a:ea typeface="Hiragino Kaku Gothic ProN W3" panose="020B0300000000000000" pitchFamily="34" charset="-128"/>
              </a:rPr>
              <a:t>/p.</a:t>
            </a:r>
          </a:p>
        </p:txBody>
      </p:sp>
      <p:pic>
        <p:nvPicPr>
          <p:cNvPr id="370" name="image28.png" descr="image28.png"/>
          <p:cNvPicPr>
            <a:picLocks noChangeAspect="1"/>
          </p:cNvPicPr>
          <p:nvPr/>
        </p:nvPicPr>
        <p:blipFill>
          <a:blip r:embed="rId4"/>
          <a:stretch>
            <a:fillRect/>
          </a:stretch>
        </p:blipFill>
        <p:spPr>
          <a:xfrm>
            <a:off x="983648" y="3193565"/>
            <a:ext cx="3359915" cy="2339425"/>
          </a:xfrm>
          <a:prstGeom prst="rect">
            <a:avLst/>
          </a:prstGeom>
          <a:ln w="12700">
            <a:miter lim="400000"/>
          </a:ln>
        </p:spPr>
      </p:pic>
      <p:sp>
        <p:nvSpPr>
          <p:cNvPr id="371" name="DB2"/>
          <p:cNvSpPr txBox="1"/>
          <p:nvPr/>
        </p:nvSpPr>
        <p:spPr>
          <a:xfrm rot="16200000">
            <a:off x="5126570" y="2861671"/>
            <a:ext cx="273408" cy="19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a:lvl1pPr>
          </a:lstStyle>
          <a:p>
            <a:pPr>
              <a:defRPr sz="1800"/>
            </a:pPr>
            <a:r>
              <a:rPr sz="800"/>
              <a:t>DB2</a:t>
            </a:r>
          </a:p>
        </p:txBody>
      </p:sp>
      <p:sp>
        <p:nvSpPr>
          <p:cNvPr id="372" name="Q56"/>
          <p:cNvSpPr txBox="1"/>
          <p:nvPr/>
        </p:nvSpPr>
        <p:spPr>
          <a:xfrm rot="16200000">
            <a:off x="6304836" y="2811409"/>
            <a:ext cx="275491" cy="19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a:lvl1pPr>
          </a:lstStyle>
          <a:p>
            <a:pPr>
              <a:defRPr sz="1800"/>
            </a:pPr>
            <a:r>
              <a:rPr sz="800" dirty="0"/>
              <a:t>Q56</a:t>
            </a:r>
          </a:p>
        </p:txBody>
      </p:sp>
      <p:sp>
        <p:nvSpPr>
          <p:cNvPr id="373" name="Q58"/>
          <p:cNvSpPr txBox="1"/>
          <p:nvPr/>
        </p:nvSpPr>
        <p:spPr>
          <a:xfrm rot="16200000">
            <a:off x="6745158" y="2826132"/>
            <a:ext cx="275491" cy="19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a:lvl1pPr>
          </a:lstStyle>
          <a:p>
            <a:pPr>
              <a:defRPr sz="1800"/>
            </a:pPr>
            <a:r>
              <a:rPr sz="800"/>
              <a:t>Q58</a:t>
            </a:r>
          </a:p>
        </p:txBody>
      </p:sp>
      <p:pic>
        <p:nvPicPr>
          <p:cNvPr id="374" name="image29.png" descr="image29.png"/>
          <p:cNvPicPr>
            <a:picLocks noChangeAspect="1"/>
          </p:cNvPicPr>
          <p:nvPr/>
        </p:nvPicPr>
        <p:blipFill>
          <a:blip r:embed="rId5"/>
          <a:stretch>
            <a:fillRect/>
          </a:stretch>
        </p:blipFill>
        <p:spPr>
          <a:xfrm>
            <a:off x="4930281" y="3182555"/>
            <a:ext cx="3362028" cy="2340897"/>
          </a:xfrm>
          <a:prstGeom prst="rect">
            <a:avLst/>
          </a:prstGeom>
          <a:ln w="12700">
            <a:miter lim="400000"/>
          </a:ln>
        </p:spPr>
      </p:pic>
      <p:sp>
        <p:nvSpPr>
          <p:cNvPr id="375" name="双方向矢印"/>
          <p:cNvSpPr/>
          <p:nvPr/>
        </p:nvSpPr>
        <p:spPr>
          <a:xfrm>
            <a:off x="4241962" y="4198650"/>
            <a:ext cx="630701" cy="404813"/>
          </a:xfrm>
          <a:prstGeom prst="leftRightArrow">
            <a:avLst>
              <a:gd name="adj1" fmla="val 50000"/>
              <a:gd name="adj2" fmla="val 50000"/>
            </a:avLst>
          </a:prstGeom>
          <a:gradFill>
            <a:gsLst>
              <a:gs pos="0">
                <a:srgbClr val="70A6DB"/>
              </a:gs>
              <a:gs pos="50000">
                <a:srgbClr val="559BDB"/>
              </a:gs>
              <a:gs pos="100000">
                <a:srgbClr val="448AC9"/>
              </a:gs>
            </a:gsLst>
            <a:lin ang="5400000"/>
          </a:gradFill>
          <a:ln w="6350">
            <a:solidFill>
              <a:schemeClr val="accent1"/>
            </a:solidFill>
            <a:miter/>
          </a:ln>
        </p:spPr>
        <p:txBody>
          <a:bodyPr lIns="45719" rIns="45719" anchor="ctr"/>
          <a:lstStyle/>
          <a:p>
            <a:pPr algn="ctr">
              <a:defRPr>
                <a:solidFill>
                  <a:srgbClr val="FFFFFF"/>
                </a:solidFill>
              </a:defRPr>
            </a:pPr>
            <a:endParaRPr/>
          </a:p>
        </p:txBody>
      </p:sp>
      <p:sp>
        <p:nvSpPr>
          <p:cNvPr id="376" name="from simulation"/>
          <p:cNvSpPr txBox="1"/>
          <p:nvPr/>
        </p:nvSpPr>
        <p:spPr>
          <a:xfrm>
            <a:off x="1502620" y="4225262"/>
            <a:ext cx="1309586"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r>
              <a:t>from simulation</a:t>
            </a:r>
          </a:p>
        </p:txBody>
      </p:sp>
      <p:sp>
        <p:nvSpPr>
          <p:cNvPr id="377" name="from experiment"/>
          <p:cNvSpPr txBox="1"/>
          <p:nvPr/>
        </p:nvSpPr>
        <p:spPr>
          <a:xfrm>
            <a:off x="5392715" y="4209287"/>
            <a:ext cx="1388676"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r>
              <a:t>from experiment</a:t>
            </a:r>
          </a:p>
        </p:txBody>
      </p:sp>
      <p:cxnSp>
        <p:nvCxnSpPr>
          <p:cNvPr id="3" name="直線コネクタ 2">
            <a:extLst>
              <a:ext uri="{FF2B5EF4-FFF2-40B4-BE49-F238E27FC236}">
                <a16:creationId xmlns:a16="http://schemas.microsoft.com/office/drawing/2014/main" id="{6218FA29-BBC4-3B13-280B-71C29A9A95EF}"/>
              </a:ext>
            </a:extLst>
          </p:cNvPr>
          <p:cNvCxnSpPr/>
          <p:nvPr/>
        </p:nvCxnSpPr>
        <p:spPr>
          <a:xfrm>
            <a:off x="379714" y="3129355"/>
            <a:ext cx="8199207"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625</TotalTime>
  <Words>2424</Words>
  <Application>Microsoft Office PowerPoint</Application>
  <PresentationFormat>画面に合わせる (4:3)</PresentationFormat>
  <Paragraphs>291</Paragraphs>
  <Slides>19</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19</vt:i4>
      </vt:variant>
    </vt:vector>
  </HeadingPairs>
  <TitlesOfParts>
    <vt:vector size="32" baseType="lpstr">
      <vt:lpstr>Helvetica Neue</vt:lpstr>
      <vt:lpstr>Hiragino Kaku Gothic Pro W3</vt:lpstr>
      <vt:lpstr>Hiragino Kaku Gothic ProN W3</vt:lpstr>
      <vt:lpstr>ＭＳ Ｐゴシック</vt:lpstr>
      <vt:lpstr>Times Roman</vt:lpstr>
      <vt:lpstr>ヒラギノ角ゴシック W6</vt:lpstr>
      <vt:lpstr>Arial</vt:lpstr>
      <vt:lpstr>Calibri</vt:lpstr>
      <vt:lpstr>Calibri Light</vt:lpstr>
      <vt:lpstr>Lucida Sans Regular</vt:lpstr>
      <vt:lpstr>Symbol</vt:lpstr>
      <vt:lpstr>Times New Roman</vt:lpstr>
      <vt:lpstr>Default</vt:lpstr>
      <vt:lpstr>J-PARC リニアックからRCSへの大強度ビーム入射調整に関する最近の進捗</vt:lpstr>
      <vt:lpstr>contents</vt:lpstr>
      <vt:lpstr>Japan Proton Accelerator Research Complex</vt:lpstr>
      <vt:lpstr>Linac - 3GeV RCS Beam Transport line (L3BT)</vt:lpstr>
      <vt:lpstr>PowerPoint プレゼンテーション</vt:lpstr>
      <vt:lpstr>PowerPoint プレゼンテーション</vt:lpstr>
      <vt:lpstr>PowerPoint プレゼンテーション</vt:lpstr>
      <vt:lpstr>Transverse emittance growth by the DB2 Beam profile measurement at the SCR section</vt:lpstr>
      <vt:lpstr>PIC simulation results at the scraper section Transverse emittance blow up</vt:lpstr>
      <vt:lpstr>Twiss parameter correction of the injection beam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βyを小さくした場合の入射ビームオプティクス</vt:lpstr>
      <vt:lpstr>計算結果(optics)</vt:lpstr>
      <vt:lpstr>ここ最近(ピーク電流50mA時)のRCSへのビーム入射調整について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J-PARC リニアックからRCSへの大強度ビーム入射調整に関する最近の進捗</dc:title>
  <cp:lastModifiedBy>岡部晃大</cp:lastModifiedBy>
  <cp:revision>31</cp:revision>
  <dcterms:modified xsi:type="dcterms:W3CDTF">2025-07-11T04:59:41Z</dcterms:modified>
</cp:coreProperties>
</file>