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420" r:id="rId2"/>
    <p:sldId id="421" r:id="rId3"/>
    <p:sldId id="423" r:id="rId4"/>
    <p:sldId id="422" r:id="rId5"/>
    <p:sldId id="257" r:id="rId6"/>
    <p:sldId id="401" r:id="rId7"/>
    <p:sldId id="262" r:id="rId8"/>
    <p:sldId id="264" r:id="rId9"/>
    <p:sldId id="434" r:id="rId10"/>
    <p:sldId id="432" r:id="rId11"/>
    <p:sldId id="433" r:id="rId12"/>
    <p:sldId id="419" r:id="rId13"/>
    <p:sldId id="258" r:id="rId14"/>
    <p:sldId id="426" r:id="rId15"/>
    <p:sldId id="394" r:id="rId16"/>
    <p:sldId id="435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1864A0"/>
    <a:srgbClr val="00FD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5205"/>
  </p:normalViewPr>
  <p:slideViewPr>
    <p:cSldViewPr snapToGrid="0">
      <p:cViewPr varScale="1">
        <p:scale>
          <a:sx n="121" d="100"/>
          <a:sy n="121" d="100"/>
        </p:scale>
        <p:origin x="1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miyake/Desktop/CARA/2025CARA&#26908;&#3534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miyake/Desktop/CARA/2025CARA&#26908;&#3534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'20250708 (2)'!$E$12:$E$21</c:f>
              <c:numCache>
                <c:formatCode>General</c:formatCode>
                <c:ptCount val="10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200</c:v>
                </c:pt>
                <c:pt idx="9">
                  <c:v>300</c:v>
                </c:pt>
              </c:numCache>
            </c:numRef>
          </c:xVal>
          <c:yVal>
            <c:numRef>
              <c:f>'20250708 (2)'!$O$12:$O$21</c:f>
              <c:numCache>
                <c:formatCode>0.00E+00</c:formatCode>
                <c:ptCount val="10"/>
                <c:pt idx="0">
                  <c:v>135.31289999999998</c:v>
                </c:pt>
                <c:pt idx="1">
                  <c:v>85.507999999999996</c:v>
                </c:pt>
                <c:pt idx="2">
                  <c:v>63.472600000000007</c:v>
                </c:pt>
                <c:pt idx="3">
                  <c:v>50.755700000000004</c:v>
                </c:pt>
                <c:pt idx="4">
                  <c:v>42.427</c:v>
                </c:pt>
                <c:pt idx="5">
                  <c:v>36.535000000000004</c:v>
                </c:pt>
                <c:pt idx="6">
                  <c:v>32.1419</c:v>
                </c:pt>
                <c:pt idx="7">
                  <c:v>28.737900000000003</c:v>
                </c:pt>
                <c:pt idx="8">
                  <c:v>14.497299999999999</c:v>
                </c:pt>
                <c:pt idx="9">
                  <c:v>10.0977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7A4-E84A-895A-C0DA3C1FF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3988559"/>
        <c:axId val="2003990271"/>
      </c:scatterChart>
      <c:valAx>
        <c:axId val="2003988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altLang="ja-JP" sz="1600" b="1"/>
                  <a:t>P</a:t>
                </a:r>
                <a:r>
                  <a:rPr lang="en-US" altLang="ja-JP" sz="1600" b="1" baseline="0"/>
                  <a:t> [Pa]</a:t>
                </a:r>
                <a:endParaRPr lang="ja-JP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ja-JP"/>
          </a:p>
        </c:txPr>
        <c:crossAx val="2003990271"/>
        <c:crosses val="autoZero"/>
        <c:crossBetween val="midCat"/>
      </c:valAx>
      <c:valAx>
        <c:axId val="2003990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altLang="ja-JP" sz="1600" b="1" baseline="0"/>
                  <a:t>Time [μs]</a:t>
                </a:r>
                <a:endParaRPr lang="ja-JP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ja-JP"/>
          </a:p>
        </c:txPr>
        <c:crossAx val="2003988559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Helvetica" pitchFamily="2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432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432FF"/>
              </a:solidFill>
              <a:ln w="9525">
                <a:solidFill>
                  <a:srgbClr val="0432FF"/>
                </a:solidFill>
              </a:ln>
              <a:effectLst/>
            </c:spPr>
          </c:marker>
          <c:xVal>
            <c:numRef>
              <c:f>'20250708 (2)'!$E$12:$E$21</c:f>
              <c:numCache>
                <c:formatCode>General</c:formatCode>
                <c:ptCount val="10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200</c:v>
                </c:pt>
                <c:pt idx="9">
                  <c:v>300</c:v>
                </c:pt>
              </c:numCache>
            </c:numRef>
          </c:xVal>
          <c:yVal>
            <c:numRef>
              <c:f>'20250708 (2)'!$Q$12:$Q$21</c:f>
              <c:numCache>
                <c:formatCode>0.00E+00</c:formatCode>
                <c:ptCount val="10"/>
                <c:pt idx="0">
                  <c:v>3.7237150000000003</c:v>
                </c:pt>
                <c:pt idx="1">
                  <c:v>2.5232999999999999</c:v>
                </c:pt>
                <c:pt idx="2">
                  <c:v>1.925951</c:v>
                </c:pt>
                <c:pt idx="3">
                  <c:v>1.5609549999999999</c:v>
                </c:pt>
                <c:pt idx="4">
                  <c:v>1.3134320000000002</c:v>
                </c:pt>
                <c:pt idx="5">
                  <c:v>1.1341359999999998</c:v>
                </c:pt>
                <c:pt idx="6">
                  <c:v>0.99813000000000018</c:v>
                </c:pt>
                <c:pt idx="7">
                  <c:v>0.89136499999999996</c:v>
                </c:pt>
                <c:pt idx="8">
                  <c:v>0.43120000000000003</c:v>
                </c:pt>
                <c:pt idx="9">
                  <c:v>0.28449499999999994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67-624D-8DB3-2AFE8DB92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3988559"/>
        <c:axId val="2003990271"/>
      </c:scatterChart>
      <c:valAx>
        <c:axId val="2003988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altLang="ja-JP" sz="1600" b="1"/>
                  <a:t>P</a:t>
                </a:r>
                <a:r>
                  <a:rPr lang="en-US" altLang="ja-JP" sz="1600" b="1" baseline="0"/>
                  <a:t> [Pa]</a:t>
                </a:r>
                <a:endParaRPr lang="ja-JP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ja-JP"/>
          </a:p>
        </c:txPr>
        <c:crossAx val="2003990271"/>
        <c:crosses val="autoZero"/>
        <c:crossBetween val="midCat"/>
      </c:valAx>
      <c:valAx>
        <c:axId val="2003990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altLang="ja-JP" sz="1600" b="1" dirty="0"/>
                  <a:t>Target</a:t>
                </a:r>
                <a:r>
                  <a:rPr lang="en-US" altLang="ja-JP" sz="1600" b="1" baseline="0" dirty="0"/>
                  <a:t> thickness [m]</a:t>
                </a:r>
                <a:endParaRPr lang="ja-JP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ja-JP"/>
            </a:p>
          </c:txPr>
        </c:title>
        <c:numFmt formatCode="#,##0.0_);[Red]\(#,##0.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ja-JP"/>
          </a:p>
        </c:txPr>
        <c:crossAx val="2003988559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Helvetica" pitchFamily="2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FF01-D81F-1245-92C8-FD59B84D7C5B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6C3-0A4D-544D-976B-CFCFDA8510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47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9F4B0-FFA1-8711-3A91-22467B655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C075A1-8032-4C03-60A8-37430DE03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595402-ED4A-21F9-EC0D-DCCCEA998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40FA5A-66EB-A656-4DA2-B3825095B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DE1F9-7806-324F-BCE7-F782908BF4A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81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706C3-0A4D-544D-976B-CFCFDA85102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32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4024C4-61A0-6816-8B9D-318BE9DEC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5CC51B2-19C0-7C7D-BB6D-C62DEF47B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4E61BF-B0D6-9D81-B4AB-B9B401EE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1B3-3133-1F41-9332-31C09B52FC21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FF77BE-40DE-BFA0-FB88-52DB5929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146E44-1C02-EBF5-49A1-4AA42486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87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65882F-DB9C-93F2-8C55-69C67E18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A6FCDF-906C-0C31-E25E-5A6FDA544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77CE38-4D4B-AF05-167B-B894B8E6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7A7A-F1C3-A44C-A945-CD2DBC283D22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DBE1CE-11BD-08F0-84CD-A27CD1B0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75D748-4EDF-D795-A112-8D242390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50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309BAA-238C-652D-BA87-CD5855E24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14452D0-31E2-0C58-4774-13F483B41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CC703B-8B94-9B70-DF6D-CBA02354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5470-4D98-1143-A663-CA88F14CDE23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3E1FE2-4DF7-8BF1-CCCC-5704267B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A65363-76EC-24AE-E79C-AF53FFFF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83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D7709-CD89-8142-7F6F-74E627A3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05F9F3-EC2B-18CF-6DFE-4C2B7975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77DA67-6844-C36C-32DF-AE0BA7EF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27EE-62F4-9F4F-90AA-15FD6B884410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E552A7-75A6-63F4-21D6-5027D120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6B9C79-1206-3CCB-763C-1272CA3B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25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E167EB-E4AF-463C-52F7-D27CD047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621A70-4B98-E4CB-6A8F-82B0AD076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75562F-C9D8-FC12-EECF-B0020FFD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C36-B1DA-0B40-9E98-8E845B6D962C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0EC430-7A7E-270E-DA80-207A1F33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2974D7-D2DA-A6A2-10B7-7948BBD1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14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98A68-A480-CFA3-BF55-76E1FCA0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3E4C54-F1D5-660F-3ADC-E21DB1D3B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D4457D-0179-F304-970A-03F1185C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544CB4-CB27-FA32-C876-D9EC635C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8AF4-3A50-EB48-85D2-8E9A506D8817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2B6696-BD3C-01F4-D260-A0EDD116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7BF7F7-F2DF-00AF-DCEE-1E0BF7C0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56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81CF5-6F2E-56D6-7F96-C959AECB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0805C3-6CCC-39B6-8833-9957635DF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7952A4-19FB-42E2-885F-4E56C0E46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08F0228-A17C-F364-B8D2-DC1214C6A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8B7FD27-BE98-49F2-F90A-D46697744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05ACF6-8CF8-9856-4549-0A40A3D3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1E51-B931-164A-BE55-2285862D5515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7C01776-9D9A-1C8C-C30B-420238FB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6675633-32DB-8C9C-312F-83CA397E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88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4A078B-E921-95E9-F183-D9516D7A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D797D6-FCE7-7B72-0F71-29DDDB23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2F40-6A7B-F340-B1D0-66DE82A67D6E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B5B89AD-EBE4-A989-A5B7-B138C865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9444E6-9C39-59F1-78BD-9988C931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59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C81C92F-6C48-FD57-451A-E4342E44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01D9-9064-9B41-A607-C80F9B0CF753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55F28FC-BC3D-097E-DB39-873DEF84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579A86-D09C-B35B-F9B9-4AA1F03D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2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0BF4D-60EA-042D-8A2A-AF3459F7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1EAF8E-84AF-67D3-32A8-DCB64FBFB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EB5FA1D-3F15-9A09-35AE-C7527701D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45EF2E-F703-ADD2-90CF-5465E1F9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7826-B26E-944D-8A84-1C79739D0A62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930DA6-964F-C1DF-2E75-DF27ACCD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6320C-9CFE-B5C8-83EF-25325042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34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5F6BC-5C32-96F6-6581-F20DCABC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8BA9B17-2132-49CB-602B-7B4DEB5C2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80BDEC-D099-B177-497E-5F9544CD6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0B645C-92ED-2806-E79D-F79446672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556D-E4DB-3D49-840F-146B213FF9EA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3B6E77-8DF4-DB51-305D-EE27F3B6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15056A-B317-77D9-2F2D-A2DDB4B0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71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7BF660F-FA91-DF6C-11A5-7B3F5957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AE60EA-D7AE-DCB4-4798-492D5E233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028E51-96D9-BB50-12C6-43285C586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D5A9-4D86-2848-9D60-E46D0B8C51D4}" type="datetime1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8FAF99-9935-F8FE-8940-926C74159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EB045D-A111-5EB4-0BED-791F404FF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94D84-3071-0945-A5A5-F76F6A308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67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0.png"/><Relationship Id="rId7" Type="http://schemas.openxmlformats.org/officeDocument/2006/relationships/image" Target="../media/image611.pn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11" Type="http://schemas.openxmlformats.org/officeDocument/2006/relationships/image" Target="../media/image31.png"/><Relationship Id="rId5" Type="http://schemas.openxmlformats.org/officeDocument/2006/relationships/image" Target="../media/image411.png"/><Relationship Id="rId10" Type="http://schemas.openxmlformats.org/officeDocument/2006/relationships/image" Target="../media/image91.png"/><Relationship Id="rId4" Type="http://schemas.openxmlformats.org/officeDocument/2006/relationships/image" Target="../media/image300.png"/><Relationship Id="rId9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A63451-8EC5-825C-C2B2-0909B9A3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79" y="1768952"/>
            <a:ext cx="10100441" cy="1215986"/>
          </a:xfrm>
        </p:spPr>
        <p:txBody>
          <a:bodyPr/>
          <a:lstStyle/>
          <a:p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CARA</a:t>
            </a:r>
            <a:r>
              <a:rPr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加速器標的の計算例</a:t>
            </a:r>
            <a:endParaRPr kumimoji="1" lang="ja-JP" altLang="en-US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97F0AF-B740-F094-15DF-ED528469F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理研仁科加速器科学研究センター</a:t>
            </a:r>
            <a:endParaRPr lang="en-US" altLang="ja-JP" sz="28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28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三宅泰斗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73D0F-E2FD-B779-621A-8596A39A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9FBD9D-C6F7-28CD-9D19-484ACD3FE17F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solidFill>
            <a:srgbClr val="1864A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ムーンショット目標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10 </a:t>
            </a:r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奥野プロジェクトワークショップ</a:t>
            </a:r>
            <a:endParaRPr kumimoji="1" lang="en-US" altLang="ja-JP" sz="2400" b="1" dirty="0">
              <a:solidFill>
                <a:schemeClr val="bg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「核融合分野に貢献する</a:t>
            </a:r>
            <a:r>
              <a:rPr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1A</a:t>
            </a:r>
            <a:r>
              <a:rPr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重陽子線形加速器と</a:t>
            </a:r>
            <a:r>
              <a:rPr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CARA</a:t>
            </a:r>
            <a:r>
              <a:rPr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加速器の実現可能性」</a:t>
            </a:r>
            <a:endParaRPr kumimoji="1" lang="ja-JP" altLang="en-US" sz="2400" b="1">
              <a:solidFill>
                <a:schemeClr val="bg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2329C6-1CF2-54AE-DFA2-7E30C1BFF8A7}"/>
              </a:ext>
            </a:extLst>
          </p:cNvPr>
          <p:cNvSpPr txBox="1"/>
          <p:nvPr/>
        </p:nvSpPr>
        <p:spPr>
          <a:xfrm>
            <a:off x="1" y="6027003"/>
            <a:ext cx="12191999" cy="830997"/>
          </a:xfrm>
          <a:prstGeom prst="rect">
            <a:avLst/>
          </a:prstGeom>
          <a:solidFill>
            <a:srgbClr val="1864A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2025</a:t>
            </a:r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年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7</a:t>
            </a:r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月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10</a:t>
            </a:r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日−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11</a:t>
            </a:r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日</a:t>
            </a:r>
            <a:endParaRPr kumimoji="1" lang="en-US" altLang="ja-JP" sz="2400" b="1" dirty="0">
              <a:solidFill>
                <a:schemeClr val="bg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理化学研究所仁科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RIBF</a:t>
            </a:r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棟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2</a:t>
            </a:r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階大会議室</a:t>
            </a:r>
          </a:p>
        </p:txBody>
      </p:sp>
    </p:spTree>
    <p:extLst>
      <p:ext uri="{BB962C8B-B14F-4D97-AF65-F5344CB8AC3E}">
        <p14:creationId xmlns:p14="http://schemas.microsoft.com/office/powerpoint/2010/main" val="152542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18CA940A-FF3F-C741-9E0A-96D91C574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4000" cy="3048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0F61BF-DE93-D446-92C6-696339855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4064000" cy="3048000"/>
          </a:xfrm>
          <a:prstGeom prst="rect">
            <a:avLst/>
          </a:prstGeom>
        </p:spPr>
      </p:pic>
      <p:pic>
        <p:nvPicPr>
          <p:cNvPr id="22" name="図 21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6E1155DE-AA79-0B87-56FD-9B8553140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5" y="3048000"/>
            <a:ext cx="4064000" cy="304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301BBD-5465-0170-9D71-7CF3189B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07CE3B-F636-A554-02F4-546230112E2A}"/>
              </a:ext>
            </a:extLst>
          </p:cNvPr>
          <p:cNvSpPr txBox="1"/>
          <p:nvPr/>
        </p:nvSpPr>
        <p:spPr>
          <a:xfrm>
            <a:off x="2803563" y="-14283"/>
            <a:ext cx="278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0 Pa</a:t>
            </a:r>
            <a:endParaRPr kumimoji="1" lang="ja-JP" altLang="en-US" b="1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037D478-CFE0-CA44-F472-6A82C0C2A58C}"/>
              </a:ext>
            </a:extLst>
          </p:cNvPr>
          <p:cNvSpPr txBox="1"/>
          <p:nvPr/>
        </p:nvSpPr>
        <p:spPr>
          <a:xfrm>
            <a:off x="2283159" y="3580364"/>
            <a:ext cx="104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0 Pa</a:t>
            </a:r>
          </a:p>
          <a:p>
            <a:r>
              <a:rPr kumimoji="1" lang="en-US" altLang="ja-JP" b="1" dirty="0">
                <a:solidFill>
                  <a:srgbClr val="C00000"/>
                </a:solidFill>
              </a:rPr>
              <a:t>α=0.1</a:t>
            </a:r>
            <a:endParaRPr kumimoji="1" lang="ja-JP" altLang="en-US" b="1">
              <a:solidFill>
                <a:srgbClr val="C00000"/>
              </a:solidFill>
            </a:endParaRPr>
          </a:p>
        </p:txBody>
      </p:sp>
      <p:pic>
        <p:nvPicPr>
          <p:cNvPr id="18" name="図 17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96CC0DF3-C5B6-3F6A-F826-DF726BB03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145" y="3048000"/>
            <a:ext cx="4064000" cy="3048000"/>
          </a:xfrm>
          <a:prstGeom prst="rect">
            <a:avLst/>
          </a:prstGeom>
        </p:spPr>
      </p:pic>
      <p:pic>
        <p:nvPicPr>
          <p:cNvPr id="20" name="図 19" descr="グラフィカル ユーザー インターフェイス, 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6C7FFED1-62CA-8990-B412-0E64A93B3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3048000"/>
            <a:ext cx="4064000" cy="3048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322285-98AA-F7D5-582C-20BD483E7B9E}"/>
              </a:ext>
            </a:extLst>
          </p:cNvPr>
          <p:cNvSpPr txBox="1"/>
          <p:nvPr/>
        </p:nvSpPr>
        <p:spPr>
          <a:xfrm>
            <a:off x="7307510" y="6000427"/>
            <a:ext cx="4608352" cy="701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エネルギーは</a:t>
            </a:r>
            <a:r>
              <a:rPr lang="ja-JP" altLang="en-US" sz="14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変化しない</a:t>
            </a:r>
            <a:endParaRPr lang="en-US" altLang="ja-JP" sz="14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V</a:t>
            </a:r>
            <a:r>
              <a:rPr lang="en-US" altLang="ja-JP" sz="1400" baseline="-25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z</a:t>
            </a:r>
            <a:r>
              <a:rPr lang="en-US" altLang="ja-JP" sz="1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方向に</a:t>
            </a:r>
            <a:r>
              <a:rPr lang="ja-JP" altLang="en-US" sz="1400" b="1">
                <a:solidFill>
                  <a:srgbClr val="0432FF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減速される</a:t>
            </a:r>
            <a:endParaRPr kumimoji="1" lang="ja-JP" altLang="en-US" sz="140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C853F8A-EC81-3B4C-BA0A-2D67A0FE7991}"/>
              </a:ext>
            </a:extLst>
          </p:cNvPr>
          <p:cNvCxnSpPr>
            <a:cxnSpLocks/>
          </p:cNvCxnSpPr>
          <p:nvPr/>
        </p:nvCxnSpPr>
        <p:spPr>
          <a:xfrm flipV="1">
            <a:off x="9923477" y="321277"/>
            <a:ext cx="0" cy="5509072"/>
          </a:xfrm>
          <a:prstGeom prst="line">
            <a:avLst/>
          </a:prstGeom>
          <a:ln w="12700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A8219692-EEC0-994D-9DD1-E9B2648CE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4290" y="531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1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5079228-D4FA-06A5-632E-3BF891289E37}"/>
              </a:ext>
            </a:extLst>
          </p:cNvPr>
          <p:cNvSpPr/>
          <p:nvPr/>
        </p:nvSpPr>
        <p:spPr>
          <a:xfrm>
            <a:off x="73572" y="3174125"/>
            <a:ext cx="12118428" cy="35314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BCFAF1-CB28-CEE7-58CC-A2D909F5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2D894D84-3071-0945-A5A5-F76F6A308ABE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7ADB0639-41EA-2753-C427-AE43ED0FA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" y="0"/>
            <a:ext cx="4064000" cy="3048000"/>
          </a:xfrm>
          <a:prstGeom prst="rect">
            <a:avLst/>
          </a:prstGeom>
        </p:spPr>
      </p:pic>
      <p:pic>
        <p:nvPicPr>
          <p:cNvPr id="6" name="図 5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631BB248-32E0-3738-1AAA-042D4C71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8" y="0"/>
            <a:ext cx="4064000" cy="3048000"/>
          </a:xfrm>
          <a:prstGeom prst="rect">
            <a:avLst/>
          </a:prstGeom>
        </p:spPr>
      </p:pic>
      <p:pic>
        <p:nvPicPr>
          <p:cNvPr id="7" name="図 6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8CF77189-A4ED-5932-9E10-9B1C528CD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0"/>
            <a:ext cx="4064000" cy="3048000"/>
          </a:xfrm>
          <a:prstGeom prst="rect">
            <a:avLst/>
          </a:prstGeom>
        </p:spPr>
      </p:pic>
      <p:pic>
        <p:nvPicPr>
          <p:cNvPr id="9" name="図 8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9B311EE4-4A20-775E-AA07-38E29A8D9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71" y="3444875"/>
            <a:ext cx="4063999" cy="3048000"/>
          </a:xfrm>
          <a:prstGeom prst="rect">
            <a:avLst/>
          </a:prstGeom>
        </p:spPr>
      </p:pic>
      <p:pic>
        <p:nvPicPr>
          <p:cNvPr id="11" name="図 10" descr="グラフ, バブル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362074FD-88A5-62BC-6607-4E32B6AB2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0" y="3444875"/>
            <a:ext cx="4064000" cy="3048000"/>
          </a:xfrm>
          <a:prstGeom prst="rect">
            <a:avLst/>
          </a:prstGeom>
        </p:spPr>
      </p:pic>
      <p:pic>
        <p:nvPicPr>
          <p:cNvPr id="15" name="図 14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B13B9889-CBDE-00CE-120B-A98FFDAFCB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7999" y="3509363"/>
            <a:ext cx="3892032" cy="291902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EC2B8C1-9C32-B94E-E157-BFE6D76CF83A}"/>
              </a:ext>
            </a:extLst>
          </p:cNvPr>
          <p:cNvSpPr txBox="1"/>
          <p:nvPr/>
        </p:nvSpPr>
        <p:spPr>
          <a:xfrm>
            <a:off x="2660459" y="3744201"/>
            <a:ext cx="104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100 Pa</a:t>
            </a:r>
          </a:p>
          <a:p>
            <a:r>
              <a:rPr kumimoji="1" lang="en-US" altLang="ja-JP" b="1" dirty="0">
                <a:solidFill>
                  <a:srgbClr val="C00000"/>
                </a:solidFill>
              </a:rPr>
              <a:t>α=0.1</a:t>
            </a:r>
            <a:endParaRPr kumimoji="1" lang="ja-JP" altLang="en-US" b="1">
              <a:solidFill>
                <a:srgbClr val="C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83E4491-EF28-4DB9-F189-232C70EC4BC4}"/>
              </a:ext>
            </a:extLst>
          </p:cNvPr>
          <p:cNvSpPr txBox="1"/>
          <p:nvPr/>
        </p:nvSpPr>
        <p:spPr>
          <a:xfrm>
            <a:off x="559704" y="314586"/>
            <a:ext cx="104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100 Pa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B13E6D6-2F84-F223-6A13-6AFC8944546D}"/>
              </a:ext>
            </a:extLst>
          </p:cNvPr>
          <p:cNvSpPr txBox="1"/>
          <p:nvPr/>
        </p:nvSpPr>
        <p:spPr>
          <a:xfrm>
            <a:off x="177800" y="3174124"/>
            <a:ext cx="299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C0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磁場勾配を導入した場合</a:t>
            </a:r>
          </a:p>
        </p:txBody>
      </p:sp>
    </p:spTree>
    <p:extLst>
      <p:ext uri="{BB962C8B-B14F-4D97-AF65-F5344CB8AC3E}">
        <p14:creationId xmlns:p14="http://schemas.microsoft.com/office/powerpoint/2010/main" val="36584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B4B7EA-D2BE-8CD2-CEB9-3DC7841FC32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停止する</a:t>
            </a:r>
            <a:r>
              <a:rPr kumimoji="1" lang="en-US" altLang="ja-JP" sz="32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(E=0)</a:t>
            </a:r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までの滞留時間と標的厚さ</a:t>
            </a:r>
            <a:endParaRPr kumimoji="1" lang="en-US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9B52C938-229E-E37A-3F9F-79220D2D1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93735"/>
              </p:ext>
            </p:extLst>
          </p:nvPr>
        </p:nvGraphicFramePr>
        <p:xfrm>
          <a:off x="5946778" y="3646275"/>
          <a:ext cx="5940420" cy="1600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6326">
                  <a:extLst>
                    <a:ext uri="{9D8B030D-6E8A-4147-A177-3AD203B41FA5}">
                      <a16:colId xmlns:a16="http://schemas.microsoft.com/office/drawing/2014/main" val="298460763"/>
                    </a:ext>
                  </a:extLst>
                </a:gridCol>
                <a:gridCol w="1347768">
                  <a:extLst>
                    <a:ext uri="{9D8B030D-6E8A-4147-A177-3AD203B41FA5}">
                      <a16:colId xmlns:a16="http://schemas.microsoft.com/office/drawing/2014/main" val="3603033035"/>
                    </a:ext>
                  </a:extLst>
                </a:gridCol>
                <a:gridCol w="2296326">
                  <a:extLst>
                    <a:ext uri="{9D8B030D-6E8A-4147-A177-3AD203B41FA5}">
                      <a16:colId xmlns:a16="http://schemas.microsoft.com/office/drawing/2014/main" val="2804768984"/>
                    </a:ext>
                  </a:extLst>
                </a:gridCol>
              </a:tblGrid>
              <a:tr h="282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[Pa]</a:t>
                      </a:r>
                      <a:endParaRPr kumimoji="1" lang="ja-JP" alt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[</a:t>
                      </a:r>
                      <a:r>
                        <a:rPr kumimoji="1" lang="en-US" altLang="ja-JP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μs</a:t>
                      </a:r>
                      <a:r>
                        <a:rPr kumimoji="1" lang="en-US" altLang="ja-JP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kumimoji="1" lang="ja-JP" alt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thickness [m]</a:t>
                      </a:r>
                      <a:endParaRPr kumimoji="1" lang="ja-JP" alt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71433"/>
                  </a:ext>
                </a:extLst>
              </a:tr>
              <a:tr h="4216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74028"/>
                  </a:ext>
                </a:extLst>
              </a:tr>
              <a:tr h="4216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6803"/>
                  </a:ext>
                </a:extLst>
              </a:tr>
              <a:tr h="4216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  <a:endParaRPr kumimoji="1" lang="ja-JP" alt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6028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111C67-250B-D45A-6711-08596EC6E761}"/>
              </a:ext>
            </a:extLst>
          </p:cNvPr>
          <p:cNvSpPr txBox="1"/>
          <p:nvPr/>
        </p:nvSpPr>
        <p:spPr>
          <a:xfrm>
            <a:off x="5708072" y="5441729"/>
            <a:ext cx="558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ガス圧を高くするほど、進行方向、平面方向の減速が大きくなる。</a:t>
            </a:r>
            <a:endParaRPr kumimoji="1"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標的厚さは薄くなるが、エネルギーの減少が大きいため、滞留時間も短くなる。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11F1F207-236F-5248-B2E4-3D67C8F41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63907"/>
              </p:ext>
            </p:extLst>
          </p:nvPr>
        </p:nvGraphicFramePr>
        <p:xfrm>
          <a:off x="384830" y="553197"/>
          <a:ext cx="5086350" cy="298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FEBF12F8-08D6-E64A-891B-597FC38FE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200527"/>
              </p:ext>
            </p:extLst>
          </p:nvPr>
        </p:nvGraphicFramePr>
        <p:xfrm>
          <a:off x="411980" y="3541986"/>
          <a:ext cx="5086350" cy="276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図 9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3D0F1E40-3410-BA84-A94E-620B72322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400" y="938073"/>
            <a:ext cx="3240689" cy="2430517"/>
          </a:xfrm>
          <a:prstGeom prst="rect">
            <a:avLst/>
          </a:prstGeom>
        </p:spPr>
      </p:pic>
      <p:pic>
        <p:nvPicPr>
          <p:cNvPr id="15" name="図 14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5B73AB99-290F-62EA-845D-8F4C6702B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711" y="938074"/>
            <a:ext cx="3240689" cy="2430517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694D46B-C30B-79BE-F265-85D5BAB43FA6}"/>
              </a:ext>
            </a:extLst>
          </p:cNvPr>
          <p:cNvCxnSpPr>
            <a:cxnSpLocks/>
          </p:cNvCxnSpPr>
          <p:nvPr/>
        </p:nvCxnSpPr>
        <p:spPr>
          <a:xfrm>
            <a:off x="10410171" y="3011213"/>
            <a:ext cx="236810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34C0987-7F1C-EE0B-61B5-449142DB373A}"/>
              </a:ext>
            </a:extLst>
          </p:cNvPr>
          <p:cNvCxnSpPr>
            <a:cxnSpLocks/>
          </p:cNvCxnSpPr>
          <p:nvPr/>
        </p:nvCxnSpPr>
        <p:spPr>
          <a:xfrm>
            <a:off x="7211525" y="3011213"/>
            <a:ext cx="1238792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F427BC1-3838-B636-DBCB-A9E9945CFD9E}"/>
              </a:ext>
            </a:extLst>
          </p:cNvPr>
          <p:cNvCxnSpPr>
            <a:cxnSpLocks/>
          </p:cNvCxnSpPr>
          <p:nvPr/>
        </p:nvCxnSpPr>
        <p:spPr>
          <a:xfrm>
            <a:off x="10646981" y="1219200"/>
            <a:ext cx="0" cy="2322786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88BA7F2-241D-CDEC-8981-A4FCC78D25ED}"/>
              </a:ext>
            </a:extLst>
          </p:cNvPr>
          <p:cNvSpPr txBox="1"/>
          <p:nvPr/>
        </p:nvSpPr>
        <p:spPr>
          <a:xfrm>
            <a:off x="7677329" y="3270622"/>
            <a:ext cx="254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Target thickness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16B7D48-EF09-07A3-2436-FB261FF7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B7B196-0637-1A4B-93BB-018580EC656F}"/>
              </a:ext>
            </a:extLst>
          </p:cNvPr>
          <p:cNvSpPr txBox="1"/>
          <p:nvPr/>
        </p:nvSpPr>
        <p:spPr>
          <a:xfrm>
            <a:off x="5934108" y="689064"/>
            <a:ext cx="107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30 Pa</a:t>
            </a:r>
            <a:endParaRPr kumimoji="1" lang="ja-JP" altLang="en-US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F0C4FA-D299-7343-A3BC-034484180D76}"/>
              </a:ext>
            </a:extLst>
          </p:cNvPr>
          <p:cNvSpPr txBox="1"/>
          <p:nvPr/>
        </p:nvSpPr>
        <p:spPr>
          <a:xfrm>
            <a:off x="9146542" y="689064"/>
            <a:ext cx="107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300 Pa</a:t>
            </a:r>
            <a:endParaRPr kumimoji="1" lang="ja-JP" altLang="en-US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70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バブル チャー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63E320F-8A58-9B6E-06ED-A14D2EF8AA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862" y="1077077"/>
            <a:ext cx="1870842" cy="3328346"/>
          </a:xfrm>
          <a:prstGeom prst="rect">
            <a:avLst/>
          </a:prstGeom>
        </p:spPr>
      </p:pic>
      <p:pic>
        <p:nvPicPr>
          <p:cNvPr id="11" name="図 10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9AC5778-7A54-8342-3A6C-053FAE1C40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894" y="1077077"/>
            <a:ext cx="4354622" cy="3056329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FD66CA0-8B59-72C7-7073-58716CAD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577167"/>
          </a:xfrm>
        </p:spPr>
        <p:txBody>
          <a:bodyPr>
            <a:normAutofit/>
          </a:bodyPr>
          <a:lstStyle/>
          <a:p>
            <a:r>
              <a:rPr lang="ja-JP" altLang="en-US" sz="2800" b="1">
                <a:latin typeface="+mn-lt"/>
                <a:ea typeface="Hiragino Kaku Gothic Pro W6" panose="020B0300000000000000" pitchFamily="34" charset="-128"/>
              </a:rPr>
              <a:t>カスプ</a:t>
            </a:r>
            <a:r>
              <a:rPr kumimoji="1" lang="ja-JP" altLang="en-US" sz="2800" b="1">
                <a:latin typeface="+mn-lt"/>
                <a:ea typeface="Hiragino Kaku Gothic Pro W6" panose="020B0300000000000000" pitchFamily="34" charset="-128"/>
              </a:rPr>
              <a:t>磁場によるビーム偏向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961C620-C0A5-3282-521E-C9F7DBBD6F7F}"/>
                  </a:ext>
                </a:extLst>
              </p:cNvPr>
              <p:cNvSpPr txBox="1"/>
              <p:nvPr/>
            </p:nvSpPr>
            <p:spPr>
              <a:xfrm>
                <a:off x="660991" y="4405423"/>
                <a:ext cx="43682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𝒂𝒓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𝒂𝒛</m:t>
                      </m:r>
                    </m:oMath>
                  </m:oMathPara>
                </a14:m>
                <a:endParaRPr kumimoji="1" lang="ja-JP" altLang="en-US" sz="2400" b="1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961C620-C0A5-3282-521E-C9F7DBBD6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91" y="4405423"/>
                <a:ext cx="4368209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7B83E0-3F22-A55D-C504-A4217BB61F1D}"/>
                  </a:ext>
                </a:extLst>
              </p:cNvPr>
              <p:cNvSpPr txBox="1"/>
              <p:nvPr/>
            </p:nvSpPr>
            <p:spPr>
              <a:xfrm>
                <a:off x="6570921" y="4440698"/>
                <a:ext cx="4843131" cy="4031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𝒂𝒚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𝒂𝒛</m:t>
                      </m:r>
                    </m:oMath>
                  </m:oMathPara>
                </a14:m>
                <a:endParaRPr kumimoji="1" lang="ja-JP" altLang="en-US" sz="2400" b="1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7B83E0-3F22-A55D-C504-A4217BB61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921" y="4440698"/>
                <a:ext cx="4843131" cy="403187"/>
              </a:xfrm>
              <a:prstGeom prst="rect">
                <a:avLst/>
              </a:prstGeom>
              <a:blipFill>
                <a:blip r:embed="rId5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8E5EDF5-6B02-A693-1BAF-80902CBA46C0}"/>
                  </a:ext>
                </a:extLst>
              </p:cNvPr>
              <p:cNvSpPr txBox="1"/>
              <p:nvPr/>
            </p:nvSpPr>
            <p:spPr>
              <a:xfrm>
                <a:off x="843517" y="4982590"/>
                <a:ext cx="2431311" cy="4492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8E5EDF5-6B02-A693-1BAF-80902CBA4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17" y="4982590"/>
                <a:ext cx="2431311" cy="449226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AE2BBA8-33CD-E375-8265-5D655832A5DB}"/>
                  </a:ext>
                </a:extLst>
              </p:cNvPr>
              <p:cNvSpPr txBox="1"/>
              <p:nvPr/>
            </p:nvSpPr>
            <p:spPr>
              <a:xfrm>
                <a:off x="751369" y="5633238"/>
                <a:ext cx="38312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AE2BBA8-33CD-E375-8265-5D655832A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69" y="5633238"/>
                <a:ext cx="383126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8A2FE41-7E26-142C-4CCB-E28395DE735D}"/>
                  </a:ext>
                </a:extLst>
              </p:cNvPr>
              <p:cNvSpPr txBox="1"/>
              <p:nvPr/>
            </p:nvSpPr>
            <p:spPr>
              <a:xfrm>
                <a:off x="751369" y="6070839"/>
                <a:ext cx="3831264" cy="4031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8A2FE41-7E26-142C-4CCB-E28395DE7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69" y="6070839"/>
                <a:ext cx="3831264" cy="403187"/>
              </a:xfrm>
              <a:prstGeom prst="rect">
                <a:avLst/>
              </a:prstGeom>
              <a:blipFill>
                <a:blip r:embed="rId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2901D1D-7A01-A18A-EAB4-FC29096069DA}"/>
                  </a:ext>
                </a:extLst>
              </p:cNvPr>
              <p:cNvSpPr txBox="1"/>
              <p:nvPr/>
            </p:nvSpPr>
            <p:spPr>
              <a:xfrm>
                <a:off x="2816447" y="4889488"/>
                <a:ext cx="2431311" cy="635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2901D1D-7A01-A18A-EAB4-FC2909606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47" y="4889488"/>
                <a:ext cx="2431311" cy="635430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B142473-3EFA-74EF-D995-192B348D8C7E}"/>
                  </a:ext>
                </a:extLst>
              </p:cNvPr>
              <p:cNvSpPr txBox="1"/>
              <p:nvPr/>
            </p:nvSpPr>
            <p:spPr>
              <a:xfrm>
                <a:off x="4320363" y="4908014"/>
                <a:ext cx="2431311" cy="635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B142473-3EFA-74EF-D995-192B348D8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63" y="4908014"/>
                <a:ext cx="2431311" cy="635430"/>
              </a:xfrm>
              <a:prstGeom prst="rect">
                <a:avLst/>
              </a:prstGeom>
              <a:blipFill>
                <a:blip r:embed="rId10"/>
                <a:stretch>
                  <a:fillRect t="-1961" b="-9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875E3921-2C36-9F27-8E8A-043E4301D49D}"/>
              </a:ext>
            </a:extLst>
          </p:cNvPr>
          <p:cNvSpPr/>
          <p:nvPr/>
        </p:nvSpPr>
        <p:spPr>
          <a:xfrm>
            <a:off x="751369" y="5013103"/>
            <a:ext cx="184297" cy="15877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4A07849-908E-710A-A4BF-1D668B484A61}"/>
              </a:ext>
            </a:extLst>
          </p:cNvPr>
          <p:cNvSpPr txBox="1"/>
          <p:nvPr/>
        </p:nvSpPr>
        <p:spPr>
          <a:xfrm>
            <a:off x="4890980" y="6104694"/>
            <a:ext cx="180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より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BE5F1B8-2171-2262-9673-2BC170C53C31}"/>
              </a:ext>
            </a:extLst>
          </p:cNvPr>
          <p:cNvCxnSpPr/>
          <p:nvPr/>
        </p:nvCxnSpPr>
        <p:spPr>
          <a:xfrm>
            <a:off x="5247758" y="4600721"/>
            <a:ext cx="13231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図 1" descr="バブル チャー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73CC27B-E2A2-BF69-275F-FCD593FF70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580" y="595423"/>
            <a:ext cx="582724" cy="3810000"/>
          </a:xfrm>
          <a:prstGeom prst="rect">
            <a:avLst/>
          </a:prstGeom>
        </p:spPr>
      </p:pic>
      <p:pic>
        <p:nvPicPr>
          <p:cNvPr id="3" name="図 2" descr="バブル チャー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9D8EDE1-004E-6520-1D99-9C3714671D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"/>
          <a:stretch>
            <a:fillRect/>
          </a:stretch>
        </p:blipFill>
        <p:spPr>
          <a:xfrm>
            <a:off x="3841873" y="596357"/>
            <a:ext cx="570617" cy="3810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FF9109-F205-C055-CE8E-305E25AB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F54FD4-A1D0-6D43-B06B-81C677B4C193}"/>
              </a:ext>
            </a:extLst>
          </p:cNvPr>
          <p:cNvSpPr txBox="1"/>
          <p:nvPr/>
        </p:nvSpPr>
        <p:spPr>
          <a:xfrm>
            <a:off x="858053" y="639476"/>
            <a:ext cx="152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磁場の強さ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2433E87-1DFC-1644-8A58-0EEA63326F38}"/>
              </a:ext>
            </a:extLst>
          </p:cNvPr>
          <p:cNvSpPr txBox="1"/>
          <p:nvPr/>
        </p:nvSpPr>
        <p:spPr>
          <a:xfrm>
            <a:off x="5909339" y="578673"/>
            <a:ext cx="152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磁力線</a:t>
            </a:r>
          </a:p>
        </p:txBody>
      </p:sp>
    </p:spTree>
    <p:extLst>
      <p:ext uri="{BB962C8B-B14F-4D97-AF65-F5344CB8AC3E}">
        <p14:creationId xmlns:p14="http://schemas.microsoft.com/office/powerpoint/2010/main" val="128645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B0873C-6F1F-F273-A6B5-1444725F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 descr="ダイアグラム, 概略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B189480-AEFC-F45B-9537-F4AF5E79A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675984"/>
            <a:ext cx="4064000" cy="3048000"/>
          </a:xfrm>
          <a:prstGeom prst="rect">
            <a:avLst/>
          </a:prstGeom>
        </p:spPr>
      </p:pic>
      <p:pic>
        <p:nvPicPr>
          <p:cNvPr id="6" name="図 5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573F65F-EA9D-D326-ED87-3DF290D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53" y="1019643"/>
            <a:ext cx="3149562" cy="2362172"/>
          </a:xfrm>
          <a:prstGeom prst="rect">
            <a:avLst/>
          </a:prstGeom>
        </p:spPr>
      </p:pic>
      <p:pic>
        <p:nvPicPr>
          <p:cNvPr id="8" name="図 7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486CB24-3031-D597-663F-A27DD6AC4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3446972"/>
            <a:ext cx="4064000" cy="3048000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F2E9AE1F-D803-7382-A5FF-722CCDB3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577167"/>
          </a:xfrm>
        </p:spPr>
        <p:txBody>
          <a:bodyPr>
            <a:normAutofit/>
          </a:bodyPr>
          <a:lstStyle/>
          <a:p>
            <a:r>
              <a:rPr lang="ja-JP" altLang="en-US" sz="2800" b="1">
                <a:latin typeface="+mn-lt"/>
                <a:ea typeface="Hiragino Kaku Gothic Pro W6" panose="020B0300000000000000" pitchFamily="34" charset="-128"/>
              </a:rPr>
              <a:t>カスプ</a:t>
            </a:r>
            <a:r>
              <a:rPr kumimoji="1" lang="ja-JP" altLang="en-US" sz="2800" b="1">
                <a:latin typeface="+mn-lt"/>
                <a:ea typeface="Hiragino Kaku Gothic Pro W6" panose="020B0300000000000000" pitchFamily="34" charset="-128"/>
              </a:rPr>
              <a:t>磁場によるビーム偏向</a:t>
            </a:r>
          </a:p>
        </p:txBody>
      </p:sp>
      <p:pic>
        <p:nvPicPr>
          <p:cNvPr id="7" name="図 6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719AEEB-27D6-F887-A66E-D414005AD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73" y="3757727"/>
            <a:ext cx="3149561" cy="236217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9F0B2A-7B55-4273-9E5C-A61642C76C01}"/>
              </a:ext>
            </a:extLst>
          </p:cNvPr>
          <p:cNvSpPr txBox="1"/>
          <p:nvPr/>
        </p:nvSpPr>
        <p:spPr>
          <a:xfrm>
            <a:off x="-221984" y="595423"/>
            <a:ext cx="22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直線→円運動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AB28B5-8118-515E-1436-E998A4160F3B}"/>
              </a:ext>
            </a:extLst>
          </p:cNvPr>
          <p:cNvSpPr txBox="1"/>
          <p:nvPr/>
        </p:nvSpPr>
        <p:spPr>
          <a:xfrm>
            <a:off x="-1092274" y="3418621"/>
            <a:ext cx="40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円運動→直線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CC854A5-FCB6-2B9A-B375-804AFDD598B0}"/>
              </a:ext>
            </a:extLst>
          </p:cNvPr>
          <p:cNvCxnSpPr>
            <a:cxnSpLocks/>
          </p:cNvCxnSpPr>
          <p:nvPr/>
        </p:nvCxnSpPr>
        <p:spPr>
          <a:xfrm flipH="1">
            <a:off x="747450" y="5138149"/>
            <a:ext cx="12809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4BF2610-7519-2AF4-170E-53DA6F17C2DE}"/>
              </a:ext>
            </a:extLst>
          </p:cNvPr>
          <p:cNvSpPr txBox="1"/>
          <p:nvPr/>
        </p:nvSpPr>
        <p:spPr>
          <a:xfrm>
            <a:off x="689785" y="5230020"/>
            <a:ext cx="139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</a:rPr>
              <a:t>ビーム方向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03254E4-2DFE-A4F9-4375-F49E0CF2CFDB}"/>
              </a:ext>
            </a:extLst>
          </p:cNvPr>
          <p:cNvCxnSpPr>
            <a:cxnSpLocks/>
          </p:cNvCxnSpPr>
          <p:nvPr/>
        </p:nvCxnSpPr>
        <p:spPr>
          <a:xfrm flipH="1">
            <a:off x="5279954" y="4726159"/>
            <a:ext cx="1205023" cy="180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C42EC7-4177-1D2D-A79C-B8C00D04333F}"/>
              </a:ext>
            </a:extLst>
          </p:cNvPr>
          <p:cNvSpPr txBox="1"/>
          <p:nvPr/>
        </p:nvSpPr>
        <p:spPr>
          <a:xfrm>
            <a:off x="4930309" y="5035457"/>
            <a:ext cx="139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</a:rPr>
              <a:t>ビーム方向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93CEB2D-AA27-7F51-0867-E4556A33501B}"/>
              </a:ext>
            </a:extLst>
          </p:cNvPr>
          <p:cNvCxnSpPr/>
          <p:nvPr/>
        </p:nvCxnSpPr>
        <p:spPr>
          <a:xfrm>
            <a:off x="379512" y="2382159"/>
            <a:ext cx="13231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ACF04F-32D1-A164-507C-3095E36A0E35}"/>
              </a:ext>
            </a:extLst>
          </p:cNvPr>
          <p:cNvSpPr txBox="1"/>
          <p:nvPr/>
        </p:nvSpPr>
        <p:spPr>
          <a:xfrm>
            <a:off x="306362" y="2437048"/>
            <a:ext cx="139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ビーム方向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81D2522-B107-0F9E-88BE-F83A1103B3BF}"/>
              </a:ext>
            </a:extLst>
          </p:cNvPr>
          <p:cNvCxnSpPr>
            <a:cxnSpLocks/>
          </p:cNvCxnSpPr>
          <p:nvPr/>
        </p:nvCxnSpPr>
        <p:spPr>
          <a:xfrm flipV="1">
            <a:off x="4769196" y="1910138"/>
            <a:ext cx="1326804" cy="282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6AB24D-A6CA-CD04-26AD-D08198E332A1}"/>
              </a:ext>
            </a:extLst>
          </p:cNvPr>
          <p:cNvSpPr txBox="1"/>
          <p:nvPr/>
        </p:nvSpPr>
        <p:spPr>
          <a:xfrm>
            <a:off x="4842636" y="2273325"/>
            <a:ext cx="139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ビーム方向</a:t>
            </a:r>
          </a:p>
        </p:txBody>
      </p:sp>
      <p:pic>
        <p:nvPicPr>
          <p:cNvPr id="20" name="図 19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9CEC1C9-D47D-E5D6-630A-97A317636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7222" y="796510"/>
            <a:ext cx="2226578" cy="2632490"/>
          </a:xfrm>
          <a:prstGeom prst="rect">
            <a:avLst/>
          </a:prstGeom>
        </p:spPr>
      </p:pic>
      <p:pic>
        <p:nvPicPr>
          <p:cNvPr id="21" name="図 20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204E3C6-F48C-29AD-4E27-74D5F5ECC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9129" y="3500783"/>
            <a:ext cx="3507727" cy="263079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3A6544A-6F78-364A-9E20-8FB711DE35EF}"/>
              </a:ext>
            </a:extLst>
          </p:cNvPr>
          <p:cNvSpPr txBox="1"/>
          <p:nvPr/>
        </p:nvSpPr>
        <p:spPr>
          <a:xfrm>
            <a:off x="2315104" y="6147518"/>
            <a:ext cx="833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速度、磁場の向きを反転　→円運動から直線に戻る</a:t>
            </a:r>
            <a:endParaRPr kumimoji="1"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			</a:t>
            </a:r>
            <a:r>
              <a:rPr lang="ja-JP" altLang="en-US" b="1">
                <a:solidFill>
                  <a:srgbClr val="C0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→</a:t>
            </a:r>
            <a:r>
              <a:rPr kumimoji="1" lang="ja-JP" altLang="en-US" b="1">
                <a:solidFill>
                  <a:srgbClr val="C0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直線運動に変換する解はあるはず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756FAC1-34FA-8769-5AC2-6D45622EFC96}"/>
              </a:ext>
            </a:extLst>
          </p:cNvPr>
          <p:cNvSpPr/>
          <p:nvPr/>
        </p:nvSpPr>
        <p:spPr>
          <a:xfrm>
            <a:off x="9806152" y="1019643"/>
            <a:ext cx="312440" cy="2122950"/>
          </a:xfrm>
          <a:prstGeom prst="rect">
            <a:avLst/>
          </a:prstGeom>
          <a:solidFill>
            <a:srgbClr val="FF4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D5AA3A-F7F4-BAC2-5599-4B182460BA3C}"/>
              </a:ext>
            </a:extLst>
          </p:cNvPr>
          <p:cNvSpPr/>
          <p:nvPr/>
        </p:nvSpPr>
        <p:spPr>
          <a:xfrm>
            <a:off x="9806152" y="3754705"/>
            <a:ext cx="313323" cy="2122950"/>
          </a:xfrm>
          <a:prstGeom prst="rect">
            <a:avLst/>
          </a:prstGeom>
          <a:solidFill>
            <a:srgbClr val="FF4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A7B0644-FAD7-5E86-ABB4-0881A0900D9C}"/>
              </a:ext>
            </a:extLst>
          </p:cNvPr>
          <p:cNvSpPr/>
          <p:nvPr/>
        </p:nvSpPr>
        <p:spPr>
          <a:xfrm>
            <a:off x="1929436" y="3973982"/>
            <a:ext cx="313323" cy="1902740"/>
          </a:xfrm>
          <a:prstGeom prst="rect">
            <a:avLst/>
          </a:prstGeom>
          <a:solidFill>
            <a:srgbClr val="FF4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97C335D-F5F8-7127-9494-5E02A8A79202}"/>
              </a:ext>
            </a:extLst>
          </p:cNvPr>
          <p:cNvSpPr/>
          <p:nvPr/>
        </p:nvSpPr>
        <p:spPr>
          <a:xfrm>
            <a:off x="1545022" y="1230377"/>
            <a:ext cx="356940" cy="1902740"/>
          </a:xfrm>
          <a:prstGeom prst="rect">
            <a:avLst/>
          </a:prstGeom>
          <a:solidFill>
            <a:srgbClr val="FF4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47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6E8F8E-70B2-2948-9829-B3980E18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FE7C4DA-B68B-9046-BAB4-74809F425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41" t="32983" r="11912" b="9244"/>
          <a:stretch>
            <a:fillRect/>
          </a:stretch>
        </p:blipFill>
        <p:spPr>
          <a:xfrm>
            <a:off x="94594" y="956441"/>
            <a:ext cx="5728138" cy="28903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9D9F8FA-92A9-AC0C-C39A-1F13B6F00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11" t="16224" r="12107" b="9045"/>
          <a:stretch>
            <a:fillRect/>
          </a:stretch>
        </p:blipFill>
        <p:spPr>
          <a:xfrm>
            <a:off x="5980386" y="341054"/>
            <a:ext cx="5373414" cy="35057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044714-0179-6EB5-DA29-A7656033020C}"/>
              </a:ext>
            </a:extLst>
          </p:cNvPr>
          <p:cNvSpPr txBox="1"/>
          <p:nvPr/>
        </p:nvSpPr>
        <p:spPr>
          <a:xfrm>
            <a:off x="693683" y="690016"/>
            <a:ext cx="190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Cusp</a:t>
            </a:r>
            <a:r>
              <a:rPr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磁場</a:t>
            </a:r>
            <a:r>
              <a:rPr lang="ja-JP" altLang="en-US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あり</a:t>
            </a:r>
            <a:endParaRPr kumimoji="1" lang="ja-JP" altLang="en-US" b="1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AEC506-81CD-4CC6-AF5A-62BD200D7415}"/>
              </a:ext>
            </a:extLst>
          </p:cNvPr>
          <p:cNvSpPr txBox="1"/>
          <p:nvPr/>
        </p:nvSpPr>
        <p:spPr>
          <a:xfrm>
            <a:off x="6563710" y="771775"/>
            <a:ext cx="190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Cusp</a:t>
            </a:r>
            <a:r>
              <a:rPr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磁場</a:t>
            </a:r>
            <a:r>
              <a:rPr lang="ja-JP" altLang="en-US" b="1">
                <a:solidFill>
                  <a:srgbClr val="0432FF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なし</a:t>
            </a:r>
            <a:endParaRPr kumimoji="1" lang="ja-JP" altLang="en-US" b="1">
              <a:solidFill>
                <a:srgbClr val="0432FF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94B90A3-A213-CFAD-853A-B54F8762101E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2192000" cy="577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>
                <a:latin typeface="+mn-lt"/>
                <a:ea typeface="Hiragino Kaku Gothic Pro W6" panose="020B0300000000000000" pitchFamily="34" charset="-128"/>
              </a:rPr>
              <a:t>カスプ磁場によるビーム偏向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ED31F9-40A9-3DFD-C5DA-2BE06D16B062}"/>
              </a:ext>
            </a:extLst>
          </p:cNvPr>
          <p:cNvSpPr txBox="1"/>
          <p:nvPr/>
        </p:nvSpPr>
        <p:spPr>
          <a:xfrm>
            <a:off x="826886" y="4113211"/>
            <a:ext cx="4995845" cy="1706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入射エネルギー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: 	</a:t>
            </a:r>
            <a:r>
              <a:rPr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500 [keV]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進行方向磁場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: 		</a:t>
            </a:r>
            <a:r>
              <a:rPr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7 [T]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高周波電場</a:t>
            </a: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: 		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1 [MV/m]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Cusp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磁場領域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		</a:t>
            </a:r>
            <a:r>
              <a:rPr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-0.3 &lt; z &lt; 0.3 [m]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37C0D3-18FE-28D7-66FC-9557B8BDB420}"/>
              </a:ext>
            </a:extLst>
          </p:cNvPr>
          <p:cNvSpPr txBox="1"/>
          <p:nvPr/>
        </p:nvSpPr>
        <p:spPr>
          <a:xfrm>
            <a:off x="1326174" y="6086129"/>
            <a:ext cx="313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>
                <a:solidFill>
                  <a:srgbClr val="C0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計算条件を検討中</a:t>
            </a:r>
            <a:endParaRPr kumimoji="1" lang="ja-JP" altLang="en-US" sz="2400" b="1">
              <a:solidFill>
                <a:srgbClr val="C0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82F8782B-AC7C-B04D-D600-A5C898620329}"/>
              </a:ext>
            </a:extLst>
          </p:cNvPr>
          <p:cNvSpPr/>
          <p:nvPr/>
        </p:nvSpPr>
        <p:spPr>
          <a:xfrm>
            <a:off x="1326174" y="5996541"/>
            <a:ext cx="3138146" cy="63534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EE270AB-9333-604C-AD3B-251B11FE8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645" y="4023138"/>
            <a:ext cx="3584555" cy="268841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571F7C5-F77B-DE47-AF79-48BE8D7B1118}"/>
              </a:ext>
            </a:extLst>
          </p:cNvPr>
          <p:cNvSpPr/>
          <p:nvPr/>
        </p:nvSpPr>
        <p:spPr>
          <a:xfrm>
            <a:off x="3556933" y="897622"/>
            <a:ext cx="612396" cy="121640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57AFDC9-13E1-4942-9A64-73DD26BF1D56}"/>
              </a:ext>
            </a:extLst>
          </p:cNvPr>
          <p:cNvCxnSpPr/>
          <p:nvPr/>
        </p:nvCxnSpPr>
        <p:spPr>
          <a:xfrm>
            <a:off x="4169329" y="2114026"/>
            <a:ext cx="2147581" cy="2181137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16B4D75-EE1E-2741-AA65-221E639FBBC4}"/>
              </a:ext>
            </a:extLst>
          </p:cNvPr>
          <p:cNvSpPr/>
          <p:nvPr/>
        </p:nvSpPr>
        <p:spPr>
          <a:xfrm>
            <a:off x="7835317" y="4305871"/>
            <a:ext cx="981512" cy="2122950"/>
          </a:xfrm>
          <a:prstGeom prst="rect">
            <a:avLst/>
          </a:prstGeom>
          <a:solidFill>
            <a:srgbClr val="FF4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00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C3671F-40FC-A552-7D86-E0867E88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474CE3F-5457-AF25-B7E0-E8FCDAF8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577167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b="1">
                <a:latin typeface="+mn-lt"/>
                <a:ea typeface="Hiragino Kaku Gothic Pro W6" panose="020B0300000000000000" pitchFamily="34" charset="-128"/>
              </a:rPr>
              <a:t>まとめ</a:t>
            </a:r>
          </a:p>
        </p:txBody>
      </p:sp>
      <p:pic>
        <p:nvPicPr>
          <p:cNvPr id="6" name="図 5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9F16666E-7BDB-5895-422D-0982C9B61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5" y="832969"/>
            <a:ext cx="4429859" cy="33223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EEB6BAC-FF9F-165A-13EB-E5498CD96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9" t="30629" r="10641" b="9257"/>
          <a:stretch/>
        </p:blipFill>
        <p:spPr>
          <a:xfrm>
            <a:off x="4971394" y="832969"/>
            <a:ext cx="7010670" cy="351536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57D87B-134B-E9DE-F979-A06AA4868EC4}"/>
              </a:ext>
            </a:extLst>
          </p:cNvPr>
          <p:cNvSpPr txBox="1"/>
          <p:nvPr/>
        </p:nvSpPr>
        <p:spPr>
          <a:xfrm>
            <a:off x="777766" y="4508938"/>
            <a:ext cx="10836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CARA</a:t>
            </a:r>
            <a:r>
              <a:rPr kumimoji="1"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加速器の使途の候補として、</a:t>
            </a: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DT</a:t>
            </a:r>
            <a:r>
              <a:rPr kumimoji="1"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反応による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14 MeV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中性子源と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Cusp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磁場によるビーム偏向の計算例を紹介した。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ガス標的の場合、ビーム強度の増加に伴いガスがプラズマ化していくため、プラズマの要素をどのように評価するかも課題である。</a:t>
            </a:r>
            <a:endParaRPr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kumimoji="1"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磁場の活用の可能性</a:t>
            </a:r>
            <a:r>
              <a:rPr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(</a:t>
            </a:r>
            <a:r>
              <a:rPr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磁場勾配による進行方向の減速</a:t>
            </a:r>
            <a:r>
              <a:rPr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, </a:t>
            </a:r>
            <a:r>
              <a:rPr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カスプ磁場等</a:t>
            </a:r>
            <a:r>
              <a:rPr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)</a:t>
            </a:r>
            <a:endParaRPr kumimoji="1" lang="ja-JP" altLang="en-US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61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ACE4F4-3562-DB07-A2FB-CE862C26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39F8823-4A64-D5EA-52F2-20F478457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39" y="0"/>
            <a:ext cx="10232122" cy="645033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075FEF-BF87-728B-86F4-B12A0039CE7E}"/>
              </a:ext>
            </a:extLst>
          </p:cNvPr>
          <p:cNvSpPr txBox="1"/>
          <p:nvPr/>
        </p:nvSpPr>
        <p:spPr>
          <a:xfrm>
            <a:off x="115613" y="6450330"/>
            <a:ext cx="1207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核融合分野に貢献する加速器の仕様と実現可能性ワークショップ　奥野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PM</a:t>
            </a:r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資料より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(2025</a:t>
            </a:r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年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4</a:t>
            </a:r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月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17</a:t>
            </a:r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日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)</a:t>
            </a:r>
            <a:endParaRPr kumimoji="1" lang="ja-JP" altLang="en-US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33091E0-F341-3262-829A-D98785CA878C}"/>
              </a:ext>
            </a:extLst>
          </p:cNvPr>
          <p:cNvSpPr/>
          <p:nvPr/>
        </p:nvSpPr>
        <p:spPr>
          <a:xfrm>
            <a:off x="294290" y="5160578"/>
            <a:ext cx="3079531" cy="1195771"/>
          </a:xfrm>
          <a:prstGeom prst="rect">
            <a:avLst/>
          </a:prstGeom>
          <a:noFill/>
          <a:ln w="25400">
            <a:solidFill>
              <a:srgbClr val="FF40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90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DA8381-7060-2052-A0B5-69A7BDD9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4D64B59-AB0A-817E-DACF-73D5ED14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84"/>
            <a:ext cx="12192000" cy="656154"/>
          </a:xfrm>
        </p:spPr>
        <p:txBody>
          <a:bodyPr>
            <a:normAutofit/>
          </a:bodyPr>
          <a:lstStyle/>
          <a:p>
            <a:r>
              <a:rPr kumimoji="1" lang="en-US" altLang="ja-JP" sz="32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CARA</a:t>
            </a:r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の使途の一例</a:t>
            </a:r>
          </a:p>
        </p:txBody>
      </p:sp>
      <p:graphicFrame>
        <p:nvGraphicFramePr>
          <p:cNvPr id="8" name="コンテンツ プレースホルダー 3">
            <a:extLst>
              <a:ext uri="{FF2B5EF4-FFF2-40B4-BE49-F238E27FC236}">
                <a16:creationId xmlns:a16="http://schemas.microsoft.com/office/drawing/2014/main" id="{7C8B6904-7384-4C11-64B9-C5894D9BE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090329"/>
              </p:ext>
            </p:extLst>
          </p:nvPr>
        </p:nvGraphicFramePr>
        <p:xfrm>
          <a:off x="247841" y="681038"/>
          <a:ext cx="1169631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9839">
                  <a:extLst>
                    <a:ext uri="{9D8B030D-6E8A-4147-A177-3AD203B41FA5}">
                      <a16:colId xmlns:a16="http://schemas.microsoft.com/office/drawing/2014/main" val="2896280466"/>
                    </a:ext>
                  </a:extLst>
                </a:gridCol>
                <a:gridCol w="883228">
                  <a:extLst>
                    <a:ext uri="{9D8B030D-6E8A-4147-A177-3AD203B41FA5}">
                      <a16:colId xmlns:a16="http://schemas.microsoft.com/office/drawing/2014/main" val="1098238852"/>
                    </a:ext>
                  </a:extLst>
                </a:gridCol>
                <a:gridCol w="2208463">
                  <a:extLst>
                    <a:ext uri="{9D8B030D-6E8A-4147-A177-3AD203B41FA5}">
                      <a16:colId xmlns:a16="http://schemas.microsoft.com/office/drawing/2014/main" val="1989151892"/>
                    </a:ext>
                  </a:extLst>
                </a:gridCol>
                <a:gridCol w="3184788">
                  <a:extLst>
                    <a:ext uri="{9D8B030D-6E8A-4147-A177-3AD203B41FA5}">
                      <a16:colId xmlns:a16="http://schemas.microsoft.com/office/drawing/2014/main" val="252858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i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使途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Ion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Energy (MeV)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Current (A)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92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DT</a:t>
                      </a:r>
                      <a:r>
                        <a:rPr kumimoji="1" lang="ja-JP" altLang="en-US" b="1" i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反応による</a:t>
                      </a:r>
                      <a:r>
                        <a:rPr kumimoji="1" lang="en-US" altLang="ja-JP" b="1" i="0" dirty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14MeV</a:t>
                      </a:r>
                      <a:r>
                        <a:rPr kumimoji="1" lang="ja-JP" altLang="en-US" b="1" i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中性子源</a:t>
                      </a:r>
                      <a:endParaRPr kumimoji="1" lang="ja-JP" altLang="en-US" b="1" i="0" dirty="0">
                        <a:solidFill>
                          <a:srgbClr val="FF0000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D</a:t>
                      </a:r>
                      <a:endParaRPr kumimoji="1" lang="ja-JP" altLang="en-US" b="1" i="0" dirty="0">
                        <a:solidFill>
                          <a:srgbClr val="FF0000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0.4</a:t>
                      </a:r>
                      <a:endParaRPr kumimoji="1" lang="ja-JP" altLang="en-US" b="1" i="0" dirty="0">
                        <a:solidFill>
                          <a:srgbClr val="FF0000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1</a:t>
                      </a:r>
                      <a:endParaRPr kumimoji="1" lang="ja-JP" altLang="en-US" b="1" i="0" dirty="0">
                        <a:solidFill>
                          <a:srgbClr val="FF0000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95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DT</a:t>
                      </a:r>
                      <a:r>
                        <a:rPr kumimoji="1" lang="ja-JP" altLang="en-US" b="1" i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核融合のための高速中性子生成</a:t>
                      </a:r>
                      <a:r>
                        <a:rPr kumimoji="1" lang="en-US" altLang="ja-JP" b="1" i="0" dirty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(D breakup)</a:t>
                      </a:r>
                      <a:endParaRPr kumimoji="1" lang="ja-JP" altLang="en-US" b="1" i="0" dirty="0">
                        <a:solidFill>
                          <a:srgbClr val="FF0000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D</a:t>
                      </a:r>
                      <a:endParaRPr kumimoji="1" lang="ja-JP" altLang="en-US" b="1" i="0" dirty="0">
                        <a:solidFill>
                          <a:srgbClr val="FF0000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40</a:t>
                      </a:r>
                      <a:endParaRPr kumimoji="1" lang="ja-JP" altLang="en-US" b="1" i="0" dirty="0">
                        <a:solidFill>
                          <a:srgbClr val="FF0000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solidFill>
                            <a:srgbClr val="FF0000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0.1</a:t>
                      </a:r>
                      <a:endParaRPr kumimoji="1" lang="ja-JP" altLang="en-US" b="1" i="0" dirty="0">
                        <a:solidFill>
                          <a:srgbClr val="FF0000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17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p+</a:t>
                      </a:r>
                      <a:r>
                        <a:rPr kumimoji="1" lang="en-US" altLang="ja-JP" b="1" i="0" baseline="3000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11</a:t>
                      </a:r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B </a:t>
                      </a:r>
                      <a:r>
                        <a:rPr kumimoji="1" lang="ja-JP" altLang="en-US" b="1" i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核融合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H</a:t>
                      </a:r>
                      <a:r>
                        <a:rPr kumimoji="1" lang="en-US" altLang="ja-JP" b="1" i="0" baseline="-2500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2</a:t>
                      </a:r>
                      <a:r>
                        <a:rPr kumimoji="1" lang="en-US" altLang="ja-JP" b="1" i="0" baseline="3000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+</a:t>
                      </a:r>
                      <a:endParaRPr kumimoji="1" lang="ja-JP" altLang="en-US" b="1" i="0" baseline="3000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0.6 MeV/u x 2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1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81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i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アスタチン</a:t>
                      </a:r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(</a:t>
                      </a:r>
                      <a:r>
                        <a:rPr kumimoji="1" lang="en-US" altLang="ja-JP" b="1" i="0" baseline="3000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211</a:t>
                      </a:r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At)</a:t>
                      </a:r>
                      <a:r>
                        <a:rPr kumimoji="1" lang="ja-JP" altLang="en-US" b="1" i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製造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He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7.25 MeV/u x 4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0.01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05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i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ホウ素中性子捕捉療法</a:t>
                      </a:r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(BNCT)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p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2.76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0.1</a:t>
                      </a:r>
                      <a:endParaRPr kumimoji="1" lang="ja-JP" altLang="en-US" b="1" i="0" dirty="0"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3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i="0">
                          <a:solidFill>
                            <a:schemeClr val="tx1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テストベンチ</a:t>
                      </a:r>
                      <a:endParaRPr kumimoji="1" lang="ja-JP" altLang="en-US" b="1" i="0" dirty="0">
                        <a:solidFill>
                          <a:schemeClr val="tx1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solidFill>
                            <a:schemeClr val="tx1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p</a:t>
                      </a:r>
                      <a:endParaRPr kumimoji="1" lang="ja-JP" altLang="en-US" b="1" i="0" dirty="0">
                        <a:solidFill>
                          <a:schemeClr val="tx1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solidFill>
                            <a:schemeClr val="tx1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&lt; 1</a:t>
                      </a:r>
                      <a:endParaRPr kumimoji="1" lang="ja-JP" altLang="en-US" b="1" i="0" dirty="0">
                        <a:solidFill>
                          <a:schemeClr val="tx1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solidFill>
                            <a:schemeClr val="tx1"/>
                          </a:solidFill>
                          <a:latin typeface="Hiragino Kaku Gothic Pro W6" panose="020B0300000000000000" pitchFamily="34" charset="-128"/>
                          <a:ea typeface="Hiragino Kaku Gothic Pro W6" panose="020B0300000000000000" pitchFamily="34" charset="-128"/>
                        </a:rPr>
                        <a:t>From 1mA</a:t>
                      </a:r>
                      <a:endParaRPr kumimoji="1" lang="ja-JP" altLang="en-US" b="1" i="0" dirty="0">
                        <a:solidFill>
                          <a:schemeClr val="tx1"/>
                        </a:solidFill>
                        <a:latin typeface="Hiragino Kaku Gothic Pro W6" panose="020B0300000000000000" pitchFamily="34" charset="-128"/>
                        <a:ea typeface="Hiragino Kaku Gothic Pro W6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39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66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D07ED1-5384-5817-C5CB-92499EFF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BEF947BE-3A6E-8517-B9F5-81A56616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53" y="0"/>
            <a:ext cx="10915294" cy="688100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A3D819-D715-2D73-1A03-65D36B7D5EE3}"/>
              </a:ext>
            </a:extLst>
          </p:cNvPr>
          <p:cNvSpPr txBox="1"/>
          <p:nvPr/>
        </p:nvSpPr>
        <p:spPr>
          <a:xfrm>
            <a:off x="115613" y="6450330"/>
            <a:ext cx="1207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核融合分野に貢献する加速器の仕様と実現可能性ワークショップ　奥野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PM</a:t>
            </a:r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資料より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(2025</a:t>
            </a:r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年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4</a:t>
            </a:r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月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17</a:t>
            </a:r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日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)</a:t>
            </a:r>
            <a:endParaRPr kumimoji="1" lang="ja-JP" altLang="en-US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23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6A3AA4-D0DE-7D73-97E6-828BDC83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2893"/>
          </a:xfrm>
        </p:spPr>
        <p:txBody>
          <a:bodyPr>
            <a:noAutofit/>
          </a:bodyPr>
          <a:lstStyle/>
          <a:p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軌道計算</a:t>
            </a:r>
            <a:endParaRPr kumimoji="1" lang="ja-JP" altLang="en-US" sz="3600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F36E5B-B72A-24E1-BCC3-E22186A43785}"/>
              </a:ext>
            </a:extLst>
          </p:cNvPr>
          <p:cNvSpPr txBox="1"/>
          <p:nvPr/>
        </p:nvSpPr>
        <p:spPr>
          <a:xfrm>
            <a:off x="992372" y="552893"/>
            <a:ext cx="10207256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</a:t>
            </a:r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言語を使用</a:t>
            </a:r>
            <a:endParaRPr lang="en-US" altLang="ja-JP" sz="20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000" baseline="30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2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D -&gt; </a:t>
            </a:r>
            <a:r>
              <a:rPr lang="en-US" altLang="ja-JP" sz="2000" baseline="30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3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</a:t>
            </a:r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のエネルギー損失は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ATIMA v1.4</a:t>
            </a:r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を使用して計算</a:t>
            </a:r>
            <a:endParaRPr lang="en-US" altLang="ja-JP" sz="20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kumimoji="1" lang="en-US" altLang="ja-JP" sz="20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入射エネルギー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: 	</a:t>
            </a:r>
            <a:r>
              <a:rPr lang="en-US" altLang="ja-JP" sz="2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10 [keV]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進行方向磁場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: 	</a:t>
            </a:r>
            <a:r>
              <a:rPr lang="en-US" altLang="ja-JP" sz="2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3 [T]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高周波電場</a:t>
            </a:r>
            <a:r>
              <a:rPr kumimoji="1"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: 		</a:t>
            </a:r>
            <a:r>
              <a:rPr kumimoji="1" lang="en-US" altLang="ja-JP" sz="2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100 [kV/m]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単一粒子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</a:t>
            </a:r>
            <a:r>
              <a:rPr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空間電荷効果なし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時間ステップ</a:t>
            </a:r>
            <a:r>
              <a:rPr kumimoji="1"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: 	</a:t>
            </a:r>
            <a:r>
              <a:rPr kumimoji="1" lang="en-US" altLang="ja-JP" sz="2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dt = 1E-12 [s]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altLang="ja-JP" sz="20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4</a:t>
            </a:r>
            <a:r>
              <a:rPr kumimoji="1"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次</a:t>
            </a:r>
            <a:r>
              <a:rPr kumimoji="1"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Runge-</a:t>
            </a:r>
            <a:r>
              <a:rPr kumimoji="1" lang="en-US" altLang="ja-JP" sz="2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Kutta</a:t>
            </a:r>
            <a:r>
              <a:rPr kumimoji="1" lang="ja-JP" altLang="en-US" sz="20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法を使用</a:t>
            </a:r>
            <a:endParaRPr kumimoji="1" lang="en-US" altLang="ja-JP" sz="20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B2F8073-BDA9-0C80-26EE-898EE928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7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7CDB419-F042-E0DC-4D12-AC085A17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2893"/>
          </a:xfrm>
        </p:spPr>
        <p:txBody>
          <a:bodyPr>
            <a:noAutofit/>
          </a:bodyPr>
          <a:lstStyle/>
          <a:p>
            <a:r>
              <a:rPr lang="ja-JP" altLang="en-US" sz="3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計算体系</a:t>
            </a:r>
            <a:endParaRPr kumimoji="1" lang="ja-JP" altLang="en-US" sz="3600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7C9E7A0-A4BE-D447-5993-F90CE016CAC0}"/>
              </a:ext>
            </a:extLst>
          </p:cNvPr>
          <p:cNvSpPr/>
          <p:nvPr/>
        </p:nvSpPr>
        <p:spPr>
          <a:xfrm>
            <a:off x="2108790" y="839972"/>
            <a:ext cx="7974419" cy="803477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E9A1AD0-9808-742A-AF9C-4325BCD26E26}"/>
              </a:ext>
            </a:extLst>
          </p:cNvPr>
          <p:cNvCxnSpPr>
            <a:cxnSpLocks/>
          </p:cNvCxnSpPr>
          <p:nvPr/>
        </p:nvCxnSpPr>
        <p:spPr>
          <a:xfrm flipV="1">
            <a:off x="2108790" y="839972"/>
            <a:ext cx="7974419" cy="803477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4C022DF-EEA6-2B5C-0841-38950EBEFC18}"/>
              </a:ext>
            </a:extLst>
          </p:cNvPr>
          <p:cNvCxnSpPr>
            <a:cxnSpLocks/>
          </p:cNvCxnSpPr>
          <p:nvPr/>
        </p:nvCxnSpPr>
        <p:spPr>
          <a:xfrm>
            <a:off x="2108790" y="839972"/>
            <a:ext cx="7887826" cy="803477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947815F-4649-A3C8-7B0B-241D3E9AA363}"/>
              </a:ext>
            </a:extLst>
          </p:cNvPr>
          <p:cNvSpPr/>
          <p:nvPr/>
        </p:nvSpPr>
        <p:spPr>
          <a:xfrm>
            <a:off x="2108790" y="4056848"/>
            <a:ext cx="7974419" cy="803477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C11DF35-89C9-ED6E-E0F4-DF5F9C5FF25A}"/>
              </a:ext>
            </a:extLst>
          </p:cNvPr>
          <p:cNvCxnSpPr>
            <a:cxnSpLocks/>
          </p:cNvCxnSpPr>
          <p:nvPr/>
        </p:nvCxnSpPr>
        <p:spPr>
          <a:xfrm flipV="1">
            <a:off x="2108790" y="4056848"/>
            <a:ext cx="7974419" cy="803477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F567C8B-A6A2-64F2-D1EA-A366DD4A221C}"/>
              </a:ext>
            </a:extLst>
          </p:cNvPr>
          <p:cNvCxnSpPr>
            <a:cxnSpLocks/>
          </p:cNvCxnSpPr>
          <p:nvPr/>
        </p:nvCxnSpPr>
        <p:spPr>
          <a:xfrm>
            <a:off x="2108790" y="4056848"/>
            <a:ext cx="7887826" cy="803477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0262EB1-510E-2F77-6A2D-4C641696EB8E}"/>
              </a:ext>
            </a:extLst>
          </p:cNvPr>
          <p:cNvCxnSpPr>
            <a:cxnSpLocks/>
          </p:cNvCxnSpPr>
          <p:nvPr/>
        </p:nvCxnSpPr>
        <p:spPr>
          <a:xfrm>
            <a:off x="2108790" y="2928552"/>
            <a:ext cx="7974419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25E1D71-F0D2-8EB8-1EAD-C6D9BF57A899}"/>
              </a:ext>
            </a:extLst>
          </p:cNvPr>
          <p:cNvCxnSpPr>
            <a:cxnSpLocks/>
          </p:cNvCxnSpPr>
          <p:nvPr/>
        </p:nvCxnSpPr>
        <p:spPr>
          <a:xfrm flipV="1">
            <a:off x="2108790" y="1643449"/>
            <a:ext cx="0" cy="12851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97B6793-AC7F-C04B-94E6-F817C5A884C0}"/>
              </a:ext>
            </a:extLst>
          </p:cNvPr>
          <p:cNvSpPr txBox="1"/>
          <p:nvPr/>
        </p:nvSpPr>
        <p:spPr>
          <a:xfrm rot="16200000">
            <a:off x="1453195" y="1617840"/>
            <a:ext cx="8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x [m]</a:t>
            </a:r>
            <a:endParaRPr kumimoji="1" lang="ja-JP" altLang="en-US" b="1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96F80BA-FAC6-CABF-D7A8-87B7ACDE4B09}"/>
              </a:ext>
            </a:extLst>
          </p:cNvPr>
          <p:cNvSpPr txBox="1"/>
          <p:nvPr/>
        </p:nvSpPr>
        <p:spPr>
          <a:xfrm>
            <a:off x="10214919" y="2743886"/>
            <a:ext cx="8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z [m]</a:t>
            </a:r>
            <a:endParaRPr kumimoji="1" lang="ja-JP" altLang="en-US" b="1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708EC09-0330-014B-D091-B43002EE976D}"/>
              </a:ext>
            </a:extLst>
          </p:cNvPr>
          <p:cNvSpPr txBox="1"/>
          <p:nvPr/>
        </p:nvSpPr>
        <p:spPr>
          <a:xfrm>
            <a:off x="1694838" y="2771744"/>
            <a:ext cx="8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0</a:t>
            </a:r>
            <a:endParaRPr kumimoji="1" lang="ja-JP" altLang="en-US" b="1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2A3EF5C-EC57-5306-5F21-E16EC25CFEE2}"/>
              </a:ext>
            </a:extLst>
          </p:cNvPr>
          <p:cNvCxnSpPr>
            <a:cxnSpLocks/>
          </p:cNvCxnSpPr>
          <p:nvPr/>
        </p:nvCxnSpPr>
        <p:spPr>
          <a:xfrm>
            <a:off x="6052703" y="489543"/>
            <a:ext cx="0" cy="453965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20F8C9A-7300-5DDD-B855-9B050A37F379}"/>
              </a:ext>
            </a:extLst>
          </p:cNvPr>
          <p:cNvSpPr txBox="1"/>
          <p:nvPr/>
        </p:nvSpPr>
        <p:spPr>
          <a:xfrm>
            <a:off x="5459627" y="2938702"/>
            <a:ext cx="8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1.25</a:t>
            </a:r>
            <a:endParaRPr kumimoji="1" lang="ja-JP" altLang="en-US" b="1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319567A-AEDC-CE89-1896-8B6CD79887CE}"/>
              </a:ext>
            </a:extLst>
          </p:cNvPr>
          <p:cNvSpPr/>
          <p:nvPr/>
        </p:nvSpPr>
        <p:spPr>
          <a:xfrm>
            <a:off x="6052703" y="1643449"/>
            <a:ext cx="4030506" cy="241339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945CD28-0D6C-E153-2E6A-B3483C6985ED}"/>
              </a:ext>
            </a:extLst>
          </p:cNvPr>
          <p:cNvSpPr txBox="1"/>
          <p:nvPr/>
        </p:nvSpPr>
        <p:spPr>
          <a:xfrm>
            <a:off x="1867145" y="4876091"/>
            <a:ext cx="8945011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現状のパラメータでは</a:t>
            </a:r>
            <a:r>
              <a:rPr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en-US" altLang="ja-JP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z = 1.25 m</a:t>
            </a:r>
            <a:r>
              <a:rPr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程度で</a:t>
            </a:r>
            <a:r>
              <a:rPr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E = 0.4 MeV (400keV)</a:t>
            </a:r>
            <a:r>
              <a:rPr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に到達</a:t>
            </a:r>
            <a:endParaRPr lang="en-US" altLang="ja-JP" sz="16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z = 1.25</a:t>
            </a:r>
            <a:r>
              <a:rPr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m</a:t>
            </a:r>
            <a:r>
              <a:rPr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以上で</a:t>
            </a:r>
            <a:r>
              <a:rPr lang="en-US" altLang="ja-JP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T</a:t>
            </a:r>
            <a:r>
              <a:rPr lang="en-US" altLang="ja-JP" sz="1600" b="1" baseline="-25000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2</a:t>
            </a:r>
            <a:r>
              <a:rPr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が存在すると仮定</a:t>
            </a:r>
            <a:endParaRPr lang="en-US" altLang="ja-JP" sz="16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磁場は一様、</a:t>
            </a:r>
            <a:r>
              <a:rPr lang="en-US" altLang="ja-JP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z = 1.25 m</a:t>
            </a:r>
            <a:r>
              <a:rPr lang="ja-JP" altLang="en-US" sz="16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以上で高周波電場は</a:t>
            </a:r>
            <a:r>
              <a:rPr lang="en-US" altLang="ja-JP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0 kV/m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H</a:t>
            </a:r>
            <a:r>
              <a:rPr lang="en-US" altLang="ja-JP" sz="1600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2</a:t>
            </a:r>
            <a:r>
              <a:rPr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の密度</a:t>
            </a:r>
            <a:r>
              <a:rPr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d = </a:t>
            </a:r>
            <a:r>
              <a:rPr lang="en-US" altLang="ja-JP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</a:t>
            </a:r>
            <a:r>
              <a:rPr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</a:t>
            </a:r>
            <a:r>
              <a:rPr lang="en-US" altLang="ja-JP" sz="1600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H2</a:t>
            </a:r>
            <a:r>
              <a:rPr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/ RT</a:t>
            </a:r>
            <a:r>
              <a:rPr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として、圧力</a:t>
            </a:r>
            <a:r>
              <a:rPr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 [Pa]</a:t>
            </a:r>
            <a:r>
              <a:rPr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を変化させてエネルギー損失を計算</a:t>
            </a:r>
            <a:endParaRPr lang="en-US" altLang="ja-JP" sz="16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エネルギー損失の計算は</a:t>
            </a:r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ATIMA v1.41</a:t>
            </a:r>
            <a:r>
              <a:rPr kumimoji="1"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を使用</a:t>
            </a:r>
          </a:p>
        </p:txBody>
      </p:sp>
      <p:sp>
        <p:nvSpPr>
          <p:cNvPr id="36" name="右矢印 35">
            <a:extLst>
              <a:ext uri="{FF2B5EF4-FFF2-40B4-BE49-F238E27FC236}">
                <a16:creationId xmlns:a16="http://schemas.microsoft.com/office/drawing/2014/main" id="{A65EB961-7CE4-9F37-D8A1-D4A5D20BA6F4}"/>
              </a:ext>
            </a:extLst>
          </p:cNvPr>
          <p:cNvSpPr/>
          <p:nvPr/>
        </p:nvSpPr>
        <p:spPr>
          <a:xfrm>
            <a:off x="2522740" y="3141076"/>
            <a:ext cx="615876" cy="4547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622637F-C516-5E5B-A480-B3E5D6DAAA11}"/>
              </a:ext>
            </a:extLst>
          </p:cNvPr>
          <p:cNvSpPr txBox="1"/>
          <p:nvPr/>
        </p:nvSpPr>
        <p:spPr>
          <a:xfrm>
            <a:off x="2204722" y="3620530"/>
            <a:ext cx="125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B = 3 [T]</a:t>
            </a:r>
            <a:endParaRPr kumimoji="1" lang="ja-JP" altLang="en-US" b="1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7692E5A-6F94-0AA1-88E6-832E958659F0}"/>
              </a:ext>
            </a:extLst>
          </p:cNvPr>
          <p:cNvSpPr txBox="1"/>
          <p:nvPr/>
        </p:nvSpPr>
        <p:spPr>
          <a:xfrm>
            <a:off x="3191531" y="264407"/>
            <a:ext cx="177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E = 100 kV/m</a:t>
            </a:r>
            <a:endParaRPr kumimoji="1" lang="ja-JP" altLang="en-US" b="1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8A0DF79-7EEF-ED40-A966-29B70DD4C134}"/>
              </a:ext>
            </a:extLst>
          </p:cNvPr>
          <p:cNvSpPr txBox="1"/>
          <p:nvPr/>
        </p:nvSpPr>
        <p:spPr>
          <a:xfrm>
            <a:off x="7343922" y="258165"/>
            <a:ext cx="177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B050"/>
                </a:solidFill>
              </a:rPr>
              <a:t>E =0 kV/m</a:t>
            </a:r>
            <a:endParaRPr kumimoji="1" lang="ja-JP" altLang="en-US" b="1">
              <a:solidFill>
                <a:srgbClr val="00B050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1A422A25-24A7-66DE-78AD-CC9928C0C7E7}"/>
              </a:ext>
            </a:extLst>
          </p:cNvPr>
          <p:cNvCxnSpPr/>
          <p:nvPr/>
        </p:nvCxnSpPr>
        <p:spPr>
          <a:xfrm>
            <a:off x="2108789" y="709701"/>
            <a:ext cx="3943914" cy="0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891D8AF3-9131-BCF2-12BE-8D2063355E5C}"/>
              </a:ext>
            </a:extLst>
          </p:cNvPr>
          <p:cNvCxnSpPr/>
          <p:nvPr/>
        </p:nvCxnSpPr>
        <p:spPr>
          <a:xfrm>
            <a:off x="6095999" y="709701"/>
            <a:ext cx="3943914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E12541-5968-2257-BE55-9625352F7073}"/>
              </a:ext>
            </a:extLst>
          </p:cNvPr>
          <p:cNvSpPr txBox="1"/>
          <p:nvPr/>
        </p:nvSpPr>
        <p:spPr>
          <a:xfrm>
            <a:off x="10140187" y="1057044"/>
            <a:ext cx="145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rgbClr val="0432FF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ソレノイド</a:t>
            </a:r>
            <a:endParaRPr kumimoji="1" lang="ja-JP" altLang="en-US" b="1">
              <a:solidFill>
                <a:srgbClr val="0432FF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05A0B8-950A-261D-0015-9086706C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96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6EE10-A6E4-D0E2-FCD6-2311535F8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9118954E-EBE0-F22D-889A-42CD3729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4064000" cy="3048000"/>
          </a:xfrm>
          <a:prstGeom prst="rect">
            <a:avLst/>
          </a:prstGeom>
        </p:spPr>
      </p:pic>
      <p:pic>
        <p:nvPicPr>
          <p:cNvPr id="5" name="図 4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8A8AB70-1CFB-AA64-EA5A-A0F451AEE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4064000" cy="3048000"/>
          </a:xfrm>
          <a:prstGeom prst="rect">
            <a:avLst/>
          </a:prstGeom>
        </p:spPr>
      </p:pic>
      <p:pic>
        <p:nvPicPr>
          <p:cNvPr id="7" name="図 6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0E55F48-6616-ACB6-F2A3-317143C8A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2" y="0"/>
            <a:ext cx="4064000" cy="3048000"/>
          </a:xfrm>
          <a:prstGeom prst="rect">
            <a:avLst/>
          </a:prstGeom>
        </p:spPr>
      </p:pic>
      <p:pic>
        <p:nvPicPr>
          <p:cNvPr id="9" name="図 8" descr="グラフ, 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0C30894-6A82-368C-6881-AB38C5C72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064000" cy="3048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2464A5-E228-4DA4-8A2A-BA8218E389C5}"/>
              </a:ext>
            </a:extLst>
          </p:cNvPr>
          <p:cNvSpPr txBox="1"/>
          <p:nvPr/>
        </p:nvSpPr>
        <p:spPr>
          <a:xfrm>
            <a:off x="543697" y="321276"/>
            <a:ext cx="278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0 Pa</a:t>
            </a:r>
            <a:endParaRPr kumimoji="1" lang="ja-JP" altLang="en-US" b="1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35EB61-3CC1-8146-1C23-15162C681DAA}"/>
              </a:ext>
            </a:extLst>
          </p:cNvPr>
          <p:cNvSpPr txBox="1"/>
          <p:nvPr/>
        </p:nvSpPr>
        <p:spPr>
          <a:xfrm>
            <a:off x="641865" y="3429000"/>
            <a:ext cx="278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100 Pa</a:t>
            </a:r>
            <a:endParaRPr kumimoji="1" lang="ja-JP" altLang="en-US" b="1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7A7ECD-29EB-994F-A566-10E0A5B7EC84}"/>
              </a:ext>
            </a:extLst>
          </p:cNvPr>
          <p:cNvSpPr txBox="1"/>
          <p:nvPr/>
        </p:nvSpPr>
        <p:spPr>
          <a:xfrm>
            <a:off x="210066" y="6192105"/>
            <a:ext cx="11380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ガスの導入により減速される</a:t>
            </a:r>
            <a:endParaRPr kumimoji="1" lang="ja-JP" altLang="en-US" sz="2000" b="1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12" name="図 11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09534391-8A2C-D5F8-DD47-FE34B9E31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992" y="3048000"/>
            <a:ext cx="4064000" cy="3048000"/>
          </a:xfrm>
          <a:prstGeom prst="rect">
            <a:avLst/>
          </a:prstGeom>
        </p:spPr>
      </p:pic>
      <p:pic>
        <p:nvPicPr>
          <p:cNvPr id="15" name="図 14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C9CD19C1-AF17-59EB-BA83-B845695CF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7984" y="3048000"/>
            <a:ext cx="4064000" cy="3048000"/>
          </a:xfrm>
          <a:prstGeom prst="rect">
            <a:avLst/>
          </a:prstGeom>
        </p:spPr>
      </p:pic>
      <p:sp>
        <p:nvSpPr>
          <p:cNvPr id="16" name="円/楕円 15">
            <a:extLst>
              <a:ext uri="{FF2B5EF4-FFF2-40B4-BE49-F238E27FC236}">
                <a16:creationId xmlns:a16="http://schemas.microsoft.com/office/drawing/2014/main" id="{0A4A0928-E8D7-8359-054E-3ED4580AC79A}"/>
              </a:ext>
            </a:extLst>
          </p:cNvPr>
          <p:cNvSpPr/>
          <p:nvPr/>
        </p:nvSpPr>
        <p:spPr>
          <a:xfrm>
            <a:off x="10008973" y="3428999"/>
            <a:ext cx="1729946" cy="743607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AFF0E2-23DE-C7DF-9B2D-34F1C1D0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21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A4E18-B828-328C-E9BD-A2AA44109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343B1FE-AEB5-975C-2F1C-DEDE5D7C4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8394"/>
            <a:ext cx="4064000" cy="3048000"/>
          </a:xfrm>
          <a:prstGeom prst="rect">
            <a:avLst/>
          </a:prstGeom>
        </p:spPr>
      </p:pic>
      <p:pic>
        <p:nvPicPr>
          <p:cNvPr id="3" name="図 2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CD0599D3-6FBE-8677-0D4F-FAF0CB94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4000" cy="3048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F79518-026F-4DB1-732C-F8C2B2E123CE}"/>
              </a:ext>
            </a:extLst>
          </p:cNvPr>
          <p:cNvSpPr txBox="1"/>
          <p:nvPr/>
        </p:nvSpPr>
        <p:spPr>
          <a:xfrm>
            <a:off x="543697" y="321276"/>
            <a:ext cx="278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1000 Pa</a:t>
            </a:r>
            <a:endParaRPr kumimoji="1" lang="ja-JP" altLang="en-US" b="1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EBBD8CA-BC65-596A-4339-B11E242CAF9A}"/>
              </a:ext>
            </a:extLst>
          </p:cNvPr>
          <p:cNvSpPr txBox="1"/>
          <p:nvPr/>
        </p:nvSpPr>
        <p:spPr>
          <a:xfrm>
            <a:off x="641865" y="3429000"/>
            <a:ext cx="278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10000 Pa</a:t>
            </a:r>
            <a:endParaRPr kumimoji="1" lang="ja-JP" altLang="en-US" b="1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ECF5A9-44A3-B5AD-52AC-2F2D5301CF0F}"/>
              </a:ext>
            </a:extLst>
          </p:cNvPr>
          <p:cNvSpPr txBox="1"/>
          <p:nvPr/>
        </p:nvSpPr>
        <p:spPr>
          <a:xfrm>
            <a:off x="373852" y="6095477"/>
            <a:ext cx="1138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10000 Pa</a:t>
            </a:r>
            <a:r>
              <a:rPr kumimoji="1" lang="ja-JP" altLang="en-US" sz="20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以上ではすぐに止まるが、差動排気などの観点から標的の製作が困難</a:t>
            </a:r>
            <a:endParaRPr kumimoji="1" lang="en-US" altLang="ja-JP" sz="20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lang="ja-JP" altLang="en-US" sz="2000" b="1">
                <a:solidFill>
                  <a:srgbClr val="C0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→進行方向に十分減速してから標的に入射する</a:t>
            </a:r>
            <a:endParaRPr kumimoji="1" lang="ja-JP" altLang="en-US" sz="2000" b="1">
              <a:solidFill>
                <a:srgbClr val="C0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6" name="図 5" descr="グラフ, バブル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1E5317FD-F935-2191-046B-0B4B440DF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0"/>
            <a:ext cx="4064000" cy="3048000"/>
          </a:xfrm>
          <a:prstGeom prst="rect">
            <a:avLst/>
          </a:prstGeom>
        </p:spPr>
      </p:pic>
      <p:pic>
        <p:nvPicPr>
          <p:cNvPr id="8" name="図 7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AE95368D-5FA8-33AD-3B4E-AAAD43123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276" y="-9606"/>
            <a:ext cx="4064000" cy="3048000"/>
          </a:xfrm>
          <a:prstGeom prst="rect">
            <a:avLst/>
          </a:prstGeom>
        </p:spPr>
      </p:pic>
      <p:pic>
        <p:nvPicPr>
          <p:cNvPr id="15" name="図 14" descr="グラフ, バブル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387AE479-EF30-10C8-03D4-9DF4BE1A6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0" y="3039906"/>
            <a:ext cx="4064000" cy="3048000"/>
          </a:xfrm>
          <a:prstGeom prst="rect">
            <a:avLst/>
          </a:prstGeom>
        </p:spPr>
      </p:pic>
      <p:pic>
        <p:nvPicPr>
          <p:cNvPr id="20" name="図 19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99F3DB6D-DDCB-6F1A-CA1D-C6B0B8958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276" y="3043197"/>
            <a:ext cx="4064000" cy="304800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2180C0-7839-843A-66CB-9A51F0D1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50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219A9-B599-BEA9-8BD5-0D64A6D8D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284DA2D-AB23-D82D-1B5D-C45127A1E236}"/>
                  </a:ext>
                </a:extLst>
              </p:cNvPr>
              <p:cNvSpPr txBox="1"/>
              <p:nvPr/>
            </p:nvSpPr>
            <p:spPr>
              <a:xfrm>
                <a:off x="4931735" y="681038"/>
                <a:ext cx="2328530" cy="7015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𝒅𝒛</m:t>
                          </m:r>
                        </m:den>
                      </m:f>
                    </m:oMath>
                  </m:oMathPara>
                </a14:m>
                <a:endParaRPr kumimoji="1" lang="ja-JP" altLang="en-US" sz="2400" b="1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284DA2D-AB23-D82D-1B5D-C45127A1E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35" y="681038"/>
                <a:ext cx="2328530" cy="701539"/>
              </a:xfrm>
              <a:prstGeom prst="rect">
                <a:avLst/>
              </a:prstGeom>
              <a:blipFill>
                <a:blip r:embed="rId3"/>
                <a:stretch>
                  <a:fillRect t="-3571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タイトル 1">
            <a:extLst>
              <a:ext uri="{FF2B5EF4-FFF2-40B4-BE49-F238E27FC236}">
                <a16:creationId xmlns:a16="http://schemas.microsoft.com/office/drawing/2014/main" id="{6F2D1493-45B4-C53C-D110-6D0951BC006A}"/>
              </a:ext>
            </a:extLst>
          </p:cNvPr>
          <p:cNvSpPr txBox="1">
            <a:spLocks/>
          </p:cNvSpPr>
          <p:nvPr/>
        </p:nvSpPr>
        <p:spPr>
          <a:xfrm>
            <a:off x="0" y="24884"/>
            <a:ext cx="12192000" cy="65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磁場勾配の導入</a:t>
            </a:r>
            <a:endParaRPr lang="en-US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CFA0E24-9668-0131-E9DF-F52BC30C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4D84-3071-0945-A5A5-F76F6A308ABE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5ED83D9-F97E-104E-9EF9-D71A7AE11159}"/>
              </a:ext>
            </a:extLst>
          </p:cNvPr>
          <p:cNvCxnSpPr/>
          <p:nvPr/>
        </p:nvCxnSpPr>
        <p:spPr>
          <a:xfrm flipV="1">
            <a:off x="3224670" y="2048554"/>
            <a:ext cx="0" cy="20284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0249C27-8265-E448-8C0C-EA4E0961EC9A}"/>
              </a:ext>
            </a:extLst>
          </p:cNvPr>
          <p:cNvCxnSpPr>
            <a:cxnSpLocks/>
          </p:cNvCxnSpPr>
          <p:nvPr/>
        </p:nvCxnSpPr>
        <p:spPr>
          <a:xfrm flipV="1">
            <a:off x="2651856" y="3380768"/>
            <a:ext cx="5134304" cy="5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ADC52AB-606F-1B4D-8C54-EB15B9BBB76F}"/>
              </a:ext>
            </a:extLst>
          </p:cNvPr>
          <p:cNvCxnSpPr/>
          <p:nvPr/>
        </p:nvCxnSpPr>
        <p:spPr>
          <a:xfrm>
            <a:off x="3224670" y="2941933"/>
            <a:ext cx="18090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DC559C2-F7EF-D041-85AA-2BFE63284C7B}"/>
              </a:ext>
            </a:extLst>
          </p:cNvPr>
          <p:cNvCxnSpPr>
            <a:cxnSpLocks/>
          </p:cNvCxnSpPr>
          <p:nvPr/>
        </p:nvCxnSpPr>
        <p:spPr>
          <a:xfrm flipV="1">
            <a:off x="5033728" y="2298671"/>
            <a:ext cx="913122" cy="6463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335E1E7-194A-5D40-A138-248267E8CA7B}"/>
              </a:ext>
            </a:extLst>
          </p:cNvPr>
          <p:cNvCxnSpPr>
            <a:cxnSpLocks/>
          </p:cNvCxnSpPr>
          <p:nvPr/>
        </p:nvCxnSpPr>
        <p:spPr>
          <a:xfrm>
            <a:off x="5033728" y="2298671"/>
            <a:ext cx="0" cy="10820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5CDEC4-3544-4E43-84C6-4146C94DB164}"/>
              </a:ext>
            </a:extLst>
          </p:cNvPr>
          <p:cNvSpPr txBox="1"/>
          <p:nvPr/>
        </p:nvSpPr>
        <p:spPr>
          <a:xfrm>
            <a:off x="4550449" y="3384075"/>
            <a:ext cx="111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z = 1.25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3DA9966-1144-184F-8F1A-22FB9D955F1F}"/>
              </a:ext>
            </a:extLst>
          </p:cNvPr>
          <p:cNvSpPr txBox="1"/>
          <p:nvPr/>
        </p:nvSpPr>
        <p:spPr>
          <a:xfrm>
            <a:off x="3239123" y="3384075"/>
            <a:ext cx="111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z = 0</a:t>
            </a:r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16DDA4-5993-7641-A2E4-0DE4304681D3}"/>
              </a:ext>
            </a:extLst>
          </p:cNvPr>
          <p:cNvSpPr txBox="1"/>
          <p:nvPr/>
        </p:nvSpPr>
        <p:spPr>
          <a:xfrm>
            <a:off x="7800612" y="3199409"/>
            <a:ext cx="111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z</a:t>
            </a:r>
            <a:endParaRPr kumimoji="1" lang="ja-JP" altLang="en-US" b="1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A9772B6-45CF-4545-9664-7A39CBE2A610}"/>
              </a:ext>
            </a:extLst>
          </p:cNvPr>
          <p:cNvSpPr txBox="1"/>
          <p:nvPr/>
        </p:nvSpPr>
        <p:spPr>
          <a:xfrm>
            <a:off x="3012476" y="1708716"/>
            <a:ext cx="111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B</a:t>
            </a:r>
            <a:endParaRPr kumimoji="1" lang="ja-JP" altLang="en-US" b="1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CAEBFAB-0C07-0644-A3C2-D48EF9D24536}"/>
              </a:ext>
            </a:extLst>
          </p:cNvPr>
          <p:cNvSpPr txBox="1"/>
          <p:nvPr/>
        </p:nvSpPr>
        <p:spPr>
          <a:xfrm>
            <a:off x="2812175" y="2745169"/>
            <a:ext cx="111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</a:t>
            </a:r>
            <a:r>
              <a:rPr lang="en-US" altLang="ja-JP" b="1" baseline="-25000" dirty="0">
                <a:solidFill>
                  <a:srgbClr val="FF0000"/>
                </a:solidFill>
              </a:rPr>
              <a:t>0</a:t>
            </a:r>
            <a:endParaRPr kumimoji="1" lang="ja-JP" altLang="en-US" b="1" baseline="-25000">
              <a:solidFill>
                <a:srgbClr val="FF0000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7BCA118-E5B7-B94C-A56A-ED19E25B3D6C}"/>
              </a:ext>
            </a:extLst>
          </p:cNvPr>
          <p:cNvCxnSpPr>
            <a:cxnSpLocks/>
          </p:cNvCxnSpPr>
          <p:nvPr/>
        </p:nvCxnSpPr>
        <p:spPr>
          <a:xfrm>
            <a:off x="5946850" y="2310219"/>
            <a:ext cx="0" cy="107054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9FE2661-F13A-BF4E-B3DD-54EA95A5D18F}"/>
              </a:ext>
            </a:extLst>
          </p:cNvPr>
          <p:cNvSpPr txBox="1"/>
          <p:nvPr/>
        </p:nvSpPr>
        <p:spPr>
          <a:xfrm>
            <a:off x="5542023" y="3384075"/>
            <a:ext cx="165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z = 1.5</a:t>
            </a:r>
            <a:endParaRPr kumimoji="1" lang="ja-JP" altLang="en-US" b="1">
              <a:solidFill>
                <a:schemeClr val="accent2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903B902-0B52-6043-9331-F9838085A04A}"/>
              </a:ext>
            </a:extLst>
          </p:cNvPr>
          <p:cNvSpPr txBox="1"/>
          <p:nvPr/>
        </p:nvSpPr>
        <p:spPr>
          <a:xfrm>
            <a:off x="4720335" y="1770783"/>
            <a:ext cx="21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B=B</a:t>
            </a:r>
            <a:r>
              <a:rPr lang="en-US" altLang="ja-JP" b="1" baseline="-25000" dirty="0">
                <a:solidFill>
                  <a:srgbClr val="FF0000"/>
                </a:solidFill>
              </a:rPr>
              <a:t>0</a:t>
            </a:r>
            <a:r>
              <a:rPr lang="en-US" altLang="ja-JP" b="1" dirty="0">
                <a:solidFill>
                  <a:srgbClr val="FF0000"/>
                </a:solidFill>
              </a:rPr>
              <a:t>(1+α</a:t>
            </a:r>
            <a:r>
              <a:rPr lang="en-US" altLang="ja-JP" b="1" dirty="0" err="1">
                <a:solidFill>
                  <a:srgbClr val="FF0000"/>
                </a:solidFill>
              </a:rPr>
              <a:t>Δz</a:t>
            </a:r>
            <a:r>
              <a:rPr lang="en-US" altLang="ja-JP" b="1" dirty="0">
                <a:solidFill>
                  <a:srgbClr val="FF0000"/>
                </a:solidFill>
              </a:rPr>
              <a:t>)</a:t>
            </a:r>
            <a:endParaRPr kumimoji="1" lang="ja-JP" altLang="en-US" b="1" baseline="-25000">
              <a:solidFill>
                <a:srgbClr val="FF0000"/>
              </a:solidFill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5187398-5FC8-1642-B58E-54A72A877569}"/>
              </a:ext>
            </a:extLst>
          </p:cNvPr>
          <p:cNvCxnSpPr>
            <a:cxnSpLocks/>
          </p:cNvCxnSpPr>
          <p:nvPr/>
        </p:nvCxnSpPr>
        <p:spPr>
          <a:xfrm flipV="1">
            <a:off x="5946850" y="2293416"/>
            <a:ext cx="1464786" cy="6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2FF15C9-5052-4B4B-9F6D-21CFF344BB9F}"/>
              </a:ext>
            </a:extLst>
          </p:cNvPr>
          <p:cNvSpPr txBox="1"/>
          <p:nvPr/>
        </p:nvSpPr>
        <p:spPr>
          <a:xfrm>
            <a:off x="7542324" y="2124545"/>
            <a:ext cx="21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B=B</a:t>
            </a:r>
            <a:r>
              <a:rPr lang="en-US" altLang="ja-JP" b="1" baseline="-25000" dirty="0">
                <a:solidFill>
                  <a:srgbClr val="FF0000"/>
                </a:solidFill>
              </a:rPr>
              <a:t>0</a:t>
            </a:r>
            <a:r>
              <a:rPr lang="en-US" altLang="ja-JP" b="1" dirty="0">
                <a:solidFill>
                  <a:srgbClr val="FF0000"/>
                </a:solidFill>
              </a:rPr>
              <a:t>(1+0.25α)</a:t>
            </a:r>
            <a:endParaRPr kumimoji="1" lang="ja-JP" altLang="en-US" b="1" baseline="-2500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A5D79D3-32F2-7E47-9685-D98F144CC7FC}"/>
              </a:ext>
            </a:extLst>
          </p:cNvPr>
          <p:cNvSpPr txBox="1"/>
          <p:nvPr/>
        </p:nvSpPr>
        <p:spPr>
          <a:xfrm>
            <a:off x="380109" y="4287795"/>
            <a:ext cx="486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z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方向の磁場として、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1.25 &lt; z &lt; 1.5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の領域で</a:t>
            </a:r>
            <a:endParaRPr kumimoji="1" lang="ja-JP" alt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444A7B5-36A5-9641-9DDC-AA1B03279DDA}"/>
                  </a:ext>
                </a:extLst>
              </p:cNvPr>
              <p:cNvSpPr txBox="1"/>
              <p:nvPr/>
            </p:nvSpPr>
            <p:spPr>
              <a:xfrm>
                <a:off x="3251800" y="4683206"/>
                <a:ext cx="42905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444A7B5-36A5-9641-9DDC-AA1B03279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800" y="4683206"/>
                <a:ext cx="4290524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C2B480D-1806-BA43-806F-CE7024372E1B}"/>
              </a:ext>
            </a:extLst>
          </p:cNvPr>
          <p:cNvSpPr txBox="1"/>
          <p:nvPr/>
        </p:nvSpPr>
        <p:spPr>
          <a:xfrm>
            <a:off x="380110" y="5988845"/>
            <a:ext cx="687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を仮定して計算した。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CA8BCE3-48AD-4244-9791-E93603E122C9}"/>
                  </a:ext>
                </a:extLst>
              </p:cNvPr>
              <p:cNvSpPr txBox="1"/>
              <p:nvPr/>
            </p:nvSpPr>
            <p:spPr>
              <a:xfrm>
                <a:off x="3737981" y="5159021"/>
                <a:ext cx="3504616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kumimoji="1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𝒅𝒛</m:t>
                          </m:r>
                        </m:den>
                      </m:f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CA8BCE3-48AD-4244-9791-E93603E12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81" y="5159021"/>
                <a:ext cx="3504616" cy="723340"/>
              </a:xfrm>
              <a:prstGeom prst="rect">
                <a:avLst/>
              </a:prstGeom>
              <a:blipFill>
                <a:blip r:embed="rId5"/>
                <a:stretch>
                  <a:fillRect t="-1724" b="-86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B14057F-D309-F442-84A3-723C61C815D0}"/>
              </a:ext>
            </a:extLst>
          </p:cNvPr>
          <p:cNvSpPr/>
          <p:nvPr/>
        </p:nvSpPr>
        <p:spPr>
          <a:xfrm>
            <a:off x="5938256" y="2124545"/>
            <a:ext cx="1160461" cy="125622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B95E1F8-A0A9-9D4D-BE41-9A917D12198D}"/>
              </a:ext>
            </a:extLst>
          </p:cNvPr>
          <p:cNvSpPr txBox="1"/>
          <p:nvPr/>
        </p:nvSpPr>
        <p:spPr>
          <a:xfrm>
            <a:off x="8424172" y="3322567"/>
            <a:ext cx="311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1.25 &lt; z &lt; 1.5</a:t>
            </a:r>
            <a:endParaRPr kumimoji="1" lang="ja-JP" altLang="en-US" u="sng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07245FB-ABAC-5C44-8642-971A0ADA2CF7}"/>
              </a:ext>
            </a:extLst>
          </p:cNvPr>
          <p:cNvSpPr txBox="1"/>
          <p:nvPr/>
        </p:nvSpPr>
        <p:spPr>
          <a:xfrm>
            <a:off x="8513604" y="3773963"/>
            <a:ext cx="195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B=B</a:t>
            </a:r>
            <a:r>
              <a:rPr lang="en-US" altLang="ja-JP" b="1" baseline="-25000" dirty="0">
                <a:solidFill>
                  <a:srgbClr val="FF0000"/>
                </a:solidFill>
              </a:rPr>
              <a:t>0</a:t>
            </a:r>
            <a:r>
              <a:rPr lang="en-US" altLang="ja-JP" b="1" dirty="0">
                <a:solidFill>
                  <a:srgbClr val="FF0000"/>
                </a:solidFill>
              </a:rPr>
              <a:t>(1+α</a:t>
            </a:r>
            <a:r>
              <a:rPr lang="en-US" altLang="ja-JP" b="1" dirty="0" err="1">
                <a:solidFill>
                  <a:srgbClr val="FF0000"/>
                </a:solidFill>
              </a:rPr>
              <a:t>Δz</a:t>
            </a:r>
            <a:r>
              <a:rPr lang="en-US" altLang="ja-JP" b="1" dirty="0">
                <a:solidFill>
                  <a:srgbClr val="FF0000"/>
                </a:solidFill>
              </a:rPr>
              <a:t>)</a:t>
            </a:r>
            <a:endParaRPr kumimoji="1" lang="ja-JP" altLang="en-US" b="1" baseline="-25000">
              <a:solidFill>
                <a:srgbClr val="FF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19F06E0-7A86-5847-A880-5E3C867D7479}"/>
              </a:ext>
            </a:extLst>
          </p:cNvPr>
          <p:cNvSpPr txBox="1"/>
          <p:nvPr/>
        </p:nvSpPr>
        <p:spPr>
          <a:xfrm>
            <a:off x="10375487" y="3753407"/>
            <a:ext cx="195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(</a:t>
            </a:r>
            <a:r>
              <a:rPr lang="en-US" altLang="ja-JP" b="1" dirty="0" err="1">
                <a:solidFill>
                  <a:srgbClr val="FF0000"/>
                </a:solidFill>
              </a:rPr>
              <a:t>Δz</a:t>
            </a:r>
            <a:r>
              <a:rPr lang="en-US" altLang="ja-JP" b="1" dirty="0">
                <a:solidFill>
                  <a:srgbClr val="FF0000"/>
                </a:solidFill>
              </a:rPr>
              <a:t> = z -1.25)</a:t>
            </a:r>
            <a:endParaRPr kumimoji="1" lang="ja-JP" altLang="en-US" b="1" baseline="-2500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8A301D2-9AB2-7440-9431-E2A002C650F0}"/>
              </a:ext>
            </a:extLst>
          </p:cNvPr>
          <p:cNvSpPr txBox="1"/>
          <p:nvPr/>
        </p:nvSpPr>
        <p:spPr>
          <a:xfrm>
            <a:off x="8513604" y="4158815"/>
            <a:ext cx="195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E=0</a:t>
            </a:r>
            <a:endParaRPr kumimoji="1" lang="ja-JP" altLang="en-US" b="1" baseline="-250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88ADCAB-DF4C-7047-92E3-D19D17399B49}"/>
              </a:ext>
            </a:extLst>
          </p:cNvPr>
          <p:cNvSpPr txBox="1"/>
          <p:nvPr/>
        </p:nvSpPr>
        <p:spPr>
          <a:xfrm>
            <a:off x="8513604" y="4520589"/>
            <a:ext cx="195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ガスなし</a:t>
            </a:r>
            <a:endParaRPr kumimoji="1" lang="ja-JP" altLang="en-US" b="1" baseline="-250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BCC4FEC-5C33-8943-9F53-2B118DD2A056}"/>
              </a:ext>
            </a:extLst>
          </p:cNvPr>
          <p:cNvSpPr txBox="1"/>
          <p:nvPr/>
        </p:nvSpPr>
        <p:spPr>
          <a:xfrm>
            <a:off x="8513604" y="4892029"/>
            <a:ext cx="311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1.5 &lt; z </a:t>
            </a:r>
            <a:endParaRPr kumimoji="1" lang="ja-JP" altLang="en-US" u="sng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3C1436B-6BAF-1D43-B7E3-70260E15F553}"/>
              </a:ext>
            </a:extLst>
          </p:cNvPr>
          <p:cNvSpPr txBox="1"/>
          <p:nvPr/>
        </p:nvSpPr>
        <p:spPr>
          <a:xfrm>
            <a:off x="8513604" y="5276881"/>
            <a:ext cx="21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B=B</a:t>
            </a:r>
            <a:r>
              <a:rPr lang="en-US" altLang="ja-JP" b="1" baseline="-25000" dirty="0">
                <a:solidFill>
                  <a:srgbClr val="FF0000"/>
                </a:solidFill>
              </a:rPr>
              <a:t>0</a:t>
            </a:r>
            <a:r>
              <a:rPr lang="en-US" altLang="ja-JP" b="1" dirty="0">
                <a:solidFill>
                  <a:srgbClr val="FF0000"/>
                </a:solidFill>
              </a:rPr>
              <a:t>(1+0.25α)</a:t>
            </a:r>
            <a:endParaRPr kumimoji="1" lang="ja-JP" altLang="en-US" b="1" baseline="-2500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6B1E6A3-5054-634E-9953-916897AE4ABD}"/>
              </a:ext>
            </a:extLst>
          </p:cNvPr>
          <p:cNvSpPr txBox="1"/>
          <p:nvPr/>
        </p:nvSpPr>
        <p:spPr>
          <a:xfrm>
            <a:off x="8524423" y="5596818"/>
            <a:ext cx="195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E=0</a:t>
            </a:r>
            <a:endParaRPr kumimoji="1" lang="ja-JP" altLang="en-US" b="1" baseline="-2500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E2BDD5C-34FE-224C-B9E0-088FC7BC77BE}"/>
              </a:ext>
            </a:extLst>
          </p:cNvPr>
          <p:cNvSpPr txBox="1"/>
          <p:nvPr/>
        </p:nvSpPr>
        <p:spPr>
          <a:xfrm>
            <a:off x="8524423" y="5958592"/>
            <a:ext cx="195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ガスあり</a:t>
            </a:r>
            <a:endParaRPr kumimoji="1" lang="ja-JP" altLang="en-US" b="1" baseline="-25000"/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35AA4F76-FC0F-7240-A537-D4261546BF07}"/>
              </a:ext>
            </a:extLst>
          </p:cNvPr>
          <p:cNvSpPr/>
          <p:nvPr/>
        </p:nvSpPr>
        <p:spPr>
          <a:xfrm>
            <a:off x="8424172" y="3114501"/>
            <a:ext cx="3679413" cy="3307239"/>
          </a:xfrm>
          <a:prstGeom prst="roundRect">
            <a:avLst>
              <a:gd name="adj" fmla="val 759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D9CE917D-C17B-2942-8ED6-8D7CFB84C3B0}"/>
              </a:ext>
            </a:extLst>
          </p:cNvPr>
          <p:cNvCxnSpPr>
            <a:cxnSpLocks/>
            <a:stCxn id="50" idx="1"/>
            <a:endCxn id="46" idx="1"/>
          </p:cNvCxnSpPr>
          <p:nvPr/>
        </p:nvCxnSpPr>
        <p:spPr>
          <a:xfrm>
            <a:off x="5974098" y="3934179"/>
            <a:ext cx="2450074" cy="8339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左大かっこ 49">
            <a:extLst>
              <a:ext uri="{FF2B5EF4-FFF2-40B4-BE49-F238E27FC236}">
                <a16:creationId xmlns:a16="http://schemas.microsoft.com/office/drawing/2014/main" id="{FFAC433D-27E6-9B49-A4F3-E0B887532740}"/>
              </a:ext>
            </a:extLst>
          </p:cNvPr>
          <p:cNvSpPr/>
          <p:nvPr/>
        </p:nvSpPr>
        <p:spPr>
          <a:xfrm rot="16200000">
            <a:off x="5898597" y="2918308"/>
            <a:ext cx="151002" cy="1880740"/>
          </a:xfrm>
          <a:prstGeom prst="leftBracke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15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9376</TotalTime>
  <Words>897</Words>
  <Application>Microsoft Macintosh PowerPoint</Application>
  <PresentationFormat>ワイド画面</PresentationFormat>
  <Paragraphs>176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Hiragino Kaku Gothic Pro W3</vt:lpstr>
      <vt:lpstr>Hiragino Kaku Gothic Pro W6</vt:lpstr>
      <vt:lpstr>游ゴシック</vt:lpstr>
      <vt:lpstr>游ゴシック Light</vt:lpstr>
      <vt:lpstr>Arial</vt:lpstr>
      <vt:lpstr>Cambria Math</vt:lpstr>
      <vt:lpstr>Wingdings</vt:lpstr>
      <vt:lpstr>Office テーマ</vt:lpstr>
      <vt:lpstr>CARA加速器標的の計算例</vt:lpstr>
      <vt:lpstr>PowerPoint プレゼンテーション</vt:lpstr>
      <vt:lpstr>CARAの使途の一例</vt:lpstr>
      <vt:lpstr>PowerPoint プレゼンテーション</vt:lpstr>
      <vt:lpstr>軌道計算</vt:lpstr>
      <vt:lpstr>計算体系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カスプ磁場によるビーム偏向</vt:lpstr>
      <vt:lpstr>カスプ磁場によるビーム偏向</vt:lpstr>
      <vt:lpstr>PowerPoint プレゼンテーション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Yasuto Miyake</dc:creator>
  <cp:lastModifiedBy>泰斗 三宅</cp:lastModifiedBy>
  <cp:revision>146</cp:revision>
  <cp:lastPrinted>2024-10-23T09:57:36Z</cp:lastPrinted>
  <dcterms:created xsi:type="dcterms:W3CDTF">2023-12-19T07:27:30Z</dcterms:created>
  <dcterms:modified xsi:type="dcterms:W3CDTF">2025-07-14T00:43:34Z</dcterms:modified>
</cp:coreProperties>
</file>