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ore0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metadata/core-properties" Target="docProps/core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12"/>
  </p:notesMasterIdLst>
  <p:sldIdLst>
    <p:sldId id="430" r:id="rId2"/>
    <p:sldId id="405" r:id="rId3"/>
    <p:sldId id="401" r:id="rId4"/>
    <p:sldId id="418" r:id="rId5"/>
    <p:sldId id="422" r:id="rId6"/>
    <p:sldId id="419" r:id="rId7"/>
    <p:sldId id="425" r:id="rId8"/>
    <p:sldId id="427" r:id="rId9"/>
    <p:sldId id="428" r:id="rId10"/>
    <p:sldId id="417" r:id="rId11"/>
  </p:sldIdLst>
  <p:sldSz cx="10080625" cy="567055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003060"/>
    <a:srgbClr val="FEDAF5"/>
    <a:srgbClr val="008000"/>
    <a:srgbClr val="0000FF"/>
    <a:srgbClr val="99CC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91" cy="495147"/>
          </a:xfrm>
          <a:prstGeom prst="rect">
            <a:avLst/>
          </a:prstGeom>
        </p:spPr>
        <p:txBody>
          <a:bodyPr vert="horz" lIns="83174" tIns="41587" rIns="83174" bIns="41587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858" y="0"/>
            <a:ext cx="2919491" cy="495147"/>
          </a:xfrm>
          <a:prstGeom prst="rect">
            <a:avLst/>
          </a:prstGeom>
        </p:spPr>
        <p:txBody>
          <a:bodyPr vert="horz" lIns="83174" tIns="41587" rIns="83174" bIns="41587" rtlCol="0"/>
          <a:lstStyle>
            <a:lvl1pPr algn="r">
              <a:defRPr sz="1100"/>
            </a:lvl1pPr>
          </a:lstStyle>
          <a:p>
            <a:fld id="{99EADC60-ADED-4A56-9368-9978590BDAD3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174" tIns="41587" rIns="83174" bIns="4158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294" y="4747843"/>
            <a:ext cx="5389176" cy="3884998"/>
          </a:xfrm>
          <a:prstGeom prst="rect">
            <a:avLst/>
          </a:prstGeom>
        </p:spPr>
        <p:txBody>
          <a:bodyPr vert="horz" lIns="83174" tIns="41587" rIns="83174" bIns="4158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167"/>
            <a:ext cx="2919491" cy="495147"/>
          </a:xfrm>
          <a:prstGeom prst="rect">
            <a:avLst/>
          </a:prstGeom>
        </p:spPr>
        <p:txBody>
          <a:bodyPr vert="horz" lIns="83174" tIns="41587" rIns="83174" bIns="41587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858" y="9371167"/>
            <a:ext cx="2919491" cy="495147"/>
          </a:xfrm>
          <a:prstGeom prst="rect">
            <a:avLst/>
          </a:prstGeom>
        </p:spPr>
        <p:txBody>
          <a:bodyPr vert="horz" lIns="83174" tIns="41587" rIns="83174" bIns="41587" rtlCol="0" anchor="b"/>
          <a:lstStyle>
            <a:lvl1pPr algn="r">
              <a:defRPr sz="1100"/>
            </a:lvl1pPr>
          </a:lstStyle>
          <a:p>
            <a:fld id="{E288FFF1-004D-4020-91F4-8459ABC550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32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F93AB-0146-71E4-67C9-59854D4B9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0BCC755-3311-AB38-710A-528702F805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FF1BCAE-CCF4-3E1C-1AF1-769FE9371B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E24307-ABC4-2FE0-EF1D-5790C87359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88FFF1-004D-4020-91F4-8459ABC5504F}" type="slidenum">
              <a:rPr kumimoji="1" lang="ja-JP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434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2254C-E78E-27EC-706E-D51D280F4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AA799A6-A81C-C22C-8EB6-D9A278BCB1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F29164E-FFC3-8941-5C8C-7AB8111841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7103C9E-5357-E012-A509-8DDE56B054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8FFF1-004D-4020-91F4-8459ABC5504F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3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E9B86-B937-9703-B1AE-16A8E3991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050A1F8-561E-F8A8-425E-4B12B4060A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08DA512-D83A-4D91-31B4-CD0CE1410A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DBD4E4C-90DC-83DE-1114-AE9314C711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8FFF1-004D-4020-91F4-8459ABC5504F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4538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CD913-AC20-46E5-660E-D5111E7ED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3284164-A285-EBF2-37C6-588EB0D458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C235F0B-9B91-5DAF-2F9F-AD7DE3DF76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69DEEF9-F298-E728-B68F-2562D7C80F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8FFF1-004D-4020-91F4-8459ABC5504F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2644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178BC-BB6E-6541-1230-0715DBC2E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BE34946-56D9-8879-6452-5E1181D57B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DBF3699-CF47-8432-FCCA-318510B4D8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23D6DAB-D3D3-5D99-1A88-5CA5F86D28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8FFF1-004D-4020-91F4-8459ABC5504F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298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1C2FA-72B0-4A2A-75C3-1E55E54F6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85FF85E-53B6-11AD-5C18-D8BE3FA188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F4E6CD4-7077-9DD5-DA7A-624FEEEFEE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88FD81D-9315-DA21-3E6B-1EC25AC99F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8FFF1-004D-4020-91F4-8459ABC5504F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837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748E5-82AD-7E8C-26CB-F05736075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5CB9C60-0D39-B29A-91FF-6962AE2B02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FF7BCC8-3AC2-9083-8A9D-ED75E1D6ED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20F60C3-FBC1-760A-D994-9C36F8EF7A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8FFF1-004D-4020-91F4-8459ABC5504F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1717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2F141-D377-D635-1DDC-6DC4875EE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2D0A66D-E97B-6814-C78D-6B11C2A893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F7149C6-B895-DFDB-7D51-4D77CECB13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37CD8F7-F1CB-F5A1-59E0-521328B388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8FFF1-004D-4020-91F4-8459ABC5504F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1203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F319D2F-75D5-4430-A439-EDFDB45D5D1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781AB3B-488F-4B64-9F71-815B22C5AAB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D8E0352-2BCE-4655-BCA9-94CE71CE9B79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CE0624E-0046-40AD-9AE6-0F7B443DFF81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3DCB6DF-10BD-4527-8ECF-34C070CA034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C605FEC-4A28-423F-A5F1-34ECC7D89B0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6B7F217-7EA6-4779-8411-E92C189CDD5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E73E4DD-9A02-4CA9-8CF6-FBB6B3D1194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00D1917-2369-416D-97FE-1532208D96C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FE51265-7DB2-4169-B5F1-AE86FCB9F08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B9C1ABD-C682-4971-81E0-4CD389872B2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8F028E1-F854-45EF-B8B9-BF2CB92FC5C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3443760" y="5255280"/>
            <a:ext cx="3191040" cy="301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游明朝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游明朝"/>
              </a:rPr>
              <a:t>&lt;フッター&gt;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7223760" y="5255280"/>
            <a:ext cx="2351160" cy="301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189E967-20D1-413D-A957-4A16A4A22BA7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游明朝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504000" y="5255280"/>
            <a:ext cx="2351160" cy="301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游明朝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游明朝"/>
              </a:rPr>
              <a:t>&lt;日付/時刻&gt;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ja-JP" sz="3640" b="0" strike="noStrike" spc="-1">
                <a:solidFill>
                  <a:srgbClr val="000000"/>
                </a:solidFill>
                <a:latin typeface="Arial"/>
              </a:rPr>
              <a:t>クリックしてタイトルテキストを編集</a:t>
            </a:r>
            <a:endParaRPr lang="en-US" sz="36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50400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17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ja-JP" sz="2640" b="0" strike="noStrike" spc="-1">
                <a:solidFill>
                  <a:srgbClr val="000000"/>
                </a:solidFill>
                <a:latin typeface="Arial"/>
              </a:rPr>
              <a:t>クリックしてアウトラインのテキストを編集</a:t>
            </a:r>
            <a:endParaRPr lang="en-US" sz="264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310" b="0" strike="noStrike" spc="-1">
                <a:solidFill>
                  <a:srgbClr val="000000"/>
                </a:solidFill>
                <a:latin typeface="Arial"/>
              </a:rPr>
              <a:t>2</a:t>
            </a:r>
            <a:r>
              <a:rPr lang="ja-JP" sz="2310" b="0" strike="noStrike" spc="-1">
                <a:solidFill>
                  <a:srgbClr val="000000"/>
                </a:solidFill>
                <a:latin typeface="Arial"/>
              </a:rPr>
              <a:t>レベル目のアウトライン</a:t>
            </a:r>
            <a:endParaRPr lang="en-US" sz="231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>
              <a:spcBef>
                <a:spcPts val="7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979" b="0" strike="noStrike" spc="-1">
                <a:solidFill>
                  <a:srgbClr val="000000"/>
                </a:solidFill>
                <a:latin typeface="Arial"/>
              </a:rPr>
              <a:t>3</a:t>
            </a:r>
            <a:r>
              <a:rPr lang="ja-JP" sz="1979" b="0" strike="noStrike" spc="-1">
                <a:solidFill>
                  <a:srgbClr val="000000"/>
                </a:solidFill>
                <a:latin typeface="Arial"/>
              </a:rPr>
              <a:t>レベル目のアウトライン</a:t>
            </a:r>
            <a:endParaRPr lang="en-US" sz="1979" b="0" strike="noStrike" spc="-1">
              <a:solidFill>
                <a:srgbClr val="000000"/>
              </a:solidFill>
              <a:latin typeface="Arial"/>
            </a:endParaRPr>
          </a:p>
          <a:p>
            <a:pPr marL="1728000" lvl="3" indent="-216000"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50" b="0" strike="noStrike" spc="-1">
                <a:solidFill>
                  <a:srgbClr val="000000"/>
                </a:solidFill>
                <a:latin typeface="Arial"/>
              </a:rPr>
              <a:t>4</a:t>
            </a:r>
            <a:r>
              <a:rPr lang="ja-JP" sz="1650" b="0" strike="noStrike" spc="-1">
                <a:solidFill>
                  <a:srgbClr val="000000"/>
                </a:solidFill>
                <a:latin typeface="Arial"/>
              </a:rPr>
              <a:t>レベル目のアウトライン</a:t>
            </a:r>
            <a:endParaRPr lang="en-US" sz="1650" b="0" strike="noStrike" spc="-1">
              <a:solidFill>
                <a:srgbClr val="000000"/>
              </a:solidFill>
              <a:latin typeface="Arial"/>
            </a:endParaRPr>
          </a:p>
          <a:p>
            <a:pPr marL="2160000" lvl="4" indent="-216000"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50" b="0" strike="noStrike" spc="-1">
                <a:solidFill>
                  <a:srgbClr val="000000"/>
                </a:solidFill>
                <a:latin typeface="Arial"/>
              </a:rPr>
              <a:t>5</a:t>
            </a:r>
            <a:r>
              <a:rPr lang="ja-JP" sz="1650" b="0" strike="noStrike" spc="-1">
                <a:solidFill>
                  <a:srgbClr val="000000"/>
                </a:solidFill>
                <a:latin typeface="Arial"/>
              </a:rPr>
              <a:t>レベル目のアウトライン</a:t>
            </a:r>
            <a:endParaRPr lang="en-US" sz="1650" b="0" strike="noStrike" spc="-1">
              <a:solidFill>
                <a:srgbClr val="000000"/>
              </a:solidFill>
              <a:latin typeface="Arial"/>
            </a:endParaRPr>
          </a:p>
          <a:p>
            <a:pPr marL="2592000" lvl="5" indent="-216000"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50" b="0" strike="noStrike" spc="-1">
                <a:solidFill>
                  <a:srgbClr val="000000"/>
                </a:solidFill>
                <a:latin typeface="Arial"/>
              </a:rPr>
              <a:t>6</a:t>
            </a:r>
            <a:r>
              <a:rPr lang="ja-JP" sz="1650" b="0" strike="noStrike" spc="-1">
                <a:solidFill>
                  <a:srgbClr val="000000"/>
                </a:solidFill>
                <a:latin typeface="Arial"/>
              </a:rPr>
              <a:t>レベル目のアウトライン</a:t>
            </a:r>
            <a:endParaRPr lang="en-US" sz="1650" b="0" strike="noStrike" spc="-1">
              <a:solidFill>
                <a:srgbClr val="000000"/>
              </a:solidFill>
              <a:latin typeface="Arial"/>
            </a:endParaRPr>
          </a:p>
          <a:p>
            <a:pPr marL="3024000" lvl="6" indent="-216000"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50" b="0" strike="noStrike" spc="-1">
                <a:solidFill>
                  <a:srgbClr val="000000"/>
                </a:solidFill>
                <a:latin typeface="Arial"/>
              </a:rPr>
              <a:t>7</a:t>
            </a:r>
            <a:r>
              <a:rPr lang="ja-JP" sz="1650" b="0" strike="noStrike" spc="-1">
                <a:solidFill>
                  <a:srgbClr val="000000"/>
                </a:solidFill>
                <a:latin typeface="Arial"/>
              </a:rPr>
              <a:t>レベル目のアウトライン</a:t>
            </a:r>
            <a:endParaRPr lang="en-US" sz="165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9A9040E-49EB-4E09-AEF8-63EAC8C610A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771" y="155939"/>
            <a:ext cx="1157326" cy="5638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04414711-B213-9BD0-7EFE-0D7B17274E5A}"/>
              </a:ext>
            </a:extLst>
          </p:cNvPr>
          <p:cNvSpPr/>
          <p:nvPr/>
        </p:nvSpPr>
        <p:spPr>
          <a:xfrm>
            <a:off x="40809" y="-115795"/>
            <a:ext cx="10080625" cy="5670352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881" b="-75881"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AE9D4B5A-52D2-7464-CDCF-8C48387118EE}"/>
              </a:ext>
            </a:extLst>
          </p:cNvPr>
          <p:cNvGrpSpPr/>
          <p:nvPr/>
        </p:nvGrpSpPr>
        <p:grpSpPr>
          <a:xfrm>
            <a:off x="-118673" y="299813"/>
            <a:ext cx="10317969" cy="4762499"/>
            <a:chOff x="-100986" y="-1177949"/>
            <a:chExt cx="25532222" cy="11519997"/>
          </a:xfrm>
        </p:grpSpPr>
        <p:sp>
          <p:nvSpPr>
            <p:cNvPr id="8" name="AutoShape 4">
              <a:extLst>
                <a:ext uri="{FF2B5EF4-FFF2-40B4-BE49-F238E27FC236}">
                  <a16:creationId xmlns:a16="http://schemas.microsoft.com/office/drawing/2014/main" id="{6F4BA6C1-424F-5B67-FC66-E5A79393278A}"/>
                </a:ext>
              </a:extLst>
            </p:cNvPr>
            <p:cNvSpPr/>
            <p:nvPr/>
          </p:nvSpPr>
          <p:spPr>
            <a:xfrm>
              <a:off x="-100986" y="-1177949"/>
              <a:ext cx="25532222" cy="11519997"/>
            </a:xfrm>
            <a:prstGeom prst="rect">
              <a:avLst/>
            </a:prstGeom>
            <a:solidFill>
              <a:srgbClr val="003060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4F881284-9E71-B9F3-A439-42C707E70DE7}"/>
                </a:ext>
              </a:extLst>
            </p:cNvPr>
            <p:cNvSpPr txBox="1"/>
            <p:nvPr/>
          </p:nvSpPr>
          <p:spPr>
            <a:xfrm>
              <a:off x="2992574" y="1506461"/>
              <a:ext cx="19547076" cy="3797778"/>
            </a:xfrm>
            <a:prstGeom prst="rect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548"/>
                </a:lnSpc>
              </a:pPr>
              <a:r>
                <a:rPr lang="ja-JP" altLang="en-US" sz="4000" b="1" spc="424" dirty="0">
                  <a:solidFill>
                    <a:schemeClr val="bg1">
                      <a:lumMod val="9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いろは角クラシック Bold"/>
                  <a:sym typeface="いろは角クラシック Bold"/>
                </a:rPr>
                <a:t>奥野プロジェクトにおける</a:t>
              </a:r>
              <a:endParaRPr lang="en-US" altLang="ja-JP" sz="4000" dirty="0">
                <a:solidFill>
                  <a:schemeClr val="bg1">
                    <a:lumMod val="95000"/>
                  </a:schemeClr>
                </a:solidFill>
              </a:endParaRPr>
            </a:p>
            <a:p>
              <a:pPr algn="ctr">
                <a:lnSpc>
                  <a:spcPts val="6548"/>
                </a:lnSpc>
              </a:pPr>
              <a:r>
                <a:rPr lang="en-US" altLang="ja-JP" sz="4000" dirty="0">
                  <a:solidFill>
                    <a:schemeClr val="bg1">
                      <a:lumMod val="95000"/>
                    </a:schemeClr>
                  </a:solidFill>
                </a:rPr>
                <a:t>CARA</a:t>
              </a:r>
              <a:r>
                <a:rPr lang="ja-JP" altLang="en-US" sz="4000" dirty="0">
                  <a:solidFill>
                    <a:schemeClr val="bg1">
                      <a:lumMod val="95000"/>
                    </a:schemeClr>
                  </a:solidFill>
                </a:rPr>
                <a:t>加速空洞の初期検討</a:t>
              </a:r>
              <a:endParaRPr lang="en-US" altLang="ja-JP" sz="40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10" name="図 9">
            <a:extLst>
              <a:ext uri="{FF2B5EF4-FFF2-40B4-BE49-F238E27FC236}">
                <a16:creationId xmlns:a16="http://schemas.microsoft.com/office/drawing/2014/main" id="{6CAF3FCC-1BB2-CC05-ADC5-F110FC23C9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149" y="454025"/>
            <a:ext cx="1345225" cy="65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51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31431" y="-251916"/>
            <a:ext cx="10564489" cy="2408196"/>
          </a:xfrm>
          <a:custGeom>
            <a:avLst/>
            <a:gdLst/>
            <a:ahLst/>
            <a:cxnLst/>
            <a:rect l="l" t="t" r="r" b="b"/>
            <a:pathLst>
              <a:path w="19165813" h="4368885">
                <a:moveTo>
                  <a:pt x="0" y="0"/>
                </a:moveTo>
                <a:lnTo>
                  <a:pt x="19165812" y="0"/>
                </a:lnTo>
                <a:lnTo>
                  <a:pt x="19165812" y="4368885"/>
                </a:lnTo>
                <a:lnTo>
                  <a:pt x="0" y="43688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1391" t="-94682" r="-1192" b="-105147"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3" name="Group 3"/>
          <p:cNvGrpSpPr/>
          <p:nvPr/>
        </p:nvGrpSpPr>
        <p:grpSpPr>
          <a:xfrm>
            <a:off x="710390" y="607766"/>
            <a:ext cx="8659845" cy="940848"/>
            <a:chOff x="0" y="0"/>
            <a:chExt cx="20947279" cy="2275816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0947279" cy="2275816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78973" y="383528"/>
              <a:ext cx="19789333" cy="1395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14"/>
                </a:lnSpc>
              </a:pPr>
              <a:r>
                <a:rPr lang="ja-JP" altLang="en-US" sz="3969" b="1" spc="32" dirty="0">
                  <a:solidFill>
                    <a:srgbClr val="003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  <a:cs typeface="いろは角クラシック Bold"/>
                  <a:sym typeface="いろは角クラシック Bold"/>
                </a:rPr>
                <a:t>ご清聴ありがとうございました</a:t>
              </a:r>
              <a:endParaRPr lang="en-US" sz="3969" b="1" spc="32" dirty="0">
                <a:solidFill>
                  <a:srgbClr val="003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いろは角クラシック Bold"/>
                <a:sym typeface="いろは角クラシック Bold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78448" y="2857491"/>
            <a:ext cx="7557359" cy="2687939"/>
            <a:chOff x="282566" y="-1207925"/>
            <a:chExt cx="18280477" cy="6501849"/>
          </a:xfrm>
        </p:grpSpPr>
        <p:sp>
          <p:nvSpPr>
            <p:cNvPr id="7" name="TextBox 7"/>
            <p:cNvSpPr txBox="1"/>
            <p:nvPr/>
          </p:nvSpPr>
          <p:spPr>
            <a:xfrm>
              <a:off x="282566" y="-1207925"/>
              <a:ext cx="18280477" cy="8065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46"/>
                </a:lnSpc>
              </a:pPr>
              <a:r>
                <a:rPr lang="en-US" altLang="ja-JP" sz="6339" spc="163" dirty="0">
                  <a:solidFill>
                    <a:srgbClr val="FFFFFF"/>
                  </a:solidFill>
                  <a:latin typeface="Impact" panose="020B0806030902050204" pitchFamily="34" charset="0"/>
                  <a:ea typeface="いろは角クラシック Bold"/>
                  <a:cs typeface="いろは角クラシック Bold"/>
                  <a:sym typeface="いろは角クラシック Bold"/>
                </a:rPr>
                <a:t>THAMWAY</a:t>
              </a:r>
              <a:r>
                <a:rPr lang="ja-JP" altLang="en-US" sz="6339" spc="163" dirty="0">
                  <a:solidFill>
                    <a:srgbClr val="FFFFFF"/>
                  </a:solidFill>
                  <a:latin typeface="Impact" panose="020B0806030902050204" pitchFamily="34" charset="0"/>
                  <a:ea typeface="いろは角クラシック Bold"/>
                  <a:cs typeface="いろは角クラシック Bold"/>
                  <a:sym typeface="いろは角クラシック Bold"/>
                </a:rPr>
                <a:t> </a:t>
              </a:r>
              <a:r>
                <a:rPr lang="en-US" altLang="ja-JP" sz="6339" spc="163" dirty="0" err="1">
                  <a:solidFill>
                    <a:srgbClr val="FFFFFF"/>
                  </a:solidFill>
                  <a:latin typeface="Impact" panose="020B0806030902050204" pitchFamily="34" charset="0"/>
                  <a:ea typeface="いろは角クラシック Bold"/>
                  <a:cs typeface="いろは角クラシック Bold"/>
                  <a:sym typeface="いろは角クラシック Bold"/>
                </a:rPr>
                <a:t>Co.,Ltd</a:t>
              </a:r>
              <a:r>
                <a:rPr lang="en-US" altLang="ja-JP" sz="6339" spc="163" dirty="0">
                  <a:solidFill>
                    <a:srgbClr val="FFFFFF"/>
                  </a:solidFill>
                  <a:latin typeface="Impact" panose="020B0806030902050204" pitchFamily="34" charset="0"/>
                  <a:ea typeface="いろは角クラシック Bold"/>
                  <a:cs typeface="いろは角クラシック Bold"/>
                  <a:sym typeface="いろは角クラシック Bold"/>
                </a:rPr>
                <a:t>.</a:t>
              </a:r>
              <a:endParaRPr lang="en-US" sz="2205" spc="163" dirty="0">
                <a:solidFill>
                  <a:srgbClr val="FFFFFF"/>
                </a:solidFill>
                <a:latin typeface="Impact" panose="020B0806030902050204" pitchFamily="34" charset="0"/>
                <a:ea typeface="いろは角クラシック Bold"/>
                <a:cs typeface="いろは角クラシック Bold"/>
                <a:sym typeface="いろは角クラシック Bo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82568" y="2191925"/>
              <a:ext cx="18280475" cy="3101999"/>
            </a:xfrm>
            <a:prstGeom prst="rect">
              <a:avLst/>
            </a:prstGeom>
          </p:spPr>
          <p:txBody>
            <a:bodyPr lIns="0" tIns="0" rIns="0" bIns="0" rtlCol="0" anchor="ctr">
              <a:spAutoFit/>
            </a:bodyPr>
            <a:lstStyle/>
            <a:p>
              <a:pPr algn="ctr">
                <a:lnSpc>
                  <a:spcPts val="2480"/>
                </a:lnSpc>
              </a:pPr>
              <a:r>
                <a:rPr lang="ja-JP" altLang="en-US" sz="1654" spc="17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いろは角クラシック"/>
                  <a:sym typeface="いろは角クラシック"/>
                </a:rPr>
                <a:t>静岡県富士市今泉３－９－２</a:t>
              </a:r>
              <a:endParaRPr lang="en-US" altLang="ja-JP" sz="1654" spc="17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いろは角クラシック"/>
                <a:sym typeface="いろは角クラシック"/>
              </a:endParaRPr>
            </a:p>
            <a:p>
              <a:pPr algn="ctr">
                <a:lnSpc>
                  <a:spcPts val="2480"/>
                </a:lnSpc>
              </a:pPr>
              <a:r>
                <a:rPr lang="ja-JP" altLang="en-US" sz="1654" spc="17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いろは角クラシック"/>
                  <a:sym typeface="いろは角クラシック"/>
                </a:rPr>
                <a:t>☏０５４５－５３－８９６５</a:t>
              </a:r>
              <a:endParaRPr lang="en-US" altLang="ja-JP" sz="1654" spc="17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いろは角クラシック"/>
                <a:sym typeface="いろは角クラシック"/>
              </a:endParaRPr>
            </a:p>
            <a:p>
              <a:pPr algn="ctr">
                <a:lnSpc>
                  <a:spcPts val="2480"/>
                </a:lnSpc>
              </a:pPr>
              <a:r>
                <a:rPr lang="ja-JP" altLang="en-US" sz="2425" spc="17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いろは角クラシック"/>
                  <a:sym typeface="いろは角クラシック"/>
                </a:rPr>
                <a:t>✉</a:t>
              </a:r>
              <a:r>
                <a:rPr lang="en-US" altLang="ja-JP" sz="1650" spc="17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いろは角クラシック"/>
                  <a:sym typeface="いろは角クラシック"/>
                </a:rPr>
                <a:t>kondo</a:t>
              </a:r>
              <a:r>
                <a:rPr lang="en-US" altLang="ja-JP" sz="1654" spc="17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いろは角クラシック"/>
                  <a:sym typeface="いろは角クラシック"/>
                </a:rPr>
                <a:t>@thamway.co.jp</a:t>
              </a:r>
            </a:p>
            <a:p>
              <a:pPr algn="ctr">
                <a:lnSpc>
                  <a:spcPts val="2480"/>
                </a:lnSpc>
              </a:pPr>
              <a:r>
                <a:rPr lang="en-US" altLang="ja-JP" sz="1654" spc="17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いろは角クラシック"/>
                  <a:sym typeface="いろは角クラシック"/>
                </a:rPr>
                <a:t>URL</a:t>
              </a:r>
              <a:r>
                <a:rPr lang="ja-JP" altLang="en-US" sz="1654" spc="17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いろは角クラシック"/>
                  <a:sym typeface="いろは角クラシック"/>
                </a:rPr>
                <a:t>：</a:t>
              </a:r>
              <a:r>
                <a:rPr lang="en-US" altLang="ja-JP" sz="1764" spc="44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ZEN角ゴシックNEW Bold"/>
                  <a:sym typeface="ZEN角ゴシックNEW Bold"/>
                </a:rPr>
                <a:t>https://thamway.co.jp</a:t>
              </a:r>
            </a:p>
          </p:txBody>
        </p:sp>
      </p:grp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062" y="4288268"/>
            <a:ext cx="849745" cy="849745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BE70F70-4FE7-C829-0900-687B82802108}"/>
              </a:ext>
            </a:extLst>
          </p:cNvPr>
          <p:cNvSpPr txBox="1"/>
          <p:nvPr/>
        </p:nvSpPr>
        <p:spPr>
          <a:xfrm>
            <a:off x="2739646" y="3153092"/>
            <a:ext cx="46223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技術アドバイザ　熊田幸生</a:t>
            </a:r>
            <a:endParaRPr kumimoji="1" lang="en-US" altLang="ja-JP" sz="28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技術</a:t>
            </a:r>
            <a:r>
              <a:rPr kumimoji="1" lang="ja-JP" altLang="en-US" sz="2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部</a:t>
            </a:r>
            <a:r>
              <a:rPr kumimoji="1" lang="en-US" altLang="ja-JP" sz="2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	</a:t>
            </a:r>
            <a:r>
              <a:rPr kumimoji="1" lang="ja-JP" altLang="en-US" sz="2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近藤広幸</a:t>
            </a:r>
            <a:endParaRPr kumimoji="1" lang="ja-JP" altLang="en-US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1051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C2EC2E-E974-AC07-2147-D8FD1C89B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D6FABEF-1948-1A79-84E3-FA74C96581B6}"/>
              </a:ext>
            </a:extLst>
          </p:cNvPr>
          <p:cNvSpPr txBox="1"/>
          <p:nvPr/>
        </p:nvSpPr>
        <p:spPr>
          <a:xfrm>
            <a:off x="369116" y="176169"/>
            <a:ext cx="9513115" cy="4893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756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1200" cap="none" spc="-1" normalizeH="0" baseline="0" noProof="0" dirty="0">
              <a:ln>
                <a:noFill/>
              </a:ln>
              <a:solidFill>
                <a:srgbClr val="003060"/>
              </a:solidFill>
              <a:effectLst/>
              <a:uLnTx/>
              <a:uFillTx/>
              <a:latin typeface="Meiryo UI"/>
              <a:ea typeface="Meiryo UI"/>
              <a:cs typeface="DejaVu Sans"/>
            </a:endParaRPr>
          </a:p>
          <a:p>
            <a:pPr marL="0" marR="0" lvl="0" indent="0" algn="l" defTabSz="756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1200" cap="none" spc="-1" normalizeH="0" baseline="0" noProof="0" dirty="0">
              <a:ln>
                <a:noFill/>
              </a:ln>
              <a:solidFill>
                <a:srgbClr val="003060"/>
              </a:solidFill>
              <a:effectLst/>
              <a:uLnTx/>
              <a:uFillTx/>
              <a:latin typeface="Meiryo UI"/>
              <a:ea typeface="Meiryo UI"/>
              <a:cs typeface="DejaVu Sans"/>
            </a:endParaRPr>
          </a:p>
          <a:p>
            <a:pPr marL="0" marR="0" lvl="0" indent="0" algn="l" defTabSz="756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-1" normalizeH="0" baseline="0" noProof="0" dirty="0">
                <a:ln>
                  <a:noFill/>
                </a:ln>
                <a:solidFill>
                  <a:srgbClr val="003060"/>
                </a:solidFill>
                <a:effectLst/>
                <a:uLnTx/>
                <a:uFillTx/>
                <a:latin typeface="Meiryo UI"/>
                <a:ea typeface="Meiryo UI"/>
                <a:cs typeface="DejaVu Sans"/>
              </a:rPr>
              <a:t>　</a:t>
            </a:r>
            <a:r>
              <a:rPr kumimoji="1" lang="en-US" altLang="ja-JP" sz="2400" b="1" i="0" u="none" strike="noStrike" kern="1200" cap="none" spc="-1" normalizeH="0" baseline="0" noProof="0" dirty="0">
                <a:ln>
                  <a:noFill/>
                </a:ln>
                <a:solidFill>
                  <a:srgbClr val="003060"/>
                </a:solidFill>
                <a:effectLst/>
                <a:uLnTx/>
                <a:uFillTx/>
                <a:latin typeface="Meiryo UI"/>
                <a:ea typeface="Meiryo UI"/>
                <a:cs typeface="DejaVu Sans"/>
              </a:rPr>
              <a:t>【</a:t>
            </a:r>
            <a:r>
              <a:rPr kumimoji="1" lang="ja-JP" altLang="en-US" sz="2400" b="1" i="0" u="none" strike="noStrike" kern="1200" cap="none" spc="-1" normalizeH="0" baseline="0" noProof="0" dirty="0">
                <a:ln>
                  <a:noFill/>
                </a:ln>
                <a:solidFill>
                  <a:srgbClr val="003060"/>
                </a:solidFill>
                <a:effectLst/>
                <a:uLnTx/>
                <a:uFillTx/>
                <a:latin typeface="Meiryo UI"/>
                <a:ea typeface="Meiryo UI"/>
                <a:cs typeface="DejaVu Sans"/>
              </a:rPr>
              <a:t>目次</a:t>
            </a:r>
            <a:r>
              <a:rPr kumimoji="1" lang="en-US" altLang="ja-JP" sz="2400" b="1" i="0" u="none" strike="noStrike" kern="1200" cap="none" spc="-1" normalizeH="0" baseline="0" noProof="0" dirty="0">
                <a:ln>
                  <a:noFill/>
                </a:ln>
                <a:solidFill>
                  <a:srgbClr val="003060"/>
                </a:solidFill>
                <a:effectLst/>
                <a:uLnTx/>
                <a:uFillTx/>
                <a:latin typeface="Meiryo UI"/>
                <a:ea typeface="Meiryo UI"/>
                <a:cs typeface="DejaVu Sans"/>
              </a:rPr>
              <a:t>】</a:t>
            </a:r>
          </a:p>
          <a:p>
            <a:pPr marL="0" marR="0" lvl="0" indent="0" algn="l" defTabSz="756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1200" cap="none" spc="-1" normalizeH="0" baseline="0" noProof="0" dirty="0">
              <a:ln>
                <a:noFill/>
              </a:ln>
              <a:solidFill>
                <a:srgbClr val="003060"/>
              </a:solidFill>
              <a:effectLst/>
              <a:uLnTx/>
              <a:uFillTx/>
              <a:latin typeface="Meiryo UI"/>
              <a:ea typeface="Meiryo UI"/>
              <a:cs typeface="DejaVu Sans"/>
            </a:endParaRPr>
          </a:p>
          <a:p>
            <a:pPr lvl="0" defTabSz="756066">
              <a:defRPr/>
            </a:pPr>
            <a:r>
              <a:rPr lang="ja-JP" altLang="en-US" sz="2400" b="1" spc="-1" dirty="0">
                <a:solidFill>
                  <a:srgbClr val="003060"/>
                </a:solidFill>
                <a:latin typeface="Meiryo UI"/>
                <a:ea typeface="Meiryo UI"/>
              </a:rPr>
              <a:t>　　</a:t>
            </a:r>
            <a:r>
              <a:rPr lang="en-US" altLang="ja-JP" sz="2400" spc="-1" dirty="0">
                <a:solidFill>
                  <a:srgbClr val="003060"/>
                </a:solidFill>
                <a:latin typeface="Meiryo UI"/>
                <a:ea typeface="Meiryo UI"/>
              </a:rPr>
              <a:t> </a:t>
            </a:r>
            <a:r>
              <a:rPr lang="ja-JP" altLang="en-US" sz="2400" spc="-1" dirty="0">
                <a:solidFill>
                  <a:srgbClr val="003060"/>
                </a:solidFill>
                <a:latin typeface="Meiryo UI"/>
                <a:ea typeface="Meiryo UI"/>
              </a:rPr>
              <a:t>・</a:t>
            </a:r>
            <a:r>
              <a:rPr kumimoji="1" lang="ja-JP" altLang="en-US" sz="2400" b="1" i="0" u="none" strike="noStrike" kern="1200" cap="none" spc="-1" normalizeH="0" baseline="0" noProof="0" dirty="0">
                <a:ln>
                  <a:noFill/>
                </a:ln>
                <a:solidFill>
                  <a:srgbClr val="003060"/>
                </a:solidFill>
                <a:effectLst/>
                <a:uLnTx/>
                <a:uFillTx/>
                <a:latin typeface="Meiryo UI"/>
                <a:ea typeface="Meiryo UI"/>
                <a:cs typeface="DejaVu Sans"/>
              </a:rPr>
              <a:t>奥野プロジェクトで想定される高周波</a:t>
            </a:r>
            <a:r>
              <a:rPr kumimoji="1" lang="en-US" altLang="ja-JP" sz="2400" b="1" i="0" u="none" strike="noStrike" kern="1200" cap="none" spc="-1" normalizeH="0" baseline="0" noProof="0" dirty="0">
                <a:ln>
                  <a:noFill/>
                </a:ln>
                <a:solidFill>
                  <a:srgbClr val="003060"/>
                </a:solidFill>
                <a:effectLst/>
                <a:uLnTx/>
                <a:uFillTx/>
                <a:latin typeface="Meiryo UI"/>
                <a:ea typeface="Meiryo UI"/>
                <a:cs typeface="DejaVu Sans"/>
              </a:rPr>
              <a:t>RF</a:t>
            </a:r>
            <a:r>
              <a:rPr kumimoji="1" lang="ja-JP" altLang="en-US" sz="2400" b="1" i="0" u="none" strike="noStrike" kern="1200" cap="none" spc="-1" normalizeH="0" baseline="0" noProof="0" dirty="0">
                <a:ln>
                  <a:noFill/>
                </a:ln>
                <a:solidFill>
                  <a:srgbClr val="003060"/>
                </a:solidFill>
                <a:effectLst/>
                <a:uLnTx/>
                <a:uFillTx/>
                <a:latin typeface="Meiryo UI"/>
                <a:ea typeface="Meiryo UI"/>
                <a:cs typeface="DejaVu Sans"/>
              </a:rPr>
              <a:t>アンプ仕様の確認</a:t>
            </a:r>
            <a:endParaRPr kumimoji="1" lang="en-US" altLang="ja-JP" sz="2400" b="1" i="0" u="none" strike="noStrike" kern="1200" cap="none" spc="-1" normalizeH="0" baseline="0" noProof="0" dirty="0">
              <a:ln>
                <a:noFill/>
              </a:ln>
              <a:solidFill>
                <a:srgbClr val="003060"/>
              </a:solidFill>
              <a:effectLst/>
              <a:uLnTx/>
              <a:uFillTx/>
              <a:latin typeface="Meiryo UI"/>
              <a:ea typeface="Meiryo UI"/>
              <a:cs typeface="DejaVu Sans"/>
            </a:endParaRPr>
          </a:p>
          <a:p>
            <a:pPr marL="0" marR="0" lvl="0" indent="0" algn="l" defTabSz="756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-1" normalizeH="0" baseline="0" noProof="0" dirty="0">
                <a:ln>
                  <a:noFill/>
                </a:ln>
                <a:solidFill>
                  <a:srgbClr val="003060"/>
                </a:solidFill>
                <a:effectLst/>
                <a:uLnTx/>
                <a:uFillTx/>
                <a:latin typeface="Meiryo UI"/>
                <a:ea typeface="Meiryo UI"/>
                <a:cs typeface="DejaVu Sans"/>
              </a:rPr>
              <a:t>　　</a:t>
            </a:r>
            <a:r>
              <a:rPr kumimoji="1" lang="en-US" altLang="ja-JP" sz="2400" b="1" i="0" u="none" strike="noStrike" kern="1200" cap="none" spc="-1" normalizeH="0" baseline="0" noProof="0" dirty="0">
                <a:ln>
                  <a:noFill/>
                </a:ln>
                <a:solidFill>
                  <a:srgbClr val="003060"/>
                </a:solidFill>
                <a:effectLst/>
                <a:uLnTx/>
                <a:uFillTx/>
                <a:latin typeface="Meiryo UI"/>
                <a:ea typeface="Meiryo UI"/>
                <a:cs typeface="DejaVu Sans"/>
              </a:rPr>
              <a:t>		</a:t>
            </a:r>
            <a:endParaRPr lang="en-US" altLang="ja-JP" sz="2400" b="1" spc="-1" dirty="0">
              <a:solidFill>
                <a:srgbClr val="003060"/>
              </a:solidFill>
              <a:latin typeface="Meiryo UI"/>
              <a:ea typeface="Meiryo UI"/>
              <a:cs typeface="DejaVu Sans"/>
            </a:endParaRPr>
          </a:p>
          <a:p>
            <a:pPr lvl="0" defTabSz="756066">
              <a:defRPr/>
            </a:pPr>
            <a:r>
              <a:rPr kumimoji="1" lang="ja-JP" altLang="en-US" sz="2400" b="1" i="0" u="none" strike="noStrike" kern="1200" cap="none" spc="-1" normalizeH="0" baseline="0" noProof="0" dirty="0">
                <a:ln>
                  <a:noFill/>
                </a:ln>
                <a:solidFill>
                  <a:srgbClr val="003060"/>
                </a:solidFill>
                <a:effectLst/>
                <a:uLnTx/>
                <a:uFillTx/>
                <a:latin typeface="Meiryo UI"/>
                <a:ea typeface="Meiryo UI"/>
                <a:cs typeface="DejaVu Sans"/>
              </a:rPr>
              <a:t>　　</a:t>
            </a:r>
            <a:r>
              <a:rPr lang="en-US" altLang="ja-JP" sz="2400" spc="-1" dirty="0">
                <a:solidFill>
                  <a:srgbClr val="003060"/>
                </a:solidFill>
                <a:latin typeface="Meiryo UI"/>
                <a:ea typeface="Meiryo UI"/>
              </a:rPr>
              <a:t> </a:t>
            </a:r>
            <a:r>
              <a:rPr lang="ja-JP" altLang="en-US" sz="2400" spc="-1" dirty="0">
                <a:solidFill>
                  <a:srgbClr val="003060"/>
                </a:solidFill>
                <a:latin typeface="Meiryo UI"/>
                <a:ea typeface="Meiryo UI"/>
              </a:rPr>
              <a:t>・</a:t>
            </a:r>
            <a:r>
              <a:rPr lang="en-US" altLang="ja-JP" sz="2400" b="1" spc="-1" dirty="0">
                <a:solidFill>
                  <a:srgbClr val="003060"/>
                </a:solidFill>
                <a:latin typeface="Meiryo UI"/>
                <a:ea typeface="Meiryo UI"/>
              </a:rPr>
              <a:t>CARA</a:t>
            </a:r>
            <a:r>
              <a:rPr lang="ja-JP" altLang="en-US" sz="2400" b="1" spc="-1" dirty="0">
                <a:solidFill>
                  <a:srgbClr val="003060"/>
                </a:solidFill>
                <a:latin typeface="Meiryo UI"/>
                <a:ea typeface="Meiryo UI"/>
              </a:rPr>
              <a:t>の高周波空洞</a:t>
            </a:r>
            <a:endParaRPr lang="en-US" altLang="ja-JP" sz="2400" b="1" spc="-1" dirty="0">
              <a:solidFill>
                <a:srgbClr val="003060"/>
              </a:solidFill>
              <a:latin typeface="Meiryo UI"/>
              <a:ea typeface="Meiryo UI"/>
            </a:endParaRPr>
          </a:p>
          <a:p>
            <a:pPr defTabSz="756066">
              <a:defRPr/>
            </a:pPr>
            <a:r>
              <a:rPr lang="ja-JP" altLang="en-US" sz="2400" b="1" spc="-1" dirty="0">
                <a:solidFill>
                  <a:srgbClr val="003060"/>
                </a:solidFill>
                <a:latin typeface="Meiryo UI"/>
                <a:ea typeface="Meiryo UI"/>
              </a:rPr>
              <a:t>　　　　　</a:t>
            </a:r>
            <a:r>
              <a:rPr lang="ja-JP" altLang="en-US" sz="2400" spc="-1" dirty="0">
                <a:solidFill>
                  <a:srgbClr val="003060"/>
                </a:solidFill>
                <a:latin typeface="Meiryo UI"/>
                <a:ea typeface="Meiryo UI"/>
              </a:rPr>
              <a:t>概念設計</a:t>
            </a:r>
            <a:endParaRPr lang="en-US" altLang="ja-JP" sz="2400" spc="-1" dirty="0">
              <a:solidFill>
                <a:srgbClr val="003060"/>
              </a:solidFill>
              <a:latin typeface="Meiryo UI"/>
              <a:ea typeface="Meiryo UI"/>
            </a:endParaRPr>
          </a:p>
          <a:p>
            <a:pPr defTabSz="756066">
              <a:defRPr/>
            </a:pPr>
            <a:r>
              <a:rPr lang="ja-JP" altLang="en-US" sz="2400" b="1" spc="-1" dirty="0">
                <a:solidFill>
                  <a:srgbClr val="003060"/>
                </a:solidFill>
                <a:latin typeface="Meiryo UI"/>
                <a:ea typeface="Meiryo UI"/>
              </a:rPr>
              <a:t>　　</a:t>
            </a:r>
            <a:r>
              <a:rPr lang="en-US" altLang="ja-JP" sz="2400" spc="-1" dirty="0">
                <a:solidFill>
                  <a:srgbClr val="003060"/>
                </a:solidFill>
                <a:latin typeface="Meiryo UI"/>
                <a:ea typeface="Meiryo UI"/>
              </a:rPr>
              <a:t> </a:t>
            </a:r>
            <a:r>
              <a:rPr lang="ja-JP" altLang="en-US" sz="2400" spc="-1" dirty="0">
                <a:solidFill>
                  <a:srgbClr val="003060"/>
                </a:solidFill>
                <a:latin typeface="Meiryo UI"/>
                <a:ea typeface="Meiryo UI"/>
              </a:rPr>
              <a:t>　　 高周波電極のビーム進捗方向電圧分布</a:t>
            </a:r>
            <a:endParaRPr lang="en-US" altLang="ja-JP" sz="2400" spc="-1" dirty="0">
              <a:solidFill>
                <a:srgbClr val="003060"/>
              </a:solidFill>
              <a:latin typeface="Meiryo UI"/>
              <a:ea typeface="Meiryo UI"/>
            </a:endParaRPr>
          </a:p>
          <a:p>
            <a:pPr lvl="0" defTabSz="756066">
              <a:defRPr/>
            </a:pPr>
            <a:r>
              <a:rPr kumimoji="1" lang="ja-JP" altLang="en-US" sz="2400" b="1" i="0" u="none" strike="noStrike" kern="1200" cap="none" spc="-1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DejaVu Sans"/>
              </a:rPr>
              <a:t>　        </a:t>
            </a:r>
            <a:r>
              <a:rPr lang="ja-JP" altLang="en-US" sz="2400" spc="-1" dirty="0">
                <a:solidFill>
                  <a:srgbClr val="003060"/>
                </a:solidFill>
                <a:latin typeface="Meiryo UI"/>
                <a:ea typeface="Meiryo UI"/>
              </a:rPr>
              <a:t>空洞の等価回路と給電方法</a:t>
            </a:r>
            <a:endParaRPr lang="en-US" altLang="ja-JP" sz="2400" spc="-1" dirty="0">
              <a:solidFill>
                <a:srgbClr val="003060"/>
              </a:solidFill>
              <a:latin typeface="Meiryo UI"/>
              <a:ea typeface="Meiryo UI"/>
            </a:endParaRPr>
          </a:p>
          <a:p>
            <a:pPr defTabSz="756066">
              <a:defRPr/>
            </a:pPr>
            <a:r>
              <a:rPr kumimoji="1" lang="en-US" altLang="ja-JP" sz="2400" b="1" i="0" u="none" strike="noStrike" kern="1200" cap="none" spc="-1" normalizeH="0" baseline="0" noProof="0" dirty="0">
                <a:ln>
                  <a:noFill/>
                </a:ln>
                <a:solidFill>
                  <a:srgbClr val="003060"/>
                </a:solidFill>
                <a:effectLst/>
                <a:uLnTx/>
                <a:uFillTx/>
                <a:latin typeface="Meiryo UI"/>
                <a:ea typeface="Meiryo UI"/>
                <a:cs typeface="DejaVu Sans"/>
              </a:rPr>
              <a:t>   </a:t>
            </a:r>
          </a:p>
          <a:p>
            <a:pPr defTabSz="756066">
              <a:defRPr/>
            </a:pPr>
            <a:r>
              <a:rPr lang="en-US" altLang="ja-JP" sz="2400" b="1" spc="-1" dirty="0">
                <a:solidFill>
                  <a:srgbClr val="003060"/>
                </a:solidFill>
                <a:latin typeface="Meiryo UI"/>
                <a:ea typeface="Meiryo UI"/>
              </a:rPr>
              <a:t>  </a:t>
            </a:r>
            <a:r>
              <a:rPr lang="ja-JP" altLang="en-US" sz="2400" b="1" spc="-1" dirty="0">
                <a:solidFill>
                  <a:srgbClr val="003060"/>
                </a:solidFill>
                <a:latin typeface="Meiryo UI"/>
                <a:ea typeface="Meiryo UI"/>
              </a:rPr>
              <a:t>　</a:t>
            </a:r>
            <a:r>
              <a:rPr lang="en-US" altLang="ja-JP" sz="2400" spc="-1" dirty="0">
                <a:solidFill>
                  <a:srgbClr val="003060"/>
                </a:solidFill>
                <a:latin typeface="Meiryo UI"/>
                <a:ea typeface="Meiryo UI"/>
              </a:rPr>
              <a:t> </a:t>
            </a:r>
            <a:r>
              <a:rPr lang="ja-JP" altLang="en-US" sz="2400" spc="-1" dirty="0">
                <a:solidFill>
                  <a:srgbClr val="003060"/>
                </a:solidFill>
                <a:latin typeface="Meiryo UI"/>
                <a:ea typeface="Meiryo UI"/>
              </a:rPr>
              <a:t>・</a:t>
            </a:r>
            <a:r>
              <a:rPr lang="ja-JP" altLang="en-US" sz="2400" b="1" spc="-1" dirty="0">
                <a:solidFill>
                  <a:srgbClr val="003060"/>
                </a:solidFill>
                <a:latin typeface="Meiryo UI"/>
                <a:ea typeface="Meiryo UI"/>
              </a:rPr>
              <a:t>まとめ</a:t>
            </a:r>
            <a:r>
              <a:rPr kumimoji="1" lang="ja-JP" altLang="en-US" sz="2400" b="1" i="0" u="none" strike="noStrike" kern="1200" cap="none" spc="-1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DejaVu Sans"/>
              </a:rPr>
              <a:t>　　</a:t>
            </a:r>
            <a:endParaRPr kumimoji="1" lang="en-US" altLang="ja-JP" sz="2400" b="1" i="0" u="none" strike="noStrike" kern="1200" cap="none" spc="-1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Meiryo UI"/>
              <a:ea typeface="Meiryo UI"/>
              <a:cs typeface="DejaVu Sans"/>
            </a:endParaRPr>
          </a:p>
          <a:p>
            <a:pPr defTabSz="756066">
              <a:defRPr/>
            </a:pPr>
            <a:endParaRPr kumimoji="1" lang="en-US" altLang="ja-JP" sz="2400" b="1" i="0" u="none" strike="noStrike" kern="1200" cap="none" spc="-1" normalizeH="0" baseline="0" noProof="0" dirty="0">
              <a:ln>
                <a:noFill/>
              </a:ln>
              <a:solidFill>
                <a:srgbClr val="003060"/>
              </a:solidFill>
              <a:effectLst/>
              <a:uLnTx/>
              <a:uFillTx/>
              <a:latin typeface="Meiryo UI"/>
              <a:ea typeface="Meiryo UI"/>
              <a:cs typeface="DejaVu San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1C5D79D-5030-3C07-A4FD-25CFF1F4E7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625" y="414951"/>
            <a:ext cx="1157326" cy="56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08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1D929-8C7A-7B30-F471-2C521E93F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667FFAD3-4F2C-C3BB-782E-A8C1848D5036}"/>
              </a:ext>
            </a:extLst>
          </p:cNvPr>
          <p:cNvSpPr/>
          <p:nvPr/>
        </p:nvSpPr>
        <p:spPr>
          <a:xfrm>
            <a:off x="114300" y="104775"/>
            <a:ext cx="9837964" cy="5495925"/>
          </a:xfrm>
          <a:prstGeom prst="roundRect">
            <a:avLst>
              <a:gd name="adj" fmla="val 2151"/>
            </a:avLst>
          </a:prstGeom>
          <a:noFill/>
          <a:ln w="28575">
            <a:solidFill>
              <a:srgbClr val="003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E9AF4EE-873D-0AC6-050A-7CFB8D0DDF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53" y="1463078"/>
            <a:ext cx="8634208" cy="1097375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98C368CF-2392-CA52-A146-BE2A4BA74DCE}"/>
              </a:ext>
            </a:extLst>
          </p:cNvPr>
          <p:cNvGrpSpPr/>
          <p:nvPr/>
        </p:nvGrpSpPr>
        <p:grpSpPr>
          <a:xfrm>
            <a:off x="543966" y="2852737"/>
            <a:ext cx="8916173" cy="2185387"/>
            <a:chOff x="543966" y="2852737"/>
            <a:chExt cx="8916173" cy="2185387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9E544AC6-F433-7AE8-C430-C575AFB91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966" y="3110097"/>
              <a:ext cx="8916173" cy="1928027"/>
            </a:xfrm>
            <a:prstGeom prst="rect">
              <a:avLst/>
            </a:prstGeom>
          </p:spPr>
        </p:pic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1E452ADB-97D3-F8D7-E69B-AF5D2FE4A5C6}"/>
                </a:ext>
              </a:extLst>
            </p:cNvPr>
            <p:cNvSpPr/>
            <p:nvPr/>
          </p:nvSpPr>
          <p:spPr>
            <a:xfrm>
              <a:off x="4033157" y="2852737"/>
              <a:ext cx="873579" cy="461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タイトル 5">
            <a:extLst>
              <a:ext uri="{FF2B5EF4-FFF2-40B4-BE49-F238E27FC236}">
                <a16:creationId xmlns:a16="http://schemas.microsoft.com/office/drawing/2014/main" id="{975102F5-CAB9-2120-B9EC-220A7F7780DE}"/>
              </a:ext>
            </a:extLst>
          </p:cNvPr>
          <p:cNvSpPr txBox="1">
            <a:spLocks/>
          </p:cNvSpPr>
          <p:nvPr/>
        </p:nvSpPr>
        <p:spPr bwMode="auto">
          <a:xfrm>
            <a:off x="1219278" y="321905"/>
            <a:ext cx="7484147" cy="85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5605" tIns="37802" rIns="75605" bIns="37802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0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40404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40404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40404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40404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6A7BFA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6A7BFA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6A7BFA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6A7BFA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9pPr>
          </a:lstStyle>
          <a:p>
            <a:pPr defTabSz="756066"/>
            <a:r>
              <a:rPr lang="ja-JP" altLang="en-US" sz="2400" spc="-1" dirty="0">
                <a:solidFill>
                  <a:srgbClr val="003060"/>
                </a:solidFill>
                <a:latin typeface="Meiryo UI"/>
                <a:ea typeface="Meiryo UI"/>
              </a:rPr>
              <a:t>奥野プロジェクトで想定される高周波</a:t>
            </a:r>
            <a:r>
              <a:rPr lang="en-US" altLang="ja-JP" sz="2400" spc="-1" dirty="0">
                <a:solidFill>
                  <a:srgbClr val="003060"/>
                </a:solidFill>
                <a:latin typeface="Meiryo UI"/>
                <a:ea typeface="Meiryo UI"/>
              </a:rPr>
              <a:t>RF</a:t>
            </a:r>
            <a:r>
              <a:rPr lang="ja-JP" altLang="en-US" sz="2400" spc="-1" dirty="0">
                <a:solidFill>
                  <a:srgbClr val="003060"/>
                </a:solidFill>
                <a:latin typeface="Meiryo UI"/>
                <a:ea typeface="Meiryo UI"/>
              </a:rPr>
              <a:t>アンプ仕様の確認</a:t>
            </a:r>
            <a:endParaRPr lang="en-US" altLang="ja-JP" sz="2400" spc="-1" dirty="0">
              <a:solidFill>
                <a:srgbClr val="003060"/>
              </a:solidFill>
              <a:latin typeface="Meiryo UI"/>
              <a:ea typeface="Meiryo UI"/>
            </a:endParaRPr>
          </a:p>
          <a:p>
            <a:pPr algn="ctr" defTabSz="756066">
              <a:lnSpc>
                <a:spcPct val="150000"/>
              </a:lnSpc>
            </a:pPr>
            <a:r>
              <a:rPr lang="en-US" altLang="ja-JP" sz="2400" spc="-1" dirty="0">
                <a:solidFill>
                  <a:srgbClr val="003060"/>
                </a:solidFill>
                <a:latin typeface="Meiryo UI"/>
                <a:ea typeface="Meiryo UI"/>
              </a:rPr>
              <a:t>--</a:t>
            </a:r>
            <a:r>
              <a:rPr lang="ja-JP" altLang="en-US" sz="2400" spc="-1" dirty="0">
                <a:solidFill>
                  <a:srgbClr val="003060"/>
                </a:solidFill>
                <a:latin typeface="Meiryo UI"/>
                <a:ea typeface="Meiryo UI"/>
              </a:rPr>
              <a:t>　ＣＡＲＡ　</a:t>
            </a:r>
            <a:r>
              <a:rPr lang="en-US" altLang="ja-JP" sz="2400" spc="-1" dirty="0">
                <a:solidFill>
                  <a:srgbClr val="003060"/>
                </a:solidFill>
                <a:latin typeface="Meiryo UI"/>
                <a:ea typeface="Meiryo UI"/>
              </a:rPr>
              <a:t>--</a:t>
            </a:r>
          </a:p>
        </p:txBody>
      </p:sp>
    </p:spTree>
    <p:extLst>
      <p:ext uri="{BB962C8B-B14F-4D97-AF65-F5344CB8AC3E}">
        <p14:creationId xmlns:p14="http://schemas.microsoft.com/office/powerpoint/2010/main" val="414505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10615-2235-2FFA-CEED-38837005A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EC6550D5-FC69-A2CC-13D6-16452938FEEE}"/>
              </a:ext>
            </a:extLst>
          </p:cNvPr>
          <p:cNvSpPr/>
          <p:nvPr/>
        </p:nvSpPr>
        <p:spPr>
          <a:xfrm>
            <a:off x="114300" y="104775"/>
            <a:ext cx="9837964" cy="5495925"/>
          </a:xfrm>
          <a:prstGeom prst="roundRect">
            <a:avLst>
              <a:gd name="adj" fmla="val 2151"/>
            </a:avLst>
          </a:prstGeom>
          <a:noFill/>
          <a:ln w="28575">
            <a:solidFill>
              <a:srgbClr val="003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タイトル 5">
            <a:extLst>
              <a:ext uri="{FF2B5EF4-FFF2-40B4-BE49-F238E27FC236}">
                <a16:creationId xmlns:a16="http://schemas.microsoft.com/office/drawing/2014/main" id="{C0A0BB18-7AB3-D29E-F130-74FFA9EE645D}"/>
              </a:ext>
            </a:extLst>
          </p:cNvPr>
          <p:cNvSpPr txBox="1">
            <a:spLocks/>
          </p:cNvSpPr>
          <p:nvPr/>
        </p:nvSpPr>
        <p:spPr bwMode="auto">
          <a:xfrm>
            <a:off x="1219278" y="321905"/>
            <a:ext cx="8363993" cy="512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5605" tIns="37802" rIns="75605" bIns="37802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0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40404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40404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40404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40404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6A7BFA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6A7BFA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6A7BFA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6A7BFA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9pPr>
          </a:lstStyle>
          <a:p>
            <a:pPr algn="ctr" defTabSz="756066"/>
            <a:r>
              <a:rPr lang="ja-JP" altLang="en-US" sz="2400" spc="-1" dirty="0">
                <a:solidFill>
                  <a:srgbClr val="003060"/>
                </a:solidFill>
                <a:latin typeface="Meiryo UI"/>
                <a:ea typeface="Meiryo UI"/>
              </a:rPr>
              <a:t>奥野プロジェクト　</a:t>
            </a:r>
            <a:r>
              <a:rPr lang="en-US" altLang="ja-JP" sz="2400" spc="-1" dirty="0">
                <a:solidFill>
                  <a:srgbClr val="003060"/>
                </a:solidFill>
                <a:latin typeface="Meiryo UI"/>
                <a:ea typeface="Meiryo UI"/>
              </a:rPr>
              <a:t>CARA</a:t>
            </a:r>
            <a:r>
              <a:rPr lang="ja-JP" altLang="en-US" sz="2400" spc="-1" dirty="0">
                <a:solidFill>
                  <a:srgbClr val="003060"/>
                </a:solidFill>
                <a:latin typeface="Meiryo UI"/>
                <a:ea typeface="Meiryo UI"/>
              </a:rPr>
              <a:t>の高周波空洞</a:t>
            </a:r>
            <a:endParaRPr lang="en-US" altLang="ja-JP" sz="2400" spc="-1" dirty="0">
              <a:solidFill>
                <a:srgbClr val="003060"/>
              </a:solidFill>
              <a:latin typeface="Meiryo UI"/>
              <a:ea typeface="Meiryo UI"/>
            </a:endParaRPr>
          </a:p>
          <a:p>
            <a:pPr defTabSz="756066"/>
            <a:endParaRPr lang="en-US" altLang="ja-JP" sz="2400" spc="-1" dirty="0">
              <a:solidFill>
                <a:srgbClr val="003060"/>
              </a:solidFill>
              <a:latin typeface="Meiryo UI"/>
              <a:ea typeface="Meiryo UI"/>
            </a:endParaRPr>
          </a:p>
          <a:p>
            <a:pPr defTabSz="756066"/>
            <a:r>
              <a:rPr lang="ja-JP" altLang="en-US" sz="2400" spc="-1" dirty="0">
                <a:solidFill>
                  <a:srgbClr val="003060"/>
                </a:solidFill>
                <a:latin typeface="Meiryo UI"/>
                <a:ea typeface="Meiryo UI"/>
              </a:rPr>
              <a:t>基本仕様</a:t>
            </a:r>
            <a:endParaRPr lang="en-US" altLang="ja-JP" sz="2400" spc="-1" dirty="0">
              <a:solidFill>
                <a:srgbClr val="003060"/>
              </a:solidFill>
              <a:latin typeface="Meiryo UI"/>
              <a:ea typeface="Meiryo UI"/>
            </a:endParaRPr>
          </a:p>
          <a:p>
            <a:pPr defTabSz="756066"/>
            <a:endParaRPr lang="en-US" altLang="ja-JP" sz="2400" spc="-1" dirty="0">
              <a:solidFill>
                <a:srgbClr val="003060"/>
              </a:solidFill>
              <a:latin typeface="Meiryo UI"/>
              <a:ea typeface="Meiryo UI"/>
            </a:endParaRPr>
          </a:p>
          <a:p>
            <a:pPr defTabSz="756066"/>
            <a:r>
              <a:rPr lang="ja-JP" altLang="en-US" sz="2400" spc="-1" dirty="0">
                <a:solidFill>
                  <a:srgbClr val="003060"/>
                </a:solidFill>
                <a:latin typeface="Meiryo UI"/>
                <a:ea typeface="Meiryo UI"/>
              </a:rPr>
              <a:t>・周波数：　</a:t>
            </a:r>
            <a:r>
              <a:rPr lang="en-US" altLang="ja-JP" sz="2400" spc="-1" dirty="0">
                <a:solidFill>
                  <a:srgbClr val="003060"/>
                </a:solidFill>
                <a:latin typeface="Meiryo UI"/>
                <a:ea typeface="Meiryo UI"/>
              </a:rPr>
              <a:t>	25MHz</a:t>
            </a:r>
          </a:p>
          <a:p>
            <a:pPr defTabSz="756066"/>
            <a:r>
              <a:rPr lang="ja-JP" altLang="en-US" sz="2400" spc="-1" dirty="0">
                <a:solidFill>
                  <a:srgbClr val="003060"/>
                </a:solidFill>
                <a:latin typeface="Meiryo UI"/>
                <a:ea typeface="Meiryo UI"/>
              </a:rPr>
              <a:t>・電極電圧：　</a:t>
            </a:r>
            <a:r>
              <a:rPr lang="en-US" altLang="ja-JP" sz="2400" spc="-1" dirty="0">
                <a:solidFill>
                  <a:srgbClr val="003060"/>
                </a:solidFill>
                <a:latin typeface="Meiryo UI"/>
                <a:ea typeface="Meiryo UI"/>
              </a:rPr>
              <a:t>	40kV</a:t>
            </a:r>
            <a:r>
              <a:rPr lang="ja-JP" altLang="en-US" sz="2400" spc="-1" dirty="0">
                <a:solidFill>
                  <a:srgbClr val="003060"/>
                </a:solidFill>
                <a:latin typeface="Meiryo UI"/>
                <a:ea typeface="Meiryo UI"/>
              </a:rPr>
              <a:t>ｐ（仕様は</a:t>
            </a:r>
            <a:r>
              <a:rPr lang="en-US" altLang="ja-JP" sz="2400" spc="-1" dirty="0">
                <a:solidFill>
                  <a:srgbClr val="003060"/>
                </a:solidFill>
                <a:latin typeface="Meiryo UI"/>
                <a:ea typeface="Meiryo UI"/>
              </a:rPr>
              <a:t>25kV</a:t>
            </a:r>
            <a:r>
              <a:rPr lang="ja-JP" altLang="en-US" sz="2400" spc="-1" dirty="0">
                <a:solidFill>
                  <a:srgbClr val="003060"/>
                </a:solidFill>
                <a:latin typeface="Meiryo UI"/>
                <a:ea typeface="Meiryo UI"/>
              </a:rPr>
              <a:t>以上）</a:t>
            </a:r>
            <a:endParaRPr lang="en-US" altLang="ja-JP" sz="2400" spc="-1" dirty="0">
              <a:solidFill>
                <a:srgbClr val="003060"/>
              </a:solidFill>
              <a:latin typeface="Meiryo UI"/>
              <a:ea typeface="Meiryo UI"/>
            </a:endParaRPr>
          </a:p>
          <a:p>
            <a:pPr defTabSz="756066"/>
            <a:r>
              <a:rPr lang="ja-JP" altLang="en-US" sz="2400" spc="-1" dirty="0">
                <a:solidFill>
                  <a:srgbClr val="003060"/>
                </a:solidFill>
                <a:latin typeface="Meiryo UI"/>
                <a:ea typeface="Meiryo UI"/>
              </a:rPr>
              <a:t>・電極仕様</a:t>
            </a:r>
            <a:endParaRPr lang="en-US" altLang="ja-JP" sz="2400" spc="-1" dirty="0">
              <a:solidFill>
                <a:srgbClr val="003060"/>
              </a:solidFill>
              <a:latin typeface="Meiryo UI"/>
              <a:ea typeface="Meiryo UI"/>
            </a:endParaRPr>
          </a:p>
          <a:p>
            <a:pPr defTabSz="756066"/>
            <a:r>
              <a:rPr lang="ja-JP" altLang="en-US" sz="2400" spc="-1" dirty="0">
                <a:solidFill>
                  <a:srgbClr val="003060"/>
                </a:solidFill>
                <a:latin typeface="Meiryo UI"/>
                <a:ea typeface="Meiryo UI"/>
              </a:rPr>
              <a:t>　　　　長さ：　　　２ｍ</a:t>
            </a:r>
            <a:endParaRPr lang="en-US" altLang="ja-JP" sz="2400" spc="-1" dirty="0">
              <a:solidFill>
                <a:srgbClr val="003060"/>
              </a:solidFill>
              <a:latin typeface="Meiryo UI"/>
              <a:ea typeface="Meiryo UI"/>
            </a:endParaRPr>
          </a:p>
          <a:p>
            <a:pPr defTabSz="756066"/>
            <a:r>
              <a:rPr lang="ja-JP" altLang="en-US" sz="2400" spc="-1" dirty="0">
                <a:solidFill>
                  <a:srgbClr val="003060"/>
                </a:solidFill>
                <a:latin typeface="Meiryo UI"/>
                <a:ea typeface="Meiryo UI"/>
              </a:rPr>
              <a:t>　　　　ギャップ：　</a:t>
            </a:r>
            <a:r>
              <a:rPr lang="en-US" altLang="ja-JP" sz="2400" spc="-1" dirty="0">
                <a:solidFill>
                  <a:srgbClr val="003060"/>
                </a:solidFill>
                <a:latin typeface="Meiryo UI"/>
                <a:ea typeface="Meiryo UI"/>
              </a:rPr>
              <a:t>200mm</a:t>
            </a:r>
          </a:p>
          <a:p>
            <a:pPr defTabSz="756066"/>
            <a:r>
              <a:rPr lang="ja-JP" altLang="en-US" sz="2400" spc="-1" dirty="0">
                <a:solidFill>
                  <a:srgbClr val="003060"/>
                </a:solidFill>
                <a:latin typeface="Meiryo UI"/>
                <a:ea typeface="Meiryo UI"/>
              </a:rPr>
              <a:t>　　　　幅　　　：　</a:t>
            </a:r>
            <a:r>
              <a:rPr lang="en-US" altLang="ja-JP" sz="2400" spc="-1" dirty="0">
                <a:solidFill>
                  <a:srgbClr val="003060"/>
                </a:solidFill>
                <a:latin typeface="Meiryo UI"/>
                <a:ea typeface="Meiryo UI"/>
              </a:rPr>
              <a:t>100mm</a:t>
            </a:r>
          </a:p>
          <a:p>
            <a:pPr defTabSz="756066"/>
            <a:r>
              <a:rPr lang="ja-JP" altLang="en-US" sz="2400" spc="-1" dirty="0">
                <a:solidFill>
                  <a:srgbClr val="003060"/>
                </a:solidFill>
                <a:latin typeface="Meiryo UI"/>
                <a:ea typeface="Meiryo UI"/>
              </a:rPr>
              <a:t>・タンク直径：</a:t>
            </a:r>
            <a:r>
              <a:rPr lang="en-US" altLang="ja-JP" sz="2400" spc="-1" dirty="0">
                <a:solidFill>
                  <a:srgbClr val="003060"/>
                </a:solidFill>
                <a:latin typeface="Meiryo UI"/>
                <a:ea typeface="Meiryo UI"/>
              </a:rPr>
              <a:t>	</a:t>
            </a:r>
            <a:r>
              <a:rPr lang="ja-JP" altLang="en-US" sz="2400" spc="-1" dirty="0">
                <a:solidFill>
                  <a:srgbClr val="003060"/>
                </a:solidFill>
                <a:latin typeface="Meiryo UI"/>
                <a:ea typeface="Meiryo UI"/>
              </a:rPr>
              <a:t>１ｍ程度　（ＭＲＩマグネットの内径による）</a:t>
            </a:r>
            <a:endParaRPr lang="en-US" altLang="ja-JP" sz="2400" spc="-1" dirty="0">
              <a:solidFill>
                <a:srgbClr val="003060"/>
              </a:solidFill>
              <a:latin typeface="Meiryo UI"/>
              <a:ea typeface="Meiryo UI"/>
            </a:endParaRPr>
          </a:p>
          <a:p>
            <a:pPr defTabSz="756066"/>
            <a:r>
              <a:rPr lang="ja-JP" altLang="en-US" sz="2400" spc="-1" dirty="0">
                <a:solidFill>
                  <a:srgbClr val="003060"/>
                </a:solidFill>
                <a:latin typeface="Meiryo UI"/>
                <a:ea typeface="Meiryo UI"/>
              </a:rPr>
              <a:t>・磁場強度：　</a:t>
            </a:r>
            <a:r>
              <a:rPr lang="en-US" altLang="ja-JP" sz="2400" spc="-1" dirty="0">
                <a:solidFill>
                  <a:srgbClr val="003060"/>
                </a:solidFill>
                <a:latin typeface="Meiryo UI"/>
                <a:ea typeface="Meiryo UI"/>
              </a:rPr>
              <a:t>	1.66T</a:t>
            </a:r>
            <a:r>
              <a:rPr lang="ja-JP" altLang="en-US" sz="2400" spc="-1" dirty="0">
                <a:solidFill>
                  <a:srgbClr val="003060"/>
                </a:solidFill>
                <a:latin typeface="Meiryo UI"/>
                <a:ea typeface="Meiryo UI"/>
              </a:rPr>
              <a:t>　</a:t>
            </a:r>
            <a:endParaRPr lang="en-US" altLang="ja-JP" sz="2400" spc="-1" dirty="0">
              <a:solidFill>
                <a:srgbClr val="003060"/>
              </a:solidFill>
              <a:latin typeface="Meiryo UI"/>
              <a:ea typeface="Meiryo UI"/>
            </a:endParaRPr>
          </a:p>
          <a:p>
            <a:pPr algn="ctr" defTabSz="756066">
              <a:lnSpc>
                <a:spcPct val="150000"/>
              </a:lnSpc>
            </a:pPr>
            <a:endParaRPr lang="en-US" altLang="ja-JP" sz="2400" spc="-1" dirty="0">
              <a:solidFill>
                <a:srgbClr val="003060"/>
              </a:solidFill>
              <a:latin typeface="Meiryo UI"/>
              <a:ea typeface="Meiryo UI"/>
            </a:endParaRPr>
          </a:p>
          <a:p>
            <a:pPr algn="ctr" defTabSz="756066">
              <a:lnSpc>
                <a:spcPct val="150000"/>
              </a:lnSpc>
            </a:pPr>
            <a:endParaRPr lang="en-US" altLang="ja-JP" sz="2400" spc="-1" dirty="0">
              <a:solidFill>
                <a:srgbClr val="003060"/>
              </a:solidFill>
              <a:latin typeface="Meiryo UI"/>
              <a:ea typeface="Meiryo UI"/>
            </a:endParaRPr>
          </a:p>
          <a:p>
            <a:pPr algn="ctr" defTabSz="756066">
              <a:lnSpc>
                <a:spcPct val="150000"/>
              </a:lnSpc>
            </a:pPr>
            <a:endParaRPr lang="en-US" altLang="ja-JP" sz="2400" spc="-1" dirty="0">
              <a:solidFill>
                <a:srgbClr val="003060"/>
              </a:solidFill>
              <a:latin typeface="Meiryo UI"/>
              <a:ea typeface="Meiryo UI"/>
            </a:endParaRPr>
          </a:p>
        </p:txBody>
      </p:sp>
    </p:spTree>
    <p:extLst>
      <p:ext uri="{BB962C8B-B14F-4D97-AF65-F5344CB8AC3E}">
        <p14:creationId xmlns:p14="http://schemas.microsoft.com/office/powerpoint/2010/main" val="2843722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16F7C-4A20-9D4A-5789-99F93B8C9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945772F9-D120-7A25-79FD-7B483DC1F0AC}"/>
              </a:ext>
            </a:extLst>
          </p:cNvPr>
          <p:cNvSpPr/>
          <p:nvPr/>
        </p:nvSpPr>
        <p:spPr>
          <a:xfrm>
            <a:off x="114300" y="104775"/>
            <a:ext cx="9837964" cy="5495925"/>
          </a:xfrm>
          <a:prstGeom prst="roundRect">
            <a:avLst>
              <a:gd name="adj" fmla="val 2151"/>
            </a:avLst>
          </a:prstGeom>
          <a:noFill/>
          <a:ln w="28575">
            <a:solidFill>
              <a:srgbClr val="003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タイトル 5">
            <a:extLst>
              <a:ext uri="{FF2B5EF4-FFF2-40B4-BE49-F238E27FC236}">
                <a16:creationId xmlns:a16="http://schemas.microsoft.com/office/drawing/2014/main" id="{8DA66459-7B25-131C-C8BC-49C04B2E2266}"/>
              </a:ext>
            </a:extLst>
          </p:cNvPr>
          <p:cNvSpPr txBox="1">
            <a:spLocks/>
          </p:cNvSpPr>
          <p:nvPr/>
        </p:nvSpPr>
        <p:spPr bwMode="auto">
          <a:xfrm>
            <a:off x="1257408" y="324899"/>
            <a:ext cx="8363993" cy="512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5605" tIns="37802" rIns="75605" bIns="37802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0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40404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40404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40404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40404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6A7BFA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6A7BFA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6A7BFA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6A7BFA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9pPr>
          </a:lstStyle>
          <a:p>
            <a:pPr algn="ctr" defTabSz="756066"/>
            <a:r>
              <a:rPr lang="en-US" altLang="ja-JP" sz="2400" spc="-1" dirty="0">
                <a:solidFill>
                  <a:srgbClr val="003060"/>
                </a:solidFill>
                <a:latin typeface="Meiryo UI"/>
                <a:ea typeface="Meiryo UI"/>
              </a:rPr>
              <a:t>CARA</a:t>
            </a:r>
            <a:r>
              <a:rPr lang="ja-JP" altLang="en-US" sz="2400" spc="-1" dirty="0">
                <a:solidFill>
                  <a:srgbClr val="003060"/>
                </a:solidFill>
                <a:latin typeface="Meiryo UI"/>
                <a:ea typeface="Meiryo UI"/>
              </a:rPr>
              <a:t>の高周波空洞　加速電極の構造</a:t>
            </a:r>
            <a:endParaRPr lang="en-US" altLang="ja-JP" sz="2400" spc="-1" dirty="0">
              <a:solidFill>
                <a:srgbClr val="003060"/>
              </a:solidFill>
              <a:latin typeface="Meiryo UI"/>
              <a:ea typeface="Meiryo UI"/>
            </a:endParaRPr>
          </a:p>
          <a:p>
            <a:pPr algn="ctr" defTabSz="756066">
              <a:lnSpc>
                <a:spcPct val="150000"/>
              </a:lnSpc>
            </a:pPr>
            <a:endParaRPr lang="en-US" altLang="ja-JP" sz="2400" spc="-1" dirty="0">
              <a:solidFill>
                <a:srgbClr val="003060"/>
              </a:solidFill>
              <a:latin typeface="Meiryo UI"/>
              <a:ea typeface="Meiryo UI"/>
            </a:endParaRPr>
          </a:p>
          <a:p>
            <a:pPr algn="ctr" defTabSz="756066">
              <a:lnSpc>
                <a:spcPct val="150000"/>
              </a:lnSpc>
            </a:pPr>
            <a:endParaRPr lang="en-US" altLang="ja-JP" sz="2400" spc="-1" dirty="0">
              <a:solidFill>
                <a:srgbClr val="003060"/>
              </a:solidFill>
              <a:latin typeface="Meiryo UI"/>
              <a:ea typeface="Meiryo UI"/>
            </a:endParaRPr>
          </a:p>
          <a:p>
            <a:pPr algn="ctr" defTabSz="756066">
              <a:lnSpc>
                <a:spcPct val="150000"/>
              </a:lnSpc>
            </a:pPr>
            <a:endParaRPr lang="en-US" altLang="ja-JP" sz="2400" spc="-1" dirty="0">
              <a:solidFill>
                <a:srgbClr val="003060"/>
              </a:solidFill>
              <a:latin typeface="Meiryo UI"/>
              <a:ea typeface="Meiryo UI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C13F000-7A86-6B3D-9F90-5EF41FAA0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772" y="986118"/>
            <a:ext cx="6972051" cy="4038847"/>
          </a:xfrm>
          <a:prstGeom prst="rect">
            <a:avLst/>
          </a:prstGeom>
        </p:spPr>
      </p:pic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8EF6EA60-14A3-431B-D625-18CBA0336633}"/>
              </a:ext>
            </a:extLst>
          </p:cNvPr>
          <p:cNvCxnSpPr/>
          <p:nvPr/>
        </p:nvCxnSpPr>
        <p:spPr>
          <a:xfrm>
            <a:off x="3083859" y="1183341"/>
            <a:ext cx="4760259" cy="1389530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4BFA9B1-4F8D-8EEA-54EF-5B83DF03E1DB}"/>
              </a:ext>
            </a:extLst>
          </p:cNvPr>
          <p:cNvSpPr txBox="1"/>
          <p:nvPr/>
        </p:nvSpPr>
        <p:spPr>
          <a:xfrm rot="955471">
            <a:off x="4689115" y="1499443"/>
            <a:ext cx="2169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空洞長さ　</a:t>
            </a:r>
            <a:r>
              <a:rPr kumimoji="1" lang="en-US" altLang="ja-JP" dirty="0"/>
              <a:t>2.5m</a:t>
            </a:r>
            <a:endParaRPr kumimoji="1" lang="ja-JP" altLang="en-US" dirty="0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DD4C89C3-9837-C688-0581-9435495117F3}"/>
              </a:ext>
            </a:extLst>
          </p:cNvPr>
          <p:cNvCxnSpPr>
            <a:cxnSpLocks/>
          </p:cNvCxnSpPr>
          <p:nvPr/>
        </p:nvCxnSpPr>
        <p:spPr>
          <a:xfrm flipV="1">
            <a:off x="8145876" y="3110462"/>
            <a:ext cx="724436" cy="2047854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257A52A-EEE2-A398-4013-EC26EC544ECD}"/>
              </a:ext>
            </a:extLst>
          </p:cNvPr>
          <p:cNvSpPr txBox="1"/>
          <p:nvPr/>
        </p:nvSpPr>
        <p:spPr>
          <a:xfrm rot="17377253">
            <a:off x="7415690" y="3620689"/>
            <a:ext cx="1952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直径　</a:t>
            </a:r>
            <a:r>
              <a:rPr lang="en-US" altLang="ja-JP" dirty="0"/>
              <a:t>Φ</a:t>
            </a:r>
            <a:r>
              <a:rPr lang="ja-JP" altLang="en-US" dirty="0"/>
              <a:t> </a:t>
            </a:r>
            <a:r>
              <a:rPr lang="en-US" altLang="ja-JP" dirty="0"/>
              <a:t>1m</a:t>
            </a:r>
            <a:r>
              <a:rPr kumimoji="1" lang="ja-JP" altLang="en-US" dirty="0"/>
              <a:t>　</a:t>
            </a: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C2F6F04A-5287-8E38-5F4B-B31A0A78E572}"/>
              </a:ext>
            </a:extLst>
          </p:cNvPr>
          <p:cNvCxnSpPr>
            <a:cxnSpLocks/>
          </p:cNvCxnSpPr>
          <p:nvPr/>
        </p:nvCxnSpPr>
        <p:spPr>
          <a:xfrm>
            <a:off x="2293452" y="3478736"/>
            <a:ext cx="3808560" cy="1181643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04CF365-68E3-D70C-A9ED-A6BDA3389E69}"/>
              </a:ext>
            </a:extLst>
          </p:cNvPr>
          <p:cNvSpPr txBox="1"/>
          <p:nvPr/>
        </p:nvSpPr>
        <p:spPr>
          <a:xfrm rot="955471">
            <a:off x="3260906" y="4127125"/>
            <a:ext cx="2169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電極</a:t>
            </a:r>
            <a:r>
              <a:rPr kumimoji="1" lang="ja-JP" altLang="en-US" dirty="0"/>
              <a:t>長さ　</a:t>
            </a:r>
            <a:r>
              <a:rPr kumimoji="1" lang="en-US" altLang="ja-JP" dirty="0"/>
              <a:t>2m</a:t>
            </a:r>
            <a:endParaRPr kumimoji="1" lang="ja-JP" altLang="en-US" dirty="0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D44E44C5-8CE5-FAC8-FE5B-F10DC4DB7736}"/>
              </a:ext>
            </a:extLst>
          </p:cNvPr>
          <p:cNvCxnSpPr>
            <a:cxnSpLocks/>
          </p:cNvCxnSpPr>
          <p:nvPr/>
        </p:nvCxnSpPr>
        <p:spPr>
          <a:xfrm flipV="1">
            <a:off x="2105739" y="2835275"/>
            <a:ext cx="1049837" cy="80806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15436418-FB7A-DE4F-93F0-B13B411FA8D4}"/>
              </a:ext>
            </a:extLst>
          </p:cNvPr>
          <p:cNvCxnSpPr>
            <a:cxnSpLocks/>
          </p:cNvCxnSpPr>
          <p:nvPr/>
        </p:nvCxnSpPr>
        <p:spPr>
          <a:xfrm flipV="1">
            <a:off x="5882893" y="3978924"/>
            <a:ext cx="1049837" cy="80806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300A0A7B-3DCB-6E0D-E3EA-51FB7D2207A7}"/>
              </a:ext>
            </a:extLst>
          </p:cNvPr>
          <p:cNvCxnSpPr>
            <a:cxnSpLocks/>
          </p:cNvCxnSpPr>
          <p:nvPr/>
        </p:nvCxnSpPr>
        <p:spPr>
          <a:xfrm flipH="1" flipV="1">
            <a:off x="1359388" y="2193979"/>
            <a:ext cx="1346513" cy="5289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3E9F5F66-0FEC-E138-3B0E-37BB93577DBC}"/>
              </a:ext>
            </a:extLst>
          </p:cNvPr>
          <p:cNvCxnSpPr>
            <a:cxnSpLocks/>
          </p:cNvCxnSpPr>
          <p:nvPr/>
        </p:nvCxnSpPr>
        <p:spPr>
          <a:xfrm flipH="1" flipV="1">
            <a:off x="1359388" y="2201272"/>
            <a:ext cx="1280982" cy="500157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1396EAB-B00C-A115-EDFE-C78D28CA1062}"/>
              </a:ext>
            </a:extLst>
          </p:cNvPr>
          <p:cNvSpPr txBox="1"/>
          <p:nvPr/>
        </p:nvSpPr>
        <p:spPr>
          <a:xfrm>
            <a:off x="342252" y="1887426"/>
            <a:ext cx="1496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チューナー</a:t>
            </a:r>
            <a:endParaRPr kumimoji="1"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D76190C-CF79-CF9F-4D74-5C4048CE948D}"/>
              </a:ext>
            </a:extLst>
          </p:cNvPr>
          <p:cNvSpPr txBox="1"/>
          <p:nvPr/>
        </p:nvSpPr>
        <p:spPr>
          <a:xfrm>
            <a:off x="3405703" y="5041488"/>
            <a:ext cx="3461911" cy="321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560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488" dirty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図</a:t>
            </a:r>
            <a:r>
              <a:rPr kumimoji="0" lang="en-US" altLang="ja-JP" sz="1488" dirty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1:</a:t>
            </a:r>
            <a:r>
              <a:rPr kumimoji="0" lang="ja-JP" altLang="en-US" sz="1488" dirty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　空洞の概念設計</a:t>
            </a:r>
            <a:endParaRPr kumimoji="0" lang="en-US" altLang="ja-JP" sz="1488" dirty="0">
              <a:solidFill>
                <a:srgbClr val="222222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EA7AE38C-C34C-520B-8190-002FCA433BD5}"/>
              </a:ext>
            </a:extLst>
          </p:cNvPr>
          <p:cNvCxnSpPr>
            <a:cxnSpLocks/>
          </p:cNvCxnSpPr>
          <p:nvPr/>
        </p:nvCxnSpPr>
        <p:spPr>
          <a:xfrm>
            <a:off x="7844118" y="2701711"/>
            <a:ext cx="1438751" cy="50847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D3359A02-1C54-7265-FA54-C0F727F590CF}"/>
              </a:ext>
            </a:extLst>
          </p:cNvPr>
          <p:cNvCxnSpPr>
            <a:cxnSpLocks/>
          </p:cNvCxnSpPr>
          <p:nvPr/>
        </p:nvCxnSpPr>
        <p:spPr>
          <a:xfrm>
            <a:off x="7187102" y="4861709"/>
            <a:ext cx="1438751" cy="50847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054C015B-0B95-E65C-F0F3-0C3614CB603E}"/>
              </a:ext>
            </a:extLst>
          </p:cNvPr>
          <p:cNvCxnSpPr>
            <a:cxnSpLocks/>
          </p:cNvCxnSpPr>
          <p:nvPr/>
        </p:nvCxnSpPr>
        <p:spPr>
          <a:xfrm flipH="1" flipV="1">
            <a:off x="1889281" y="1216068"/>
            <a:ext cx="1364234" cy="728089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26166DA-9F94-AB35-11BD-17EFD23EE797}"/>
              </a:ext>
            </a:extLst>
          </p:cNvPr>
          <p:cNvSpPr txBox="1"/>
          <p:nvPr/>
        </p:nvSpPr>
        <p:spPr>
          <a:xfrm>
            <a:off x="646039" y="1024245"/>
            <a:ext cx="1496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絶縁碍子</a:t>
            </a:r>
          </a:p>
        </p:txBody>
      </p:sp>
    </p:spTree>
    <p:extLst>
      <p:ext uri="{BB962C8B-B14F-4D97-AF65-F5344CB8AC3E}">
        <p14:creationId xmlns:p14="http://schemas.microsoft.com/office/powerpoint/2010/main" val="3262559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39EBC-FBAF-F621-BB58-34772A0BB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409A15D-A079-8600-1CF6-D973DC3BA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619" y="874432"/>
            <a:ext cx="7215305" cy="4603003"/>
          </a:xfrm>
          <a:prstGeom prst="rect">
            <a:avLst/>
          </a:prstGeom>
        </p:spPr>
      </p:pic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F8DB1858-F322-0823-6ABD-D57CA69F31B2}"/>
              </a:ext>
            </a:extLst>
          </p:cNvPr>
          <p:cNvSpPr/>
          <p:nvPr/>
        </p:nvSpPr>
        <p:spPr>
          <a:xfrm>
            <a:off x="114300" y="104775"/>
            <a:ext cx="9837964" cy="5495925"/>
          </a:xfrm>
          <a:prstGeom prst="roundRect">
            <a:avLst>
              <a:gd name="adj" fmla="val 2151"/>
            </a:avLst>
          </a:prstGeom>
          <a:noFill/>
          <a:ln w="28575">
            <a:solidFill>
              <a:srgbClr val="003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タイトル 5">
            <a:extLst>
              <a:ext uri="{FF2B5EF4-FFF2-40B4-BE49-F238E27FC236}">
                <a16:creationId xmlns:a16="http://schemas.microsoft.com/office/drawing/2014/main" id="{591BA9B0-C60F-DB2F-0387-95845C94FC16}"/>
              </a:ext>
            </a:extLst>
          </p:cNvPr>
          <p:cNvSpPr txBox="1">
            <a:spLocks/>
          </p:cNvSpPr>
          <p:nvPr/>
        </p:nvSpPr>
        <p:spPr bwMode="auto">
          <a:xfrm>
            <a:off x="735184" y="204621"/>
            <a:ext cx="8193663" cy="40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5605" tIns="37802" rIns="75605" bIns="37802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0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40404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40404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40404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40404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6A7BFA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6A7BFA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6A7BFA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6A7BFA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9pPr>
          </a:lstStyle>
          <a:p>
            <a:pPr algn="ctr" defTabSz="756066"/>
            <a:r>
              <a:rPr lang="en-US" altLang="ja-JP" sz="2400" spc="-1" dirty="0">
                <a:solidFill>
                  <a:srgbClr val="003060"/>
                </a:solidFill>
                <a:latin typeface="Meiryo UI"/>
                <a:ea typeface="Meiryo UI"/>
              </a:rPr>
              <a:t>CARA</a:t>
            </a:r>
            <a:r>
              <a:rPr lang="ja-JP" altLang="en-US" sz="2400" spc="-1" dirty="0">
                <a:solidFill>
                  <a:srgbClr val="003060"/>
                </a:solidFill>
                <a:latin typeface="Meiryo UI"/>
                <a:ea typeface="Meiryo UI"/>
              </a:rPr>
              <a:t>の高周波空洞の共振用コイルなど　（伝送線路方式）</a:t>
            </a:r>
            <a:endParaRPr lang="en-US" altLang="ja-JP" sz="2400" spc="-1" dirty="0">
              <a:solidFill>
                <a:srgbClr val="003060"/>
              </a:solidFill>
              <a:latin typeface="Meiryo UI"/>
              <a:ea typeface="Meiryo UI"/>
            </a:endParaRPr>
          </a:p>
          <a:p>
            <a:pPr algn="ctr" defTabSz="756066">
              <a:lnSpc>
                <a:spcPct val="150000"/>
              </a:lnSpc>
            </a:pPr>
            <a:endParaRPr lang="en-US" altLang="ja-JP" sz="2400" spc="-1" dirty="0">
              <a:solidFill>
                <a:srgbClr val="003060"/>
              </a:solidFill>
              <a:latin typeface="Meiryo UI"/>
              <a:ea typeface="Meiryo UI"/>
            </a:endParaRPr>
          </a:p>
          <a:p>
            <a:pPr algn="ctr" defTabSz="756066">
              <a:lnSpc>
                <a:spcPct val="150000"/>
              </a:lnSpc>
            </a:pPr>
            <a:endParaRPr lang="en-US" altLang="ja-JP" sz="2400" spc="-1" dirty="0">
              <a:solidFill>
                <a:srgbClr val="003060"/>
              </a:solidFill>
              <a:latin typeface="Meiryo UI"/>
              <a:ea typeface="Meiryo UI"/>
            </a:endParaRPr>
          </a:p>
          <a:p>
            <a:pPr algn="ctr" defTabSz="756066">
              <a:lnSpc>
                <a:spcPct val="150000"/>
              </a:lnSpc>
            </a:pPr>
            <a:endParaRPr lang="en-US" altLang="ja-JP" sz="2400" spc="-1" dirty="0">
              <a:solidFill>
                <a:srgbClr val="003060"/>
              </a:solidFill>
              <a:latin typeface="Meiryo UI"/>
              <a:ea typeface="Meiryo UI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481AEEAD-5181-E9D4-2F29-6EA1D3608097}"/>
              </a:ext>
            </a:extLst>
          </p:cNvPr>
          <p:cNvCxnSpPr>
            <a:cxnSpLocks/>
          </p:cNvCxnSpPr>
          <p:nvPr/>
        </p:nvCxnSpPr>
        <p:spPr>
          <a:xfrm flipV="1">
            <a:off x="5656729" y="1880902"/>
            <a:ext cx="376518" cy="547517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43B2B56-2FF5-4C82-1ED3-56C9B14CC9D9}"/>
              </a:ext>
            </a:extLst>
          </p:cNvPr>
          <p:cNvSpPr txBox="1"/>
          <p:nvPr/>
        </p:nvSpPr>
        <p:spPr>
          <a:xfrm>
            <a:off x="5795680" y="1511571"/>
            <a:ext cx="3348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水冷伝送線路（中点は短絡）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2EA5DE3-9173-8B1F-8585-5396F86C0CC2}"/>
              </a:ext>
            </a:extLst>
          </p:cNvPr>
          <p:cNvSpPr txBox="1"/>
          <p:nvPr/>
        </p:nvSpPr>
        <p:spPr>
          <a:xfrm>
            <a:off x="3405703" y="5041489"/>
            <a:ext cx="3900532" cy="321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560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488" dirty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図</a:t>
            </a:r>
            <a:r>
              <a:rPr kumimoji="0" lang="en-US" altLang="ja-JP" sz="1488" dirty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2</a:t>
            </a:r>
            <a:r>
              <a:rPr kumimoji="0" lang="ja-JP" altLang="en-US" sz="1488" dirty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：　空洞の概念設計　同軸伝送線路による</a:t>
            </a:r>
            <a:endParaRPr kumimoji="0" lang="en-US" altLang="ja-JP" sz="1488" dirty="0">
              <a:solidFill>
                <a:srgbClr val="222222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173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EB1E1-F267-3548-57AE-573CDCF8A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6CE8C273-670A-9DC1-81E2-A5F16D94DF72}"/>
              </a:ext>
            </a:extLst>
          </p:cNvPr>
          <p:cNvSpPr/>
          <p:nvPr/>
        </p:nvSpPr>
        <p:spPr>
          <a:xfrm>
            <a:off x="114300" y="104775"/>
            <a:ext cx="9837964" cy="5495925"/>
          </a:xfrm>
          <a:prstGeom prst="roundRect">
            <a:avLst>
              <a:gd name="adj" fmla="val 2151"/>
            </a:avLst>
          </a:prstGeom>
          <a:noFill/>
          <a:ln w="28575">
            <a:solidFill>
              <a:srgbClr val="003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タイトル 5">
            <a:extLst>
              <a:ext uri="{FF2B5EF4-FFF2-40B4-BE49-F238E27FC236}">
                <a16:creationId xmlns:a16="http://schemas.microsoft.com/office/drawing/2014/main" id="{90972F9E-8ED2-B812-056D-6150A5FEBD85}"/>
              </a:ext>
            </a:extLst>
          </p:cNvPr>
          <p:cNvSpPr txBox="1">
            <a:spLocks/>
          </p:cNvSpPr>
          <p:nvPr/>
        </p:nvSpPr>
        <p:spPr bwMode="auto">
          <a:xfrm>
            <a:off x="1129631" y="242794"/>
            <a:ext cx="8193663" cy="40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5605" tIns="37802" rIns="75605" bIns="37802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0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40404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40404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40404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40404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6A7BFA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6A7BFA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6A7BFA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6A7BFA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9pPr>
          </a:lstStyle>
          <a:p>
            <a:pPr algn="ctr" defTabSz="756066"/>
            <a:r>
              <a:rPr lang="en-US" altLang="ja-JP" sz="2400" spc="-1" dirty="0">
                <a:solidFill>
                  <a:srgbClr val="003060"/>
                </a:solidFill>
                <a:latin typeface="Meiryo UI"/>
                <a:ea typeface="Meiryo UI"/>
              </a:rPr>
              <a:t>CARA</a:t>
            </a:r>
            <a:r>
              <a:rPr lang="ja-JP" altLang="en-US" sz="2400" spc="-1" dirty="0">
                <a:solidFill>
                  <a:srgbClr val="003060"/>
                </a:solidFill>
                <a:latin typeface="Meiryo UI"/>
                <a:ea typeface="Meiryo UI"/>
              </a:rPr>
              <a:t>の高周波電極のビーム進捗方向電圧分布</a:t>
            </a:r>
            <a:endParaRPr lang="en-US" altLang="ja-JP" sz="2400" spc="-1" dirty="0">
              <a:solidFill>
                <a:srgbClr val="003060"/>
              </a:solidFill>
              <a:latin typeface="Meiryo UI"/>
              <a:ea typeface="Meiryo UI"/>
            </a:endParaRPr>
          </a:p>
          <a:p>
            <a:pPr algn="ctr" defTabSz="756066">
              <a:lnSpc>
                <a:spcPct val="150000"/>
              </a:lnSpc>
            </a:pPr>
            <a:endParaRPr lang="en-US" altLang="ja-JP" sz="2400" spc="-1" dirty="0">
              <a:solidFill>
                <a:srgbClr val="003060"/>
              </a:solidFill>
              <a:latin typeface="Meiryo UI"/>
              <a:ea typeface="Meiryo UI"/>
            </a:endParaRPr>
          </a:p>
          <a:p>
            <a:pPr algn="ctr" defTabSz="756066">
              <a:lnSpc>
                <a:spcPct val="150000"/>
              </a:lnSpc>
            </a:pPr>
            <a:endParaRPr lang="en-US" altLang="ja-JP" sz="2400" spc="-1" dirty="0">
              <a:solidFill>
                <a:srgbClr val="003060"/>
              </a:solidFill>
              <a:latin typeface="Meiryo UI"/>
              <a:ea typeface="Meiryo UI"/>
            </a:endParaRPr>
          </a:p>
          <a:p>
            <a:pPr algn="ctr" defTabSz="756066">
              <a:lnSpc>
                <a:spcPct val="150000"/>
              </a:lnSpc>
            </a:pPr>
            <a:endParaRPr lang="en-US" altLang="ja-JP" sz="2400" spc="-1" dirty="0">
              <a:solidFill>
                <a:srgbClr val="003060"/>
              </a:solidFill>
              <a:latin typeface="Meiryo UI"/>
              <a:ea typeface="Meiryo UI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2105C106-B0B8-8F54-1BB9-25FA263CACD1}"/>
              </a:ext>
            </a:extLst>
          </p:cNvPr>
          <p:cNvCxnSpPr>
            <a:cxnSpLocks/>
          </p:cNvCxnSpPr>
          <p:nvPr/>
        </p:nvCxnSpPr>
        <p:spPr>
          <a:xfrm flipV="1">
            <a:off x="5656729" y="1880902"/>
            <a:ext cx="376518" cy="547517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392096D-2163-77E0-847E-D1D20788C569}"/>
              </a:ext>
            </a:extLst>
          </p:cNvPr>
          <p:cNvSpPr txBox="1"/>
          <p:nvPr/>
        </p:nvSpPr>
        <p:spPr>
          <a:xfrm>
            <a:off x="5795681" y="1511570"/>
            <a:ext cx="3079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上下コイル分離型</a:t>
            </a:r>
            <a:endParaRPr kumimoji="1" lang="ja-JP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5752A5-8483-7E2E-945A-29735A5FE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47" y="4543932"/>
            <a:ext cx="6958050" cy="76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5605" tIns="37802" rIns="75605" bIns="37802" numCol="1" anchor="ctr" anchorCtr="0" compatLnSpc="1">
            <a:prstTxWarp prst="textNoShape">
              <a:avLst/>
            </a:prstTxWarp>
            <a:spAutoFit/>
          </a:bodyPr>
          <a:lstStyle/>
          <a:p>
            <a:pPr defTabSz="7560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488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図</a:t>
            </a:r>
            <a:r>
              <a:rPr kumimoji="0" lang="en-US" altLang="ja-JP" sz="1488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6</a:t>
            </a:r>
            <a:r>
              <a:rPr kumimoji="0" lang="ja-JP" altLang="en-US" sz="1488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：</a:t>
            </a:r>
            <a:r>
              <a:rPr kumimoji="0" lang="en-US" altLang="ja-JP" sz="1488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RF</a:t>
            </a:r>
            <a:r>
              <a:rPr kumimoji="0" lang="ja-JP" altLang="en-US" sz="1488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電極部の電圧分布</a:t>
            </a:r>
            <a:endParaRPr kumimoji="0" lang="en-US" altLang="ja-JP" sz="1488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</a:endParaRPr>
          </a:p>
          <a:p>
            <a:pPr defTabSz="7560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488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両端部</a:t>
            </a:r>
            <a:r>
              <a:rPr kumimoji="0" lang="en-US" altLang="ja-JP" sz="1488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20kVp</a:t>
            </a:r>
            <a:r>
              <a:rPr kumimoji="0" lang="ja-JP" altLang="en-US" sz="1488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に対して、中心部は</a:t>
            </a:r>
            <a:r>
              <a:rPr kumimoji="0" lang="en-US" altLang="ja-JP" sz="1488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17kVp</a:t>
            </a:r>
            <a:r>
              <a:rPr kumimoji="0" lang="ja-JP" altLang="en-US" sz="1488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程度になる。電流は中心部で</a:t>
            </a:r>
            <a:r>
              <a:rPr kumimoji="0" lang="en-US" altLang="ja-JP" sz="1488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40A</a:t>
            </a:r>
            <a:r>
              <a:rPr kumimoji="0" lang="ja-JP" altLang="en-US" sz="1488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程度。</a:t>
            </a:r>
            <a:endParaRPr kumimoji="0" lang="en-US" altLang="ja-JP" sz="1488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</a:endParaRPr>
          </a:p>
          <a:p>
            <a:pPr defTabSz="7560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488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消費電力は</a:t>
            </a:r>
            <a:r>
              <a:rPr kumimoji="0" lang="en-US" altLang="ja-JP" sz="1488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1</a:t>
            </a:r>
            <a:r>
              <a:rPr kumimoji="0" lang="ja-JP" altLang="en-US" sz="1488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つの電極で</a:t>
            </a:r>
            <a:r>
              <a:rPr kumimoji="0" lang="en-US" altLang="ja-JP" sz="1488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20W</a:t>
            </a:r>
            <a:r>
              <a:rPr kumimoji="0" lang="ja-JP" altLang="en-US" sz="1488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程度なのでほとんど無視できる　</a:t>
            </a:r>
            <a:endParaRPr kumimoji="0" lang="en-US" altLang="ja-JP" sz="1488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17858DA-9640-9E8A-2294-B82AFE7F5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47" y="773716"/>
            <a:ext cx="6230423" cy="367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34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B0558-B24D-8609-E853-8866C6BED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4D757CB0-A25E-7A42-4725-B8AA7325AEA9}"/>
              </a:ext>
            </a:extLst>
          </p:cNvPr>
          <p:cNvSpPr/>
          <p:nvPr/>
        </p:nvSpPr>
        <p:spPr>
          <a:xfrm>
            <a:off x="114300" y="104775"/>
            <a:ext cx="9837964" cy="5495925"/>
          </a:xfrm>
          <a:prstGeom prst="roundRect">
            <a:avLst>
              <a:gd name="adj" fmla="val 2151"/>
            </a:avLst>
          </a:prstGeom>
          <a:noFill/>
          <a:ln w="28575">
            <a:solidFill>
              <a:srgbClr val="003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タイトル 5">
            <a:extLst>
              <a:ext uri="{FF2B5EF4-FFF2-40B4-BE49-F238E27FC236}">
                <a16:creationId xmlns:a16="http://schemas.microsoft.com/office/drawing/2014/main" id="{A58D2752-C0EC-E42D-8F65-C058B1848361}"/>
              </a:ext>
            </a:extLst>
          </p:cNvPr>
          <p:cNvSpPr txBox="1">
            <a:spLocks/>
          </p:cNvSpPr>
          <p:nvPr/>
        </p:nvSpPr>
        <p:spPr bwMode="auto">
          <a:xfrm>
            <a:off x="1129631" y="242794"/>
            <a:ext cx="8193663" cy="40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5605" tIns="37802" rIns="75605" bIns="37802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0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40404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40404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40404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40404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6A7BFA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6A7BFA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6A7BFA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6A7BFA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9pPr>
          </a:lstStyle>
          <a:p>
            <a:pPr algn="ctr" defTabSz="756066"/>
            <a:r>
              <a:rPr lang="ja-JP" altLang="en-US" sz="2400" spc="-1" dirty="0">
                <a:solidFill>
                  <a:srgbClr val="003060"/>
                </a:solidFill>
                <a:latin typeface="Meiryo UI"/>
                <a:ea typeface="Meiryo UI"/>
              </a:rPr>
              <a:t>高周波空洞の等価回路と給電方法</a:t>
            </a:r>
            <a:endParaRPr lang="en-US" altLang="ja-JP" sz="2400" spc="-1" dirty="0">
              <a:solidFill>
                <a:srgbClr val="003060"/>
              </a:solidFill>
              <a:latin typeface="Meiryo UI"/>
              <a:ea typeface="Meiryo UI"/>
            </a:endParaRPr>
          </a:p>
          <a:p>
            <a:pPr algn="ctr" defTabSz="756066">
              <a:lnSpc>
                <a:spcPct val="150000"/>
              </a:lnSpc>
            </a:pPr>
            <a:endParaRPr lang="en-US" altLang="ja-JP" sz="2400" spc="-1" dirty="0">
              <a:solidFill>
                <a:srgbClr val="003060"/>
              </a:solidFill>
              <a:latin typeface="Meiryo UI"/>
              <a:ea typeface="Meiryo UI"/>
            </a:endParaRPr>
          </a:p>
          <a:p>
            <a:pPr algn="ctr" defTabSz="756066">
              <a:lnSpc>
                <a:spcPct val="150000"/>
              </a:lnSpc>
            </a:pPr>
            <a:endParaRPr lang="en-US" altLang="ja-JP" sz="2400" spc="-1" dirty="0">
              <a:solidFill>
                <a:srgbClr val="003060"/>
              </a:solidFill>
              <a:latin typeface="Meiryo UI"/>
              <a:ea typeface="Meiryo UI"/>
            </a:endParaRPr>
          </a:p>
          <a:p>
            <a:pPr algn="ctr" defTabSz="756066">
              <a:lnSpc>
                <a:spcPct val="150000"/>
              </a:lnSpc>
            </a:pPr>
            <a:endParaRPr lang="en-US" altLang="ja-JP" sz="2400" spc="-1" dirty="0">
              <a:solidFill>
                <a:srgbClr val="003060"/>
              </a:solidFill>
              <a:latin typeface="Meiryo UI"/>
              <a:ea typeface="Meiryo UI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C813746-3F03-699F-4033-69C9B60D4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3935" y="4782494"/>
            <a:ext cx="6947645" cy="99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5605" tIns="37802" rIns="75605" bIns="37802" numCol="1" anchor="ctr" anchorCtr="0" compatLnSpc="1">
            <a:prstTxWarp prst="textNoShape">
              <a:avLst/>
            </a:prstTxWarp>
            <a:spAutoFit/>
          </a:bodyPr>
          <a:lstStyle/>
          <a:p>
            <a:pPr defTabSz="7560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488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図</a:t>
            </a:r>
            <a:r>
              <a:rPr kumimoji="0" lang="en-US" altLang="ja-JP" sz="1488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7</a:t>
            </a:r>
            <a:r>
              <a:rPr kumimoji="0" lang="ja-JP" altLang="en-US" sz="1488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：</a:t>
            </a:r>
            <a:r>
              <a:rPr kumimoji="0" lang="en-US" altLang="ja-JP" sz="1488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RF</a:t>
            </a:r>
            <a:r>
              <a:rPr kumimoji="0" lang="ja-JP" altLang="en-US" sz="1488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空洞の等価回路と回路定数</a:t>
            </a:r>
            <a:endParaRPr kumimoji="0" lang="en-US" altLang="ja-JP" sz="1488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</a:endParaRPr>
          </a:p>
          <a:p>
            <a:pPr defTabSz="7560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488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RF</a:t>
            </a:r>
            <a:r>
              <a:rPr kumimoji="0" lang="ja-JP" altLang="en-US" sz="1488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空洞の消費電力は</a:t>
            </a:r>
            <a:r>
              <a:rPr kumimoji="0" lang="en-US" altLang="ja-JP" sz="1488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1kW</a:t>
            </a:r>
            <a:r>
              <a:rPr kumimoji="0" lang="ja-JP" altLang="en-US" sz="1488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。ビームローディングを</a:t>
            </a:r>
            <a:r>
              <a:rPr kumimoji="0" lang="en-US" altLang="ja-JP" sz="1488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1MeV,1mA(1kW)</a:t>
            </a:r>
            <a:r>
              <a:rPr kumimoji="0" lang="ja-JP" altLang="en-US" sz="1488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とすると</a:t>
            </a:r>
            <a:endParaRPr kumimoji="0" lang="en-US" altLang="ja-JP" sz="1488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</a:endParaRPr>
          </a:p>
          <a:p>
            <a:pPr defTabSz="7560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488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カップリングの電圧比は</a:t>
            </a:r>
            <a:r>
              <a:rPr kumimoji="0" lang="en-US" altLang="ja-JP" sz="1488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1:125</a:t>
            </a:r>
            <a:r>
              <a:rPr kumimoji="0" lang="ja-JP" altLang="en-US" sz="1488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となる。</a:t>
            </a:r>
            <a:endParaRPr kumimoji="0" lang="en-US" altLang="ja-JP" sz="1488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</a:endParaRPr>
          </a:p>
          <a:p>
            <a:pPr defTabSz="756026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1488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9EAC72F-AEEA-2B4F-4F99-B79619C11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890" y="756432"/>
            <a:ext cx="7220248" cy="166708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5264687-A096-1588-14A1-DA0D9A480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468" y="2279506"/>
            <a:ext cx="2222778" cy="223285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FE79FE4-22F6-628A-8660-CEC4C3567B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353" y="2068442"/>
            <a:ext cx="1197074" cy="284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29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AF2B4-7E9A-423D-1BEB-08A8A088A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D7293789-EBCD-A5C0-EF51-0E3C13A92CDD}"/>
              </a:ext>
            </a:extLst>
          </p:cNvPr>
          <p:cNvSpPr/>
          <p:nvPr/>
        </p:nvSpPr>
        <p:spPr>
          <a:xfrm>
            <a:off x="114300" y="104775"/>
            <a:ext cx="9837964" cy="5495925"/>
          </a:xfrm>
          <a:prstGeom prst="roundRect">
            <a:avLst>
              <a:gd name="adj" fmla="val 2151"/>
            </a:avLst>
          </a:prstGeom>
          <a:noFill/>
          <a:ln w="28575">
            <a:solidFill>
              <a:srgbClr val="003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タイトル 5">
            <a:extLst>
              <a:ext uri="{FF2B5EF4-FFF2-40B4-BE49-F238E27FC236}">
                <a16:creationId xmlns:a16="http://schemas.microsoft.com/office/drawing/2014/main" id="{9DF56FE7-6978-D518-78E6-10D233424486}"/>
              </a:ext>
            </a:extLst>
          </p:cNvPr>
          <p:cNvSpPr txBox="1">
            <a:spLocks/>
          </p:cNvSpPr>
          <p:nvPr/>
        </p:nvSpPr>
        <p:spPr bwMode="auto">
          <a:xfrm>
            <a:off x="1129631" y="242794"/>
            <a:ext cx="8193663" cy="40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5605" tIns="37802" rIns="75605" bIns="37802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0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40404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40404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40404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40404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6A7BFA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6A7BFA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6A7BFA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6A7BFA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9pPr>
          </a:lstStyle>
          <a:p>
            <a:pPr algn="ctr" defTabSz="756066"/>
            <a:r>
              <a:rPr lang="en-US" altLang="ja-JP" sz="2400" spc="-1" dirty="0">
                <a:solidFill>
                  <a:srgbClr val="003060"/>
                </a:solidFill>
                <a:latin typeface="Meiryo UI"/>
                <a:ea typeface="Meiryo UI"/>
              </a:rPr>
              <a:t> </a:t>
            </a:r>
            <a:r>
              <a:rPr lang="ja-JP" altLang="en-US" sz="2400" spc="-1" dirty="0">
                <a:solidFill>
                  <a:srgbClr val="003060"/>
                </a:solidFill>
                <a:latin typeface="Meiryo UI"/>
                <a:ea typeface="Meiryo UI"/>
              </a:rPr>
              <a:t>まとめ</a:t>
            </a:r>
            <a:endParaRPr lang="en-US" altLang="ja-JP" sz="2400" spc="-1" dirty="0">
              <a:solidFill>
                <a:srgbClr val="003060"/>
              </a:solidFill>
              <a:latin typeface="Meiryo UI"/>
              <a:ea typeface="Meiryo UI"/>
            </a:endParaRPr>
          </a:p>
          <a:p>
            <a:pPr algn="ctr" defTabSz="756066">
              <a:lnSpc>
                <a:spcPct val="150000"/>
              </a:lnSpc>
            </a:pPr>
            <a:endParaRPr lang="en-US" altLang="ja-JP" sz="2400" spc="-1" dirty="0">
              <a:solidFill>
                <a:srgbClr val="003060"/>
              </a:solidFill>
              <a:latin typeface="Meiryo UI"/>
              <a:ea typeface="Meiryo UI"/>
            </a:endParaRPr>
          </a:p>
          <a:p>
            <a:pPr algn="ctr" defTabSz="756066">
              <a:lnSpc>
                <a:spcPct val="150000"/>
              </a:lnSpc>
            </a:pPr>
            <a:endParaRPr lang="en-US" altLang="ja-JP" sz="2400" spc="-1" dirty="0">
              <a:solidFill>
                <a:srgbClr val="003060"/>
              </a:solidFill>
              <a:latin typeface="Meiryo UI"/>
              <a:ea typeface="Meiryo UI"/>
            </a:endParaRPr>
          </a:p>
          <a:p>
            <a:pPr algn="ctr" defTabSz="756066">
              <a:lnSpc>
                <a:spcPct val="150000"/>
              </a:lnSpc>
            </a:pPr>
            <a:endParaRPr lang="en-US" altLang="ja-JP" sz="2400" spc="-1" dirty="0">
              <a:solidFill>
                <a:srgbClr val="003060"/>
              </a:solidFill>
              <a:latin typeface="Meiryo UI"/>
              <a:ea typeface="Meiryo UI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0813A8E-53C4-0C6F-3CD2-8478B994A91B}"/>
              </a:ext>
            </a:extLst>
          </p:cNvPr>
          <p:cNvSpPr txBox="1"/>
          <p:nvPr/>
        </p:nvSpPr>
        <p:spPr>
          <a:xfrm>
            <a:off x="442845" y="783181"/>
            <a:ext cx="919493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756026">
              <a:buFont typeface="Arial" panose="020B0604020202020204" pitchFamily="34" charset="0"/>
              <a:buChar char="•"/>
            </a:pPr>
            <a:r>
              <a:rPr kumimoji="0" lang="en-US" altLang="ja-JP" sz="2000" dirty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CARA</a:t>
            </a:r>
            <a:r>
              <a:rPr kumimoji="0" lang="ja-JP" altLang="en-US" sz="2000" dirty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加速の加速原理検証用の</a:t>
            </a:r>
            <a:r>
              <a:rPr kumimoji="0" lang="en-US" altLang="ja-JP" sz="2000" dirty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RF</a:t>
            </a:r>
            <a:r>
              <a:rPr kumimoji="0" lang="ja-JP" altLang="en-US" sz="2000" dirty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空洞の構造と周波数、電力損失を計算した</a:t>
            </a:r>
            <a:endParaRPr kumimoji="0" lang="en-US" altLang="ja-JP" sz="2000" dirty="0">
              <a:solidFill>
                <a:srgbClr val="222222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285750" indent="-285750" defTabSz="756026">
              <a:buFont typeface="Arial" panose="020B0604020202020204" pitchFamily="34" charset="0"/>
              <a:buChar char="•"/>
            </a:pPr>
            <a:r>
              <a:rPr kumimoji="0" lang="ja-JP" altLang="en-US" sz="2000" dirty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計算は１次元近似計算で、</a:t>
            </a:r>
            <a:r>
              <a:rPr kumimoji="0" lang="en-US" altLang="ja-JP" sz="2000" dirty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LC</a:t>
            </a:r>
            <a:r>
              <a:rPr kumimoji="0" lang="ja-JP" altLang="en-US" sz="2000" dirty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の集中回路として計算</a:t>
            </a:r>
            <a:endParaRPr kumimoji="0" lang="en-US" altLang="ja-JP" sz="2000" dirty="0">
              <a:solidFill>
                <a:srgbClr val="222222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285750" indent="-285750" defTabSz="756026">
              <a:buFont typeface="Arial" panose="020B0604020202020204" pitchFamily="34" charset="0"/>
              <a:buChar char="•"/>
            </a:pPr>
            <a:r>
              <a:rPr kumimoji="0" lang="ja-JP" altLang="en-US" sz="2000" dirty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静電容量は、同軸管の近似式を用いて計算した。</a:t>
            </a:r>
            <a:endParaRPr kumimoji="0" lang="en-US" altLang="ja-JP" sz="2000" dirty="0">
              <a:solidFill>
                <a:srgbClr val="222222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285750" indent="-285750" defTabSz="756026">
              <a:buFont typeface="Arial" panose="020B0604020202020204" pitchFamily="34" charset="0"/>
              <a:buChar char="•"/>
            </a:pPr>
            <a:r>
              <a:rPr kumimoji="0" lang="ja-JP" altLang="en-US" sz="2000" dirty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　　　　空洞電力損失：</a:t>
            </a:r>
            <a:r>
              <a:rPr kumimoji="0" lang="en-US" altLang="ja-JP" sz="2000" dirty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		1.1kW</a:t>
            </a:r>
            <a:r>
              <a:rPr kumimoji="0" lang="ja-JP" altLang="en-US" sz="2000" dirty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r>
              <a:rPr kumimoji="0" lang="en-US" altLang="ja-JP" sz="2000" dirty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(40kVp)</a:t>
            </a:r>
          </a:p>
          <a:p>
            <a:pPr defTabSz="756026"/>
            <a:r>
              <a:rPr kumimoji="0" lang="ja-JP" altLang="en-US" sz="2000" dirty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　　　　　　共振の</a:t>
            </a:r>
            <a:r>
              <a:rPr kumimoji="0" lang="en-US" altLang="ja-JP" sz="2000" dirty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Q</a:t>
            </a:r>
            <a:r>
              <a:rPr kumimoji="0" lang="ja-JP" altLang="en-US" sz="2000" dirty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値：</a:t>
            </a:r>
            <a:r>
              <a:rPr kumimoji="0" lang="en-US" altLang="ja-JP" sz="2000" dirty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		3,100</a:t>
            </a:r>
          </a:p>
          <a:p>
            <a:pPr defTabSz="756026"/>
            <a:r>
              <a:rPr kumimoji="0" lang="ja-JP" altLang="en-US" sz="2000" dirty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　　　　　　電極部電圧分布：　</a:t>
            </a:r>
            <a:r>
              <a:rPr kumimoji="0" lang="en-US" altLang="ja-JP" sz="2000" dirty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	40kVp</a:t>
            </a:r>
            <a:r>
              <a:rPr kumimoji="0" lang="ja-JP" altLang="en-US" sz="2000" dirty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ー</a:t>
            </a:r>
            <a:r>
              <a:rPr kumimoji="0" lang="en-US" altLang="ja-JP" sz="2000" dirty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34kVp</a:t>
            </a:r>
          </a:p>
          <a:p>
            <a:pPr defTabSz="756026"/>
            <a:r>
              <a:rPr kumimoji="0" lang="ja-JP" altLang="en-US" sz="2000" dirty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　　　　　　電極部の電力損失：　</a:t>
            </a:r>
            <a:r>
              <a:rPr kumimoji="0" lang="en-US" altLang="ja-JP" sz="2000" dirty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	40W</a:t>
            </a:r>
            <a:r>
              <a:rPr kumimoji="0" lang="ja-JP" altLang="en-US" sz="2000" dirty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程度（無視できる）</a:t>
            </a:r>
            <a:endParaRPr kumimoji="0" lang="en-US" altLang="ja-JP" sz="2000" dirty="0">
              <a:solidFill>
                <a:srgbClr val="222222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defTabSz="756026"/>
            <a:endParaRPr kumimoji="0" lang="en-US" altLang="ja-JP" sz="2000" dirty="0">
              <a:solidFill>
                <a:srgbClr val="222222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285750" indent="-285750" defTabSz="756026">
              <a:buFont typeface="Arial" panose="020B0604020202020204" pitchFamily="34" charset="0"/>
              <a:buChar char="•"/>
            </a:pPr>
            <a:r>
              <a:rPr kumimoji="0" lang="ja-JP" altLang="en-US" sz="2000" dirty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アンプの出力設計に関しては、ビームローディングの仕様が支配的になる。</a:t>
            </a:r>
            <a:endParaRPr kumimoji="0" lang="en-US" altLang="ja-JP" sz="2000" dirty="0">
              <a:solidFill>
                <a:srgbClr val="222222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285750" indent="-285750" defTabSz="756026">
              <a:buFont typeface="Arial" panose="020B0604020202020204" pitchFamily="34" charset="0"/>
              <a:buChar char="•"/>
            </a:pPr>
            <a:r>
              <a:rPr kumimoji="0" lang="en-US" altLang="ja-JP" sz="2000" dirty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RF</a:t>
            </a:r>
            <a:r>
              <a:rPr kumimoji="0" lang="ja-JP" altLang="en-US" sz="2000" dirty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空洞を等価回路に置き換えてループカップリングの計算を行った。</a:t>
            </a:r>
            <a:endParaRPr kumimoji="0" lang="en-US" altLang="ja-JP" sz="2000" dirty="0">
              <a:solidFill>
                <a:srgbClr val="222222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defTabSz="756026"/>
            <a:r>
              <a:rPr kumimoji="0" lang="ja-JP" altLang="en-US" sz="2000" dirty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　　その結果</a:t>
            </a:r>
            <a:r>
              <a:rPr kumimoji="0" lang="en-US" altLang="ja-JP" sz="2000" dirty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L</a:t>
            </a:r>
            <a:r>
              <a:rPr kumimoji="0" lang="ja-JP" altLang="en-US" sz="2000" dirty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カップルの電圧比率は</a:t>
            </a:r>
            <a:r>
              <a:rPr kumimoji="0" lang="en-US" altLang="ja-JP" sz="2000" dirty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125</a:t>
            </a:r>
            <a:r>
              <a:rPr kumimoji="0" lang="ja-JP" altLang="en-US" sz="2000" dirty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となった。（ビームローディングが</a:t>
            </a:r>
            <a:r>
              <a:rPr kumimoji="0" lang="en-US" altLang="ja-JP" sz="2000" dirty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1kW</a:t>
            </a:r>
            <a:r>
              <a:rPr kumimoji="0" lang="ja-JP" altLang="en-US" sz="2000" dirty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時）</a:t>
            </a:r>
            <a:endParaRPr kumimoji="0" lang="en-US" altLang="ja-JP" sz="2000" dirty="0">
              <a:solidFill>
                <a:srgbClr val="222222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defTabSz="756026"/>
            <a:r>
              <a:rPr kumimoji="0" lang="ja-JP" altLang="en-US" sz="2000" dirty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・今後</a:t>
            </a:r>
            <a:endParaRPr kumimoji="0" lang="en-US" altLang="ja-JP" sz="2000" dirty="0">
              <a:solidFill>
                <a:srgbClr val="222222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defTabSz="756026"/>
            <a:r>
              <a:rPr kumimoji="0" lang="ja-JP" altLang="en-US" sz="2000" dirty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　　</a:t>
            </a:r>
            <a:r>
              <a:rPr kumimoji="0" lang="en-US" altLang="ja-JP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CST Studio</a:t>
            </a:r>
            <a:r>
              <a:rPr kumimoji="0" lang="ja-JP" altLang="en-US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を用いて３</a:t>
            </a:r>
            <a:r>
              <a:rPr kumimoji="0" lang="en-US" altLang="ja-JP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D</a:t>
            </a:r>
            <a:r>
              <a:rPr kumimoji="0" lang="ja-JP" altLang="en-US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計算を行い、クロスチェックをおこなう。</a:t>
            </a:r>
            <a:endParaRPr kumimoji="0" lang="en-US" altLang="ja-JP" sz="20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defTabSz="756026"/>
            <a:r>
              <a:rPr kumimoji="0" lang="ja-JP" altLang="en-US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　　ビームローディングが大きい場合（</a:t>
            </a:r>
            <a:r>
              <a:rPr kumimoji="0" lang="en-US" altLang="ja-JP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10kW</a:t>
            </a:r>
            <a:r>
              <a:rPr kumimoji="0" lang="ja-JP" altLang="en-US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以上）、カップリングを大きめにして、</a:t>
            </a:r>
            <a:endParaRPr kumimoji="0" lang="en-US" altLang="ja-JP" sz="20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defTabSz="756026"/>
            <a:r>
              <a:rPr kumimoji="0" lang="ja-JP" altLang="en-US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　　全反射に耐えるアンプや伝送線路の検討を行う</a:t>
            </a:r>
            <a:endParaRPr kumimoji="0" lang="en-US" altLang="ja-JP" sz="20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defTabSz="756026"/>
            <a:endParaRPr kumimoji="0" lang="en-US" altLang="ja-JP" sz="2000" dirty="0">
              <a:solidFill>
                <a:srgbClr val="222222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defTabSz="756026"/>
            <a:endParaRPr kumimoji="0" lang="en-US" altLang="ja-JP" sz="2000" dirty="0">
              <a:solidFill>
                <a:srgbClr val="222222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721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6214</TotalTime>
  <Words>526</Words>
  <Application>Microsoft Office PowerPoint</Application>
  <PresentationFormat>ユーザー設定</PresentationFormat>
  <Paragraphs>85</Paragraphs>
  <Slides>10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20" baseType="lpstr">
      <vt:lpstr>BIZ UDPゴシック</vt:lpstr>
      <vt:lpstr>Meiryo UI</vt:lpstr>
      <vt:lpstr>游ゴシック</vt:lpstr>
      <vt:lpstr>游明朝</vt:lpstr>
      <vt:lpstr>Arial</vt:lpstr>
      <vt:lpstr>Calibri</vt:lpstr>
      <vt:lpstr>Impact</vt:lpstr>
      <vt:lpstr>Symbol</vt:lpstr>
      <vt:lpstr>Wingdings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PC125</dc:creator>
  <cp:lastModifiedBy>okuno hiroki</cp:lastModifiedBy>
  <cp:revision>160</cp:revision>
  <cp:lastPrinted>2025-07-04T01:27:17Z</cp:lastPrinted>
  <dcterms:modified xsi:type="dcterms:W3CDTF">2025-07-10T12:51:49Z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2023-06-07T09:41:02Z</dcterms:created>
  <dc:creator/>
  <dc:description/>
  <dc:language>ja-JP</dc:language>
  <cp:lastModifiedBy/>
  <dcterms:modified xsi:type="dcterms:W3CDTF">2023-06-28T13:29:58Z</dcterms:modified>
  <cp:revision>43</cp:revision>
  <dc:subject/>
  <dc:title/>
</cp:coreProperties>
</file>