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3"/>
  </p:notesMasterIdLst>
  <p:sldIdLst>
    <p:sldId id="257" r:id="rId4"/>
    <p:sldId id="2373" r:id="rId5"/>
    <p:sldId id="2464" r:id="rId6"/>
    <p:sldId id="2465" r:id="rId7"/>
    <p:sldId id="2466" r:id="rId8"/>
    <p:sldId id="2400" r:id="rId9"/>
    <p:sldId id="2467" r:id="rId10"/>
    <p:sldId id="1073" r:id="rId11"/>
    <p:sldId id="2468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4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80FD8-43EE-426B-84AA-8A7C3BF2E1E8}" type="datetimeFigureOut">
              <a:rPr kumimoji="1" lang="ja-JP" altLang="en-US" smtClean="0"/>
              <a:t>2025/7/11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99E60-7B15-433C-80D5-2F49314411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682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１３：</a:t>
            </a:r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CARA</a:t>
            </a:r>
            <a:r>
              <a:rPr lang="ja-JP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はソレノイドコイルと円筒共振器からなり、イオン源からのビームは左から入射します。磁場はこの軸方向です。共振器のなかでは、この図の示すような</a:t>
            </a:r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TE111</a:t>
            </a:r>
            <a:r>
              <a:rPr lang="ja-JP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モードの回転電場が立っています。この回転周波数と、磁場によって決まるサイクロトロン周波数が一致した時、共鳴的に加速が実現し、回転方向の運動エネルギーを獲得して、円形のビームが作られ標的にあたりま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F5A540-8B2D-41B9-AE25-7B46C124830F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915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C2CE04-5EFA-78FD-5DAA-F82B4248B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68B2C7-02A4-5041-FBF0-F2688D7C3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941ACF-13F5-BEF8-C8DA-CEFAAB2F4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F737-E477-4C8A-95B1-A1A28D14C8E1}" type="datetimeFigureOut">
              <a:rPr kumimoji="1" lang="ja-JP" altLang="en-US" smtClean="0"/>
              <a:t>2025/7/11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F3A0C20-6EFB-7BA1-7BE4-25C1D1EFB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B4339E-E967-8F4F-8A14-16F5A8BF5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01DC-88F9-4D6D-A80D-9E81137A97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7748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1F9F80-243E-0C21-FC69-DFE0050F2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342CE6D-7CC3-2C97-D5BF-A41C5C798F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0E5306-5954-07B2-02FF-845891163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F737-E477-4C8A-95B1-A1A28D14C8E1}" type="datetimeFigureOut">
              <a:rPr kumimoji="1" lang="ja-JP" altLang="en-US" smtClean="0"/>
              <a:t>2025/7/11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40F5FA-329C-BDDA-C685-D045387FC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1B9403-9F2A-70AC-F502-F7F26911A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01DC-88F9-4D6D-A80D-9E81137A97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301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B3F5D0E-9D3D-0386-ABB6-9BD59B1DF5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5B0A8B7-A57B-CB67-F1E1-96007FC25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CC3A49-A768-4BD8-449B-47B864EE2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F737-E477-4C8A-95B1-A1A28D14C8E1}" type="datetimeFigureOut">
              <a:rPr kumimoji="1" lang="ja-JP" altLang="en-US" smtClean="0"/>
              <a:t>2025/7/11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E79829-F80A-F2D9-F890-13862CF1F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4A7CC2-9DAB-AD42-022C-4F9D72AF7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01DC-88F9-4D6D-A80D-9E81137A97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848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FA9E-2251-49DC-A81A-3C1D82831789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2025/7/11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0A6-298D-45AC-BF96-30E3E5B73088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505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FA9E-2251-49DC-A81A-3C1D82831789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2025/7/11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0A6-298D-45AC-BF96-30E3E5B73088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416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FA9E-2251-49DC-A81A-3C1D82831789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2025/7/11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0A6-298D-45AC-BF96-30E3E5B73088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252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FA9E-2251-49DC-A81A-3C1D82831789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2025/7/11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0A6-298D-45AC-BF96-30E3E5B73088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51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FA9E-2251-49DC-A81A-3C1D82831789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2025/7/11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0A6-298D-45AC-BF96-30E3E5B73088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06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FA9E-2251-49DC-A81A-3C1D82831789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2025/7/11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0A6-298D-45AC-BF96-30E3E5B73088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917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FA9E-2251-49DC-A81A-3C1D82831789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2025/7/11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0A6-298D-45AC-BF96-30E3E5B73088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34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FA9E-2251-49DC-A81A-3C1D82831789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2025/7/11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0A6-298D-45AC-BF96-30E3E5B73088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18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4F88DE-C1AC-1959-76BE-8E273D646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3FB6E5-ECD0-43AF-4194-DF32833C9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C307C3-5A51-0893-EBC2-920772E8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F737-E477-4C8A-95B1-A1A28D14C8E1}" type="datetimeFigureOut">
              <a:rPr kumimoji="1" lang="ja-JP" altLang="en-US" smtClean="0"/>
              <a:t>2025/7/11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F9D393-B750-042D-85E9-325D33FD3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91BDAB-7BB9-54D7-0DC1-2939AE47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01DC-88F9-4D6D-A80D-9E81137A97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71184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FA9E-2251-49DC-A81A-3C1D82831789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2025/7/11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0A6-298D-45AC-BF96-30E3E5B73088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417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FA9E-2251-49DC-A81A-3C1D82831789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2025/7/11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0A6-298D-45AC-BF96-30E3E5B73088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186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FA9E-2251-49DC-A81A-3C1D82831789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2025/7/11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0A6-298D-45AC-BF96-30E3E5B73088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7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FA9E-2251-49DC-A81A-3C1D82831789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2025/7/11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0A6-298D-45AC-BF96-30E3E5B73088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9941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FA9E-2251-49DC-A81A-3C1D82831789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2025/7/11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0A6-298D-45AC-BF96-30E3E5B73088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4181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FA9E-2251-49DC-A81A-3C1D82831789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2025/7/11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0A6-298D-45AC-BF96-30E3E5B73088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16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FA9E-2251-49DC-A81A-3C1D82831789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2025/7/11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0A6-298D-45AC-BF96-30E3E5B73088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124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FA9E-2251-49DC-A81A-3C1D82831789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2025/7/11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0A6-298D-45AC-BF96-30E3E5B73088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234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FA9E-2251-49DC-A81A-3C1D82831789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2025/7/11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0A6-298D-45AC-BF96-30E3E5B73088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754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FA9E-2251-49DC-A81A-3C1D82831789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2025/7/11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0A6-298D-45AC-BF96-30E3E5B73088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83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EB28C0-D0E7-3377-751A-06DD53958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22EF52C-B168-6D26-192A-83880CFA0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069342-346A-2C89-5261-989288625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F737-E477-4C8A-95B1-A1A28D14C8E1}" type="datetimeFigureOut">
              <a:rPr kumimoji="1" lang="ja-JP" altLang="en-US" smtClean="0"/>
              <a:t>2025/7/11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491A117-BC51-DB56-CFAB-784745832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C88CCFC-E736-D66D-6C57-E3A3681E3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01DC-88F9-4D6D-A80D-9E81137A97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3443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FA9E-2251-49DC-A81A-3C1D82831789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2025/7/11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0A6-298D-45AC-BF96-30E3E5B73088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56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FA9E-2251-49DC-A81A-3C1D82831789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2025/7/11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0A6-298D-45AC-BF96-30E3E5B73088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484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FA9E-2251-49DC-A81A-3C1D82831789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2025/7/11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0A6-298D-45AC-BF96-30E3E5B73088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789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FA9E-2251-49DC-A81A-3C1D82831789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2025/7/11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0A6-298D-45AC-BF96-30E3E5B73088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9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634F1C-9CD0-79BA-64AA-B090A78D4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FE3BCB-CDC2-ECBF-784B-0AFF45A479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B508053-495A-F2E8-B040-BFCDFC78EB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B3D0DA1-B494-91FA-A359-926B47784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F737-E477-4C8A-95B1-A1A28D14C8E1}" type="datetimeFigureOut">
              <a:rPr kumimoji="1" lang="ja-JP" altLang="en-US" smtClean="0"/>
              <a:t>2025/7/11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620A7B-D947-5F2E-9258-2D76CEE0C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04E041-69F0-31EC-6AC0-68D42388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01DC-88F9-4D6D-A80D-9E81137A97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981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D68F39-2F0F-26F8-5277-E32C7E3C4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DCC603E-4051-019A-B364-8769D283E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11634AB-2231-7A7E-9D12-AAEC67574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9421D6F-82C1-0116-69FE-513FD6B0BB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C316D7F-C757-1A9B-2424-DE44CE1702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C6BBA46-1234-D9AA-BF59-25DC1868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F737-E477-4C8A-95B1-A1A28D14C8E1}" type="datetimeFigureOut">
              <a:rPr kumimoji="1" lang="ja-JP" altLang="en-US" smtClean="0"/>
              <a:t>2025/7/11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2A8FDE4-9D8C-9805-2324-E631FEFFB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B3519C-2095-8FA2-FA08-1984372AE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01DC-88F9-4D6D-A80D-9E81137A97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10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A2677A-8E27-4704-6BB3-DDC01E81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2016619-F270-9642-EAD2-411DFDE50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F737-E477-4C8A-95B1-A1A28D14C8E1}" type="datetimeFigureOut">
              <a:rPr kumimoji="1" lang="ja-JP" altLang="en-US" smtClean="0"/>
              <a:t>2025/7/11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04578B4-F77B-EE36-E3EA-5703CE671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94A13A6-5DE3-B579-E4AF-ADA825E8A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01DC-88F9-4D6D-A80D-9E81137A97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9239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4C369E4-EB52-9476-2AB9-7D1C3D5E8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F737-E477-4C8A-95B1-A1A28D14C8E1}" type="datetimeFigureOut">
              <a:rPr kumimoji="1" lang="ja-JP" altLang="en-US" smtClean="0"/>
              <a:t>2025/7/11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D72C4A4-CCB0-E0AB-B214-4C3C0E94E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D1E9B65-A929-2543-5DD3-CD8E40457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01DC-88F9-4D6D-A80D-9E81137A97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488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4DD85D-CBC3-4086-E7BC-A40D2C695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9C0E88C-85C9-B297-0AF6-DEAFF1EE3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6155F3B-01F0-0647-DAD3-85ABEF3B5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46506EE-FBA1-EE07-7064-EFA40A579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F737-E477-4C8A-95B1-A1A28D14C8E1}" type="datetimeFigureOut">
              <a:rPr kumimoji="1" lang="ja-JP" altLang="en-US" smtClean="0"/>
              <a:t>2025/7/11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C4E7039-1D35-1D5A-BCB2-B361335F3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FE80093-7C13-BE6C-2D66-79C69149A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01DC-88F9-4D6D-A80D-9E81137A97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774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9FA746-2A0B-5A77-8D56-29F64B6F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C1D9B31-B90E-A215-5ED8-36BE83F17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0ED33AA-B9FB-B542-3590-A4F9F2D32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CC08F5F-A8B9-717E-6F9E-EBF98E1E7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F737-E477-4C8A-95B1-A1A28D14C8E1}" type="datetimeFigureOut">
              <a:rPr kumimoji="1" lang="ja-JP" altLang="en-US" smtClean="0"/>
              <a:t>2025/7/11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54698CE-FD31-5DB4-2F0B-C21564382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5983DD1-9BD5-466D-342E-3DC2EE957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001DC-88F9-4D6D-A80D-9E81137A97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90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23D5F4E-94EC-D193-A265-CF14318F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7259A5E-77D5-8934-2E21-ECD0AF1A9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FF8A90B-6356-2E8C-8986-26E2C4E02C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69F737-E477-4C8A-95B1-A1A28D14C8E1}" type="datetimeFigureOut">
              <a:rPr kumimoji="1" lang="ja-JP" altLang="en-US" smtClean="0"/>
              <a:t>2025/7/11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539EA5-BF97-1E9C-9B5D-8A2C2E581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E290A28-F6E0-0E77-E912-14F790A30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5001DC-88F9-4D6D-A80D-9E81137A97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589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7FA9E-2251-49DC-A81A-3C1D8283178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2025/7/11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8A0A6-298D-45AC-BF96-30E3E5B7308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11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987FA9E-2251-49DC-A81A-3C1D8283178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2025/7/11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798A0A6-298D-45AC-BF96-30E3E5B73088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80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77CCEE0B-1147-D390-727B-80B739BCB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altLang="ja-JP" sz="4800" b="1" dirty="0">
                <a:solidFill>
                  <a:srgbClr val="FFFFFF"/>
                </a:solidFill>
              </a:rPr>
              <a:t>CARA</a:t>
            </a:r>
            <a:r>
              <a:rPr lang="ja-JP" altLang="en-US" sz="4800" b="1" dirty="0">
                <a:solidFill>
                  <a:srgbClr val="FFFFFF"/>
                </a:solidFill>
              </a:rPr>
              <a:t>実証試験とその後</a:t>
            </a:r>
            <a:br>
              <a:rPr lang="en-US" altLang="ja-JP" sz="4800" dirty="0">
                <a:solidFill>
                  <a:srgbClr val="FFFFFF"/>
                </a:solidFill>
              </a:rPr>
            </a:br>
            <a:r>
              <a:rPr lang="ja-JP" altLang="en-US" sz="2700" dirty="0">
                <a:solidFill>
                  <a:srgbClr val="FFFFFF"/>
                </a:solidFill>
              </a:rPr>
              <a:t>「核融合分野に貢献する１</a:t>
            </a:r>
            <a:r>
              <a:rPr lang="en-US" altLang="ja-JP" sz="2700" dirty="0">
                <a:solidFill>
                  <a:srgbClr val="FFFFFF"/>
                </a:solidFill>
              </a:rPr>
              <a:t>A</a:t>
            </a:r>
            <a:r>
              <a:rPr lang="ja-JP" altLang="en-US" sz="2700" dirty="0">
                <a:solidFill>
                  <a:srgbClr val="FFFFFF"/>
                </a:solidFill>
              </a:rPr>
              <a:t>重陽子線形加速器と</a:t>
            </a:r>
            <a:r>
              <a:rPr lang="en-US" altLang="ja-JP" sz="2700" dirty="0">
                <a:solidFill>
                  <a:srgbClr val="FFFFFF"/>
                </a:solidFill>
              </a:rPr>
              <a:t>CARA</a:t>
            </a:r>
            <a:r>
              <a:rPr lang="ja-JP" altLang="en-US" sz="2700" dirty="0">
                <a:solidFill>
                  <a:srgbClr val="FFFFFF"/>
                </a:solidFill>
              </a:rPr>
              <a:t>加速器の実現可能性」（ムーンショット目標</a:t>
            </a:r>
            <a:r>
              <a:rPr lang="en-US" altLang="ja-JP" sz="2700" dirty="0">
                <a:solidFill>
                  <a:srgbClr val="FFFFFF"/>
                </a:solidFill>
              </a:rPr>
              <a:t>10</a:t>
            </a:r>
            <a:r>
              <a:rPr lang="ja-JP" altLang="en-US" sz="2700" dirty="0">
                <a:solidFill>
                  <a:srgbClr val="FFFFFF"/>
                </a:solidFill>
              </a:rPr>
              <a:t>奥野プロジェクトワークショップ</a:t>
            </a:r>
            <a:r>
              <a:rPr lang="ja-JP" altLang="en-US" sz="2700" b="1" dirty="0">
                <a:solidFill>
                  <a:srgbClr val="FFFFFF"/>
                </a:solidFill>
              </a:rPr>
              <a:t>夏の陣</a:t>
            </a:r>
            <a:r>
              <a:rPr lang="ja-JP" altLang="en-US" sz="2700" dirty="0">
                <a:solidFill>
                  <a:srgbClr val="FFFFFF"/>
                </a:solidFill>
              </a:rPr>
              <a:t>）</a:t>
            </a: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0BACD668-9F8C-80BC-1A20-5C89480A61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ja-JP" altLang="en-US" dirty="0"/>
              <a:t>ムーンショット目標</a:t>
            </a:r>
            <a:r>
              <a:rPr lang="en-US" altLang="ja-JP" dirty="0"/>
              <a:t>10</a:t>
            </a:r>
            <a:r>
              <a:rPr lang="ja-JP" altLang="en-US" dirty="0"/>
              <a:t>奥野プロジェクト　</a:t>
            </a:r>
            <a:endParaRPr lang="en-US" altLang="ja-JP" dirty="0"/>
          </a:p>
          <a:p>
            <a:pPr algn="l"/>
            <a:r>
              <a:rPr lang="ja-JP" altLang="en-US" dirty="0"/>
              <a:t>プロジェクトマネージャー</a:t>
            </a:r>
            <a:endParaRPr lang="en-US" altLang="ja-JP" dirty="0"/>
          </a:p>
          <a:p>
            <a:pPr algn="l"/>
            <a:r>
              <a:rPr lang="ja-JP" altLang="en-US" dirty="0"/>
              <a:t>理化学研究所　奥野広樹</a:t>
            </a:r>
          </a:p>
        </p:txBody>
      </p:sp>
    </p:spTree>
    <p:extLst>
      <p:ext uri="{BB962C8B-B14F-4D97-AF65-F5344CB8AC3E}">
        <p14:creationId xmlns:p14="http://schemas.microsoft.com/office/powerpoint/2010/main" val="339955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89194D4-79A3-35B8-E18D-07A02E244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06" y="903517"/>
            <a:ext cx="2059329" cy="199133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255A9EE-B1B8-A170-2A56-B54EF4CAF78B}"/>
              </a:ext>
            </a:extLst>
          </p:cNvPr>
          <p:cNvSpPr txBox="1"/>
          <p:nvPr/>
        </p:nvSpPr>
        <p:spPr>
          <a:xfrm>
            <a:off x="5345078" y="2397411"/>
            <a:ext cx="64351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2000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年代、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Yale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大の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Hirshfield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等により提案された。その時の加速エネルギーは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1GeV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。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巨大かつ高磁場のソレノイドが必要なため、実現に至っていない。（電子では実証済み）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本プロジェクトでは、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最大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1MeV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程度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非相対論領域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を目指す。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（特徴）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低エネルギー部の空間電荷の集中を緩和できる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直流ビームのまま加速できる（空間電荷力の緩和）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1" i="0" u="none" strike="dbl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取り出しを前提としていない。（内部標的）</a:t>
            </a:r>
            <a:endParaRPr kumimoji="1" lang="en-US" altLang="ja-JP" sz="2000" b="1" i="0" u="none" strike="dbl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軌道形状がコンパクト。運動エネルギーの向きが円の接線方向。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538F320-BEDD-AEE3-CF87-CCBEDB6ED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759" y="3134708"/>
            <a:ext cx="3787947" cy="2568731"/>
          </a:xfrm>
          <a:prstGeom prst="rect">
            <a:avLst/>
          </a:prstGeom>
        </p:spPr>
      </p:pic>
      <p:sp>
        <p:nvSpPr>
          <p:cNvPr id="7" name="矢印: 右 6">
            <a:extLst>
              <a:ext uri="{FF2B5EF4-FFF2-40B4-BE49-F238E27FC236}">
                <a16:creationId xmlns:a16="http://schemas.microsoft.com/office/drawing/2014/main" id="{EF35552A-47FB-41AC-EDAE-C1B3973BB398}"/>
              </a:ext>
            </a:extLst>
          </p:cNvPr>
          <p:cNvSpPr/>
          <p:nvPr/>
        </p:nvSpPr>
        <p:spPr>
          <a:xfrm>
            <a:off x="1515734" y="4165992"/>
            <a:ext cx="486137" cy="5061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3097547-258A-9608-D67A-88AD187D3DA9}"/>
              </a:ext>
            </a:extLst>
          </p:cNvPr>
          <p:cNvSpPr/>
          <p:nvPr/>
        </p:nvSpPr>
        <p:spPr>
          <a:xfrm>
            <a:off x="356987" y="4089194"/>
            <a:ext cx="1158747" cy="6597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イオン源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26CBC44-9923-B938-83F1-E0EDD04E3F1C}"/>
              </a:ext>
            </a:extLst>
          </p:cNvPr>
          <p:cNvSpPr txBox="1"/>
          <p:nvPr/>
        </p:nvSpPr>
        <p:spPr>
          <a:xfrm>
            <a:off x="1383204" y="133273"/>
            <a:ext cx="8872140" cy="516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R="0" lvl="0" indent="0" algn="ctr" defTabSz="9144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1" sz="2400" b="1" i="0" u="none" strike="noStrike" cap="none" spc="0" normalizeH="0" baseline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Meiryo UI"/>
                <a:ea typeface="メイリオ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Meiryo UI"/>
                <a:ea typeface="メイリオ"/>
                <a:cs typeface="+mj-cs"/>
              </a:rPr>
              <a:t>CARA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Meiryo UI"/>
                <a:ea typeface="メイリオ"/>
                <a:cs typeface="+mj-cs"/>
              </a:rPr>
              <a:t>自動サイクロトロン共鳴加速器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4CC2B64E-8E17-996A-B805-9B7FCD087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732" y="1038758"/>
            <a:ext cx="2111832" cy="103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FF809AB-967B-DF01-170A-8DDE4B5A60B6}"/>
              </a:ext>
            </a:extLst>
          </p:cNvPr>
          <p:cNvSpPr txBox="1"/>
          <p:nvPr/>
        </p:nvSpPr>
        <p:spPr>
          <a:xfrm>
            <a:off x="6403001" y="1224517"/>
            <a:ext cx="5897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サイクロトロン周波数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共振周波数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→共鳴加速が実現する。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1681AEE-1068-0F7A-D175-5DC5FED7A6DB}"/>
              </a:ext>
            </a:extLst>
          </p:cNvPr>
          <p:cNvSpPr txBox="1"/>
          <p:nvPr/>
        </p:nvSpPr>
        <p:spPr>
          <a:xfrm>
            <a:off x="97123" y="663658"/>
            <a:ext cx="1670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共振器内の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TE111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モード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BE4DF9E-A4C9-74A9-3451-D98A540F2E39}"/>
              </a:ext>
            </a:extLst>
          </p:cNvPr>
          <p:cNvSpPr txBox="1"/>
          <p:nvPr/>
        </p:nvSpPr>
        <p:spPr>
          <a:xfrm>
            <a:off x="4074295" y="718851"/>
            <a:ext cx="2541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サイクロトロン周波数</a:t>
            </a: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694222FE-92A9-E581-EB52-A67D31AC4098}"/>
              </a:ext>
            </a:extLst>
          </p:cNvPr>
          <p:cNvSpPr/>
          <p:nvPr/>
        </p:nvSpPr>
        <p:spPr>
          <a:xfrm>
            <a:off x="5731497" y="1060824"/>
            <a:ext cx="418343" cy="3913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5F40FBDC-B6AE-115F-AF31-3E2EDCA45E6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2441" t="23426" b="22046"/>
          <a:stretch/>
        </p:blipFill>
        <p:spPr>
          <a:xfrm>
            <a:off x="356987" y="5660845"/>
            <a:ext cx="4572139" cy="1038745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D19E9C5-6536-70E3-FD0D-273E781FFB7B}"/>
              </a:ext>
            </a:extLst>
          </p:cNvPr>
          <p:cNvSpPr txBox="1"/>
          <p:nvPr/>
        </p:nvSpPr>
        <p:spPr>
          <a:xfrm>
            <a:off x="313407" y="6391311"/>
            <a:ext cx="2286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CARA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中の軌道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(1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例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222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1791E-982F-222E-A7D9-90CBB7229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F2C330-1835-CC9D-B8BB-0BC4A93EA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52" y="15210"/>
            <a:ext cx="10515600" cy="86828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ja-JP" sz="4000" b="1" dirty="0">
                <a:solidFill>
                  <a:srgbClr val="ED7D31">
                    <a:lumMod val="50000"/>
                  </a:srgbClr>
                </a:solidFill>
                <a:latin typeface="Meiryo UI"/>
                <a:ea typeface="メイリオ"/>
              </a:rPr>
              <a:t>CARA</a:t>
            </a:r>
            <a:r>
              <a:rPr lang="ja-JP" altLang="en-US" sz="4000" b="1" dirty="0">
                <a:solidFill>
                  <a:srgbClr val="ED7D31">
                    <a:lumMod val="50000"/>
                  </a:srgbClr>
                </a:solidFill>
                <a:latin typeface="Meiryo UI"/>
                <a:ea typeface="メイリオ"/>
              </a:rPr>
              <a:t>による中性子生成の前倒し案</a:t>
            </a: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2192FA1F-8F2D-BDC0-8A93-13B8214EE9BE}"/>
              </a:ext>
            </a:extLst>
          </p:cNvPr>
          <p:cNvCxnSpPr/>
          <p:nvPr/>
        </p:nvCxnSpPr>
        <p:spPr>
          <a:xfrm>
            <a:off x="1030514" y="3738323"/>
            <a:ext cx="1022168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FF3678F2-27FE-7291-9B93-357E460888C9}"/>
              </a:ext>
            </a:extLst>
          </p:cNvPr>
          <p:cNvCxnSpPr>
            <a:cxnSpLocks/>
          </p:cNvCxnSpPr>
          <p:nvPr/>
        </p:nvCxnSpPr>
        <p:spPr>
          <a:xfrm flipV="1">
            <a:off x="1030514" y="1043135"/>
            <a:ext cx="0" cy="269518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498F465-E648-1774-6C02-6819AA17FFE2}"/>
              </a:ext>
            </a:extLst>
          </p:cNvPr>
          <p:cNvCxnSpPr>
            <a:cxnSpLocks/>
          </p:cNvCxnSpPr>
          <p:nvPr/>
        </p:nvCxnSpPr>
        <p:spPr>
          <a:xfrm>
            <a:off x="2565400" y="3520608"/>
            <a:ext cx="0" cy="402772"/>
          </a:xfrm>
          <a:prstGeom prst="line">
            <a:avLst/>
          </a:prstGeom>
          <a:ln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F9A47003-F90C-6A56-7763-CE0449C4319F}"/>
              </a:ext>
            </a:extLst>
          </p:cNvPr>
          <p:cNvCxnSpPr>
            <a:cxnSpLocks/>
          </p:cNvCxnSpPr>
          <p:nvPr/>
        </p:nvCxnSpPr>
        <p:spPr>
          <a:xfrm>
            <a:off x="4255407" y="3520608"/>
            <a:ext cx="0" cy="402772"/>
          </a:xfrm>
          <a:prstGeom prst="line">
            <a:avLst/>
          </a:prstGeom>
          <a:ln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86287F11-D58F-4825-4D62-A0DFD266E8FE}"/>
              </a:ext>
            </a:extLst>
          </p:cNvPr>
          <p:cNvCxnSpPr>
            <a:cxnSpLocks/>
          </p:cNvCxnSpPr>
          <p:nvPr/>
        </p:nvCxnSpPr>
        <p:spPr>
          <a:xfrm>
            <a:off x="5945414" y="3520608"/>
            <a:ext cx="0" cy="402772"/>
          </a:xfrm>
          <a:prstGeom prst="line">
            <a:avLst/>
          </a:prstGeom>
          <a:ln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7B578FF6-7025-ECFA-4FD0-46ECAF06B6C6}"/>
              </a:ext>
            </a:extLst>
          </p:cNvPr>
          <p:cNvCxnSpPr>
            <a:cxnSpLocks/>
          </p:cNvCxnSpPr>
          <p:nvPr/>
        </p:nvCxnSpPr>
        <p:spPr>
          <a:xfrm>
            <a:off x="7635421" y="3520608"/>
            <a:ext cx="0" cy="402772"/>
          </a:xfrm>
          <a:prstGeom prst="line">
            <a:avLst/>
          </a:prstGeom>
          <a:ln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C42724D1-C04B-5B02-B371-678C9F327EB7}"/>
              </a:ext>
            </a:extLst>
          </p:cNvPr>
          <p:cNvCxnSpPr>
            <a:cxnSpLocks/>
          </p:cNvCxnSpPr>
          <p:nvPr/>
        </p:nvCxnSpPr>
        <p:spPr>
          <a:xfrm>
            <a:off x="9325427" y="3520608"/>
            <a:ext cx="0" cy="402772"/>
          </a:xfrm>
          <a:prstGeom prst="line">
            <a:avLst/>
          </a:prstGeom>
          <a:ln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6225CF0-6521-2836-8F8F-AEE6EEB94DE8}"/>
              </a:ext>
            </a:extLst>
          </p:cNvPr>
          <p:cNvSpPr txBox="1"/>
          <p:nvPr/>
        </p:nvSpPr>
        <p:spPr>
          <a:xfrm>
            <a:off x="5580744" y="3993219"/>
            <a:ext cx="827313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2040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792789F-9F04-74CA-BCF9-24BA195176B9}"/>
              </a:ext>
            </a:extLst>
          </p:cNvPr>
          <p:cNvSpPr txBox="1"/>
          <p:nvPr/>
        </p:nvSpPr>
        <p:spPr>
          <a:xfrm>
            <a:off x="9009740" y="3993219"/>
            <a:ext cx="827313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2050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F03D367-DF65-E32D-EB48-109A85DD6ED1}"/>
              </a:ext>
            </a:extLst>
          </p:cNvPr>
          <p:cNvSpPr txBox="1"/>
          <p:nvPr/>
        </p:nvSpPr>
        <p:spPr>
          <a:xfrm>
            <a:off x="7295242" y="3993219"/>
            <a:ext cx="827313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2045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3EABF93-797A-E2DA-2703-BED729046CE0}"/>
              </a:ext>
            </a:extLst>
          </p:cNvPr>
          <p:cNvSpPr txBox="1"/>
          <p:nvPr/>
        </p:nvSpPr>
        <p:spPr>
          <a:xfrm>
            <a:off x="3866246" y="3993219"/>
            <a:ext cx="827313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2035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547BFE0-77DD-E0EC-A05D-C7470C569E3F}"/>
              </a:ext>
            </a:extLst>
          </p:cNvPr>
          <p:cNvSpPr txBox="1"/>
          <p:nvPr/>
        </p:nvSpPr>
        <p:spPr>
          <a:xfrm>
            <a:off x="2151748" y="3993219"/>
            <a:ext cx="827313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2030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3DF9681B-5D38-31A6-FA15-B133C86B0A81}"/>
              </a:ext>
            </a:extLst>
          </p:cNvPr>
          <p:cNvCxnSpPr>
            <a:cxnSpLocks/>
          </p:cNvCxnSpPr>
          <p:nvPr/>
        </p:nvCxnSpPr>
        <p:spPr>
          <a:xfrm>
            <a:off x="7651748" y="1626495"/>
            <a:ext cx="0" cy="1502228"/>
          </a:xfrm>
          <a:prstGeom prst="line">
            <a:avLst/>
          </a:prstGeom>
          <a:ln>
            <a:solidFill>
              <a:srgbClr val="00B050"/>
            </a:solidFill>
            <a:prstDash val="sysDash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825EE9D4-FD10-4467-FCD7-982EC2FEE71D}"/>
              </a:ext>
            </a:extLst>
          </p:cNvPr>
          <p:cNvCxnSpPr/>
          <p:nvPr/>
        </p:nvCxnSpPr>
        <p:spPr>
          <a:xfrm>
            <a:off x="7635421" y="1670038"/>
            <a:ext cx="3540579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B82C87BA-190F-C999-AFA6-3F1F30FED80C}"/>
              </a:ext>
            </a:extLst>
          </p:cNvPr>
          <p:cNvCxnSpPr>
            <a:cxnSpLocks/>
          </p:cNvCxnSpPr>
          <p:nvPr/>
        </p:nvCxnSpPr>
        <p:spPr>
          <a:xfrm>
            <a:off x="4255406" y="3128723"/>
            <a:ext cx="345349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5CAF6AFE-1115-28ED-1A58-794E1C0A0125}"/>
              </a:ext>
            </a:extLst>
          </p:cNvPr>
          <p:cNvCxnSpPr>
            <a:cxnSpLocks/>
          </p:cNvCxnSpPr>
          <p:nvPr/>
        </p:nvCxnSpPr>
        <p:spPr>
          <a:xfrm>
            <a:off x="4255406" y="3142130"/>
            <a:ext cx="0" cy="609600"/>
          </a:xfrm>
          <a:prstGeom prst="line">
            <a:avLst/>
          </a:prstGeom>
          <a:ln>
            <a:solidFill>
              <a:srgbClr val="00B050"/>
            </a:solidFill>
            <a:prstDash val="sysDash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8BE0D9A-E591-6B62-A0C8-AA541E46772E}"/>
              </a:ext>
            </a:extLst>
          </p:cNvPr>
          <p:cNvSpPr txBox="1"/>
          <p:nvPr/>
        </p:nvSpPr>
        <p:spPr>
          <a:xfrm>
            <a:off x="4178213" y="2430831"/>
            <a:ext cx="3699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LIPAc+CARA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による中性子発生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(1xIFMIF)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72D1660-9DE5-1251-E869-B306FBC1803F}"/>
              </a:ext>
            </a:extLst>
          </p:cNvPr>
          <p:cNvSpPr txBox="1"/>
          <p:nvPr/>
        </p:nvSpPr>
        <p:spPr>
          <a:xfrm rot="16200000">
            <a:off x="-186544" y="2139885"/>
            <a:ext cx="175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中性子発生量</a:t>
            </a:r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91284FB7-0393-5A21-C2D6-E8C450B3E097}"/>
              </a:ext>
            </a:extLst>
          </p:cNvPr>
          <p:cNvCxnSpPr>
            <a:cxnSpLocks/>
          </p:cNvCxnSpPr>
          <p:nvPr/>
        </p:nvCxnSpPr>
        <p:spPr>
          <a:xfrm>
            <a:off x="2565399" y="3741244"/>
            <a:ext cx="1690007" cy="1632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A63C66F-F455-27DE-6328-88556B2A1DBB}"/>
              </a:ext>
            </a:extLst>
          </p:cNvPr>
          <p:cNvSpPr txBox="1"/>
          <p:nvPr/>
        </p:nvSpPr>
        <p:spPr>
          <a:xfrm>
            <a:off x="7708898" y="953868"/>
            <a:ext cx="4124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１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A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重陽子線形加速器による発生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(10xIFMIF)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ADB3B9B-F173-EC13-51E5-A882B3A9D2CC}"/>
              </a:ext>
            </a:extLst>
          </p:cNvPr>
          <p:cNvSpPr txBox="1"/>
          <p:nvPr/>
        </p:nvSpPr>
        <p:spPr>
          <a:xfrm>
            <a:off x="1223434" y="1021822"/>
            <a:ext cx="6063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CARA-MS10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モデルの設計完了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小型化と大強度化）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P(2.75MeV)+Li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による中性子生成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BNCT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や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ものづくり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）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4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He(7.2MeV/u) +Bi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による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アスタチン生成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ミュオンイメージングの為の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ミュオン加速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矢印: 下 30">
            <a:extLst>
              <a:ext uri="{FF2B5EF4-FFF2-40B4-BE49-F238E27FC236}">
                <a16:creationId xmlns:a16="http://schemas.microsoft.com/office/drawing/2014/main" id="{17701EA9-92DE-A28F-8A3B-1DBA36B65766}"/>
              </a:ext>
            </a:extLst>
          </p:cNvPr>
          <p:cNvSpPr/>
          <p:nvPr/>
        </p:nvSpPr>
        <p:spPr>
          <a:xfrm>
            <a:off x="2329470" y="2185539"/>
            <a:ext cx="529386" cy="117609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44FDAE55-E329-D555-09E4-8CFE0D20863F}"/>
              </a:ext>
            </a:extLst>
          </p:cNvPr>
          <p:cNvCxnSpPr>
            <a:cxnSpLocks/>
          </p:cNvCxnSpPr>
          <p:nvPr/>
        </p:nvCxnSpPr>
        <p:spPr>
          <a:xfrm>
            <a:off x="1030514" y="3736862"/>
            <a:ext cx="1534884" cy="1482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F1ED8B5-4C37-928F-A374-ED791EEB729D}"/>
              </a:ext>
            </a:extLst>
          </p:cNvPr>
          <p:cNvSpPr txBox="1"/>
          <p:nvPr/>
        </p:nvSpPr>
        <p:spPr>
          <a:xfrm>
            <a:off x="177466" y="4067141"/>
            <a:ext cx="217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Proof Of Concept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FB47971-33D3-7F79-6BAF-B89522CCC5AA}"/>
              </a:ext>
            </a:extLst>
          </p:cNvPr>
          <p:cNvSpPr txBox="1"/>
          <p:nvPr/>
        </p:nvSpPr>
        <p:spPr>
          <a:xfrm>
            <a:off x="406720" y="4966485"/>
            <a:ext cx="322627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世界初のイオン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CARA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の実証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廃棄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MRI(3T)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と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4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枚電極で構成される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CARA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＋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CUSP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(H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＋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, &lt;1MeV, 1mA)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矢印: 下 42">
            <a:extLst>
              <a:ext uri="{FF2B5EF4-FFF2-40B4-BE49-F238E27FC236}">
                <a16:creationId xmlns:a16="http://schemas.microsoft.com/office/drawing/2014/main" id="{C70DF015-9995-22E3-16E1-E509425D93A8}"/>
              </a:ext>
            </a:extLst>
          </p:cNvPr>
          <p:cNvSpPr/>
          <p:nvPr/>
        </p:nvSpPr>
        <p:spPr>
          <a:xfrm rot="10800000">
            <a:off x="1704627" y="4393500"/>
            <a:ext cx="529386" cy="5690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FD15C21-B834-30A1-C410-C26742D0B5C2}"/>
              </a:ext>
            </a:extLst>
          </p:cNvPr>
          <p:cNvSpPr/>
          <p:nvPr/>
        </p:nvSpPr>
        <p:spPr>
          <a:xfrm>
            <a:off x="3633799" y="4786655"/>
            <a:ext cx="2260598" cy="5791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LIPAc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(d,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100mA,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9MeV)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2E1F410-AC41-42CD-79AB-153D3569451B}"/>
              </a:ext>
            </a:extLst>
          </p:cNvPr>
          <p:cNvSpPr/>
          <p:nvPr/>
        </p:nvSpPr>
        <p:spPr>
          <a:xfrm>
            <a:off x="5894397" y="4786655"/>
            <a:ext cx="1582113" cy="57912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Cusp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 (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直線→回転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)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28BBA14-0C21-A2BA-F00F-8AFBAA7FD94F}"/>
              </a:ext>
            </a:extLst>
          </p:cNvPr>
          <p:cNvSpPr/>
          <p:nvPr/>
        </p:nvSpPr>
        <p:spPr>
          <a:xfrm>
            <a:off x="7476510" y="4786655"/>
            <a:ext cx="2065017" cy="57912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RingCARA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 (9MeV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→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40MeV)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A734499-2A48-DB47-5439-DCFB1C73355D}"/>
              </a:ext>
            </a:extLst>
          </p:cNvPr>
          <p:cNvSpPr/>
          <p:nvPr/>
        </p:nvSpPr>
        <p:spPr>
          <a:xfrm>
            <a:off x="9547062" y="4786655"/>
            <a:ext cx="1643808" cy="57912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Cusp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 (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回転→直線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)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86836ED-96A7-8CF3-6729-7661AAA76C1C}"/>
              </a:ext>
            </a:extLst>
          </p:cNvPr>
          <p:cNvSpPr/>
          <p:nvPr/>
        </p:nvSpPr>
        <p:spPr>
          <a:xfrm>
            <a:off x="11190870" y="4786655"/>
            <a:ext cx="664151" cy="5791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標的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A519DE4-C4CD-A2E6-EF6E-6B1111B8FF32}"/>
              </a:ext>
            </a:extLst>
          </p:cNvPr>
          <p:cNvSpPr txBox="1"/>
          <p:nvPr/>
        </p:nvSpPr>
        <p:spPr>
          <a:xfrm>
            <a:off x="3551433" y="4422835"/>
            <a:ext cx="4480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LIPAc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と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CARA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の連携（個人的見解）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3465E9C-75A7-E9EF-1F87-BF8834E1CF84}"/>
              </a:ext>
            </a:extLst>
          </p:cNvPr>
          <p:cNvSpPr txBox="1"/>
          <p:nvPr/>
        </p:nvSpPr>
        <p:spPr>
          <a:xfrm>
            <a:off x="6265425" y="5913990"/>
            <a:ext cx="2739992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MS10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奥野プロジェクト</a:t>
            </a: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D121288F-6C36-266B-9F71-5E90F23698C6}"/>
              </a:ext>
            </a:extLst>
          </p:cNvPr>
          <p:cNvCxnSpPr>
            <a:stCxn id="25" idx="0"/>
          </p:cNvCxnSpPr>
          <p:nvPr/>
        </p:nvCxnSpPr>
        <p:spPr>
          <a:xfrm flipV="1">
            <a:off x="7635421" y="5433461"/>
            <a:ext cx="0" cy="480529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613A8856-B8E5-477F-9265-A821322B3814}"/>
              </a:ext>
            </a:extLst>
          </p:cNvPr>
          <p:cNvCxnSpPr>
            <a:cxnSpLocks/>
            <a:stCxn id="25" idx="1"/>
          </p:cNvCxnSpPr>
          <p:nvPr/>
        </p:nvCxnSpPr>
        <p:spPr>
          <a:xfrm flipH="1" flipV="1">
            <a:off x="5413676" y="5433461"/>
            <a:ext cx="851749" cy="665195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5DB605E-F27A-B5A3-5611-4FEDD9500A73}"/>
              </a:ext>
            </a:extLst>
          </p:cNvPr>
          <p:cNvSpPr txBox="1"/>
          <p:nvPr/>
        </p:nvSpPr>
        <p:spPr>
          <a:xfrm>
            <a:off x="5081845" y="5772488"/>
            <a:ext cx="709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応援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8110FDB-D057-058B-0FBF-1C007871C871}"/>
              </a:ext>
            </a:extLst>
          </p:cNvPr>
          <p:cNvSpPr txBox="1"/>
          <p:nvPr/>
        </p:nvSpPr>
        <p:spPr>
          <a:xfrm>
            <a:off x="7767682" y="5507642"/>
            <a:ext cx="1557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設計製作、、</a:t>
            </a:r>
          </a:p>
        </p:txBody>
      </p:sp>
      <p:sp>
        <p:nvSpPr>
          <p:cNvPr id="26" name="矢印: 下 25">
            <a:extLst>
              <a:ext uri="{FF2B5EF4-FFF2-40B4-BE49-F238E27FC236}">
                <a16:creationId xmlns:a16="http://schemas.microsoft.com/office/drawing/2014/main" id="{01AC78F6-7919-35D9-C2E0-34525DA4B5B0}"/>
              </a:ext>
            </a:extLst>
          </p:cNvPr>
          <p:cNvSpPr/>
          <p:nvPr/>
        </p:nvSpPr>
        <p:spPr>
          <a:xfrm rot="10800000">
            <a:off x="1704627" y="3769301"/>
            <a:ext cx="529386" cy="32019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D7D6487-3FFA-7090-0754-4966F484ACA8}"/>
              </a:ext>
            </a:extLst>
          </p:cNvPr>
          <p:cNvSpPr txBox="1"/>
          <p:nvPr/>
        </p:nvSpPr>
        <p:spPr>
          <a:xfrm>
            <a:off x="4234193" y="3149607"/>
            <a:ext cx="249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DT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フュージョン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for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14MeV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 中性子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961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D76FD2-BF45-0F76-7DF8-58A9D8D98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43" y="52307"/>
            <a:ext cx="10515600" cy="99376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ja-JP" sz="4000" b="1" dirty="0">
                <a:solidFill>
                  <a:srgbClr val="ED7D31">
                    <a:lumMod val="50000"/>
                  </a:srgbClr>
                </a:solidFill>
                <a:latin typeface="Meiryo UI"/>
                <a:ea typeface="メイリオ"/>
              </a:rPr>
              <a:t>Ion CARA</a:t>
            </a:r>
            <a:r>
              <a:rPr lang="ja-JP" altLang="en-US" sz="4000" b="1" dirty="0">
                <a:solidFill>
                  <a:srgbClr val="ED7D31">
                    <a:lumMod val="50000"/>
                  </a:srgbClr>
                </a:solidFill>
                <a:latin typeface="Meiryo UI"/>
                <a:ea typeface="メイリオ"/>
              </a:rPr>
              <a:t>実証試験のセットアップ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C2A648DE-0F0E-D2F9-1C7A-BCDE6BE36F1A}"/>
              </a:ext>
            </a:extLst>
          </p:cNvPr>
          <p:cNvGrpSpPr/>
          <p:nvPr/>
        </p:nvGrpSpPr>
        <p:grpSpPr>
          <a:xfrm>
            <a:off x="3599378" y="1158412"/>
            <a:ext cx="4366517" cy="2280863"/>
            <a:chOff x="2797995" y="1877602"/>
            <a:chExt cx="4366517" cy="2280863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5098945E-3423-A62C-BEB1-6778F05B922E}"/>
                </a:ext>
              </a:extLst>
            </p:cNvPr>
            <p:cNvSpPr/>
            <p:nvPr/>
          </p:nvSpPr>
          <p:spPr>
            <a:xfrm>
              <a:off x="2797995" y="3942708"/>
              <a:ext cx="2784297" cy="21575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D70B78D3-960F-972E-B962-590462731C8D}"/>
                </a:ext>
              </a:extLst>
            </p:cNvPr>
            <p:cNvSpPr/>
            <p:nvPr/>
          </p:nvSpPr>
          <p:spPr>
            <a:xfrm rot="20760527">
              <a:off x="5580071" y="3826041"/>
              <a:ext cx="1321942" cy="14383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59EECD11-B12A-ACFF-9B5A-09F07409B59A}"/>
                </a:ext>
              </a:extLst>
            </p:cNvPr>
            <p:cNvSpPr/>
            <p:nvPr/>
          </p:nvSpPr>
          <p:spPr>
            <a:xfrm>
              <a:off x="6096000" y="1877602"/>
              <a:ext cx="1068512" cy="155139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同軸共振器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4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分の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λ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34AD1035-09D2-4258-99D0-4249D680D5B9}"/>
                </a:ext>
              </a:extLst>
            </p:cNvPr>
            <p:cNvSpPr/>
            <p:nvPr/>
          </p:nvSpPr>
          <p:spPr>
            <a:xfrm>
              <a:off x="6404225" y="3429000"/>
              <a:ext cx="495567" cy="34932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D1476B9-0067-74CD-C7E2-5466EE11F1F0}"/>
                </a:ext>
              </a:extLst>
            </p:cNvPr>
            <p:cNvSpPr txBox="1"/>
            <p:nvPr/>
          </p:nvSpPr>
          <p:spPr>
            <a:xfrm>
              <a:off x="3784314" y="3531202"/>
              <a:ext cx="7089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電極</a:t>
              </a: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FFDDC8B8-AE07-C2D0-69D6-65866114D211}"/>
              </a:ext>
            </a:extLst>
          </p:cNvPr>
          <p:cNvGrpSpPr/>
          <p:nvPr/>
        </p:nvGrpSpPr>
        <p:grpSpPr>
          <a:xfrm flipV="1">
            <a:off x="3599378" y="4095109"/>
            <a:ext cx="4366517" cy="2280863"/>
            <a:chOff x="2797995" y="1877602"/>
            <a:chExt cx="4366517" cy="2280863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7A0D052E-6E9B-3AA3-EF21-235E0A7C611F}"/>
                </a:ext>
              </a:extLst>
            </p:cNvPr>
            <p:cNvSpPr/>
            <p:nvPr/>
          </p:nvSpPr>
          <p:spPr>
            <a:xfrm>
              <a:off x="2797995" y="3942708"/>
              <a:ext cx="2784297" cy="21575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685F22F1-71B4-C507-2E19-C931468ABAC7}"/>
                </a:ext>
              </a:extLst>
            </p:cNvPr>
            <p:cNvSpPr/>
            <p:nvPr/>
          </p:nvSpPr>
          <p:spPr>
            <a:xfrm rot="20760527">
              <a:off x="5580071" y="3826041"/>
              <a:ext cx="1321942" cy="14383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58B6EF88-0D68-305C-BC21-5B80644ED36B}"/>
                </a:ext>
              </a:extLst>
            </p:cNvPr>
            <p:cNvSpPr/>
            <p:nvPr/>
          </p:nvSpPr>
          <p:spPr>
            <a:xfrm>
              <a:off x="6096000" y="1877602"/>
              <a:ext cx="1068512" cy="155139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同軸共振器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4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分の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λ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17499D5F-B3EE-2124-65B0-C5120B94EBAE}"/>
                </a:ext>
              </a:extLst>
            </p:cNvPr>
            <p:cNvSpPr/>
            <p:nvPr/>
          </p:nvSpPr>
          <p:spPr>
            <a:xfrm>
              <a:off x="6404225" y="3429000"/>
              <a:ext cx="495567" cy="34932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66AEF70C-6AB2-ABDF-243F-46468D7B07B0}"/>
                </a:ext>
              </a:extLst>
            </p:cNvPr>
            <p:cNvSpPr txBox="1"/>
            <p:nvPr/>
          </p:nvSpPr>
          <p:spPr>
            <a:xfrm>
              <a:off x="3784314" y="3531202"/>
              <a:ext cx="7089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電極</a:t>
              </a:r>
            </a:p>
          </p:txBody>
        </p:sp>
      </p:grp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4DFCA22-79B0-12D8-93F4-74D7BB90BB9D}"/>
              </a:ext>
            </a:extLst>
          </p:cNvPr>
          <p:cNvSpPr/>
          <p:nvPr/>
        </p:nvSpPr>
        <p:spPr>
          <a:xfrm>
            <a:off x="955497" y="3319105"/>
            <a:ext cx="1211653" cy="94725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イオン源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26C60D9-2D33-293A-8B2E-E8E7D8DDD3B0}"/>
              </a:ext>
            </a:extLst>
          </p:cNvPr>
          <p:cNvSpPr/>
          <p:nvPr/>
        </p:nvSpPr>
        <p:spPr>
          <a:xfrm>
            <a:off x="2674703" y="3047757"/>
            <a:ext cx="565078" cy="14899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ソレノイド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68E35BF4-05AA-246F-0DC2-85FB84E7AD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441" t="23426" b="22046"/>
          <a:stretch/>
        </p:blipFill>
        <p:spPr>
          <a:xfrm>
            <a:off x="3567151" y="3476449"/>
            <a:ext cx="2784297" cy="632565"/>
          </a:xfrm>
          <a:prstGeom prst="rect">
            <a:avLst/>
          </a:prstGeom>
        </p:spPr>
      </p:pic>
      <p:sp>
        <p:nvSpPr>
          <p:cNvPr id="20" name="矢印: 右 19">
            <a:extLst>
              <a:ext uri="{FF2B5EF4-FFF2-40B4-BE49-F238E27FC236}">
                <a16:creationId xmlns:a16="http://schemas.microsoft.com/office/drawing/2014/main" id="{38CC54CC-922C-6689-2587-6AEF1D137179}"/>
              </a:ext>
            </a:extLst>
          </p:cNvPr>
          <p:cNvSpPr/>
          <p:nvPr/>
        </p:nvSpPr>
        <p:spPr>
          <a:xfrm>
            <a:off x="2167150" y="3554497"/>
            <a:ext cx="507553" cy="47646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58716711-5F3D-1A44-3CA7-0FC42B3BE47B}"/>
              </a:ext>
            </a:extLst>
          </p:cNvPr>
          <p:cNvSpPr/>
          <p:nvPr/>
        </p:nvSpPr>
        <p:spPr>
          <a:xfrm>
            <a:off x="3231544" y="3554497"/>
            <a:ext cx="335608" cy="47646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C432D8E-197E-7633-F0F0-15216BB55C72}"/>
              </a:ext>
            </a:extLst>
          </p:cNvPr>
          <p:cNvSpPr/>
          <p:nvPr/>
        </p:nvSpPr>
        <p:spPr>
          <a:xfrm>
            <a:off x="3567151" y="1880171"/>
            <a:ext cx="2816524" cy="6325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227F4DA-8CB2-0224-A7CE-7F86722AFD94}"/>
              </a:ext>
            </a:extLst>
          </p:cNvPr>
          <p:cNvSpPr/>
          <p:nvPr/>
        </p:nvSpPr>
        <p:spPr>
          <a:xfrm>
            <a:off x="3599378" y="4955670"/>
            <a:ext cx="2816524" cy="6325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EC254857-D7E3-E90A-87E9-7E15E97CFA2B}"/>
              </a:ext>
            </a:extLst>
          </p:cNvPr>
          <p:cNvCxnSpPr/>
          <p:nvPr/>
        </p:nvCxnSpPr>
        <p:spPr>
          <a:xfrm>
            <a:off x="3567151" y="1934111"/>
            <a:ext cx="2784297" cy="480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41BFD8DB-1D7A-0327-8ED6-9CB4F507A66A}"/>
              </a:ext>
            </a:extLst>
          </p:cNvPr>
          <p:cNvCxnSpPr>
            <a:cxnSpLocks/>
          </p:cNvCxnSpPr>
          <p:nvPr/>
        </p:nvCxnSpPr>
        <p:spPr>
          <a:xfrm flipV="1">
            <a:off x="3599378" y="1942610"/>
            <a:ext cx="2752070" cy="5690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6F6B9B55-1FCC-16F3-AC2C-780CF443463A}"/>
              </a:ext>
            </a:extLst>
          </p:cNvPr>
          <p:cNvCxnSpPr/>
          <p:nvPr/>
        </p:nvCxnSpPr>
        <p:spPr>
          <a:xfrm>
            <a:off x="3631605" y="5028528"/>
            <a:ext cx="2784297" cy="480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978D811B-99DE-B994-93A0-6E584E7B7F49}"/>
              </a:ext>
            </a:extLst>
          </p:cNvPr>
          <p:cNvCxnSpPr>
            <a:cxnSpLocks/>
          </p:cNvCxnSpPr>
          <p:nvPr/>
        </p:nvCxnSpPr>
        <p:spPr>
          <a:xfrm flipV="1">
            <a:off x="3663832" y="5037027"/>
            <a:ext cx="2752070" cy="5690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DDCEE28-3320-5A1F-3AED-7C4D5701764C}"/>
              </a:ext>
            </a:extLst>
          </p:cNvPr>
          <p:cNvSpPr txBox="1"/>
          <p:nvPr/>
        </p:nvSpPr>
        <p:spPr>
          <a:xfrm>
            <a:off x="8511830" y="1623804"/>
            <a:ext cx="31961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初回の加速試験の放射線管理の考え方：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 MeV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以下、放射線発生装置にはしない。Ｘ線のみの放射線防護に対応</a:t>
            </a:r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7629BB64-8B46-7AA4-22B8-9BB30B09F683}"/>
              </a:ext>
            </a:extLst>
          </p:cNvPr>
          <p:cNvSpPr/>
          <p:nvPr/>
        </p:nvSpPr>
        <p:spPr>
          <a:xfrm>
            <a:off x="7544147" y="3544415"/>
            <a:ext cx="1222626" cy="47646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直線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16ECBDC-02C4-5EA5-B30E-52C5D009495E}"/>
              </a:ext>
            </a:extLst>
          </p:cNvPr>
          <p:cNvSpPr txBox="1"/>
          <p:nvPr/>
        </p:nvSpPr>
        <p:spPr>
          <a:xfrm>
            <a:off x="8078911" y="4537706"/>
            <a:ext cx="4113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電極へは、数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ｋ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V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の電圧印可で十分。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694F4529-7A7C-6974-BBAC-ED295F9F0B37}"/>
              </a:ext>
            </a:extLst>
          </p:cNvPr>
          <p:cNvSpPr/>
          <p:nvPr/>
        </p:nvSpPr>
        <p:spPr>
          <a:xfrm>
            <a:off x="6585735" y="3554497"/>
            <a:ext cx="951378" cy="4591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カスプ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67B3498-5999-B735-F47D-F273B2931AC0}"/>
              </a:ext>
            </a:extLst>
          </p:cNvPr>
          <p:cNvSpPr txBox="1"/>
          <p:nvPr/>
        </p:nvSpPr>
        <p:spPr>
          <a:xfrm>
            <a:off x="2420926" y="1408622"/>
            <a:ext cx="4966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納期短縮のため廃棄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MRI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(1.5T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or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3T)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を使用</a:t>
            </a:r>
          </a:p>
        </p:txBody>
      </p:sp>
      <p:sp>
        <p:nvSpPr>
          <p:cNvPr id="31" name="矢印: 右 30">
            <a:extLst>
              <a:ext uri="{FF2B5EF4-FFF2-40B4-BE49-F238E27FC236}">
                <a16:creationId xmlns:a16="http://schemas.microsoft.com/office/drawing/2014/main" id="{A8BBA0CB-6562-B738-72CE-EEB6DCDB9544}"/>
              </a:ext>
            </a:extLst>
          </p:cNvPr>
          <p:cNvSpPr/>
          <p:nvPr/>
        </p:nvSpPr>
        <p:spPr>
          <a:xfrm>
            <a:off x="6263421" y="3551619"/>
            <a:ext cx="335608" cy="47646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303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03A652-F37E-5357-A534-BCBB4D512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EB00A955-295C-BBD9-D64B-FA2CBD315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994" y="346510"/>
            <a:ext cx="10233718" cy="592639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E4CB71-C4FF-F30E-209B-F85FA62A2CB0}"/>
              </a:ext>
            </a:extLst>
          </p:cNvPr>
          <p:cNvSpPr txBox="1"/>
          <p:nvPr/>
        </p:nvSpPr>
        <p:spPr>
          <a:xfrm>
            <a:off x="3840477" y="2538390"/>
            <a:ext cx="2059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RIBF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棟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D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クレーン</a:t>
            </a: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8C9FEB3A-D0E6-7DF2-D0FE-375A68516FDC}"/>
              </a:ext>
            </a:extLst>
          </p:cNvPr>
          <p:cNvCxnSpPr>
            <a:cxnSpLocks/>
          </p:cNvCxnSpPr>
          <p:nvPr/>
        </p:nvCxnSpPr>
        <p:spPr>
          <a:xfrm flipV="1">
            <a:off x="4600874" y="2377440"/>
            <a:ext cx="269507" cy="16095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A944E52-63A7-A8BE-0B3B-AAA9C2CF47A9}"/>
              </a:ext>
            </a:extLst>
          </p:cNvPr>
          <p:cNvSpPr txBox="1"/>
          <p:nvPr/>
        </p:nvSpPr>
        <p:spPr>
          <a:xfrm>
            <a:off x="211322" y="161844"/>
            <a:ext cx="43703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ja-JP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廃棄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MRI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の調達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B63FFB-D4EB-49E1-B2D5-CE52573524A4}"/>
              </a:ext>
            </a:extLst>
          </p:cNvPr>
          <p:cNvSpPr txBox="1"/>
          <p:nvPr/>
        </p:nvSpPr>
        <p:spPr>
          <a:xfrm>
            <a:off x="8741355" y="2676889"/>
            <a:ext cx="17303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捨てられる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MRI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E577CB7-A1A8-2751-ABDA-9FBB9049F326}"/>
              </a:ext>
            </a:extLst>
          </p:cNvPr>
          <p:cNvSpPr txBox="1"/>
          <p:nvPr/>
        </p:nvSpPr>
        <p:spPr>
          <a:xfrm>
            <a:off x="10000647" y="3488614"/>
            <a:ext cx="1953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u="sng" dirty="0" err="1">
                <a:solidFill>
                  <a:srgbClr val="FF0000"/>
                </a:solidFill>
              </a:rPr>
              <a:t>IonCARA</a:t>
            </a:r>
            <a:r>
              <a:rPr kumimoji="1" lang="ja-JP" altLang="en-US" b="1" u="sng" dirty="0">
                <a:solidFill>
                  <a:srgbClr val="FF0000"/>
                </a:solidFill>
              </a:rPr>
              <a:t>実証の為に再利用</a:t>
            </a: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056029D7-A012-092E-BF29-B77D437A0F59}"/>
              </a:ext>
            </a:extLst>
          </p:cNvPr>
          <p:cNvCxnSpPr>
            <a:stCxn id="6" idx="3"/>
            <a:endCxn id="8" idx="0"/>
          </p:cNvCxnSpPr>
          <p:nvPr/>
        </p:nvCxnSpPr>
        <p:spPr>
          <a:xfrm>
            <a:off x="10471712" y="2861555"/>
            <a:ext cx="505615" cy="6270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163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7059B1-9CF9-CC81-3B4D-63E08B487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197" y="15966"/>
            <a:ext cx="10515600" cy="69093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ja-JP" altLang="en-US" sz="4000" b="1" dirty="0">
                <a:solidFill>
                  <a:srgbClr val="ED7D31">
                    <a:lumMod val="50000"/>
                  </a:srgbClr>
                </a:solidFill>
                <a:latin typeface="Meiryo UI"/>
                <a:ea typeface="メイリオ"/>
              </a:rPr>
              <a:t>加速器の将来図 </a:t>
            </a:r>
            <a:r>
              <a:rPr lang="en-US" altLang="ja-JP" sz="4000" b="1" dirty="0">
                <a:solidFill>
                  <a:srgbClr val="ED7D31">
                    <a:lumMod val="50000"/>
                  </a:srgbClr>
                </a:solidFill>
                <a:latin typeface="Meiryo UI"/>
                <a:ea typeface="メイリオ"/>
              </a:rPr>
              <a:t>with </a:t>
            </a:r>
            <a:r>
              <a:rPr lang="ja-JP" altLang="en-US" sz="4000" b="1" dirty="0">
                <a:solidFill>
                  <a:srgbClr val="ED7D31">
                    <a:lumMod val="50000"/>
                  </a:srgbClr>
                </a:solidFill>
                <a:latin typeface="Meiryo UI"/>
                <a:ea typeface="メイリオ"/>
              </a:rPr>
              <a:t>必要な技術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12609F8-76F4-D458-EC64-51E007C5B168}"/>
              </a:ext>
            </a:extLst>
          </p:cNvPr>
          <p:cNvSpPr/>
          <p:nvPr/>
        </p:nvSpPr>
        <p:spPr>
          <a:xfrm>
            <a:off x="867075" y="2618806"/>
            <a:ext cx="2578814" cy="4726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重陽子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9MeV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B16B39E5-8B14-C3D1-D048-7D0500795F82}"/>
              </a:ext>
            </a:extLst>
          </p:cNvPr>
          <p:cNvCxnSpPr>
            <a:cxnSpLocks/>
            <a:stCxn id="4" idx="3"/>
            <a:endCxn id="7" idx="1"/>
          </p:cNvCxnSpPr>
          <p:nvPr/>
        </p:nvCxnSpPr>
        <p:spPr>
          <a:xfrm flipV="1">
            <a:off x="3445889" y="2797096"/>
            <a:ext cx="668690" cy="58016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19533CB-B97D-E813-3841-6C54062BF9C8}"/>
              </a:ext>
            </a:extLst>
          </p:cNvPr>
          <p:cNvSpPr/>
          <p:nvPr/>
        </p:nvSpPr>
        <p:spPr>
          <a:xfrm>
            <a:off x="4114579" y="2560790"/>
            <a:ext cx="2578814" cy="4726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中速部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 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3FF2D2D3-4914-277F-8FC7-C0A7748BB2E9}"/>
              </a:ext>
            </a:extLst>
          </p:cNvPr>
          <p:cNvCxnSpPr/>
          <p:nvPr/>
        </p:nvCxnSpPr>
        <p:spPr>
          <a:xfrm>
            <a:off x="6635159" y="2802028"/>
            <a:ext cx="610456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AB9946D-F83C-E956-1B19-82CFE384DA27}"/>
              </a:ext>
            </a:extLst>
          </p:cNvPr>
          <p:cNvSpPr txBox="1"/>
          <p:nvPr/>
        </p:nvSpPr>
        <p:spPr>
          <a:xfrm>
            <a:off x="200541" y="2181666"/>
            <a:ext cx="1818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0.1 A Line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4B539DA-76F0-2797-FDCB-213D006D44A8}"/>
              </a:ext>
            </a:extLst>
          </p:cNvPr>
          <p:cNvSpPr txBox="1"/>
          <p:nvPr/>
        </p:nvSpPr>
        <p:spPr>
          <a:xfrm>
            <a:off x="179145" y="422041"/>
            <a:ext cx="1818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1 A Line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DA957F4-B77E-A33A-2C56-95A9DCCEFC9C}"/>
              </a:ext>
            </a:extLst>
          </p:cNvPr>
          <p:cNvSpPr/>
          <p:nvPr/>
        </p:nvSpPr>
        <p:spPr>
          <a:xfrm>
            <a:off x="867075" y="1240356"/>
            <a:ext cx="2578814" cy="4726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低速部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or CARA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低速部</a:t>
            </a: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A1233E18-78EF-6333-FC94-853D0190BC6F}"/>
              </a:ext>
            </a:extLst>
          </p:cNvPr>
          <p:cNvCxnSpPr>
            <a:cxnSpLocks/>
            <a:stCxn id="11" idx="3"/>
            <a:endCxn id="7" idx="1"/>
          </p:cNvCxnSpPr>
          <p:nvPr/>
        </p:nvCxnSpPr>
        <p:spPr>
          <a:xfrm>
            <a:off x="3445889" y="1476662"/>
            <a:ext cx="668690" cy="1320434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1F5FAEB-8C02-37D3-D648-27DDA8FD22F7}"/>
              </a:ext>
            </a:extLst>
          </p:cNvPr>
          <p:cNvSpPr/>
          <p:nvPr/>
        </p:nvSpPr>
        <p:spPr>
          <a:xfrm>
            <a:off x="7245615" y="2565722"/>
            <a:ext cx="2578814" cy="4726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0.1A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高速部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 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961F9DD5-6A04-6AC2-F10C-5CAE4750EFEE}"/>
              </a:ext>
            </a:extLst>
          </p:cNvPr>
          <p:cNvSpPr/>
          <p:nvPr/>
        </p:nvSpPr>
        <p:spPr>
          <a:xfrm>
            <a:off x="10351835" y="2456559"/>
            <a:ext cx="1387011" cy="6909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ADS110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71CC6328-3860-1BEC-6BF1-F0448D5207B7}"/>
              </a:ext>
            </a:extLst>
          </p:cNvPr>
          <p:cNvCxnSpPr/>
          <p:nvPr/>
        </p:nvCxnSpPr>
        <p:spPr>
          <a:xfrm>
            <a:off x="9741379" y="2802027"/>
            <a:ext cx="610456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273E23CF-D7DD-E291-C3C4-43FF0C357087}"/>
              </a:ext>
            </a:extLst>
          </p:cNvPr>
          <p:cNvSpPr/>
          <p:nvPr/>
        </p:nvSpPr>
        <p:spPr>
          <a:xfrm>
            <a:off x="7245615" y="1131193"/>
            <a:ext cx="1387011" cy="6909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10x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IFMIF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BA622440-DB4F-0A1E-ED70-FF4BA6BEFC58}"/>
              </a:ext>
            </a:extLst>
          </p:cNvPr>
          <p:cNvCxnSpPr>
            <a:cxnSpLocks/>
            <a:stCxn id="7" idx="3"/>
            <a:endCxn id="17" idx="1"/>
          </p:cNvCxnSpPr>
          <p:nvPr/>
        </p:nvCxnSpPr>
        <p:spPr>
          <a:xfrm flipV="1">
            <a:off x="6693393" y="1476662"/>
            <a:ext cx="552222" cy="1320434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951999A0-9A5F-145F-82A6-5A65F4F30DBC}"/>
              </a:ext>
            </a:extLst>
          </p:cNvPr>
          <p:cNvCxnSpPr>
            <a:cxnSpLocks/>
          </p:cNvCxnSpPr>
          <p:nvPr/>
        </p:nvCxnSpPr>
        <p:spPr>
          <a:xfrm>
            <a:off x="3497905" y="2964581"/>
            <a:ext cx="759877" cy="65552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30D11074-C39A-76BB-62B2-4BDB51336383}"/>
              </a:ext>
            </a:extLst>
          </p:cNvPr>
          <p:cNvSpPr/>
          <p:nvPr/>
        </p:nvSpPr>
        <p:spPr>
          <a:xfrm>
            <a:off x="4257782" y="3383804"/>
            <a:ext cx="2578814" cy="4726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Cusp+CARA+Cusp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F2A716BB-652F-412F-CFB1-8F0D7E8056F9}"/>
              </a:ext>
            </a:extLst>
          </p:cNvPr>
          <p:cNvSpPr/>
          <p:nvPr/>
        </p:nvSpPr>
        <p:spPr>
          <a:xfrm>
            <a:off x="7394347" y="3274641"/>
            <a:ext cx="1387011" cy="6909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IFMIF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1CE45306-F2CC-7351-ACCC-B317499ABD19}"/>
              </a:ext>
            </a:extLst>
          </p:cNvPr>
          <p:cNvCxnSpPr/>
          <p:nvPr/>
        </p:nvCxnSpPr>
        <p:spPr>
          <a:xfrm>
            <a:off x="6783891" y="3620109"/>
            <a:ext cx="610456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2161BD0-6EE2-25BB-FAE8-666FE644C969}"/>
              </a:ext>
            </a:extLst>
          </p:cNvPr>
          <p:cNvSpPr/>
          <p:nvPr/>
        </p:nvSpPr>
        <p:spPr>
          <a:xfrm>
            <a:off x="729660" y="4412914"/>
            <a:ext cx="2578814" cy="4726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低速部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or CARA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低速部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1AA7253-BFC7-4CAC-8366-D3DB014EC46C}"/>
              </a:ext>
            </a:extLst>
          </p:cNvPr>
          <p:cNvSpPr txBox="1"/>
          <p:nvPr/>
        </p:nvSpPr>
        <p:spPr>
          <a:xfrm>
            <a:off x="200541" y="3766583"/>
            <a:ext cx="3226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５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A 2MeV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高エネルギー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NBI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＠商用炉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3B49D83-7230-9703-AFF5-9318196B50F8}"/>
              </a:ext>
            </a:extLst>
          </p:cNvPr>
          <p:cNvSpPr/>
          <p:nvPr/>
        </p:nvSpPr>
        <p:spPr>
          <a:xfrm>
            <a:off x="4257782" y="4473478"/>
            <a:ext cx="2578814" cy="8588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Dtfusion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 @CARA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ブランケット試験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85F4ECF-5FAF-6241-1DFA-8B7CF0087368}"/>
              </a:ext>
            </a:extLst>
          </p:cNvPr>
          <p:cNvSpPr txBox="1"/>
          <p:nvPr/>
        </p:nvSpPr>
        <p:spPr>
          <a:xfrm>
            <a:off x="4257781" y="4068859"/>
            <a:ext cx="2435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1A 400keV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重陽子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51D5C16-EBAA-0341-1612-0A91AD8D052A}"/>
              </a:ext>
            </a:extLst>
          </p:cNvPr>
          <p:cNvSpPr txBox="1"/>
          <p:nvPr/>
        </p:nvSpPr>
        <p:spPr>
          <a:xfrm>
            <a:off x="200542" y="5640624"/>
            <a:ext cx="11551088" cy="92333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CARA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の多分野への社会実装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RI(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アスタチン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)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製造、小型中性子源（モノづくり、インフラ診断、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NTD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）、同時多人数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BNCT,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　核物理用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RI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減速機、ミュオンイメージング用加速器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DA897349-9825-45A8-DE41-F184F1808E2D}"/>
              </a:ext>
            </a:extLst>
          </p:cNvPr>
          <p:cNvSpPr/>
          <p:nvPr/>
        </p:nvSpPr>
        <p:spPr>
          <a:xfrm>
            <a:off x="9062428" y="4521333"/>
            <a:ext cx="2578814" cy="85889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CARA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を用いた小型核融合システム。超難問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243F3FB5-59DB-CDAA-4F45-035B4C00A486}"/>
              </a:ext>
            </a:extLst>
          </p:cNvPr>
          <p:cNvSpPr/>
          <p:nvPr/>
        </p:nvSpPr>
        <p:spPr>
          <a:xfrm>
            <a:off x="1591036" y="829736"/>
            <a:ext cx="1906869" cy="41718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単胞リニアック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B7AF387B-F7AE-5189-947C-3CC8C2F6DBDA}"/>
              </a:ext>
            </a:extLst>
          </p:cNvPr>
          <p:cNvSpPr/>
          <p:nvPr/>
        </p:nvSpPr>
        <p:spPr>
          <a:xfrm>
            <a:off x="1272346" y="4915184"/>
            <a:ext cx="1906869" cy="41718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単胞リニアック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B9715185-3703-0CC8-2391-6917C59DC892}"/>
              </a:ext>
            </a:extLst>
          </p:cNvPr>
          <p:cNvSpPr/>
          <p:nvPr/>
        </p:nvSpPr>
        <p:spPr>
          <a:xfrm>
            <a:off x="4259813" y="2156809"/>
            <a:ext cx="2209605" cy="41718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１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MW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キャビティ</a:t>
            </a: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A3D493E0-FE80-49F6-9C9A-B55E0592C04E}"/>
              </a:ext>
            </a:extLst>
          </p:cNvPr>
          <p:cNvSpPr/>
          <p:nvPr/>
        </p:nvSpPr>
        <p:spPr>
          <a:xfrm>
            <a:off x="7394347" y="2126324"/>
            <a:ext cx="2209605" cy="41718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Spoke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キャビティ</a:t>
            </a: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6163BDF4-407C-7C05-6DF4-B2EADE1BE8FD}"/>
              </a:ext>
            </a:extLst>
          </p:cNvPr>
          <p:cNvSpPr/>
          <p:nvPr/>
        </p:nvSpPr>
        <p:spPr>
          <a:xfrm>
            <a:off x="6841354" y="718009"/>
            <a:ext cx="3259317" cy="41718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トルネード標的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or IFMIF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標的</a:t>
            </a: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1F11FE73-1793-A8DD-0FA5-176B72BE3DB9}"/>
              </a:ext>
            </a:extLst>
          </p:cNvPr>
          <p:cNvSpPr/>
          <p:nvPr/>
        </p:nvSpPr>
        <p:spPr>
          <a:xfrm>
            <a:off x="9940537" y="2021559"/>
            <a:ext cx="2209605" cy="41718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トルネード標的</a:t>
            </a: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51683A67-CEEC-25CC-5A16-E5F53F36D68A}"/>
              </a:ext>
            </a:extLst>
          </p:cNvPr>
          <p:cNvSpPr/>
          <p:nvPr/>
        </p:nvSpPr>
        <p:spPr>
          <a:xfrm>
            <a:off x="4239171" y="738079"/>
            <a:ext cx="2268275" cy="80166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ビームハローシミュレーション、コリメーション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アナログシミュレーター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BA625B59-44CB-8553-B7A6-3E000D4388B3}"/>
              </a:ext>
            </a:extLst>
          </p:cNvPr>
          <p:cNvSpPr/>
          <p:nvPr/>
        </p:nvSpPr>
        <p:spPr>
          <a:xfrm>
            <a:off x="4312716" y="1758241"/>
            <a:ext cx="2160481" cy="40875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高磁場集束要素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838F1A25-0090-E65B-9AB5-7A7323982829}"/>
              </a:ext>
            </a:extLst>
          </p:cNvPr>
          <p:cNvSpPr/>
          <p:nvPr/>
        </p:nvSpPr>
        <p:spPr>
          <a:xfrm>
            <a:off x="7277610" y="3970906"/>
            <a:ext cx="1574397" cy="41718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IFMIF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標的</a:t>
            </a:r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7066C3E8-F456-10D3-97B4-569D9F3E3321}"/>
              </a:ext>
            </a:extLst>
          </p:cNvPr>
          <p:cNvSpPr/>
          <p:nvPr/>
        </p:nvSpPr>
        <p:spPr>
          <a:xfrm rot="16200000">
            <a:off x="-8749" y="1268068"/>
            <a:ext cx="1251532" cy="41718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イオン源</a:t>
            </a:r>
          </a:p>
        </p:txBody>
      </p:sp>
    </p:spTree>
    <p:extLst>
      <p:ext uri="{BB962C8B-B14F-4D97-AF65-F5344CB8AC3E}">
        <p14:creationId xmlns:p14="http://schemas.microsoft.com/office/powerpoint/2010/main" val="3099659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A16322CC-3164-AB8E-8045-B7D5CDCFD871}"/>
              </a:ext>
            </a:extLst>
          </p:cNvPr>
          <p:cNvCxnSpPr>
            <a:cxnSpLocks/>
          </p:cNvCxnSpPr>
          <p:nvPr/>
        </p:nvCxnSpPr>
        <p:spPr>
          <a:xfrm flipV="1">
            <a:off x="3439886" y="968829"/>
            <a:ext cx="0" cy="4526745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6C5E4A70-B659-3755-9A44-54FF272AEC19}"/>
              </a:ext>
            </a:extLst>
          </p:cNvPr>
          <p:cNvCxnSpPr>
            <a:cxnSpLocks/>
          </p:cNvCxnSpPr>
          <p:nvPr/>
        </p:nvCxnSpPr>
        <p:spPr>
          <a:xfrm>
            <a:off x="3439886" y="5495574"/>
            <a:ext cx="6302829" cy="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079E0AB-3331-86D8-72C5-AA804BEDE432}"/>
              </a:ext>
            </a:extLst>
          </p:cNvPr>
          <p:cNvSpPr txBox="1"/>
          <p:nvPr/>
        </p:nvSpPr>
        <p:spPr>
          <a:xfrm>
            <a:off x="5814562" y="5704114"/>
            <a:ext cx="273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エネルギー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AED04FC-4187-F37F-59F2-4840F903BD17}"/>
              </a:ext>
            </a:extLst>
          </p:cNvPr>
          <p:cNvSpPr txBox="1"/>
          <p:nvPr/>
        </p:nvSpPr>
        <p:spPr>
          <a:xfrm rot="16200000">
            <a:off x="1623274" y="2190754"/>
            <a:ext cx="273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電流値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E439858-9222-E5BC-E1FE-CE94E5EC4483}"/>
              </a:ext>
            </a:extLst>
          </p:cNvPr>
          <p:cNvSpPr txBox="1"/>
          <p:nvPr/>
        </p:nvSpPr>
        <p:spPr>
          <a:xfrm>
            <a:off x="3521734" y="4769893"/>
            <a:ext cx="2182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P, 1MeV, 1mA(test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ベンチ）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0E0BDB5-BC82-F71F-7963-9365244BD621}"/>
              </a:ext>
            </a:extLst>
          </p:cNvPr>
          <p:cNvSpPr txBox="1"/>
          <p:nvPr/>
        </p:nvSpPr>
        <p:spPr>
          <a:xfrm>
            <a:off x="4340797" y="1778074"/>
            <a:ext cx="1882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D, 2MeV, 5A(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高エネルギー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NBI)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E988B7-F612-3795-6259-8450B91F30E9}"/>
              </a:ext>
            </a:extLst>
          </p:cNvPr>
          <p:cNvSpPr txBox="1"/>
          <p:nvPr/>
        </p:nvSpPr>
        <p:spPr>
          <a:xfrm>
            <a:off x="8186852" y="3597149"/>
            <a:ext cx="1696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D, 40MeV, 0.1A (IFMIF)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FA57A53-16CA-CA64-C09E-73819A190358}"/>
              </a:ext>
            </a:extLst>
          </p:cNvPr>
          <p:cNvSpPr txBox="1"/>
          <p:nvPr/>
        </p:nvSpPr>
        <p:spPr>
          <a:xfrm>
            <a:off x="5909081" y="4532569"/>
            <a:ext cx="1696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4He, 7.25MeV/u, 1mA(211At)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AAEB658-6209-AE80-83A4-2B5D77D262DB}"/>
              </a:ext>
            </a:extLst>
          </p:cNvPr>
          <p:cNvSpPr txBox="1"/>
          <p:nvPr/>
        </p:nvSpPr>
        <p:spPr>
          <a:xfrm>
            <a:off x="5482247" y="3353333"/>
            <a:ext cx="2438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p, 2.75MeV, 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1A(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小型中性子源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)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30852D9-C0E1-50D1-6526-F8AE21C80F91}"/>
              </a:ext>
            </a:extLst>
          </p:cNvPr>
          <p:cNvSpPr txBox="1"/>
          <p:nvPr/>
        </p:nvSpPr>
        <p:spPr>
          <a:xfrm rot="16200000">
            <a:off x="-295355" y="3013502"/>
            <a:ext cx="5103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大口径化（取り出しずらくなる）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空間電荷力の中和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4E4356E-0692-32C6-EF96-3E952DF3A673}"/>
              </a:ext>
            </a:extLst>
          </p:cNvPr>
          <p:cNvSpPr txBox="1"/>
          <p:nvPr/>
        </p:nvSpPr>
        <p:spPr>
          <a:xfrm>
            <a:off x="5355355" y="6206653"/>
            <a:ext cx="3995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共振器の高電圧化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5F0D978-229B-0EAF-CF06-B6D1A378613C}"/>
              </a:ext>
            </a:extLst>
          </p:cNvPr>
          <p:cNvSpPr txBox="1"/>
          <p:nvPr/>
        </p:nvSpPr>
        <p:spPr>
          <a:xfrm>
            <a:off x="3837607" y="3061435"/>
            <a:ext cx="1747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D, 0.4MeV, 1A(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Dtfusion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)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CA45DBB-DE87-B57C-4BD3-4C560DA74F0B}"/>
              </a:ext>
            </a:extLst>
          </p:cNvPr>
          <p:cNvSpPr txBox="1"/>
          <p:nvPr/>
        </p:nvSpPr>
        <p:spPr>
          <a:xfrm>
            <a:off x="1840871" y="260632"/>
            <a:ext cx="8958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CARA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の高度化（高エネルギー化、大電流化）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37D7A82-0EBB-AEDA-A018-DB1A3AB39ABD}"/>
              </a:ext>
            </a:extLst>
          </p:cNvPr>
          <p:cNvSpPr txBox="1"/>
          <p:nvPr/>
        </p:nvSpPr>
        <p:spPr>
          <a:xfrm>
            <a:off x="8672362" y="4532569"/>
            <a:ext cx="2002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等時性の破れによる位相のずれ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0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1A517C-5EAA-8399-0F02-1D5327B2153C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3200" b="1" dirty="0">
                <a:solidFill>
                  <a:srgbClr val="E97132">
                    <a:lumMod val="50000"/>
                  </a:srgbClr>
                </a:solidFill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CARA</a:t>
            </a:r>
            <a:r>
              <a:rPr lang="ja-JP" altLang="en-US" sz="3200" b="1" dirty="0">
                <a:solidFill>
                  <a:srgbClr val="E97132">
                    <a:lumMod val="50000"/>
                  </a:srgbClr>
                </a:solidFill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＋プラズマの</a:t>
            </a:r>
            <a:r>
              <a:rPr lang="en-US" altLang="ja-JP" sz="3200" b="1" dirty="0">
                <a:solidFill>
                  <a:srgbClr val="E97132">
                    <a:lumMod val="50000"/>
                  </a:srgbClr>
                </a:solidFill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t>FS</a:t>
            </a:r>
            <a:endParaRPr lang="ja-JP" altLang="en-US" sz="3200" b="1" dirty="0">
              <a:solidFill>
                <a:srgbClr val="E97132">
                  <a:lumMod val="50000"/>
                </a:srgbClr>
              </a:solidFill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2A37DBE8-096F-7866-78E1-222A2F1C60E6}"/>
              </a:ext>
            </a:extLst>
          </p:cNvPr>
          <p:cNvGrpSpPr/>
          <p:nvPr/>
        </p:nvGrpSpPr>
        <p:grpSpPr>
          <a:xfrm>
            <a:off x="2339333" y="2899224"/>
            <a:ext cx="1970314" cy="1981200"/>
            <a:chOff x="1338943" y="3080657"/>
            <a:chExt cx="1970314" cy="1981200"/>
          </a:xfrm>
        </p:grpSpPr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F84768EC-50E9-13E7-8492-81EF18710613}"/>
                </a:ext>
              </a:extLst>
            </p:cNvPr>
            <p:cNvSpPr/>
            <p:nvPr/>
          </p:nvSpPr>
          <p:spPr>
            <a:xfrm>
              <a:off x="1338943" y="3080657"/>
              <a:ext cx="1970314" cy="19812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6" name="直線矢印コネクタ 5">
              <a:extLst>
                <a:ext uri="{FF2B5EF4-FFF2-40B4-BE49-F238E27FC236}">
                  <a16:creationId xmlns:a16="http://schemas.microsoft.com/office/drawing/2014/main" id="{57754833-8947-707F-604F-568AD86DDF16}"/>
                </a:ext>
              </a:extLst>
            </p:cNvPr>
            <p:cNvCxnSpPr>
              <a:cxnSpLocks/>
              <a:stCxn id="4" idx="7"/>
            </p:cNvCxnSpPr>
            <p:nvPr/>
          </p:nvCxnSpPr>
          <p:spPr>
            <a:xfrm>
              <a:off x="3020711" y="3370797"/>
              <a:ext cx="157918" cy="193138"/>
            </a:xfrm>
            <a:prstGeom prst="straightConnector1">
              <a:avLst/>
            </a:prstGeom>
            <a:ln w="4445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5A6C0F85-B4C0-112E-9E39-9DE192F3072B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 flipH="1" flipV="1">
              <a:off x="1430867" y="4572000"/>
              <a:ext cx="196622" cy="199717"/>
            </a:xfrm>
            <a:prstGeom prst="straightConnector1">
              <a:avLst/>
            </a:prstGeom>
            <a:ln w="44450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76EC176F-3FE1-402F-B719-D33B27DF9468}"/>
              </a:ext>
            </a:extLst>
          </p:cNvPr>
          <p:cNvGrpSpPr/>
          <p:nvPr/>
        </p:nvGrpSpPr>
        <p:grpSpPr>
          <a:xfrm>
            <a:off x="5633281" y="2677446"/>
            <a:ext cx="2283936" cy="2202978"/>
            <a:chOff x="4655103" y="2945722"/>
            <a:chExt cx="2283936" cy="2202978"/>
          </a:xfrm>
        </p:grpSpPr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D13BB78A-DDB0-3803-5089-6DF919135163}"/>
                </a:ext>
              </a:extLst>
            </p:cNvPr>
            <p:cNvSpPr/>
            <p:nvPr/>
          </p:nvSpPr>
          <p:spPr>
            <a:xfrm>
              <a:off x="4661505" y="2945722"/>
              <a:ext cx="2277534" cy="218561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E5257681-5249-3ADA-8707-6FF078DBF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6435" y="3334613"/>
              <a:ext cx="496055" cy="458643"/>
            </a:xfrm>
            <a:prstGeom prst="rect">
              <a:avLst/>
            </a:prstGeom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D01BF9E7-3931-9E48-26EA-DBEA9E97A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0776" y="3008723"/>
              <a:ext cx="496055" cy="458643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9F09869E-0538-E0D7-3B65-C6874D8D4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42191" y="3397614"/>
              <a:ext cx="496055" cy="458643"/>
            </a:xfrm>
            <a:prstGeom prst="rect">
              <a:avLst/>
            </a:prstGeom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BFD0E897-9290-54A9-3F59-649D4828B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51967" y="3069324"/>
              <a:ext cx="496055" cy="458643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87D73142-252D-3BEA-820B-D0C6D6F84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69680" y="3626935"/>
              <a:ext cx="496055" cy="458643"/>
            </a:xfrm>
            <a:prstGeom prst="rect">
              <a:avLst/>
            </a:prstGeom>
          </p:spPr>
        </p:pic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9896A98A-F827-535B-3E56-46456E411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2210" y="3542651"/>
              <a:ext cx="496055" cy="458643"/>
            </a:xfrm>
            <a:prstGeom prst="rect">
              <a:avLst/>
            </a:prstGeom>
          </p:spPr>
        </p:pic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686A7551-B5AF-CF55-5DA6-79E82CA05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5103" y="3771972"/>
              <a:ext cx="496055" cy="458643"/>
            </a:xfrm>
            <a:prstGeom prst="rect">
              <a:avLst/>
            </a:prstGeom>
          </p:spPr>
        </p:pic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01968C39-3AFC-B96D-5F6A-6646C29E8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32991" y="3760860"/>
              <a:ext cx="496055" cy="458643"/>
            </a:xfrm>
            <a:prstGeom prst="rect">
              <a:avLst/>
            </a:prstGeom>
          </p:spPr>
        </p:pic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E83706A9-544C-F124-AE56-257517CFA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81305" y="3817890"/>
              <a:ext cx="496055" cy="458643"/>
            </a:xfrm>
            <a:prstGeom prst="rect">
              <a:avLst/>
            </a:prstGeom>
          </p:spPr>
        </p:pic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885B3826-4291-61C9-D39D-D6B2FCA00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0" y="4005938"/>
              <a:ext cx="496055" cy="458643"/>
            </a:xfrm>
            <a:prstGeom prst="rect">
              <a:avLst/>
            </a:prstGeom>
          </p:spPr>
        </p:pic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16360431-96D3-7186-5717-7018BAC53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7666" y="4194514"/>
              <a:ext cx="496055" cy="458643"/>
            </a:xfrm>
            <a:prstGeom prst="rect">
              <a:avLst/>
            </a:prstGeom>
          </p:spPr>
        </p:pic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4EF18E4E-4AA9-1C89-C3E4-4F45D791B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72149" y="4206780"/>
              <a:ext cx="496055" cy="458643"/>
            </a:xfrm>
            <a:prstGeom prst="rect">
              <a:avLst/>
            </a:prstGeom>
          </p:spPr>
        </p:pic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0A0D6529-64B2-BAF1-2C78-E383FB34F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4121" y="4571036"/>
              <a:ext cx="496055" cy="458643"/>
            </a:xfrm>
            <a:prstGeom prst="rect">
              <a:avLst/>
            </a:prstGeom>
          </p:spPr>
        </p:pic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B35375B7-8957-BCC5-13E1-895731E8B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18430" y="4333563"/>
              <a:ext cx="496055" cy="458643"/>
            </a:xfrm>
            <a:prstGeom prst="rect">
              <a:avLst/>
            </a:prstGeom>
          </p:spPr>
        </p:pic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315D888F-78DE-6AE2-F8D1-5EF4E9B39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44027" y="4283513"/>
              <a:ext cx="496055" cy="458643"/>
            </a:xfrm>
            <a:prstGeom prst="rect">
              <a:avLst/>
            </a:prstGeom>
          </p:spPr>
        </p:pic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8093450A-BF53-4ED1-B673-9CE325A7D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15936" y="4627057"/>
              <a:ext cx="496055" cy="458643"/>
            </a:xfrm>
            <a:prstGeom prst="rect">
              <a:avLst/>
            </a:prstGeom>
          </p:spPr>
        </p:pic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0428D728-E4EB-2C22-29D8-9D46BB907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1900" y="4690057"/>
              <a:ext cx="496055" cy="458643"/>
            </a:xfrm>
            <a:prstGeom prst="rect">
              <a:avLst/>
            </a:prstGeom>
          </p:spPr>
        </p:pic>
      </p:grp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EA8551C-70B7-4CE9-BC45-AAF79BB2F510}"/>
              </a:ext>
            </a:extLst>
          </p:cNvPr>
          <p:cNvSpPr txBox="1"/>
          <p:nvPr/>
        </p:nvSpPr>
        <p:spPr>
          <a:xfrm>
            <a:off x="1713297" y="5260053"/>
            <a:ext cx="3002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ビーム径＜＜ラーマ半径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CUSP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磁場で取り出しやすい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418BAF5-8FA9-EA41-5B3A-C6F2711356C1}"/>
              </a:ext>
            </a:extLst>
          </p:cNvPr>
          <p:cNvSpPr txBox="1"/>
          <p:nvPr/>
        </p:nvSpPr>
        <p:spPr>
          <a:xfrm>
            <a:off x="5639682" y="5251947"/>
            <a:ext cx="3002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ビーム径＞＞ラーマ半径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CUSP</a:t>
            </a:r>
            <a:r>
              <a:rPr lang="ja-JP" altLang="en-US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磁場で取り出しにくい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B4CF9955-4917-0398-7620-C82CDFD20F48}"/>
              </a:ext>
            </a:extLst>
          </p:cNvPr>
          <p:cNvSpPr txBox="1"/>
          <p:nvPr/>
        </p:nvSpPr>
        <p:spPr>
          <a:xfrm>
            <a:off x="8421941" y="3638925"/>
            <a:ext cx="278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この様な加速が可能であることを示す。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1BB38E77-6E14-9E80-9835-1B6D8E84A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8354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96E23-9C4E-6CF3-9848-3CCF4DF39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F3D5E9-186D-F342-A915-43C668B1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43" y="52307"/>
            <a:ext cx="10515600" cy="99376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ja-JP" altLang="en-US" sz="4000" b="1" dirty="0">
                <a:solidFill>
                  <a:srgbClr val="ED7D31">
                    <a:lumMod val="50000"/>
                  </a:srgbClr>
                </a:solidFill>
                <a:latin typeface="Meiryo UI"/>
                <a:ea typeface="メイリオ"/>
              </a:rPr>
              <a:t>空間電荷力の中和？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091010A9-58DA-33F3-3EC2-4C5E75A4ED80}"/>
              </a:ext>
            </a:extLst>
          </p:cNvPr>
          <p:cNvGrpSpPr/>
          <p:nvPr/>
        </p:nvGrpSpPr>
        <p:grpSpPr>
          <a:xfrm>
            <a:off x="3599378" y="1158412"/>
            <a:ext cx="4366517" cy="2280863"/>
            <a:chOff x="2797995" y="1877602"/>
            <a:chExt cx="4366517" cy="2280863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057F3FBC-0ED7-9C38-52E8-F9B73D06684C}"/>
                </a:ext>
              </a:extLst>
            </p:cNvPr>
            <p:cNvSpPr/>
            <p:nvPr/>
          </p:nvSpPr>
          <p:spPr>
            <a:xfrm>
              <a:off x="2797995" y="3942708"/>
              <a:ext cx="2784297" cy="21575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46D7EFEE-E60F-C637-F149-84A0E5B87E03}"/>
                </a:ext>
              </a:extLst>
            </p:cNvPr>
            <p:cNvSpPr/>
            <p:nvPr/>
          </p:nvSpPr>
          <p:spPr>
            <a:xfrm rot="20760527">
              <a:off x="5580071" y="3826041"/>
              <a:ext cx="1321942" cy="14383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A06E8EEE-EC59-1C20-84A8-A67FF631D876}"/>
                </a:ext>
              </a:extLst>
            </p:cNvPr>
            <p:cNvSpPr/>
            <p:nvPr/>
          </p:nvSpPr>
          <p:spPr>
            <a:xfrm>
              <a:off x="6096000" y="1877602"/>
              <a:ext cx="1068512" cy="155139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同軸共振器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4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分の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λ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80326AC3-2885-9DE3-0D3C-8315B857C395}"/>
                </a:ext>
              </a:extLst>
            </p:cNvPr>
            <p:cNvSpPr/>
            <p:nvPr/>
          </p:nvSpPr>
          <p:spPr>
            <a:xfrm>
              <a:off x="6404225" y="3429000"/>
              <a:ext cx="495567" cy="34932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C9F1DAFC-8023-B87E-B332-D1E333103BD8}"/>
                </a:ext>
              </a:extLst>
            </p:cNvPr>
            <p:cNvSpPr txBox="1"/>
            <p:nvPr/>
          </p:nvSpPr>
          <p:spPr>
            <a:xfrm>
              <a:off x="3784314" y="3531202"/>
              <a:ext cx="7089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電極</a:t>
              </a: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7088F123-DE84-B212-1655-67DA5622CFD3}"/>
              </a:ext>
            </a:extLst>
          </p:cNvPr>
          <p:cNvGrpSpPr/>
          <p:nvPr/>
        </p:nvGrpSpPr>
        <p:grpSpPr>
          <a:xfrm flipV="1">
            <a:off x="3599378" y="4095109"/>
            <a:ext cx="4366517" cy="2280863"/>
            <a:chOff x="2797995" y="1877602"/>
            <a:chExt cx="4366517" cy="2280863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F12EA1DD-4903-BAC1-3E02-85089BEB291E}"/>
                </a:ext>
              </a:extLst>
            </p:cNvPr>
            <p:cNvSpPr/>
            <p:nvPr/>
          </p:nvSpPr>
          <p:spPr>
            <a:xfrm>
              <a:off x="2797995" y="3942708"/>
              <a:ext cx="2784297" cy="21575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D0199D6E-013A-472B-43D1-0BFEE41D2247}"/>
                </a:ext>
              </a:extLst>
            </p:cNvPr>
            <p:cNvSpPr/>
            <p:nvPr/>
          </p:nvSpPr>
          <p:spPr>
            <a:xfrm rot="20760527">
              <a:off x="5580071" y="3826041"/>
              <a:ext cx="1321942" cy="14383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4732CCAD-57B6-1612-B84F-AD549B4293FD}"/>
                </a:ext>
              </a:extLst>
            </p:cNvPr>
            <p:cNvSpPr/>
            <p:nvPr/>
          </p:nvSpPr>
          <p:spPr>
            <a:xfrm>
              <a:off x="6096000" y="1877602"/>
              <a:ext cx="1068512" cy="155139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同軸共振器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4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分の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λ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1C0258B3-6A17-8EB2-2B28-3A48DB53D494}"/>
                </a:ext>
              </a:extLst>
            </p:cNvPr>
            <p:cNvSpPr/>
            <p:nvPr/>
          </p:nvSpPr>
          <p:spPr>
            <a:xfrm>
              <a:off x="6404225" y="3429000"/>
              <a:ext cx="495567" cy="34932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646AB58C-9FA4-C116-A499-00426E117588}"/>
                </a:ext>
              </a:extLst>
            </p:cNvPr>
            <p:cNvSpPr txBox="1"/>
            <p:nvPr/>
          </p:nvSpPr>
          <p:spPr>
            <a:xfrm>
              <a:off x="3784314" y="3531202"/>
              <a:ext cx="7089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電極</a:t>
              </a:r>
            </a:p>
          </p:txBody>
        </p:sp>
      </p:grp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5D010C5-E607-FE4C-7020-3C4AD3D904A6}"/>
              </a:ext>
            </a:extLst>
          </p:cNvPr>
          <p:cNvSpPr/>
          <p:nvPr/>
        </p:nvSpPr>
        <p:spPr>
          <a:xfrm>
            <a:off x="955497" y="3319105"/>
            <a:ext cx="1211653" cy="94725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イオン源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F7C6EBC-58CE-FE36-F088-183619F65E73}"/>
              </a:ext>
            </a:extLst>
          </p:cNvPr>
          <p:cNvSpPr/>
          <p:nvPr/>
        </p:nvSpPr>
        <p:spPr>
          <a:xfrm>
            <a:off x="2674703" y="3047757"/>
            <a:ext cx="565078" cy="14899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ソレノイド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0100CF1F-572C-DEC3-3A56-60C102B786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441" t="23426" b="22046"/>
          <a:stretch/>
        </p:blipFill>
        <p:spPr>
          <a:xfrm>
            <a:off x="3567151" y="3476449"/>
            <a:ext cx="2784297" cy="632565"/>
          </a:xfrm>
          <a:prstGeom prst="rect">
            <a:avLst/>
          </a:prstGeom>
        </p:spPr>
      </p:pic>
      <p:sp>
        <p:nvSpPr>
          <p:cNvPr id="20" name="矢印: 右 19">
            <a:extLst>
              <a:ext uri="{FF2B5EF4-FFF2-40B4-BE49-F238E27FC236}">
                <a16:creationId xmlns:a16="http://schemas.microsoft.com/office/drawing/2014/main" id="{162126F3-C9D2-8BEB-CD3A-3B5F53E3015E}"/>
              </a:ext>
            </a:extLst>
          </p:cNvPr>
          <p:cNvSpPr/>
          <p:nvPr/>
        </p:nvSpPr>
        <p:spPr>
          <a:xfrm>
            <a:off x="2167150" y="3554497"/>
            <a:ext cx="507553" cy="47646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F5628A96-791A-4926-C7DB-1C0E17BB47CA}"/>
              </a:ext>
            </a:extLst>
          </p:cNvPr>
          <p:cNvSpPr/>
          <p:nvPr/>
        </p:nvSpPr>
        <p:spPr>
          <a:xfrm>
            <a:off x="3231544" y="3554497"/>
            <a:ext cx="335608" cy="47646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A355CA2-71C7-EBD1-7CDB-7B122B9AD3A9}"/>
              </a:ext>
            </a:extLst>
          </p:cNvPr>
          <p:cNvSpPr/>
          <p:nvPr/>
        </p:nvSpPr>
        <p:spPr>
          <a:xfrm>
            <a:off x="3567151" y="1880171"/>
            <a:ext cx="2816524" cy="6325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9A0767C-7417-4CC2-BC42-55209FF90CD4}"/>
              </a:ext>
            </a:extLst>
          </p:cNvPr>
          <p:cNvSpPr/>
          <p:nvPr/>
        </p:nvSpPr>
        <p:spPr>
          <a:xfrm>
            <a:off x="3599378" y="4955670"/>
            <a:ext cx="2816524" cy="6325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9049EDE9-E208-508B-00C1-3984C530808F}"/>
              </a:ext>
            </a:extLst>
          </p:cNvPr>
          <p:cNvCxnSpPr/>
          <p:nvPr/>
        </p:nvCxnSpPr>
        <p:spPr>
          <a:xfrm>
            <a:off x="3567151" y="1934111"/>
            <a:ext cx="2784297" cy="480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4AE5BE03-60F1-9BEA-0C6A-364702BF5B95}"/>
              </a:ext>
            </a:extLst>
          </p:cNvPr>
          <p:cNvCxnSpPr>
            <a:cxnSpLocks/>
          </p:cNvCxnSpPr>
          <p:nvPr/>
        </p:nvCxnSpPr>
        <p:spPr>
          <a:xfrm flipV="1">
            <a:off x="3599378" y="1942610"/>
            <a:ext cx="2752070" cy="5690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61BAD9F1-990B-FF41-844F-8262DD5CBF40}"/>
              </a:ext>
            </a:extLst>
          </p:cNvPr>
          <p:cNvCxnSpPr/>
          <p:nvPr/>
        </p:nvCxnSpPr>
        <p:spPr>
          <a:xfrm>
            <a:off x="3631605" y="5028528"/>
            <a:ext cx="2784297" cy="480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F736B3A6-B7C5-8981-940E-46D50B858236}"/>
              </a:ext>
            </a:extLst>
          </p:cNvPr>
          <p:cNvCxnSpPr>
            <a:cxnSpLocks/>
          </p:cNvCxnSpPr>
          <p:nvPr/>
        </p:nvCxnSpPr>
        <p:spPr>
          <a:xfrm flipV="1">
            <a:off x="3663832" y="5037027"/>
            <a:ext cx="2752070" cy="5690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9B1E520-5579-C9EC-777F-17816616D2BD}"/>
              </a:ext>
            </a:extLst>
          </p:cNvPr>
          <p:cNvSpPr txBox="1"/>
          <p:nvPr/>
        </p:nvSpPr>
        <p:spPr>
          <a:xfrm>
            <a:off x="8294668" y="4283363"/>
            <a:ext cx="34674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空間電荷力の中和が効く条件</a:t>
            </a:r>
            <a:endParaRPr lang="en-US" altLang="ja-JP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１：静電要素が入っていない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２：</a:t>
            </a:r>
            <a:r>
              <a:rPr lang="en-US" altLang="ja-JP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RF</a:t>
            </a:r>
            <a:r>
              <a:rPr lang="ja-JP" altLang="en-US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電場はどうか？</a:t>
            </a:r>
            <a:endParaRPr lang="en-US" altLang="ja-JP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実証試験の際にはこれ調べたい。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40AA25ED-8A18-8A9B-CD92-D2BC738339EE}"/>
              </a:ext>
            </a:extLst>
          </p:cNvPr>
          <p:cNvSpPr/>
          <p:nvPr/>
        </p:nvSpPr>
        <p:spPr>
          <a:xfrm>
            <a:off x="7544147" y="3544415"/>
            <a:ext cx="1222626" cy="47646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直線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90395D84-6CE6-90E5-1B66-503C1F170382}"/>
              </a:ext>
            </a:extLst>
          </p:cNvPr>
          <p:cNvSpPr/>
          <p:nvPr/>
        </p:nvSpPr>
        <p:spPr>
          <a:xfrm>
            <a:off x="6585735" y="3554497"/>
            <a:ext cx="951378" cy="4591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カスプ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8A55F8C-7D51-086C-A5DE-3DC2897EEDFD}"/>
              </a:ext>
            </a:extLst>
          </p:cNvPr>
          <p:cNvSpPr txBox="1"/>
          <p:nvPr/>
        </p:nvSpPr>
        <p:spPr>
          <a:xfrm>
            <a:off x="2420926" y="1408622"/>
            <a:ext cx="4966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納期短縮のため廃棄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MRI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(1.5T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or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3T)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を使用</a:t>
            </a:r>
          </a:p>
        </p:txBody>
      </p:sp>
      <p:sp>
        <p:nvSpPr>
          <p:cNvPr id="31" name="矢印: 右 30">
            <a:extLst>
              <a:ext uri="{FF2B5EF4-FFF2-40B4-BE49-F238E27FC236}">
                <a16:creationId xmlns:a16="http://schemas.microsoft.com/office/drawing/2014/main" id="{FBB60D39-4F6E-29EC-A870-CF41BC7E3DA6}"/>
              </a:ext>
            </a:extLst>
          </p:cNvPr>
          <p:cNvSpPr/>
          <p:nvPr/>
        </p:nvSpPr>
        <p:spPr>
          <a:xfrm>
            <a:off x="6263421" y="3551619"/>
            <a:ext cx="335608" cy="47646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CBF7AFAB-2C06-C24C-6187-6555C6F4D445}"/>
              </a:ext>
            </a:extLst>
          </p:cNvPr>
          <p:cNvCxnSpPr/>
          <p:nvPr/>
        </p:nvCxnSpPr>
        <p:spPr>
          <a:xfrm flipV="1">
            <a:off x="2674703" y="4020883"/>
            <a:ext cx="1233154" cy="11767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ABC0668-BD78-AAF4-C380-8611BB5B210B}"/>
              </a:ext>
            </a:extLst>
          </p:cNvPr>
          <p:cNvSpPr txBox="1"/>
          <p:nvPr/>
        </p:nvSpPr>
        <p:spPr>
          <a:xfrm>
            <a:off x="1694046" y="5197642"/>
            <a:ext cx="142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少量のガス</a:t>
            </a:r>
          </a:p>
        </p:txBody>
      </p:sp>
    </p:spTree>
    <p:extLst>
      <p:ext uri="{BB962C8B-B14F-4D97-AF65-F5344CB8AC3E}">
        <p14:creationId xmlns:p14="http://schemas.microsoft.com/office/powerpoint/2010/main" val="3141471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2154</TotalTime>
  <Words>847</Words>
  <Application>Microsoft Office PowerPoint</Application>
  <PresentationFormat>ワイド画面</PresentationFormat>
  <Paragraphs>135</Paragraphs>
  <Slides>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9</vt:i4>
      </vt:variant>
    </vt:vector>
  </HeadingPairs>
  <TitlesOfParts>
    <vt:vector size="19" baseType="lpstr">
      <vt:lpstr>Meiryo UI</vt:lpstr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2_Office テーマ</vt:lpstr>
      <vt:lpstr>3_Office テーマ</vt:lpstr>
      <vt:lpstr>CARA実証試験とその後 「核融合分野に貢献する１A重陽子線形加速器とCARA加速器の実現可能性」（ムーンショット目標10奥野プロジェクトワークショップ夏の陣）</vt:lpstr>
      <vt:lpstr>PowerPoint プレゼンテーション</vt:lpstr>
      <vt:lpstr>CARAによる中性子生成の前倒し案</vt:lpstr>
      <vt:lpstr>Ion CARA実証試験のセットアップ</vt:lpstr>
      <vt:lpstr>PowerPoint プレゼンテーション</vt:lpstr>
      <vt:lpstr>加速器の将来図 with 必要な技術</vt:lpstr>
      <vt:lpstr>PowerPoint プレゼンテーション</vt:lpstr>
      <vt:lpstr>CARA＋プラズマのFS</vt:lpstr>
      <vt:lpstr>空間電荷力の中和？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okuno hiroki</dc:creator>
  <cp:lastModifiedBy>okuno hiroki</cp:lastModifiedBy>
  <cp:revision>67</cp:revision>
  <cp:lastPrinted>2025-03-13T10:26:21Z</cp:lastPrinted>
  <dcterms:created xsi:type="dcterms:W3CDTF">2025-03-05T12:15:59Z</dcterms:created>
  <dcterms:modified xsi:type="dcterms:W3CDTF">2025-07-10T21:28:39Z</dcterms:modified>
</cp:coreProperties>
</file>