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6" r:id="rId3"/>
  </p:sldMasterIdLst>
  <p:notesMasterIdLst>
    <p:notesMasterId r:id="rId10"/>
  </p:notesMasterIdLst>
  <p:sldIdLst>
    <p:sldId id="2436" r:id="rId4"/>
    <p:sldId id="2384" r:id="rId5"/>
    <p:sldId id="2378" r:id="rId6"/>
    <p:sldId id="2379" r:id="rId7"/>
    <p:sldId id="1087" r:id="rId8"/>
    <p:sldId id="2389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034" autoAdjust="0"/>
  </p:normalViewPr>
  <p:slideViewPr>
    <p:cSldViewPr snapToGrid="0">
      <p:cViewPr varScale="1">
        <p:scale>
          <a:sx n="66" d="100"/>
          <a:sy n="66" d="100"/>
        </p:scale>
        <p:origin x="4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890BA-D7AC-46BC-A6E9-D54DA02E5BAA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479B0-192A-44C6-85DC-7288C8EF5C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840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C472C2-F8D4-A395-39AD-D7D05FBE3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9D03175-E4E7-3E12-1F16-FE883068B8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A4DB6F5-8B01-08A3-0F16-CD07C27B33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１５：その他の使い道としては、この図の様に低エネルギーの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DT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反応を起こして１４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MeV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中性子源を実現する事です。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400keV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程度の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D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ビームを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CARA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により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400keV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程度まで加速し、窓無のガスジェットにより作られた水素標的に入れます。この場合は、標的ガスがプラズマ化しない方が効率良い中性子生成が可能と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考えます。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低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DPA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ではあるが、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14MeV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中性子材料照射が早期に可能となると考えています。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0E9DB7-56AF-F34F-B505-597CB2499B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F5A540-8B2D-41B9-AE25-7B46C124830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83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F64F19-8CAB-D5D5-04C8-383D97C97A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5DC6C8F-F8D4-9983-178E-497FFAF8A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E01598-8D72-0A0B-061B-F8A69B0F0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C2D51A-516D-8DFB-E5B5-B375E16D0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CA7ABF-8B0E-B017-611E-00B77DB46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673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311D9B-B117-02AF-9A02-2D9F65815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2D27C2-6E40-228D-DCED-D8FBE7409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801AF6-F85A-2DF7-BFC5-1CBB86B27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F0C972-0EBF-1E31-3EE5-D60E90442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9C9C67-39AA-E04C-D4BC-91CC4652A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98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59D1905-4948-151B-D6C1-A92C53E19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789BDE-7A1A-5942-E7A4-594FF8168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D40318-8A37-7802-D785-303760C88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B6B44A-B109-07E7-12EB-2806AFB09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253B6D-3B8A-349E-0C03-130A10D85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99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042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947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720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898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200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12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4036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65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21E4BE-6499-8490-C7FB-F8CEF7E2E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4C24B0-6F39-A531-B0E3-96A2927D3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8AFDFE-9356-9472-CA13-C4EEEE79E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161CEF-7251-1D9B-B99C-F5FAD0DB9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1DE86A-327F-F855-5384-E015F1956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3476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440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274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226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0974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7596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884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2943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332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0037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96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ED708-9CCA-1B48-E1EC-A843B445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55EAB4-AF11-93A5-4BBC-0C7F7987C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1C65C0-7772-13FD-C763-CE2B01F1F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4F133B-294F-746D-3F9B-382C3E2F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BFF72E-1F1A-5317-2888-E6D0579D8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6319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143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769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677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FA9E-2251-49DC-A81A-3C1D82831789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0A6-298D-45AC-BF96-30E3E5B73088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60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34D61E-EB72-52E4-6CD1-560639E23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25375D-E4C5-EF37-6BB2-3D7A98DD5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5FC024-C94E-6FD2-B96D-D265BFDE7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DE0B6D-61A8-8023-4A54-7B8A3B198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C01E23-002C-A516-D332-C4978EC24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20F822-61E8-603A-51F1-C0B4397E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52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A6913B-57AB-634D-BA2E-EFBC407FF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A61F30-DA57-F49A-C92F-97429C012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F7CC260-F009-D0F7-2509-72421A838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874CE8-AC3B-6CEF-3F3D-5EF2D3E6B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7F962EF-4308-C746-FBC1-AAE0B4CC4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03F1C85-B778-A23D-6F31-993427C6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018BB8D-E6BA-7FB7-0251-048420C37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0A5D074-BD7B-E88E-8937-1F08430A5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DCA27-1384-4F6B-6DC4-63C9067B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8CE0350-87E0-F9F7-D503-CB654F33A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6172A7-16DE-10B3-95AA-0DD05066C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77E52A-0DE7-1C1E-FB92-F2F7A8593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12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CF5E913-BC93-0963-F4DB-1E0CFE42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B6CC24-B4D4-C536-D183-7A6CF36B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DA5E64-CCAD-B16D-EFE5-51C506EE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18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8787C-FA25-2B87-CFCC-C44F921E6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F3729E-7A84-0FAF-BF5B-3D2CBFF74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D9E714-963A-C6A2-CC53-E7391CBAB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A4C484-1527-2573-6147-FF0B31B55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B5C75D-748D-09A1-0420-0D75E9180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0E60EC-B1FB-F05F-ACA7-00B3DFAB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45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315CEA-C6D3-4CE9-2DB0-31FFC6BB2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4625B91-4933-8ADB-25AF-6D324240EB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43D0B1-E0DD-AA4D-DE2B-CDFEF3BA5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78622D-989D-31F4-041B-D601CACC8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95556F-5535-855C-EEA6-18431BBFB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AEA943-6593-4F81-DD52-7E5B8C6CD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87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2AE9C9D-AFAE-D871-7437-114F0747E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63E8B0-F76F-EC7B-4505-A77888582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26B1DA-13C5-596C-82BF-B3221C30EC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D921C7-6DD2-42D3-A9FD-D82C20E4C9E9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D4D14D-F566-1C38-BD26-E9828878F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462B34-7EFC-AA4F-1C3D-13B448200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585A69-1467-440E-BB33-46113752B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56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7FA9E-2251-49DC-A81A-3C1D8283178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2025/7/11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8A0A6-298D-45AC-BF96-30E3E5B7308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67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987FA9E-2251-49DC-A81A-3C1D8283178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2025/7/11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798A0A6-298D-45AC-BF96-30E3E5B7308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58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5" Type="http://schemas.openxmlformats.org/officeDocument/2006/relationships/image" Target="../media/image210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2BB638-F7F2-0636-0ED8-FC48AD060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05DE0A4-6FFF-408D-1A2D-4C0966119F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D88499-1D6A-8A58-A9A7-C4D81600CD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095A7C-2799-0B4D-1CA1-566392084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BF70D1-2558-4439-552D-D703512C2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EDA5C3-A7E5-1255-CADF-6FDAB803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6274D51-2C8D-B16A-F96A-F6174DA2C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+mn-ea"/>
              <a:cs typeface="+mn-cs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37D24F06-7C2A-B7BE-7C24-9030D7F70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l-GR" altLang="ja-JP" sz="4800" b="1" dirty="0">
                <a:solidFill>
                  <a:srgbClr val="FFFFFF"/>
                </a:solidFill>
              </a:rPr>
              <a:t>σ</a:t>
            </a:r>
            <a:r>
              <a:rPr lang="en-US" altLang="ja-JP" sz="4800" b="1" dirty="0">
                <a:solidFill>
                  <a:srgbClr val="FFFFFF"/>
                </a:solidFill>
              </a:rPr>
              <a:t>t</a:t>
            </a:r>
            <a:r>
              <a:rPr lang="ja-JP" altLang="en-US" sz="4800" b="1" dirty="0">
                <a:solidFill>
                  <a:srgbClr val="FFFFFF"/>
                </a:solidFill>
              </a:rPr>
              <a:t>研究会</a:t>
            </a:r>
            <a:endParaRPr lang="ja-JP" altLang="en-US" sz="2700" dirty="0">
              <a:solidFill>
                <a:srgbClr val="FFFFFF"/>
              </a:solidFill>
            </a:endParaRP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B5A3379-3F2B-CE2D-A070-31DFD2977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dirty="0"/>
              <a:t>ムーンショット目標</a:t>
            </a:r>
            <a:r>
              <a:rPr lang="en-US" altLang="ja-JP" dirty="0"/>
              <a:t>10</a:t>
            </a:r>
            <a:r>
              <a:rPr lang="ja-JP" altLang="en-US" dirty="0"/>
              <a:t>奥野プロジェクト　</a:t>
            </a:r>
            <a:endParaRPr lang="en-US" altLang="ja-JP" dirty="0"/>
          </a:p>
          <a:p>
            <a:pPr algn="l"/>
            <a:r>
              <a:rPr lang="ja-JP" altLang="en-US" dirty="0"/>
              <a:t>プロジェクトマネージャー</a:t>
            </a:r>
            <a:endParaRPr lang="en-US" altLang="ja-JP" dirty="0"/>
          </a:p>
          <a:p>
            <a:pPr algn="l"/>
            <a:r>
              <a:rPr lang="ja-JP" altLang="en-US" dirty="0"/>
              <a:t>理化学研究所　奥野広樹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D996D6C-5429-1F9A-D806-1DED56E5D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335" y="931901"/>
            <a:ext cx="10101214" cy="1440909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88E285-689B-3364-A10C-F713A552F536}"/>
              </a:ext>
            </a:extLst>
          </p:cNvPr>
          <p:cNvSpPr/>
          <p:nvPr/>
        </p:nvSpPr>
        <p:spPr>
          <a:xfrm>
            <a:off x="4849792" y="1029902"/>
            <a:ext cx="3310360" cy="50051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36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D79CF4-3150-EAFC-BF2F-200A573F1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144" y="30696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ja-JP" altLang="en-US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ビーム駆動型フュージョンシステムの考え方</a:t>
            </a:r>
            <a:r>
              <a:rPr lang="en-US" altLang="ja-JP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(</a:t>
            </a:r>
            <a:r>
              <a:rPr lang="ja-JP" altLang="en-US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個人的見解）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4E7F6BD-06D3-AC6F-4281-C3BFB91E8BF2}"/>
              </a:ext>
            </a:extLst>
          </p:cNvPr>
          <p:cNvCxnSpPr/>
          <p:nvPr/>
        </p:nvCxnSpPr>
        <p:spPr>
          <a:xfrm flipV="1">
            <a:off x="6698086" y="1577591"/>
            <a:ext cx="0" cy="18743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DBF01443-FA77-0860-322A-2C00A14D0912}"/>
              </a:ext>
            </a:extLst>
          </p:cNvPr>
          <p:cNvCxnSpPr/>
          <p:nvPr/>
        </p:nvCxnSpPr>
        <p:spPr>
          <a:xfrm flipV="1">
            <a:off x="6679932" y="3429000"/>
            <a:ext cx="351322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2775E35C-6C43-ED88-9FC4-B24A8F57C878}"/>
              </a:ext>
            </a:extLst>
          </p:cNvPr>
          <p:cNvSpPr/>
          <p:nvPr/>
        </p:nvSpPr>
        <p:spPr>
          <a:xfrm>
            <a:off x="6716241" y="2649350"/>
            <a:ext cx="587133" cy="779652"/>
          </a:xfrm>
          <a:custGeom>
            <a:avLst/>
            <a:gdLst>
              <a:gd name="connsiteX0" fmla="*/ 0 w 1078029"/>
              <a:gd name="connsiteY0" fmla="*/ 596772 h 606398"/>
              <a:gd name="connsiteX1" fmla="*/ 702644 w 1078029"/>
              <a:gd name="connsiteY1" fmla="*/ 6 h 606398"/>
              <a:gd name="connsiteX2" fmla="*/ 1078029 w 1078029"/>
              <a:gd name="connsiteY2" fmla="*/ 606398 h 606398"/>
              <a:gd name="connsiteX3" fmla="*/ 1078029 w 1078029"/>
              <a:gd name="connsiteY3" fmla="*/ 606398 h 606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8029" h="606398">
                <a:moveTo>
                  <a:pt x="0" y="596772"/>
                </a:moveTo>
                <a:cubicBezTo>
                  <a:pt x="261486" y="297587"/>
                  <a:pt x="522973" y="-1598"/>
                  <a:pt x="702644" y="6"/>
                </a:cubicBezTo>
                <a:cubicBezTo>
                  <a:pt x="882315" y="1610"/>
                  <a:pt x="1078029" y="606398"/>
                  <a:pt x="1078029" y="606398"/>
                </a:cubicBezTo>
                <a:lnTo>
                  <a:pt x="1078029" y="606398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7E0CBBC-64CE-B850-79E4-AD505C63BAA2}"/>
              </a:ext>
            </a:extLst>
          </p:cNvPr>
          <p:cNvCxnSpPr/>
          <p:nvPr/>
        </p:nvCxnSpPr>
        <p:spPr>
          <a:xfrm flipV="1">
            <a:off x="9663764" y="1819874"/>
            <a:ext cx="0" cy="1632032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コンテンツ プレースホルダー 2">
                <a:extLst>
                  <a:ext uri="{FF2B5EF4-FFF2-40B4-BE49-F238E27FC236}">
                    <a16:creationId xmlns:a16="http://schemas.microsoft.com/office/drawing/2014/main" id="{B64148BA-D1D6-8CF4-07E9-37B84F02BED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68645" y="3873263"/>
                <a:ext cx="5541162" cy="11409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4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9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反応</a:t>
                </a:r>
                <a14:m>
                  <m:oMath xmlns:m="http://schemas.openxmlformats.org/officeDocument/2006/math">
                    <m:r>
                      <a:rPr kumimoji="1" lang="ja-JP" altLang="en-US" sz="9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率</m:t>
                    </m:r>
                    <m:r>
                      <a:rPr kumimoji="1" lang="ja-JP" altLang="en-US" sz="9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：</m:t>
                    </m:r>
                    <m:d>
                      <m:dPr>
                        <m:ctrlPr>
                          <a:rPr kumimoji="1" lang="ja-JP" altLang="en-US" sz="9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1" lang="ja-JP" altLang="en-US" sz="96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1−</m:t>
                        </m:r>
                        <m:f>
                          <m:fPr>
                            <m:ctrlPr>
                              <a:rPr kumimoji="1" lang="ja-JP" altLang="en-US" sz="9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1" lang="ja-JP" altLang="en-US" sz="96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kumimoji="1" lang="ja-JP" altLang="en-US" sz="9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1" lang="ja-JP" altLang="en-US" sz="9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kumimoji="1" lang="ja-JP" altLang="en-US" sz="96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𝝈</m:t>
                                </m:r>
                                <m:r>
                                  <a:rPr kumimoji="1" lang="en-US" altLang="ja-JP" sz="96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𝒕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kumimoji="1" lang="ja-JP" altLang="en-US" sz="96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2" name="コンテンツ プレースホルダー 2">
                <a:extLst>
                  <a:ext uri="{FF2B5EF4-FFF2-40B4-BE49-F238E27FC236}">
                    <a16:creationId xmlns:a16="http://schemas.microsoft.com/office/drawing/2014/main" id="{B64148BA-D1D6-8CF4-07E9-37B84F02B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645" y="3873263"/>
                <a:ext cx="5541162" cy="1140948"/>
              </a:xfrm>
              <a:prstGeom prst="rect">
                <a:avLst/>
              </a:prstGeom>
              <a:blipFill>
                <a:blip r:embed="rId2"/>
                <a:stretch>
                  <a:fillRect l="-4730" t="-143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B1A34F9-3C0F-6655-280C-A0D2AAA7EA5D}"/>
              </a:ext>
            </a:extLst>
          </p:cNvPr>
          <p:cNvSpPr/>
          <p:nvPr/>
        </p:nvSpPr>
        <p:spPr>
          <a:xfrm>
            <a:off x="7074568" y="1577591"/>
            <a:ext cx="452386" cy="779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標的</a:t>
            </a:r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F8072C9F-8053-F693-F142-B4B27D371880}"/>
              </a:ext>
            </a:extLst>
          </p:cNvPr>
          <p:cNvSpPr/>
          <p:nvPr/>
        </p:nvSpPr>
        <p:spPr>
          <a:xfrm rot="10800000">
            <a:off x="8769143" y="1733001"/>
            <a:ext cx="730465" cy="41294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E6FD65B-8270-143B-E392-B9F0BE35AFD0}"/>
              </a:ext>
            </a:extLst>
          </p:cNvPr>
          <p:cNvSpPr txBox="1"/>
          <p:nvPr/>
        </p:nvSpPr>
        <p:spPr>
          <a:xfrm>
            <a:off x="7046993" y="2413338"/>
            <a:ext cx="1034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ボロン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9F9291B-4B4C-70CE-0C88-73B011FB03F5}"/>
              </a:ext>
            </a:extLst>
          </p:cNvPr>
          <p:cNvSpPr txBox="1"/>
          <p:nvPr/>
        </p:nvSpPr>
        <p:spPr>
          <a:xfrm>
            <a:off x="9809159" y="2348309"/>
            <a:ext cx="1415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陽子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0.6~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１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MeV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86793604-86CC-447B-3BAE-400AF9B57092}"/>
                  </a:ext>
                </a:extLst>
              </p:cNvPr>
              <p:cNvSpPr txBox="1"/>
              <p:nvPr/>
            </p:nvSpPr>
            <p:spPr>
              <a:xfrm>
                <a:off x="615192" y="5212829"/>
                <a:ext cx="11223882" cy="1323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陽子が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1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個入った時に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1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回の核融合反応が起きる→</a:t>
                </a:r>
                <a14:m>
                  <m:oMath xmlns:m="http://schemas.openxmlformats.org/officeDocument/2006/math">
                    <m:r>
                      <a:rPr kumimoji="1" lang="ja-JP" altLang="en-US" sz="2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𝝈</m:t>
                    </m:r>
                    <m:r>
                      <a:rPr kumimoji="1" lang="en-US" altLang="ja-JP" sz="2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𝒕</m:t>
                    </m:r>
                  </m:oMath>
                </a14:m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が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3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程度になる事が必要（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95%)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中性ガスを標的に当てた時の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反応率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0.0001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程度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(DT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反応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)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プラズマ内で</a:t>
                </a:r>
                <a:r>
                  <a:rPr kumimoji="1" lang="en-US" altLang="ja-JP" sz="20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t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は伸びるか？プラズマ内でのエネルギーロスを減るのか？ 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(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期待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)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(cf. 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中性子は電磁相互作用がないので</a:t>
                </a:r>
                <a14:m>
                  <m:oMath xmlns:m="http://schemas.openxmlformats.org/officeDocument/2006/math">
                    <m:r>
                      <a:rPr kumimoji="1" lang="ja-JP" altLang="en-US" sz="20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𝝈</m:t>
                    </m:r>
                    <m:r>
                      <a:rPr kumimoji="1" lang="en-US" altLang="ja-JP" sz="2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𝒕</m:t>
                    </m:r>
                  </m:oMath>
                </a14:m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を大きく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1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を超えられる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)</a:t>
                </a:r>
                <a:endPara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110004020202020204"/>
                  <a:ea typeface="游ゴシック" panose="020B0400000000000000" pitchFamily="50" charset="-128"/>
                  <a:cs typeface="+mn-cs"/>
                </a:endParaRPr>
              </a:p>
            </p:txBody>
          </p:sp>
        </mc:Choice>
        <mc:Fallback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86793604-86CC-447B-3BAE-400AF9B570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92" y="5212829"/>
                <a:ext cx="11223882" cy="1323439"/>
              </a:xfrm>
              <a:prstGeom prst="rect">
                <a:avLst/>
              </a:prstGeom>
              <a:blipFill>
                <a:blip r:embed="rId3"/>
                <a:stretch>
                  <a:fillRect l="-598" t="-1843" b="-78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8A32D97-A27C-6574-FFE4-5906422F5D51}"/>
              </a:ext>
            </a:extLst>
          </p:cNvPr>
          <p:cNvSpPr txBox="1"/>
          <p:nvPr/>
        </p:nvSpPr>
        <p:spPr>
          <a:xfrm>
            <a:off x="4871910" y="2111387"/>
            <a:ext cx="1850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ここの高温化は反応率の向上は、期待できない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F33BC2-5C15-90ED-4069-313469CF311F}"/>
              </a:ext>
            </a:extLst>
          </p:cNvPr>
          <p:cNvSpPr txBox="1"/>
          <p:nvPr/>
        </p:nvSpPr>
        <p:spPr>
          <a:xfrm>
            <a:off x="243426" y="1366561"/>
            <a:ext cx="185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熱プラズマ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77FC900-0EAA-F1FF-32F5-CBD4ED5490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035" y="1822702"/>
            <a:ext cx="3276600" cy="1660625"/>
          </a:xfrm>
          <a:prstGeom prst="rect">
            <a:avLst/>
          </a:prstGeom>
        </p:spPr>
      </p:pic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A995A981-7782-8DAC-F6E7-A5E014950F51}"/>
              </a:ext>
            </a:extLst>
          </p:cNvPr>
          <p:cNvCxnSpPr>
            <a:stCxn id="3" idx="2"/>
          </p:cNvCxnSpPr>
          <p:nvPr/>
        </p:nvCxnSpPr>
        <p:spPr>
          <a:xfrm>
            <a:off x="5797031" y="3034717"/>
            <a:ext cx="1280766" cy="2162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1E0A72C-10E4-5309-3234-52087BC1A863}"/>
                  </a:ext>
                </a:extLst>
              </p:cNvPr>
              <p:cNvSpPr txBox="1"/>
              <p:nvPr/>
            </p:nvSpPr>
            <p:spPr>
              <a:xfrm>
                <a:off x="6437414" y="4066154"/>
                <a:ext cx="2557385" cy="5067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ja-JP" alt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𝝈</m:t>
                    </m:r>
                    <m:r>
                      <a:rPr kumimoji="1" lang="ja-JP" altLang="en-US" sz="2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　</m:t>
                    </m:r>
                  </m:oMath>
                </a14:m>
                <a:r>
                  <a:rPr kumimoji="1" lang="ja-JP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核融合反応断面積</a:t>
                </a:r>
                <a:endPara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110004020202020204"/>
                  <a:ea typeface="游ゴシック" panose="020B0400000000000000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1E0A72C-10E4-5309-3234-52087BC1A8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414" y="4066154"/>
                <a:ext cx="2557385" cy="506742"/>
              </a:xfrm>
              <a:prstGeom prst="rect">
                <a:avLst/>
              </a:prstGeom>
              <a:blipFill>
                <a:blip r:embed="rId5"/>
                <a:stretch>
                  <a:fillRect r="-952" b="-132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381E6BC-5E45-FF7C-0271-744EC366D57F}"/>
                  </a:ext>
                </a:extLst>
              </p:cNvPr>
              <p:cNvSpPr txBox="1"/>
              <p:nvPr/>
            </p:nvSpPr>
            <p:spPr>
              <a:xfrm>
                <a:off x="6437414" y="4443040"/>
                <a:ext cx="3062194" cy="5067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en-US" altLang="ja-JP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𝒕</m:t>
                    </m:r>
                    <m:r>
                      <a:rPr kumimoji="1" lang="ja-JP" altLang="en-US" sz="2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　</m:t>
                    </m:r>
                  </m:oMath>
                </a14:m>
                <a:r>
                  <a:rPr kumimoji="1" lang="ja-JP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標的の厚み</a:t>
                </a:r>
                <a:r>
                  <a:rPr kumimoji="1" lang="en-US" altLang="ja-JP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~</a:t>
                </a:r>
                <a:r>
                  <a:rPr kumimoji="1" lang="ja-JP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110004020202020204"/>
                    <a:ea typeface="游ゴシック" panose="020B0400000000000000" pitchFamily="50" charset="-128"/>
                    <a:cs typeface="+mn-cs"/>
                  </a:rPr>
                  <a:t>飛程 </a:t>
                </a: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381E6BC-5E45-FF7C-0271-744EC366D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414" y="4443040"/>
                <a:ext cx="3062194" cy="506742"/>
              </a:xfrm>
              <a:prstGeom prst="rect">
                <a:avLst/>
              </a:prstGeom>
              <a:blipFill>
                <a:blip r:embed="rId6"/>
                <a:stretch>
                  <a:fillRect b="-132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977884E-2C2C-98AB-525C-A3147E7825B7}"/>
              </a:ext>
            </a:extLst>
          </p:cNvPr>
          <p:cNvSpPr txBox="1"/>
          <p:nvPr/>
        </p:nvSpPr>
        <p:spPr>
          <a:xfrm>
            <a:off x="1655942" y="855404"/>
            <a:ext cx="209790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プラズマ内の粒子同士で核融合反応が起きている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B5E56D-8E5C-BB39-9E6D-77D584171300}"/>
              </a:ext>
            </a:extLst>
          </p:cNvPr>
          <p:cNvSpPr txBox="1"/>
          <p:nvPr/>
        </p:nvSpPr>
        <p:spPr>
          <a:xfrm>
            <a:off x="2106506" y="1981740"/>
            <a:ext cx="1917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エネルギー損失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937AFEA-E152-810A-3A45-AE51AB115A82}"/>
              </a:ext>
            </a:extLst>
          </p:cNvPr>
          <p:cNvSpPr txBox="1"/>
          <p:nvPr/>
        </p:nvSpPr>
        <p:spPr>
          <a:xfrm>
            <a:off x="2560769" y="2615405"/>
            <a:ext cx="1917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加熱</a:t>
            </a:r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id="{C50C899A-17D9-5F39-9D55-A72D38EFC26B}"/>
              </a:ext>
            </a:extLst>
          </p:cNvPr>
          <p:cNvSpPr/>
          <p:nvPr/>
        </p:nvSpPr>
        <p:spPr>
          <a:xfrm>
            <a:off x="2757217" y="2286643"/>
            <a:ext cx="299133" cy="34840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solidFill>
                  <a:prstClr val="black"/>
                </a:solidFill>
              </a:ln>
              <a:noFill/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思考の吹き出し: 雲形 24">
            <a:extLst>
              <a:ext uri="{FF2B5EF4-FFF2-40B4-BE49-F238E27FC236}">
                <a16:creationId xmlns:a16="http://schemas.microsoft.com/office/drawing/2014/main" id="{329A1606-D84F-8A36-F73E-34D5093EAE53}"/>
              </a:ext>
            </a:extLst>
          </p:cNvPr>
          <p:cNvSpPr/>
          <p:nvPr/>
        </p:nvSpPr>
        <p:spPr>
          <a:xfrm>
            <a:off x="7362944" y="1059085"/>
            <a:ext cx="605567" cy="428698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熱</a:t>
            </a:r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5C9AC1F0-645A-CC61-BDE9-AB1E950FE802}"/>
              </a:ext>
            </a:extLst>
          </p:cNvPr>
          <p:cNvSpPr/>
          <p:nvPr/>
        </p:nvSpPr>
        <p:spPr>
          <a:xfrm rot="4237181">
            <a:off x="8588264" y="1086687"/>
            <a:ext cx="893601" cy="52199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受電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DB022A4-B703-7E9D-7F60-7720AF84CEC7}"/>
              </a:ext>
            </a:extLst>
          </p:cNvPr>
          <p:cNvSpPr txBox="1"/>
          <p:nvPr/>
        </p:nvSpPr>
        <p:spPr>
          <a:xfrm>
            <a:off x="1870315" y="3505127"/>
            <a:ext cx="690454" cy="37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温度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A30E4CF-049F-A35A-7A9D-8C58CD4F58B7}"/>
              </a:ext>
            </a:extLst>
          </p:cNvPr>
          <p:cNvSpPr txBox="1"/>
          <p:nvPr/>
        </p:nvSpPr>
        <p:spPr>
          <a:xfrm>
            <a:off x="7741763" y="3511172"/>
            <a:ext cx="1585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エネルギー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5D5E324-6C69-FEB8-8083-0AC902D45F45}"/>
              </a:ext>
            </a:extLst>
          </p:cNvPr>
          <p:cNvSpPr txBox="1"/>
          <p:nvPr/>
        </p:nvSpPr>
        <p:spPr>
          <a:xfrm>
            <a:off x="3036571" y="2317414"/>
            <a:ext cx="16018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エコシステム</a:t>
            </a: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BF86E5E-55AF-5199-CAFB-064F705BF553}"/>
              </a:ext>
            </a:extLst>
          </p:cNvPr>
          <p:cNvCxnSpPr>
            <a:cxnSpLocks/>
            <a:stCxn id="25" idx="2"/>
          </p:cNvCxnSpPr>
          <p:nvPr/>
        </p:nvCxnSpPr>
        <p:spPr>
          <a:xfrm flipV="1">
            <a:off x="7968006" y="1059085"/>
            <a:ext cx="801137" cy="214349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15C4373-B02C-5CDA-ED2D-721C31D8EE8A}"/>
              </a:ext>
            </a:extLst>
          </p:cNvPr>
          <p:cNvSpPr txBox="1"/>
          <p:nvPr/>
        </p:nvSpPr>
        <p:spPr>
          <a:xfrm>
            <a:off x="7980194" y="835737"/>
            <a:ext cx="616989" cy="374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×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598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E7CA5-342E-E335-3EFD-88B881111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BB67A9-AED2-E249-04D5-3B254DDD83B4}"/>
              </a:ext>
            </a:extLst>
          </p:cNvPr>
          <p:cNvSpPr txBox="1"/>
          <p:nvPr/>
        </p:nvSpPr>
        <p:spPr>
          <a:xfrm>
            <a:off x="1472805" y="262192"/>
            <a:ext cx="8872140" cy="516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algn="ctr" defTabSz="9144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2400" b="1" i="0" u="none" strike="noStrike" cap="none" spc="0" normalizeH="0" baseline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eiryo UI"/>
                <a:ea typeface="メイリオ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eiryo UI"/>
                <a:ea typeface="メイリオ"/>
                <a:cs typeface="+mj-cs"/>
              </a:rPr>
              <a:t>CARA</a:t>
            </a: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eiryo UI"/>
                <a:ea typeface="メイリオ"/>
                <a:cs typeface="+mj-cs"/>
              </a:rPr>
              <a:t>の使途（一例）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34709BF9-3CE4-BD84-5488-7AFDD8EE1ECC}"/>
              </a:ext>
            </a:extLst>
          </p:cNvPr>
          <p:cNvSpPr/>
          <p:nvPr/>
        </p:nvSpPr>
        <p:spPr>
          <a:xfrm>
            <a:off x="3873726" y="2918990"/>
            <a:ext cx="1169924" cy="232761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BE1651F-0AF5-E080-08AE-57D5F0D0E434}"/>
              </a:ext>
            </a:extLst>
          </p:cNvPr>
          <p:cNvGrpSpPr/>
          <p:nvPr/>
        </p:nvGrpSpPr>
        <p:grpSpPr>
          <a:xfrm>
            <a:off x="4026595" y="3260122"/>
            <a:ext cx="876793" cy="1534321"/>
            <a:chOff x="8576441" y="5338469"/>
            <a:chExt cx="574950" cy="756745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33447E9F-BA5F-2C68-BC1D-FE4587B60466}"/>
                </a:ext>
              </a:extLst>
            </p:cNvPr>
            <p:cNvSpPr/>
            <p:nvPr/>
          </p:nvSpPr>
          <p:spPr>
            <a:xfrm>
              <a:off x="8576441" y="5338469"/>
              <a:ext cx="357352" cy="756745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0EFCB33B-1E5D-3853-7B10-91FFD6D11466}"/>
                </a:ext>
              </a:extLst>
            </p:cNvPr>
            <p:cNvSpPr/>
            <p:nvPr/>
          </p:nvSpPr>
          <p:spPr>
            <a:xfrm>
              <a:off x="8648974" y="5338469"/>
              <a:ext cx="357352" cy="756745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FAA1EB1D-2A1E-8348-2B8A-9CAD6DC2B9BD}"/>
                </a:ext>
              </a:extLst>
            </p:cNvPr>
            <p:cNvSpPr/>
            <p:nvPr/>
          </p:nvSpPr>
          <p:spPr>
            <a:xfrm>
              <a:off x="8721507" y="5338469"/>
              <a:ext cx="357352" cy="756745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ACF4B5C4-B016-4E19-21D4-81B51DF77CC6}"/>
                </a:ext>
              </a:extLst>
            </p:cNvPr>
            <p:cNvSpPr/>
            <p:nvPr/>
          </p:nvSpPr>
          <p:spPr>
            <a:xfrm>
              <a:off x="8794039" y="5338469"/>
              <a:ext cx="357352" cy="756745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DAC735D-0B25-5EFF-2DDE-9277E863474D}"/>
              </a:ext>
            </a:extLst>
          </p:cNvPr>
          <p:cNvGrpSpPr/>
          <p:nvPr/>
        </p:nvGrpSpPr>
        <p:grpSpPr>
          <a:xfrm>
            <a:off x="1585799" y="3701802"/>
            <a:ext cx="2270760" cy="638807"/>
            <a:chOff x="744101" y="4015577"/>
            <a:chExt cx="2270760" cy="638807"/>
          </a:xfrm>
        </p:grpSpPr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64639FC6-C657-1163-9702-35DC806DED3B}"/>
                </a:ext>
              </a:extLst>
            </p:cNvPr>
            <p:cNvSpPr/>
            <p:nvPr/>
          </p:nvSpPr>
          <p:spPr>
            <a:xfrm rot="16200000">
              <a:off x="1603891" y="3223393"/>
              <a:ext cx="551180" cy="2270760"/>
            </a:xfrm>
            <a:prstGeom prst="triangle">
              <a:avLst/>
            </a:prstGeom>
            <a:solidFill>
              <a:srgbClr val="FFFFFF"/>
            </a:solidFill>
            <a:ln w="38100" cap="flat" cmpd="sng" algn="ctr">
              <a:solidFill>
                <a:srgbClr val="156082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110004020202020204"/>
                  <a:ea typeface="游ゴシック" panose="020B0400000000000000" pitchFamily="50" charset="-128"/>
                  <a:cs typeface="+mn-cs"/>
                </a:rPr>
                <a:t>CARA</a:t>
              </a: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C16DDD22-BEB1-D0B9-06C0-8871A6A9AA83}"/>
                </a:ext>
              </a:extLst>
            </p:cNvPr>
            <p:cNvSpPr/>
            <p:nvPr/>
          </p:nvSpPr>
          <p:spPr>
            <a:xfrm>
              <a:off x="2227461" y="4015577"/>
              <a:ext cx="462280" cy="638807"/>
            </a:xfrm>
            <a:prstGeom prst="arc">
              <a:avLst>
                <a:gd name="adj1" fmla="val 16200000"/>
                <a:gd name="adj2" fmla="val 4731132"/>
              </a:avLst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3" name="円弧 12">
              <a:extLst>
                <a:ext uri="{FF2B5EF4-FFF2-40B4-BE49-F238E27FC236}">
                  <a16:creationId xmlns:a16="http://schemas.microsoft.com/office/drawing/2014/main" id="{7D98AE56-B3DD-9DD1-3373-B819FF239E55}"/>
                </a:ext>
              </a:extLst>
            </p:cNvPr>
            <p:cNvSpPr/>
            <p:nvPr/>
          </p:nvSpPr>
          <p:spPr>
            <a:xfrm>
              <a:off x="1274961" y="4059390"/>
              <a:ext cx="342900" cy="551181"/>
            </a:xfrm>
            <a:prstGeom prst="arc">
              <a:avLst>
                <a:gd name="adj1" fmla="val 16200000"/>
                <a:gd name="adj2" fmla="val 4731132"/>
              </a:avLst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" name="円弧 13">
              <a:extLst>
                <a:ext uri="{FF2B5EF4-FFF2-40B4-BE49-F238E27FC236}">
                  <a16:creationId xmlns:a16="http://schemas.microsoft.com/office/drawing/2014/main" id="{29BC29E9-7ACB-7F3E-E2C4-9A5A808B131C}"/>
                </a:ext>
              </a:extLst>
            </p:cNvPr>
            <p:cNvSpPr/>
            <p:nvPr/>
          </p:nvSpPr>
          <p:spPr>
            <a:xfrm>
              <a:off x="1799471" y="4022157"/>
              <a:ext cx="356870" cy="625646"/>
            </a:xfrm>
            <a:prstGeom prst="arc">
              <a:avLst>
                <a:gd name="adj1" fmla="val 16200000"/>
                <a:gd name="adj2" fmla="val 4731132"/>
              </a:avLst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F2B59BD-D142-A4FF-A43C-DF86F3507C83}"/>
              </a:ext>
            </a:extLst>
          </p:cNvPr>
          <p:cNvSpPr txBox="1"/>
          <p:nvPr/>
        </p:nvSpPr>
        <p:spPr>
          <a:xfrm>
            <a:off x="549893" y="4566939"/>
            <a:ext cx="28634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CARA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からの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D(400keV)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ビーム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7D2334A-32F0-3233-E859-E6B3D2DE7FE1}"/>
              </a:ext>
            </a:extLst>
          </p:cNvPr>
          <p:cNvSpPr/>
          <p:nvPr/>
        </p:nvSpPr>
        <p:spPr>
          <a:xfrm>
            <a:off x="448502" y="3769408"/>
            <a:ext cx="1137298" cy="57120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イオン源</a:t>
            </a:r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99EC4197-1B83-9467-63AE-E9DFC5277ABC}"/>
              </a:ext>
            </a:extLst>
          </p:cNvPr>
          <p:cNvSpPr/>
          <p:nvPr/>
        </p:nvSpPr>
        <p:spPr>
          <a:xfrm>
            <a:off x="4264985" y="2572165"/>
            <a:ext cx="323734" cy="36928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A5C1840-A0A4-1F4E-D65E-CC3F051C7E8F}"/>
              </a:ext>
            </a:extLst>
          </p:cNvPr>
          <p:cNvSpPr txBox="1"/>
          <p:nvPr/>
        </p:nvSpPr>
        <p:spPr>
          <a:xfrm>
            <a:off x="3549512" y="2096592"/>
            <a:ext cx="1790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ガスジェット</a:t>
            </a: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60145F56-6AFF-2044-0028-5EB516509619}"/>
              </a:ext>
            </a:extLst>
          </p:cNvPr>
          <p:cNvCxnSpPr/>
          <p:nvPr/>
        </p:nvCxnSpPr>
        <p:spPr>
          <a:xfrm flipH="1" flipV="1">
            <a:off x="3417608" y="2137887"/>
            <a:ext cx="684423" cy="12249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9DD04DE8-26D4-5129-86A2-9C86D2FBAEBA}"/>
              </a:ext>
            </a:extLst>
          </p:cNvPr>
          <p:cNvCxnSpPr>
            <a:cxnSpLocks/>
          </p:cNvCxnSpPr>
          <p:nvPr/>
        </p:nvCxnSpPr>
        <p:spPr>
          <a:xfrm flipV="1">
            <a:off x="4777740" y="2137887"/>
            <a:ext cx="540286" cy="12249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A2B8BAD-64A1-3677-E3A6-FE5749572B71}"/>
              </a:ext>
            </a:extLst>
          </p:cNvPr>
          <p:cNvCxnSpPr>
            <a:cxnSpLocks/>
          </p:cNvCxnSpPr>
          <p:nvPr/>
        </p:nvCxnSpPr>
        <p:spPr>
          <a:xfrm flipH="1">
            <a:off x="3413375" y="5033611"/>
            <a:ext cx="684423" cy="12249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9C22F52-7A6E-2CD0-B51C-727654B459CF}"/>
              </a:ext>
            </a:extLst>
          </p:cNvPr>
          <p:cNvCxnSpPr>
            <a:cxnSpLocks/>
          </p:cNvCxnSpPr>
          <p:nvPr/>
        </p:nvCxnSpPr>
        <p:spPr>
          <a:xfrm>
            <a:off x="4773507" y="5033611"/>
            <a:ext cx="540286" cy="12249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6E91D38-1CCA-81AC-6D54-FD421BCA59AF}"/>
              </a:ext>
            </a:extLst>
          </p:cNvPr>
          <p:cNvSpPr txBox="1"/>
          <p:nvPr/>
        </p:nvSpPr>
        <p:spPr>
          <a:xfrm>
            <a:off x="3189227" y="1589003"/>
            <a:ext cx="68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n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D0EA52E-0638-DC8C-2391-657190EBDE9F}"/>
              </a:ext>
            </a:extLst>
          </p:cNvPr>
          <p:cNvSpPr txBox="1"/>
          <p:nvPr/>
        </p:nvSpPr>
        <p:spPr>
          <a:xfrm>
            <a:off x="5597079" y="1567961"/>
            <a:ext cx="68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n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5B9F355-5AFD-0552-BEC7-419B2915FCBF}"/>
              </a:ext>
            </a:extLst>
          </p:cNvPr>
          <p:cNvSpPr txBox="1"/>
          <p:nvPr/>
        </p:nvSpPr>
        <p:spPr>
          <a:xfrm>
            <a:off x="3185465" y="6086695"/>
            <a:ext cx="68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n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45044B46-264F-C19C-474E-A2879F64B8D8}"/>
              </a:ext>
            </a:extLst>
          </p:cNvPr>
          <p:cNvSpPr txBox="1"/>
          <p:nvPr/>
        </p:nvSpPr>
        <p:spPr>
          <a:xfrm>
            <a:off x="5130994" y="6243684"/>
            <a:ext cx="68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n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73D2B64-3A5E-92E4-114A-01BF9523737A}"/>
              </a:ext>
            </a:extLst>
          </p:cNvPr>
          <p:cNvSpPr txBox="1"/>
          <p:nvPr/>
        </p:nvSpPr>
        <p:spPr>
          <a:xfrm>
            <a:off x="5179506" y="2941452"/>
            <a:ext cx="692757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窓無し水素ガス標的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１：ビームリングを小さくすることによって、中性子束が増える。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２：ガスがプラズマ化しない方が、効率良い中性子生成となる。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エネルギー損失がプラズマの方が大きい。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D6D7AF9-03F4-D249-51B3-09D9E38BEE91}"/>
              </a:ext>
            </a:extLst>
          </p:cNvPr>
          <p:cNvSpPr txBox="1"/>
          <p:nvPr/>
        </p:nvSpPr>
        <p:spPr>
          <a:xfrm>
            <a:off x="5468486" y="4658066"/>
            <a:ext cx="6251542" cy="830997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低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DPA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ではあるが、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14MeV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中性子材料照射が早期に可能となる。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E6374C3-51A4-BC9C-302C-FF52CAA92221}"/>
              </a:ext>
            </a:extLst>
          </p:cNvPr>
          <p:cNvSpPr txBox="1"/>
          <p:nvPr/>
        </p:nvSpPr>
        <p:spPr>
          <a:xfrm>
            <a:off x="736810" y="887101"/>
            <a:ext cx="49061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DT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反応による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14MeV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中性子源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6E3141E-88B5-8DB5-DCF2-BFAE017067B8}"/>
              </a:ext>
            </a:extLst>
          </p:cNvPr>
          <p:cNvSpPr txBox="1"/>
          <p:nvPr/>
        </p:nvSpPr>
        <p:spPr>
          <a:xfrm>
            <a:off x="5697524" y="5843049"/>
            <a:ext cx="6649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CARA+Plasma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装置に特化したワークショップを開催予定</a:t>
            </a:r>
          </a:p>
        </p:txBody>
      </p:sp>
    </p:spTree>
    <p:extLst>
      <p:ext uri="{BB962C8B-B14F-4D97-AF65-F5344CB8AC3E}">
        <p14:creationId xmlns:p14="http://schemas.microsoft.com/office/powerpoint/2010/main" val="91686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634E4-C839-B16A-EC73-115C04820E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C68C4E-4B19-1276-4463-4479250A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08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ja-JP" altLang="en-US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ガスジェットの場合の軌道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40E5E55-79E4-7BFD-7EAA-BD773C881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426" y="1322905"/>
            <a:ext cx="6896740" cy="516997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47B3D9-5926-F5DF-E903-54E587B733E1}"/>
              </a:ext>
            </a:extLst>
          </p:cNvPr>
          <p:cNvSpPr txBox="1"/>
          <p:nvPr/>
        </p:nvSpPr>
        <p:spPr>
          <a:xfrm>
            <a:off x="2118183" y="2279136"/>
            <a:ext cx="1319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CARA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領域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7B2C74-6D8E-F38E-CA35-F5A7265A7E45}"/>
              </a:ext>
            </a:extLst>
          </p:cNvPr>
          <p:cNvSpPr txBox="1"/>
          <p:nvPr/>
        </p:nvSpPr>
        <p:spPr>
          <a:xfrm>
            <a:off x="3360145" y="1399739"/>
            <a:ext cx="29506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ミラー効果で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Z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方向の減速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01B1D9-F5F5-26F7-D73F-C9B8C1645B85}"/>
              </a:ext>
            </a:extLst>
          </p:cNvPr>
          <p:cNvSpPr/>
          <p:nvPr/>
        </p:nvSpPr>
        <p:spPr>
          <a:xfrm>
            <a:off x="5552502" y="2027104"/>
            <a:ext cx="198304" cy="374573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28B8B51-5E6E-9F17-1114-90FEDDC82D6D}"/>
              </a:ext>
            </a:extLst>
          </p:cNvPr>
          <p:cNvSpPr txBox="1"/>
          <p:nvPr/>
        </p:nvSpPr>
        <p:spPr>
          <a:xfrm>
            <a:off x="6096000" y="3586753"/>
            <a:ext cx="162323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反応エリア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ガスジェット</a:t>
            </a: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55663E7E-57D7-D66E-070A-9EB3F0DF5FF3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5750806" y="3867924"/>
            <a:ext cx="345194" cy="4199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AB262966-CEF9-36DF-EB27-0313BA0E0E6B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835487" y="1769071"/>
            <a:ext cx="174392" cy="25803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C0C3BC88-AD46-A564-6212-2E5F1159CB18}"/>
              </a:ext>
            </a:extLst>
          </p:cNvPr>
          <p:cNvCxnSpPr>
            <a:cxnSpLocks/>
          </p:cNvCxnSpPr>
          <p:nvPr/>
        </p:nvCxnSpPr>
        <p:spPr>
          <a:xfrm>
            <a:off x="2825868" y="2671767"/>
            <a:ext cx="391057" cy="3909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3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CD097DBF-4949-C023-7C47-A9713679A3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937" y="664496"/>
            <a:ext cx="6138962" cy="2558269"/>
          </a:xfr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4E02469-67B1-EC4C-E62A-389D2DF50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2857" y="1352726"/>
            <a:ext cx="3719370" cy="48981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E54175-C16D-27AF-F426-086A370657F1}"/>
              </a:ext>
            </a:extLst>
          </p:cNvPr>
          <p:cNvSpPr txBox="1"/>
          <p:nvPr/>
        </p:nvSpPr>
        <p:spPr>
          <a:xfrm>
            <a:off x="7403780" y="6353582"/>
            <a:ext cx="308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結論：電子は邪魔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48FD8F-719C-57D1-E37D-8BE868FB3379}"/>
              </a:ext>
            </a:extLst>
          </p:cNvPr>
          <p:cNvSpPr txBox="1"/>
          <p:nvPr/>
        </p:nvSpPr>
        <p:spPr>
          <a:xfrm rot="16200000">
            <a:off x="6828972" y="3447818"/>
            <a:ext cx="1785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エネルギー損失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60A488B-136E-0A46-874C-1E75F73F5972}"/>
              </a:ext>
            </a:extLst>
          </p:cNvPr>
          <p:cNvSpPr txBox="1"/>
          <p:nvPr/>
        </p:nvSpPr>
        <p:spPr>
          <a:xfrm>
            <a:off x="644868" y="1089279"/>
            <a:ext cx="4243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物性論研究　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1956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1956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巻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94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号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p1-23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95787ED-918B-5039-0E28-0563036A7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99" y="16892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プラズマ中でのエネルギーロスは大きい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BE4A1E3-AE3C-0E90-92D7-414F780A98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772" y="3215325"/>
            <a:ext cx="6492307" cy="3614431"/>
          </a:xfrm>
          <a:prstGeom prst="rect">
            <a:avLst/>
          </a:prstGeom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C2850BC-7AD8-9D7C-CC54-D94EDB7A027D}"/>
              </a:ext>
            </a:extLst>
          </p:cNvPr>
          <p:cNvCxnSpPr/>
          <p:nvPr/>
        </p:nvCxnSpPr>
        <p:spPr>
          <a:xfrm flipV="1">
            <a:off x="1915427" y="3724977"/>
            <a:ext cx="49955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865444E8-CF46-5D2B-E2CB-1235EA9D5225}"/>
              </a:ext>
            </a:extLst>
          </p:cNvPr>
          <p:cNvCxnSpPr>
            <a:cxnSpLocks/>
          </p:cNvCxnSpPr>
          <p:nvPr/>
        </p:nvCxnSpPr>
        <p:spPr>
          <a:xfrm>
            <a:off x="566286" y="4101122"/>
            <a:ext cx="142614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277E146-64B6-17AA-0652-96BEAE9E277B}"/>
              </a:ext>
            </a:extLst>
          </p:cNvPr>
          <p:cNvSpPr/>
          <p:nvPr/>
        </p:nvSpPr>
        <p:spPr>
          <a:xfrm>
            <a:off x="489772" y="4767160"/>
            <a:ext cx="6257537" cy="4978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491DB56-FF48-B1AB-5DFC-6AC23D3DD538}"/>
              </a:ext>
            </a:extLst>
          </p:cNvPr>
          <p:cNvSpPr/>
          <p:nvPr/>
        </p:nvSpPr>
        <p:spPr>
          <a:xfrm>
            <a:off x="537072" y="6243944"/>
            <a:ext cx="6257537" cy="4978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57DB196-DB22-5ADA-76EC-D4FC140AFF30}"/>
              </a:ext>
            </a:extLst>
          </p:cNvPr>
          <p:cNvSpPr txBox="1"/>
          <p:nvPr/>
        </p:nvSpPr>
        <p:spPr>
          <a:xfrm>
            <a:off x="1790093" y="4453645"/>
            <a:ext cx="52302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プラズマ振動の励起によるエネルギーロス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大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5FB245-11CE-8143-3C14-F42E41F9BF50}"/>
              </a:ext>
            </a:extLst>
          </p:cNvPr>
          <p:cNvSpPr txBox="1"/>
          <p:nvPr/>
        </p:nvSpPr>
        <p:spPr>
          <a:xfrm>
            <a:off x="2173499" y="5908186"/>
            <a:ext cx="52302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自由電子との直接衝突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小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4F83EC-8DF5-CFB4-C552-97EDCAF8DF62}"/>
              </a:ext>
            </a:extLst>
          </p:cNvPr>
          <p:cNvSpPr txBox="1"/>
          <p:nvPr/>
        </p:nvSpPr>
        <p:spPr>
          <a:xfrm>
            <a:off x="10654503" y="1065304"/>
            <a:ext cx="1785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電離度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=1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47C4B8-3278-9686-7657-93F31393DC9A}"/>
              </a:ext>
            </a:extLst>
          </p:cNvPr>
          <p:cNvSpPr txBox="1"/>
          <p:nvPr/>
        </p:nvSpPr>
        <p:spPr>
          <a:xfrm>
            <a:off x="7476229" y="1065304"/>
            <a:ext cx="1785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電離度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=0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1536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FE3B31-F33F-8EEE-8BD7-040D3D9DF2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矢印: 下 26">
            <a:extLst>
              <a:ext uri="{FF2B5EF4-FFF2-40B4-BE49-F238E27FC236}">
                <a16:creationId xmlns:a16="http://schemas.microsoft.com/office/drawing/2014/main" id="{D9858F5A-D2AC-EA61-3D1A-F702362D61D6}"/>
              </a:ext>
            </a:extLst>
          </p:cNvPr>
          <p:cNvSpPr/>
          <p:nvPr/>
        </p:nvSpPr>
        <p:spPr>
          <a:xfrm rot="10800000">
            <a:off x="4023358" y="3387806"/>
            <a:ext cx="462013" cy="702930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D8BAB68-E0E4-2745-C28F-8B15B5A37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48" y="1304"/>
            <a:ext cx="10989155" cy="940010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先進フュージョンシステムの絵がまだ描けない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8B50537C-31F8-30C3-7E1B-EEA5202C9791}"/>
              </a:ext>
            </a:extLst>
          </p:cNvPr>
          <p:cNvSpPr/>
          <p:nvPr/>
        </p:nvSpPr>
        <p:spPr>
          <a:xfrm>
            <a:off x="3397717" y="1771050"/>
            <a:ext cx="1809549" cy="158816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プラズマ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732B3B7E-FB35-2DE1-FC28-44F8907977D0}"/>
              </a:ext>
            </a:extLst>
          </p:cNvPr>
          <p:cNvGrpSpPr/>
          <p:nvPr/>
        </p:nvGrpSpPr>
        <p:grpSpPr>
          <a:xfrm>
            <a:off x="1126957" y="2223064"/>
            <a:ext cx="2270760" cy="638807"/>
            <a:chOff x="744101" y="4015577"/>
            <a:chExt cx="2270760" cy="638807"/>
          </a:xfrm>
        </p:grpSpPr>
        <p:sp>
          <p:nvSpPr>
            <p:cNvPr id="13" name="二等辺三角形 12">
              <a:extLst>
                <a:ext uri="{FF2B5EF4-FFF2-40B4-BE49-F238E27FC236}">
                  <a16:creationId xmlns:a16="http://schemas.microsoft.com/office/drawing/2014/main" id="{00FD5D27-7849-2C48-2F11-2650D9438925}"/>
                </a:ext>
              </a:extLst>
            </p:cNvPr>
            <p:cNvSpPr/>
            <p:nvPr/>
          </p:nvSpPr>
          <p:spPr>
            <a:xfrm rot="16200000">
              <a:off x="1603891" y="3223393"/>
              <a:ext cx="551180" cy="2270760"/>
            </a:xfrm>
            <a:prstGeom prst="triangle">
              <a:avLst/>
            </a:prstGeom>
            <a:solidFill>
              <a:srgbClr val="FFFFFF"/>
            </a:solidFill>
            <a:ln w="38100" cap="flat" cmpd="sng" algn="ctr">
              <a:solidFill>
                <a:srgbClr val="156082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110004020202020204"/>
                  <a:ea typeface="游ゴシック" panose="020B0400000000000000" pitchFamily="50" charset="-128"/>
                  <a:cs typeface="+mn-cs"/>
                </a:rPr>
                <a:t>CARA</a:t>
              </a: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" name="円弧 13">
              <a:extLst>
                <a:ext uri="{FF2B5EF4-FFF2-40B4-BE49-F238E27FC236}">
                  <a16:creationId xmlns:a16="http://schemas.microsoft.com/office/drawing/2014/main" id="{BFBF3240-747D-F977-3FC0-EA89C4E77875}"/>
                </a:ext>
              </a:extLst>
            </p:cNvPr>
            <p:cNvSpPr/>
            <p:nvPr/>
          </p:nvSpPr>
          <p:spPr>
            <a:xfrm>
              <a:off x="2227461" y="4015577"/>
              <a:ext cx="462280" cy="638807"/>
            </a:xfrm>
            <a:prstGeom prst="arc">
              <a:avLst>
                <a:gd name="adj1" fmla="val 16200000"/>
                <a:gd name="adj2" fmla="val 4731132"/>
              </a:avLst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円弧 14">
              <a:extLst>
                <a:ext uri="{FF2B5EF4-FFF2-40B4-BE49-F238E27FC236}">
                  <a16:creationId xmlns:a16="http://schemas.microsoft.com/office/drawing/2014/main" id="{6B25BAEF-4FFE-FA96-7B81-27D5331DE09C}"/>
                </a:ext>
              </a:extLst>
            </p:cNvPr>
            <p:cNvSpPr/>
            <p:nvPr/>
          </p:nvSpPr>
          <p:spPr>
            <a:xfrm>
              <a:off x="1274961" y="4059390"/>
              <a:ext cx="342900" cy="551181"/>
            </a:xfrm>
            <a:prstGeom prst="arc">
              <a:avLst>
                <a:gd name="adj1" fmla="val 16200000"/>
                <a:gd name="adj2" fmla="val 4731132"/>
              </a:avLst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6" name="円弧 15">
              <a:extLst>
                <a:ext uri="{FF2B5EF4-FFF2-40B4-BE49-F238E27FC236}">
                  <a16:creationId xmlns:a16="http://schemas.microsoft.com/office/drawing/2014/main" id="{B9215E3C-7291-C632-026C-210454310DDC}"/>
                </a:ext>
              </a:extLst>
            </p:cNvPr>
            <p:cNvSpPr/>
            <p:nvPr/>
          </p:nvSpPr>
          <p:spPr>
            <a:xfrm>
              <a:off x="1799471" y="4022157"/>
              <a:ext cx="356870" cy="625646"/>
            </a:xfrm>
            <a:prstGeom prst="arc">
              <a:avLst>
                <a:gd name="adj1" fmla="val 16200000"/>
                <a:gd name="adj2" fmla="val 4731132"/>
              </a:avLst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8AD190F-9E5E-FF37-3701-B0FD3AF10B3C}"/>
              </a:ext>
            </a:extLst>
          </p:cNvPr>
          <p:cNvSpPr txBox="1"/>
          <p:nvPr/>
        </p:nvSpPr>
        <p:spPr>
          <a:xfrm>
            <a:off x="713071" y="3029900"/>
            <a:ext cx="2522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CARA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からの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Boron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イオンビーム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AD4D986A-287A-A8C6-F993-4B3068DA6DA5}"/>
              </a:ext>
            </a:extLst>
          </p:cNvPr>
          <p:cNvGrpSpPr/>
          <p:nvPr/>
        </p:nvGrpSpPr>
        <p:grpSpPr>
          <a:xfrm>
            <a:off x="5207266" y="2245730"/>
            <a:ext cx="2270760" cy="658479"/>
            <a:chOff x="744101" y="4050966"/>
            <a:chExt cx="2270760" cy="658479"/>
          </a:xfrm>
        </p:grpSpPr>
        <p:sp>
          <p:nvSpPr>
            <p:cNvPr id="19" name="二等辺三角形 18">
              <a:extLst>
                <a:ext uri="{FF2B5EF4-FFF2-40B4-BE49-F238E27FC236}">
                  <a16:creationId xmlns:a16="http://schemas.microsoft.com/office/drawing/2014/main" id="{AF956BBA-0349-EEBB-243A-E9F68B5B8F7A}"/>
                </a:ext>
              </a:extLst>
            </p:cNvPr>
            <p:cNvSpPr/>
            <p:nvPr/>
          </p:nvSpPr>
          <p:spPr>
            <a:xfrm rot="5400000" flipH="1">
              <a:off x="1603891" y="3223393"/>
              <a:ext cx="551180" cy="2270760"/>
            </a:xfrm>
            <a:prstGeom prst="triangle">
              <a:avLst/>
            </a:prstGeom>
            <a:solidFill>
              <a:srgbClr val="FFFFFF"/>
            </a:solidFill>
            <a:ln w="38100" cap="flat" cmpd="sng" algn="ctr">
              <a:solidFill>
                <a:srgbClr val="156082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110004020202020204"/>
                  <a:ea typeface="游ゴシック" panose="020B0400000000000000" pitchFamily="50" charset="-128"/>
                  <a:cs typeface="+mn-cs"/>
                </a:rPr>
                <a:t>CARA</a:t>
              </a: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0" name="円弧 19">
              <a:extLst>
                <a:ext uri="{FF2B5EF4-FFF2-40B4-BE49-F238E27FC236}">
                  <a16:creationId xmlns:a16="http://schemas.microsoft.com/office/drawing/2014/main" id="{E30B3C84-C345-AE1B-DC75-36E73D024BC2}"/>
                </a:ext>
              </a:extLst>
            </p:cNvPr>
            <p:cNvSpPr/>
            <p:nvPr/>
          </p:nvSpPr>
          <p:spPr>
            <a:xfrm flipH="1">
              <a:off x="925711" y="4050966"/>
              <a:ext cx="462280" cy="638807"/>
            </a:xfrm>
            <a:prstGeom prst="arc">
              <a:avLst>
                <a:gd name="adj1" fmla="val 16200000"/>
                <a:gd name="adj2" fmla="val 4731132"/>
              </a:avLst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1" name="円弧 20">
              <a:extLst>
                <a:ext uri="{FF2B5EF4-FFF2-40B4-BE49-F238E27FC236}">
                  <a16:creationId xmlns:a16="http://schemas.microsoft.com/office/drawing/2014/main" id="{CA035001-6F08-B8A6-8556-7BB6A224974A}"/>
                </a:ext>
              </a:extLst>
            </p:cNvPr>
            <p:cNvSpPr/>
            <p:nvPr/>
          </p:nvSpPr>
          <p:spPr>
            <a:xfrm flipH="1">
              <a:off x="2103371" y="4109345"/>
              <a:ext cx="342900" cy="551181"/>
            </a:xfrm>
            <a:prstGeom prst="arc">
              <a:avLst>
                <a:gd name="adj1" fmla="val 16200000"/>
                <a:gd name="adj2" fmla="val 4731132"/>
              </a:avLst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2" name="円弧 21">
              <a:extLst>
                <a:ext uri="{FF2B5EF4-FFF2-40B4-BE49-F238E27FC236}">
                  <a16:creationId xmlns:a16="http://schemas.microsoft.com/office/drawing/2014/main" id="{90C804EF-E3F8-6DEA-9911-53ED60E4E8FF}"/>
                </a:ext>
              </a:extLst>
            </p:cNvPr>
            <p:cNvSpPr/>
            <p:nvPr/>
          </p:nvSpPr>
          <p:spPr>
            <a:xfrm flipH="1">
              <a:off x="1520811" y="4083799"/>
              <a:ext cx="356870" cy="625646"/>
            </a:xfrm>
            <a:prstGeom prst="arc">
              <a:avLst>
                <a:gd name="adj1" fmla="val 16200000"/>
                <a:gd name="adj2" fmla="val 4731132"/>
              </a:avLst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0EFE53-0350-8CAA-0359-76F991010E35}"/>
              </a:ext>
            </a:extLst>
          </p:cNvPr>
          <p:cNvSpPr txBox="1"/>
          <p:nvPr/>
        </p:nvSpPr>
        <p:spPr>
          <a:xfrm>
            <a:off x="5369826" y="2965401"/>
            <a:ext cx="2665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CARA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からの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Proton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イオンビーム</a:t>
            </a:r>
          </a:p>
        </p:txBody>
      </p:sp>
      <p:sp>
        <p:nvSpPr>
          <p:cNvPr id="24" name="矢印: 下 23">
            <a:extLst>
              <a:ext uri="{FF2B5EF4-FFF2-40B4-BE49-F238E27FC236}">
                <a16:creationId xmlns:a16="http://schemas.microsoft.com/office/drawing/2014/main" id="{6BA25702-4118-2E64-B417-9C8D25FE1561}"/>
              </a:ext>
            </a:extLst>
          </p:cNvPr>
          <p:cNvSpPr/>
          <p:nvPr/>
        </p:nvSpPr>
        <p:spPr>
          <a:xfrm>
            <a:off x="4023358" y="1304834"/>
            <a:ext cx="462013" cy="46201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DFCE9DF-19A9-335B-3D22-01E0F6760319}"/>
              </a:ext>
            </a:extLst>
          </p:cNvPr>
          <p:cNvSpPr txBox="1"/>
          <p:nvPr/>
        </p:nvSpPr>
        <p:spPr>
          <a:xfrm>
            <a:off x="2841457" y="922062"/>
            <a:ext cx="409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中和器（必要最低限の電子）</a:t>
            </a:r>
          </a:p>
        </p:txBody>
      </p:sp>
      <p:sp>
        <p:nvSpPr>
          <p:cNvPr id="28" name="思考の吹き出し: 雲形 27">
            <a:extLst>
              <a:ext uri="{FF2B5EF4-FFF2-40B4-BE49-F238E27FC236}">
                <a16:creationId xmlns:a16="http://schemas.microsoft.com/office/drawing/2014/main" id="{2E3A1FA4-C7FD-2110-B6C9-5A2A6D2C24D1}"/>
              </a:ext>
            </a:extLst>
          </p:cNvPr>
          <p:cNvSpPr/>
          <p:nvPr/>
        </p:nvSpPr>
        <p:spPr>
          <a:xfrm>
            <a:off x="468932" y="4090737"/>
            <a:ext cx="6233467" cy="1999308"/>
          </a:xfrm>
          <a:prstGeom prst="cloudCallout">
            <a:avLst>
              <a:gd name="adj1" fmla="val -31483"/>
              <a:gd name="adj2" fmla="val 51637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様々な知見と技術：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FRC,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ミラー、カスプトラップ、イオン冷却、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SCRIT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、コライダー、ビームの結晶化、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EBIT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、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MRTOF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、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ERIT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、ボロン光発電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,,,,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245E569D-B926-D732-1601-B1C24D60D497}"/>
                  </a:ext>
                </a:extLst>
              </p:cNvPr>
              <p:cNvSpPr txBox="1"/>
              <p:nvPr/>
            </p:nvSpPr>
            <p:spPr>
              <a:xfrm>
                <a:off x="6940750" y="448419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𝝈</m:t>
                      </m:r>
                      <m:r>
                        <a:rPr kumimoji="1" lang="en-US" altLang="ja-JP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𝒕</m:t>
                      </m:r>
                      <m:r>
                        <a:rPr kumimoji="1" lang="en-US" altLang="ja-JP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1" lang="en-US" altLang="ja-JP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𝟑</m:t>
                      </m:r>
                      <m:r>
                        <a:rPr kumimoji="1" lang="ja-JP" altLang="en-US" sz="3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を目指して</m:t>
                      </m:r>
                    </m:oMath>
                  </m:oMathPara>
                </a14:m>
                <a:endPara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245E569D-B926-D732-1601-B1C24D60D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50" y="448419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28BE5316-1E77-71F2-338E-F7CAA218EF9A}"/>
              </a:ext>
            </a:extLst>
          </p:cNvPr>
          <p:cNvCxnSpPr>
            <a:cxnSpLocks/>
          </p:cNvCxnSpPr>
          <p:nvPr/>
        </p:nvCxnSpPr>
        <p:spPr>
          <a:xfrm flipH="1">
            <a:off x="7613583" y="4090737"/>
            <a:ext cx="93047" cy="5678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F124FF4-81C2-4531-B072-AF383DAFDA8C}"/>
              </a:ext>
            </a:extLst>
          </p:cNvPr>
          <p:cNvSpPr txBox="1"/>
          <p:nvPr/>
        </p:nvSpPr>
        <p:spPr>
          <a:xfrm>
            <a:off x="6854020" y="3531778"/>
            <a:ext cx="3966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測定によって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倍違う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東大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CNS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今井）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＠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MS10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意見交換会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4/8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68284BC5-959F-7099-725C-C6BD2EC8F88C}"/>
              </a:ext>
            </a:extLst>
          </p:cNvPr>
          <p:cNvCxnSpPr>
            <a:cxnSpLocks/>
          </p:cNvCxnSpPr>
          <p:nvPr/>
        </p:nvCxnSpPr>
        <p:spPr>
          <a:xfrm flipV="1">
            <a:off x="7610516" y="5053263"/>
            <a:ext cx="132491" cy="5678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0D0E09D-8B2A-BA73-06A7-ADF803B761A5}"/>
              </a:ext>
            </a:extLst>
          </p:cNvPr>
          <p:cNvSpPr txBox="1"/>
          <p:nvPr/>
        </p:nvSpPr>
        <p:spPr>
          <a:xfrm>
            <a:off x="6702398" y="5611040"/>
            <a:ext cx="5242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電子を除去してどれだけ標的の厚みを増やすか？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空間電荷効果との闘い）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1743BD-C66F-81BF-D664-26637FFF523E}"/>
              </a:ext>
            </a:extLst>
          </p:cNvPr>
          <p:cNvSpPr txBox="1"/>
          <p:nvPr/>
        </p:nvSpPr>
        <p:spPr>
          <a:xfrm>
            <a:off x="468932" y="1370582"/>
            <a:ext cx="9267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妄想図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5DD753FB-0B32-AE10-F7A3-A5AF33AF9393}"/>
                  </a:ext>
                </a:extLst>
              </p:cNvPr>
              <p:cNvSpPr txBox="1"/>
              <p:nvPr/>
            </p:nvSpPr>
            <p:spPr>
              <a:xfrm>
                <a:off x="7804080" y="1844363"/>
                <a:ext cx="3909078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ja-JP" alt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𝝈</m:t>
                    </m:r>
                    <m:r>
                      <a:rPr kumimoji="1" lang="en-US" altLang="ja-JP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𝒕</m:t>
                    </m:r>
                  </m:oMath>
                </a14:m>
                <a:r>
                  <a:rPr kumimoji="1" lang="ja-JP" alt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ワークショップを随時開催！</a:t>
                </a: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5DD753FB-0B32-AE10-F7A3-A5AF33AF9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4080" y="1844363"/>
                <a:ext cx="3909078" cy="1077218"/>
              </a:xfrm>
              <a:prstGeom prst="rect">
                <a:avLst/>
              </a:prstGeom>
              <a:blipFill>
                <a:blip r:embed="rId3"/>
                <a:stretch>
                  <a:fillRect l="-3900" t="-6818" r="-3276" b="-187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1AC6528-6DC6-E954-67FD-7224E5D9C1EE}"/>
              </a:ext>
            </a:extLst>
          </p:cNvPr>
          <p:cNvSpPr txBox="1"/>
          <p:nvPr/>
        </p:nvSpPr>
        <p:spPr>
          <a:xfrm>
            <a:off x="6105244" y="806471"/>
            <a:ext cx="6096000" cy="603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000" b="1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eiryo UI"/>
                <a:ea typeface="メイリオ"/>
                <a:cs typeface="+mj-cs"/>
              </a:rPr>
              <a:t>マイルストーンが書けない→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eiryo UI"/>
                <a:ea typeface="メイリオ"/>
                <a:cs typeface="+mj-cs"/>
              </a:rPr>
              <a:t>CARA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eiryo UI"/>
                <a:ea typeface="メイリオ"/>
                <a:cs typeface="+mj-cs"/>
              </a:rPr>
              <a:t>の危機</a:t>
            </a:r>
          </a:p>
        </p:txBody>
      </p:sp>
    </p:spTree>
    <p:extLst>
      <p:ext uri="{BB962C8B-B14F-4D97-AF65-F5344CB8AC3E}">
        <p14:creationId xmlns:p14="http://schemas.microsoft.com/office/powerpoint/2010/main" val="112945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527</Words>
  <Application>Microsoft Office PowerPoint</Application>
  <PresentationFormat>ワイド画面</PresentationFormat>
  <Paragraphs>74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6</vt:i4>
      </vt:variant>
    </vt:vector>
  </HeadingPairs>
  <TitlesOfParts>
    <vt:vector size="17" baseType="lpstr">
      <vt:lpstr>Meiryo UI</vt:lpstr>
      <vt:lpstr>游ゴシック</vt:lpstr>
      <vt:lpstr>游ゴシック Light</vt:lpstr>
      <vt:lpstr>游明朝</vt:lpstr>
      <vt:lpstr>Arial</vt:lpstr>
      <vt:lpstr>Calibri</vt:lpstr>
      <vt:lpstr>Calibri Light</vt:lpstr>
      <vt:lpstr>Cambria Math</vt:lpstr>
      <vt:lpstr>Office テーマ</vt:lpstr>
      <vt:lpstr>2_Office テーマ</vt:lpstr>
      <vt:lpstr>6_Office テーマ</vt:lpstr>
      <vt:lpstr>σt研究会</vt:lpstr>
      <vt:lpstr>ビーム駆動型フュージョンシステムの考え方(個人的見解）</vt:lpstr>
      <vt:lpstr>PowerPoint プレゼンテーション</vt:lpstr>
      <vt:lpstr>ガスジェットの場合の軌道</vt:lpstr>
      <vt:lpstr>プラズマ中でのエネルギーロスは大きい</vt:lpstr>
      <vt:lpstr>先進フュージョンシステムの絵がまだ描けない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Hiroki Okuno</dc:creator>
  <cp:lastModifiedBy>okuno hiroki</cp:lastModifiedBy>
  <cp:revision>12</cp:revision>
  <dcterms:created xsi:type="dcterms:W3CDTF">2025-05-11T04:32:24Z</dcterms:created>
  <dcterms:modified xsi:type="dcterms:W3CDTF">2025-07-10T21:35:44Z</dcterms:modified>
</cp:coreProperties>
</file>