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304" r:id="rId3"/>
    <p:sldId id="305" r:id="rId4"/>
    <p:sldId id="272" r:id="rId5"/>
    <p:sldId id="269" r:id="rId6"/>
    <p:sldId id="275" r:id="rId7"/>
    <p:sldId id="342" r:id="rId8"/>
    <p:sldId id="283" r:id="rId9"/>
    <p:sldId id="308" r:id="rId10"/>
    <p:sldId id="312" r:id="rId11"/>
    <p:sldId id="318" r:id="rId12"/>
    <p:sldId id="319" r:id="rId13"/>
    <p:sldId id="320" r:id="rId14"/>
    <p:sldId id="321" r:id="rId15"/>
    <p:sldId id="322" r:id="rId16"/>
    <p:sldId id="323" r:id="rId17"/>
    <p:sldId id="329" r:id="rId18"/>
    <p:sldId id="330" r:id="rId19"/>
    <p:sldId id="346" r:id="rId20"/>
    <p:sldId id="347" r:id="rId21"/>
  </p:sldIdLst>
  <p:sldSz cx="12192000" cy="6858000"/>
  <p:notesSz cx="6797675" cy="99266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2840" userDrawn="1">
          <p15:clr>
            <a:srgbClr val="A4A3A4"/>
          </p15:clr>
        </p15:guide>
        <p15:guide id="3" orient="horz" pos="1480" userDrawn="1">
          <p15:clr>
            <a:srgbClr val="A4A3A4"/>
          </p15:clr>
        </p15:guide>
        <p15:guide id="4" orient="horz" pos="4201" userDrawn="1">
          <p15:clr>
            <a:srgbClr val="A4A3A4"/>
          </p15:clr>
        </p15:guide>
        <p15:guide id="5" orient="horz" pos="119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8" pos="211" userDrawn="1">
          <p15:clr>
            <a:srgbClr val="A4A3A4"/>
          </p15:clr>
        </p15:guide>
        <p15:guide id="9" pos="2479" userDrawn="1">
          <p15:clr>
            <a:srgbClr val="A4A3A4"/>
          </p15:clr>
        </p15:guide>
        <p15:guide id="10" pos="5201" userDrawn="1">
          <p15:clr>
            <a:srgbClr val="A4A3A4"/>
          </p15:clr>
        </p15:guide>
        <p15:guide id="11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60">
          <p15:clr>
            <a:srgbClr val="A4A3A4"/>
          </p15:clr>
        </p15:guide>
        <p15:guide id="5" orient="horz" pos="3120">
          <p15:clr>
            <a:srgbClr val="A4A3A4"/>
          </p15:clr>
        </p15:guide>
        <p15:guide id="6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2823FF"/>
    <a:srgbClr val="0000FF"/>
    <a:srgbClr val="FBBDF4"/>
    <a:srgbClr val="FEA0F1"/>
    <a:srgbClr val="FF7C80"/>
    <a:srgbClr val="008000"/>
    <a:srgbClr val="FF0000"/>
    <a:srgbClr val="FF33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25" autoAdjust="0"/>
    <p:restoredTop sz="96400" autoAdjust="0"/>
  </p:normalViewPr>
  <p:slideViewPr>
    <p:cSldViewPr>
      <p:cViewPr varScale="1">
        <p:scale>
          <a:sx n="111" d="100"/>
          <a:sy n="111" d="100"/>
        </p:scale>
        <p:origin x="618" y="108"/>
      </p:cViewPr>
      <p:guideLst>
        <p:guide orient="horz" pos="2160"/>
        <p:guide orient="horz" pos="2840"/>
        <p:guide orient="horz" pos="1480"/>
        <p:guide orient="horz" pos="4201"/>
        <p:guide orient="horz" pos="119"/>
        <p:guide pos="3840"/>
        <p:guide pos="211"/>
        <p:guide pos="2479"/>
        <p:guide pos="5201"/>
        <p:guide pos="74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3546" y="96"/>
      </p:cViewPr>
      <p:guideLst>
        <p:guide orient="horz" pos="3126"/>
        <p:guide pos="2141"/>
        <p:guide orient="horz" pos="3132"/>
        <p:guide pos="2160"/>
        <p:guide orient="horz" pos="3120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46E82DF7-6E83-4162-A00A-06B548D9B798}" type="datetimeFigureOut">
              <a:rPr kumimoji="1" lang="ja-JP" altLang="en-US" smtClean="0"/>
              <a:t>2025/7/14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64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42A1E91A-8AB3-42B1-A339-EB6C2D454DB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7840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0990" tIns="45496" rIns="90990" bIns="45496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0990" tIns="45496" rIns="90990" bIns="45496" rtlCol="0"/>
          <a:lstStyle>
            <a:lvl1pPr algn="r">
              <a:defRPr sz="1200"/>
            </a:lvl1pPr>
          </a:lstStyle>
          <a:p>
            <a:pPr>
              <a:defRPr/>
            </a:pPr>
            <a:fld id="{EA926744-D079-45EC-8177-D4A0A54C83D3}" type="datetimeFigureOut">
              <a:rPr lang="ja-JP" altLang="en-US"/>
              <a:pPr>
                <a:defRPr/>
              </a:pPr>
              <a:t>2025/7/14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0" tIns="45496" rIns="90990" bIns="45496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0990" tIns="45496" rIns="90990" bIns="45496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6332"/>
          </a:xfrm>
          <a:prstGeom prst="rect">
            <a:avLst/>
          </a:prstGeom>
        </p:spPr>
        <p:txBody>
          <a:bodyPr vert="horz" lIns="90990" tIns="45496" rIns="90990" bIns="45496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0990" tIns="45496" rIns="90990" bIns="45496" rtlCol="0" anchor="b"/>
          <a:lstStyle>
            <a:lvl1pPr algn="r">
              <a:defRPr sz="1200"/>
            </a:lvl1pPr>
          </a:lstStyle>
          <a:p>
            <a:pPr>
              <a:defRPr/>
            </a:pPr>
            <a:fld id="{998167F5-6530-4ADD-AAAE-2B6690755EB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11350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167F5-6530-4ADD-AAAE-2B6690755EB9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2033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4D8F529-BC4C-44B9-8DAF-384C277550BC}" type="datetime1">
              <a:rPr lang="ja-JP" altLang="en-US" smtClean="0"/>
              <a:pPr>
                <a:defRPr/>
              </a:pPr>
              <a:t>2025/7/14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A8F7D7C-1564-42BD-9CA5-3EF45C3F5780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17930-408C-408A-A5D3-F2BC95AAA3DA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1F81C-F620-4661-8428-6398294A85F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7981F-EC9A-4D56-A15E-0DD3A54F6449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05C60-94CB-4CA2-9E6F-952B647D22E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9036C-F296-4C9A-A880-2E65B921FE9B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AFE80-6D17-4719-871D-D2FA08AA351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7BBB5-75DF-4C10-9E6A-B04C1E4CCE59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FFB9A-930C-4FC0-AA0E-F34DE87ADE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99B9E-0BCE-4CFC-BB6A-F55800D52175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85A8B-652B-4AB0-9E3E-AE2935819E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95A96-0A5C-454D-9A74-65DCC41BD8C1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003AE-7888-4F6A-8374-9E281BB7B23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46044-0CFB-44DD-B5DC-61A38F698F3A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5E03E-09AB-4FED-9AD6-083674640B8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FDA15-C234-4FD7-A9C5-4E7773770932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68C43-E4AD-4623-A442-D2B3A2289A6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F8017-FFF1-4CBF-8F37-2C0DD57BD553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DB749-17A5-4DB8-BEE6-18A32B9FB56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EEC48-87F3-4340-8A63-9800E7BF26D4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2E95-2714-432B-88FC-29CB2870CA3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09600" y="200073"/>
            <a:ext cx="10972800" cy="62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マスター タイトルの書式設定</a:t>
            </a:r>
          </a:p>
        </p:txBody>
      </p:sp>
      <p:sp>
        <p:nvSpPr>
          <p:cNvPr id="133123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335360" y="63093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fld id="{E9A55511-AF5E-4A77-9084-DDF9C56434B5}" type="datetime1">
              <a:rPr lang="ja-JP" altLang="en-US" smtClean="0"/>
              <a:pPr>
                <a:defRPr/>
              </a:pPr>
              <a:t>2025/7/14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0932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011840" y="630932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/>
                </a:solidFill>
                <a:latin typeface="+mj-lt"/>
                <a:ea typeface="+mn-ea"/>
              </a:defRPr>
            </a:lvl1pPr>
          </a:lstStyle>
          <a:p>
            <a:pPr>
              <a:defRPr/>
            </a:pPr>
            <a:fld id="{9186500E-6A61-4FE4-B696-F0427E954B83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809" y="195473"/>
            <a:ext cx="975831" cy="5489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メイリオ" pitchFamily="50" charset="-128"/>
          <a:cs typeface="メイリオ" pitchFamily="5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j-lt"/>
          <a:ea typeface="メイリオ" pitchFamily="50" charset="-128"/>
          <a:cs typeface="メイリオ" pitchFamily="5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j-lt"/>
          <a:ea typeface="メイリオ" pitchFamily="50" charset="-128"/>
          <a:cs typeface="メイリオ" pitchFamily="5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j-lt"/>
          <a:ea typeface="メイリオ" pitchFamily="50" charset="-128"/>
          <a:cs typeface="メイリオ" pitchFamily="5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j-lt"/>
          <a:ea typeface="メイリオ" pitchFamily="50" charset="-128"/>
          <a:cs typeface="メイリオ" pitchFamily="5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j-lt"/>
          <a:ea typeface="メイリオ" pitchFamily="50" charset="-128"/>
          <a:cs typeface="メイリオ" pitchFamily="50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0.emf"/><Relationship Id="rId7" Type="http://schemas.openxmlformats.org/officeDocument/2006/relationships/image" Target="../media/image421.png"/><Relationship Id="rId12" Type="http://schemas.openxmlformats.org/officeDocument/2006/relationships/image" Target="../media/image410.png"/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1.png"/><Relationship Id="rId11" Type="http://schemas.openxmlformats.org/officeDocument/2006/relationships/image" Target="../media/image380.png"/><Relationship Id="rId10" Type="http://schemas.openxmlformats.org/officeDocument/2006/relationships/image" Target="../media/image72.png"/><Relationship Id="rId9" Type="http://schemas.openxmlformats.org/officeDocument/2006/relationships/image" Target="../media/image59.emf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18" Type="http://schemas.openxmlformats.org/officeDocument/2006/relationships/image" Target="../media/image64.png"/><Relationship Id="rId3" Type="http://schemas.openxmlformats.org/officeDocument/2006/relationships/image" Target="../media/image1260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17" Type="http://schemas.openxmlformats.org/officeDocument/2006/relationships/image" Target="../media/image63.png"/><Relationship Id="rId2" Type="http://schemas.openxmlformats.org/officeDocument/2006/relationships/image" Target="../media/image1250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1340.png"/><Relationship Id="rId5" Type="http://schemas.openxmlformats.org/officeDocument/2006/relationships/image" Target="../media/image128.png"/><Relationship Id="rId15" Type="http://schemas.openxmlformats.org/officeDocument/2006/relationships/image" Target="../media/image13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62.png"/><Relationship Id="rId14" Type="http://schemas.openxmlformats.org/officeDocument/2006/relationships/image" Target="../media/image13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1.png"/><Relationship Id="rId13" Type="http://schemas.openxmlformats.org/officeDocument/2006/relationships/image" Target="../media/image66.emf"/><Relationship Id="rId18" Type="http://schemas.openxmlformats.org/officeDocument/2006/relationships/image" Target="../media/image2500.png"/><Relationship Id="rId7" Type="http://schemas.openxmlformats.org/officeDocument/2006/relationships/image" Target="../media/image64.emf"/><Relationship Id="rId12" Type="http://schemas.openxmlformats.org/officeDocument/2006/relationships/image" Target="../media/image1180.png"/><Relationship Id="rId2" Type="http://schemas.openxmlformats.org/officeDocument/2006/relationships/image" Target="../media/image1070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2.png"/><Relationship Id="rId11" Type="http://schemas.openxmlformats.org/officeDocument/2006/relationships/image" Target="../media/image1170.png"/><Relationship Id="rId10" Type="http://schemas.openxmlformats.org/officeDocument/2006/relationships/image" Target="../media/image65.emf"/><Relationship Id="rId19" Type="http://schemas.openxmlformats.org/officeDocument/2006/relationships/image" Target="../media/image2510.png"/><Relationship Id="rId9" Type="http://schemas.openxmlformats.org/officeDocument/2006/relationships/image" Target="../media/image3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13" Type="http://schemas.openxmlformats.org/officeDocument/2006/relationships/image" Target="../media/image155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4.png"/><Relationship Id="rId17" Type="http://schemas.openxmlformats.org/officeDocument/2006/relationships/image" Target="../media/image68.png"/><Relationship Id="rId2" Type="http://schemas.openxmlformats.org/officeDocument/2006/relationships/image" Target="../media/image145.png"/><Relationship Id="rId16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3.png"/><Relationship Id="rId5" Type="http://schemas.openxmlformats.org/officeDocument/2006/relationships/image" Target="../media/image148.png"/><Relationship Id="rId15" Type="http://schemas.openxmlformats.org/officeDocument/2006/relationships/image" Target="../media/image157.png"/><Relationship Id="rId10" Type="http://schemas.openxmlformats.org/officeDocument/2006/relationships/image" Target="../media/image152.png"/><Relationship Id="rId4" Type="http://schemas.openxmlformats.org/officeDocument/2006/relationships/image" Target="../media/image147.png"/><Relationship Id="rId9" Type="http://schemas.openxmlformats.org/officeDocument/2006/relationships/image" Target="../media/image62.png"/><Relationship Id="rId14" Type="http://schemas.openxmlformats.org/officeDocument/2006/relationships/image" Target="../media/image1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401.png"/><Relationship Id="rId18" Type="http://schemas.openxmlformats.org/officeDocument/2006/relationships/image" Target="../media/image174.png"/><Relationship Id="rId26" Type="http://schemas.openxmlformats.org/officeDocument/2006/relationships/image" Target="../media/image62.png"/><Relationship Id="rId3" Type="http://schemas.openxmlformats.org/officeDocument/2006/relationships/image" Target="../media/image161.png"/><Relationship Id="rId21" Type="http://schemas.openxmlformats.org/officeDocument/2006/relationships/image" Target="../media/image177.png"/><Relationship Id="rId7" Type="http://schemas.openxmlformats.org/officeDocument/2006/relationships/image" Target="../media/image165.png"/><Relationship Id="rId12" Type="http://schemas.openxmlformats.org/officeDocument/2006/relationships/image" Target="../media/image132.png"/><Relationship Id="rId17" Type="http://schemas.openxmlformats.org/officeDocument/2006/relationships/image" Target="../media/image68.png"/><Relationship Id="rId25" Type="http://schemas.openxmlformats.org/officeDocument/2006/relationships/image" Target="../media/image181.png"/><Relationship Id="rId2" Type="http://schemas.openxmlformats.org/officeDocument/2006/relationships/image" Target="../media/image160.png"/><Relationship Id="rId16" Type="http://schemas.openxmlformats.org/officeDocument/2006/relationships/image" Target="../media/image173.png"/><Relationship Id="rId20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11" Type="http://schemas.openxmlformats.org/officeDocument/2006/relationships/image" Target="../media/image1230.png"/><Relationship Id="rId24" Type="http://schemas.openxmlformats.org/officeDocument/2006/relationships/image" Target="../media/image180.png"/><Relationship Id="rId5" Type="http://schemas.openxmlformats.org/officeDocument/2006/relationships/image" Target="../media/image163.png"/><Relationship Id="rId15" Type="http://schemas.openxmlformats.org/officeDocument/2006/relationships/image" Target="../media/image172.png"/><Relationship Id="rId23" Type="http://schemas.openxmlformats.org/officeDocument/2006/relationships/image" Target="../media/image179.png"/><Relationship Id="rId28" Type="http://schemas.openxmlformats.org/officeDocument/2006/relationships/image" Target="../media/image183.png"/><Relationship Id="rId10" Type="http://schemas.openxmlformats.org/officeDocument/2006/relationships/image" Target="../media/image1220.png"/><Relationship Id="rId19" Type="http://schemas.openxmlformats.org/officeDocument/2006/relationships/image" Target="../media/image175.png"/><Relationship Id="rId4" Type="http://schemas.openxmlformats.org/officeDocument/2006/relationships/image" Target="../media/image1620.png"/><Relationship Id="rId9" Type="http://schemas.openxmlformats.org/officeDocument/2006/relationships/image" Target="../media/image63.png"/><Relationship Id="rId14" Type="http://schemas.openxmlformats.org/officeDocument/2006/relationships/image" Target="../media/image171.png"/><Relationship Id="rId22" Type="http://schemas.openxmlformats.org/officeDocument/2006/relationships/image" Target="../media/image178.png"/><Relationship Id="rId27" Type="http://schemas.openxmlformats.org/officeDocument/2006/relationships/image" Target="../media/image18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0.png"/><Relationship Id="rId13" Type="http://schemas.openxmlformats.org/officeDocument/2006/relationships/image" Target="../media/image67.png"/><Relationship Id="rId3" Type="http://schemas.openxmlformats.org/officeDocument/2006/relationships/image" Target="../media/image1411.png"/><Relationship Id="rId7" Type="http://schemas.openxmlformats.org/officeDocument/2006/relationships/image" Target="../media/image70.emf"/><Relationship Id="rId12" Type="http://schemas.openxmlformats.org/officeDocument/2006/relationships/image" Target="../media/image168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167.png"/><Relationship Id="rId5" Type="http://schemas.openxmlformats.org/officeDocument/2006/relationships/image" Target="../media/image69.emf"/><Relationship Id="rId10" Type="http://schemas.openxmlformats.org/officeDocument/2006/relationships/image" Target="../media/image71.emf"/><Relationship Id="rId4" Type="http://schemas.openxmlformats.org/officeDocument/2006/relationships/image" Target="../media/image142.png"/><Relationship Id="rId9" Type="http://schemas.openxmlformats.org/officeDocument/2006/relationships/image" Target="../media/image19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1.png"/><Relationship Id="rId3" Type="http://schemas.openxmlformats.org/officeDocument/2006/relationships/image" Target="../media/image72.emf"/><Relationship Id="rId7" Type="http://schemas.openxmlformats.org/officeDocument/2006/relationships/image" Target="../media/image73.emf"/><Relationship Id="rId12" Type="http://schemas.openxmlformats.org/officeDocument/2006/relationships/image" Target="../media/image250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4.png"/><Relationship Id="rId11" Type="http://schemas.openxmlformats.org/officeDocument/2006/relationships/image" Target="../media/image74.emf"/><Relationship Id="rId5" Type="http://schemas.openxmlformats.org/officeDocument/2006/relationships/image" Target="../media/image243.png"/><Relationship Id="rId15" Type="http://schemas.openxmlformats.org/officeDocument/2006/relationships/image" Target="../media/image253.png"/><Relationship Id="rId10" Type="http://schemas.openxmlformats.org/officeDocument/2006/relationships/image" Target="../media/image248.png"/><Relationship Id="rId4" Type="http://schemas.openxmlformats.org/officeDocument/2006/relationships/image" Target="../media/image2420.png"/><Relationship Id="rId9" Type="http://schemas.openxmlformats.org/officeDocument/2006/relationships/image" Target="../media/image247.png"/><Relationship Id="rId14" Type="http://schemas.openxmlformats.org/officeDocument/2006/relationships/image" Target="../media/image2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png"/><Relationship Id="rId4" Type="http://schemas.openxmlformats.org/officeDocument/2006/relationships/image" Target="../media/image7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gi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emf"/><Relationship Id="rId7" Type="http://schemas.openxmlformats.org/officeDocument/2006/relationships/image" Target="../media/image45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2.png"/><Relationship Id="rId3" Type="http://schemas.openxmlformats.org/officeDocument/2006/relationships/image" Target="../media/image52.png"/><Relationship Id="rId7" Type="http://schemas.openxmlformats.org/officeDocument/2006/relationships/image" Target="../media/image10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410.png"/><Relationship Id="rId5" Type="http://schemas.openxmlformats.org/officeDocument/2006/relationships/image" Target="../media/image53.png"/><Relationship Id="rId10" Type="http://schemas.openxmlformats.org/officeDocument/2006/relationships/image" Target="../media/image1310.png"/><Relationship Id="rId4" Type="http://schemas.microsoft.com/office/2007/relationships/hdphoto" Target="../media/hdphoto1.wdp"/><Relationship Id="rId9" Type="http://schemas.openxmlformats.org/officeDocument/2006/relationships/image" Target="../media/image1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タイトル 1"/>
          <p:cNvSpPr>
            <a:spLocks noGrp="1"/>
          </p:cNvSpPr>
          <p:nvPr>
            <p:ph type="ctrTitle"/>
          </p:nvPr>
        </p:nvSpPr>
        <p:spPr>
          <a:xfrm>
            <a:off x="334964" y="1764117"/>
            <a:ext cx="11522074" cy="58476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CARA</a:t>
            </a:r>
            <a:r>
              <a:rPr lang="ja-JP" altLang="en-US" sz="4000" dirty="0"/>
              <a:t>ビームイオンの</a:t>
            </a:r>
            <a:r>
              <a:rPr lang="en-US" altLang="ja-JP" sz="4000" dirty="0"/>
              <a:t>FRC</a:t>
            </a:r>
            <a:r>
              <a:rPr lang="ja-JP" altLang="en-US" sz="4000" dirty="0" err="1"/>
              <a:t>への</a:t>
            </a:r>
            <a:r>
              <a:rPr lang="ja-JP" altLang="en-US" sz="4000" dirty="0"/>
              <a:t>入射とその閉じ込め</a:t>
            </a:r>
          </a:p>
        </p:txBody>
      </p:sp>
      <p:sp>
        <p:nvSpPr>
          <p:cNvPr id="14338" name="サブタイトル 2"/>
          <p:cNvSpPr>
            <a:spLocks noGrp="1"/>
          </p:cNvSpPr>
          <p:nvPr>
            <p:ph type="subTitle" idx="1"/>
          </p:nvPr>
        </p:nvSpPr>
        <p:spPr>
          <a:xfrm>
            <a:off x="1774131" y="4517433"/>
            <a:ext cx="8642349" cy="1296144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tx1"/>
                </a:solidFill>
                <a:latin typeface="+mj-lt"/>
              </a:rPr>
              <a:t>群馬大学　大学院理工学府</a:t>
            </a:r>
            <a:endParaRPr lang="en-US" altLang="ja-JP" dirty="0" smtClean="0">
              <a:solidFill>
                <a:schemeClr val="tx1"/>
              </a:solidFill>
              <a:latin typeface="+mj-lt"/>
            </a:endParaRPr>
          </a:p>
          <a:p>
            <a:r>
              <a:rPr lang="ja-JP" altLang="en-US" dirty="0" smtClean="0">
                <a:solidFill>
                  <a:schemeClr val="tx1"/>
                </a:solidFill>
                <a:latin typeface="+mj-lt"/>
              </a:rPr>
              <a:t>髙橋透</a:t>
            </a:r>
            <a:r>
              <a:rPr lang="ja-JP" altLang="en-US" sz="2000" dirty="0" smtClean="0">
                <a:solidFill>
                  <a:schemeClr val="tx1"/>
                </a:solidFill>
                <a:latin typeface="+mj-lt"/>
              </a:rPr>
              <a:t>（</a:t>
            </a:r>
            <a:r>
              <a:rPr lang="en-US" altLang="ja-JP" sz="2000" dirty="0" smtClean="0">
                <a:solidFill>
                  <a:schemeClr val="tx1"/>
                </a:solidFill>
                <a:latin typeface="+mj-lt"/>
              </a:rPr>
              <a:t>M2</a:t>
            </a:r>
            <a:r>
              <a:rPr lang="ja-JP" altLang="en-US" sz="2000" dirty="0" smtClean="0">
                <a:solidFill>
                  <a:schemeClr val="tx1"/>
                </a:solidFill>
                <a:latin typeface="+mj-lt"/>
              </a:rPr>
              <a:t>）</a:t>
            </a:r>
            <a:r>
              <a:rPr lang="ja-JP" altLang="en-US" dirty="0" smtClean="0">
                <a:solidFill>
                  <a:schemeClr val="tx1"/>
                </a:solidFill>
                <a:latin typeface="+mj-lt"/>
              </a:rPr>
              <a:t>、</a:t>
            </a:r>
            <a:r>
              <a:rPr lang="ja-JP" altLang="en-US" u="sng" dirty="0" smtClean="0">
                <a:solidFill>
                  <a:schemeClr val="tx1"/>
                </a:solidFill>
                <a:latin typeface="+mj-lt"/>
              </a:rPr>
              <a:t>髙橋俊樹</a:t>
            </a:r>
            <a:endParaRPr lang="ja-JP" altLang="en-US" u="sng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55640" y="6361584"/>
            <a:ext cx="6480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2025/07/11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MS10 </a:t>
            </a:r>
            <a:r>
              <a:rPr lang="en-US" altLang="ja-JP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Okuno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Project Workshop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04" y="5397237"/>
            <a:ext cx="1459791" cy="14597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5301481"/>
            <a:ext cx="1367880" cy="136788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364380" y="2949728"/>
            <a:ext cx="7461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ja-JP" altLang="en-US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０</a:t>
            </a:r>
            <a:r>
              <a:rPr kumimoji="1"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．自己紹介</a:t>
            </a:r>
            <a:endParaRPr kumimoji="1" lang="en-US" altLang="ja-JP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ja-JP" altLang="en-US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１</a:t>
            </a:r>
            <a:r>
              <a:rPr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．従来型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CARA</a:t>
            </a:r>
            <a:r>
              <a:rPr kumimoji="1"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を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kumimoji="1"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に接続するときの問題点</a:t>
            </a:r>
            <a:endParaRPr kumimoji="1" lang="en-US" altLang="ja-JP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kumimoji="1"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２．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kumimoji="1"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への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CARA</a:t>
            </a:r>
            <a:r>
              <a:rPr kumimoji="1"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ビームイオン入射とその捕捉</a:t>
            </a:r>
            <a:endParaRPr kumimoji="1" lang="en-US" altLang="ja-JP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３．今後の課題　～ビームの熱的緩和を考慮したビーム駆動</a:t>
            </a:r>
            <a:r>
              <a:rPr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平衡～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83532" y="239815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+mn-lt"/>
              </a:rPr>
              <a:t>Injection and Confinement of CARA Beam Ions in Field-Reversed Configuration Plasmas</a:t>
            </a:r>
            <a:endParaRPr lang="ja-JP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10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4CCF8716-C070-C206-5F1E-D22D46509640}"/>
              </a:ext>
            </a:extLst>
          </p:cNvPr>
          <p:cNvSpPr txBox="1"/>
          <p:nvPr/>
        </p:nvSpPr>
        <p:spPr>
          <a:xfrm>
            <a:off x="133376" y="155831"/>
            <a:ext cx="736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モンテカルロ法による衝突判定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D5F707C1-1EFF-C2DF-9AD8-185030C1EE4F}"/>
                  </a:ext>
                </a:extLst>
              </p:cNvPr>
              <p:cNvSpPr txBox="1"/>
              <p:nvPr/>
            </p:nvSpPr>
            <p:spPr>
              <a:xfrm>
                <a:off x="6483596" y="915179"/>
                <a:ext cx="331762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kumimoji="1" lang="en-US" altLang="ja-JP" b="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: </a:t>
                </a:r>
                <a:r>
                  <a:rPr kumimoji="1" lang="ja-JP" altLang="en-US" b="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対象粒子密度　　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kumimoji="1"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: </a:t>
                </a:r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断面積             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𝑟𝑒𝑙</m:t>
                        </m:r>
                      </m:sub>
                    </m:sSub>
                  </m:oMath>
                </a14:m>
                <a:r>
                  <a:rPr kumimoji="1"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:</a:t>
                </a:r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相対速度       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:</a:t>
                </a:r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時間ステップ   </a:t>
                </a:r>
                <a14:m>
                  <m:oMath xmlns:m="http://schemas.openxmlformats.org/officeDocument/2006/math">
                    <m:r>
                      <a:rPr lang="en-US" altLang="ja-JP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14:m>
                  <m:oMath xmlns:m="http://schemas.openxmlformats.org/officeDocument/2006/math">
                    <m:r>
                      <a:rPr kumimoji="1" lang="ja-JP" altLang="en-US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kumimoji="1"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: </a:t>
                </a:r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乱数  　</a:t>
                </a:r>
                <a:r>
                  <a:rPr kumimoji="1"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(0,1</a:t>
                </a:r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一様分布）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05" name="テキスト ボックス 104">
                <a:extLst>
                  <a:ext uri="{FF2B5EF4-FFF2-40B4-BE49-F238E27FC236}">
                    <a16:creationId xmlns:a16="http://schemas.microsoft.com/office/drawing/2014/main" id="{D5F707C1-1EFF-C2DF-9AD8-185030C1E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596" y="915179"/>
                <a:ext cx="3317629" cy="1477328"/>
              </a:xfrm>
              <a:prstGeom prst="rect">
                <a:avLst/>
              </a:prstGeom>
              <a:blipFill>
                <a:blip r:embed="rId2"/>
                <a:stretch>
                  <a:fillRect l="-551" t="-1240" b="-661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38BEAEBB-E799-7192-D123-FFC4BC8A7A2A}"/>
                  </a:ext>
                </a:extLst>
              </p:cNvPr>
              <p:cNvSpPr txBox="1"/>
              <p:nvPr/>
            </p:nvSpPr>
            <p:spPr>
              <a:xfrm>
                <a:off x="910785" y="3129301"/>
                <a:ext cx="7634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1" lang="en-US" altLang="ja-JP" sz="20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kumimoji="1" lang="ja-JP" altLang="en-US" sz="2000" dirty="0">
                    <a:solidFill>
                      <a:schemeClr val="accent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だけ動く間に反応が起こるかどうか乱数を使って判定する</a:t>
                </a:r>
              </a:p>
            </p:txBody>
          </p:sp>
        </mc:Choice>
        <mc:Fallback xmlns="">
          <p:sp>
            <p:nvSpPr>
              <p:cNvPr id="108" name="テキスト ボックス 107">
                <a:extLst>
                  <a:ext uri="{FF2B5EF4-FFF2-40B4-BE49-F238E27FC236}">
                    <a16:creationId xmlns:a16="http://schemas.microsoft.com/office/drawing/2014/main" id="{38BEAEBB-E799-7192-D123-FFC4BC8A7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785" y="3129301"/>
                <a:ext cx="7634319" cy="400110"/>
              </a:xfrm>
              <a:prstGeom prst="rect">
                <a:avLst/>
              </a:prstGeom>
              <a:blipFill>
                <a:blip r:embed="rId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2" name="グループ化 151">
            <a:extLst>
              <a:ext uri="{FF2B5EF4-FFF2-40B4-BE49-F238E27FC236}">
                <a16:creationId xmlns:a16="http://schemas.microsoft.com/office/drawing/2014/main" id="{634B28F7-F406-4702-13AD-0857159BC189}"/>
              </a:ext>
            </a:extLst>
          </p:cNvPr>
          <p:cNvGrpSpPr/>
          <p:nvPr/>
        </p:nvGrpSpPr>
        <p:grpSpPr>
          <a:xfrm>
            <a:off x="735283" y="915179"/>
            <a:ext cx="4695825" cy="1916678"/>
            <a:chOff x="932976" y="2194187"/>
            <a:chExt cx="4695825" cy="1916678"/>
          </a:xfrm>
        </p:grpSpPr>
        <p:sp>
          <p:nvSpPr>
            <p:cNvPr id="148" name="正方形/長方形 147">
              <a:extLst>
                <a:ext uri="{FF2B5EF4-FFF2-40B4-BE49-F238E27FC236}">
                  <a16:creationId xmlns:a16="http://schemas.microsoft.com/office/drawing/2014/main" id="{E0DC3661-F4B9-D761-AD29-194A973A14E4}"/>
                </a:ext>
              </a:extLst>
            </p:cNvPr>
            <p:cNvSpPr/>
            <p:nvPr/>
          </p:nvSpPr>
          <p:spPr>
            <a:xfrm>
              <a:off x="932976" y="2194187"/>
              <a:ext cx="4695825" cy="19166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1" name="テキスト ボックス 150">
                  <a:extLst>
                    <a:ext uri="{FF2B5EF4-FFF2-40B4-BE49-F238E27FC236}">
                      <a16:creationId xmlns:a16="http://schemas.microsoft.com/office/drawing/2014/main" id="{36A5D002-CC5B-AC3A-108B-9F901DC05E1A}"/>
                    </a:ext>
                  </a:extLst>
                </p:cNvPr>
                <p:cNvSpPr txBox="1"/>
                <p:nvPr/>
              </p:nvSpPr>
              <p:spPr>
                <a:xfrm>
                  <a:off x="1164616" y="2278068"/>
                  <a:ext cx="3950232" cy="17851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2000" b="0" dirty="0">
                      <a:latin typeface="Cambria Math" panose="02040503050406030204" pitchFamily="18" charset="0"/>
                      <a:ea typeface="メイリオ" panose="020B0604030504040204" pitchFamily="50" charset="-128"/>
                    </a:rPr>
                    <a:t>衝突判定</a:t>
                  </a:r>
                  <a:endParaRPr kumimoji="1" lang="en-US" altLang="ja-JP" sz="2000" b="0" dirty="0">
                    <a:latin typeface="Cambria Math" panose="02040503050406030204" pitchFamily="18" charset="0"/>
                    <a:ea typeface="メイリオ" panose="020B0604030504040204" pitchFamily="50" charset="-128"/>
                  </a:endParaRPr>
                </a:p>
                <a:p>
                  <a:r>
                    <a:rPr kumimoji="1" lang="ja-JP" altLang="en-US" b="0" dirty="0">
                      <a:latin typeface="Cambria Math" panose="02040503050406030204" pitchFamily="18" charset="0"/>
                      <a:ea typeface="メイリオ" panose="020B0604030504040204" pitchFamily="50" charset="-128"/>
                    </a:rPr>
                    <a:t>反応あり</a:t>
                  </a:r>
                  <a:endParaRPr kumimoji="1" lang="en-US" altLang="ja-JP" b="0" dirty="0">
                    <a:latin typeface="Cambria Math" panose="02040503050406030204" pitchFamily="18" charset="0"/>
                    <a:ea typeface="メイリオ" panose="020B0604030504040204" pitchFamily="50" charset="-128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1" lang="ja-JP" alt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𝑟𝑒𝑙</m:t>
                            </m:r>
                          </m:sub>
                        </m:s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kumimoji="1" lang="ja-JP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kumimoji="1" lang="en-US" altLang="ja-JP" b="0" dirty="0">
                    <a:latin typeface="メイリオ" panose="020B0604030504040204" pitchFamily="50" charset="-128"/>
                    <a:ea typeface="Cambria Math" panose="02040503050406030204" pitchFamily="18" charset="0"/>
                  </a:endParaRPr>
                </a:p>
                <a:p>
                  <a:r>
                    <a:rPr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rPr>
                    <a:t>反応なし</a:t>
                  </a:r>
                  <a:endParaRPr kumimoji="1" lang="en-US" altLang="ja-JP" b="0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kumimoji="1" lang="ja-JP" alt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sSub>
                          <m:sSubPr>
                            <m:ctrlP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𝑟𝑒𝑙</m:t>
                            </m:r>
                          </m:sub>
                        </m:s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kumimoji="1" lang="ja-JP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oMath>
                    </m:oMathPara>
                  </a14:m>
                  <a:endParaRPr kumimoji="1"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  <a:p>
                  <a:endPara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151" name="テキスト ボックス 150">
                  <a:extLst>
                    <a:ext uri="{FF2B5EF4-FFF2-40B4-BE49-F238E27FC236}">
                      <a16:creationId xmlns:a16="http://schemas.microsoft.com/office/drawing/2014/main" id="{36A5D002-CC5B-AC3A-108B-9F901DC05E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4616" y="2278068"/>
                  <a:ext cx="3950232" cy="1785104"/>
                </a:xfrm>
                <a:prstGeom prst="rect">
                  <a:avLst/>
                </a:prstGeom>
                <a:blipFill>
                  <a:blip r:embed="rId4"/>
                  <a:stretch>
                    <a:fillRect l="-1698" t="-170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3" name="グループ化 152">
            <a:extLst>
              <a:ext uri="{FF2B5EF4-FFF2-40B4-BE49-F238E27FC236}">
                <a16:creationId xmlns:a16="http://schemas.microsoft.com/office/drawing/2014/main" id="{21435BA5-B754-B778-78F6-955B6A3B69F6}"/>
              </a:ext>
            </a:extLst>
          </p:cNvPr>
          <p:cNvGrpSpPr/>
          <p:nvPr/>
        </p:nvGrpSpPr>
        <p:grpSpPr>
          <a:xfrm>
            <a:off x="510725" y="3798278"/>
            <a:ext cx="8906205" cy="1151244"/>
            <a:chOff x="4545590" y="1991292"/>
            <a:chExt cx="7239372" cy="1151244"/>
          </a:xfrm>
        </p:grpSpPr>
        <p:grpSp>
          <p:nvGrpSpPr>
            <p:cNvPr id="154" name="グループ化 153">
              <a:extLst>
                <a:ext uri="{FF2B5EF4-FFF2-40B4-BE49-F238E27FC236}">
                  <a16:creationId xmlns:a16="http://schemas.microsoft.com/office/drawing/2014/main" id="{2F2F6B3B-7630-B140-DD81-8D5C26F8F43B}"/>
                </a:ext>
              </a:extLst>
            </p:cNvPr>
            <p:cNvGrpSpPr/>
            <p:nvPr/>
          </p:nvGrpSpPr>
          <p:grpSpPr>
            <a:xfrm>
              <a:off x="4545590" y="1991292"/>
              <a:ext cx="7239372" cy="1151244"/>
              <a:chOff x="4026726" y="1603863"/>
              <a:chExt cx="7239372" cy="1151244"/>
            </a:xfrm>
          </p:grpSpPr>
          <p:sp>
            <p:nvSpPr>
              <p:cNvPr id="156" name="テキスト ボックス 155">
                <a:extLst>
                  <a:ext uri="{FF2B5EF4-FFF2-40B4-BE49-F238E27FC236}">
                    <a16:creationId xmlns:a16="http://schemas.microsoft.com/office/drawing/2014/main" id="{A9784D8E-7F6F-DB65-E882-848567B52E20}"/>
                  </a:ext>
                </a:extLst>
              </p:cNvPr>
              <p:cNvSpPr txBox="1"/>
              <p:nvPr/>
            </p:nvSpPr>
            <p:spPr>
              <a:xfrm>
                <a:off x="4026726" y="2173857"/>
                <a:ext cx="1131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電子衝突</a:t>
                </a:r>
              </a:p>
            </p:txBody>
          </p:sp>
          <p:cxnSp>
            <p:nvCxnSpPr>
              <p:cNvPr id="157" name="直線矢印コネクタ 156">
                <a:extLst>
                  <a:ext uri="{FF2B5EF4-FFF2-40B4-BE49-F238E27FC236}">
                    <a16:creationId xmlns:a16="http://schemas.microsoft.com/office/drawing/2014/main" id="{5071CAE0-5D64-1A52-2DE2-586BF6B3F169}"/>
                  </a:ext>
                </a:extLst>
              </p:cNvPr>
              <p:cNvCxnSpPr/>
              <p:nvPr/>
            </p:nvCxnSpPr>
            <p:spPr>
              <a:xfrm flipV="1">
                <a:off x="5309315" y="2053791"/>
                <a:ext cx="569344" cy="1628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矢印コネクタ 157">
                <a:extLst>
                  <a:ext uri="{FF2B5EF4-FFF2-40B4-BE49-F238E27FC236}">
                    <a16:creationId xmlns:a16="http://schemas.microsoft.com/office/drawing/2014/main" id="{C24FCF36-FFAA-A653-57FF-D90DBF58B4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5856" y="2406205"/>
                <a:ext cx="496262" cy="1642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テキスト ボックス 158">
                <a:extLst>
                  <a:ext uri="{FF2B5EF4-FFF2-40B4-BE49-F238E27FC236}">
                    <a16:creationId xmlns:a16="http://schemas.microsoft.com/office/drawing/2014/main" id="{093CB7DC-989F-10D6-6352-DFB16E042788}"/>
                  </a:ext>
                </a:extLst>
              </p:cNvPr>
              <p:cNvSpPr txBox="1"/>
              <p:nvPr/>
            </p:nvSpPr>
            <p:spPr>
              <a:xfrm>
                <a:off x="6096000" y="1820368"/>
                <a:ext cx="11318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電離</a:t>
                </a:r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する</a:t>
                </a:r>
              </a:p>
            </p:txBody>
          </p:sp>
          <p:sp>
            <p:nvSpPr>
              <p:cNvPr id="160" name="テキスト ボックス 159">
                <a:extLst>
                  <a:ext uri="{FF2B5EF4-FFF2-40B4-BE49-F238E27FC236}">
                    <a16:creationId xmlns:a16="http://schemas.microsoft.com/office/drawing/2014/main" id="{8ECA8BAE-AF8E-232E-18FF-ABE1B86CF78F}"/>
                  </a:ext>
                </a:extLst>
              </p:cNvPr>
              <p:cNvSpPr txBox="1"/>
              <p:nvPr/>
            </p:nvSpPr>
            <p:spPr>
              <a:xfrm>
                <a:off x="6110599" y="2385775"/>
                <a:ext cx="13512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電離</a:t>
                </a:r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しない</a:t>
                </a:r>
              </a:p>
            </p:txBody>
          </p:sp>
          <p:cxnSp>
            <p:nvCxnSpPr>
              <p:cNvPr id="161" name="直線矢印コネクタ 160">
                <a:extLst>
                  <a:ext uri="{FF2B5EF4-FFF2-40B4-BE49-F238E27FC236}">
                    <a16:creationId xmlns:a16="http://schemas.microsoft.com/office/drawing/2014/main" id="{45D54325-60A4-45BA-21B4-4F624B0A61DB}"/>
                  </a:ext>
                </a:extLst>
              </p:cNvPr>
              <p:cNvCxnSpPr/>
              <p:nvPr/>
            </p:nvCxnSpPr>
            <p:spPr>
              <a:xfrm flipV="1">
                <a:off x="7227870" y="1725994"/>
                <a:ext cx="569344" cy="1628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矢印コネクタ 161">
                <a:extLst>
                  <a:ext uri="{FF2B5EF4-FFF2-40B4-BE49-F238E27FC236}">
                    <a16:creationId xmlns:a16="http://schemas.microsoft.com/office/drawing/2014/main" id="{4D042F12-0ED5-B869-7969-40C7402EB4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5399" y="2084934"/>
                <a:ext cx="496262" cy="1642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テキスト ボックス 162">
                <a:extLst>
                  <a:ext uri="{FF2B5EF4-FFF2-40B4-BE49-F238E27FC236}">
                    <a16:creationId xmlns:a16="http://schemas.microsoft.com/office/drawing/2014/main" id="{F2CDBF2E-1EC9-FDC8-DFAD-607F7EED843F}"/>
                  </a:ext>
                </a:extLst>
              </p:cNvPr>
              <p:cNvSpPr txBox="1"/>
              <p:nvPr/>
            </p:nvSpPr>
            <p:spPr>
              <a:xfrm>
                <a:off x="8044132" y="1603863"/>
                <a:ext cx="32219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正準角運動量正の跳躍</a:t>
                </a:r>
              </a:p>
            </p:txBody>
          </p:sp>
          <p:sp>
            <p:nvSpPr>
              <p:cNvPr id="164" name="テキスト ボックス 163">
                <a:extLst>
                  <a:ext uri="{FF2B5EF4-FFF2-40B4-BE49-F238E27FC236}">
                    <a16:creationId xmlns:a16="http://schemas.microsoft.com/office/drawing/2014/main" id="{93E299A8-934F-BC08-A43A-B8267DEE5C32}"/>
                  </a:ext>
                </a:extLst>
              </p:cNvPr>
              <p:cNvSpPr txBox="1"/>
              <p:nvPr/>
            </p:nvSpPr>
            <p:spPr>
              <a:xfrm>
                <a:off x="8044132" y="2105684"/>
                <a:ext cx="32219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正準角運動量負の跳躍</a:t>
                </a:r>
              </a:p>
            </p:txBody>
          </p:sp>
        </p:grpSp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AB3DA2A7-A104-CA46-C2AB-67A1C23E88DC}"/>
                </a:ext>
              </a:extLst>
            </p:cNvPr>
            <p:cNvSpPr txBox="1"/>
            <p:nvPr/>
          </p:nvSpPr>
          <p:spPr>
            <a:xfrm>
              <a:off x="5531463" y="2024193"/>
              <a:ext cx="1162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衝突</a:t>
              </a:r>
              <a:r>
                <a:rPr kumimoji="1" lang="ja-JP" altLang="en-US" sz="160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判定</a:t>
              </a:r>
            </a:p>
          </p:txBody>
        </p:sp>
      </p:grp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9E3E3702-16CC-356B-DD66-DC832407781F}"/>
              </a:ext>
            </a:extLst>
          </p:cNvPr>
          <p:cNvSpPr txBox="1"/>
          <p:nvPr/>
        </p:nvSpPr>
        <p:spPr>
          <a:xfrm>
            <a:off x="174520" y="5790347"/>
            <a:ext cx="12017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水素分子イオンを入射させて電子と衝突させる。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そして電離反応が起こったら粒子の価数が</a:t>
            </a:r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価から</a:t>
            </a:r>
            <a:r>
              <a:rPr kumimoji="1"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価</a:t>
            </a:r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となるように設定して軌道追跡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テキスト ボックス 165">
                <a:extLst>
                  <a:ext uri="{FF2B5EF4-FFF2-40B4-BE49-F238E27FC236}">
                    <a16:creationId xmlns:a16="http://schemas.microsoft.com/office/drawing/2014/main" id="{0F2CD0E7-708F-7BBB-F10A-D3A7EA297FC3}"/>
                  </a:ext>
                </a:extLst>
              </p:cNvPr>
              <p:cNvSpPr txBox="1"/>
              <p:nvPr/>
            </p:nvSpPr>
            <p:spPr>
              <a:xfrm>
                <a:off x="9552384" y="5305513"/>
                <a:ext cx="2522914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dirty="0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ＭＳ ゴシック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b="0" i="0" dirty="0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ＭＳ ゴシック" panose="020B0609070205080204" pitchFamily="49" charset="-128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ja-JP" b="0" i="0" dirty="0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ＭＳ ゴシック" panose="020B0609070205080204" pitchFamily="49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ja-JP" b="0" i="0" dirty="0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ＭＳ ゴシック" panose="020B0609070205080204" pitchFamily="49" charset="-128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i="1" dirty="0" smtClean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rPr>
                      <m:t>+ </m:t>
                    </m:r>
                  </m:oMath>
                </a14:m>
                <a:r>
                  <a:rPr lang="en-US" altLang="ja-JP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e </a:t>
                </a:r>
                <a:r>
                  <a:rPr lang="en-US" altLang="ja-JP" i="1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→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ja-JP" i="1" dirty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ＭＳ ゴシック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ja-JP" i="0" dirty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ＭＳ ゴシック" panose="020B0609070205080204" pitchFamily="49" charset="-128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ja-JP" i="0" dirty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ＭＳ ゴシック" panose="020B0609070205080204" pitchFamily="49" charset="-128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  <m:sup>
                        <m:r>
                          <a:rPr lang="en-US" altLang="ja-JP" b="0" i="0" dirty="0" smtClean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ＭＳ ゴシック" panose="020B0609070205080204" pitchFamily="49" charset="-128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altLang="ja-JP" i="0" dirty="0">
                            <a:highlight>
                              <a:srgbClr val="FFFFFF"/>
                            </a:highlight>
                            <a:latin typeface="Cambria Math" panose="02040503050406030204" pitchFamily="18" charset="0"/>
                            <a:ea typeface="ＭＳ ゴシック" panose="020B0609070205080204" pitchFamily="49" charset="-128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ja-JP" i="0" dirty="0">
                        <a:highlight>
                          <a:srgbClr val="FFFFFF"/>
                        </a:highlight>
                        <a:latin typeface="Cambria Math" panose="02040503050406030204" pitchFamily="18" charset="0"/>
                        <a:ea typeface="ＭＳ ゴシック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highlight>
                      <a:srgbClr val="FFFFFF"/>
                    </a:highlight>
                    <a:latin typeface="Times New Roman" panose="02020603050405020304" pitchFamily="18" charset="0"/>
                    <a:ea typeface="ＭＳ ゴシック" panose="020B0609070205080204" pitchFamily="49" charset="-128"/>
                    <a:cs typeface="Times New Roman" panose="02020603050405020304" pitchFamily="18" charset="0"/>
                  </a:rPr>
                  <a:t>+ 2e</a:t>
                </a:r>
                <a:endParaRPr kumimoji="1" lang="ja-JP" altLang="en-US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6" name="テキスト ボックス 165">
                <a:extLst>
                  <a:ext uri="{FF2B5EF4-FFF2-40B4-BE49-F238E27FC236}">
                    <a16:creationId xmlns:a16="http://schemas.microsoft.com/office/drawing/2014/main" id="{0F2CD0E7-708F-7BBB-F10A-D3A7EA297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384" y="5305513"/>
                <a:ext cx="2522914" cy="374461"/>
              </a:xfrm>
              <a:prstGeom prst="rect">
                <a:avLst/>
              </a:prstGeom>
              <a:blipFill>
                <a:blip r:embed="rId5"/>
                <a:stretch>
                  <a:fillRect t="-6452" b="-241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104" y="2750740"/>
            <a:ext cx="3911070" cy="252476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9707555" y="4949522"/>
            <a:ext cx="1512168" cy="4063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776579" y="498086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反応断面積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9E3E3702-16CC-356B-DD66-DC832407781F}"/>
              </a:ext>
            </a:extLst>
          </p:cNvPr>
          <p:cNvSpPr txBox="1"/>
          <p:nvPr/>
        </p:nvSpPr>
        <p:spPr>
          <a:xfrm>
            <a:off x="8454963" y="2596700"/>
            <a:ext cx="1063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線形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9E3E3702-16CC-356B-DD66-DC832407781F}"/>
              </a:ext>
            </a:extLst>
          </p:cNvPr>
          <p:cNvSpPr txBox="1"/>
          <p:nvPr/>
        </p:nvSpPr>
        <p:spPr>
          <a:xfrm>
            <a:off x="9929036" y="2967335"/>
            <a:ext cx="2079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緩やかに減少</a:t>
            </a:r>
            <a:endParaRPr kumimoji="1" lang="ja-JP" altLang="en-US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右矢印 4"/>
          <p:cNvSpPr/>
          <p:nvPr/>
        </p:nvSpPr>
        <p:spPr>
          <a:xfrm rot="636361">
            <a:off x="10456649" y="3654037"/>
            <a:ext cx="1163283" cy="22376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14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661BB8B-1E53-4EF8-5081-B464691E73F4}"/>
              </a:ext>
            </a:extLst>
          </p:cNvPr>
          <p:cNvSpPr/>
          <p:nvPr/>
        </p:nvSpPr>
        <p:spPr>
          <a:xfrm>
            <a:off x="6993628" y="408771"/>
            <a:ext cx="642274" cy="2502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テキスト ボックス 153">
                <a:extLst>
                  <a:ext uri="{FF2B5EF4-FFF2-40B4-BE49-F238E27FC236}">
                    <a16:creationId xmlns:a16="http://schemas.microsoft.com/office/drawing/2014/main" id="{DE86F41E-0F20-D925-5C1C-22911F47CE6C}"/>
                  </a:ext>
                </a:extLst>
              </p:cNvPr>
              <p:cNvSpPr txBox="1"/>
              <p:nvPr/>
            </p:nvSpPr>
            <p:spPr>
              <a:xfrm>
                <a:off x="120226" y="3273930"/>
                <a:ext cx="26828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=0.036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0.057</m:t>
                      </m:r>
                    </m:oMath>
                  </m:oMathPara>
                </a14:m>
                <a:endParaRPr kumimoji="1" lang="ja-JP" altLang="en-US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4" name="テキスト ボックス 153">
                <a:extLst>
                  <a:ext uri="{FF2B5EF4-FFF2-40B4-BE49-F238E27FC236}">
                    <a16:creationId xmlns:a16="http://schemas.microsoft.com/office/drawing/2014/main" id="{DE86F41E-0F20-D925-5C1C-22911F47CE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26" y="3273930"/>
                <a:ext cx="2682815" cy="369332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" name="テキスト ボックス 154">
            <a:extLst>
              <a:ext uri="{FF2B5EF4-FFF2-40B4-BE49-F238E27FC236}">
                <a16:creationId xmlns:a16="http://schemas.microsoft.com/office/drawing/2014/main" id="{8DFBC2E3-713E-329C-45DF-4B1411C7A6A1}"/>
              </a:ext>
            </a:extLst>
          </p:cNvPr>
          <p:cNvSpPr txBox="1"/>
          <p:nvPr/>
        </p:nvSpPr>
        <p:spPr>
          <a:xfrm>
            <a:off x="285191" y="90210"/>
            <a:ext cx="5810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電離・捕捉の例</a:t>
            </a:r>
            <a:r>
              <a:rPr lang="ja-JP" altLang="en-US" sz="3600" b="1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（軌道）</a:t>
            </a:r>
            <a:endParaRPr kumimoji="1" lang="ja-JP" altLang="en-US" sz="36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7F6F7C2-C929-DAD7-2DD1-955C59FDF39D}"/>
              </a:ext>
            </a:extLst>
          </p:cNvPr>
          <p:cNvGrpSpPr/>
          <p:nvPr/>
        </p:nvGrpSpPr>
        <p:grpSpPr>
          <a:xfrm>
            <a:off x="6607477" y="3015328"/>
            <a:ext cx="3973145" cy="3740905"/>
            <a:chOff x="7811299" y="2542777"/>
            <a:chExt cx="3675766" cy="3753870"/>
          </a:xfrm>
        </p:grpSpPr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A16C9008-A808-A9FA-30AC-2895FE1330B5}"/>
                </a:ext>
              </a:extLst>
            </p:cNvPr>
            <p:cNvGrpSpPr/>
            <p:nvPr/>
          </p:nvGrpSpPr>
          <p:grpSpPr>
            <a:xfrm>
              <a:off x="7811299" y="3322617"/>
              <a:ext cx="3108465" cy="2974030"/>
              <a:chOff x="1235863" y="716872"/>
              <a:chExt cx="3318971" cy="3175432"/>
            </a:xfrm>
          </p:grpSpPr>
          <p:sp>
            <p:nvSpPr>
              <p:cNvPr id="84" name="テキスト ボックス 83">
                <a:extLst>
                  <a:ext uri="{FF2B5EF4-FFF2-40B4-BE49-F238E27FC236}">
                    <a16:creationId xmlns:a16="http://schemas.microsoft.com/office/drawing/2014/main" id="{CA0B541B-3CFA-60F6-4C6B-ABC21077A585}"/>
                  </a:ext>
                </a:extLst>
              </p:cNvPr>
              <p:cNvSpPr txBox="1"/>
              <p:nvPr/>
            </p:nvSpPr>
            <p:spPr>
              <a:xfrm>
                <a:off x="2865634" y="3497961"/>
                <a:ext cx="1608062" cy="394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Fig.</a:t>
                </a:r>
                <a:r>
                  <a:rPr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Figure-8</a:t>
                </a:r>
                <a:r>
                  <a:rPr kumimoji="1"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.</a:t>
                </a:r>
                <a:endParaRPr kumimoji="1" lang="ja-JP" altLang="en-US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6" name="テキスト ボックス 105">
                    <a:extLst>
                      <a:ext uri="{FF2B5EF4-FFF2-40B4-BE49-F238E27FC236}">
                        <a16:creationId xmlns:a16="http://schemas.microsoft.com/office/drawing/2014/main" id="{D7E14D01-8009-A067-CC95-401910EDEE52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1235863" y="716872"/>
                    <a:ext cx="463256" cy="1734915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ja-JP" altLang="en-US" sz="1801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106" name="テキスト ボックス 105">
                    <a:extLst>
                      <a:ext uri="{FF2B5EF4-FFF2-40B4-BE49-F238E27FC236}">
                        <a16:creationId xmlns:a16="http://schemas.microsoft.com/office/drawing/2014/main" id="{D7E14D01-8009-A067-CC95-401910EDEE5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235863" y="716872"/>
                    <a:ext cx="463256" cy="173491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テキスト ボックス 106">
                    <a:extLst>
                      <a:ext uri="{FF2B5EF4-FFF2-40B4-BE49-F238E27FC236}">
                        <a16:creationId xmlns:a16="http://schemas.microsoft.com/office/drawing/2014/main" id="{BEBA6203-DEA7-58FC-1E91-BF8A457660DB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410664" y="2422458"/>
                    <a:ext cx="462053" cy="1826286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ja-JP" sz="1400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ja-JP" altLang="en-US" sz="1801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107" name="テキスト ボックス 106">
                    <a:extLst>
                      <a:ext uri="{FF2B5EF4-FFF2-40B4-BE49-F238E27FC236}">
                        <a16:creationId xmlns:a16="http://schemas.microsoft.com/office/drawing/2014/main" id="{BEBA6203-DEA7-58FC-1E91-BF8A457660D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3410664" y="2422458"/>
                    <a:ext cx="462053" cy="182628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E4738B25-95E2-BDA2-D5FD-D8F11CE9C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66302" y="2542777"/>
              <a:ext cx="3320763" cy="3107672"/>
            </a:xfrm>
            <a:prstGeom prst="rect">
              <a:avLst/>
            </a:prstGeom>
          </p:spPr>
        </p:pic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F041635-00A2-1373-4506-D79414F424DC}"/>
              </a:ext>
            </a:extLst>
          </p:cNvPr>
          <p:cNvGrpSpPr/>
          <p:nvPr/>
        </p:nvGrpSpPr>
        <p:grpSpPr>
          <a:xfrm>
            <a:off x="329791" y="3727056"/>
            <a:ext cx="5142418" cy="2987968"/>
            <a:chOff x="519515" y="3474045"/>
            <a:chExt cx="5142418" cy="2987968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B5099EB-7C51-73E8-EDCD-748D44454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8409" y="3474045"/>
              <a:ext cx="4573524" cy="2744724"/>
            </a:xfrm>
            <a:prstGeom prst="rect">
              <a:avLst/>
            </a:prstGeom>
          </p:spPr>
        </p:pic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52FB049D-E85D-391B-D346-3BC9CFA61999}"/>
                </a:ext>
              </a:extLst>
            </p:cNvPr>
            <p:cNvGrpSpPr/>
            <p:nvPr/>
          </p:nvGrpSpPr>
          <p:grpSpPr>
            <a:xfrm>
              <a:off x="519515" y="4333945"/>
              <a:ext cx="4749287" cy="2128068"/>
              <a:chOff x="867220" y="4135055"/>
              <a:chExt cx="4749287" cy="2128068"/>
            </a:xfrm>
          </p:grpSpPr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8115C0E5-2E99-84F5-D1D7-8B4CE124D2AB}"/>
                  </a:ext>
                </a:extLst>
              </p:cNvPr>
              <p:cNvSpPr txBox="1"/>
              <p:nvPr/>
            </p:nvSpPr>
            <p:spPr>
              <a:xfrm>
                <a:off x="2571382" y="5893791"/>
                <a:ext cx="30451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Fig. Angular momentum.</a:t>
                </a:r>
                <a:endParaRPr kumimoji="1" lang="ja-JP" altLang="en-US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テキスト ボックス 17">
                    <a:extLst>
                      <a:ext uri="{FF2B5EF4-FFF2-40B4-BE49-F238E27FC236}">
                        <a16:creationId xmlns:a16="http://schemas.microsoft.com/office/drawing/2014/main" id="{CF03B56D-817F-9401-1DD2-F92C0AEC688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70759" y="4231516"/>
                    <a:ext cx="562253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sz="180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 </m:t>
                              </m:r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𝜃</m:t>
                              </m:r>
                            </m:sub>
                          </m:sSub>
                        </m:oMath>
                      </m:oMathPara>
                    </a14:m>
                    <a:endParaRPr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18" name="テキスト ボックス 17">
                    <a:extLst>
                      <a:ext uri="{FF2B5EF4-FFF2-40B4-BE49-F238E27FC236}">
                        <a16:creationId xmlns:a16="http://schemas.microsoft.com/office/drawing/2014/main" id="{CF03B56D-817F-9401-1DD2-F92C0AEC68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770759" y="4231516"/>
                    <a:ext cx="562253" cy="369332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CEFD611-0864-58C9-AEE2-EF686F8EDED9}"/>
              </a:ext>
            </a:extLst>
          </p:cNvPr>
          <p:cNvSpPr txBox="1"/>
          <p:nvPr/>
        </p:nvSpPr>
        <p:spPr>
          <a:xfrm>
            <a:off x="6993628" y="201070"/>
            <a:ext cx="365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セパラトリクスの</a:t>
            </a:r>
            <a:r>
              <a:rPr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内</a:t>
            </a:r>
            <a:r>
              <a:rPr kumimoji="1"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側で電離</a:t>
            </a: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B316276-F813-865B-D033-8BB463C67423}"/>
              </a:ext>
            </a:extLst>
          </p:cNvPr>
          <p:cNvGrpSpPr/>
          <p:nvPr/>
        </p:nvGrpSpPr>
        <p:grpSpPr>
          <a:xfrm>
            <a:off x="816994" y="955482"/>
            <a:ext cx="4561284" cy="1819785"/>
            <a:chOff x="2113617" y="1086514"/>
            <a:chExt cx="4561284" cy="1819785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D7790253-82FE-2138-2A72-6D524C64B5A6}"/>
                </a:ext>
              </a:extLst>
            </p:cNvPr>
            <p:cNvGrpSpPr/>
            <p:nvPr/>
          </p:nvGrpSpPr>
          <p:grpSpPr>
            <a:xfrm>
              <a:off x="2113617" y="1086514"/>
              <a:ext cx="4561284" cy="1660224"/>
              <a:chOff x="1840275" y="606197"/>
              <a:chExt cx="6507332" cy="2368550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DEF63CBD-0E3C-F677-7081-E22F6890CD20}"/>
                  </a:ext>
                </a:extLst>
              </p:cNvPr>
              <p:cNvGrpSpPr/>
              <p:nvPr/>
            </p:nvGrpSpPr>
            <p:grpSpPr>
              <a:xfrm>
                <a:off x="1840275" y="1187666"/>
                <a:ext cx="4341561" cy="1787081"/>
                <a:chOff x="5397946" y="1153642"/>
                <a:chExt cx="4341561" cy="178708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テキスト ボックス 19">
                      <a:extLst>
                        <a:ext uri="{FF2B5EF4-FFF2-40B4-BE49-F238E27FC236}">
                          <a16:creationId xmlns:a16="http://schemas.microsoft.com/office/drawing/2014/main" id="{3FAC2312-30E7-57BF-C54B-D893E38DF2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44710" y="2533651"/>
                      <a:ext cx="1294797" cy="40707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05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050" i="1" dirty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05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050" i="1" dirty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050" b="0" i="0" dirty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/>
                    </a:p>
                  </p:txBody>
                </p:sp>
              </mc:Choice>
              <mc:Fallback xmlns="">
                <p:sp>
                  <p:nvSpPr>
                    <p:cNvPr id="20" name="テキスト ボックス 19">
                      <a:extLst>
                        <a:ext uri="{FF2B5EF4-FFF2-40B4-BE49-F238E27FC236}">
                          <a16:creationId xmlns:a16="http://schemas.microsoft.com/office/drawing/2014/main" id="{3FAC2312-30E7-57BF-C54B-D893E38DF2C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44710" y="2533651"/>
                      <a:ext cx="1294797" cy="40707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t="-108511" r="-7383" b="-16595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" name="テキスト ボックス 20">
                      <a:extLst>
                        <a:ext uri="{FF2B5EF4-FFF2-40B4-BE49-F238E27FC236}">
                          <a16:creationId xmlns:a16="http://schemas.microsoft.com/office/drawing/2014/main" id="{C413BE9C-B62F-8F4D-3068-CD210103874D}"/>
                        </a:ext>
                      </a:extLst>
                    </p:cNvPr>
                    <p:cNvSpPr txBox="1"/>
                    <p:nvPr/>
                  </p:nvSpPr>
                  <p:spPr>
                    <a:xfrm rot="10800000">
                      <a:off x="5397946" y="1153642"/>
                      <a:ext cx="528095" cy="552805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05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050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05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050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050" i="0" dirty="0"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/>
                    </a:p>
                  </p:txBody>
                </p:sp>
              </mc:Choice>
              <mc:Fallback xmlns="">
                <p:sp>
                  <p:nvSpPr>
                    <p:cNvPr id="21" name="テキスト ボックス 20">
                      <a:extLst>
                        <a:ext uri="{FF2B5EF4-FFF2-40B4-BE49-F238E27FC236}">
                          <a16:creationId xmlns:a16="http://schemas.microsoft.com/office/drawing/2014/main" id="{C413BE9C-B62F-8F4D-3068-CD210103874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0800000">
                      <a:off x="5397946" y="1153642"/>
                      <a:ext cx="528095" cy="552805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FF9374B6-9019-5341-F837-CDBF44E3D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20177" y="606197"/>
                <a:ext cx="6027430" cy="1993646"/>
              </a:xfrm>
              <a:prstGeom prst="rect">
                <a:avLst/>
              </a:prstGeom>
            </p:spPr>
          </p:pic>
        </p:grp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E99F0250-B4DE-2A12-B66E-8F1EB3093C18}"/>
                </a:ext>
              </a:extLst>
            </p:cNvPr>
            <p:cNvSpPr txBox="1"/>
            <p:nvPr/>
          </p:nvSpPr>
          <p:spPr>
            <a:xfrm>
              <a:off x="4039474" y="2567745"/>
              <a:ext cx="1589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Fig</a:t>
              </a:r>
              <a:r>
                <a:rPr lang="ja-JP" alt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altLang="ja-JP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R-Z2</a:t>
              </a:r>
              <a:r>
                <a:rPr lang="ja-JP" altLang="en-US" sz="1000" dirty="0">
                  <a:latin typeface="メイリオ" panose="020B060403050404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rPr>
                <a:t>次元平面図</a:t>
              </a:r>
              <a:r>
                <a:rPr kumimoji="1" lang="en-US" altLang="ja-JP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4663" y="927164"/>
            <a:ext cx="5663675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0C1A4B18-7D8D-A4B4-9C75-BCB7535059EE}"/>
              </a:ext>
            </a:extLst>
          </p:cNvPr>
          <p:cNvGrpSpPr/>
          <p:nvPr/>
        </p:nvGrpSpPr>
        <p:grpSpPr>
          <a:xfrm>
            <a:off x="2439949" y="843536"/>
            <a:ext cx="7253040" cy="2619996"/>
            <a:chOff x="1216937" y="3293029"/>
            <a:chExt cx="8297999" cy="2997464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76F5D58F-B823-EB8C-0326-8F962900F2E2}"/>
                </a:ext>
              </a:extLst>
            </p:cNvPr>
            <p:cNvGrpSpPr/>
            <p:nvPr/>
          </p:nvGrpSpPr>
          <p:grpSpPr>
            <a:xfrm>
              <a:off x="1216937" y="3293029"/>
              <a:ext cx="8297999" cy="2997464"/>
              <a:chOff x="75225" y="4132364"/>
              <a:chExt cx="5759879" cy="2353491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260FF4D8-B9BB-E448-4312-CC3AEF4E34A6}"/>
                  </a:ext>
                </a:extLst>
              </p:cNvPr>
              <p:cNvGrpSpPr/>
              <p:nvPr/>
            </p:nvGrpSpPr>
            <p:grpSpPr>
              <a:xfrm>
                <a:off x="75225" y="4132364"/>
                <a:ext cx="5759879" cy="2353491"/>
                <a:chOff x="29658" y="1161240"/>
                <a:chExt cx="5759879" cy="2353491"/>
              </a:xfrm>
            </p:grpSpPr>
            <p:cxnSp>
              <p:nvCxnSpPr>
                <p:cNvPr id="44" name="直線コネクタ 43">
                  <a:extLst>
                    <a:ext uri="{FF2B5EF4-FFF2-40B4-BE49-F238E27FC236}">
                      <a16:creationId xmlns:a16="http://schemas.microsoft.com/office/drawing/2014/main" id="{09C7EE84-0F0B-6E9F-E574-35530B040E3B}"/>
                    </a:ext>
                  </a:extLst>
                </p:cNvPr>
                <p:cNvCxnSpPr/>
                <p:nvPr/>
              </p:nvCxnSpPr>
              <p:spPr>
                <a:xfrm flipH="1">
                  <a:off x="954029" y="1368983"/>
                  <a:ext cx="4177" cy="10362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4B312E71-687D-2F9C-FD50-5A43D2FC9279}"/>
                    </a:ext>
                  </a:extLst>
                </p:cNvPr>
                <p:cNvCxnSpPr/>
                <p:nvPr/>
              </p:nvCxnSpPr>
              <p:spPr>
                <a:xfrm rot="16200000">
                  <a:off x="1085251" y="2806100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382314BF-ABA9-F329-6700-97360750244D}"/>
                    </a:ext>
                  </a:extLst>
                </p:cNvPr>
                <p:cNvCxnSpPr/>
                <p:nvPr/>
              </p:nvCxnSpPr>
              <p:spPr>
                <a:xfrm rot="16200000">
                  <a:off x="5282708" y="2791390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テキスト ボックス 47">
                      <a:extLst>
                        <a:ext uri="{FF2B5EF4-FFF2-40B4-BE49-F238E27FC236}">
                          <a16:creationId xmlns:a16="http://schemas.microsoft.com/office/drawing/2014/main" id="{27F5DF4E-E202-73B8-757E-FB36FA668B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0638" y="2983074"/>
                      <a:ext cx="797660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−1.00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48" name="テキスト ボックス 47">
                      <a:extLst>
                        <a:ext uri="{FF2B5EF4-FFF2-40B4-BE49-F238E27FC236}">
                          <a16:creationId xmlns:a16="http://schemas.microsoft.com/office/drawing/2014/main" id="{27F5DF4E-E202-73B8-757E-FB36FA668B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0638" y="2983074"/>
                      <a:ext cx="797660" cy="290422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 b="-188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テキスト ボックス 48">
                      <a:extLst>
                        <a:ext uri="{FF2B5EF4-FFF2-40B4-BE49-F238E27FC236}">
                          <a16:creationId xmlns:a16="http://schemas.microsoft.com/office/drawing/2014/main" id="{8ECEBF9A-0C94-99FD-CF14-073865B5AE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91877" y="2903443"/>
                      <a:ext cx="797660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1.00</m:t>
                            </m:r>
                          </m:oMath>
                        </m:oMathPara>
                      </a14:m>
                      <a:endParaRPr lang="en-US" altLang="ja-JP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49" name="テキスト ボックス 48">
                      <a:extLst>
                        <a:ext uri="{FF2B5EF4-FFF2-40B4-BE49-F238E27FC236}">
                          <a16:creationId xmlns:a16="http://schemas.microsoft.com/office/drawing/2014/main" id="{8ECEBF9A-0C94-99FD-CF14-073865B5AEC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91877" y="2903443"/>
                      <a:ext cx="797660" cy="29042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b="-188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4B1B6748-8A11-1B11-8946-4D2791795A4E}"/>
                    </a:ext>
                  </a:extLst>
                </p:cNvPr>
                <p:cNvCxnSpPr/>
                <p:nvPr/>
              </p:nvCxnSpPr>
              <p:spPr>
                <a:xfrm rot="16200000">
                  <a:off x="3146571" y="2698100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テキスト ボックス 50">
                      <a:extLst>
                        <a:ext uri="{FF2B5EF4-FFF2-40B4-BE49-F238E27FC236}">
                          <a16:creationId xmlns:a16="http://schemas.microsoft.com/office/drawing/2014/main" id="{D06EA443-FD8F-1501-942B-914BE54B1F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84823" y="2882729"/>
                      <a:ext cx="539496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1" name="テキスト ボックス 50">
                      <a:extLst>
                        <a:ext uri="{FF2B5EF4-FFF2-40B4-BE49-F238E27FC236}">
                          <a16:creationId xmlns:a16="http://schemas.microsoft.com/office/drawing/2014/main" id="{D06EA443-FD8F-1501-942B-914BE54B1F9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84823" y="2882729"/>
                      <a:ext cx="539496" cy="29042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188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テキスト ボックス 51">
                      <a:extLst>
                        <a:ext uri="{FF2B5EF4-FFF2-40B4-BE49-F238E27FC236}">
                          <a16:creationId xmlns:a16="http://schemas.microsoft.com/office/drawing/2014/main" id="{564A396E-3BAB-8CFC-5BA9-00E1690557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97763" y="3193865"/>
                      <a:ext cx="1584251" cy="3208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80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801" i="1" dirty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80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801" i="1" dirty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801" b="0" i="0" dirty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テキスト ボックス 51">
                      <a:extLst>
                        <a:ext uri="{FF2B5EF4-FFF2-40B4-BE49-F238E27FC236}">
                          <a16:creationId xmlns:a16="http://schemas.microsoft.com/office/drawing/2014/main" id="{564A396E-3BAB-8CFC-5BA9-00E1690557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97763" y="3193865"/>
                      <a:ext cx="1584251" cy="32086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155932" b="-25593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テキスト ボックス 52">
                      <a:extLst>
                        <a:ext uri="{FF2B5EF4-FFF2-40B4-BE49-F238E27FC236}">
                          <a16:creationId xmlns:a16="http://schemas.microsoft.com/office/drawing/2014/main" id="{1BDB16DE-359B-0E07-0DD6-0326732ACA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658" y="1161240"/>
                      <a:ext cx="839755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b="0" i="1" smtClean="0">
                                <a:latin typeface="Cambria Math" panose="02040503050406030204" pitchFamily="18" charset="0"/>
                              </a:rPr>
                              <m:t>1.00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テキスト ボックス 52">
                      <a:extLst>
                        <a:ext uri="{FF2B5EF4-FFF2-40B4-BE49-F238E27FC236}">
                          <a16:creationId xmlns:a16="http://schemas.microsoft.com/office/drawing/2014/main" id="{1BDB16DE-359B-0E07-0DD6-0326732ACAC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58" y="1161240"/>
                      <a:ext cx="839755" cy="29042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b="-188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テキスト ボックス 53">
                      <a:extLst>
                        <a:ext uri="{FF2B5EF4-FFF2-40B4-BE49-F238E27FC236}">
                          <a16:creationId xmlns:a16="http://schemas.microsoft.com/office/drawing/2014/main" id="{DF91B0E8-5533-6AA1-394F-C52125C552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6703" y="2282960"/>
                      <a:ext cx="539496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4" name="テキスト ボックス 53">
                      <a:extLst>
                        <a:ext uri="{FF2B5EF4-FFF2-40B4-BE49-F238E27FC236}">
                          <a16:creationId xmlns:a16="http://schemas.microsoft.com/office/drawing/2014/main" id="{DF91B0E8-5533-6AA1-394F-C52125C552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6703" y="2282960"/>
                      <a:ext cx="539496" cy="29042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b="-188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5" name="直線コネクタ 54">
                  <a:extLst>
                    <a:ext uri="{FF2B5EF4-FFF2-40B4-BE49-F238E27FC236}">
                      <a16:creationId xmlns:a16="http://schemas.microsoft.com/office/drawing/2014/main" id="{3AC438AB-9D50-D55A-4115-2E1332CDB323}"/>
                    </a:ext>
                  </a:extLst>
                </p:cNvPr>
                <p:cNvCxnSpPr/>
                <p:nvPr/>
              </p:nvCxnSpPr>
              <p:spPr>
                <a:xfrm flipH="1">
                  <a:off x="835378" y="1871794"/>
                  <a:ext cx="20639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テキスト ボックス 55">
                      <a:extLst>
                        <a:ext uri="{FF2B5EF4-FFF2-40B4-BE49-F238E27FC236}">
                          <a16:creationId xmlns:a16="http://schemas.microsoft.com/office/drawing/2014/main" id="{5EC49CB7-F76D-523C-8A8E-18C0C493F7D4}"/>
                        </a:ext>
                      </a:extLst>
                    </p:cNvPr>
                    <p:cNvSpPr txBox="1"/>
                    <p:nvPr/>
                  </p:nvSpPr>
                  <p:spPr>
                    <a:xfrm rot="10800000">
                      <a:off x="47672" y="1655821"/>
                      <a:ext cx="348984" cy="528994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80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801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80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801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801" i="0" dirty="0"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テキスト ボックス 55">
                      <a:extLst>
                        <a:ext uri="{FF2B5EF4-FFF2-40B4-BE49-F238E27FC236}">
                          <a16:creationId xmlns:a16="http://schemas.microsoft.com/office/drawing/2014/main" id="{5EC49CB7-F76D-523C-8A8E-18C0C493F7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0800000">
                      <a:off x="47672" y="1655821"/>
                      <a:ext cx="348984" cy="52899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7" name="直線コネクタ 56">
                  <a:extLst>
                    <a:ext uri="{FF2B5EF4-FFF2-40B4-BE49-F238E27FC236}">
                      <a16:creationId xmlns:a16="http://schemas.microsoft.com/office/drawing/2014/main" id="{CF8A6452-4745-C4CA-23C3-7C6DA701428C}"/>
                    </a:ext>
                  </a:extLst>
                </p:cNvPr>
                <p:cNvCxnSpPr/>
                <p:nvPr/>
              </p:nvCxnSpPr>
              <p:spPr>
                <a:xfrm flipH="1">
                  <a:off x="850831" y="2409202"/>
                  <a:ext cx="20639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6CADEE13-7C6B-E551-18B3-046AC6505C7E}"/>
                  </a:ext>
                </a:extLst>
              </p:cNvPr>
              <p:cNvCxnSpPr/>
              <p:nvPr/>
            </p:nvCxnSpPr>
            <p:spPr>
              <a:xfrm>
                <a:off x="882844" y="4340107"/>
                <a:ext cx="24719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図 57" descr="図形, 背景パターン, 四角形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2A8B3F5-9431-24DB-EB69-9FF188CAE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272" y="3557616"/>
              <a:ext cx="6041067" cy="1416320"/>
            </a:xfrm>
            <a:prstGeom prst="rect">
              <a:avLst/>
            </a:prstGeom>
          </p:spPr>
        </p:pic>
      </p:grp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F376BA36-D437-14AF-2A31-775C110AAE4C}"/>
              </a:ext>
            </a:extLst>
          </p:cNvPr>
          <p:cNvGrpSpPr/>
          <p:nvPr/>
        </p:nvGrpSpPr>
        <p:grpSpPr>
          <a:xfrm>
            <a:off x="2416453" y="3845729"/>
            <a:ext cx="7512994" cy="2675789"/>
            <a:chOff x="1136423" y="3512124"/>
            <a:chExt cx="8297999" cy="2955372"/>
          </a:xfrm>
        </p:grpSpPr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E304D355-6B87-F04C-E6CD-CF1FFE468711}"/>
                </a:ext>
              </a:extLst>
            </p:cNvPr>
            <p:cNvGrpSpPr/>
            <p:nvPr/>
          </p:nvGrpSpPr>
          <p:grpSpPr>
            <a:xfrm>
              <a:off x="1136423" y="3512124"/>
              <a:ext cx="8297999" cy="2955372"/>
              <a:chOff x="75225" y="4132364"/>
              <a:chExt cx="5759879" cy="2320442"/>
            </a:xfrm>
          </p:grpSpPr>
          <p:grpSp>
            <p:nvGrpSpPr>
              <p:cNvPr id="66" name="グループ化 65">
                <a:extLst>
                  <a:ext uri="{FF2B5EF4-FFF2-40B4-BE49-F238E27FC236}">
                    <a16:creationId xmlns:a16="http://schemas.microsoft.com/office/drawing/2014/main" id="{F1D39FBC-1364-B296-A5B9-C867ADDAF8BE}"/>
                  </a:ext>
                </a:extLst>
              </p:cNvPr>
              <p:cNvGrpSpPr/>
              <p:nvPr/>
            </p:nvGrpSpPr>
            <p:grpSpPr>
              <a:xfrm>
                <a:off x="75225" y="4132364"/>
                <a:ext cx="5759879" cy="2320442"/>
                <a:chOff x="29658" y="1161240"/>
                <a:chExt cx="5759879" cy="2320442"/>
              </a:xfrm>
            </p:grpSpPr>
            <p:cxnSp>
              <p:nvCxnSpPr>
                <p:cNvPr id="68" name="直線コネクタ 67">
                  <a:extLst>
                    <a:ext uri="{FF2B5EF4-FFF2-40B4-BE49-F238E27FC236}">
                      <a16:creationId xmlns:a16="http://schemas.microsoft.com/office/drawing/2014/main" id="{5BC1B90C-3E74-07FD-EA3C-769DE0337EEB}"/>
                    </a:ext>
                  </a:extLst>
                </p:cNvPr>
                <p:cNvCxnSpPr/>
                <p:nvPr/>
              </p:nvCxnSpPr>
              <p:spPr>
                <a:xfrm flipH="1">
                  <a:off x="954029" y="1368983"/>
                  <a:ext cx="4177" cy="10362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コネクタ 68">
                  <a:extLst>
                    <a:ext uri="{FF2B5EF4-FFF2-40B4-BE49-F238E27FC236}">
                      <a16:creationId xmlns:a16="http://schemas.microsoft.com/office/drawing/2014/main" id="{8AD2CC16-EDBC-4581-D933-ADB11BCB9494}"/>
                    </a:ext>
                  </a:extLst>
                </p:cNvPr>
                <p:cNvCxnSpPr/>
                <p:nvPr/>
              </p:nvCxnSpPr>
              <p:spPr>
                <a:xfrm rot="16200000">
                  <a:off x="1085251" y="2806100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>
                  <a:extLst>
                    <a:ext uri="{FF2B5EF4-FFF2-40B4-BE49-F238E27FC236}">
                      <a16:creationId xmlns:a16="http://schemas.microsoft.com/office/drawing/2014/main" id="{5B8403C4-8920-4E3A-E3DF-F2544298977A}"/>
                    </a:ext>
                  </a:extLst>
                </p:cNvPr>
                <p:cNvCxnSpPr/>
                <p:nvPr/>
              </p:nvCxnSpPr>
              <p:spPr>
                <a:xfrm rot="16200000">
                  <a:off x="5282708" y="2791390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テキスト ボックス 70">
                      <a:extLst>
                        <a:ext uri="{FF2B5EF4-FFF2-40B4-BE49-F238E27FC236}">
                          <a16:creationId xmlns:a16="http://schemas.microsoft.com/office/drawing/2014/main" id="{F53402C7-62B3-75E2-A9BE-DD7C66E711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0638" y="2983074"/>
                      <a:ext cx="797660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−1.00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71" name="テキスト ボックス 70">
                      <a:extLst>
                        <a:ext uri="{FF2B5EF4-FFF2-40B4-BE49-F238E27FC236}">
                          <a16:creationId xmlns:a16="http://schemas.microsoft.com/office/drawing/2014/main" id="{F53402C7-62B3-75E2-A9BE-DD7C66E711B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0638" y="2983074"/>
                      <a:ext cx="797660" cy="29042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2" name="テキスト ボックス 71">
                      <a:extLst>
                        <a:ext uri="{FF2B5EF4-FFF2-40B4-BE49-F238E27FC236}">
                          <a16:creationId xmlns:a16="http://schemas.microsoft.com/office/drawing/2014/main" id="{EA7D4AE9-CB02-5C4D-AEFF-FA37CA9FE25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91877" y="2903443"/>
                      <a:ext cx="797660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1.00</m:t>
                            </m:r>
                          </m:oMath>
                        </m:oMathPara>
                      </a14:m>
                      <a:endParaRPr lang="en-US" altLang="ja-JP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72" name="テキスト ボックス 71">
                      <a:extLst>
                        <a:ext uri="{FF2B5EF4-FFF2-40B4-BE49-F238E27FC236}">
                          <a16:creationId xmlns:a16="http://schemas.microsoft.com/office/drawing/2014/main" id="{EA7D4AE9-CB02-5C4D-AEFF-FA37CA9FE25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91877" y="2903443"/>
                      <a:ext cx="797660" cy="29042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3" name="直線コネクタ 72">
                  <a:extLst>
                    <a:ext uri="{FF2B5EF4-FFF2-40B4-BE49-F238E27FC236}">
                      <a16:creationId xmlns:a16="http://schemas.microsoft.com/office/drawing/2014/main" id="{DC7D1050-0664-BCBB-2D2E-4935D54DCD4B}"/>
                    </a:ext>
                  </a:extLst>
                </p:cNvPr>
                <p:cNvCxnSpPr/>
                <p:nvPr/>
              </p:nvCxnSpPr>
              <p:spPr>
                <a:xfrm rot="16200000">
                  <a:off x="3146571" y="2698100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4" name="テキスト ボックス 73">
                      <a:extLst>
                        <a:ext uri="{FF2B5EF4-FFF2-40B4-BE49-F238E27FC236}">
                          <a16:creationId xmlns:a16="http://schemas.microsoft.com/office/drawing/2014/main" id="{B170B9D0-7A85-0D80-E5D8-983E0864C13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84823" y="2882729"/>
                      <a:ext cx="539496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74" name="テキスト ボックス 73">
                      <a:extLst>
                        <a:ext uri="{FF2B5EF4-FFF2-40B4-BE49-F238E27FC236}">
                          <a16:creationId xmlns:a16="http://schemas.microsoft.com/office/drawing/2014/main" id="{B170B9D0-7A85-0D80-E5D8-983E0864C13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84823" y="2882729"/>
                      <a:ext cx="539496" cy="29042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5" name="テキスト ボックス 74">
                      <a:extLst>
                        <a:ext uri="{FF2B5EF4-FFF2-40B4-BE49-F238E27FC236}">
                          <a16:creationId xmlns:a16="http://schemas.microsoft.com/office/drawing/2014/main" id="{854C20DB-A6A7-7E52-FD00-60DC8E14C0E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486017" y="3160816"/>
                      <a:ext cx="1584251" cy="3208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80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801" i="1" dirty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80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801" i="1" dirty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801" b="0" i="0" dirty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75" name="テキスト ボックス 74">
                      <a:extLst>
                        <a:ext uri="{FF2B5EF4-FFF2-40B4-BE49-F238E27FC236}">
                          <a16:creationId xmlns:a16="http://schemas.microsoft.com/office/drawing/2014/main" id="{854C20DB-A6A7-7E52-FD00-60DC8E14C0E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486017" y="3160816"/>
                      <a:ext cx="1584251" cy="320866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t="-150820" b="-24426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6" name="テキスト ボックス 75">
                      <a:extLst>
                        <a:ext uri="{FF2B5EF4-FFF2-40B4-BE49-F238E27FC236}">
                          <a16:creationId xmlns:a16="http://schemas.microsoft.com/office/drawing/2014/main" id="{6A9D2485-8AD3-ED00-1DB8-CEA0507E98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658" y="1161240"/>
                      <a:ext cx="839755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b="0" i="1" smtClean="0">
                                <a:latin typeface="Cambria Math" panose="02040503050406030204" pitchFamily="18" charset="0"/>
                              </a:rPr>
                              <m:t>1.00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76" name="テキスト ボックス 75">
                      <a:extLst>
                        <a:ext uri="{FF2B5EF4-FFF2-40B4-BE49-F238E27FC236}">
                          <a16:creationId xmlns:a16="http://schemas.microsoft.com/office/drawing/2014/main" id="{6A9D2485-8AD3-ED00-1DB8-CEA0507E98C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58" y="1161240"/>
                      <a:ext cx="839755" cy="29042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7" name="テキスト ボックス 76">
                      <a:extLst>
                        <a:ext uri="{FF2B5EF4-FFF2-40B4-BE49-F238E27FC236}">
                          <a16:creationId xmlns:a16="http://schemas.microsoft.com/office/drawing/2014/main" id="{98D92471-CA0E-391C-2522-4AC4E9509B4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6703" y="2282960"/>
                      <a:ext cx="539496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77" name="テキスト ボックス 76">
                      <a:extLst>
                        <a:ext uri="{FF2B5EF4-FFF2-40B4-BE49-F238E27FC236}">
                          <a16:creationId xmlns:a16="http://schemas.microsoft.com/office/drawing/2014/main" id="{98D92471-CA0E-391C-2522-4AC4E9509B4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6703" y="2282960"/>
                      <a:ext cx="539496" cy="29042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8" name="直線コネクタ 77">
                  <a:extLst>
                    <a:ext uri="{FF2B5EF4-FFF2-40B4-BE49-F238E27FC236}">
                      <a16:creationId xmlns:a16="http://schemas.microsoft.com/office/drawing/2014/main" id="{5E78BDD1-3613-675A-A9B6-6DFFF174BB00}"/>
                    </a:ext>
                  </a:extLst>
                </p:cNvPr>
                <p:cNvCxnSpPr/>
                <p:nvPr/>
              </p:nvCxnSpPr>
              <p:spPr>
                <a:xfrm flipH="1">
                  <a:off x="835378" y="1871794"/>
                  <a:ext cx="20639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9" name="テキスト ボックス 78">
                      <a:extLst>
                        <a:ext uri="{FF2B5EF4-FFF2-40B4-BE49-F238E27FC236}">
                          <a16:creationId xmlns:a16="http://schemas.microsoft.com/office/drawing/2014/main" id="{4287C299-F4BF-F579-36A6-78352EF89E97}"/>
                        </a:ext>
                      </a:extLst>
                    </p:cNvPr>
                    <p:cNvSpPr txBox="1"/>
                    <p:nvPr/>
                  </p:nvSpPr>
                  <p:spPr>
                    <a:xfrm rot="10800000">
                      <a:off x="47672" y="1655821"/>
                      <a:ext cx="348984" cy="528994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80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801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80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801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801" i="0" dirty="0"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79" name="テキスト ボックス 78">
                      <a:extLst>
                        <a:ext uri="{FF2B5EF4-FFF2-40B4-BE49-F238E27FC236}">
                          <a16:creationId xmlns:a16="http://schemas.microsoft.com/office/drawing/2014/main" id="{4287C299-F4BF-F579-36A6-78352EF89E9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0800000">
                      <a:off x="47672" y="1655821"/>
                      <a:ext cx="348984" cy="528994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80" name="直線コネクタ 79">
                  <a:extLst>
                    <a:ext uri="{FF2B5EF4-FFF2-40B4-BE49-F238E27FC236}">
                      <a16:creationId xmlns:a16="http://schemas.microsoft.com/office/drawing/2014/main" id="{6E909006-2128-AF15-E376-B1463A15DEA1}"/>
                    </a:ext>
                  </a:extLst>
                </p:cNvPr>
                <p:cNvCxnSpPr/>
                <p:nvPr/>
              </p:nvCxnSpPr>
              <p:spPr>
                <a:xfrm flipH="1">
                  <a:off x="850831" y="2409202"/>
                  <a:ext cx="20639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7" name="直線コネクタ 66">
                <a:extLst>
                  <a:ext uri="{FF2B5EF4-FFF2-40B4-BE49-F238E27FC236}">
                    <a16:creationId xmlns:a16="http://schemas.microsoft.com/office/drawing/2014/main" id="{30CC8629-0038-BA78-F767-8B9FFB3FE0A0}"/>
                  </a:ext>
                </a:extLst>
              </p:cNvPr>
              <p:cNvCxnSpPr/>
              <p:nvPr/>
            </p:nvCxnSpPr>
            <p:spPr>
              <a:xfrm>
                <a:off x="882844" y="4340107"/>
                <a:ext cx="24719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2" name="図 81" descr="図形, 背景パターン, 四角形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4BBA4C9C-22CF-31BC-39B4-359CD74F2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435" y="3762323"/>
              <a:ext cx="6199869" cy="1359084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58D8468-1E5E-2EF6-948D-DCD06C7B09DA}"/>
              </a:ext>
            </a:extLst>
          </p:cNvPr>
          <p:cNvSpPr txBox="1"/>
          <p:nvPr/>
        </p:nvSpPr>
        <p:spPr>
          <a:xfrm>
            <a:off x="77492" y="61797"/>
            <a:ext cx="817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電離・捕捉の</a:t>
            </a:r>
            <a:r>
              <a:rPr lang="ja-JP" altLang="en-US" sz="3600" b="1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例</a:t>
            </a:r>
            <a:r>
              <a:rPr lang="en-US" altLang="ja-JP" sz="3600" b="1" u="sng" dirty="0" smtClean="0">
                <a:latin typeface="+mj-lt"/>
                <a:ea typeface="メイリオ" panose="020B0604030504040204" pitchFamily="50" charset="-128"/>
              </a:rPr>
              <a:t>(accessible region)</a:t>
            </a:r>
            <a:endParaRPr lang="ja-JP" altLang="en-US" sz="3600" b="1" u="sng" dirty="0">
              <a:latin typeface="+mj-lt"/>
              <a:ea typeface="メイリオ" panose="020B0604030504040204" pitchFamily="50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60336F6-5DEF-66CD-753A-9945C4244321}"/>
              </a:ext>
            </a:extLst>
          </p:cNvPr>
          <p:cNvGrpSpPr/>
          <p:nvPr/>
        </p:nvGrpSpPr>
        <p:grpSpPr>
          <a:xfrm>
            <a:off x="23461" y="621316"/>
            <a:ext cx="2138937" cy="3304257"/>
            <a:chOff x="71773" y="584483"/>
            <a:chExt cx="2138937" cy="3304257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576006B-5501-6F71-5248-BF5DC6F9B69C}"/>
                </a:ext>
              </a:extLst>
            </p:cNvPr>
            <p:cNvSpPr txBox="1"/>
            <p:nvPr/>
          </p:nvSpPr>
          <p:spPr>
            <a:xfrm>
              <a:off x="71773" y="584483"/>
              <a:ext cx="21389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r>
                <a:rPr kumimoji="1"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電離前</a:t>
              </a:r>
              <a:r>
                <a:rPr kumimoji="1"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(1</a:t>
              </a:r>
              <a:r>
                <a:rPr kumimoji="1"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価</a:t>
              </a:r>
              <a:r>
                <a:rPr kumimoji="1"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AF031A1-FFD8-E1F4-20CF-45EF9E454A5D}"/>
                </a:ext>
              </a:extLst>
            </p:cNvPr>
            <p:cNvSpPr txBox="1"/>
            <p:nvPr/>
          </p:nvSpPr>
          <p:spPr>
            <a:xfrm>
              <a:off x="151737" y="3488630"/>
              <a:ext cx="18751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r>
                <a:rPr kumimoji="1"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電離後</a:t>
              </a:r>
              <a:r>
                <a:rPr kumimoji="1"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(2</a:t>
              </a:r>
              <a:r>
                <a:rPr kumimoji="1"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価</a:t>
              </a:r>
              <a:r>
                <a:rPr kumimoji="1"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068363FA-67A4-E82C-45BB-44C7A4D0E3BD}"/>
                  </a:ext>
                </a:extLst>
              </p:cNvPr>
              <p:cNvSpPr txBox="1"/>
              <p:nvPr/>
            </p:nvSpPr>
            <p:spPr>
              <a:xfrm>
                <a:off x="9350397" y="1038687"/>
                <a:ext cx="3062377" cy="2791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正準角運動量</a:t>
                </a:r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ja-JP" altLang="en-US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acc>
                  </m:oMath>
                </a14:m>
                <a:r>
                  <a:rPr kumimoji="1"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b="0" i="0" dirty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acc>
                      <m:accPr>
                        <m:chr m:val="̅"/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kumimoji="1" lang="en-US" altLang="ja-JP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ja-JP" altLang="en-US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e>
                    </m:acc>
                    <m:acc>
                      <m:accPr>
                        <m:chr m:val="̅"/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dirty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acc>
                      <m:accPr>
                        <m:chr m:val="̅"/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acc>
                  </m:oMath>
                </a14:m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修正した規格化式</a:t>
                </a:r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ja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acc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kumimoji="1" lang="ja-JP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b="0" i="0" smtClean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1" lang="en-US" altLang="ja-JP" b="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endParaRPr kumimoji="1" lang="en-US" altLang="ja-JP" b="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i="0" dirty="0" smtClean="0">
                        <a:latin typeface="Cambria Math" panose="02040503050406030204" pitchFamily="18" charset="0"/>
                      </a:rPr>
                      <m:t>Accessible</m:t>
                    </m:r>
                    <m:r>
                      <a:rPr lang="en-US" altLang="ja-JP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i="0" dirty="0" smtClean="0">
                        <a:latin typeface="Cambria Math" panose="02040503050406030204" pitchFamily="18" charset="0"/>
                      </a:rPr>
                      <m:t>Region</m:t>
                    </m:r>
                  </m:oMath>
                </a14:m>
                <a:r>
                  <a:rPr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の定義式</a:t>
                </a:r>
                <a:endParaRPr kumimoji="1"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dirty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kumimoji="1"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kumimoji="1" lang="en-US" altLang="ja-JP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ja-JP" b="0" i="1" dirty="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1" lang="en-US" altLang="ja-JP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kumimoji="1" lang="en-US" altLang="ja-JP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acc>
                    <m:r>
                      <a:rPr kumimoji="1" lang="en-US" altLang="ja-JP" b="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altLang="ja-JP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ja-JP" altLang="en-US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  <m:sup>
                            <m:r>
                              <a:rPr lang="en-US" altLang="ja-JP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acc>
                  </m:oMath>
                </a14:m>
                <a:r>
                  <a:rPr kumimoji="1"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+</a:t>
                </a:r>
                <a:r>
                  <a:rPr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ja-JP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altLang="ja-JP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acc>
                  </m:oMath>
                </a14:m>
                <a:r>
                  <a:rPr kumimoji="1" lang="en-US" altLang="ja-JP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)</a:t>
                </a:r>
                <a14:m>
                  <m:oMath xmlns:m="http://schemas.openxmlformats.org/officeDocument/2006/math">
                    <m:r>
                      <a:rPr kumimoji="1" lang="en-US" altLang="ja-JP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kumimoji="1" lang="en-US" altLang="ja-JP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̅"/>
                                <m:ctrlPr>
                                  <a:rPr lang="en-US" altLang="ja-JP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altLang="ja-JP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ja-JP" alt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altLang="ja-JP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ja-JP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ja-JP" i="1" dirty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ja-JP" dirty="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acc>
                              <m:accPr>
                                <m:chr m:val="̅"/>
                                <m:ctrlPr>
                                  <a:rPr lang="en-US" altLang="ja-JP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ja-JP" altLang="en-US" i="1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acc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altLang="ja-JP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ja-JP" dirty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acc>
                          <m:accPr>
                            <m:chr m:val="̅"/>
                            <m:ctrlPr>
                              <a:rPr kumimoji="1" lang="en-US" altLang="ja-JP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sSup>
                              <m:sSupPr>
                                <m:ctrlPr>
                                  <a:rPr kumimoji="1" lang="en-US" altLang="ja-JP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en-US" altLang="ja-JP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kumimoji="1" lang="en-US" altLang="ja-JP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acc>
                      </m:den>
                    </m:f>
                  </m:oMath>
                </a14:m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068363FA-67A4-E82C-45BB-44C7A4D0E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0397" y="1038687"/>
                <a:ext cx="3062377" cy="2791020"/>
              </a:xfrm>
              <a:prstGeom prst="rect">
                <a:avLst/>
              </a:prstGeom>
              <a:blipFill>
                <a:blip r:embed="rId18"/>
                <a:stretch>
                  <a:fillRect l="-1793" t="-8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50FCD42-00AA-A654-0E42-7D275538FD65}"/>
              </a:ext>
            </a:extLst>
          </p:cNvPr>
          <p:cNvCxnSpPr>
            <a:cxnSpLocks/>
          </p:cNvCxnSpPr>
          <p:nvPr/>
        </p:nvCxnSpPr>
        <p:spPr>
          <a:xfrm>
            <a:off x="3905185" y="2671521"/>
            <a:ext cx="5292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315D9F3-5E60-610C-9D02-6669922617E8}"/>
              </a:ext>
            </a:extLst>
          </p:cNvPr>
          <p:cNvCxnSpPr>
            <a:cxnSpLocks/>
          </p:cNvCxnSpPr>
          <p:nvPr/>
        </p:nvCxnSpPr>
        <p:spPr>
          <a:xfrm>
            <a:off x="3905185" y="5742478"/>
            <a:ext cx="55040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24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661BB8B-1E53-4EF8-5081-B464691E73F4}"/>
              </a:ext>
            </a:extLst>
          </p:cNvPr>
          <p:cNvSpPr/>
          <p:nvPr/>
        </p:nvSpPr>
        <p:spPr>
          <a:xfrm>
            <a:off x="6993628" y="408771"/>
            <a:ext cx="642274" cy="2502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F2EEAA8-F753-0076-3D8E-FB682ABB6A9A}"/>
                  </a:ext>
                </a:extLst>
              </p:cNvPr>
              <p:cNvSpPr txBox="1"/>
              <p:nvPr/>
            </p:nvSpPr>
            <p:spPr>
              <a:xfrm>
                <a:off x="29271" y="3276144"/>
                <a:ext cx="26828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ja-JP" alt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=0.036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0.013</m:t>
                      </m:r>
                    </m:oMath>
                  </m:oMathPara>
                </a14:m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F2EEAA8-F753-0076-3D8E-FB682ABB6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1" y="3276144"/>
                <a:ext cx="2682815" cy="369332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13AA453-7CCA-44DB-81EB-AEB572612134}"/>
              </a:ext>
            </a:extLst>
          </p:cNvPr>
          <p:cNvGrpSpPr/>
          <p:nvPr/>
        </p:nvGrpSpPr>
        <p:grpSpPr>
          <a:xfrm>
            <a:off x="285191" y="3645476"/>
            <a:ext cx="5017112" cy="3046946"/>
            <a:chOff x="765012" y="3416734"/>
            <a:chExt cx="5017112" cy="3046946"/>
          </a:xfrm>
        </p:grpSpPr>
        <p:grpSp>
          <p:nvGrpSpPr>
            <p:cNvPr id="153" name="グループ化 152">
              <a:extLst>
                <a:ext uri="{FF2B5EF4-FFF2-40B4-BE49-F238E27FC236}">
                  <a16:creationId xmlns:a16="http://schemas.microsoft.com/office/drawing/2014/main" id="{10B319C9-B9E1-D8E8-76C6-92617EB9C536}"/>
                </a:ext>
              </a:extLst>
            </p:cNvPr>
            <p:cNvGrpSpPr/>
            <p:nvPr/>
          </p:nvGrpSpPr>
          <p:grpSpPr>
            <a:xfrm>
              <a:off x="765012" y="4335612"/>
              <a:ext cx="4734518" cy="2128068"/>
              <a:chOff x="881989" y="4135055"/>
              <a:chExt cx="4734518" cy="2128068"/>
            </a:xfrm>
          </p:grpSpPr>
          <p:sp>
            <p:nvSpPr>
              <p:cNvPr id="151" name="テキスト ボックス 150">
                <a:extLst>
                  <a:ext uri="{FF2B5EF4-FFF2-40B4-BE49-F238E27FC236}">
                    <a16:creationId xmlns:a16="http://schemas.microsoft.com/office/drawing/2014/main" id="{3283F72E-F14D-D90C-D56A-D2C8567A1F61}"/>
                  </a:ext>
                </a:extLst>
              </p:cNvPr>
              <p:cNvSpPr txBox="1"/>
              <p:nvPr/>
            </p:nvSpPr>
            <p:spPr>
              <a:xfrm>
                <a:off x="2571382" y="5893791"/>
                <a:ext cx="30451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Fig. Angular momentum.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2" name="テキスト ボックス 151">
                    <a:extLst>
                      <a:ext uri="{FF2B5EF4-FFF2-40B4-BE49-F238E27FC236}">
                        <a16:creationId xmlns:a16="http://schemas.microsoft.com/office/drawing/2014/main" id="{670B6DA7-E5A5-2BD4-2753-1C897680224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70759" y="4246285"/>
                    <a:ext cx="562253" cy="339793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sz="180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 </m:t>
                              </m:r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𝜃</m:t>
                              </m:r>
                            </m:sub>
                          </m:sSub>
                        </m:oMath>
                      </m:oMathPara>
                    </a14:m>
                    <a:endParaRPr lang="ja-JP" altLang="en-US" dirty="0"/>
                  </a:p>
                </p:txBody>
              </p:sp>
            </mc:Choice>
            <mc:Fallback xmlns="">
              <p:sp>
                <p:nvSpPr>
                  <p:cNvPr id="152" name="テキスト ボックス 151">
                    <a:extLst>
                      <a:ext uri="{FF2B5EF4-FFF2-40B4-BE49-F238E27FC236}">
                        <a16:creationId xmlns:a16="http://schemas.microsoft.com/office/drawing/2014/main" id="{670B6DA7-E5A5-2BD4-2753-1C89768022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770759" y="4246285"/>
                    <a:ext cx="562253" cy="33979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8929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D0D9FE62-3D64-E113-1C2F-F16FDC6B1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8600" y="3416734"/>
              <a:ext cx="4573524" cy="2744724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F74F8CD7-6F93-D10E-C3C5-65050ACE40B5}"/>
              </a:ext>
            </a:extLst>
          </p:cNvPr>
          <p:cNvGrpSpPr/>
          <p:nvPr/>
        </p:nvGrpSpPr>
        <p:grpSpPr>
          <a:xfrm>
            <a:off x="6849451" y="3129082"/>
            <a:ext cx="3971870" cy="3519873"/>
            <a:chOff x="7373145" y="2490004"/>
            <a:chExt cx="4580415" cy="4380280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52002237-3FA3-16F3-6D57-46D8490033B1}"/>
                </a:ext>
              </a:extLst>
            </p:cNvPr>
            <p:cNvGrpSpPr/>
            <p:nvPr/>
          </p:nvGrpSpPr>
          <p:grpSpPr>
            <a:xfrm>
              <a:off x="7373145" y="3369734"/>
              <a:ext cx="4312252" cy="3500550"/>
              <a:chOff x="7623144" y="3006683"/>
              <a:chExt cx="4312252" cy="3500550"/>
            </a:xfrm>
          </p:grpSpPr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A16C9008-A808-A9FA-30AC-2895FE1330B5}"/>
                  </a:ext>
                </a:extLst>
              </p:cNvPr>
              <p:cNvGrpSpPr/>
              <p:nvPr/>
            </p:nvGrpSpPr>
            <p:grpSpPr>
              <a:xfrm>
                <a:off x="7623144" y="3006683"/>
                <a:ext cx="3760273" cy="3117649"/>
                <a:chOff x="1078911" y="173689"/>
                <a:chExt cx="4014921" cy="3328779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6" name="テキスト ボックス 105">
                      <a:extLst>
                        <a:ext uri="{FF2B5EF4-FFF2-40B4-BE49-F238E27FC236}">
                          <a16:creationId xmlns:a16="http://schemas.microsoft.com/office/drawing/2014/main" id="{D7E14D01-8009-A067-CC95-401910EDEE52}"/>
                        </a:ext>
                      </a:extLst>
                    </p:cNvPr>
                    <p:cNvSpPr txBox="1"/>
                    <p:nvPr/>
                  </p:nvSpPr>
                  <p:spPr>
                    <a:xfrm rot="10800000">
                      <a:off x="1078911" y="173689"/>
                      <a:ext cx="488695" cy="1734915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ja-JP" altLang="en-US" sz="1801" dirty="0"/>
                    </a:p>
                  </p:txBody>
                </p:sp>
              </mc:Choice>
              <mc:Fallback xmlns="">
                <p:sp>
                  <p:nvSpPr>
                    <p:cNvPr id="106" name="テキスト ボックス 105">
                      <a:extLst>
                        <a:ext uri="{FF2B5EF4-FFF2-40B4-BE49-F238E27FC236}">
                          <a16:creationId xmlns:a16="http://schemas.microsoft.com/office/drawing/2014/main" id="{D7E14D01-8009-A067-CC95-401910EDEE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0800000">
                      <a:off x="1078911" y="173689"/>
                      <a:ext cx="488695" cy="173491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7" name="テキスト ボックス 106">
                      <a:extLst>
                        <a:ext uri="{FF2B5EF4-FFF2-40B4-BE49-F238E27FC236}">
                          <a16:creationId xmlns:a16="http://schemas.microsoft.com/office/drawing/2014/main" id="{BEBA6203-DEA7-58FC-1E91-BF8A457660DB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958208" y="2366845"/>
                      <a:ext cx="444963" cy="1826284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ja-JP" altLang="en-US" sz="1801" dirty="0"/>
                    </a:p>
                  </p:txBody>
                </p:sp>
              </mc:Choice>
              <mc:Fallback xmlns="">
                <p:sp>
                  <p:nvSpPr>
                    <p:cNvPr id="107" name="テキスト ボックス 106">
                      <a:extLst>
                        <a:ext uri="{FF2B5EF4-FFF2-40B4-BE49-F238E27FC236}">
                          <a16:creationId xmlns:a16="http://schemas.microsoft.com/office/drawing/2014/main" id="{BEBA6203-DEA7-58FC-1E91-BF8A45766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3958208" y="2366845"/>
                      <a:ext cx="444963" cy="182628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E7AAB9C-85EA-70F3-59EC-E50DA6F8A3E9}"/>
                  </a:ext>
                </a:extLst>
              </p:cNvPr>
              <p:cNvSpPr txBox="1"/>
              <p:nvPr/>
            </p:nvSpPr>
            <p:spPr>
              <a:xfrm>
                <a:off x="8890271" y="6137901"/>
                <a:ext cx="30451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Fig.</a:t>
                </a:r>
                <a:r>
                  <a:rPr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Small-</a:t>
                </a:r>
                <a:r>
                  <a:rPr lang="en-US" altLang="ja-JP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gyroradius</a:t>
                </a:r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drift.</a:t>
                </a:r>
                <a:endParaRPr kumimoji="1" lang="ja-JP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F7C9744A-2A73-6D4E-CFD1-5626855C6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00620" y="2490004"/>
              <a:ext cx="4052940" cy="3606862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28D8E0-296D-4992-25D4-9A455B955097}"/>
              </a:ext>
            </a:extLst>
          </p:cNvPr>
          <p:cNvSpPr txBox="1"/>
          <p:nvPr/>
        </p:nvSpPr>
        <p:spPr>
          <a:xfrm>
            <a:off x="285191" y="90210"/>
            <a:ext cx="5810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電離・損失の例（軌道）</a:t>
            </a:r>
            <a:endParaRPr kumimoji="1" lang="ja-JP" altLang="en-US" sz="36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33F473-04E0-CCCB-00EA-09C8BBC4493A}"/>
              </a:ext>
            </a:extLst>
          </p:cNvPr>
          <p:cNvSpPr txBox="1"/>
          <p:nvPr/>
        </p:nvSpPr>
        <p:spPr>
          <a:xfrm>
            <a:off x="7047897" y="255685"/>
            <a:ext cx="3650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セパラトリクスの外側で電離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65616E3-1294-0A39-EA97-198D99F310C4}"/>
              </a:ext>
            </a:extLst>
          </p:cNvPr>
          <p:cNvGrpSpPr/>
          <p:nvPr/>
        </p:nvGrpSpPr>
        <p:grpSpPr>
          <a:xfrm>
            <a:off x="540379" y="881494"/>
            <a:ext cx="4891916" cy="2092428"/>
            <a:chOff x="1624823" y="698445"/>
            <a:chExt cx="7030689" cy="2793208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51604A5C-4D40-957C-E378-A8F2ED6B59A7}"/>
                </a:ext>
              </a:extLst>
            </p:cNvPr>
            <p:cNvGrpSpPr/>
            <p:nvPr/>
          </p:nvGrpSpPr>
          <p:grpSpPr>
            <a:xfrm>
              <a:off x="1624823" y="698445"/>
              <a:ext cx="7030689" cy="2381669"/>
              <a:chOff x="2080248" y="936420"/>
              <a:chExt cx="7030689" cy="2381669"/>
            </a:xfrm>
          </p:grpSpPr>
          <p:grpSp>
            <p:nvGrpSpPr>
              <p:cNvPr id="17" name="グループ化 16">
                <a:extLst>
                  <a:ext uri="{FF2B5EF4-FFF2-40B4-BE49-F238E27FC236}">
                    <a16:creationId xmlns:a16="http://schemas.microsoft.com/office/drawing/2014/main" id="{1E58DFFD-24E6-FB04-E0E6-94215EAE0125}"/>
                  </a:ext>
                </a:extLst>
              </p:cNvPr>
              <p:cNvGrpSpPr/>
              <p:nvPr/>
            </p:nvGrpSpPr>
            <p:grpSpPr>
              <a:xfrm>
                <a:off x="2080248" y="1397735"/>
                <a:ext cx="4653140" cy="1920354"/>
                <a:chOff x="5054711" y="1276216"/>
                <a:chExt cx="4653140" cy="192035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テキスト ボックス 18">
                      <a:extLst>
                        <a:ext uri="{FF2B5EF4-FFF2-40B4-BE49-F238E27FC236}">
                          <a16:creationId xmlns:a16="http://schemas.microsoft.com/office/drawing/2014/main" id="{6F381074-54B9-CB70-8AF1-88B17F0769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13052" y="2815673"/>
                      <a:ext cx="1294799" cy="3808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1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100" i="1" dirty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100" i="1" dirty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100" b="0" i="0" dirty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テキスト ボックス 18">
                      <a:extLst>
                        <a:ext uri="{FF2B5EF4-FFF2-40B4-BE49-F238E27FC236}">
                          <a16:creationId xmlns:a16="http://schemas.microsoft.com/office/drawing/2014/main" id="{6F381074-54B9-CB70-8AF1-88B17F07691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13052" y="2815673"/>
                      <a:ext cx="1294799" cy="380897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t="-112766" r="-10811" b="-1765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" name="テキスト ボックス 19">
                      <a:extLst>
                        <a:ext uri="{FF2B5EF4-FFF2-40B4-BE49-F238E27FC236}">
                          <a16:creationId xmlns:a16="http://schemas.microsoft.com/office/drawing/2014/main" id="{6D47DD97-5D7B-35F4-9752-1DAB7A58CE3F}"/>
                        </a:ext>
                      </a:extLst>
                    </p:cNvPr>
                    <p:cNvSpPr txBox="1"/>
                    <p:nvPr/>
                  </p:nvSpPr>
                  <p:spPr>
                    <a:xfrm rot="10800000">
                      <a:off x="5054711" y="1276216"/>
                      <a:ext cx="544722" cy="588858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1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100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1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100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100" i="0" dirty="0"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20" name="テキスト ボックス 19">
                      <a:extLst>
                        <a:ext uri="{FF2B5EF4-FFF2-40B4-BE49-F238E27FC236}">
                          <a16:creationId xmlns:a16="http://schemas.microsoft.com/office/drawing/2014/main" id="{6D47DD97-5D7B-35F4-9752-1DAB7A58CE3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0800000">
                      <a:off x="5054711" y="1276216"/>
                      <a:ext cx="544722" cy="588858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70AC8AC4-02D3-F608-0626-C8C1DA09D4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18611" y="936420"/>
                <a:ext cx="6492326" cy="1947590"/>
              </a:xfrm>
              <a:prstGeom prst="rect">
                <a:avLst/>
              </a:prstGeom>
            </p:spPr>
          </p:pic>
        </p:grp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72115613-FA2F-3044-5526-185BB59DB37F}"/>
                </a:ext>
              </a:extLst>
            </p:cNvPr>
            <p:cNvSpPr txBox="1"/>
            <p:nvPr/>
          </p:nvSpPr>
          <p:spPr>
            <a:xfrm>
              <a:off x="4431529" y="3121884"/>
              <a:ext cx="2303093" cy="369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050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Fig.</a:t>
              </a:r>
              <a:r>
                <a:rPr lang="en-US" altLang="ja-JP" sz="1050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 R-Z</a:t>
              </a:r>
              <a:r>
                <a:rPr lang="en-US" altLang="ja-JP" sz="1000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2</a:t>
              </a:r>
              <a:r>
                <a:rPr lang="ja-JP" altLang="en-US" sz="1000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次元平面図</a:t>
              </a:r>
              <a:r>
                <a:rPr kumimoji="1" lang="en-US" altLang="ja-JP" sz="1200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.</a:t>
              </a:r>
              <a:endParaRPr kumimoji="1" lang="ja-JP" altLang="en-US" sz="1200" dirty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167CB6A-056D-2A7C-6172-8DA35B2F496D}"/>
              </a:ext>
            </a:extLst>
          </p:cNvPr>
          <p:cNvGrpSpPr/>
          <p:nvPr/>
        </p:nvGrpSpPr>
        <p:grpSpPr>
          <a:xfrm>
            <a:off x="5761028" y="915941"/>
            <a:ext cx="5385454" cy="1970108"/>
            <a:chOff x="1368063" y="2870978"/>
            <a:chExt cx="5385454" cy="1970108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5397C967-E30D-56DE-96A4-C8E1C0F217CE}"/>
                </a:ext>
              </a:extLst>
            </p:cNvPr>
            <p:cNvGrpSpPr/>
            <p:nvPr/>
          </p:nvGrpSpPr>
          <p:grpSpPr>
            <a:xfrm>
              <a:off x="1368063" y="2870978"/>
              <a:ext cx="5385454" cy="1970108"/>
              <a:chOff x="273950" y="3018036"/>
              <a:chExt cx="5385454" cy="1970108"/>
            </a:xfrm>
          </p:grpSpPr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4BC8A8F7-4F5A-C61D-A466-C73D1FC313B7}"/>
                  </a:ext>
                </a:extLst>
              </p:cNvPr>
              <p:cNvGrpSpPr/>
              <p:nvPr/>
            </p:nvGrpSpPr>
            <p:grpSpPr>
              <a:xfrm>
                <a:off x="273950" y="3018036"/>
                <a:ext cx="5385454" cy="1759726"/>
                <a:chOff x="4717773" y="320187"/>
                <a:chExt cx="5385454" cy="1759726"/>
              </a:xfrm>
            </p:grpSpPr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id="{4749301D-84BC-114D-9DDE-F757137C6B71}"/>
                    </a:ext>
                  </a:extLst>
                </p:cNvPr>
                <p:cNvGrpSpPr/>
                <p:nvPr/>
              </p:nvGrpSpPr>
              <p:grpSpPr>
                <a:xfrm>
                  <a:off x="4717773" y="320187"/>
                  <a:ext cx="5385454" cy="1759726"/>
                  <a:chOff x="2139428" y="936420"/>
                  <a:chExt cx="6971509" cy="2277979"/>
                </a:xfrm>
              </p:grpSpPr>
              <p:grpSp>
                <p:nvGrpSpPr>
                  <p:cNvPr id="25" name="グループ化 24">
                    <a:extLst>
                      <a:ext uri="{FF2B5EF4-FFF2-40B4-BE49-F238E27FC236}">
                        <a16:creationId xmlns:a16="http://schemas.microsoft.com/office/drawing/2014/main" id="{EF8939A6-0510-B6D1-9F57-8CA1E899F70F}"/>
                      </a:ext>
                    </a:extLst>
                  </p:cNvPr>
                  <p:cNvGrpSpPr/>
                  <p:nvPr/>
                </p:nvGrpSpPr>
                <p:grpSpPr>
                  <a:xfrm>
                    <a:off x="2139428" y="1486493"/>
                    <a:ext cx="4577697" cy="1727906"/>
                    <a:chOff x="5113891" y="1364974"/>
                    <a:chExt cx="4577697" cy="1727906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テキスト ボックス 26">
                          <a:extLst>
                            <a:ext uri="{FF2B5EF4-FFF2-40B4-BE49-F238E27FC236}">
                              <a16:creationId xmlns:a16="http://schemas.microsoft.com/office/drawing/2014/main" id="{4F0F5556-8F58-EEB8-C6FB-581D87E7A0D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396790" y="2723511"/>
                          <a:ext cx="1294798" cy="36936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altLang="ja-JP" sz="105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050" i="1" dirty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ja-JP" sz="105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050" i="1" dirty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1050" b="0" i="0" dirty="0" smtClean="0"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ja-JP" altLang="en-US" sz="1801" dirty="0">
                            <a:latin typeface="メイリオ" panose="020B0604030504040204" pitchFamily="50" charset="-128"/>
                            <a:ea typeface="メイリオ" panose="020B0604030504040204" pitchFamily="50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8" name="テキスト ボックス 67">
                          <a:extLst>
                            <a:ext uri="{FF2B5EF4-FFF2-40B4-BE49-F238E27FC236}">
                              <a16:creationId xmlns:a16="http://schemas.microsoft.com/office/drawing/2014/main" id="{48168179-E495-DB3E-CAEE-CA9FE4B1002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396790" y="2723511"/>
                          <a:ext cx="1294798" cy="369369"/>
                        </a:xfrm>
                        <a:prstGeom prst="rect">
                          <a:avLst/>
                        </a:prstGeom>
                        <a:blipFill>
                          <a:blip r:embed="rId18"/>
                          <a:stretch>
                            <a:fillRect t="-108511" r="-1220" b="-16595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8" name="テキスト ボックス 27">
                          <a:extLst>
                            <a:ext uri="{FF2B5EF4-FFF2-40B4-BE49-F238E27FC236}">
                              <a16:creationId xmlns:a16="http://schemas.microsoft.com/office/drawing/2014/main" id="{0A431F8F-48E3-475C-A2F5-77ADD7DB22C4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0800000">
                          <a:off x="5113891" y="1364974"/>
                          <a:ext cx="479183" cy="55280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vert="eaVert"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altLang="ja-JP" sz="105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050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ja-JP" sz="105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050" b="0" i="1" dirty="0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1050" i="0" dirty="0">
                                            <a:latin typeface="Cambria Math" panose="02040503050406030204" pitchFamily="18" charset="0"/>
                                          </a:rPr>
                                          <m:t>w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ja-JP" altLang="en-US" sz="1801" dirty="0">
                            <a:latin typeface="メイリオ" panose="020B0604030504040204" pitchFamily="50" charset="-128"/>
                            <a:ea typeface="メイリオ" panose="020B0604030504040204" pitchFamily="50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69" name="テキスト ボックス 68">
                          <a:extLst>
                            <a:ext uri="{FF2B5EF4-FFF2-40B4-BE49-F238E27FC236}">
                              <a16:creationId xmlns:a16="http://schemas.microsoft.com/office/drawing/2014/main" id="{85CDC43B-6129-44CE-6D63-71316BBBCC3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0800000">
                          <a:off x="5113891" y="1364974"/>
                          <a:ext cx="479183" cy="552805"/>
                        </a:xfrm>
                        <a:prstGeom prst="rect">
                          <a:avLst/>
                        </a:prstGeom>
                        <a:blipFill>
                          <a:blip r:embed="rId1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pic>
                <p:nvPicPr>
                  <p:cNvPr id="26" name="図 25">
                    <a:extLst>
                      <a:ext uri="{FF2B5EF4-FFF2-40B4-BE49-F238E27FC236}">
                        <a16:creationId xmlns:a16="http://schemas.microsoft.com/office/drawing/2014/main" id="{4324D384-5F63-58AC-220F-E123C5136B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2618611" y="936420"/>
                    <a:ext cx="6492326" cy="194759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4" name="図 23" descr="図形, 四角形&#10;&#10;AI によって生成されたコンテンツは間違っている可能性があります。">
                  <a:extLst>
                    <a:ext uri="{FF2B5EF4-FFF2-40B4-BE49-F238E27FC236}">
                      <a16:creationId xmlns:a16="http://schemas.microsoft.com/office/drawing/2014/main" id="{C37E4429-F9AA-3D03-7607-FF8906559D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print">
                  <a:alphaModFix amt="3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4794" y="441849"/>
                  <a:ext cx="4539136" cy="1074661"/>
                </a:xfrm>
                <a:prstGeom prst="rect">
                  <a:avLst/>
                </a:prstGeom>
              </p:spPr>
            </p:pic>
          </p:grp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953FDDC5-4CBE-A14E-253E-B0A85EA8A4C1}"/>
                  </a:ext>
                </a:extLst>
              </p:cNvPr>
              <p:cNvSpPr txBox="1"/>
              <p:nvPr/>
            </p:nvSpPr>
            <p:spPr>
              <a:xfrm>
                <a:off x="2536412" y="4734228"/>
                <a:ext cx="1824038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000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Fig</a:t>
                </a:r>
                <a:r>
                  <a:rPr lang="ja-JP" altLang="en-US" sz="1000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ja-JP" sz="1000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3</a:t>
                </a:r>
                <a:r>
                  <a:rPr kumimoji="1" lang="en-US" altLang="ja-JP" sz="1000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.R-z2</a:t>
                </a:r>
                <a:r>
                  <a:rPr kumimoji="1" lang="ja-JP" altLang="en-US" sz="1000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次元平面図</a:t>
                </a:r>
                <a:r>
                  <a:rPr kumimoji="1" lang="en-US" altLang="ja-JP" sz="1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.</a:t>
                </a:r>
                <a:endParaRPr kumimoji="1" lang="ja-JP" altLang="en-US" sz="10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10" name="円弧 9">
              <a:extLst>
                <a:ext uri="{FF2B5EF4-FFF2-40B4-BE49-F238E27FC236}">
                  <a16:creationId xmlns:a16="http://schemas.microsoft.com/office/drawing/2014/main" id="{22214F4D-4A20-195A-B915-68EDFEB91F96}"/>
                </a:ext>
              </a:extLst>
            </p:cNvPr>
            <p:cNvSpPr/>
            <p:nvPr/>
          </p:nvSpPr>
          <p:spPr>
            <a:xfrm>
              <a:off x="2241317" y="3722945"/>
              <a:ext cx="113056" cy="138065"/>
            </a:xfrm>
            <a:prstGeom prst="arc">
              <a:avLst>
                <a:gd name="adj1" fmla="val 21168168"/>
                <a:gd name="adj2" fmla="val 21153662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594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0C1A4B18-7D8D-A4B4-9C75-BCB7535059EE}"/>
              </a:ext>
            </a:extLst>
          </p:cNvPr>
          <p:cNvGrpSpPr/>
          <p:nvPr/>
        </p:nvGrpSpPr>
        <p:grpSpPr>
          <a:xfrm>
            <a:off x="1926527" y="983244"/>
            <a:ext cx="7541899" cy="2771630"/>
            <a:chOff x="1216937" y="3293029"/>
            <a:chExt cx="8297999" cy="3049495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76F5D58F-B823-EB8C-0326-8F962900F2E2}"/>
                </a:ext>
              </a:extLst>
            </p:cNvPr>
            <p:cNvGrpSpPr/>
            <p:nvPr/>
          </p:nvGrpSpPr>
          <p:grpSpPr>
            <a:xfrm>
              <a:off x="1216937" y="3293029"/>
              <a:ext cx="8297999" cy="3049495"/>
              <a:chOff x="75225" y="4132364"/>
              <a:chExt cx="5759879" cy="2394344"/>
            </a:xfrm>
          </p:grpSpPr>
          <p:grpSp>
            <p:nvGrpSpPr>
              <p:cNvPr id="32" name="グループ化 31">
                <a:extLst>
                  <a:ext uri="{FF2B5EF4-FFF2-40B4-BE49-F238E27FC236}">
                    <a16:creationId xmlns:a16="http://schemas.microsoft.com/office/drawing/2014/main" id="{260FF4D8-B9BB-E448-4312-CC3AEF4E34A6}"/>
                  </a:ext>
                </a:extLst>
              </p:cNvPr>
              <p:cNvGrpSpPr/>
              <p:nvPr/>
            </p:nvGrpSpPr>
            <p:grpSpPr>
              <a:xfrm>
                <a:off x="75225" y="4132364"/>
                <a:ext cx="5759879" cy="2394344"/>
                <a:chOff x="29658" y="1161240"/>
                <a:chExt cx="5759879" cy="2394344"/>
              </a:xfrm>
            </p:grpSpPr>
            <p:cxnSp>
              <p:nvCxnSpPr>
                <p:cNvPr id="44" name="直線コネクタ 43">
                  <a:extLst>
                    <a:ext uri="{FF2B5EF4-FFF2-40B4-BE49-F238E27FC236}">
                      <a16:creationId xmlns:a16="http://schemas.microsoft.com/office/drawing/2014/main" id="{09C7EE84-0F0B-6E9F-E574-35530B040E3B}"/>
                    </a:ext>
                  </a:extLst>
                </p:cNvPr>
                <p:cNvCxnSpPr/>
                <p:nvPr/>
              </p:nvCxnSpPr>
              <p:spPr>
                <a:xfrm flipH="1">
                  <a:off x="954029" y="1368983"/>
                  <a:ext cx="4177" cy="10362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>
                  <a:extLst>
                    <a:ext uri="{FF2B5EF4-FFF2-40B4-BE49-F238E27FC236}">
                      <a16:creationId xmlns:a16="http://schemas.microsoft.com/office/drawing/2014/main" id="{4B312E71-687D-2F9C-FD50-5A43D2FC9279}"/>
                    </a:ext>
                  </a:extLst>
                </p:cNvPr>
                <p:cNvCxnSpPr/>
                <p:nvPr/>
              </p:nvCxnSpPr>
              <p:spPr>
                <a:xfrm rot="16200000">
                  <a:off x="1085251" y="2806100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>
                  <a:extLst>
                    <a:ext uri="{FF2B5EF4-FFF2-40B4-BE49-F238E27FC236}">
                      <a16:creationId xmlns:a16="http://schemas.microsoft.com/office/drawing/2014/main" id="{382314BF-ABA9-F329-6700-97360750244D}"/>
                    </a:ext>
                  </a:extLst>
                </p:cNvPr>
                <p:cNvCxnSpPr/>
                <p:nvPr/>
              </p:nvCxnSpPr>
              <p:spPr>
                <a:xfrm rot="16200000">
                  <a:off x="5282708" y="2791390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テキスト ボックス 47">
                      <a:extLst>
                        <a:ext uri="{FF2B5EF4-FFF2-40B4-BE49-F238E27FC236}">
                          <a16:creationId xmlns:a16="http://schemas.microsoft.com/office/drawing/2014/main" id="{27F5DF4E-E202-73B8-757E-FB36FA668B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0638" y="2983074"/>
                      <a:ext cx="797660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−1.00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48" name="テキスト ボックス 47">
                      <a:extLst>
                        <a:ext uri="{FF2B5EF4-FFF2-40B4-BE49-F238E27FC236}">
                          <a16:creationId xmlns:a16="http://schemas.microsoft.com/office/drawing/2014/main" id="{27F5DF4E-E202-73B8-757E-FB36FA668B3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0638" y="2983074"/>
                      <a:ext cx="797660" cy="290422"/>
                    </a:xfrm>
                    <a:prstGeom prst="rect">
                      <a:avLst/>
                    </a:prstGeom>
                    <a:blipFill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テキスト ボックス 48">
                      <a:extLst>
                        <a:ext uri="{FF2B5EF4-FFF2-40B4-BE49-F238E27FC236}">
                          <a16:creationId xmlns:a16="http://schemas.microsoft.com/office/drawing/2014/main" id="{8ECEBF9A-0C94-99FD-CF14-073865B5AE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91877" y="2903443"/>
                      <a:ext cx="797660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1.00</m:t>
                            </m:r>
                          </m:oMath>
                        </m:oMathPara>
                      </a14:m>
                      <a:endParaRPr lang="en-US" altLang="ja-JP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49" name="テキスト ボックス 48">
                      <a:extLst>
                        <a:ext uri="{FF2B5EF4-FFF2-40B4-BE49-F238E27FC236}">
                          <a16:creationId xmlns:a16="http://schemas.microsoft.com/office/drawing/2014/main" id="{8ECEBF9A-0C94-99FD-CF14-073865B5AEC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91877" y="2903443"/>
                      <a:ext cx="797660" cy="290422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4B1B6748-8A11-1B11-8946-4D2791795A4E}"/>
                    </a:ext>
                  </a:extLst>
                </p:cNvPr>
                <p:cNvCxnSpPr/>
                <p:nvPr/>
              </p:nvCxnSpPr>
              <p:spPr>
                <a:xfrm rot="16200000">
                  <a:off x="3146571" y="2698100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1" name="テキスト ボックス 50">
                      <a:extLst>
                        <a:ext uri="{FF2B5EF4-FFF2-40B4-BE49-F238E27FC236}">
                          <a16:creationId xmlns:a16="http://schemas.microsoft.com/office/drawing/2014/main" id="{D06EA443-FD8F-1501-942B-914BE54B1F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84823" y="2882729"/>
                      <a:ext cx="539496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1" name="テキスト ボックス 50">
                      <a:extLst>
                        <a:ext uri="{FF2B5EF4-FFF2-40B4-BE49-F238E27FC236}">
                          <a16:creationId xmlns:a16="http://schemas.microsoft.com/office/drawing/2014/main" id="{D06EA443-FD8F-1501-942B-914BE54B1F9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84823" y="2882729"/>
                      <a:ext cx="539496" cy="29042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テキスト ボックス 51">
                      <a:extLst>
                        <a:ext uri="{FF2B5EF4-FFF2-40B4-BE49-F238E27FC236}">
                          <a16:creationId xmlns:a16="http://schemas.microsoft.com/office/drawing/2014/main" id="{564A396E-3BAB-8CFC-5BA9-00E1690557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07721" y="3234718"/>
                      <a:ext cx="1584251" cy="32086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80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801" i="1" dirty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80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801" i="1" dirty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801" b="0" i="0" dirty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テキスト ボックス 51">
                      <a:extLst>
                        <a:ext uri="{FF2B5EF4-FFF2-40B4-BE49-F238E27FC236}">
                          <a16:creationId xmlns:a16="http://schemas.microsoft.com/office/drawing/2014/main" id="{564A396E-3BAB-8CFC-5BA9-00E1690557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07721" y="3234718"/>
                      <a:ext cx="1584251" cy="320866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t="-150820" b="-24426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テキスト ボックス 52">
                      <a:extLst>
                        <a:ext uri="{FF2B5EF4-FFF2-40B4-BE49-F238E27FC236}">
                          <a16:creationId xmlns:a16="http://schemas.microsoft.com/office/drawing/2014/main" id="{1BDB16DE-359B-0E07-0DD6-0326732ACA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658" y="1161240"/>
                      <a:ext cx="839755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b="0" i="1" smtClean="0">
                                <a:latin typeface="Cambria Math" panose="02040503050406030204" pitchFamily="18" charset="0"/>
                              </a:rPr>
                              <m:t>1.00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テキスト ボックス 52">
                      <a:extLst>
                        <a:ext uri="{FF2B5EF4-FFF2-40B4-BE49-F238E27FC236}">
                          <a16:creationId xmlns:a16="http://schemas.microsoft.com/office/drawing/2014/main" id="{1BDB16DE-359B-0E07-0DD6-0326732ACAC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58" y="1161240"/>
                      <a:ext cx="839755" cy="29042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4" name="テキスト ボックス 53">
                      <a:extLst>
                        <a:ext uri="{FF2B5EF4-FFF2-40B4-BE49-F238E27FC236}">
                          <a16:creationId xmlns:a16="http://schemas.microsoft.com/office/drawing/2014/main" id="{DF91B0E8-5533-6AA1-394F-C52125C5526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6703" y="2282960"/>
                      <a:ext cx="539496" cy="29042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4" name="テキスト ボックス 53">
                      <a:extLst>
                        <a:ext uri="{FF2B5EF4-FFF2-40B4-BE49-F238E27FC236}">
                          <a16:creationId xmlns:a16="http://schemas.microsoft.com/office/drawing/2014/main" id="{DF91B0E8-5533-6AA1-394F-C52125C5526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6703" y="2282960"/>
                      <a:ext cx="539496" cy="29042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5" name="直線コネクタ 54">
                  <a:extLst>
                    <a:ext uri="{FF2B5EF4-FFF2-40B4-BE49-F238E27FC236}">
                      <a16:creationId xmlns:a16="http://schemas.microsoft.com/office/drawing/2014/main" id="{3AC438AB-9D50-D55A-4115-2E1332CDB323}"/>
                    </a:ext>
                  </a:extLst>
                </p:cNvPr>
                <p:cNvCxnSpPr/>
                <p:nvPr/>
              </p:nvCxnSpPr>
              <p:spPr>
                <a:xfrm flipH="1">
                  <a:off x="835378" y="1871794"/>
                  <a:ext cx="20639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テキスト ボックス 55">
                      <a:extLst>
                        <a:ext uri="{FF2B5EF4-FFF2-40B4-BE49-F238E27FC236}">
                          <a16:creationId xmlns:a16="http://schemas.microsoft.com/office/drawing/2014/main" id="{5EC49CB7-F76D-523C-8A8E-18C0C493F7D4}"/>
                        </a:ext>
                      </a:extLst>
                    </p:cNvPr>
                    <p:cNvSpPr txBox="1"/>
                    <p:nvPr/>
                  </p:nvSpPr>
                  <p:spPr>
                    <a:xfrm rot="10800000">
                      <a:off x="47672" y="1655821"/>
                      <a:ext cx="348984" cy="528994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80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801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80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801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801" i="0" dirty="0"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テキスト ボックス 55">
                      <a:extLst>
                        <a:ext uri="{FF2B5EF4-FFF2-40B4-BE49-F238E27FC236}">
                          <a16:creationId xmlns:a16="http://schemas.microsoft.com/office/drawing/2014/main" id="{5EC49CB7-F76D-523C-8A8E-18C0C493F7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0800000">
                      <a:off x="47672" y="1655821"/>
                      <a:ext cx="348984" cy="52899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7" name="直線コネクタ 56">
                  <a:extLst>
                    <a:ext uri="{FF2B5EF4-FFF2-40B4-BE49-F238E27FC236}">
                      <a16:creationId xmlns:a16="http://schemas.microsoft.com/office/drawing/2014/main" id="{CF8A6452-4745-C4CA-23C3-7C6DA701428C}"/>
                    </a:ext>
                  </a:extLst>
                </p:cNvPr>
                <p:cNvCxnSpPr/>
                <p:nvPr/>
              </p:nvCxnSpPr>
              <p:spPr>
                <a:xfrm flipH="1">
                  <a:off x="850831" y="2409202"/>
                  <a:ext cx="20639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直線コネクタ 42">
                <a:extLst>
                  <a:ext uri="{FF2B5EF4-FFF2-40B4-BE49-F238E27FC236}">
                    <a16:creationId xmlns:a16="http://schemas.microsoft.com/office/drawing/2014/main" id="{6CADEE13-7C6B-E551-18B3-046AC6505C7E}"/>
                  </a:ext>
                </a:extLst>
              </p:cNvPr>
              <p:cNvCxnSpPr/>
              <p:nvPr/>
            </p:nvCxnSpPr>
            <p:spPr>
              <a:xfrm>
                <a:off x="882844" y="4340107"/>
                <a:ext cx="24719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" name="図 57" descr="図形, 背景パターン, 四角形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92A8B3F5-9431-24DB-EB69-9FF188CAE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3272" y="3557616"/>
              <a:ext cx="6041067" cy="1416320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147F1DF-6144-8256-F842-16ADB6BA68DE}"/>
              </a:ext>
            </a:extLst>
          </p:cNvPr>
          <p:cNvGrpSpPr/>
          <p:nvPr/>
        </p:nvGrpSpPr>
        <p:grpSpPr>
          <a:xfrm>
            <a:off x="2146724" y="3893342"/>
            <a:ext cx="7564642" cy="2779988"/>
            <a:chOff x="1673460" y="3497685"/>
            <a:chExt cx="8297999" cy="3049495"/>
          </a:xfrm>
        </p:grpSpPr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0151327F-B097-6485-3823-74382B965B88}"/>
                </a:ext>
              </a:extLst>
            </p:cNvPr>
            <p:cNvGrpSpPr/>
            <p:nvPr/>
          </p:nvGrpSpPr>
          <p:grpSpPr>
            <a:xfrm>
              <a:off x="1673460" y="3497685"/>
              <a:ext cx="8297999" cy="3049495"/>
              <a:chOff x="228904" y="867145"/>
              <a:chExt cx="7053117" cy="3045963"/>
            </a:xfrm>
          </p:grpSpPr>
          <p:grpSp>
            <p:nvGrpSpPr>
              <p:cNvPr id="64" name="グループ化 63">
                <a:extLst>
                  <a:ext uri="{FF2B5EF4-FFF2-40B4-BE49-F238E27FC236}">
                    <a16:creationId xmlns:a16="http://schemas.microsoft.com/office/drawing/2014/main" id="{E304D355-6B87-F04C-E6CD-CF1FFE468711}"/>
                  </a:ext>
                </a:extLst>
              </p:cNvPr>
              <p:cNvGrpSpPr/>
              <p:nvPr/>
            </p:nvGrpSpPr>
            <p:grpSpPr>
              <a:xfrm>
                <a:off x="228904" y="867145"/>
                <a:ext cx="7053117" cy="3045963"/>
                <a:chOff x="75225" y="4132364"/>
                <a:chExt cx="5759879" cy="2394344"/>
              </a:xfrm>
            </p:grpSpPr>
            <p:grpSp>
              <p:nvGrpSpPr>
                <p:cNvPr id="66" name="グループ化 65">
                  <a:extLst>
                    <a:ext uri="{FF2B5EF4-FFF2-40B4-BE49-F238E27FC236}">
                      <a16:creationId xmlns:a16="http://schemas.microsoft.com/office/drawing/2014/main" id="{F1D39FBC-1364-B296-A5B9-C867ADDAF8BE}"/>
                    </a:ext>
                  </a:extLst>
                </p:cNvPr>
                <p:cNvGrpSpPr/>
                <p:nvPr/>
              </p:nvGrpSpPr>
              <p:grpSpPr>
                <a:xfrm>
                  <a:off x="75225" y="4132364"/>
                  <a:ext cx="5759879" cy="2394344"/>
                  <a:chOff x="29658" y="1161240"/>
                  <a:chExt cx="5759879" cy="2394344"/>
                </a:xfrm>
              </p:grpSpPr>
              <p:cxnSp>
                <p:nvCxnSpPr>
                  <p:cNvPr id="68" name="直線コネクタ 67">
                    <a:extLst>
                      <a:ext uri="{FF2B5EF4-FFF2-40B4-BE49-F238E27FC236}">
                        <a16:creationId xmlns:a16="http://schemas.microsoft.com/office/drawing/2014/main" id="{5BC1B90C-3E74-07FD-EA3C-769DE0337EE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954029" y="1368983"/>
                    <a:ext cx="4177" cy="103621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直線コネクタ 68">
                    <a:extLst>
                      <a:ext uri="{FF2B5EF4-FFF2-40B4-BE49-F238E27FC236}">
                        <a16:creationId xmlns:a16="http://schemas.microsoft.com/office/drawing/2014/main" id="{8AD2CC16-EDBC-4581-D933-ADB11BCB9494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1085251" y="2806100"/>
                    <a:ext cx="216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直線コネクタ 69">
                    <a:extLst>
                      <a:ext uri="{FF2B5EF4-FFF2-40B4-BE49-F238E27FC236}">
                        <a16:creationId xmlns:a16="http://schemas.microsoft.com/office/drawing/2014/main" id="{5B8403C4-8920-4E3A-E3DF-F2544298977A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5282708" y="2791390"/>
                    <a:ext cx="216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1" name="テキスト ボックス 70">
                        <a:extLst>
                          <a:ext uri="{FF2B5EF4-FFF2-40B4-BE49-F238E27FC236}">
                            <a16:creationId xmlns:a16="http://schemas.microsoft.com/office/drawing/2014/main" id="{F53402C7-62B3-75E2-A9BE-DD7C66E711B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30638" y="2983074"/>
                        <a:ext cx="797660" cy="29042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ja-JP" sz="1801" i="1">
                                  <a:latin typeface="Cambria Math" panose="02040503050406030204" pitchFamily="18" charset="0"/>
                                </a:rPr>
                                <m:t>−1.00</m:t>
                              </m:r>
                            </m:oMath>
                          </m:oMathPara>
                        </a14:m>
                        <a:endParaRPr lang="ja-JP" altLang="en-US" sz="180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1" name="テキスト ボックス 70">
                        <a:extLst>
                          <a:ext uri="{FF2B5EF4-FFF2-40B4-BE49-F238E27FC236}">
                            <a16:creationId xmlns:a16="http://schemas.microsoft.com/office/drawing/2014/main" id="{F53402C7-62B3-75E2-A9BE-DD7C66E711B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30638" y="2983074"/>
                        <a:ext cx="797660" cy="290422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2" name="テキスト ボックス 71">
                        <a:extLst>
                          <a:ext uri="{FF2B5EF4-FFF2-40B4-BE49-F238E27FC236}">
                            <a16:creationId xmlns:a16="http://schemas.microsoft.com/office/drawing/2014/main" id="{EA7D4AE9-CB02-5C4D-AEFF-FA37CA9FE25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991877" y="2903443"/>
                        <a:ext cx="797660" cy="29042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ja-JP" sz="1801" i="1">
                                  <a:latin typeface="Cambria Math" panose="02040503050406030204" pitchFamily="18" charset="0"/>
                                </a:rPr>
                                <m:t>1.00</m:t>
                              </m:r>
                            </m:oMath>
                          </m:oMathPara>
                        </a14:m>
                        <a:endParaRPr lang="en-US" altLang="ja-JP" sz="180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2" name="テキスト ボックス 71">
                        <a:extLst>
                          <a:ext uri="{FF2B5EF4-FFF2-40B4-BE49-F238E27FC236}">
                            <a16:creationId xmlns:a16="http://schemas.microsoft.com/office/drawing/2014/main" id="{EA7D4AE9-CB02-5C4D-AEFF-FA37CA9FE25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991877" y="2903443"/>
                        <a:ext cx="797660" cy="29042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73" name="直線コネクタ 72">
                    <a:extLst>
                      <a:ext uri="{FF2B5EF4-FFF2-40B4-BE49-F238E27FC236}">
                        <a16:creationId xmlns:a16="http://schemas.microsoft.com/office/drawing/2014/main" id="{DC7D1050-0664-BCBB-2D2E-4935D54DCD4B}"/>
                      </a:ext>
                    </a:extLst>
                  </p:cNvPr>
                  <p:cNvCxnSpPr/>
                  <p:nvPr/>
                </p:nvCxnSpPr>
                <p:spPr>
                  <a:xfrm rot="16200000">
                    <a:off x="3146571" y="2698100"/>
                    <a:ext cx="2160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4" name="テキスト ボックス 73">
                        <a:extLst>
                          <a:ext uri="{FF2B5EF4-FFF2-40B4-BE49-F238E27FC236}">
                            <a16:creationId xmlns:a16="http://schemas.microsoft.com/office/drawing/2014/main" id="{B170B9D0-7A85-0D80-E5D8-983E0864C13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984823" y="2882729"/>
                        <a:ext cx="539496" cy="29042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ja-JP" sz="1801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ja-JP" altLang="en-US" sz="180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4" name="テキスト ボックス 73">
                        <a:extLst>
                          <a:ext uri="{FF2B5EF4-FFF2-40B4-BE49-F238E27FC236}">
                            <a16:creationId xmlns:a16="http://schemas.microsoft.com/office/drawing/2014/main" id="{B170B9D0-7A85-0D80-E5D8-983E0864C13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984823" y="2882729"/>
                        <a:ext cx="539496" cy="29042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5" name="テキスト ボックス 74">
                        <a:extLst>
                          <a:ext uri="{FF2B5EF4-FFF2-40B4-BE49-F238E27FC236}">
                            <a16:creationId xmlns:a16="http://schemas.microsoft.com/office/drawing/2014/main" id="{854C20DB-A6A7-7E52-FD00-60DC8E14C0E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07721" y="3234718"/>
                        <a:ext cx="1584251" cy="3208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altLang="ja-JP" sz="180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801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1801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801" i="1" dirty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1801" b="0" i="0" dirty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m:oMathPara>
                        </a14:m>
                        <a:endParaRPr lang="ja-JP" altLang="en-US" sz="180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5" name="テキスト ボックス 74">
                        <a:extLst>
                          <a:ext uri="{FF2B5EF4-FFF2-40B4-BE49-F238E27FC236}">
                            <a16:creationId xmlns:a16="http://schemas.microsoft.com/office/drawing/2014/main" id="{854C20DB-A6A7-7E52-FD00-60DC8E14C0E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07721" y="3234718"/>
                        <a:ext cx="1584251" cy="320866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 t="-150820" b="-24426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6" name="テキスト ボックス 75">
                        <a:extLst>
                          <a:ext uri="{FF2B5EF4-FFF2-40B4-BE49-F238E27FC236}">
                            <a16:creationId xmlns:a16="http://schemas.microsoft.com/office/drawing/2014/main" id="{6A9D2485-8AD3-ED00-1DB8-CEA0507E98C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9658" y="1161240"/>
                        <a:ext cx="839755" cy="29042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ja-JP" sz="1801" b="0" i="1" smtClean="0">
                                  <a:latin typeface="Cambria Math" panose="02040503050406030204" pitchFamily="18" charset="0"/>
                                </a:rPr>
                                <m:t>1.00</m:t>
                              </m:r>
                            </m:oMath>
                          </m:oMathPara>
                        </a14:m>
                        <a:endParaRPr lang="ja-JP" altLang="en-US" sz="180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6" name="テキスト ボックス 75">
                        <a:extLst>
                          <a:ext uri="{FF2B5EF4-FFF2-40B4-BE49-F238E27FC236}">
                            <a16:creationId xmlns:a16="http://schemas.microsoft.com/office/drawing/2014/main" id="{6A9D2485-8AD3-ED00-1DB8-CEA0507E98C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9658" y="1161240"/>
                        <a:ext cx="839755" cy="290422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7" name="テキスト ボックス 76">
                        <a:extLst>
                          <a:ext uri="{FF2B5EF4-FFF2-40B4-BE49-F238E27FC236}">
                            <a16:creationId xmlns:a16="http://schemas.microsoft.com/office/drawing/2014/main" id="{98D92471-CA0E-391C-2522-4AC4E9509B4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6703" y="2282960"/>
                        <a:ext cx="539496" cy="29042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ja-JP" sz="1801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ja-JP" altLang="en-US" sz="180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7" name="テキスト ボックス 76">
                        <a:extLst>
                          <a:ext uri="{FF2B5EF4-FFF2-40B4-BE49-F238E27FC236}">
                            <a16:creationId xmlns:a16="http://schemas.microsoft.com/office/drawing/2014/main" id="{98D92471-CA0E-391C-2522-4AC4E9509B4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6703" y="2282960"/>
                        <a:ext cx="539496" cy="290422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78" name="直線コネクタ 77">
                    <a:extLst>
                      <a:ext uri="{FF2B5EF4-FFF2-40B4-BE49-F238E27FC236}">
                        <a16:creationId xmlns:a16="http://schemas.microsoft.com/office/drawing/2014/main" id="{5E78BDD1-3613-675A-A9B6-6DFFF174BB0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35378" y="1871794"/>
                    <a:ext cx="20639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9" name="テキスト ボックス 78">
                        <a:extLst>
                          <a:ext uri="{FF2B5EF4-FFF2-40B4-BE49-F238E27FC236}">
                            <a16:creationId xmlns:a16="http://schemas.microsoft.com/office/drawing/2014/main" id="{4287C299-F4BF-F579-36A6-78352EF89E97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0800000">
                        <a:off x="47672" y="1655821"/>
                        <a:ext cx="348984" cy="5289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eaVert"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altLang="ja-JP" sz="180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801" b="0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1801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801" b="0" i="1" dirty="0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1801" i="0" dirty="0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m:oMathPara>
                        </a14:m>
                        <a:endParaRPr lang="ja-JP" altLang="en-US" sz="180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9" name="テキスト ボックス 78">
                        <a:extLst>
                          <a:ext uri="{FF2B5EF4-FFF2-40B4-BE49-F238E27FC236}">
                            <a16:creationId xmlns:a16="http://schemas.microsoft.com/office/drawing/2014/main" id="{4287C299-F4BF-F579-36A6-78352EF89E9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0800000">
                        <a:off x="47672" y="1655821"/>
                        <a:ext cx="348984" cy="528994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80" name="直線コネクタ 79">
                    <a:extLst>
                      <a:ext uri="{FF2B5EF4-FFF2-40B4-BE49-F238E27FC236}">
                        <a16:creationId xmlns:a16="http://schemas.microsoft.com/office/drawing/2014/main" id="{6E909006-2128-AF15-E376-B1463A15DEA1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50831" y="2409202"/>
                    <a:ext cx="20639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7" name="直線コネクタ 66">
                  <a:extLst>
                    <a:ext uri="{FF2B5EF4-FFF2-40B4-BE49-F238E27FC236}">
                      <a16:creationId xmlns:a16="http://schemas.microsoft.com/office/drawing/2014/main" id="{30CC8629-0038-BA78-F767-8B9FFB3FE0A0}"/>
                    </a:ext>
                  </a:extLst>
                </p:cNvPr>
                <p:cNvCxnSpPr/>
                <p:nvPr/>
              </p:nvCxnSpPr>
              <p:spPr>
                <a:xfrm>
                  <a:off x="882844" y="4340107"/>
                  <a:ext cx="24719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5" name="直線コネクタ 64">
                <a:extLst>
                  <a:ext uri="{FF2B5EF4-FFF2-40B4-BE49-F238E27FC236}">
                    <a16:creationId xmlns:a16="http://schemas.microsoft.com/office/drawing/2014/main" id="{B1056D5A-798E-4D15-61B6-2F84E0BCA1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5684" y="2940939"/>
                <a:ext cx="5127959" cy="104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" name="図 2" descr="図形, 四角形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AE259379-83E3-DD2B-FC33-26F110CBD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35" y="3781260"/>
              <a:ext cx="6126799" cy="1377152"/>
            </a:xfrm>
            <a:prstGeom prst="rect">
              <a:avLst/>
            </a:prstGeom>
          </p:spPr>
        </p:pic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2B8D9D3-A3CF-8C51-99A6-11CB8690B5D0}"/>
              </a:ext>
            </a:extLst>
          </p:cNvPr>
          <p:cNvGrpSpPr/>
          <p:nvPr/>
        </p:nvGrpSpPr>
        <p:grpSpPr>
          <a:xfrm>
            <a:off x="144241" y="668672"/>
            <a:ext cx="2138937" cy="3304257"/>
            <a:chOff x="71773" y="584483"/>
            <a:chExt cx="2138937" cy="3304257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C9C13F2-BAB0-7A54-A8EC-7AFE7E0B68F3}"/>
                </a:ext>
              </a:extLst>
            </p:cNvPr>
            <p:cNvSpPr txBox="1"/>
            <p:nvPr/>
          </p:nvSpPr>
          <p:spPr>
            <a:xfrm>
              <a:off x="71773" y="584483"/>
              <a:ext cx="21389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r>
                <a:rPr kumimoji="1"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電離前</a:t>
              </a:r>
              <a:r>
                <a:rPr kumimoji="1"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(1</a:t>
              </a:r>
              <a:r>
                <a:rPr kumimoji="1"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価</a:t>
              </a:r>
              <a:r>
                <a:rPr kumimoji="1"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BA4E5A4-7039-E1C5-D07D-DCDD6F9D262B}"/>
                </a:ext>
              </a:extLst>
            </p:cNvPr>
            <p:cNvSpPr txBox="1"/>
            <p:nvPr/>
          </p:nvSpPr>
          <p:spPr>
            <a:xfrm>
              <a:off x="151737" y="3488630"/>
              <a:ext cx="18751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r>
                <a:rPr kumimoji="1"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電離後</a:t>
              </a:r>
              <a:r>
                <a:rPr kumimoji="1"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(2</a:t>
              </a:r>
              <a:r>
                <a:rPr kumimoji="1" lang="ja-JP" altLang="en-US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価</a:t>
              </a:r>
              <a:r>
                <a:rPr kumimoji="1" lang="en-US" altLang="ja-JP" sz="200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9AD8C68-E5C6-BA46-0936-B705C6FEF128}"/>
              </a:ext>
            </a:extLst>
          </p:cNvPr>
          <p:cNvCxnSpPr>
            <a:cxnSpLocks/>
          </p:cNvCxnSpPr>
          <p:nvPr/>
        </p:nvCxnSpPr>
        <p:spPr>
          <a:xfrm>
            <a:off x="3448231" y="2913353"/>
            <a:ext cx="5499863" cy="9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58D8468-1E5E-2EF6-948D-DCD06C7B09DA}"/>
              </a:ext>
            </a:extLst>
          </p:cNvPr>
          <p:cNvSpPr txBox="1"/>
          <p:nvPr/>
        </p:nvSpPr>
        <p:spPr>
          <a:xfrm>
            <a:off x="77492" y="61797"/>
            <a:ext cx="817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電離</a:t>
            </a:r>
            <a:r>
              <a:rPr lang="ja-JP" altLang="en-US" sz="3600" b="1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ja-JP" altLang="en-US" sz="3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損失</a:t>
            </a:r>
            <a:r>
              <a:rPr lang="ja-JP" altLang="en-US" sz="3600" b="1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の例</a:t>
            </a:r>
            <a:r>
              <a:rPr lang="en-US" altLang="ja-JP" sz="3600" b="1" u="sng" dirty="0" smtClean="0">
                <a:latin typeface="+mj-lt"/>
                <a:ea typeface="メイリオ" panose="020B0604030504040204" pitchFamily="50" charset="-128"/>
              </a:rPr>
              <a:t>(accessible region)</a:t>
            </a:r>
            <a:endParaRPr lang="ja-JP" altLang="en-US" sz="3600" b="1" u="sng" dirty="0">
              <a:latin typeface="+mj-lt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57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0D81C7F4-3818-8B48-A43C-598E55F802DA}"/>
              </a:ext>
            </a:extLst>
          </p:cNvPr>
          <p:cNvGrpSpPr/>
          <p:nvPr/>
        </p:nvGrpSpPr>
        <p:grpSpPr>
          <a:xfrm>
            <a:off x="126300" y="4239878"/>
            <a:ext cx="5774342" cy="2488176"/>
            <a:chOff x="14327" y="4132364"/>
            <a:chExt cx="5820777" cy="2480390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F1B2EF35-A1C9-758C-A774-AB875E953CA4}"/>
                </a:ext>
              </a:extLst>
            </p:cNvPr>
            <p:cNvGrpSpPr/>
            <p:nvPr/>
          </p:nvGrpSpPr>
          <p:grpSpPr>
            <a:xfrm>
              <a:off x="14327" y="4132364"/>
              <a:ext cx="5820777" cy="2480390"/>
              <a:chOff x="-31240" y="1161240"/>
              <a:chExt cx="5820777" cy="2480390"/>
            </a:xfrm>
          </p:grpSpPr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50F6EE86-64FE-85D0-F770-228DB1C05396}"/>
                  </a:ext>
                </a:extLst>
              </p:cNvPr>
              <p:cNvCxnSpPr/>
              <p:nvPr/>
            </p:nvCxnSpPr>
            <p:spPr>
              <a:xfrm flipH="1">
                <a:off x="954029" y="1368983"/>
                <a:ext cx="4177" cy="10362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C5EE005B-B5E5-1B88-C884-2F5CADCC1C01}"/>
                  </a:ext>
                </a:extLst>
              </p:cNvPr>
              <p:cNvCxnSpPr/>
              <p:nvPr/>
            </p:nvCxnSpPr>
            <p:spPr>
              <a:xfrm rot="16200000">
                <a:off x="1085251" y="2806100"/>
                <a:ext cx="21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71783F32-FF16-4A87-53C2-C1BDC9198C25}"/>
                  </a:ext>
                </a:extLst>
              </p:cNvPr>
              <p:cNvCxnSpPr/>
              <p:nvPr/>
            </p:nvCxnSpPr>
            <p:spPr>
              <a:xfrm rot="16200000">
                <a:off x="5282708" y="2791390"/>
                <a:ext cx="21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328C7F3B-31B0-DC03-DF5D-D0FC03AFB0FE}"/>
                      </a:ext>
                    </a:extLst>
                  </p:cNvPr>
                  <p:cNvSpPr txBox="1"/>
                  <p:nvPr/>
                </p:nvSpPr>
                <p:spPr>
                  <a:xfrm>
                    <a:off x="730638" y="2983074"/>
                    <a:ext cx="797660" cy="3683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1801" i="1">
                              <a:latin typeface="Cambria Math" panose="02040503050406030204" pitchFamily="18" charset="0"/>
                            </a:rPr>
                            <m:t>−1.00</m:t>
                          </m:r>
                        </m:oMath>
                      </m:oMathPara>
                    </a14:m>
                    <a:endParaRPr lang="ja-JP" altLang="en-US" sz="1801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32" name="テキスト ボックス 31">
                    <a:extLst>
                      <a:ext uri="{FF2B5EF4-FFF2-40B4-BE49-F238E27FC236}">
                        <a16:creationId xmlns:a16="http://schemas.microsoft.com/office/drawing/2014/main" id="{328C7F3B-31B0-DC03-DF5D-D0FC03AFB0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0638" y="2983074"/>
                    <a:ext cx="797660" cy="36830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CFC04632-8B61-40EE-9E04-7C6C7838B937}"/>
                      </a:ext>
                    </a:extLst>
                  </p:cNvPr>
                  <p:cNvSpPr txBox="1"/>
                  <p:nvPr/>
                </p:nvSpPr>
                <p:spPr>
                  <a:xfrm>
                    <a:off x="4991877" y="2903443"/>
                    <a:ext cx="797660" cy="3683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1801" i="1">
                              <a:latin typeface="Cambria Math" panose="02040503050406030204" pitchFamily="18" charset="0"/>
                            </a:rPr>
                            <m:t>1.00</m:t>
                          </m:r>
                        </m:oMath>
                      </m:oMathPara>
                    </a14:m>
                    <a:endParaRPr lang="en-US" altLang="ja-JP" sz="1801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33" name="テキスト ボックス 32">
                    <a:extLst>
                      <a:ext uri="{FF2B5EF4-FFF2-40B4-BE49-F238E27FC236}">
                        <a16:creationId xmlns:a16="http://schemas.microsoft.com/office/drawing/2014/main" id="{CFC04632-8B61-40EE-9E04-7C6C7838B9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91877" y="2903443"/>
                    <a:ext cx="797660" cy="36830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4F06D6B4-479C-D1C4-20AD-C48A486C7E61}"/>
                  </a:ext>
                </a:extLst>
              </p:cNvPr>
              <p:cNvCxnSpPr/>
              <p:nvPr/>
            </p:nvCxnSpPr>
            <p:spPr>
              <a:xfrm rot="16200000">
                <a:off x="3146571" y="2698100"/>
                <a:ext cx="216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テキスト ボックス 34">
                    <a:extLst>
                      <a:ext uri="{FF2B5EF4-FFF2-40B4-BE49-F238E27FC236}">
                        <a16:creationId xmlns:a16="http://schemas.microsoft.com/office/drawing/2014/main" id="{1E858746-8C88-755E-A4F1-6E21756A5916}"/>
                      </a:ext>
                    </a:extLst>
                  </p:cNvPr>
                  <p:cNvSpPr txBox="1"/>
                  <p:nvPr/>
                </p:nvSpPr>
                <p:spPr>
                  <a:xfrm>
                    <a:off x="2984823" y="2882729"/>
                    <a:ext cx="539496" cy="3683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1801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ja-JP" altLang="en-US" sz="1801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35" name="テキスト ボックス 34">
                    <a:extLst>
                      <a:ext uri="{FF2B5EF4-FFF2-40B4-BE49-F238E27FC236}">
                        <a16:creationId xmlns:a16="http://schemas.microsoft.com/office/drawing/2014/main" id="{1E858746-8C88-755E-A4F1-6E21756A591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4823" y="2882729"/>
                    <a:ext cx="539496" cy="36830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テキスト ボックス 35">
                    <a:extLst>
                      <a:ext uri="{FF2B5EF4-FFF2-40B4-BE49-F238E27FC236}">
                        <a16:creationId xmlns:a16="http://schemas.microsoft.com/office/drawing/2014/main" id="{D46EF455-6CF4-7754-2062-CBA228C66B01}"/>
                      </a:ext>
                    </a:extLst>
                  </p:cNvPr>
                  <p:cNvSpPr txBox="1"/>
                  <p:nvPr/>
                </p:nvSpPr>
                <p:spPr>
                  <a:xfrm>
                    <a:off x="2607721" y="3234718"/>
                    <a:ext cx="1584251" cy="4069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lang="en-US" altLang="ja-JP" sz="1801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801" i="1" dirty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180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801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801" b="0" i="0" dirty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ja-JP" altLang="en-US" sz="1801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36" name="テキスト ボックス 35">
                    <a:extLst>
                      <a:ext uri="{FF2B5EF4-FFF2-40B4-BE49-F238E27FC236}">
                        <a16:creationId xmlns:a16="http://schemas.microsoft.com/office/drawing/2014/main" id="{D46EF455-6CF4-7754-2062-CBA228C66B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7721" y="3234718"/>
                    <a:ext cx="1584251" cy="40691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37313" r="-5814" b="-213433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テキスト ボックス 36">
                    <a:extLst>
                      <a:ext uri="{FF2B5EF4-FFF2-40B4-BE49-F238E27FC236}">
                        <a16:creationId xmlns:a16="http://schemas.microsoft.com/office/drawing/2014/main" id="{DCB8C7B7-E870-CD59-E76A-2F0D865D3446}"/>
                      </a:ext>
                    </a:extLst>
                  </p:cNvPr>
                  <p:cNvSpPr txBox="1"/>
                  <p:nvPr/>
                </p:nvSpPr>
                <p:spPr>
                  <a:xfrm>
                    <a:off x="29658" y="1161240"/>
                    <a:ext cx="839755" cy="3683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1801" b="0" i="1" smtClean="0">
                              <a:latin typeface="Cambria Math" panose="02040503050406030204" pitchFamily="18" charset="0"/>
                            </a:rPr>
                            <m:t>1.00</m:t>
                          </m:r>
                        </m:oMath>
                      </m:oMathPara>
                    </a14:m>
                    <a:endParaRPr lang="ja-JP" altLang="en-US" sz="1801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37" name="テキスト ボックス 36">
                    <a:extLst>
                      <a:ext uri="{FF2B5EF4-FFF2-40B4-BE49-F238E27FC236}">
                        <a16:creationId xmlns:a16="http://schemas.microsoft.com/office/drawing/2014/main" id="{DCB8C7B7-E870-CD59-E76A-2F0D865D344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658" y="1161240"/>
                    <a:ext cx="839755" cy="3683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テキスト ボックス 37">
                    <a:extLst>
                      <a:ext uri="{FF2B5EF4-FFF2-40B4-BE49-F238E27FC236}">
                        <a16:creationId xmlns:a16="http://schemas.microsoft.com/office/drawing/2014/main" id="{AAC45FF1-58A4-5502-CA2D-199C0306D2DC}"/>
                      </a:ext>
                    </a:extLst>
                  </p:cNvPr>
                  <p:cNvSpPr txBox="1"/>
                  <p:nvPr/>
                </p:nvSpPr>
                <p:spPr>
                  <a:xfrm>
                    <a:off x="276703" y="2282960"/>
                    <a:ext cx="539496" cy="3683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ja-JP" sz="1801" i="1">
                              <a:latin typeface="Cambria Math" panose="02040503050406030204" pitchFamily="18" charset="0"/>
                            </a:rPr>
                            <m:t>0</m:t>
                          </m:r>
                        </m:oMath>
                      </m:oMathPara>
                    </a14:m>
                    <a:endParaRPr lang="ja-JP" altLang="en-US" sz="1801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38" name="テキスト ボックス 37">
                    <a:extLst>
                      <a:ext uri="{FF2B5EF4-FFF2-40B4-BE49-F238E27FC236}">
                        <a16:creationId xmlns:a16="http://schemas.microsoft.com/office/drawing/2014/main" id="{AAC45FF1-58A4-5502-CA2D-199C0306D2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6703" y="2282960"/>
                    <a:ext cx="539496" cy="36830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7E54C779-B280-9FBE-4E35-248F9DC0D698}"/>
                  </a:ext>
                </a:extLst>
              </p:cNvPr>
              <p:cNvCxnSpPr/>
              <p:nvPr/>
            </p:nvCxnSpPr>
            <p:spPr>
              <a:xfrm flipH="1">
                <a:off x="835378" y="1871794"/>
                <a:ext cx="20639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テキスト ボックス 39">
                    <a:extLst>
                      <a:ext uri="{FF2B5EF4-FFF2-40B4-BE49-F238E27FC236}">
                        <a16:creationId xmlns:a16="http://schemas.microsoft.com/office/drawing/2014/main" id="{E3DA8408-078D-0FA0-73BE-58860BB61726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-31240" y="1655821"/>
                    <a:ext cx="506809" cy="528994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lang="en-US" altLang="ja-JP" sz="1801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801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1801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801" b="0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801" i="0" dirty="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ja-JP" altLang="en-US" sz="1801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40" name="テキスト ボックス 39">
                    <a:extLst>
                      <a:ext uri="{FF2B5EF4-FFF2-40B4-BE49-F238E27FC236}">
                        <a16:creationId xmlns:a16="http://schemas.microsoft.com/office/drawing/2014/main" id="{E3DA8408-078D-0FA0-73BE-58860BB6172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-31240" y="1655821"/>
                    <a:ext cx="506809" cy="528994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6635B2EE-E1F5-0FF1-37EF-5C30E7DB6DFC}"/>
                  </a:ext>
                </a:extLst>
              </p:cNvPr>
              <p:cNvCxnSpPr/>
              <p:nvPr/>
            </p:nvCxnSpPr>
            <p:spPr>
              <a:xfrm flipH="1">
                <a:off x="850831" y="2409202"/>
                <a:ext cx="20639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8D9F48AB-3390-2D55-4C8E-495CFE2CEFE6}"/>
                </a:ext>
              </a:extLst>
            </p:cNvPr>
            <p:cNvCxnSpPr/>
            <p:nvPr/>
          </p:nvCxnSpPr>
          <p:spPr>
            <a:xfrm>
              <a:off x="882844" y="4340107"/>
              <a:ext cx="24719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図 23" descr="図形, 背景パターン, 四角形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937B603-E92C-A7E1-DBCC-6EAA8CDB8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92" y="4448273"/>
            <a:ext cx="4163970" cy="1142911"/>
          </a:xfrm>
          <a:prstGeom prst="rect">
            <a:avLst/>
          </a:prstGeom>
        </p:spPr>
      </p:pic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C6B4E172-0CA7-47B9-25C4-26E992A89E67}"/>
              </a:ext>
            </a:extLst>
          </p:cNvPr>
          <p:cNvGrpSpPr/>
          <p:nvPr/>
        </p:nvGrpSpPr>
        <p:grpSpPr>
          <a:xfrm>
            <a:off x="5696599" y="4355632"/>
            <a:ext cx="5907277" cy="2285352"/>
            <a:chOff x="1583514" y="3497686"/>
            <a:chExt cx="8389808" cy="3073621"/>
          </a:xfrm>
        </p:grpSpPr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81A9498F-17DA-EB1C-CB9F-60B9E808DCCD}"/>
                </a:ext>
              </a:extLst>
            </p:cNvPr>
            <p:cNvGrpSpPr/>
            <p:nvPr/>
          </p:nvGrpSpPr>
          <p:grpSpPr>
            <a:xfrm>
              <a:off x="1583514" y="3497686"/>
              <a:ext cx="8389808" cy="3073621"/>
              <a:chOff x="12791" y="4132364"/>
              <a:chExt cx="5823606" cy="2413286"/>
            </a:xfrm>
          </p:grpSpPr>
          <p:grpSp>
            <p:nvGrpSpPr>
              <p:cNvPr id="47" name="グループ化 46">
                <a:extLst>
                  <a:ext uri="{FF2B5EF4-FFF2-40B4-BE49-F238E27FC236}">
                    <a16:creationId xmlns:a16="http://schemas.microsoft.com/office/drawing/2014/main" id="{51002E9B-F244-FEA5-2D66-2192C2374311}"/>
                  </a:ext>
                </a:extLst>
              </p:cNvPr>
              <p:cNvGrpSpPr/>
              <p:nvPr/>
            </p:nvGrpSpPr>
            <p:grpSpPr>
              <a:xfrm>
                <a:off x="12791" y="4132364"/>
                <a:ext cx="5823606" cy="2413286"/>
                <a:chOff x="-32776" y="1161240"/>
                <a:chExt cx="5823606" cy="2413286"/>
              </a:xfrm>
            </p:grpSpPr>
            <p:cxnSp>
              <p:nvCxnSpPr>
                <p:cNvPr id="49" name="直線コネクタ 48">
                  <a:extLst>
                    <a:ext uri="{FF2B5EF4-FFF2-40B4-BE49-F238E27FC236}">
                      <a16:creationId xmlns:a16="http://schemas.microsoft.com/office/drawing/2014/main" id="{44C2FB7A-75A9-2246-5693-16E5CD1EDEAF}"/>
                    </a:ext>
                  </a:extLst>
                </p:cNvPr>
                <p:cNvCxnSpPr/>
                <p:nvPr/>
              </p:nvCxnSpPr>
              <p:spPr>
                <a:xfrm flipH="1">
                  <a:off x="954029" y="1368983"/>
                  <a:ext cx="4177" cy="103621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>
                  <a:extLst>
                    <a:ext uri="{FF2B5EF4-FFF2-40B4-BE49-F238E27FC236}">
                      <a16:creationId xmlns:a16="http://schemas.microsoft.com/office/drawing/2014/main" id="{635F286E-FBDC-2CEB-BA0F-C7C4FE4C9269}"/>
                    </a:ext>
                  </a:extLst>
                </p:cNvPr>
                <p:cNvCxnSpPr/>
                <p:nvPr/>
              </p:nvCxnSpPr>
              <p:spPr>
                <a:xfrm rot="16200000">
                  <a:off x="1020175" y="2700631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コネクタ 50">
                  <a:extLst>
                    <a:ext uri="{FF2B5EF4-FFF2-40B4-BE49-F238E27FC236}">
                      <a16:creationId xmlns:a16="http://schemas.microsoft.com/office/drawing/2014/main" id="{AE81ADBB-3DFF-48C9-1977-3295C4C69251}"/>
                    </a:ext>
                  </a:extLst>
                </p:cNvPr>
                <p:cNvCxnSpPr/>
                <p:nvPr/>
              </p:nvCxnSpPr>
              <p:spPr>
                <a:xfrm rot="16200000">
                  <a:off x="5244719" y="2698099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テキスト ボックス 51">
                      <a:extLst>
                        <a:ext uri="{FF2B5EF4-FFF2-40B4-BE49-F238E27FC236}">
                          <a16:creationId xmlns:a16="http://schemas.microsoft.com/office/drawing/2014/main" id="{40D58CAE-5220-19CB-277F-2AF941E043E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30638" y="2833859"/>
                      <a:ext cx="797660" cy="39014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−1.00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2" name="テキスト ボックス 51">
                      <a:extLst>
                        <a:ext uri="{FF2B5EF4-FFF2-40B4-BE49-F238E27FC236}">
                          <a16:creationId xmlns:a16="http://schemas.microsoft.com/office/drawing/2014/main" id="{40D58CAE-5220-19CB-277F-2AF941E043E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30638" y="2833859"/>
                      <a:ext cx="797660" cy="39014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テキスト ボックス 52">
                      <a:extLst>
                        <a:ext uri="{FF2B5EF4-FFF2-40B4-BE49-F238E27FC236}">
                          <a16:creationId xmlns:a16="http://schemas.microsoft.com/office/drawing/2014/main" id="{26A3A902-3706-6700-EA50-DC0AA69B5F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93170" y="2795934"/>
                      <a:ext cx="797660" cy="39014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1.00</m:t>
                            </m:r>
                          </m:oMath>
                        </m:oMathPara>
                      </a14:m>
                      <a:endParaRPr lang="en-US" altLang="ja-JP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テキスト ボックス 52">
                      <a:extLst>
                        <a:ext uri="{FF2B5EF4-FFF2-40B4-BE49-F238E27FC236}">
                          <a16:creationId xmlns:a16="http://schemas.microsoft.com/office/drawing/2014/main" id="{26A3A902-3706-6700-EA50-DC0AA69B5F8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993170" y="2795934"/>
                      <a:ext cx="797660" cy="39014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4" name="直線コネクタ 53">
                  <a:extLst>
                    <a:ext uri="{FF2B5EF4-FFF2-40B4-BE49-F238E27FC236}">
                      <a16:creationId xmlns:a16="http://schemas.microsoft.com/office/drawing/2014/main" id="{EAA8D74E-454C-C169-55C3-702BAE17A22D}"/>
                    </a:ext>
                  </a:extLst>
                </p:cNvPr>
                <p:cNvCxnSpPr/>
                <p:nvPr/>
              </p:nvCxnSpPr>
              <p:spPr>
                <a:xfrm rot="16200000">
                  <a:off x="3132447" y="2625117"/>
                  <a:ext cx="2160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テキスト ボックス 54">
                      <a:extLst>
                        <a:ext uri="{FF2B5EF4-FFF2-40B4-BE49-F238E27FC236}">
                          <a16:creationId xmlns:a16="http://schemas.microsoft.com/office/drawing/2014/main" id="{6135B8B2-D6C0-D6C2-1305-91D9B1E5F57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90339" y="2806100"/>
                      <a:ext cx="539496" cy="39014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5" name="テキスト ボックス 54">
                      <a:extLst>
                        <a:ext uri="{FF2B5EF4-FFF2-40B4-BE49-F238E27FC236}">
                          <a16:creationId xmlns:a16="http://schemas.microsoft.com/office/drawing/2014/main" id="{6135B8B2-D6C0-D6C2-1305-91D9B1E5F57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90339" y="2806100"/>
                      <a:ext cx="539496" cy="39014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テキスト ボックス 55">
                      <a:extLst>
                        <a:ext uri="{FF2B5EF4-FFF2-40B4-BE49-F238E27FC236}">
                          <a16:creationId xmlns:a16="http://schemas.microsoft.com/office/drawing/2014/main" id="{81A2A8E7-2B59-5B3A-9D79-ECFB51A9B22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40112" y="3143487"/>
                      <a:ext cx="1584251" cy="43103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80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801" i="1" dirty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80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801" i="1" dirty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801" b="0" i="0" dirty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6" name="テキスト ボックス 55">
                      <a:extLst>
                        <a:ext uri="{FF2B5EF4-FFF2-40B4-BE49-F238E27FC236}">
                          <a16:creationId xmlns:a16="http://schemas.microsoft.com/office/drawing/2014/main" id="{81A2A8E7-2B59-5B3A-9D79-ECFB51A9B22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40112" y="3143487"/>
                      <a:ext cx="1584251" cy="43103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t="-137313" r="-4563" b="-2134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テキスト ボックス 56">
                      <a:extLst>
                        <a:ext uri="{FF2B5EF4-FFF2-40B4-BE49-F238E27FC236}">
                          <a16:creationId xmlns:a16="http://schemas.microsoft.com/office/drawing/2014/main" id="{7C7A7E01-BA9F-87D9-64D9-ECA9EA8ED6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658" y="1161240"/>
                      <a:ext cx="839755" cy="39014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b="0" i="1" smtClean="0">
                                <a:latin typeface="Cambria Math" panose="02040503050406030204" pitchFamily="18" charset="0"/>
                              </a:rPr>
                              <m:t>1.00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テキスト ボックス 56">
                      <a:extLst>
                        <a:ext uri="{FF2B5EF4-FFF2-40B4-BE49-F238E27FC236}">
                          <a16:creationId xmlns:a16="http://schemas.microsoft.com/office/drawing/2014/main" id="{7C7A7E01-BA9F-87D9-64D9-ECA9EA8ED66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58" y="1161240"/>
                      <a:ext cx="839755" cy="390142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8" name="テキスト ボックス 57">
                      <a:extLst>
                        <a:ext uri="{FF2B5EF4-FFF2-40B4-BE49-F238E27FC236}">
                          <a16:creationId xmlns:a16="http://schemas.microsoft.com/office/drawing/2014/main" id="{67B9BF36-1F56-4141-48E5-75028287C9D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6703" y="2282960"/>
                      <a:ext cx="539496" cy="39014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ja-JP" sz="1801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58" name="テキスト ボックス 57">
                      <a:extLst>
                        <a:ext uri="{FF2B5EF4-FFF2-40B4-BE49-F238E27FC236}">
                          <a16:creationId xmlns:a16="http://schemas.microsoft.com/office/drawing/2014/main" id="{67B9BF36-1F56-4141-48E5-75028287C9D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6703" y="2282960"/>
                      <a:ext cx="539496" cy="390142"/>
                    </a:xfrm>
                    <a:prstGeom prst="rect">
                      <a:avLst/>
                    </a:prstGeom>
                    <a:blipFill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9" name="直線コネクタ 58">
                  <a:extLst>
                    <a:ext uri="{FF2B5EF4-FFF2-40B4-BE49-F238E27FC236}">
                      <a16:creationId xmlns:a16="http://schemas.microsoft.com/office/drawing/2014/main" id="{687CCAA4-634A-74B3-0609-012CCE978522}"/>
                    </a:ext>
                  </a:extLst>
                </p:cNvPr>
                <p:cNvCxnSpPr/>
                <p:nvPr/>
              </p:nvCxnSpPr>
              <p:spPr>
                <a:xfrm flipH="1">
                  <a:off x="835378" y="1871794"/>
                  <a:ext cx="20639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テキスト ボックス 59">
                      <a:extLst>
                        <a:ext uri="{FF2B5EF4-FFF2-40B4-BE49-F238E27FC236}">
                          <a16:creationId xmlns:a16="http://schemas.microsoft.com/office/drawing/2014/main" id="{03EE5591-2C9B-3745-45C8-AEA00D66ABAD}"/>
                        </a:ext>
                      </a:extLst>
                    </p:cNvPr>
                    <p:cNvSpPr txBox="1"/>
                    <p:nvPr/>
                  </p:nvSpPr>
                  <p:spPr>
                    <a:xfrm rot="10800000">
                      <a:off x="-32776" y="1655821"/>
                      <a:ext cx="509881" cy="528994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80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801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80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801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801" i="0" dirty="0"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60" name="テキスト ボックス 59">
                      <a:extLst>
                        <a:ext uri="{FF2B5EF4-FFF2-40B4-BE49-F238E27FC236}">
                          <a16:creationId xmlns:a16="http://schemas.microsoft.com/office/drawing/2014/main" id="{03EE5591-2C9B-3745-45C8-AEA00D66ABA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0800000">
                      <a:off x="-32776" y="1655821"/>
                      <a:ext cx="509881" cy="528994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1" name="直線コネクタ 60">
                  <a:extLst>
                    <a:ext uri="{FF2B5EF4-FFF2-40B4-BE49-F238E27FC236}">
                      <a16:creationId xmlns:a16="http://schemas.microsoft.com/office/drawing/2014/main" id="{B869C583-6D84-D289-90C9-7D4F2A238F63}"/>
                    </a:ext>
                  </a:extLst>
                </p:cNvPr>
                <p:cNvCxnSpPr/>
                <p:nvPr/>
              </p:nvCxnSpPr>
              <p:spPr>
                <a:xfrm flipH="1">
                  <a:off x="850831" y="2409202"/>
                  <a:ext cx="206396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直線コネクタ 47">
                <a:extLst>
                  <a:ext uri="{FF2B5EF4-FFF2-40B4-BE49-F238E27FC236}">
                    <a16:creationId xmlns:a16="http://schemas.microsoft.com/office/drawing/2014/main" id="{95B60461-7565-3C9D-E209-9816B387EC36}"/>
                  </a:ext>
                </a:extLst>
              </p:cNvPr>
              <p:cNvCxnSpPr/>
              <p:nvPr/>
            </p:nvCxnSpPr>
            <p:spPr>
              <a:xfrm>
                <a:off x="882844" y="4340107"/>
                <a:ext cx="24719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図 43" descr="図形, 四角形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687C2339-E7B3-0DC1-FB95-10E95F679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6047" y="3728860"/>
              <a:ext cx="6126799" cy="1353156"/>
            </a:xfrm>
            <a:prstGeom prst="rect">
              <a:avLst/>
            </a:prstGeom>
          </p:spPr>
        </p:pic>
      </p:grp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F3C37E95-14D9-8A52-1D33-4278292DD8F0}"/>
              </a:ext>
            </a:extLst>
          </p:cNvPr>
          <p:cNvCxnSpPr>
            <a:cxnSpLocks/>
          </p:cNvCxnSpPr>
          <p:nvPr/>
        </p:nvCxnSpPr>
        <p:spPr>
          <a:xfrm flipH="1">
            <a:off x="3937947" y="2753569"/>
            <a:ext cx="711024" cy="798434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4EA5D862-D0A7-F605-4354-1F84CD755EED}"/>
              </a:ext>
            </a:extLst>
          </p:cNvPr>
          <p:cNvCxnSpPr>
            <a:cxnSpLocks/>
          </p:cNvCxnSpPr>
          <p:nvPr/>
        </p:nvCxnSpPr>
        <p:spPr>
          <a:xfrm>
            <a:off x="7132214" y="2699733"/>
            <a:ext cx="905638" cy="792292"/>
          </a:xfrm>
          <a:prstGeom prst="straightConnector1">
            <a:avLst/>
          </a:prstGeom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63D580FC-18D8-D94F-53AE-640104092223}"/>
                  </a:ext>
                </a:extLst>
              </p:cNvPr>
              <p:cNvSpPr txBox="1"/>
              <p:nvPr/>
            </p:nvSpPr>
            <p:spPr>
              <a:xfrm>
                <a:off x="165414" y="3926160"/>
                <a:ext cx="1562024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i="1">
                        <a:latin typeface="Cambria Math" panose="02040503050406030204" pitchFamily="18" charset="0"/>
                      </a:rPr>
                      <m:t>②</m:t>
                    </m:r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ja-JP" alt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=0.0</m:t>
                    </m:r>
                  </m:oMath>
                </a14:m>
                <a:r>
                  <a:rPr kumimoji="1"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72</a:t>
                </a:r>
                <a:endParaRPr kumimoji="1" lang="ja-JP" altLang="en-US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63D580FC-18D8-D94F-53AE-640104092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14" y="3926160"/>
                <a:ext cx="1562024" cy="375231"/>
              </a:xfrm>
              <a:prstGeom prst="rect">
                <a:avLst/>
              </a:prstGeom>
              <a:blipFill>
                <a:blip r:embed="rId18"/>
                <a:stretch>
                  <a:fillRect l="-1563" t="-6452" r="-3125" b="-241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F0036608-E048-07DA-E9F1-EF45CDA78A0D}"/>
              </a:ext>
            </a:extLst>
          </p:cNvPr>
          <p:cNvGrpSpPr/>
          <p:nvPr/>
        </p:nvGrpSpPr>
        <p:grpSpPr>
          <a:xfrm>
            <a:off x="1432163" y="782271"/>
            <a:ext cx="6959848" cy="2360782"/>
            <a:chOff x="1529493" y="437470"/>
            <a:chExt cx="6959848" cy="2360782"/>
          </a:xfrm>
        </p:grpSpPr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2DF613C3-1FBD-9D2B-69DB-4A8E81A00DC4}"/>
                </a:ext>
              </a:extLst>
            </p:cNvPr>
            <p:cNvGrpSpPr/>
            <p:nvPr/>
          </p:nvGrpSpPr>
          <p:grpSpPr>
            <a:xfrm>
              <a:off x="2550577" y="739782"/>
              <a:ext cx="5938764" cy="2058470"/>
              <a:chOff x="1120041" y="3293028"/>
              <a:chExt cx="8394895" cy="3294029"/>
            </a:xfrm>
          </p:grpSpPr>
          <p:grpSp>
            <p:nvGrpSpPr>
              <p:cNvPr id="3" name="グループ化 2">
                <a:extLst>
                  <a:ext uri="{FF2B5EF4-FFF2-40B4-BE49-F238E27FC236}">
                    <a16:creationId xmlns:a16="http://schemas.microsoft.com/office/drawing/2014/main" id="{3E01E671-404B-94FC-CA3A-C9055B573ED9}"/>
                  </a:ext>
                </a:extLst>
              </p:cNvPr>
              <p:cNvGrpSpPr/>
              <p:nvPr/>
            </p:nvGrpSpPr>
            <p:grpSpPr>
              <a:xfrm>
                <a:off x="1120041" y="3293028"/>
                <a:ext cx="8394895" cy="3294029"/>
                <a:chOff x="146545" y="867144"/>
                <a:chExt cx="7135476" cy="3290214"/>
              </a:xfrm>
            </p:grpSpPr>
            <p:grpSp>
              <p:nvGrpSpPr>
                <p:cNvPr id="5" name="グループ化 4">
                  <a:extLst>
                    <a:ext uri="{FF2B5EF4-FFF2-40B4-BE49-F238E27FC236}">
                      <a16:creationId xmlns:a16="http://schemas.microsoft.com/office/drawing/2014/main" id="{56FA2A78-F39F-48DF-3327-CFFBE2E5EB83}"/>
                    </a:ext>
                  </a:extLst>
                </p:cNvPr>
                <p:cNvGrpSpPr/>
                <p:nvPr/>
              </p:nvGrpSpPr>
              <p:grpSpPr>
                <a:xfrm>
                  <a:off x="146545" y="867144"/>
                  <a:ext cx="7135476" cy="3290214"/>
                  <a:chOff x="7967" y="4132364"/>
                  <a:chExt cx="5827137" cy="2586343"/>
                </a:xfrm>
              </p:grpSpPr>
              <p:grpSp>
                <p:nvGrpSpPr>
                  <p:cNvPr id="7" name="グループ化 6">
                    <a:extLst>
                      <a:ext uri="{FF2B5EF4-FFF2-40B4-BE49-F238E27FC236}">
                        <a16:creationId xmlns:a16="http://schemas.microsoft.com/office/drawing/2014/main" id="{95F0024C-42DE-D372-1471-7EF9A1349547}"/>
                      </a:ext>
                    </a:extLst>
                  </p:cNvPr>
                  <p:cNvGrpSpPr/>
                  <p:nvPr/>
                </p:nvGrpSpPr>
                <p:grpSpPr>
                  <a:xfrm>
                    <a:off x="7967" y="4132364"/>
                    <a:ext cx="5827137" cy="2586343"/>
                    <a:chOff x="-37600" y="1161240"/>
                    <a:chExt cx="5827137" cy="2586343"/>
                  </a:xfrm>
                </p:grpSpPr>
                <p:cxnSp>
                  <p:nvCxnSpPr>
                    <p:cNvPr id="9" name="直線コネクタ 8">
                      <a:extLst>
                        <a:ext uri="{FF2B5EF4-FFF2-40B4-BE49-F238E27FC236}">
                          <a16:creationId xmlns:a16="http://schemas.microsoft.com/office/drawing/2014/main" id="{EE5AEF2F-C766-FE2C-75DB-C6D36DCB6030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954029" y="1368983"/>
                      <a:ext cx="4177" cy="1036211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" name="直線コネクタ 9">
                      <a:extLst>
                        <a:ext uri="{FF2B5EF4-FFF2-40B4-BE49-F238E27FC236}">
                          <a16:creationId xmlns:a16="http://schemas.microsoft.com/office/drawing/2014/main" id="{08433E99-C8AA-8C15-5F32-A67EC313F799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1085251" y="2806100"/>
                      <a:ext cx="2160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" name="直線コネクタ 10">
                      <a:extLst>
                        <a:ext uri="{FF2B5EF4-FFF2-40B4-BE49-F238E27FC236}">
                          <a16:creationId xmlns:a16="http://schemas.microsoft.com/office/drawing/2014/main" id="{8F546307-5685-A8AD-0F48-3B2D15C99ACC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5282708" y="2791390"/>
                      <a:ext cx="2160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2" name="テキスト ボックス 11">
                          <a:extLst>
                            <a:ext uri="{FF2B5EF4-FFF2-40B4-BE49-F238E27FC236}">
                              <a16:creationId xmlns:a16="http://schemas.microsoft.com/office/drawing/2014/main" id="{4C831DEA-D172-2DEB-D7DD-CA298B7A9B6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730638" y="2983074"/>
                          <a:ext cx="797660" cy="46420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ja-JP" sz="1801" i="1">
                                    <a:latin typeface="Cambria Math" panose="02040503050406030204" pitchFamily="18" charset="0"/>
                                  </a:rPr>
                                  <m:t>−1.00</m:t>
                                </m:r>
                              </m:oMath>
                            </m:oMathPara>
                          </a14:m>
                          <a:endParaRPr lang="ja-JP" altLang="en-US" sz="1801" dirty="0">
                            <a:latin typeface="メイリオ" panose="020B0604030504040204" pitchFamily="50" charset="-128"/>
                            <a:ea typeface="メイリオ" panose="020B0604030504040204" pitchFamily="50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2" name="テキスト ボックス 11">
                          <a:extLst>
                            <a:ext uri="{FF2B5EF4-FFF2-40B4-BE49-F238E27FC236}">
                              <a16:creationId xmlns:a16="http://schemas.microsoft.com/office/drawing/2014/main" id="{4C831DEA-D172-2DEB-D7DD-CA298B7A9B6D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30638" y="2983074"/>
                          <a:ext cx="797660" cy="464204"/>
                        </a:xfrm>
                        <a:prstGeom prst="rect">
                          <a:avLst/>
                        </a:prstGeom>
                        <a:blipFill>
                          <a:blip r:embed="rId1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" name="テキスト ボックス 12">
                          <a:extLst>
                            <a:ext uri="{FF2B5EF4-FFF2-40B4-BE49-F238E27FC236}">
                              <a16:creationId xmlns:a16="http://schemas.microsoft.com/office/drawing/2014/main" id="{683D7AF0-7A39-533D-68ED-F088125E2721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991877" y="2903443"/>
                          <a:ext cx="797660" cy="46420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ja-JP" sz="1801" i="1">
                                    <a:latin typeface="Cambria Math" panose="02040503050406030204" pitchFamily="18" charset="0"/>
                                  </a:rPr>
                                  <m:t>1.00</m:t>
                                </m:r>
                              </m:oMath>
                            </m:oMathPara>
                          </a14:m>
                          <a:endParaRPr lang="en-US" altLang="ja-JP" sz="1801" dirty="0">
                            <a:latin typeface="メイリオ" panose="020B0604030504040204" pitchFamily="50" charset="-128"/>
                            <a:ea typeface="メイリオ" panose="020B0604030504040204" pitchFamily="50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3" name="テキスト ボックス 12">
                          <a:extLst>
                            <a:ext uri="{FF2B5EF4-FFF2-40B4-BE49-F238E27FC236}">
                              <a16:creationId xmlns:a16="http://schemas.microsoft.com/office/drawing/2014/main" id="{683D7AF0-7A39-533D-68ED-F088125E2721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991877" y="2903443"/>
                          <a:ext cx="797660" cy="464204"/>
                        </a:xfrm>
                        <a:prstGeom prst="rect">
                          <a:avLst/>
                        </a:prstGeom>
                        <a:blipFill>
                          <a:blip r:embed="rId2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14" name="直線コネクタ 13">
                      <a:extLst>
                        <a:ext uri="{FF2B5EF4-FFF2-40B4-BE49-F238E27FC236}">
                          <a16:creationId xmlns:a16="http://schemas.microsoft.com/office/drawing/2014/main" id="{AEB9C527-2ACF-BCCA-F645-4ECAD9A79AF7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3146571" y="2698100"/>
                      <a:ext cx="216000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5" name="テキスト ボックス 14">
                          <a:extLst>
                            <a:ext uri="{FF2B5EF4-FFF2-40B4-BE49-F238E27FC236}">
                              <a16:creationId xmlns:a16="http://schemas.microsoft.com/office/drawing/2014/main" id="{CFA330E4-EB1F-62F5-C27E-C51EFAE6496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984823" y="2882729"/>
                          <a:ext cx="539496" cy="46420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ja-JP" sz="1801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ja-JP" altLang="en-US" sz="1801" dirty="0">
                            <a:latin typeface="メイリオ" panose="020B0604030504040204" pitchFamily="50" charset="-128"/>
                            <a:ea typeface="メイリオ" panose="020B0604030504040204" pitchFamily="50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5" name="テキスト ボックス 14">
                          <a:extLst>
                            <a:ext uri="{FF2B5EF4-FFF2-40B4-BE49-F238E27FC236}">
                              <a16:creationId xmlns:a16="http://schemas.microsoft.com/office/drawing/2014/main" id="{CFA330E4-EB1F-62F5-C27E-C51EFAE6496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984823" y="2882729"/>
                          <a:ext cx="539496" cy="464204"/>
                        </a:xfrm>
                        <a:prstGeom prst="rect">
                          <a:avLst/>
                        </a:prstGeom>
                        <a:blipFill>
                          <a:blip r:embed="rId2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6" name="テキスト ボックス 15">
                          <a:extLst>
                            <a:ext uri="{FF2B5EF4-FFF2-40B4-BE49-F238E27FC236}">
                              <a16:creationId xmlns:a16="http://schemas.microsoft.com/office/drawing/2014/main" id="{0695AB8F-97B8-D75C-2908-5282767FCAB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607721" y="3234718"/>
                          <a:ext cx="1584251" cy="5128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altLang="ja-JP" sz="180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801" i="1" dirty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ja-JP" sz="1801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801" i="1" dirty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1801" b="0" i="0" dirty="0" smtClean="0">
                                            <a:latin typeface="Cambria Math" panose="02040503050406030204" pitchFamily="18" charset="0"/>
                                          </a:rPr>
                                          <m:t>m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ja-JP" altLang="en-US" sz="1801" dirty="0">
                            <a:latin typeface="メイリオ" panose="020B0604030504040204" pitchFamily="50" charset="-128"/>
                            <a:ea typeface="メイリオ" panose="020B0604030504040204" pitchFamily="50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6" name="テキスト ボックス 15">
                          <a:extLst>
                            <a:ext uri="{FF2B5EF4-FFF2-40B4-BE49-F238E27FC236}">
                              <a16:creationId xmlns:a16="http://schemas.microsoft.com/office/drawing/2014/main" id="{0695AB8F-97B8-D75C-2908-5282767FCAB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607721" y="3234718"/>
                          <a:ext cx="1584251" cy="512865"/>
                        </a:xfrm>
                        <a:prstGeom prst="rect">
                          <a:avLst/>
                        </a:prstGeom>
                        <a:blipFill>
                          <a:blip r:embed="rId22"/>
                          <a:stretch>
                            <a:fillRect t="-137313" r="-3774" b="-21343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7" name="テキスト ボックス 16">
                          <a:extLst>
                            <a:ext uri="{FF2B5EF4-FFF2-40B4-BE49-F238E27FC236}">
                              <a16:creationId xmlns:a16="http://schemas.microsoft.com/office/drawing/2014/main" id="{EBED247C-297F-2629-4D9C-5E9D4ADA0F6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9658" y="1161240"/>
                          <a:ext cx="839755" cy="46420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ja-JP" sz="1801" b="0" i="1" smtClean="0">
                                    <a:latin typeface="Cambria Math" panose="02040503050406030204" pitchFamily="18" charset="0"/>
                                  </a:rPr>
                                  <m:t>1.00</m:t>
                                </m:r>
                              </m:oMath>
                            </m:oMathPara>
                          </a14:m>
                          <a:endParaRPr lang="ja-JP" altLang="en-US" sz="1801" dirty="0">
                            <a:latin typeface="メイリオ" panose="020B0604030504040204" pitchFamily="50" charset="-128"/>
                            <a:ea typeface="メイリオ" panose="020B0604030504040204" pitchFamily="50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7" name="テキスト ボックス 16">
                          <a:extLst>
                            <a:ext uri="{FF2B5EF4-FFF2-40B4-BE49-F238E27FC236}">
                              <a16:creationId xmlns:a16="http://schemas.microsoft.com/office/drawing/2014/main" id="{EBED247C-297F-2629-4D9C-5E9D4ADA0F6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9658" y="1161240"/>
                          <a:ext cx="839755" cy="464204"/>
                        </a:xfrm>
                        <a:prstGeom prst="rect">
                          <a:avLst/>
                        </a:prstGeom>
                        <a:blipFill>
                          <a:blip r:embed="rId2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8" name="テキスト ボックス 17">
                          <a:extLst>
                            <a:ext uri="{FF2B5EF4-FFF2-40B4-BE49-F238E27FC236}">
                              <a16:creationId xmlns:a16="http://schemas.microsoft.com/office/drawing/2014/main" id="{B6CF4F72-30CC-5C76-EC3B-0CD231F2FBED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76703" y="2282960"/>
                          <a:ext cx="539496" cy="46420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ja-JP" sz="1801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ja-JP" altLang="en-US" sz="1801" dirty="0">
                            <a:latin typeface="メイリオ" panose="020B0604030504040204" pitchFamily="50" charset="-128"/>
                            <a:ea typeface="メイリオ" panose="020B0604030504040204" pitchFamily="50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18" name="テキスト ボックス 17">
                          <a:extLst>
                            <a:ext uri="{FF2B5EF4-FFF2-40B4-BE49-F238E27FC236}">
                              <a16:creationId xmlns:a16="http://schemas.microsoft.com/office/drawing/2014/main" id="{B6CF4F72-30CC-5C76-EC3B-0CD231F2FBED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6703" y="2282960"/>
                          <a:ext cx="539496" cy="464204"/>
                        </a:xfrm>
                        <a:prstGeom prst="rect">
                          <a:avLst/>
                        </a:prstGeom>
                        <a:blipFill>
                          <a:blip r:embed="rId2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19" name="直線コネクタ 18">
                      <a:extLst>
                        <a:ext uri="{FF2B5EF4-FFF2-40B4-BE49-F238E27FC236}">
                          <a16:creationId xmlns:a16="http://schemas.microsoft.com/office/drawing/2014/main" id="{4CF8DBD1-0F49-AD21-F1F1-FEA0AA0CC30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835378" y="1871794"/>
                      <a:ext cx="20639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0" name="テキスト ボックス 19">
                          <a:extLst>
                            <a:ext uri="{FF2B5EF4-FFF2-40B4-BE49-F238E27FC236}">
                              <a16:creationId xmlns:a16="http://schemas.microsoft.com/office/drawing/2014/main" id="{8D5EC65A-D154-A6F1-A37C-A99AD019B01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 rot="10800000">
                          <a:off x="-37600" y="1814396"/>
                          <a:ext cx="493316" cy="52899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vert="eaVert"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US" altLang="ja-JP" sz="180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ja-JP" sz="1801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altLang="ja-JP" sz="1801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ja-JP" sz="1801" b="0" i="1" dirty="0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ja-JP" sz="1801" i="0" dirty="0">
                                            <a:latin typeface="Cambria Math" panose="02040503050406030204" pitchFamily="18" charset="0"/>
                                          </a:rPr>
                                          <m:t>w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ja-JP" altLang="en-US" sz="1801" dirty="0">
                            <a:latin typeface="メイリオ" panose="020B0604030504040204" pitchFamily="50" charset="-128"/>
                            <a:ea typeface="メイリオ" panose="020B0604030504040204" pitchFamily="50" charset="-128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20" name="テキスト ボックス 19">
                          <a:extLst>
                            <a:ext uri="{FF2B5EF4-FFF2-40B4-BE49-F238E27FC236}">
                              <a16:creationId xmlns:a16="http://schemas.microsoft.com/office/drawing/2014/main" id="{8D5EC65A-D154-A6F1-A37C-A99AD019B018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 rot="10800000">
                          <a:off x="-37600" y="1814396"/>
                          <a:ext cx="493316" cy="528994"/>
                        </a:xfrm>
                        <a:prstGeom prst="rect">
                          <a:avLst/>
                        </a:prstGeom>
                        <a:blipFill>
                          <a:blip r:embed="rId25"/>
                          <a:stretch>
                            <a:fillRect t="-1304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ja-JP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1" name="直線コネクタ 20">
                      <a:extLst>
                        <a:ext uri="{FF2B5EF4-FFF2-40B4-BE49-F238E27FC236}">
                          <a16:creationId xmlns:a16="http://schemas.microsoft.com/office/drawing/2014/main" id="{B4C893D7-7A81-6B32-B7A1-F8D3C89EAE2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850831" y="2409202"/>
                      <a:ext cx="206396" cy="0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8" name="直線コネクタ 7">
                    <a:extLst>
                      <a:ext uri="{FF2B5EF4-FFF2-40B4-BE49-F238E27FC236}">
                        <a16:creationId xmlns:a16="http://schemas.microsoft.com/office/drawing/2014/main" id="{16573E87-64B8-7D01-311B-3B64B5757063}"/>
                      </a:ext>
                    </a:extLst>
                  </p:cNvPr>
                  <p:cNvCxnSpPr/>
                  <p:nvPr/>
                </p:nvCxnSpPr>
                <p:spPr>
                  <a:xfrm>
                    <a:off x="882844" y="4340107"/>
                    <a:ext cx="24719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" name="直線コネクタ 5">
                  <a:extLst>
                    <a:ext uri="{FF2B5EF4-FFF2-40B4-BE49-F238E27FC236}">
                      <a16:creationId xmlns:a16="http://schemas.microsoft.com/office/drawing/2014/main" id="{66B875D7-61B8-F81B-DC14-7F94469235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50863" y="2969390"/>
                  <a:ext cx="5134774" cy="262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" name="図 3" descr="図形, 背景パターン, 四角形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A0DED6F0-43EA-8DD2-F644-D5B889177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9050" y="3538235"/>
                <a:ext cx="6041067" cy="141632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テキスト ボックス 70">
                  <a:extLst>
                    <a:ext uri="{FF2B5EF4-FFF2-40B4-BE49-F238E27FC236}">
                      <a16:creationId xmlns:a16="http://schemas.microsoft.com/office/drawing/2014/main" id="{ACA5C214-EB25-4537-F864-3DE151401D9E}"/>
                    </a:ext>
                  </a:extLst>
                </p:cNvPr>
                <p:cNvSpPr txBox="1"/>
                <p:nvPr/>
              </p:nvSpPr>
              <p:spPr>
                <a:xfrm>
                  <a:off x="1529493" y="437470"/>
                  <a:ext cx="2682815" cy="3752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lang="ja-JP" altLang="en-US" dirty="0">
                                <a:latin typeface="メイリオ" panose="020B0604030504040204" pitchFamily="50" charset="-128"/>
                                <a:ea typeface="メイリオ" panose="020B0604030504040204" pitchFamily="50" charset="-128"/>
                              </a:rPr>
                              <m:t>①</m:t>
                            </m:r>
                            <m:r>
                              <a:rPr kumimoji="1" lang="en-US" altLang="ja-JP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kumimoji="1" lang="ja-JP" altLang="en-US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=0.036</m:t>
                        </m:r>
                      </m:oMath>
                    </m:oMathPara>
                  </a14:m>
                  <a:endParaRPr kumimoji="1" lang="ja-JP" altLang="en-US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" name="テキスト ボックス 70">
                  <a:extLst>
                    <a:ext uri="{FF2B5EF4-FFF2-40B4-BE49-F238E27FC236}">
                      <a16:creationId xmlns:a16="http://schemas.microsoft.com/office/drawing/2014/main" id="{ACA5C214-EB25-4537-F864-3DE151401D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9493" y="437470"/>
                  <a:ext cx="2682815" cy="375231"/>
                </a:xfrm>
                <a:prstGeom prst="rect">
                  <a:avLst/>
                </a:prstGeom>
                <a:blipFill>
                  <a:blip r:embed="rId27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DC829EED-3248-5050-3566-3461C6858768}"/>
                  </a:ext>
                </a:extLst>
              </p:cNvPr>
              <p:cNvSpPr txBox="1"/>
              <p:nvPr/>
            </p:nvSpPr>
            <p:spPr>
              <a:xfrm>
                <a:off x="6195347" y="3860661"/>
                <a:ext cx="1694460" cy="375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③</m:t>
                    </m:r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ja-JP" alt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=0.0</m:t>
                    </m:r>
                  </m:oMath>
                </a14:m>
                <a:r>
                  <a:rPr kumimoji="1"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13</a:t>
                </a:r>
                <a:endParaRPr kumimoji="1" lang="ja-JP" altLang="en-US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2" name="テキスト ボックス 71">
                <a:extLst>
                  <a:ext uri="{FF2B5EF4-FFF2-40B4-BE49-F238E27FC236}">
                    <a16:creationId xmlns:a16="http://schemas.microsoft.com/office/drawing/2014/main" id="{DC829EED-3248-5050-3566-3461C6858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5347" y="3860661"/>
                <a:ext cx="1694460" cy="375231"/>
              </a:xfrm>
              <a:prstGeom prst="rect">
                <a:avLst/>
              </a:prstGeom>
              <a:blipFill>
                <a:blip r:embed="rId28"/>
                <a:stretch>
                  <a:fillRect l="-1439" t="-6452" b="-2419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0B8927C1-EF92-6337-9EE7-5D68C5B19DE7}"/>
              </a:ext>
            </a:extLst>
          </p:cNvPr>
          <p:cNvSpPr txBox="1"/>
          <p:nvPr/>
        </p:nvSpPr>
        <p:spPr>
          <a:xfrm>
            <a:off x="1625053" y="3386288"/>
            <a:ext cx="278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閉じ込め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F9656E4E-533D-A766-808F-1318111AB4AF}"/>
              </a:ext>
            </a:extLst>
          </p:cNvPr>
          <p:cNvSpPr txBox="1"/>
          <p:nvPr/>
        </p:nvSpPr>
        <p:spPr>
          <a:xfrm>
            <a:off x="8598745" y="3364757"/>
            <a:ext cx="173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損失</a:t>
            </a: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86768B17-7CE4-5C81-57CD-9F38417885DF}"/>
              </a:ext>
            </a:extLst>
          </p:cNvPr>
          <p:cNvSpPr txBox="1"/>
          <p:nvPr/>
        </p:nvSpPr>
        <p:spPr>
          <a:xfrm>
            <a:off x="122747" y="142683"/>
            <a:ext cx="9287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正準角運動量と粒子状態の関係性について</a:t>
            </a:r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B29F7BB3-3847-2AD0-FFE0-A5C76309CF00}"/>
              </a:ext>
            </a:extLst>
          </p:cNvPr>
          <p:cNvCxnSpPr>
            <a:cxnSpLocks/>
          </p:cNvCxnSpPr>
          <p:nvPr/>
        </p:nvCxnSpPr>
        <p:spPr>
          <a:xfrm flipV="1">
            <a:off x="1341023" y="5875144"/>
            <a:ext cx="4163970" cy="224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F56BCC0E-6F3B-318B-E0D0-24221EA46FB1}"/>
              </a:ext>
            </a:extLst>
          </p:cNvPr>
          <p:cNvCxnSpPr>
            <a:cxnSpLocks/>
          </p:cNvCxnSpPr>
          <p:nvPr/>
        </p:nvCxnSpPr>
        <p:spPr>
          <a:xfrm flipV="1">
            <a:off x="6898781" y="5844181"/>
            <a:ext cx="4273606" cy="1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64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2661BB8B-1E53-4EF8-5081-B464691E73F4}"/>
              </a:ext>
            </a:extLst>
          </p:cNvPr>
          <p:cNvSpPr/>
          <p:nvPr/>
        </p:nvSpPr>
        <p:spPr>
          <a:xfrm>
            <a:off x="6993628" y="408771"/>
            <a:ext cx="642274" cy="2502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F2EEAA8-F753-0076-3D8E-FB682ABB6A9A}"/>
                  </a:ext>
                </a:extLst>
              </p:cNvPr>
              <p:cNvSpPr txBox="1"/>
              <p:nvPr/>
            </p:nvSpPr>
            <p:spPr>
              <a:xfrm>
                <a:off x="394649" y="3030330"/>
                <a:ext cx="4375325" cy="3768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ja-JP" altLang="en-US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kumimoji="1" lang="en-US" altLang="ja-JP" b="0" i="1" smtClean="0">
                        <a:latin typeface="Cambria Math" panose="02040503050406030204" pitchFamily="18" charset="0"/>
                      </a:rPr>
                      <m:t>=0.036</m:t>
                    </m:r>
                    <m:r>
                      <a:rPr lang="ja-JP" altLang="en-US" i="1">
                        <a:latin typeface="Cambria Math" panose="02040503050406030204" pitchFamily="18" charset="0"/>
                      </a:rPr>
                      <m:t>のまま</m:t>
                    </m:r>
                    <m:r>
                      <a:rPr lang="ja-JP" altLang="en-US" i="1" smtClean="0">
                        <a:latin typeface="Cambria Math" panose="02040503050406030204" pitchFamily="18" charset="0"/>
                      </a:rPr>
                      <m:t>（</m:t>
                    </m:r>
                  </m:oMath>
                </a14:m>
                <a:r>
                  <a:rPr kumimoji="1" lang="ja-JP" altLang="en-US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電離せず右端到達）</a:t>
                </a:r>
              </a:p>
            </p:txBody>
          </p:sp>
        </mc:Choice>
        <mc:Fallback xmlns=""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6F2EEAA8-F753-0076-3D8E-FB682ABB6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649" y="3030330"/>
                <a:ext cx="4375325" cy="376834"/>
              </a:xfrm>
              <a:prstGeom prst="rect">
                <a:avLst/>
              </a:prstGeom>
              <a:blipFill>
                <a:blip r:embed="rId2"/>
                <a:stretch>
                  <a:fillRect t="-3226" b="-2741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586C1BF-A0E5-F856-9FCE-2545024E2045}"/>
              </a:ext>
            </a:extLst>
          </p:cNvPr>
          <p:cNvGrpSpPr/>
          <p:nvPr/>
        </p:nvGrpSpPr>
        <p:grpSpPr>
          <a:xfrm>
            <a:off x="1082904" y="880470"/>
            <a:ext cx="4719776" cy="1774645"/>
            <a:chOff x="2287216" y="272751"/>
            <a:chExt cx="7260622" cy="2730009"/>
          </a:xfrm>
        </p:grpSpPr>
        <p:grpSp>
          <p:nvGrpSpPr>
            <p:cNvPr id="126" name="グループ化 125">
              <a:extLst>
                <a:ext uri="{FF2B5EF4-FFF2-40B4-BE49-F238E27FC236}">
                  <a16:creationId xmlns:a16="http://schemas.microsoft.com/office/drawing/2014/main" id="{AEAEEA9D-F96A-B4C2-39F4-A509BA2E423D}"/>
                </a:ext>
              </a:extLst>
            </p:cNvPr>
            <p:cNvGrpSpPr/>
            <p:nvPr/>
          </p:nvGrpSpPr>
          <p:grpSpPr>
            <a:xfrm>
              <a:off x="2287216" y="549710"/>
              <a:ext cx="6821438" cy="2453050"/>
              <a:chOff x="5352257" y="409947"/>
              <a:chExt cx="6821438" cy="2453050"/>
            </a:xfrm>
          </p:grpSpPr>
          <p:grpSp>
            <p:nvGrpSpPr>
              <p:cNvPr id="124" name="グループ化 123">
                <a:extLst>
                  <a:ext uri="{FF2B5EF4-FFF2-40B4-BE49-F238E27FC236}">
                    <a16:creationId xmlns:a16="http://schemas.microsoft.com/office/drawing/2014/main" id="{A46EF8C7-BBAC-38CA-C796-EFFF4378FCAD}"/>
                  </a:ext>
                </a:extLst>
              </p:cNvPr>
              <p:cNvGrpSpPr/>
              <p:nvPr/>
            </p:nvGrpSpPr>
            <p:grpSpPr>
              <a:xfrm>
                <a:off x="5352257" y="409947"/>
                <a:ext cx="4639728" cy="1888080"/>
                <a:chOff x="5024453" y="908063"/>
                <a:chExt cx="4639728" cy="18880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0" name="テキスト ボックス 119">
                      <a:extLst>
                        <a:ext uri="{FF2B5EF4-FFF2-40B4-BE49-F238E27FC236}">
                          <a16:creationId xmlns:a16="http://schemas.microsoft.com/office/drawing/2014/main" id="{D6335DDC-F2EC-8B7C-6809-2C8BB12EC2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69383" y="2357200"/>
                      <a:ext cx="1294798" cy="4389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1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100" i="1" dirty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1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100" i="1" dirty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100" b="0" i="0" dirty="0" smtClean="0"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120" name="テキスト ボックス 119">
                      <a:extLst>
                        <a:ext uri="{FF2B5EF4-FFF2-40B4-BE49-F238E27FC236}">
                          <a16:creationId xmlns:a16="http://schemas.microsoft.com/office/drawing/2014/main" id="{D6335DDC-F2EC-8B7C-6809-2C8BB12EC22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69383" y="2357200"/>
                      <a:ext cx="1294798" cy="438943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t="-112766" r="-15942" b="-17659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1" name="テキスト ボックス 120">
                      <a:extLst>
                        <a:ext uri="{FF2B5EF4-FFF2-40B4-BE49-F238E27FC236}">
                          <a16:creationId xmlns:a16="http://schemas.microsoft.com/office/drawing/2014/main" id="{D7CDD492-651C-EBC8-B2A1-820AD3A3724A}"/>
                        </a:ext>
                      </a:extLst>
                    </p:cNvPr>
                    <p:cNvSpPr txBox="1"/>
                    <p:nvPr/>
                  </p:nvSpPr>
                  <p:spPr>
                    <a:xfrm rot="10800000">
                      <a:off x="5024453" y="908063"/>
                      <a:ext cx="569441" cy="863492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05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050" b="0" i="1" dirty="0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05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050" b="0" i="1" dirty="0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ja-JP" sz="1050" i="0" dirty="0"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sub>
                                </m:sSub>
                              </m:den>
                            </m:f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121" name="テキスト ボックス 120">
                      <a:extLst>
                        <a:ext uri="{FF2B5EF4-FFF2-40B4-BE49-F238E27FC236}">
                          <a16:creationId xmlns:a16="http://schemas.microsoft.com/office/drawing/2014/main" id="{D7CDD492-651C-EBC8-B2A1-820AD3A3724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0800000">
                      <a:off x="5024453" y="908063"/>
                      <a:ext cx="569441" cy="863492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25" name="テキスト ボックス 124">
                <a:extLst>
                  <a:ext uri="{FF2B5EF4-FFF2-40B4-BE49-F238E27FC236}">
                    <a16:creationId xmlns:a16="http://schemas.microsoft.com/office/drawing/2014/main" id="{51865120-08E2-9896-8188-973D95FB1ACC}"/>
                  </a:ext>
                </a:extLst>
              </p:cNvPr>
              <p:cNvSpPr txBox="1"/>
              <p:nvPr/>
            </p:nvSpPr>
            <p:spPr>
              <a:xfrm>
                <a:off x="8193059" y="2294838"/>
                <a:ext cx="3980636" cy="568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050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Fig.</a:t>
                </a:r>
                <a:r>
                  <a:rPr lang="en-US" altLang="ja-JP" sz="1050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R-Z2</a:t>
                </a:r>
                <a:r>
                  <a:rPr lang="ja-JP" altLang="en-US" sz="1050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次元平面図</a:t>
                </a:r>
                <a:r>
                  <a:rPr kumimoji="1"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.</a:t>
                </a:r>
                <a:endParaRPr kumimoji="1" lang="ja-JP" altLang="en-US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FC7402E3-D55A-A0A7-F3DB-4480187A3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6657" y="272751"/>
              <a:ext cx="6691181" cy="1707085"/>
            </a:xfrm>
            <a:prstGeom prst="rect">
              <a:avLst/>
            </a:prstGeom>
          </p:spPr>
        </p:pic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8C2B1C31-D929-51AA-B5B0-D4AE911DEB04}"/>
              </a:ext>
            </a:extLst>
          </p:cNvPr>
          <p:cNvGrpSpPr/>
          <p:nvPr/>
        </p:nvGrpSpPr>
        <p:grpSpPr>
          <a:xfrm>
            <a:off x="454271" y="3445459"/>
            <a:ext cx="5090533" cy="3115631"/>
            <a:chOff x="750243" y="3348049"/>
            <a:chExt cx="5090533" cy="3115631"/>
          </a:xfrm>
        </p:grpSpPr>
        <p:grpSp>
          <p:nvGrpSpPr>
            <p:cNvPr id="153" name="グループ化 152">
              <a:extLst>
                <a:ext uri="{FF2B5EF4-FFF2-40B4-BE49-F238E27FC236}">
                  <a16:creationId xmlns:a16="http://schemas.microsoft.com/office/drawing/2014/main" id="{10B319C9-B9E1-D8E8-76C6-92617EB9C536}"/>
                </a:ext>
              </a:extLst>
            </p:cNvPr>
            <p:cNvGrpSpPr/>
            <p:nvPr/>
          </p:nvGrpSpPr>
          <p:grpSpPr>
            <a:xfrm>
              <a:off x="750243" y="4335612"/>
              <a:ext cx="4749287" cy="2128068"/>
              <a:chOff x="867220" y="4135055"/>
              <a:chExt cx="4749287" cy="2128068"/>
            </a:xfrm>
          </p:grpSpPr>
          <p:sp>
            <p:nvSpPr>
              <p:cNvPr id="151" name="テキスト ボックス 150">
                <a:extLst>
                  <a:ext uri="{FF2B5EF4-FFF2-40B4-BE49-F238E27FC236}">
                    <a16:creationId xmlns:a16="http://schemas.microsoft.com/office/drawing/2014/main" id="{3283F72E-F14D-D90C-D56A-D2C8567A1F61}"/>
                  </a:ext>
                </a:extLst>
              </p:cNvPr>
              <p:cNvSpPr txBox="1"/>
              <p:nvPr/>
            </p:nvSpPr>
            <p:spPr>
              <a:xfrm>
                <a:off x="2571382" y="5893791"/>
                <a:ext cx="30451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Fig. Angular momentum.</a:t>
                </a:r>
                <a:endParaRPr kumimoji="1" lang="ja-JP" altLang="en-US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2" name="テキスト ボックス 151">
                    <a:extLst>
                      <a:ext uri="{FF2B5EF4-FFF2-40B4-BE49-F238E27FC236}">
                        <a16:creationId xmlns:a16="http://schemas.microsoft.com/office/drawing/2014/main" id="{670B6DA7-E5A5-2BD4-2753-1C897680224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70759" y="4231516"/>
                    <a:ext cx="562253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ja-JP" sz="180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 </m:t>
                              </m:r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ja-JP" sz="1800" i="1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𝜃</m:t>
                              </m:r>
                            </m:sub>
                          </m:sSub>
                        </m:oMath>
                      </m:oMathPara>
                    </a14:m>
                    <a:endParaRPr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mc:Choice>
            <mc:Fallback xmlns="">
              <p:sp>
                <p:nvSpPr>
                  <p:cNvPr id="152" name="テキスト ボックス 151">
                    <a:extLst>
                      <a:ext uri="{FF2B5EF4-FFF2-40B4-BE49-F238E27FC236}">
                        <a16:creationId xmlns:a16="http://schemas.microsoft.com/office/drawing/2014/main" id="{670B6DA7-E5A5-2BD4-2753-1C89768022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770759" y="4231516"/>
                    <a:ext cx="562253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AEE9C38D-0556-8CD1-7516-9A867850E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5728" y="3348049"/>
              <a:ext cx="4575048" cy="2744724"/>
            </a:xfrm>
            <a:prstGeom prst="rect">
              <a:avLst/>
            </a:prstGeom>
          </p:spPr>
        </p:pic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E144C76F-3B99-437F-502A-885DF7EA19A3}"/>
              </a:ext>
            </a:extLst>
          </p:cNvPr>
          <p:cNvGrpSpPr/>
          <p:nvPr/>
        </p:nvGrpSpPr>
        <p:grpSpPr>
          <a:xfrm>
            <a:off x="7201888" y="3030330"/>
            <a:ext cx="3808819" cy="3653933"/>
            <a:chOff x="7597722" y="2382083"/>
            <a:chExt cx="4330253" cy="4332980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52002237-3FA3-16F3-6D57-46D8490033B1}"/>
                </a:ext>
              </a:extLst>
            </p:cNvPr>
            <p:cNvGrpSpPr/>
            <p:nvPr/>
          </p:nvGrpSpPr>
          <p:grpSpPr>
            <a:xfrm>
              <a:off x="7597722" y="3087317"/>
              <a:ext cx="3879385" cy="3627746"/>
              <a:chOff x="7847721" y="2724266"/>
              <a:chExt cx="3879385" cy="3627746"/>
            </a:xfrm>
          </p:grpSpPr>
          <p:grpSp>
            <p:nvGrpSpPr>
              <p:cNvPr id="108" name="グループ化 107">
                <a:extLst>
                  <a:ext uri="{FF2B5EF4-FFF2-40B4-BE49-F238E27FC236}">
                    <a16:creationId xmlns:a16="http://schemas.microsoft.com/office/drawing/2014/main" id="{A16C9008-A808-A9FA-30AC-2895FE1330B5}"/>
                  </a:ext>
                </a:extLst>
              </p:cNvPr>
              <p:cNvGrpSpPr/>
              <p:nvPr/>
            </p:nvGrpSpPr>
            <p:grpSpPr>
              <a:xfrm>
                <a:off x="7847721" y="2724266"/>
                <a:ext cx="3328552" cy="3189776"/>
                <a:chOff x="1318695" y="-127853"/>
                <a:chExt cx="3553962" cy="340579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6" name="テキスト ボックス 105">
                      <a:extLst>
                        <a:ext uri="{FF2B5EF4-FFF2-40B4-BE49-F238E27FC236}">
                          <a16:creationId xmlns:a16="http://schemas.microsoft.com/office/drawing/2014/main" id="{D7E14D01-8009-A067-CC95-401910EDEE52}"/>
                        </a:ext>
                      </a:extLst>
                    </p:cNvPr>
                    <p:cNvSpPr txBox="1"/>
                    <p:nvPr/>
                  </p:nvSpPr>
                  <p:spPr>
                    <a:xfrm rot="10800000">
                      <a:off x="1318695" y="-127853"/>
                      <a:ext cx="480069" cy="1734915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106" name="テキスト ボックス 105">
                      <a:extLst>
                        <a:ext uri="{FF2B5EF4-FFF2-40B4-BE49-F238E27FC236}">
                          <a16:creationId xmlns:a16="http://schemas.microsoft.com/office/drawing/2014/main" id="{D7E14D01-8009-A067-CC95-401910EDEE5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0800000">
                      <a:off x="1318695" y="-127853"/>
                      <a:ext cx="480069" cy="1734915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7" name="テキスト ボックス 106">
                      <a:extLst>
                        <a:ext uri="{FF2B5EF4-FFF2-40B4-BE49-F238E27FC236}">
                          <a16:creationId xmlns:a16="http://schemas.microsoft.com/office/drawing/2014/main" id="{BEBA6203-DEA7-58FC-1E91-BF8A457660DB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728488" y="2133769"/>
                      <a:ext cx="462053" cy="1826284"/>
                    </a:xfrm>
                    <a:prstGeom prst="rect">
                      <a:avLst/>
                    </a:prstGeom>
                    <a:noFill/>
                  </p:spPr>
                  <p:txBody>
                    <a:bodyPr vert="eaVert"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type m:val="skw"/>
                                <m:ctrlP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ja-JP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altLang="ja-JP" sz="1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altLang="ja-JP" sz="1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oMath>
                        </m:oMathPara>
                      </a14:m>
                      <a:endParaRPr lang="ja-JP" altLang="en-US" sz="180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mc:Choice>
              <mc:Fallback xmlns="">
                <p:sp>
                  <p:nvSpPr>
                    <p:cNvPr id="107" name="テキスト ボックス 106">
                      <a:extLst>
                        <a:ext uri="{FF2B5EF4-FFF2-40B4-BE49-F238E27FC236}">
                          <a16:creationId xmlns:a16="http://schemas.microsoft.com/office/drawing/2014/main" id="{BEBA6203-DEA7-58FC-1E91-BF8A457660D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6200000">
                      <a:off x="3728488" y="2133769"/>
                      <a:ext cx="462053" cy="182628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1E7AAB9C-85EA-70F3-59EC-E50DA6F8A3E9}"/>
                  </a:ext>
                </a:extLst>
              </p:cNvPr>
              <p:cNvSpPr txBox="1"/>
              <p:nvPr/>
            </p:nvSpPr>
            <p:spPr>
              <a:xfrm>
                <a:off x="9350590" y="5914043"/>
                <a:ext cx="2376516" cy="437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Fig.</a:t>
                </a:r>
                <a:r>
                  <a:rPr lang="ja-JP" altLang="en-US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Lost</a:t>
                </a:r>
                <a:r>
                  <a:rPr lang="ja-JP" altLang="en-US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 </a:t>
                </a:r>
                <a:r>
                  <a:rPr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orbit</a:t>
                </a:r>
                <a:r>
                  <a:rPr kumimoji="1" lang="en-US" altLang="ja-JP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rPr>
                  <a:t>.</a:t>
                </a:r>
                <a:endParaRPr kumimoji="1" lang="ja-JP" altLang="en-US" dirty="0"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37116426-E231-8D9E-9F36-09EF9CABF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91154" y="2382083"/>
              <a:ext cx="3836821" cy="3371074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C424BC33-B344-90AA-300F-10C648178FAC}"/>
              </a:ext>
            </a:extLst>
          </p:cNvPr>
          <p:cNvSpPr txBox="1"/>
          <p:nvPr/>
        </p:nvSpPr>
        <p:spPr>
          <a:xfrm>
            <a:off x="262122" y="128296"/>
            <a:ext cx="7216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u="sng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電離せず損失の例</a:t>
            </a:r>
            <a:endParaRPr kumimoji="1" lang="ja-JP" altLang="en-US" sz="3600" b="1" u="sng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3413FF53-10B4-3FBD-0656-C9606D999628}"/>
              </a:ext>
            </a:extLst>
          </p:cNvPr>
          <p:cNvGrpSpPr/>
          <p:nvPr/>
        </p:nvGrpSpPr>
        <p:grpSpPr>
          <a:xfrm>
            <a:off x="6172847" y="629915"/>
            <a:ext cx="5346087" cy="1816874"/>
            <a:chOff x="5944376" y="598483"/>
            <a:chExt cx="5346087" cy="1816874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D7ABB56-DD8C-E41F-63D0-60159FF99680}"/>
                </a:ext>
              </a:extLst>
            </p:cNvPr>
            <p:cNvGrpSpPr/>
            <p:nvPr/>
          </p:nvGrpSpPr>
          <p:grpSpPr>
            <a:xfrm>
              <a:off x="5944376" y="598483"/>
              <a:ext cx="5346087" cy="1816874"/>
              <a:chOff x="2287216" y="272751"/>
              <a:chExt cx="7260622" cy="2467532"/>
            </a:xfrm>
          </p:grpSpPr>
          <p:grpSp>
            <p:nvGrpSpPr>
              <p:cNvPr id="4" name="グループ化 3">
                <a:extLst>
                  <a:ext uri="{FF2B5EF4-FFF2-40B4-BE49-F238E27FC236}">
                    <a16:creationId xmlns:a16="http://schemas.microsoft.com/office/drawing/2014/main" id="{56049142-7D6D-C86E-B1A0-19E16AE917D5}"/>
                  </a:ext>
                </a:extLst>
              </p:cNvPr>
              <p:cNvGrpSpPr/>
              <p:nvPr/>
            </p:nvGrpSpPr>
            <p:grpSpPr>
              <a:xfrm>
                <a:off x="2287216" y="549710"/>
                <a:ext cx="5217104" cy="2190573"/>
                <a:chOff x="5352257" y="409947"/>
                <a:chExt cx="5217104" cy="2190573"/>
              </a:xfrm>
            </p:grpSpPr>
            <p:grpSp>
              <p:nvGrpSpPr>
                <p:cNvPr id="9" name="グループ化 8">
                  <a:extLst>
                    <a:ext uri="{FF2B5EF4-FFF2-40B4-BE49-F238E27FC236}">
                      <a16:creationId xmlns:a16="http://schemas.microsoft.com/office/drawing/2014/main" id="{9FE95CAD-FE03-867F-2E5D-30731E89F79B}"/>
                    </a:ext>
                  </a:extLst>
                </p:cNvPr>
                <p:cNvGrpSpPr/>
                <p:nvPr/>
              </p:nvGrpSpPr>
              <p:grpSpPr>
                <a:xfrm>
                  <a:off x="5352257" y="409947"/>
                  <a:ext cx="4723364" cy="1805576"/>
                  <a:chOff x="5024453" y="908063"/>
                  <a:chExt cx="4723364" cy="180557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" name="テキスト ボックス 11">
                        <a:extLst>
                          <a:ext uri="{FF2B5EF4-FFF2-40B4-BE49-F238E27FC236}">
                            <a16:creationId xmlns:a16="http://schemas.microsoft.com/office/drawing/2014/main" id="{82A8B473-9403-5349-E015-42CEDB565C0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453019" y="2274696"/>
                        <a:ext cx="1294798" cy="43894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altLang="ja-JP" sz="11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1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11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100" i="1" dirty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1100" b="0" i="0" dirty="0" smtClean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m:oMathPara>
                        </a14:m>
                        <a:endParaRPr lang="ja-JP" altLang="en-US" sz="180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" name="テキスト ボックス 11">
                        <a:extLst>
                          <a:ext uri="{FF2B5EF4-FFF2-40B4-BE49-F238E27FC236}">
                            <a16:creationId xmlns:a16="http://schemas.microsoft.com/office/drawing/2014/main" id="{82A8B473-9403-5349-E015-42CEDB565C0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453019" y="2274696"/>
                        <a:ext cx="1294798" cy="438943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t="-100000" r="-7692" b="-14528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" name="テキスト ボックス 12">
                        <a:extLst>
                          <a:ext uri="{FF2B5EF4-FFF2-40B4-BE49-F238E27FC236}">
                            <a16:creationId xmlns:a16="http://schemas.microsoft.com/office/drawing/2014/main" id="{611A3D1D-B2FC-52E8-5F5C-C12096042CA9}"/>
                          </a:ext>
                        </a:extLst>
                      </p:cNvPr>
                      <p:cNvSpPr txBox="1"/>
                      <p:nvPr/>
                    </p:nvSpPr>
                    <p:spPr>
                      <a:xfrm rot="10800000">
                        <a:off x="5024453" y="908063"/>
                        <a:ext cx="569441" cy="86349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vert="eaVert"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f>
                                <m:fPr>
                                  <m:type m:val="skw"/>
                                  <m:ctrlPr>
                                    <a:rPr lang="en-US" altLang="ja-JP" sz="105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1050" b="0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ja-JP" sz="105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ja-JP" sz="1050" b="0" i="1" dirty="0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altLang="ja-JP" sz="1050" i="0" dirty="0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m:oMathPara>
                        </a14:m>
                        <a:endParaRPr lang="ja-JP" altLang="en-US" sz="180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" name="テキスト ボックス 12">
                        <a:extLst>
                          <a:ext uri="{FF2B5EF4-FFF2-40B4-BE49-F238E27FC236}">
                            <a16:creationId xmlns:a16="http://schemas.microsoft.com/office/drawing/2014/main" id="{611A3D1D-B2FC-52E8-5F5C-C12096042CA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 rot="10800000">
                        <a:off x="5024453" y="908063"/>
                        <a:ext cx="569441" cy="863492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ja-JP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sp>
              <p:nvSpPr>
                <p:cNvPr id="11" name="テキスト ボックス 10">
                  <a:extLst>
                    <a:ext uri="{FF2B5EF4-FFF2-40B4-BE49-F238E27FC236}">
                      <a16:creationId xmlns:a16="http://schemas.microsoft.com/office/drawing/2014/main" id="{B6D73821-F766-753A-0817-478662838A8C}"/>
                    </a:ext>
                  </a:extLst>
                </p:cNvPr>
                <p:cNvSpPr txBox="1"/>
                <p:nvPr/>
              </p:nvSpPr>
              <p:spPr>
                <a:xfrm>
                  <a:off x="8527193" y="2098923"/>
                  <a:ext cx="2042168" cy="5015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050" dirty="0">
                      <a:latin typeface="Times New Roman" panose="02020603050405020304" pitchFamily="18" charset="0"/>
                      <a:ea typeface="メイリオ" panose="020B0604030504040204" pitchFamily="50" charset="-128"/>
                      <a:cs typeface="Times New Roman" panose="02020603050405020304" pitchFamily="18" charset="0"/>
                    </a:rPr>
                    <a:t>Fig.</a:t>
                  </a:r>
                  <a:r>
                    <a:rPr lang="en-US" altLang="ja-JP" sz="1050" dirty="0">
                      <a:latin typeface="Times New Roman" panose="02020603050405020304" pitchFamily="18" charset="0"/>
                      <a:ea typeface="メイリオ" panose="020B0604030504040204" pitchFamily="50" charset="-128"/>
                      <a:cs typeface="Times New Roman" panose="02020603050405020304" pitchFamily="18" charset="0"/>
                    </a:rPr>
                    <a:t> R-Z2</a:t>
                  </a:r>
                  <a:r>
                    <a:rPr lang="ja-JP" altLang="en-US" sz="1050" dirty="0">
                      <a:latin typeface="Times New Roman" panose="02020603050405020304" pitchFamily="18" charset="0"/>
                      <a:ea typeface="メイリオ" panose="020B0604030504040204" pitchFamily="50" charset="-128"/>
                      <a:cs typeface="Times New Roman" panose="02020603050405020304" pitchFamily="18" charset="0"/>
                    </a:rPr>
                    <a:t>次元平面図</a:t>
                  </a:r>
                  <a:r>
                    <a:rPr kumimoji="1" lang="en-US" altLang="ja-JP" dirty="0">
                      <a:latin typeface="Times New Roman" panose="02020603050405020304" pitchFamily="18" charset="0"/>
                      <a:ea typeface="メイリオ" panose="020B0604030504040204" pitchFamily="50" charset="-128"/>
                      <a:cs typeface="Times New Roman" panose="02020603050405020304" pitchFamily="18" charset="0"/>
                    </a:rPr>
                    <a:t>.</a:t>
                  </a:r>
                  <a:endParaRPr kumimoji="1" lang="ja-JP" altLang="en-US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5774C66C-440C-D895-807B-27D5B16AB9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6657" y="272751"/>
                <a:ext cx="6691181" cy="1707085"/>
              </a:xfrm>
              <a:prstGeom prst="rect">
                <a:avLst/>
              </a:prstGeom>
            </p:spPr>
          </p:pic>
        </p:grpSp>
        <p:pic>
          <p:nvPicPr>
            <p:cNvPr id="17" name="図 16" descr="図形, 四角形&#10;&#10;AI によって生成されたコンテンツは間違っている可能性があります。">
              <a:extLst>
                <a:ext uri="{FF2B5EF4-FFF2-40B4-BE49-F238E27FC236}">
                  <a16:creationId xmlns:a16="http://schemas.microsoft.com/office/drawing/2014/main" id="{4814F224-E8BC-4B53-ACC8-B6F91FCFD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4844" y="702664"/>
              <a:ext cx="4581793" cy="901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861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3342581-5CA1-D04F-0E84-9359C38C7EAE}"/>
              </a:ext>
            </a:extLst>
          </p:cNvPr>
          <p:cNvGrpSpPr/>
          <p:nvPr/>
        </p:nvGrpSpPr>
        <p:grpSpPr>
          <a:xfrm>
            <a:off x="-275099" y="627037"/>
            <a:ext cx="8430024" cy="2075037"/>
            <a:chOff x="-433549" y="239948"/>
            <a:chExt cx="8430024" cy="20750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テキスト ボックス 4">
                  <a:extLst>
                    <a:ext uri="{FF2B5EF4-FFF2-40B4-BE49-F238E27FC236}">
                      <a16:creationId xmlns:a16="http://schemas.microsoft.com/office/drawing/2014/main" id="{9E5A96CF-170B-A7C5-ED28-B76669662753}"/>
                    </a:ext>
                  </a:extLst>
                </p:cNvPr>
                <p:cNvSpPr txBox="1"/>
                <p:nvPr/>
              </p:nvSpPr>
              <p:spPr>
                <a:xfrm>
                  <a:off x="-433549" y="239948"/>
                  <a:ext cx="28284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ja-JP" sz="2400" b="1" i="0" smtClean="0">
                                <a:latin typeface="Cambria Math" panose="02040503050406030204" pitchFamily="18" charset="0"/>
                              </a:rPr>
                              <m:t>𝐞</m:t>
                            </m:r>
                          </m:sub>
                        </m:sSub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ja-JP" sz="2400" b="1" i="0" smtClean="0">
                            <a:latin typeface="Cambria Math" panose="02040503050406030204" pitchFamily="18" charset="0"/>
                          </a:rPr>
                          <m:t>𝟎𝐤𝐞𝐕</m:t>
                        </m:r>
                        <m:r>
                          <a:rPr kumimoji="1" lang="en-US" altLang="ja-JP" sz="24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5" name="テキスト ボックス 4">
                  <a:extLst>
                    <a:ext uri="{FF2B5EF4-FFF2-40B4-BE49-F238E27FC236}">
                      <a16:creationId xmlns:a16="http://schemas.microsoft.com/office/drawing/2014/main" id="{9E5A96CF-170B-A7C5-ED28-B766696627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33549" y="239948"/>
                  <a:ext cx="2828469" cy="46166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ACB9751-0351-76D4-1D88-5B51361962E0}"/>
                </a:ext>
              </a:extLst>
            </p:cNvPr>
            <p:cNvGrpSpPr/>
            <p:nvPr/>
          </p:nvGrpSpPr>
          <p:grpSpPr>
            <a:xfrm>
              <a:off x="1243518" y="575053"/>
              <a:ext cx="6752957" cy="1739932"/>
              <a:chOff x="1243518" y="575053"/>
              <a:chExt cx="6752957" cy="1739932"/>
            </a:xfrm>
          </p:grpSpPr>
          <p:pic>
            <p:nvPicPr>
              <p:cNvPr id="2" name="図 1">
                <a:extLst>
                  <a:ext uri="{FF2B5EF4-FFF2-40B4-BE49-F238E27FC236}">
                    <a16:creationId xmlns:a16="http://schemas.microsoft.com/office/drawing/2014/main" id="{71276EFB-9722-C5C3-681E-322C68BDBD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3684" y="575053"/>
                <a:ext cx="6382791" cy="149697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テキスト ボックス 7">
                    <a:extLst>
                      <a:ext uri="{FF2B5EF4-FFF2-40B4-BE49-F238E27FC236}">
                        <a16:creationId xmlns:a16="http://schemas.microsoft.com/office/drawing/2014/main" id="{E1065F72-86EB-604D-8FC2-8ACB780D8479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1243518" y="1033289"/>
                    <a:ext cx="370166" cy="501677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lang="en-US" altLang="ja-JP" sz="105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105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b="0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050" i="0" dirty="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ja-JP" altLang="en-US" sz="1801" dirty="0"/>
                  </a:p>
                </p:txBody>
              </p:sp>
            </mc:Choice>
            <mc:Fallback xmlns="">
              <p:sp>
                <p:nvSpPr>
                  <p:cNvPr id="8" name="テキスト ボックス 7">
                    <a:extLst>
                      <a:ext uri="{FF2B5EF4-FFF2-40B4-BE49-F238E27FC236}">
                        <a16:creationId xmlns:a16="http://schemas.microsoft.com/office/drawing/2014/main" id="{E1065F72-86EB-604D-8FC2-8ACB780D847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243518" y="1033289"/>
                    <a:ext cx="370166" cy="5016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テキスト ボックス 8">
                    <a:extLst>
                      <a:ext uri="{FF2B5EF4-FFF2-40B4-BE49-F238E27FC236}">
                        <a16:creationId xmlns:a16="http://schemas.microsoft.com/office/drawing/2014/main" id="{5FAC6661-B7C7-30DE-6AFD-CCAA6E3C3B31}"/>
                      </a:ext>
                    </a:extLst>
                  </p:cNvPr>
                  <p:cNvSpPr txBox="1"/>
                  <p:nvPr/>
                </p:nvSpPr>
                <p:spPr>
                  <a:xfrm>
                    <a:off x="4108702" y="2012145"/>
                    <a:ext cx="1647114" cy="3028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lang="en-US" altLang="ja-JP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200" b="0" i="0" dirty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ja-JP" altLang="en-US" sz="1801" dirty="0"/>
                  </a:p>
                </p:txBody>
              </p:sp>
            </mc:Choice>
            <mc:Fallback xmlns="">
              <p:sp>
                <p:nvSpPr>
                  <p:cNvPr id="9" name="テキスト ボックス 8">
                    <a:extLst>
                      <a:ext uri="{FF2B5EF4-FFF2-40B4-BE49-F238E27FC236}">
                        <a16:creationId xmlns:a16="http://schemas.microsoft.com/office/drawing/2014/main" id="{5FAC6661-B7C7-30DE-6AFD-CCAA6E3C3B3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08702" y="2012145"/>
                    <a:ext cx="1647114" cy="30284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16327" b="-185714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7A42663-EC9F-36BF-0B52-1DA1282CE6B4}"/>
              </a:ext>
            </a:extLst>
          </p:cNvPr>
          <p:cNvGrpSpPr/>
          <p:nvPr/>
        </p:nvGrpSpPr>
        <p:grpSpPr>
          <a:xfrm>
            <a:off x="-231541" y="2609351"/>
            <a:ext cx="8514852" cy="2293531"/>
            <a:chOff x="-431810" y="1979915"/>
            <a:chExt cx="8514852" cy="22935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84B524E2-D765-B376-FB64-A9F7897912A4}"/>
                    </a:ext>
                  </a:extLst>
                </p:cNvPr>
                <p:cNvSpPr txBox="1"/>
                <p:nvPr/>
              </p:nvSpPr>
              <p:spPr>
                <a:xfrm>
                  <a:off x="-431810" y="1979915"/>
                  <a:ext cx="282846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ja-JP" sz="2400" b="1" i="0" smtClean="0">
                                <a:latin typeface="Cambria Math" panose="02040503050406030204" pitchFamily="18" charset="0"/>
                              </a:rPr>
                              <m:t>𝐞</m:t>
                            </m:r>
                          </m:sub>
                        </m:sSub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𝟓𝟎</m:t>
                        </m:r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2400" b="1" i="0" smtClean="0">
                            <a:latin typeface="Cambria Math" panose="02040503050406030204" pitchFamily="18" charset="0"/>
                          </a:rPr>
                          <m:t>𝐤𝐞𝐕</m:t>
                        </m:r>
                      </m:oMath>
                    </m:oMathPara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84B524E2-D765-B376-FB64-A9F7897912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31810" y="1979915"/>
                  <a:ext cx="2828469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53B67BBF-22F6-ED78-17B8-EE3548050B5E}"/>
                </a:ext>
              </a:extLst>
            </p:cNvPr>
            <p:cNvGrpSpPr/>
            <p:nvPr/>
          </p:nvGrpSpPr>
          <p:grpSpPr>
            <a:xfrm>
              <a:off x="1387506" y="2532581"/>
              <a:ext cx="6695536" cy="1740865"/>
              <a:chOff x="1444717" y="2351101"/>
              <a:chExt cx="6695536" cy="1740865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20D78702-F881-3E4D-3BED-3AF5F4544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24266" y="2351101"/>
                <a:ext cx="6415987" cy="149901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テキスト ボックス 11">
                    <a:extLst>
                      <a:ext uri="{FF2B5EF4-FFF2-40B4-BE49-F238E27FC236}">
                        <a16:creationId xmlns:a16="http://schemas.microsoft.com/office/drawing/2014/main" id="{27BE4016-B7D2-C9A2-D581-BCE54F1FC301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1444717" y="2741244"/>
                    <a:ext cx="370166" cy="501677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lang="en-US" altLang="ja-JP" sz="105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105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b="0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050" i="0" dirty="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ja-JP" altLang="en-US" sz="1801" dirty="0"/>
                  </a:p>
                </p:txBody>
              </p:sp>
            </mc:Choice>
            <mc:Fallback xmlns="">
              <p:sp>
                <p:nvSpPr>
                  <p:cNvPr id="12" name="テキスト ボックス 11">
                    <a:extLst>
                      <a:ext uri="{FF2B5EF4-FFF2-40B4-BE49-F238E27FC236}">
                        <a16:creationId xmlns:a16="http://schemas.microsoft.com/office/drawing/2014/main" id="{27BE4016-B7D2-C9A2-D581-BCE54F1FC30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444717" y="2741244"/>
                    <a:ext cx="370166" cy="5016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CDB1286E-FEB8-4BA3-F745-5DC89C7CF942}"/>
                      </a:ext>
                    </a:extLst>
                  </p:cNvPr>
                  <p:cNvSpPr txBox="1"/>
                  <p:nvPr/>
                </p:nvSpPr>
                <p:spPr>
                  <a:xfrm>
                    <a:off x="4260622" y="3789126"/>
                    <a:ext cx="1647114" cy="3028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lang="en-US" altLang="ja-JP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200" b="0" i="0" dirty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ja-JP" altLang="en-US" sz="1801" dirty="0"/>
                  </a:p>
                </p:txBody>
              </p:sp>
            </mc:Choice>
            <mc:Fallback xmlns=""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CDB1286E-FEB8-4BA3-F745-5DC89C7CF9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60622" y="3789126"/>
                    <a:ext cx="1647114" cy="30284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116327" b="-185714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F8C6FF22-83E2-5B71-2B69-7664D9E358D9}"/>
              </a:ext>
            </a:extLst>
          </p:cNvPr>
          <p:cNvGrpSpPr/>
          <p:nvPr/>
        </p:nvGrpSpPr>
        <p:grpSpPr>
          <a:xfrm>
            <a:off x="-325364" y="4640019"/>
            <a:ext cx="8608675" cy="2153804"/>
            <a:chOff x="-476255" y="3959482"/>
            <a:chExt cx="8608675" cy="21538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EB815362-F629-6FE5-49B1-D07F8B1C8220}"/>
                    </a:ext>
                  </a:extLst>
                </p:cNvPr>
                <p:cNvSpPr txBox="1"/>
                <p:nvPr/>
              </p:nvSpPr>
              <p:spPr>
                <a:xfrm>
                  <a:off x="-476255" y="3959482"/>
                  <a:ext cx="313323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ja-JP" sz="2400" b="1" i="0" smtClean="0">
                                <a:latin typeface="Cambria Math" panose="02040503050406030204" pitchFamily="18" charset="0"/>
                              </a:rPr>
                              <m:t>𝐞</m:t>
                            </m:r>
                          </m:sub>
                        </m:sSub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ja-JP" sz="2400" b="1" i="0" smtClean="0">
                            <a:latin typeface="Cambria Math" panose="02040503050406030204" pitchFamily="18" charset="0"/>
                          </a:rPr>
                          <m:t>𝐤𝐞𝐕</m:t>
                        </m:r>
                      </m:oMath>
                    </m:oMathPara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EB815362-F629-6FE5-49B1-D07F8B1C82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76255" y="3959482"/>
                  <a:ext cx="3133238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433A4963-264B-DDF8-E450-F25332022019}"/>
                </a:ext>
              </a:extLst>
            </p:cNvPr>
            <p:cNvGrpSpPr/>
            <p:nvPr/>
          </p:nvGrpSpPr>
          <p:grpSpPr>
            <a:xfrm>
              <a:off x="1367079" y="4455241"/>
              <a:ext cx="6765341" cy="1658045"/>
              <a:chOff x="1445502" y="4525196"/>
              <a:chExt cx="6765341" cy="1658045"/>
            </a:xfrm>
          </p:grpSpPr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22E1DFA2-03B1-30D0-8294-C482A2164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24266" y="4525196"/>
                <a:ext cx="6486577" cy="147232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テキスト ボックス 12">
                    <a:extLst>
                      <a:ext uri="{FF2B5EF4-FFF2-40B4-BE49-F238E27FC236}">
                        <a16:creationId xmlns:a16="http://schemas.microsoft.com/office/drawing/2014/main" id="{69C6F905-B6DA-F944-C9DF-F7BB81A1E83A}"/>
                      </a:ext>
                    </a:extLst>
                  </p:cNvPr>
                  <p:cNvSpPr txBox="1"/>
                  <p:nvPr/>
                </p:nvSpPr>
                <p:spPr>
                  <a:xfrm rot="10800000">
                    <a:off x="1445502" y="4964347"/>
                    <a:ext cx="370166" cy="501677"/>
                  </a:xfrm>
                  <a:prstGeom prst="rect">
                    <a:avLst/>
                  </a:prstGeom>
                  <a:noFill/>
                </p:spPr>
                <p:txBody>
                  <a:bodyPr vert="eaVert"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lang="en-US" altLang="ja-JP" sz="105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050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105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050" b="0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050" i="0" dirty="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ja-JP" altLang="en-US" sz="1801" dirty="0"/>
                  </a:p>
                </p:txBody>
              </p:sp>
            </mc:Choice>
            <mc:Fallback xmlns="">
              <p:sp>
                <p:nvSpPr>
                  <p:cNvPr id="13" name="テキスト ボックス 12">
                    <a:extLst>
                      <a:ext uri="{FF2B5EF4-FFF2-40B4-BE49-F238E27FC236}">
                        <a16:creationId xmlns:a16="http://schemas.microsoft.com/office/drawing/2014/main" id="{69C6F905-B6DA-F944-C9DF-F7BB81A1E83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1445502" y="4964347"/>
                    <a:ext cx="370166" cy="5016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0BF4B985-F163-5FEA-79C7-1E3FFC812AA6}"/>
                      </a:ext>
                    </a:extLst>
                  </p:cNvPr>
                  <p:cNvSpPr txBox="1"/>
                  <p:nvPr/>
                </p:nvSpPr>
                <p:spPr>
                  <a:xfrm>
                    <a:off x="4331212" y="5880401"/>
                    <a:ext cx="1647114" cy="30284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type m:val="skw"/>
                              <m:ctrlPr>
                                <a:rPr lang="en-US" altLang="ja-JP" sz="120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sz="1200" i="1" dirty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altLang="ja-JP" sz="12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200" i="1" dirty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ja-JP" sz="1200" b="0" i="0" dirty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ja-JP" altLang="en-US" sz="1801" dirty="0"/>
                  </a:p>
                </p:txBody>
              </p:sp>
            </mc:Choice>
            <mc:Fallback xmlns=""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0BF4B985-F163-5FEA-79C7-1E3FFC812A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31212" y="5880401"/>
                    <a:ext cx="1647114" cy="30284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116327" b="-185714"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7CFE7BF-B72F-17EE-A1E7-B8342CDC89AE}"/>
              </a:ext>
            </a:extLst>
          </p:cNvPr>
          <p:cNvCxnSpPr>
            <a:cxnSpLocks/>
          </p:cNvCxnSpPr>
          <p:nvPr/>
        </p:nvCxnSpPr>
        <p:spPr>
          <a:xfrm flipH="1" flipV="1">
            <a:off x="8775209" y="562409"/>
            <a:ext cx="19964" cy="563880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8B2786-1234-E802-9867-E97C4403A503}"/>
                  </a:ext>
                </a:extLst>
              </p:cNvPr>
              <p:cNvSpPr txBox="1"/>
              <p:nvPr/>
            </p:nvSpPr>
            <p:spPr>
              <a:xfrm>
                <a:off x="8885891" y="2399234"/>
                <a:ext cx="1878515" cy="4705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ja-JP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𝟐𝟎</m:t>
                              </m:r>
                            </m:sup>
                          </m:sSup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AE8B2786-1234-E802-9867-E97C4403A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5891" y="2399234"/>
                <a:ext cx="1878515" cy="470513"/>
              </a:xfrm>
              <a:prstGeom prst="rect">
                <a:avLst/>
              </a:prstGeom>
              <a:blipFill>
                <a:blip r:embed="rId13"/>
                <a:stretch>
                  <a:fillRect b="-168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8827BE3-11A1-C49C-979F-2BE67988E193}"/>
                  </a:ext>
                </a:extLst>
              </p:cNvPr>
              <p:cNvSpPr txBox="1"/>
              <p:nvPr/>
            </p:nvSpPr>
            <p:spPr>
              <a:xfrm>
                <a:off x="9022056" y="491629"/>
                <a:ext cx="1564304" cy="470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𝟐𝟏</m:t>
                              </m:r>
                            </m:sup>
                          </m:sSup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E8827BE3-11A1-C49C-979F-2BE67988E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2056" y="491629"/>
                <a:ext cx="1564304" cy="470513"/>
              </a:xfrm>
              <a:prstGeom prst="rect">
                <a:avLst/>
              </a:prstGeom>
              <a:blipFill>
                <a:blip r:embed="rId14"/>
                <a:stretch>
                  <a:fillRect l="-3502" r="-6226" b="-168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D193C4D-2DF3-D0F5-4552-D9BCF4B36FA3}"/>
                  </a:ext>
                </a:extLst>
              </p:cNvPr>
              <p:cNvSpPr txBox="1"/>
              <p:nvPr/>
            </p:nvSpPr>
            <p:spPr>
              <a:xfrm>
                <a:off x="9099942" y="4651080"/>
                <a:ext cx="802671" cy="470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p>
                        <m:sSup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altLang="ja-JP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altLang="ja-JP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𝟏𝟗</m:t>
                              </m:r>
                            </m:sup>
                          </m:sSup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1" lang="en-US" altLang="ja-JP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3D193C4D-2DF3-D0F5-4552-D9BCF4B36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9942" y="4651080"/>
                <a:ext cx="802671" cy="470513"/>
              </a:xfrm>
              <a:prstGeom prst="rect">
                <a:avLst/>
              </a:prstGeom>
              <a:blipFill>
                <a:blip r:embed="rId15"/>
                <a:stretch>
                  <a:fillRect l="-6870" r="-108397" b="-1688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CE36731-785C-1C9F-5149-5D9C4F544EEA}"/>
              </a:ext>
            </a:extLst>
          </p:cNvPr>
          <p:cNvSpPr txBox="1"/>
          <p:nvPr/>
        </p:nvSpPr>
        <p:spPr>
          <a:xfrm>
            <a:off x="8079592" y="167921"/>
            <a:ext cx="3449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低温</a:t>
            </a:r>
            <a:r>
              <a:rPr kumimoji="1" lang="ja-JP" altLang="en-US" sz="2400" b="1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高密度</a:t>
            </a:r>
            <a:endParaRPr kumimoji="1" lang="en-US" altLang="ja-JP" sz="2400" b="1" dirty="0">
              <a:solidFill>
                <a:schemeClr val="tx2">
                  <a:lumMod val="50000"/>
                  <a:lumOff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6A3C426-CB89-6DAB-D19E-721ECA0E267A}"/>
              </a:ext>
            </a:extLst>
          </p:cNvPr>
          <p:cNvSpPr txBox="1"/>
          <p:nvPr/>
        </p:nvSpPr>
        <p:spPr>
          <a:xfrm>
            <a:off x="8100532" y="6195407"/>
            <a:ext cx="367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高温</a:t>
            </a:r>
            <a:r>
              <a:rPr kumimoji="1" lang="ja-JP" altLang="en-US" sz="24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低密度</a:t>
            </a:r>
            <a:endParaRPr kumimoji="1" lang="en-US" altLang="ja-JP" sz="24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1DEFA16-76D5-1C52-A59C-7D97F9CC577E}"/>
              </a:ext>
            </a:extLst>
          </p:cNvPr>
          <p:cNvSpPr txBox="1"/>
          <p:nvPr/>
        </p:nvSpPr>
        <p:spPr>
          <a:xfrm>
            <a:off x="108641" y="115579"/>
            <a:ext cx="459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電離位置</a:t>
            </a:r>
          </a:p>
        </p:txBody>
      </p:sp>
    </p:spTree>
    <p:extLst>
      <p:ext uri="{BB962C8B-B14F-4D97-AF65-F5344CB8AC3E}">
        <p14:creationId xmlns:p14="http://schemas.microsoft.com/office/powerpoint/2010/main" val="24992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E95C247-8D82-311B-A083-F8D98B31AE68}"/>
              </a:ext>
            </a:extLst>
          </p:cNvPr>
          <p:cNvGrpSpPr/>
          <p:nvPr/>
        </p:nvGrpSpPr>
        <p:grpSpPr>
          <a:xfrm>
            <a:off x="577969" y="1045308"/>
            <a:ext cx="5710687" cy="3935567"/>
            <a:chOff x="4763219" y="3183147"/>
            <a:chExt cx="4851340" cy="2990577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A6FB00E0-AE58-DE5D-C596-3E1BC18FF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9511" y="3429000"/>
              <a:ext cx="4575048" cy="27447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テキスト ボックス 3">
                  <a:extLst>
                    <a:ext uri="{FF2B5EF4-FFF2-40B4-BE49-F238E27FC236}">
                      <a16:creationId xmlns:a16="http://schemas.microsoft.com/office/drawing/2014/main" id="{BBC590DF-EBF4-985E-7E7F-02E36F2C4F9D}"/>
                    </a:ext>
                  </a:extLst>
                </p:cNvPr>
                <p:cNvSpPr txBox="1"/>
                <p:nvPr/>
              </p:nvSpPr>
              <p:spPr>
                <a:xfrm>
                  <a:off x="4763219" y="3183147"/>
                  <a:ext cx="7850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keV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4" name="テキスト ボックス 3">
                  <a:extLst>
                    <a:ext uri="{FF2B5EF4-FFF2-40B4-BE49-F238E27FC236}">
                      <a16:creationId xmlns:a16="http://schemas.microsoft.com/office/drawing/2014/main" id="{BBC590DF-EBF4-985E-7E7F-02E36F2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3219" y="3183147"/>
                  <a:ext cx="78500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E5AE67C-1951-FF3A-0448-FF6B7DC10064}"/>
              </a:ext>
            </a:extLst>
          </p:cNvPr>
          <p:cNvSpPr txBox="1"/>
          <p:nvPr/>
        </p:nvSpPr>
        <p:spPr>
          <a:xfrm>
            <a:off x="215859" y="241539"/>
            <a:ext cx="5287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電子温度と電離割合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743EFA5-EA78-E91C-F595-5BBC2E16AFF8}"/>
              </a:ext>
            </a:extLst>
          </p:cNvPr>
          <p:cNvGrpSpPr/>
          <p:nvPr/>
        </p:nvGrpSpPr>
        <p:grpSpPr>
          <a:xfrm>
            <a:off x="6613889" y="1725283"/>
            <a:ext cx="5139973" cy="2855600"/>
            <a:chOff x="6503412" y="1663689"/>
            <a:chExt cx="5139973" cy="2692908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A6677404-328F-A710-79D5-7B5814400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03412" y="1663689"/>
              <a:ext cx="4573524" cy="26929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62A67125-7438-4F28-F0FD-7035AD17FCA6}"/>
                    </a:ext>
                  </a:extLst>
                </p:cNvPr>
                <p:cNvSpPr txBox="1"/>
                <p:nvPr/>
              </p:nvSpPr>
              <p:spPr>
                <a:xfrm>
                  <a:off x="10719329" y="3870560"/>
                  <a:ext cx="924056" cy="4860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kumimoji="1" lang="en-US" altLang="ja-JP" b="0" i="0" smtClean="0">
                            <a:latin typeface="Cambria Math" panose="02040503050406030204" pitchFamily="18" charset="0"/>
                          </a:rPr>
                          <m:t>keV</m:t>
                        </m:r>
                        <m:r>
                          <a:rPr kumimoji="1" lang="en-US" altLang="ja-JP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kumimoji="1" lang="ja-JP" altLang="en-US" dirty="0"/>
                </a:p>
              </p:txBody>
            </p:sp>
          </mc:Choice>
          <mc:Fallback xmlns="">
            <p:sp>
              <p:nvSpPr>
                <p:cNvPr id="12" name="テキスト ボックス 11">
                  <a:extLst>
                    <a:ext uri="{FF2B5EF4-FFF2-40B4-BE49-F238E27FC236}">
                      <a16:creationId xmlns:a16="http://schemas.microsoft.com/office/drawing/2014/main" id="{62A67125-7438-4F28-F0FD-7035AD17FC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19329" y="3870560"/>
                  <a:ext cx="924056" cy="48603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08FBC73-8F34-8408-3ECB-8333844E3EC2}"/>
              </a:ext>
            </a:extLst>
          </p:cNvPr>
          <p:cNvSpPr txBox="1"/>
          <p:nvPr/>
        </p:nvSpPr>
        <p:spPr>
          <a:xfrm>
            <a:off x="334962" y="5715489"/>
            <a:ext cx="1159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電子</a:t>
            </a:r>
            <a:r>
              <a:rPr kumimoji="1" lang="ja-JP" altLang="en-US" sz="3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温度の上昇（</a:t>
            </a:r>
            <a:r>
              <a:rPr kumimoji="1" lang="en-US" altLang="ja-JP" sz="3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&gt;10 </a:t>
            </a:r>
            <a:r>
              <a:rPr kumimoji="1" lang="en-US" altLang="ja-JP" sz="3600" b="1" dirty="0" err="1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keV</a:t>
            </a:r>
            <a:r>
              <a:rPr kumimoji="1" lang="ja-JP" altLang="en-US" sz="3600" b="1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）とともに</a:t>
            </a:r>
            <a:r>
              <a:rPr lang="ja-JP" altLang="en-US" sz="36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電離割合は低下</a:t>
            </a:r>
            <a:endParaRPr kumimoji="1" lang="ja-JP" altLang="en-US" sz="36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61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5DF41108-604F-F140-BCE3-CF67C33F1882}"/>
                  </a:ext>
                </a:extLst>
              </p:cNvPr>
              <p:cNvSpPr txBox="1"/>
              <p:nvPr/>
            </p:nvSpPr>
            <p:spPr>
              <a:xfrm>
                <a:off x="133350" y="133350"/>
                <a:ext cx="66484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3600" b="1" u="sng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初期速度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3600" b="1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3600" b="1" i="1" u="sng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1" lang="en-US" altLang="ja-JP" sz="3600" b="1" i="1" u="sng" smtClean="0"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</m:oMath>
                </a14:m>
                <a:r>
                  <a:rPr kumimoji="1" lang="ja-JP" altLang="en-US" sz="3600" b="1" u="sng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での比較</a:t>
                </a:r>
              </a:p>
            </p:txBody>
          </p:sp>
        </mc:Choice>
        <mc:Fallback xmlns="">
          <p:sp>
            <p:nvSpPr>
              <p:cNvPr id="2" name="テキスト ボックス 1">
                <a:extLst>
                  <a:ext uri="{FF2B5EF4-FFF2-40B4-BE49-F238E27FC236}">
                    <a16:creationId xmlns:a16="http://schemas.microsoft.com/office/drawing/2014/main" id="{5DF41108-604F-F140-BCE3-CF67C33F1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" y="133350"/>
                <a:ext cx="6648450" cy="646331"/>
              </a:xfrm>
              <a:prstGeom prst="rect">
                <a:avLst/>
              </a:prstGeom>
              <a:blipFill>
                <a:blip r:embed="rId2"/>
                <a:stretch>
                  <a:fillRect l="-2841" t="-13208" b="-3679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370692B-8F45-F8EB-A026-0184FFD501D9}"/>
                  </a:ext>
                </a:extLst>
              </p:cNvPr>
              <p:cNvSpPr txBox="1"/>
              <p:nvPr/>
            </p:nvSpPr>
            <p:spPr>
              <a:xfrm>
                <a:off x="516254" y="1267903"/>
                <a:ext cx="5067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ja-JP" altLang="en-US" sz="2400" i="1">
                            <a:latin typeface="Cambria Math" panose="02040503050406030204" pitchFamily="18" charset="0"/>
                          </a:rPr>
                          <m:t>・</m:t>
                        </m:r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=3.0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kumimoji="1" lang="en-US" altLang="ja-JP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:r>
                  <a:rPr lang="ja-JP" alt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keV</a:t>
                </a:r>
                <a:r>
                  <a:rPr kumimoji="1" lang="ja-JP" altLang="en-US" sz="2400" dirty="0"/>
                  <a:t>程度</a:t>
                </a:r>
                <a:r>
                  <a:rPr kumimoji="1" lang="en-US" altLang="ja-JP" sz="2400" dirty="0"/>
                  <a:t>)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5370692B-8F45-F8EB-A026-0184FFD50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54" y="1267903"/>
                <a:ext cx="5067300" cy="461665"/>
              </a:xfrm>
              <a:prstGeom prst="rect">
                <a:avLst/>
              </a:prstGeom>
              <a:blipFill>
                <a:blip r:embed="rId3"/>
                <a:stretch>
                  <a:fillRect t="-11842" b="-30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32E9C94-099D-2DC5-6E4A-40D1D4240941}"/>
                  </a:ext>
                </a:extLst>
              </p:cNvPr>
              <p:cNvSpPr txBox="1"/>
              <p:nvPr/>
            </p:nvSpPr>
            <p:spPr>
              <a:xfrm>
                <a:off x="6533009" y="1267903"/>
                <a:ext cx="55705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/>
                  <a:t>・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kumimoji="1" lang="en-US" altLang="ja-JP" sz="2400" b="0" i="1" smtClean="0">
                        <a:latin typeface="Cambria Math" panose="02040503050406030204" pitchFamily="18" charset="0"/>
                      </a:rPr>
                      <m:t>=0.8</m:t>
                    </m:r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kumimoji="1" lang="en-US" altLang="ja-JP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kumimoji="1" lang="en-US" altLang="ja-JP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kumimoji="1" lang="ja-JP" altLang="en-US" sz="2400" dirty="0"/>
                  <a:t> </a:t>
                </a:r>
                <a:r>
                  <a:rPr kumimoji="1" lang="en-US" altLang="ja-JP" sz="2400" dirty="0"/>
                  <a:t>(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ja-JP" altLang="en-US" sz="2400" dirty="0"/>
                  <a:t> </a:t>
                </a:r>
                <a:r>
                  <a:rPr kumimoji="1" lang="en-US" altLang="ja-JP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keV</a:t>
                </a:r>
                <a:r>
                  <a:rPr kumimoji="1" lang="ja-JP" altLang="en-US" sz="2400" dirty="0"/>
                  <a:t>程度</a:t>
                </a:r>
                <a:r>
                  <a:rPr kumimoji="1" lang="en-US" altLang="ja-JP" dirty="0"/>
                  <a:t>)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F32E9C94-099D-2DC5-6E4A-40D1D4240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3009" y="1267903"/>
                <a:ext cx="5570522" cy="461665"/>
              </a:xfrm>
              <a:prstGeom prst="rect">
                <a:avLst/>
              </a:prstGeom>
              <a:blipFill>
                <a:blip r:embed="rId4"/>
                <a:stretch>
                  <a:fillRect l="-1752" t="-11842" b="-30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図 25">
            <a:extLst>
              <a:ext uri="{FF2B5EF4-FFF2-40B4-BE49-F238E27FC236}">
                <a16:creationId xmlns:a16="http://schemas.microsoft.com/office/drawing/2014/main" id="{E11DA847-B9C1-1238-9DDC-656018E79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030" y="2217790"/>
            <a:ext cx="4573524" cy="274624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640E89C-2A29-6646-7A63-4B62233EF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2217790"/>
            <a:ext cx="4573524" cy="274624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24688" y="5733256"/>
            <a:ext cx="11708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ja-JP" sz="3200" b="1" dirty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50</a:t>
            </a:r>
            <a:r>
              <a:rPr lang="en-US" altLang="ja-JP" sz="3200" b="1" dirty="0" smtClean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%</a:t>
            </a:r>
            <a:r>
              <a:rPr lang="ja-JP" altLang="en-US" sz="3200" b="1" dirty="0" smtClean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程度のビームイオンが</a:t>
            </a:r>
            <a:r>
              <a:rPr lang="en-US" altLang="ja-JP" sz="3200" b="1" dirty="0" smtClean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lang="ja-JP" altLang="en-US" sz="3200" b="1" dirty="0" smtClean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に捕捉される（電子温度</a:t>
            </a:r>
            <a:r>
              <a:rPr lang="en-US" altLang="ja-JP" sz="3200" b="1" dirty="0" smtClean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50 </a:t>
            </a:r>
            <a:r>
              <a:rPr lang="en-US" altLang="ja-JP" sz="3200" b="1" dirty="0" err="1" smtClean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keV</a:t>
            </a:r>
            <a:r>
              <a:rPr lang="ja-JP" altLang="en-US" sz="3200" b="1" dirty="0" smtClean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）</a:t>
            </a:r>
            <a:endParaRPr kumimoji="1" lang="ja-JP" altLang="en-US" sz="3200" b="1" dirty="0" smtClean="0">
              <a:solidFill>
                <a:srgbClr val="FF0000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194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自己紹介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89036C-F296-4C9A-A880-2E65B921FE9B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AFE80-6D17-4719-871D-D2FA08AA3511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991" y="829320"/>
            <a:ext cx="6687047" cy="355456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35359" y="822374"/>
            <a:ext cx="4559993" cy="34163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400" b="1" dirty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髙橋</a:t>
            </a:r>
            <a:r>
              <a:rPr lang="ja-JP" altLang="en-US" sz="2400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俊樹</a:t>
            </a:r>
            <a:r>
              <a:rPr lang="en-US" altLang="ja-JP" sz="2400" b="1" dirty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endParaRPr lang="en-US" altLang="ja-JP" sz="2400" b="1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群馬大学・大学院理工学府</a:t>
            </a:r>
            <a:endParaRPr lang="en-US" altLang="ja-JP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電子・機械部門</a:t>
            </a:r>
            <a:endParaRPr lang="en-US" altLang="ja-JP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endParaRPr lang="en-US" altLang="ja-JP" dirty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en-US" altLang="ja-JP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1995</a:t>
            </a:r>
            <a:r>
              <a:rPr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　九州大学工学研究科</a:t>
            </a:r>
            <a:endParaRPr lang="en-US" altLang="ja-JP" b="1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ja-JP" altLang="en-US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「</a:t>
            </a:r>
            <a:r>
              <a:rPr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スピン偏極燃料</a:t>
            </a:r>
            <a:r>
              <a:rPr lang="ja-JP" altLang="en-US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を用いた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D-T</a:t>
            </a:r>
            <a:r>
              <a:rPr lang="ja-JP" altLang="en-US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核融合</a:t>
            </a:r>
            <a:endParaRPr lang="en-US" altLang="ja-JP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en-US" altLang="ja-JP" dirty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   </a:t>
            </a:r>
            <a:r>
              <a:rPr lang="ja-JP" altLang="en-US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プラズマの熱核反応特性」</a:t>
            </a:r>
            <a:endParaRPr lang="en-US" altLang="ja-JP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endParaRPr lang="en-US" altLang="ja-JP" sz="800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en-US" altLang="ja-JP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1998</a:t>
            </a:r>
            <a:r>
              <a:rPr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　総合研究大学院大学核融合科学専攻</a:t>
            </a:r>
            <a:endParaRPr lang="en-US" altLang="ja-JP" b="1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en-US" altLang="ja-JP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“</a:t>
            </a:r>
            <a:r>
              <a:rPr kumimoji="1" lang="en-US" altLang="ja-JP" dirty="0" err="1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Collisionless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stochastic scattering and related losses of plasma particles in a </a:t>
            </a:r>
            <a:r>
              <a:rPr kumimoji="1" lang="en-US" altLang="ja-JP" sz="2000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Field-Reversed Configuration</a:t>
            </a:r>
            <a:r>
              <a:rPr kumimoji="1" lang="en-US" altLang="ja-JP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”</a:t>
            </a:r>
          </a:p>
        </p:txBody>
      </p:sp>
      <p:sp>
        <p:nvSpPr>
          <p:cNvPr id="10" name="二等辺三角形 9"/>
          <p:cNvSpPr/>
          <p:nvPr/>
        </p:nvSpPr>
        <p:spPr>
          <a:xfrm rot="10800000">
            <a:off x="3503712" y="4284164"/>
            <a:ext cx="5184576" cy="260030"/>
          </a:xfrm>
          <a:prstGeom prst="triangle">
            <a:avLst>
              <a:gd name="adj" fmla="val 49334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denx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9664" r="10335"/>
          <a:stretch/>
        </p:blipFill>
        <p:spPr>
          <a:xfrm>
            <a:off x="7526639" y="4768948"/>
            <a:ext cx="4004217" cy="177479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1180452" y="4834247"/>
            <a:ext cx="308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1" lang="en-US" altLang="ja-JP" sz="140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kumimoji="1" lang="ja-JP" altLang="en-US" sz="1400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44F4761-79DA-44EE-8ABD-49CC63B59498}"/>
              </a:ext>
            </a:extLst>
          </p:cNvPr>
          <p:cNvGrpSpPr/>
          <p:nvPr/>
        </p:nvGrpSpPr>
        <p:grpSpPr>
          <a:xfrm>
            <a:off x="9667775" y="4169560"/>
            <a:ext cx="2431294" cy="561934"/>
            <a:chOff x="2672322" y="1317066"/>
            <a:chExt cx="2431294" cy="561934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1E55658B-D897-4CBF-AD96-546E97621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3522713" y="615294"/>
              <a:ext cx="475653" cy="2051759"/>
            </a:xfrm>
            <a:prstGeom prst="rect">
              <a:avLst/>
            </a:prstGeom>
          </p:spPr>
        </p:pic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B7ED279C-F6E8-43CC-BDF1-2D408A70D843}"/>
                </a:ext>
              </a:extLst>
            </p:cNvPr>
            <p:cNvSpPr/>
            <p:nvPr/>
          </p:nvSpPr>
          <p:spPr>
            <a:xfrm>
              <a:off x="2672322" y="1411168"/>
              <a:ext cx="2169345" cy="184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6E00CC4-B2DA-40D4-AF5C-FC9F72F4EE8B}"/>
                </a:ext>
              </a:extLst>
            </p:cNvPr>
            <p:cNvSpPr txBox="1"/>
            <p:nvPr/>
          </p:nvSpPr>
          <p:spPr>
            <a:xfrm>
              <a:off x="4513390" y="1317066"/>
              <a:ext cx="5902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+mj-lt"/>
                </a:rPr>
                <a:t>high</a:t>
              </a:r>
              <a:endParaRPr kumimoji="1" lang="ja-JP" altLang="en-US" dirty="0">
                <a:latin typeface="+mj-lt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5ED18E3-0065-403A-9EB2-66CE9482F992}"/>
                </a:ext>
              </a:extLst>
            </p:cNvPr>
            <p:cNvSpPr txBox="1"/>
            <p:nvPr/>
          </p:nvSpPr>
          <p:spPr>
            <a:xfrm>
              <a:off x="2672322" y="131706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8117725" y="6543747"/>
            <a:ext cx="3306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パルス磁場印加時の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kumimoji="1"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の応答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56390" y="4357335"/>
            <a:ext cx="676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磁場反転配位（</a:t>
            </a:r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）など高ベータプラズマのシミュレーション</a:t>
            </a:r>
            <a:endParaRPr kumimoji="1" lang="ja-JP" altLang="en-US" b="1" dirty="0" smtClean="0">
              <a:solidFill>
                <a:schemeClr val="accent6">
                  <a:lumMod val="75000"/>
                </a:schemeClr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" name="20_merging_mtzk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9374" y="4768948"/>
            <a:ext cx="5565127" cy="1598881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2368849" y="6376900"/>
            <a:ext cx="2269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2</a:t>
            </a:r>
            <a:r>
              <a:rPr kumimoji="1" lang="ja-JP" altLang="en-US" dirty="0" err="1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つの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kumimoji="1"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の正面衝突</a:t>
            </a:r>
          </a:p>
        </p:txBody>
      </p:sp>
    </p:spTree>
    <p:extLst>
      <p:ext uri="{BB962C8B-B14F-4D97-AF65-F5344CB8AC3E}">
        <p14:creationId xmlns:p14="http://schemas.microsoft.com/office/powerpoint/2010/main" val="284187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20" repeatCount="indefinite" fill="remove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今後の予定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89036C-F296-4C9A-A880-2E65B921FE9B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AFE80-6D17-4719-871D-D2FA08AA3511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67408" y="1124744"/>
            <a:ext cx="4003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PIC</a:t>
            </a:r>
            <a:r>
              <a:rPr kumimoji="1" lang="ja-JP" altLang="en-US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シミュレーション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354784" y="1124744"/>
            <a:ext cx="3314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Fokker-Planck</a:t>
            </a:r>
            <a:r>
              <a:rPr kumimoji="1" lang="ja-JP" altLang="en-US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解析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54294" y="1912497"/>
            <a:ext cx="26292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数</a:t>
            </a:r>
            <a:r>
              <a:rPr kumimoji="1" lang="en-US" altLang="ja-JP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10</a:t>
            </a:r>
            <a:r>
              <a:rPr kumimoji="1" lang="ja-JP" altLang="en-US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～</a:t>
            </a:r>
            <a:r>
              <a:rPr kumimoji="1" lang="en-US" altLang="ja-JP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100 </a:t>
            </a:r>
            <a:r>
              <a:rPr kumimoji="1" lang="en-US" altLang="ja-JP" sz="3200" dirty="0" err="1" smtClean="0">
                <a:latin typeface="Symbol" panose="05050102010706020507" pitchFamily="18" charset="2"/>
                <a:ea typeface="メイリオ" panose="020B0604030504040204" pitchFamily="50" charset="-128"/>
                <a:cs typeface="メイリオ" panose="020B0604030504040204" pitchFamily="50" charset="-128"/>
              </a:rPr>
              <a:t>m</a:t>
            </a:r>
            <a:r>
              <a:rPr kumimoji="1" lang="en-US" altLang="ja-JP" sz="3200" dirty="0" err="1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s</a:t>
            </a:r>
            <a:endParaRPr kumimoji="1" lang="ja-JP" altLang="en-US" sz="3200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56588" y="1977654"/>
            <a:ext cx="1988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数</a:t>
            </a:r>
            <a:r>
              <a:rPr kumimoji="1" lang="en-US" altLang="ja-JP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0.1</a:t>
            </a:r>
            <a:r>
              <a:rPr kumimoji="1" lang="ja-JP" altLang="en-US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～</a:t>
            </a:r>
            <a:r>
              <a:rPr kumimoji="1" lang="en-US" altLang="ja-JP" sz="32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1 s</a:t>
            </a:r>
            <a:endParaRPr kumimoji="1" lang="ja-JP" altLang="en-US" sz="3200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564904"/>
            <a:ext cx="4188802" cy="2692801"/>
          </a:xfrm>
          <a:prstGeom prst="rect">
            <a:avLst/>
          </a:prstGeom>
        </p:spPr>
      </p:pic>
      <p:pic>
        <p:nvPicPr>
          <p:cNvPr id="11" name="denx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664" r="10335"/>
          <a:stretch/>
        </p:blipFill>
        <p:spPr>
          <a:xfrm>
            <a:off x="766210" y="3023904"/>
            <a:ext cx="4004217" cy="1774799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7933560" y="3091332"/>
            <a:ext cx="3024336" cy="432725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66210" y="5656541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ビームとプラズマの相互作用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660624" y="5322743"/>
            <a:ext cx="35702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ビームの熱的緩和と損失</a:t>
            </a:r>
            <a:endParaRPr kumimoji="1" lang="en-US" altLang="ja-JP" sz="2400" b="1" dirty="0" smtClean="0">
              <a:solidFill>
                <a:schemeClr val="accent6">
                  <a:lumMod val="75000"/>
                </a:schemeClr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＋</a:t>
            </a:r>
            <a:endParaRPr lang="en-US" altLang="ja-JP" sz="2400" b="1" dirty="0" smtClean="0">
              <a:solidFill>
                <a:schemeClr val="accent6">
                  <a:lumMod val="75000"/>
                </a:schemeClr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ビーム・プラズマ平衡</a:t>
            </a:r>
          </a:p>
        </p:txBody>
      </p:sp>
    </p:spTree>
    <p:extLst>
      <p:ext uri="{BB962C8B-B14F-4D97-AF65-F5344CB8AC3E}">
        <p14:creationId xmlns:p14="http://schemas.microsoft.com/office/powerpoint/2010/main" val="33950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従来型</a:t>
            </a:r>
            <a:r>
              <a:rPr kumimoji="1" lang="en-US" altLang="ja-JP" dirty="0" smtClean="0"/>
              <a:t>CARA</a:t>
            </a:r>
            <a:r>
              <a:rPr lang="ja-JP" altLang="en-US" dirty="0"/>
              <a:t>を</a:t>
            </a:r>
            <a:r>
              <a:rPr kumimoji="1" lang="ja-JP" altLang="en-US" dirty="0" smtClean="0"/>
              <a:t>学習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89036C-F296-4C9A-A880-2E65B921FE9B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9012238" y="6303963"/>
            <a:ext cx="2844800" cy="365125"/>
          </a:xfrm>
        </p:spPr>
        <p:txBody>
          <a:bodyPr/>
          <a:lstStyle/>
          <a:p>
            <a:pPr>
              <a:defRPr/>
            </a:pPr>
            <a:fld id="{5D5AFE80-6D17-4719-871D-D2FA08AA3511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06916" y="836712"/>
            <a:ext cx="810388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CARA:</a:t>
            </a:r>
            <a:r>
              <a:rPr kumimoji="1"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kumimoji="1" lang="en-US" altLang="ja-JP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Cyclotron </a:t>
            </a:r>
            <a:r>
              <a:rPr kumimoji="1" lang="en-US" altLang="ja-JP" b="1" dirty="0" err="1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AutoResonance</a:t>
            </a:r>
            <a:r>
              <a:rPr kumimoji="1" lang="en-US" altLang="ja-JP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Acceleration (</a:t>
            </a:r>
            <a:r>
              <a:rPr kumimoji="1"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自動サイクロトロン共鳴加速）</a:t>
            </a:r>
          </a:p>
        </p:txBody>
      </p:sp>
      <p:sp>
        <p:nvSpPr>
          <p:cNvPr id="7" name="楕円 6"/>
          <p:cNvSpPr/>
          <p:nvPr/>
        </p:nvSpPr>
        <p:spPr>
          <a:xfrm>
            <a:off x="971470" y="1916832"/>
            <a:ext cx="2326368" cy="2326368"/>
          </a:xfrm>
          <a:prstGeom prst="ellipse">
            <a:avLst/>
          </a:prstGeom>
          <a:noFill/>
          <a:ln w="76200">
            <a:solidFill>
              <a:srgbClr val="FEA0F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1727195" y="1949772"/>
            <a:ext cx="218293" cy="52495"/>
          </a:xfrm>
          <a:prstGeom prst="straightConnector1">
            <a:avLst/>
          </a:prstGeom>
          <a:ln w="76200">
            <a:solidFill>
              <a:srgbClr val="FEA0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/>
          <p:cNvSpPr/>
          <p:nvPr/>
        </p:nvSpPr>
        <p:spPr>
          <a:xfrm>
            <a:off x="1953402" y="1629561"/>
            <a:ext cx="311056" cy="528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118" y="1787793"/>
            <a:ext cx="302928" cy="302928"/>
          </a:xfrm>
          <a:prstGeom prst="rect">
            <a:avLst/>
          </a:prstGeom>
        </p:spPr>
      </p:pic>
      <p:grpSp>
        <p:nvGrpSpPr>
          <p:cNvPr id="11" name="グループ化 10"/>
          <p:cNvGrpSpPr/>
          <p:nvPr/>
        </p:nvGrpSpPr>
        <p:grpSpPr>
          <a:xfrm>
            <a:off x="1968734" y="2793711"/>
            <a:ext cx="416716" cy="416716"/>
            <a:chOff x="9203426" y="5717207"/>
            <a:chExt cx="416716" cy="416716"/>
          </a:xfrm>
        </p:grpSpPr>
        <p:sp>
          <p:nvSpPr>
            <p:cNvPr id="12" name="楕円 11"/>
            <p:cNvSpPr/>
            <p:nvPr/>
          </p:nvSpPr>
          <p:spPr>
            <a:xfrm>
              <a:off x="9203426" y="5717207"/>
              <a:ext cx="416716" cy="416716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楕円 12"/>
            <p:cNvSpPr/>
            <p:nvPr/>
          </p:nvSpPr>
          <p:spPr>
            <a:xfrm>
              <a:off x="9324488" y="5838269"/>
              <a:ext cx="174592" cy="174592"/>
            </a:xfrm>
            <a:prstGeom prst="ellipse">
              <a:avLst/>
            </a:prstGeom>
            <a:solidFill>
              <a:schemeClr val="tx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1450980" y="3266526"/>
                <a:ext cx="1277633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c</m:t>
                          </m:r>
                        </m:sub>
                      </m:sSub>
                      <m:r>
                        <a:rPr lang="en-US" altLang="ja-JP" sz="2400" i="1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𝑞𝐵</m:t>
                          </m:r>
                        </m:num>
                        <m:den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ja-JP" altLang="en-US" sz="2400" dirty="0"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980" y="3266526"/>
                <a:ext cx="1277633" cy="6914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右矢印 14"/>
          <p:cNvSpPr/>
          <p:nvPr/>
        </p:nvSpPr>
        <p:spPr>
          <a:xfrm rot="10800000">
            <a:off x="1900556" y="4387445"/>
            <a:ext cx="468052" cy="30292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118" y="4066404"/>
            <a:ext cx="302928" cy="302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1280216" y="4322492"/>
                <a:ext cx="809581" cy="414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acc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ja-JP" altLang="en-US" sz="2400" dirty="0"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216" y="4322492"/>
                <a:ext cx="809581" cy="4140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7"/>
              <p:cNvSpPr txBox="1"/>
              <p:nvPr/>
            </p:nvSpPr>
            <p:spPr>
              <a:xfrm>
                <a:off x="1258620" y="2841729"/>
                <a:ext cx="809581" cy="414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acc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ja-JP" altLang="en-US" sz="2400" dirty="0"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18" name="テキスト ボックス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620" y="2841729"/>
                <a:ext cx="809581" cy="4140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右矢印 18"/>
          <p:cNvSpPr/>
          <p:nvPr/>
        </p:nvSpPr>
        <p:spPr>
          <a:xfrm>
            <a:off x="1962520" y="1495152"/>
            <a:ext cx="468052" cy="302928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>
                <a:off x="2195098" y="1439572"/>
                <a:ext cx="809581" cy="414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</m:ctrlPr>
                        </m:acc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ja-JP" altLang="en-US" sz="2400" dirty="0"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098" y="1439572"/>
                <a:ext cx="809581" cy="4140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/>
              <p:cNvSpPr txBox="1"/>
              <p:nvPr/>
            </p:nvSpPr>
            <p:spPr>
              <a:xfrm>
                <a:off x="351091" y="5055568"/>
                <a:ext cx="127763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𝜔</m:t>
                      </m:r>
                    </m:oMath>
                  </m:oMathPara>
                </a14:m>
                <a:endParaRPr lang="ja-JP" altLang="en-US" sz="2400" dirty="0"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1" name="テキスト ボックス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91" y="5055568"/>
                <a:ext cx="127763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/>
              <p:cNvSpPr txBox="1"/>
              <p:nvPr/>
            </p:nvSpPr>
            <p:spPr>
              <a:xfrm>
                <a:off x="362284" y="4704194"/>
                <a:ext cx="127763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ja-JP" altLang="en-US" sz="2400" dirty="0"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2" name="テキスト ボックス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84" y="4704194"/>
                <a:ext cx="1277633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/>
          <p:cNvSpPr txBox="1"/>
          <p:nvPr/>
        </p:nvSpPr>
        <p:spPr>
          <a:xfrm>
            <a:off x="1135915" y="4725904"/>
            <a:ext cx="181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: Gyro -frequency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141272" y="5062850"/>
            <a:ext cx="1820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: Wave frequency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22291" y="5479656"/>
            <a:ext cx="2619079" cy="7773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テキスト ボックス 25"/>
              <p:cNvSpPr txBox="1"/>
              <p:nvPr/>
            </p:nvSpPr>
            <p:spPr>
              <a:xfrm>
                <a:off x="1378637" y="5842141"/>
                <a:ext cx="127763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𝜔</m:t>
                          </m:r>
                          <m: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=</m:t>
                          </m:r>
                          <m:r>
                            <a:rPr lang="en-US" altLang="ja-JP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ja-JP" altLang="en-US" sz="2400" dirty="0">
                  <a:solidFill>
                    <a:schemeClr val="bg1"/>
                  </a:solidFill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6" name="テキスト ボックス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637" y="5842141"/>
                <a:ext cx="1277633" cy="369332"/>
              </a:xfrm>
              <a:prstGeom prst="rect">
                <a:avLst/>
              </a:prstGeom>
              <a:blipFill>
                <a:blip r:embed="rId9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テキスト ボックス 26"/>
          <p:cNvSpPr txBox="1"/>
          <p:nvPr/>
        </p:nvSpPr>
        <p:spPr>
          <a:xfrm>
            <a:off x="897596" y="5493530"/>
            <a:ext cx="217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Resonance condition</a:t>
            </a:r>
            <a:endParaRPr kumimoji="1" lang="ja-JP" altLang="en-US" b="1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938255" y="1446308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ja-JP" altLang="en-US" sz="20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波動方程式（円筒座標系）</a:t>
            </a:r>
            <a:endParaRPr lang="ja-JP" altLang="en-US" sz="2000" dirty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正方形/長方形 29"/>
              <p:cNvSpPr/>
              <p:nvPr/>
            </p:nvSpPr>
            <p:spPr>
              <a:xfrm>
                <a:off x="4932786" y="1849029"/>
                <a:ext cx="6204584" cy="9296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ja-JP" alt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ja-JP" alt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  <m:f>
                            <m:f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ja-JP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ja-JP" altLang="en-US" sz="24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ja-JP" altLang="en-US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ja-JP" alt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ja-JP" alt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ja-JP" altLang="en-US" sz="240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ja-JP" altLang="en-US" sz="240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30" name="正方形/長方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786" y="1849029"/>
                <a:ext cx="6204584" cy="9296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図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625" y="3522356"/>
            <a:ext cx="3665984" cy="3102339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7423153" y="5807839"/>
            <a:ext cx="1204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ja-JP" sz="20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Color : </a:t>
            </a:r>
            <a:r>
              <a:rPr lang="en-US" altLang="ja-JP" sz="2000" dirty="0" err="1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Bz</a:t>
            </a:r>
            <a:endParaRPr lang="en-US" altLang="ja-JP" sz="2000" dirty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en-US" altLang="ja-JP" sz="20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Vector :</a:t>
            </a:r>
            <a:r>
              <a:rPr lang="en-US" altLang="ja-JP" sz="2000" dirty="0" err="1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Er</a:t>
            </a:r>
            <a:endParaRPr lang="ja-JP" altLang="en-US" sz="2000" dirty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二等辺三角形 35"/>
          <p:cNvSpPr/>
          <p:nvPr/>
        </p:nvSpPr>
        <p:spPr>
          <a:xfrm rot="10800000">
            <a:off x="4932786" y="2778707"/>
            <a:ext cx="5184576" cy="710687"/>
          </a:xfrm>
          <a:prstGeom prst="triangle">
            <a:avLst>
              <a:gd name="adj" fmla="val 4983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944903" y="3429000"/>
            <a:ext cx="1784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ja-JP" sz="20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CARA</a:t>
            </a:r>
            <a:r>
              <a:rPr lang="ja-JP" altLang="en-US" sz="20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の電磁波</a:t>
            </a:r>
            <a:endParaRPr lang="ja-JP" altLang="en-US" sz="2000" dirty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457698" y="2935955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ja-JP" altLang="en-US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境界</a:t>
            </a:r>
            <a:r>
              <a:rPr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条件、</a:t>
            </a:r>
            <a:r>
              <a:rPr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TE</a:t>
            </a:r>
            <a:r>
              <a:rPr lang="en-US" altLang="ja-JP" baseline="-250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111</a:t>
            </a:r>
            <a:endParaRPr kumimoji="1" lang="ja-JP" altLang="en-US" baseline="-25000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正方形/長方形 38"/>
              <p:cNvSpPr/>
              <p:nvPr/>
            </p:nvSpPr>
            <p:spPr>
              <a:xfrm>
                <a:off x="4205359" y="4017525"/>
                <a:ext cx="3409651" cy="5648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39" name="正方形/長方形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359" y="4017525"/>
                <a:ext cx="3409651" cy="5648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正方形/長方形 39"/>
              <p:cNvSpPr/>
              <p:nvPr/>
            </p:nvSpPr>
            <p:spPr>
              <a:xfrm>
                <a:off x="4205359" y="4714811"/>
                <a:ext cx="401543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ja-JP" altLang="en-US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i="1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a:rPr lang="ja-JP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func>
                        <m:func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ja-JP" altLang="en-US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ja-JP" alt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40" name="正方形/長方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359" y="4714811"/>
                <a:ext cx="4015430" cy="64633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正方形/長方形 40"/>
              <p:cNvSpPr/>
              <p:nvPr/>
            </p:nvSpPr>
            <p:spPr>
              <a:xfrm>
                <a:off x="4205359" y="5493530"/>
                <a:ext cx="2544543" cy="9573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ja-JP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ja-JP" altLang="en-US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</m:num>
                        <m:den>
                          <m:r>
                            <a:rPr lang="ja-JP" altLang="en-US">
                              <a:latin typeface="Cambria Math" panose="02040503050406030204" pitchFamily="18" charset="0"/>
                            </a:rPr>
                            <m:t>1.841</m:t>
                          </m:r>
                        </m:den>
                      </m:f>
                      <m:r>
                        <a:rPr lang="ja-JP" alt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ja-JP" alt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ja-JP" alt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ja-JP" altLang="en-US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ja-JP" alt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ja-JP" alt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ja-JP" altLang="en-US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ja-JP" altLang="en-US" dirty="0"/>
              </a:p>
            </p:txBody>
          </p:sp>
        </mc:Choice>
        <mc:Fallback xmlns="">
          <p:sp>
            <p:nvSpPr>
              <p:cNvPr id="41" name="正方形/長方形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359" y="5493530"/>
                <a:ext cx="2544543" cy="95731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859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従来型</a:t>
            </a:r>
            <a:r>
              <a:rPr kumimoji="1" lang="en-US" altLang="ja-JP" dirty="0" smtClean="0"/>
              <a:t>CARA</a:t>
            </a:r>
            <a:r>
              <a:rPr kumimoji="1" lang="ja-JP" altLang="en-US" dirty="0" smtClean="0"/>
              <a:t>によるイオン加速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89036C-F296-4C9A-A880-2E65B921FE9B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AFE80-6D17-4719-871D-D2FA08AA3511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  <p:pic>
        <p:nvPicPr>
          <p:cNvPr id="1026" name="Picture 2" descr="x-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44" y="1114420"/>
            <a:ext cx="3086100" cy="267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13" y="1260301"/>
            <a:ext cx="4114800" cy="2468880"/>
          </a:xfrm>
          <a:prstGeom prst="rect">
            <a:avLst/>
          </a:prstGeom>
        </p:spPr>
      </p:pic>
      <p:pic>
        <p:nvPicPr>
          <p:cNvPr id="1027" name="Picture 3" descr="z-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1252008"/>
            <a:ext cx="4114800" cy="24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正方形/長方形 9"/>
              <p:cNvSpPr/>
              <p:nvPr/>
            </p:nvSpPr>
            <p:spPr>
              <a:xfrm>
                <a:off x="10169341" y="944231"/>
                <a:ext cx="164660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1400" i="1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=2 </m:t>
                      </m:r>
                      <m:r>
                        <m:rPr>
                          <m:sty m:val="p"/>
                        </m:rPr>
                        <a:rPr lang="en-US" altLang="ja-JP" sz="14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=4 </m:t>
                      </m:r>
                      <m:r>
                        <m:rPr>
                          <m:sty m:val="p"/>
                        </m:rPr>
                        <a:rPr lang="en-US" altLang="ja-JP" sz="1400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0" name="正方形/長方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9341" y="944231"/>
                <a:ext cx="1646605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図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44" y="3913847"/>
            <a:ext cx="3086100" cy="267462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4031852"/>
            <a:ext cx="4114800" cy="2468880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13" y="4043897"/>
            <a:ext cx="4114800" cy="2468880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3820249" y="774763"/>
            <a:ext cx="457048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相対論的運動方程式（念の為）を数値積分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正方形/長方形 14"/>
              <p:cNvSpPr/>
              <p:nvPr/>
            </p:nvSpPr>
            <p:spPr>
              <a:xfrm>
                <a:off x="6341812" y="1183856"/>
                <a:ext cx="151996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=15.3 </m:t>
                      </m:r>
                      <m:r>
                        <m:rPr>
                          <m:sty m:val="p"/>
                        </m:rPr>
                        <a:rPr lang="en-US" altLang="ja-JP" sz="1400" b="0" i="0" smtClean="0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en-US" altLang="ja-JP" sz="14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ja-JP" sz="14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5" name="正方形/長方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1812" y="1183856"/>
                <a:ext cx="1519968" cy="307777"/>
              </a:xfrm>
              <a:prstGeom prst="rect">
                <a:avLst/>
              </a:prstGeom>
              <a:blipFill>
                <a:blip r:embed="rId9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正方形/長方形 15"/>
              <p:cNvSpPr/>
              <p:nvPr/>
            </p:nvSpPr>
            <p:spPr>
              <a:xfrm>
                <a:off x="6385920" y="3958424"/>
                <a:ext cx="151996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ja-JP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sz="1400" b="0" i="1" smtClean="0">
                          <a:latin typeface="Cambria Math" panose="02040503050406030204" pitchFamily="18" charset="0"/>
                        </a:rPr>
                        <m:t>=153 </m:t>
                      </m:r>
                      <m:r>
                        <m:rPr>
                          <m:sty m:val="p"/>
                        </m:rPr>
                        <a:rPr lang="en-US" altLang="ja-JP" sz="1400" b="0" i="0" smtClean="0"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en-US" altLang="ja-JP" sz="14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altLang="ja-JP" sz="14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ja-JP" altLang="en-US" sz="1400" dirty="0"/>
              </a:p>
            </p:txBody>
          </p:sp>
        </mc:Choice>
        <mc:Fallback xmlns="">
          <p:sp>
            <p:nvSpPr>
              <p:cNvPr id="16" name="正方形/長方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920" y="3958424"/>
                <a:ext cx="1519968" cy="307777"/>
              </a:xfrm>
              <a:prstGeom prst="rect">
                <a:avLst/>
              </a:prstGeom>
              <a:blipFill>
                <a:blip r:embed="rId10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正方形/長方形 16"/>
              <p:cNvSpPr/>
              <p:nvPr/>
            </p:nvSpPr>
            <p:spPr>
              <a:xfrm>
                <a:off x="335360" y="852106"/>
                <a:ext cx="3499291" cy="344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ja-JP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ja-JP" altLang="en-US" sz="1600" i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ja-JP" altLang="en-US" sz="1600" i="0">
                          <a:latin typeface="Cambria Math" panose="020405030504060302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16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ja-JP" altLang="en-US" sz="1600" i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ja-JP" altLang="en-US" sz="1600" i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̅"/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16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ja-JP" alt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ja-JP" altLang="en-US" sz="1600" i="0">
                          <a:latin typeface="Cambria Math" panose="020405030504060302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16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ja-JP" altLang="en-US" sz="1600" i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7" name="正方形/長方形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852106"/>
                <a:ext cx="3499291" cy="3446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正方形/長方形 17"/>
              <p:cNvSpPr/>
              <p:nvPr/>
            </p:nvSpPr>
            <p:spPr>
              <a:xfrm>
                <a:off x="328118" y="3732855"/>
                <a:ext cx="3499291" cy="344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ja-JP" alt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ja-JP" alt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ja-JP" alt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ja-JP" altLang="en-US" sz="1600" i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ja-JP" altLang="en-US" sz="1600" i="0">
                          <a:latin typeface="Cambria Math" panose="020405030504060302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16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ja-JP" altLang="en-US" sz="1600" i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ja-JP" altLang="en-US" sz="1600" i="0">
                          <a:latin typeface="Cambria Math" panose="02040503050406030204" pitchFamily="18" charset="0"/>
                        </a:rPr>
                        <m:t>, </m:t>
                      </m:r>
                      <m:acc>
                        <m:accPr>
                          <m:chr m:val="̅"/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ja-JP" altLang="en-US" sz="16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ja-JP" alt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ja-JP" altLang="en-US" sz="1600" i="0">
                          <a:latin typeface="Cambria Math" panose="02040503050406030204" pitchFamily="18" charset="0"/>
                        </a:rPr>
                        <m:t>=1×</m:t>
                      </m:r>
                      <m:sSup>
                        <m:sSupPr>
                          <m:ctrlPr>
                            <a:rPr lang="ja-JP" alt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16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ja-JP" altLang="en-US" sz="1600" i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ja-JP" altLang="en-US" sz="1600" dirty="0"/>
              </a:p>
            </p:txBody>
          </p:sp>
        </mc:Choice>
        <mc:Fallback xmlns="">
          <p:sp>
            <p:nvSpPr>
              <p:cNvPr id="18" name="正方形/長方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118" y="3732855"/>
                <a:ext cx="3499291" cy="34464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テキスト ボックス 2"/>
          <p:cNvSpPr txBox="1"/>
          <p:nvPr/>
        </p:nvSpPr>
        <p:spPr>
          <a:xfrm>
            <a:off x="8274447" y="3845387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ja-JP" altLang="en-US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質量が増大</a:t>
            </a:r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し共鳴条件から逸脱</a:t>
            </a:r>
            <a:endParaRPr kumimoji="1" lang="ja-JP" altLang="en-US" b="1" dirty="0" smtClean="0">
              <a:solidFill>
                <a:schemeClr val="accent6">
                  <a:lumMod val="75000"/>
                </a:schemeClr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右矢印 7"/>
          <p:cNvSpPr/>
          <p:nvPr/>
        </p:nvSpPr>
        <p:spPr>
          <a:xfrm rot="5400000">
            <a:off x="10559170" y="4151322"/>
            <a:ext cx="263233" cy="26058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10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/>
          <p:nvPr/>
        </p:nvPicPr>
        <p:blipFill>
          <a:blip r:embed="rId2"/>
          <a:stretch>
            <a:fillRect/>
          </a:stretch>
        </p:blipFill>
        <p:spPr>
          <a:xfrm>
            <a:off x="7263445" y="668682"/>
            <a:ext cx="4928555" cy="295428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従来型</a:t>
            </a:r>
            <a:r>
              <a:rPr kumimoji="1" lang="en-US" altLang="ja-JP" dirty="0" smtClean="0"/>
              <a:t>CARA</a:t>
            </a:r>
            <a:r>
              <a:rPr kumimoji="1" lang="ja-JP" altLang="en-US" dirty="0" smtClean="0"/>
              <a:t>によるイオン加速の問題点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89036C-F296-4C9A-A880-2E65B921FE9B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AFE80-6D17-4719-871D-D2FA08AA3511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685057" y="889251"/>
                <a:ext cx="3319563" cy="12455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en-US" sz="2400" i="1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ja-JP" altLang="en-US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</m:num>
                        <m:den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1.841</m:t>
                          </m:r>
                        </m:den>
                      </m:f>
                      <m:r>
                        <a:rPr lang="ja-JP" altLang="en-US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ja-JP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ja-JP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sz="24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ja-JP" altLang="en-US" sz="2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ja-JP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ja-JP" altLang="en-US" sz="2400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ja-JP" altLang="en-US" sz="240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ja-JP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ja-JP" alt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ja-JP" altLang="en-US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057" y="889251"/>
                <a:ext cx="3319563" cy="12455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5062208" y="980787"/>
                <a:ext cx="2380640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𝜔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=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ja-JP" sz="240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c</m:t>
                          </m:r>
                        </m:sub>
                      </m:sSub>
                      <m:r>
                        <a:rPr lang="en-US" altLang="ja-JP" sz="2400" i="1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𝑞𝐵</m:t>
                          </m:r>
                        </m:num>
                        <m:den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ja-JP" altLang="en-US" sz="2400" dirty="0"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208" y="980787"/>
                <a:ext cx="2380640" cy="6914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正方形/長方形 7"/>
              <p:cNvSpPr/>
              <p:nvPr/>
            </p:nvSpPr>
            <p:spPr>
              <a:xfrm>
                <a:off x="625552" y="2145824"/>
                <a:ext cx="6451318" cy="995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ja-JP" altLang="en-US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ja-JP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1.841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ja-JP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ja-JP" altLang="en-US" sz="2400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ja-JP" altLang="en-US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ja-JP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1.841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ja-JP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ja-JP" altLang="en-US" sz="2400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40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52" y="2145824"/>
                <a:ext cx="6451318" cy="9951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正方形/長方形 8"/>
              <p:cNvSpPr/>
              <p:nvPr/>
            </p:nvSpPr>
            <p:spPr>
              <a:xfrm>
                <a:off x="866883" y="4351405"/>
                <a:ext cx="3018134" cy="995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ja-JP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400">
                          <a:latin typeface="Cambria Math" panose="02040503050406030204" pitchFamily="18" charset="0"/>
                        </a:rPr>
                        <m:t>&gt;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ja-JP" alt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ja-JP" altLang="en-US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ja-JP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ja-JP" alt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sz="2400" i="1">
                                      <a:latin typeface="Cambria Math" panose="02040503050406030204" pitchFamily="18" charset="0"/>
                                    </a:rPr>
                                    <m:t>1.841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ja-JP" alt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ja-JP" altLang="en-US" sz="2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ja-JP" altLang="en-US" sz="2400"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ja-JP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9" name="正方形/長方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83" y="4351405"/>
                <a:ext cx="3018134" cy="9951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452908" y="3889741"/>
            <a:ext cx="1549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ja-JP" sz="24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Required B</a:t>
            </a:r>
            <a:endParaRPr lang="ja-JP" altLang="en-US" sz="2400" dirty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正方形/長方形 12"/>
              <p:cNvSpPr/>
              <p:nvPr/>
            </p:nvSpPr>
            <p:spPr>
              <a:xfrm>
                <a:off x="1308740" y="5643269"/>
                <a:ext cx="57272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ja-JP" alt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ja-JP" altLang="en-US" sz="2400"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3" name="正方形/長方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8740" y="5643269"/>
                <a:ext cx="572721" cy="461665"/>
              </a:xfrm>
              <a:prstGeom prst="rect">
                <a:avLst/>
              </a:prstGeom>
              <a:blipFill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正方形/長方形 13"/>
              <p:cNvSpPr/>
              <p:nvPr/>
            </p:nvSpPr>
            <p:spPr>
              <a:xfrm>
                <a:off x="2736589" y="5643269"/>
                <a:ext cx="4798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ja-JP" altLang="en-US" sz="2400" i="1" dirty="0"/>
              </a:p>
            </p:txBody>
          </p:sp>
        </mc:Choice>
        <mc:Fallback xmlns="">
          <p:sp>
            <p:nvSpPr>
              <p:cNvPr id="14" name="正方形/長方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589" y="5643269"/>
                <a:ext cx="47987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直線矢印コネクタ 15"/>
          <p:cNvCxnSpPr/>
          <p:nvPr/>
        </p:nvCxnSpPr>
        <p:spPr>
          <a:xfrm>
            <a:off x="2001922" y="5653598"/>
            <a:ext cx="0" cy="46166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3287688" y="5631632"/>
            <a:ext cx="0" cy="4616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9046206" y="1632537"/>
            <a:ext cx="216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2400" b="1" dirty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Travelling wave is available</a:t>
            </a:r>
            <a:endParaRPr lang="ja-JP" altLang="en-US" sz="2400" b="1" dirty="0">
              <a:solidFill>
                <a:srgbClr val="FF0000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正方形/長方形 18"/>
              <p:cNvSpPr/>
              <p:nvPr/>
            </p:nvSpPr>
            <p:spPr>
              <a:xfrm>
                <a:off x="831768" y="3362189"/>
                <a:ext cx="116891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ja-JP" alt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ja-JP" alt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ja-JP" alt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ja-JP" altLang="en-US" sz="2400" dirty="0"/>
              </a:p>
            </p:txBody>
          </p:sp>
        </mc:Choice>
        <mc:Fallback xmlns="">
          <p:sp>
            <p:nvSpPr>
              <p:cNvPr id="19" name="正方形/長方形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68" y="3362189"/>
                <a:ext cx="116891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下矢印 19"/>
          <p:cNvSpPr/>
          <p:nvPr/>
        </p:nvSpPr>
        <p:spPr>
          <a:xfrm rot="16200000">
            <a:off x="2419893" y="3209737"/>
            <a:ext cx="288032" cy="8252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163100" y="3376451"/>
            <a:ext cx="95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ja-JP" sz="24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Cutoff</a:t>
            </a:r>
            <a:endParaRPr lang="ja-JP" altLang="en-US" sz="2400" dirty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484015" y="1644311"/>
            <a:ext cx="1537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ja-JP" sz="24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Resonance</a:t>
            </a:r>
            <a:endParaRPr lang="ja-JP" altLang="en-US" sz="2400" dirty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下矢印 24"/>
          <p:cNvSpPr/>
          <p:nvPr/>
        </p:nvSpPr>
        <p:spPr>
          <a:xfrm rot="5400000">
            <a:off x="4389398" y="955386"/>
            <a:ext cx="288032" cy="8252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/>
          <p:cNvPicPr/>
          <p:nvPr/>
        </p:nvPicPr>
        <p:blipFill rotWithShape="1">
          <a:blip r:embed="rId10"/>
          <a:srcRect l="5227" t="6697" r="9703" b="2217"/>
          <a:stretch/>
        </p:blipFill>
        <p:spPr>
          <a:xfrm>
            <a:off x="7502101" y="3527304"/>
            <a:ext cx="4256537" cy="2733072"/>
          </a:xfrm>
          <a:prstGeom prst="rect">
            <a:avLst/>
          </a:prstGeom>
        </p:spPr>
      </p:pic>
      <p:cxnSp>
        <p:nvCxnSpPr>
          <p:cNvPr id="27" name="直線コネクタ 26"/>
          <p:cNvCxnSpPr/>
          <p:nvPr/>
        </p:nvCxnSpPr>
        <p:spPr>
          <a:xfrm flipV="1">
            <a:off x="8908300" y="4797152"/>
            <a:ext cx="0" cy="7855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8253456" y="4866071"/>
            <a:ext cx="3328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0837508" y="455460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7.92 T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101698" y="662181"/>
            <a:ext cx="112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(a) Proton</a:t>
            </a:r>
            <a:endParaRPr lang="ja-JP" altLang="en-US" dirty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194898" y="3298880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(b) </a:t>
            </a:r>
            <a:r>
              <a:rPr lang="en-US" altLang="ja-JP" baseline="300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11</a:t>
            </a:r>
            <a:r>
              <a:rPr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B</a:t>
            </a:r>
            <a:r>
              <a:rPr lang="en-US" altLang="ja-JP" baseline="300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4+</a:t>
            </a:r>
            <a:endParaRPr lang="ja-JP" altLang="en-US" baseline="30000" dirty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608168" y="6156012"/>
            <a:ext cx="433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Relation between wall radius and required B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956714" y="4248760"/>
            <a:ext cx="3531738" cy="203132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従来型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CARA</a:t>
            </a:r>
            <a:r>
              <a:rPr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イオン加速の問題点</a:t>
            </a:r>
            <a:endParaRPr lang="en-US" altLang="ja-JP" b="1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1"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装置半径が</a:t>
            </a:r>
            <a:r>
              <a:rPr kumimoji="1" lang="en-US" altLang="ja-JP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2m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ja-JP" altLang="en-US" b="1" dirty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磁場</a:t>
            </a:r>
            <a:r>
              <a:rPr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が</a:t>
            </a:r>
            <a:r>
              <a:rPr lang="en-US" altLang="ja-JP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8T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ja-JP" b="1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kumimoji="1" lang="en-US" altLang="ja-JP" b="1" dirty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lang="en-US" altLang="ja-JP" b="1" dirty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Small-</a:t>
            </a:r>
            <a:r>
              <a:rPr lang="en-US" altLang="ja-JP" b="1" dirty="0" err="1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gyroradius</a:t>
            </a:r>
            <a:r>
              <a:rPr lang="en-US" altLang="ja-JP" b="1" dirty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drift </a:t>
            </a:r>
            <a:r>
              <a:rPr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粒子となり</a:t>
            </a:r>
            <a:endParaRPr lang="en-US" altLang="ja-JP" b="1" dirty="0" smtClean="0">
              <a:solidFill>
                <a:schemeClr val="bg1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ctr"/>
            <a:r>
              <a:rPr kumimoji="1" lang="en-US" altLang="ja-JP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kumimoji="1" lang="ja-JP" altLang="en-US" b="1" dirty="0" smtClean="0">
                <a:solidFill>
                  <a:schemeClr val="bg1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維持への寄与が小さい</a:t>
            </a:r>
          </a:p>
        </p:txBody>
      </p:sp>
      <p:sp>
        <p:nvSpPr>
          <p:cNvPr id="33" name="右矢印 32"/>
          <p:cNvSpPr/>
          <p:nvPr/>
        </p:nvSpPr>
        <p:spPr>
          <a:xfrm rot="5400000">
            <a:off x="5489581" y="5224469"/>
            <a:ext cx="384773" cy="31568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521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656138" y="1940234"/>
            <a:ext cx="5760342" cy="2159000"/>
          </a:xfrm>
          <a:prstGeom prst="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コイル配置の初期プラン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89036C-F296-4C9A-A880-2E65B921FE9B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AFE80-6D17-4719-871D-D2FA08AA3511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774825" y="1940234"/>
            <a:ext cx="8642350" cy="2159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36778" y="4182155"/>
            <a:ext cx="187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Calculation region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013283" y="2835068"/>
            <a:ext cx="97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lang="ja-JP" altLang="en-US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part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2734138" y="1940234"/>
            <a:ext cx="1922001" cy="2159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78117" y="2861962"/>
            <a:ext cx="1911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Connection region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1774826" y="1940234"/>
            <a:ext cx="961931" cy="2159000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70456" y="2835068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CARA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738684" y="1450774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8904312" y="1450774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7282631" y="1450774"/>
            <a:ext cx="28803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1524001" y="1450775"/>
            <a:ext cx="2310741" cy="330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4368106" y="1450774"/>
            <a:ext cx="288032" cy="2880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4030650" y="1450774"/>
            <a:ext cx="288032" cy="2880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38611" y="984176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Solenoid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702921" y="980728"/>
            <a:ext cx="116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Mirror coil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842320" y="257658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4 m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2842320" y="1924578"/>
            <a:ext cx="0" cy="217465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1936350" y="430066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1 m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008486" y="241486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8 T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1731024" y="4300662"/>
            <a:ext cx="90454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グループ化 38"/>
          <p:cNvGrpSpPr/>
          <p:nvPr/>
        </p:nvGrpSpPr>
        <p:grpSpPr>
          <a:xfrm>
            <a:off x="4689409" y="1953315"/>
            <a:ext cx="5761037" cy="2163534"/>
            <a:chOff x="335360" y="2001339"/>
            <a:chExt cx="5761037" cy="2851422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 rotWithShape="1">
            <a:blip r:embed="rId2"/>
            <a:srcRect l="12230" t="17637" r="12094" b="18605"/>
            <a:stretch/>
          </p:blipFill>
          <p:spPr>
            <a:xfrm>
              <a:off x="335360" y="2001339"/>
              <a:ext cx="5761037" cy="2851422"/>
            </a:xfrm>
            <a:prstGeom prst="rect">
              <a:avLst/>
            </a:prstGeom>
          </p:spPr>
        </p:pic>
        <p:cxnSp>
          <p:nvCxnSpPr>
            <p:cNvPr id="42" name="直線コネクタ 41"/>
            <p:cNvCxnSpPr/>
            <p:nvPr/>
          </p:nvCxnSpPr>
          <p:spPr>
            <a:xfrm>
              <a:off x="1199456" y="3452815"/>
              <a:ext cx="4032448" cy="0"/>
            </a:xfrm>
            <a:prstGeom prst="line">
              <a:avLst/>
            </a:prstGeom>
            <a:ln w="19050">
              <a:solidFill>
                <a:srgbClr val="282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フリーフォーム 28"/>
          <p:cNvSpPr/>
          <p:nvPr/>
        </p:nvSpPr>
        <p:spPr>
          <a:xfrm rot="1462316">
            <a:off x="4602895" y="2869447"/>
            <a:ext cx="394821" cy="68266"/>
          </a:xfrm>
          <a:custGeom>
            <a:avLst/>
            <a:gdLst>
              <a:gd name="connsiteX0" fmla="*/ 1257300 w 1257300"/>
              <a:gd name="connsiteY0" fmla="*/ 19050 h 241300"/>
              <a:gd name="connsiteX1" fmla="*/ 1257300 w 1257300"/>
              <a:gd name="connsiteY1" fmla="*/ 19050 h 241300"/>
              <a:gd name="connsiteX2" fmla="*/ 838200 w 1257300"/>
              <a:gd name="connsiteY2" fmla="*/ 0 h 241300"/>
              <a:gd name="connsiteX3" fmla="*/ 0 w 1257300"/>
              <a:gd name="connsiteY3" fmla="*/ 228600 h 241300"/>
              <a:gd name="connsiteX4" fmla="*/ 838200 w 1257300"/>
              <a:gd name="connsiteY4" fmla="*/ 241300 h 241300"/>
              <a:gd name="connsiteX5" fmla="*/ 838200 w 1257300"/>
              <a:gd name="connsiteY5" fmla="*/ 241300 h 241300"/>
              <a:gd name="connsiteX6" fmla="*/ 844550 w 1257300"/>
              <a:gd name="connsiteY6" fmla="*/ 6350 h 241300"/>
              <a:gd name="connsiteX0" fmla="*/ 1257300 w 1257300"/>
              <a:gd name="connsiteY0" fmla="*/ 19050 h 241300"/>
              <a:gd name="connsiteX1" fmla="*/ 838200 w 1257300"/>
              <a:gd name="connsiteY1" fmla="*/ 0 h 241300"/>
              <a:gd name="connsiteX2" fmla="*/ 0 w 1257300"/>
              <a:gd name="connsiteY2" fmla="*/ 228600 h 241300"/>
              <a:gd name="connsiteX3" fmla="*/ 838200 w 1257300"/>
              <a:gd name="connsiteY3" fmla="*/ 241300 h 241300"/>
              <a:gd name="connsiteX4" fmla="*/ 838200 w 1257300"/>
              <a:gd name="connsiteY4" fmla="*/ 241300 h 241300"/>
              <a:gd name="connsiteX5" fmla="*/ 844550 w 1257300"/>
              <a:gd name="connsiteY5" fmla="*/ 6350 h 241300"/>
              <a:gd name="connsiteX0" fmla="*/ 838200 w 844550"/>
              <a:gd name="connsiteY0" fmla="*/ 0 h 241300"/>
              <a:gd name="connsiteX1" fmla="*/ 0 w 844550"/>
              <a:gd name="connsiteY1" fmla="*/ 228600 h 241300"/>
              <a:gd name="connsiteX2" fmla="*/ 838200 w 844550"/>
              <a:gd name="connsiteY2" fmla="*/ 241300 h 241300"/>
              <a:gd name="connsiteX3" fmla="*/ 838200 w 844550"/>
              <a:gd name="connsiteY3" fmla="*/ 241300 h 241300"/>
              <a:gd name="connsiteX4" fmla="*/ 844550 w 844550"/>
              <a:gd name="connsiteY4" fmla="*/ 635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550" h="241300">
                <a:moveTo>
                  <a:pt x="838200" y="0"/>
                </a:moveTo>
                <a:lnTo>
                  <a:pt x="0" y="228600"/>
                </a:lnTo>
                <a:lnTo>
                  <a:pt x="838200" y="241300"/>
                </a:lnTo>
                <a:lnTo>
                  <a:pt x="838200" y="241300"/>
                </a:lnTo>
                <a:lnTo>
                  <a:pt x="844550" y="6350"/>
                </a:lnTo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1000">
                <a:srgbClr val="E783E2"/>
              </a:gs>
              <a:gs pos="100000">
                <a:srgbClr val="FF66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19" y="2910728"/>
            <a:ext cx="138144" cy="138144"/>
          </a:xfrm>
          <a:prstGeom prst="rect">
            <a:avLst/>
          </a:prstGeom>
        </p:spPr>
      </p:pic>
      <p:sp>
        <p:nvSpPr>
          <p:cNvPr id="35" name="フリーフォーム 34"/>
          <p:cNvSpPr/>
          <p:nvPr/>
        </p:nvSpPr>
        <p:spPr>
          <a:xfrm rot="1462316">
            <a:off x="9888904" y="2912317"/>
            <a:ext cx="394821" cy="68266"/>
          </a:xfrm>
          <a:custGeom>
            <a:avLst/>
            <a:gdLst>
              <a:gd name="connsiteX0" fmla="*/ 1257300 w 1257300"/>
              <a:gd name="connsiteY0" fmla="*/ 19050 h 241300"/>
              <a:gd name="connsiteX1" fmla="*/ 1257300 w 1257300"/>
              <a:gd name="connsiteY1" fmla="*/ 19050 h 241300"/>
              <a:gd name="connsiteX2" fmla="*/ 838200 w 1257300"/>
              <a:gd name="connsiteY2" fmla="*/ 0 h 241300"/>
              <a:gd name="connsiteX3" fmla="*/ 0 w 1257300"/>
              <a:gd name="connsiteY3" fmla="*/ 228600 h 241300"/>
              <a:gd name="connsiteX4" fmla="*/ 838200 w 1257300"/>
              <a:gd name="connsiteY4" fmla="*/ 241300 h 241300"/>
              <a:gd name="connsiteX5" fmla="*/ 838200 w 1257300"/>
              <a:gd name="connsiteY5" fmla="*/ 241300 h 241300"/>
              <a:gd name="connsiteX6" fmla="*/ 844550 w 1257300"/>
              <a:gd name="connsiteY6" fmla="*/ 6350 h 241300"/>
              <a:gd name="connsiteX0" fmla="*/ 1257300 w 1257300"/>
              <a:gd name="connsiteY0" fmla="*/ 19050 h 241300"/>
              <a:gd name="connsiteX1" fmla="*/ 838200 w 1257300"/>
              <a:gd name="connsiteY1" fmla="*/ 0 h 241300"/>
              <a:gd name="connsiteX2" fmla="*/ 0 w 1257300"/>
              <a:gd name="connsiteY2" fmla="*/ 228600 h 241300"/>
              <a:gd name="connsiteX3" fmla="*/ 838200 w 1257300"/>
              <a:gd name="connsiteY3" fmla="*/ 241300 h 241300"/>
              <a:gd name="connsiteX4" fmla="*/ 838200 w 1257300"/>
              <a:gd name="connsiteY4" fmla="*/ 241300 h 241300"/>
              <a:gd name="connsiteX5" fmla="*/ 844550 w 1257300"/>
              <a:gd name="connsiteY5" fmla="*/ 6350 h 241300"/>
              <a:gd name="connsiteX0" fmla="*/ 838200 w 844550"/>
              <a:gd name="connsiteY0" fmla="*/ 0 h 241300"/>
              <a:gd name="connsiteX1" fmla="*/ 0 w 844550"/>
              <a:gd name="connsiteY1" fmla="*/ 228600 h 241300"/>
              <a:gd name="connsiteX2" fmla="*/ 838200 w 844550"/>
              <a:gd name="connsiteY2" fmla="*/ 241300 h 241300"/>
              <a:gd name="connsiteX3" fmla="*/ 838200 w 844550"/>
              <a:gd name="connsiteY3" fmla="*/ 241300 h 241300"/>
              <a:gd name="connsiteX4" fmla="*/ 844550 w 844550"/>
              <a:gd name="connsiteY4" fmla="*/ 635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550" h="241300">
                <a:moveTo>
                  <a:pt x="838200" y="0"/>
                </a:moveTo>
                <a:lnTo>
                  <a:pt x="0" y="228600"/>
                </a:lnTo>
                <a:lnTo>
                  <a:pt x="838200" y="241300"/>
                </a:lnTo>
                <a:lnTo>
                  <a:pt x="838200" y="241300"/>
                </a:lnTo>
                <a:lnTo>
                  <a:pt x="844550" y="6350"/>
                </a:lnTo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1000">
                <a:srgbClr val="E783E2"/>
              </a:gs>
              <a:gs pos="100000">
                <a:srgbClr val="FF66C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328" y="2953598"/>
            <a:ext cx="138144" cy="138144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9528998" y="3107399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End-loss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84072" y="4941168"/>
            <a:ext cx="10661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CARA</a:t>
            </a:r>
            <a:r>
              <a:rPr kumimoji="1" lang="ja-JP" altLang="en-US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ビームイオンが端損失しないように</a:t>
            </a:r>
            <a:r>
              <a:rPr lang="ja-JP" altLang="en-US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ミラーコイルで軸方向速度をゼロにして</a:t>
            </a:r>
            <a:r>
              <a:rPr lang="en-US" altLang="ja-JP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lang="ja-JP" altLang="en-US" sz="20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へ入</a:t>
            </a:r>
            <a:r>
              <a:rPr lang="ja-JP" altLang="en-US" sz="2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射</a:t>
            </a:r>
            <a:endParaRPr kumimoji="1" lang="ja-JP" altLang="en-US" sz="2000" b="1" dirty="0" smtClean="0">
              <a:solidFill>
                <a:schemeClr val="accent6">
                  <a:lumMod val="75000"/>
                </a:schemeClr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7" name="二等辺三角形 6"/>
          <p:cNvSpPr/>
          <p:nvPr/>
        </p:nvSpPr>
        <p:spPr>
          <a:xfrm rot="10800000">
            <a:off x="4126896" y="5435629"/>
            <a:ext cx="3865694" cy="288032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478937" y="5981783"/>
            <a:ext cx="5234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CARA</a:t>
            </a:r>
            <a:r>
              <a:rPr kumimoji="1" lang="ja-JP" altLang="en-US" sz="32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へビームイオンが逆流</a:t>
            </a:r>
          </a:p>
        </p:txBody>
      </p:sp>
    </p:spTree>
    <p:extLst>
      <p:ext uri="{BB962C8B-B14F-4D97-AF65-F5344CB8AC3E}">
        <p14:creationId xmlns:p14="http://schemas.microsoft.com/office/powerpoint/2010/main" val="304208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図 47">
            <a:extLst>
              <a:ext uri="{FF2B5EF4-FFF2-40B4-BE49-F238E27FC236}">
                <a16:creationId xmlns:a16="http://schemas.microsoft.com/office/drawing/2014/main" id="{789BA3F3-8C36-19A2-B98F-99AA5A77B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800" y="3458594"/>
            <a:ext cx="2372800" cy="213064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逆流の理由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89036C-F296-4C9A-A880-2E65B921FE9B}" type="datetime1">
              <a:rPr lang="ja-JP" altLang="en-US" smtClean="0"/>
              <a:t>2025/7/14</a:t>
            </a:fld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AFE80-6D17-4719-871D-D2FA08AA3511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959895" y="3965110"/>
            <a:ext cx="289808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959895" y="5405270"/>
            <a:ext cx="2898080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楕円 11"/>
          <p:cNvSpPr/>
          <p:nvPr/>
        </p:nvSpPr>
        <p:spPr>
          <a:xfrm>
            <a:off x="2538939" y="4326130"/>
            <a:ext cx="2638072" cy="710825"/>
          </a:xfrm>
          <a:prstGeom prst="ellipse">
            <a:avLst/>
          </a:prstGeom>
          <a:solidFill>
            <a:srgbClr val="FF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959895" y="4694114"/>
            <a:ext cx="37138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フリーフォーム 15"/>
          <p:cNvSpPr/>
          <p:nvPr/>
        </p:nvSpPr>
        <p:spPr>
          <a:xfrm>
            <a:off x="959895" y="4168244"/>
            <a:ext cx="2898060" cy="439935"/>
          </a:xfrm>
          <a:custGeom>
            <a:avLst/>
            <a:gdLst>
              <a:gd name="connsiteX0" fmla="*/ 0 w 2872740"/>
              <a:gd name="connsiteY0" fmla="*/ 365760 h 384235"/>
              <a:gd name="connsiteX1" fmla="*/ 1280160 w 2872740"/>
              <a:gd name="connsiteY1" fmla="*/ 358140 h 384235"/>
              <a:gd name="connsiteX2" fmla="*/ 1844040 w 2872740"/>
              <a:gd name="connsiteY2" fmla="*/ 114300 h 384235"/>
              <a:gd name="connsiteX3" fmla="*/ 2872740 w 2872740"/>
              <a:gd name="connsiteY3" fmla="*/ 0 h 384235"/>
              <a:gd name="connsiteX0" fmla="*/ 0 w 2827020"/>
              <a:gd name="connsiteY0" fmla="*/ 417848 h 423084"/>
              <a:gd name="connsiteX1" fmla="*/ 1234440 w 2827020"/>
              <a:gd name="connsiteY1" fmla="*/ 358140 h 423084"/>
              <a:gd name="connsiteX2" fmla="*/ 1798320 w 2827020"/>
              <a:gd name="connsiteY2" fmla="*/ 114300 h 423084"/>
              <a:gd name="connsiteX3" fmla="*/ 2827020 w 2827020"/>
              <a:gd name="connsiteY3" fmla="*/ 0 h 423084"/>
              <a:gd name="connsiteX0" fmla="*/ 0 w 2827020"/>
              <a:gd name="connsiteY0" fmla="*/ 417848 h 420308"/>
              <a:gd name="connsiteX1" fmla="*/ 1234440 w 2827020"/>
              <a:gd name="connsiteY1" fmla="*/ 358140 h 420308"/>
              <a:gd name="connsiteX2" fmla="*/ 1798320 w 2827020"/>
              <a:gd name="connsiteY2" fmla="*/ 114300 h 420308"/>
              <a:gd name="connsiteX3" fmla="*/ 2827020 w 2827020"/>
              <a:gd name="connsiteY3" fmla="*/ 0 h 420308"/>
              <a:gd name="connsiteX0" fmla="*/ 0 w 2849880"/>
              <a:gd name="connsiteY0" fmla="*/ 425289 h 427344"/>
              <a:gd name="connsiteX1" fmla="*/ 1257300 w 2849880"/>
              <a:gd name="connsiteY1" fmla="*/ 358140 h 427344"/>
              <a:gd name="connsiteX2" fmla="*/ 1821180 w 2849880"/>
              <a:gd name="connsiteY2" fmla="*/ 114300 h 427344"/>
              <a:gd name="connsiteX3" fmla="*/ 2849880 w 2849880"/>
              <a:gd name="connsiteY3" fmla="*/ 0 h 427344"/>
              <a:gd name="connsiteX0" fmla="*/ 0 w 2849880"/>
              <a:gd name="connsiteY0" fmla="*/ 425289 h 427344"/>
              <a:gd name="connsiteX1" fmla="*/ 1257300 w 2849880"/>
              <a:gd name="connsiteY1" fmla="*/ 358140 h 427344"/>
              <a:gd name="connsiteX2" fmla="*/ 1821180 w 2849880"/>
              <a:gd name="connsiteY2" fmla="*/ 114300 h 427344"/>
              <a:gd name="connsiteX3" fmla="*/ 2849880 w 2849880"/>
              <a:gd name="connsiteY3" fmla="*/ 0 h 427344"/>
              <a:gd name="connsiteX0" fmla="*/ 0 w 2849880"/>
              <a:gd name="connsiteY0" fmla="*/ 425289 h 427344"/>
              <a:gd name="connsiteX1" fmla="*/ 1257300 w 2849880"/>
              <a:gd name="connsiteY1" fmla="*/ 358140 h 427344"/>
              <a:gd name="connsiteX2" fmla="*/ 1821180 w 2849880"/>
              <a:gd name="connsiteY2" fmla="*/ 114300 h 427344"/>
              <a:gd name="connsiteX3" fmla="*/ 2849880 w 2849880"/>
              <a:gd name="connsiteY3" fmla="*/ 0 h 427344"/>
              <a:gd name="connsiteX0" fmla="*/ 0 w 2849880"/>
              <a:gd name="connsiteY0" fmla="*/ 427552 h 429607"/>
              <a:gd name="connsiteX1" fmla="*/ 1257300 w 2849880"/>
              <a:gd name="connsiteY1" fmla="*/ 360403 h 429607"/>
              <a:gd name="connsiteX2" fmla="*/ 1821180 w 2849880"/>
              <a:gd name="connsiteY2" fmla="*/ 116563 h 429607"/>
              <a:gd name="connsiteX3" fmla="*/ 2849880 w 2849880"/>
              <a:gd name="connsiteY3" fmla="*/ 2263 h 42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9880" h="429607">
                <a:moveTo>
                  <a:pt x="0" y="427552"/>
                </a:moveTo>
                <a:cubicBezTo>
                  <a:pt x="539750" y="437256"/>
                  <a:pt x="953770" y="412235"/>
                  <a:pt x="1257300" y="360403"/>
                </a:cubicBezTo>
                <a:cubicBezTo>
                  <a:pt x="1560830" y="308571"/>
                  <a:pt x="1578610" y="220900"/>
                  <a:pt x="1821180" y="116563"/>
                </a:cubicBezTo>
                <a:cubicBezTo>
                  <a:pt x="2063750" y="12226"/>
                  <a:pt x="2445385" y="-7638"/>
                  <a:pt x="2849880" y="226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9C61CB2-90A9-2527-32B4-65EDFEB5A47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394058" y="3339623"/>
            <a:ext cx="2143284" cy="22569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E1C66ABF-2D31-A955-FF62-F76D4D59A818}"/>
                  </a:ext>
                </a:extLst>
              </p:cNvPr>
              <p:cNvSpPr txBox="1"/>
              <p:nvPr/>
            </p:nvSpPr>
            <p:spPr>
              <a:xfrm rot="10800000">
                <a:off x="7025262" y="3735479"/>
                <a:ext cx="407484" cy="1505334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altLang="ja-JP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100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11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1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100" i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</m:den>
                      </m:f>
                      <m:r>
                        <a:rPr lang="en-US" altLang="ja-JP" sz="11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ja-JP" altLang="en-US" sz="11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E1C66ABF-2D31-A955-FF62-F76D4D59A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7025262" y="3735479"/>
                <a:ext cx="407484" cy="15053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351632E-8C22-9770-17F1-81D137A016AE}"/>
                  </a:ext>
                </a:extLst>
              </p:cNvPr>
              <p:cNvSpPr txBox="1"/>
              <p:nvPr/>
            </p:nvSpPr>
            <p:spPr>
              <a:xfrm rot="16200000">
                <a:off x="8396539" y="4952185"/>
                <a:ext cx="396712" cy="168542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200" i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</m:den>
                      </m:f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ja-JP" altLang="en-US" sz="12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351632E-8C22-9770-17F1-81D137A01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396539" y="4952185"/>
                <a:ext cx="396712" cy="16854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フリーフォーム 21"/>
          <p:cNvSpPr/>
          <p:nvPr/>
        </p:nvSpPr>
        <p:spPr>
          <a:xfrm flipV="1">
            <a:off x="959895" y="4780048"/>
            <a:ext cx="2898060" cy="439935"/>
          </a:xfrm>
          <a:custGeom>
            <a:avLst/>
            <a:gdLst>
              <a:gd name="connsiteX0" fmla="*/ 0 w 2872740"/>
              <a:gd name="connsiteY0" fmla="*/ 365760 h 384235"/>
              <a:gd name="connsiteX1" fmla="*/ 1280160 w 2872740"/>
              <a:gd name="connsiteY1" fmla="*/ 358140 h 384235"/>
              <a:gd name="connsiteX2" fmla="*/ 1844040 w 2872740"/>
              <a:gd name="connsiteY2" fmla="*/ 114300 h 384235"/>
              <a:gd name="connsiteX3" fmla="*/ 2872740 w 2872740"/>
              <a:gd name="connsiteY3" fmla="*/ 0 h 384235"/>
              <a:gd name="connsiteX0" fmla="*/ 0 w 2827020"/>
              <a:gd name="connsiteY0" fmla="*/ 417848 h 423084"/>
              <a:gd name="connsiteX1" fmla="*/ 1234440 w 2827020"/>
              <a:gd name="connsiteY1" fmla="*/ 358140 h 423084"/>
              <a:gd name="connsiteX2" fmla="*/ 1798320 w 2827020"/>
              <a:gd name="connsiteY2" fmla="*/ 114300 h 423084"/>
              <a:gd name="connsiteX3" fmla="*/ 2827020 w 2827020"/>
              <a:gd name="connsiteY3" fmla="*/ 0 h 423084"/>
              <a:gd name="connsiteX0" fmla="*/ 0 w 2827020"/>
              <a:gd name="connsiteY0" fmla="*/ 417848 h 420308"/>
              <a:gd name="connsiteX1" fmla="*/ 1234440 w 2827020"/>
              <a:gd name="connsiteY1" fmla="*/ 358140 h 420308"/>
              <a:gd name="connsiteX2" fmla="*/ 1798320 w 2827020"/>
              <a:gd name="connsiteY2" fmla="*/ 114300 h 420308"/>
              <a:gd name="connsiteX3" fmla="*/ 2827020 w 2827020"/>
              <a:gd name="connsiteY3" fmla="*/ 0 h 420308"/>
              <a:gd name="connsiteX0" fmla="*/ 0 w 2849880"/>
              <a:gd name="connsiteY0" fmla="*/ 425289 h 427344"/>
              <a:gd name="connsiteX1" fmla="*/ 1257300 w 2849880"/>
              <a:gd name="connsiteY1" fmla="*/ 358140 h 427344"/>
              <a:gd name="connsiteX2" fmla="*/ 1821180 w 2849880"/>
              <a:gd name="connsiteY2" fmla="*/ 114300 h 427344"/>
              <a:gd name="connsiteX3" fmla="*/ 2849880 w 2849880"/>
              <a:gd name="connsiteY3" fmla="*/ 0 h 427344"/>
              <a:gd name="connsiteX0" fmla="*/ 0 w 2849880"/>
              <a:gd name="connsiteY0" fmla="*/ 425289 h 427344"/>
              <a:gd name="connsiteX1" fmla="*/ 1257300 w 2849880"/>
              <a:gd name="connsiteY1" fmla="*/ 358140 h 427344"/>
              <a:gd name="connsiteX2" fmla="*/ 1821180 w 2849880"/>
              <a:gd name="connsiteY2" fmla="*/ 114300 h 427344"/>
              <a:gd name="connsiteX3" fmla="*/ 2849880 w 2849880"/>
              <a:gd name="connsiteY3" fmla="*/ 0 h 427344"/>
              <a:gd name="connsiteX0" fmla="*/ 0 w 2849880"/>
              <a:gd name="connsiteY0" fmla="*/ 425289 h 427344"/>
              <a:gd name="connsiteX1" fmla="*/ 1257300 w 2849880"/>
              <a:gd name="connsiteY1" fmla="*/ 358140 h 427344"/>
              <a:gd name="connsiteX2" fmla="*/ 1821180 w 2849880"/>
              <a:gd name="connsiteY2" fmla="*/ 114300 h 427344"/>
              <a:gd name="connsiteX3" fmla="*/ 2849880 w 2849880"/>
              <a:gd name="connsiteY3" fmla="*/ 0 h 427344"/>
              <a:gd name="connsiteX0" fmla="*/ 0 w 2849880"/>
              <a:gd name="connsiteY0" fmla="*/ 427552 h 429607"/>
              <a:gd name="connsiteX1" fmla="*/ 1257300 w 2849880"/>
              <a:gd name="connsiteY1" fmla="*/ 360403 h 429607"/>
              <a:gd name="connsiteX2" fmla="*/ 1821180 w 2849880"/>
              <a:gd name="connsiteY2" fmla="*/ 116563 h 429607"/>
              <a:gd name="connsiteX3" fmla="*/ 2849880 w 2849880"/>
              <a:gd name="connsiteY3" fmla="*/ 2263 h 42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49880" h="429607">
                <a:moveTo>
                  <a:pt x="0" y="427552"/>
                </a:moveTo>
                <a:cubicBezTo>
                  <a:pt x="539750" y="437256"/>
                  <a:pt x="953770" y="412235"/>
                  <a:pt x="1257300" y="360403"/>
                </a:cubicBezTo>
                <a:cubicBezTo>
                  <a:pt x="1560830" y="308571"/>
                  <a:pt x="1578610" y="220900"/>
                  <a:pt x="1821180" y="116563"/>
                </a:cubicBezTo>
                <a:cubicBezTo>
                  <a:pt x="2063750" y="12226"/>
                  <a:pt x="2445385" y="-7638"/>
                  <a:pt x="2849880" y="2263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3857955" y="3893102"/>
            <a:ext cx="1584196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フリーフォーム 28"/>
          <p:cNvSpPr/>
          <p:nvPr/>
        </p:nvSpPr>
        <p:spPr>
          <a:xfrm>
            <a:off x="1902610" y="4497095"/>
            <a:ext cx="54349" cy="479399"/>
          </a:xfrm>
          <a:custGeom>
            <a:avLst/>
            <a:gdLst>
              <a:gd name="connsiteX0" fmla="*/ 53501 w 68741"/>
              <a:gd name="connsiteY0" fmla="*/ 0 h 502920"/>
              <a:gd name="connsiteX1" fmla="*/ 161 w 68741"/>
              <a:gd name="connsiteY1" fmla="*/ 274320 h 502920"/>
              <a:gd name="connsiteX2" fmla="*/ 68741 w 68741"/>
              <a:gd name="connsiteY2" fmla="*/ 502920 h 50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741" h="502920">
                <a:moveTo>
                  <a:pt x="53501" y="0"/>
                </a:moveTo>
                <a:cubicBezTo>
                  <a:pt x="25561" y="95250"/>
                  <a:pt x="-2379" y="190500"/>
                  <a:pt x="161" y="274320"/>
                </a:cubicBezTo>
                <a:cubicBezTo>
                  <a:pt x="2701" y="358140"/>
                  <a:pt x="35721" y="430530"/>
                  <a:pt x="68741" y="502920"/>
                </a:cubicBezTo>
              </a:path>
            </a:pathLst>
          </a:custGeom>
          <a:noFill/>
          <a:ln>
            <a:solidFill>
              <a:srgbClr val="FF66C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999" y="4438591"/>
            <a:ext cx="110771" cy="110771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348" y="4387157"/>
            <a:ext cx="110771" cy="110771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3762850" y="4039205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b="1" dirty="0" smtClean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B</a:t>
            </a:r>
            <a:r>
              <a:rPr lang="ja-JP" altLang="en-US" b="1" dirty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ja-JP" altLang="en-US" b="1" dirty="0" smtClean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強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02936" y="4825464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b="1" dirty="0" smtClean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B</a:t>
            </a:r>
            <a:r>
              <a:rPr lang="ja-JP" altLang="en-US" b="1" dirty="0">
                <a:solidFill>
                  <a:srgbClr val="FF0000"/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弱</a:t>
            </a:r>
            <a:endParaRPr kumimoji="1" lang="ja-JP" altLang="en-US" b="1" dirty="0" smtClean="0">
              <a:solidFill>
                <a:srgbClr val="FF0000"/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フリーフォーム 33"/>
          <p:cNvSpPr/>
          <p:nvPr/>
        </p:nvSpPr>
        <p:spPr>
          <a:xfrm>
            <a:off x="2339035" y="4387967"/>
            <a:ext cx="182880" cy="160230"/>
          </a:xfrm>
          <a:custGeom>
            <a:avLst/>
            <a:gdLst>
              <a:gd name="connsiteX0" fmla="*/ 0 w 182880"/>
              <a:gd name="connsiteY0" fmla="*/ 22923 h 160230"/>
              <a:gd name="connsiteX1" fmla="*/ 60960 w 182880"/>
              <a:gd name="connsiteY1" fmla="*/ 160083 h 160230"/>
              <a:gd name="connsiteX2" fmla="*/ 91440 w 182880"/>
              <a:gd name="connsiteY2" fmla="*/ 63 h 160230"/>
              <a:gd name="connsiteX3" fmla="*/ 182880 w 182880"/>
              <a:gd name="connsiteY3" fmla="*/ 144843 h 16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" h="160230">
                <a:moveTo>
                  <a:pt x="0" y="22923"/>
                </a:moveTo>
                <a:cubicBezTo>
                  <a:pt x="22860" y="93408"/>
                  <a:pt x="45720" y="163893"/>
                  <a:pt x="60960" y="160083"/>
                </a:cubicBezTo>
                <a:cubicBezTo>
                  <a:pt x="76200" y="156273"/>
                  <a:pt x="71120" y="2603"/>
                  <a:pt x="91440" y="63"/>
                </a:cubicBezTo>
                <a:cubicBezTo>
                  <a:pt x="111760" y="-2477"/>
                  <a:pt x="147320" y="71183"/>
                  <a:pt x="182880" y="144843"/>
                </a:cubicBezTo>
              </a:path>
            </a:pathLst>
          </a:custGeom>
          <a:noFill/>
          <a:ln>
            <a:solidFill>
              <a:srgbClr val="FF66C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右矢印 34"/>
          <p:cNvSpPr/>
          <p:nvPr/>
        </p:nvSpPr>
        <p:spPr>
          <a:xfrm>
            <a:off x="1834576" y="4625941"/>
            <a:ext cx="233616" cy="16235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矢印 35"/>
          <p:cNvSpPr/>
          <p:nvPr/>
        </p:nvSpPr>
        <p:spPr>
          <a:xfrm rot="10800000">
            <a:off x="2265487" y="4184024"/>
            <a:ext cx="233616" cy="16235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テキスト ボックス 36"/>
              <p:cNvSpPr txBox="1"/>
              <p:nvPr/>
            </p:nvSpPr>
            <p:spPr>
              <a:xfrm>
                <a:off x="4802928" y="5567383"/>
                <a:ext cx="1734321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𝑚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d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d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𝑞</m:t>
                      </m:r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kumimoji="1" lang="ja-JP" altLang="en-US" dirty="0" smtClean="0"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37" name="テキスト ボックス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928" y="5567383"/>
                <a:ext cx="1734321" cy="52591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4802928" y="3904220"/>
                <a:ext cx="1618135" cy="5364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𝑚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d</m:t>
                          </m:r>
                          <m:sSub>
                            <m:sSubPr>
                              <m:ctrlP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</m:ctrlPr>
                            </m:sSubPr>
                            <m:e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1" lang="en-US" altLang="ja-JP" b="0" i="1" smtClean="0">
                                  <a:latin typeface="Cambria Math" panose="02040503050406030204" pitchFamily="18" charset="0"/>
                                  <a:ea typeface="メイリオ" panose="020B0604030504040204" pitchFamily="50" charset="-128"/>
                                  <a:cs typeface="メイリオ" panose="020B0604030504040204" pitchFamily="50" charset="-128"/>
                                </a:rPr>
                                <m:t>||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d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𝑡</m:t>
                          </m:r>
                        </m:den>
                      </m:f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−</m:t>
                      </m:r>
                      <m:r>
                        <a:rPr lang="en-US" altLang="ja-JP" i="1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𝜇</m:t>
                      </m:r>
                      <m:f>
                        <m:f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𝜕</m:t>
                          </m:r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𝐵</m:t>
                          </m:r>
                        </m:num>
                        <m:den>
                          <m:r>
                            <a:rPr lang="en-US" altLang="ja-JP" i="1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𝜕</m:t>
                          </m:r>
                          <m:r>
                            <m:rPr>
                              <m:nor/>
                            </m:rPr>
                            <a:rPr lang="en-US" altLang="ja-JP" b="0" i="0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s</m:t>
                          </m:r>
                        </m:den>
                      </m:f>
                    </m:oMath>
                  </m:oMathPara>
                </a14:m>
                <a:endParaRPr kumimoji="1" lang="ja-JP" altLang="en-US" dirty="0" smtClean="0"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928" y="3904220"/>
                <a:ext cx="1618135" cy="5364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3" name="表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805501"/>
              </p:ext>
            </p:extLst>
          </p:nvPr>
        </p:nvGraphicFramePr>
        <p:xfrm>
          <a:off x="2032000" y="965660"/>
          <a:ext cx="81279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779468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24698902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67209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Parameters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ボロンイオン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陽子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510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装置半径</a:t>
                      </a:r>
                      <a:r>
                        <a:rPr kumimoji="1" lang="en-US" altLang="ja-JP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[m]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2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3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磁場強度</a:t>
                      </a:r>
                      <a:r>
                        <a:rPr kumimoji="1" lang="en-US" altLang="ja-JP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[T]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8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3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073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旋回半径</a:t>
                      </a:r>
                      <a:r>
                        <a:rPr kumimoji="1" lang="en-US" altLang="ja-JP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[m]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0.050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0.048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281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旋回半径</a:t>
                      </a:r>
                      <a:r>
                        <a:rPr kumimoji="1" lang="en-US" altLang="ja-JP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/</a:t>
                      </a:r>
                      <a:r>
                        <a:rPr kumimoji="1" lang="ja-JP" altLang="en-US" dirty="0" smtClean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装置半径</a:t>
                      </a:r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0.025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rgbClr val="FF0000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0.024</a:t>
                      </a:r>
                      <a:endParaRPr kumimoji="1" lang="ja-JP" altLang="en-US" b="1" dirty="0">
                        <a:solidFill>
                          <a:srgbClr val="FF0000"/>
                        </a:solidFill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955182"/>
                  </a:ext>
                </a:extLst>
              </a:tr>
            </a:tbl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1265685" y="606004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逆ミラー磁場構造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1351632E-8C22-9770-17F1-81D137A016AE}"/>
                  </a:ext>
                </a:extLst>
              </p:cNvPr>
              <p:cNvSpPr txBox="1"/>
              <p:nvPr/>
            </p:nvSpPr>
            <p:spPr>
              <a:xfrm rot="16200000">
                <a:off x="10628787" y="4944886"/>
                <a:ext cx="396712" cy="168542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altLang="ja-JP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sz="1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ja-JP" sz="1200" i="0"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</m:den>
                      </m:f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ja-JP" altLang="en-US" sz="12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1351632E-8C22-9770-17F1-81D137A01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0628787" y="4944886"/>
                <a:ext cx="396712" cy="16854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テキスト ボックス 53"/>
          <p:cNvSpPr txBox="1"/>
          <p:nvPr/>
        </p:nvSpPr>
        <p:spPr>
          <a:xfrm>
            <a:off x="517663" y="3379825"/>
            <a:ext cx="326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(a) Small-</a:t>
            </a:r>
            <a:r>
              <a:rPr kumimoji="1" lang="en-US" altLang="ja-JP" dirty="0" err="1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gyroradius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drift particle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611581" y="5666428"/>
            <a:ext cx="208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(b) </a:t>
            </a:r>
            <a:r>
              <a:rPr kumimoji="1" lang="en-US" altLang="ja-JP" dirty="0" err="1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Betatron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particle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cxnSp>
        <p:nvCxnSpPr>
          <p:cNvPr id="57" name="直線矢印コネクタ 56"/>
          <p:cNvCxnSpPr/>
          <p:nvPr/>
        </p:nvCxnSpPr>
        <p:spPr>
          <a:xfrm>
            <a:off x="2306173" y="3698410"/>
            <a:ext cx="0" cy="4823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 flipH="1" flipV="1">
            <a:off x="1981570" y="5062099"/>
            <a:ext cx="169489" cy="675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4177552" y="5187030"/>
            <a:ext cx="208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(b) </a:t>
            </a:r>
            <a:r>
              <a:rPr kumimoji="1" lang="en-US" altLang="ja-JP" dirty="0" err="1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Betatron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particle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4177552" y="3429000"/>
            <a:ext cx="3266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(a) Small-</a:t>
            </a:r>
            <a:r>
              <a:rPr kumimoji="1" lang="en-US" altLang="ja-JP" dirty="0" err="1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gyroradius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drift particle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3" name="二等辺三角形 62"/>
          <p:cNvSpPr/>
          <p:nvPr/>
        </p:nvSpPr>
        <p:spPr>
          <a:xfrm rot="10800000">
            <a:off x="4624902" y="4561624"/>
            <a:ext cx="2189966" cy="20277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697378" y="4744943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CARA</a:t>
            </a:r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に向かう力</a:t>
            </a:r>
            <a:endParaRPr kumimoji="1" lang="ja-JP" altLang="en-US" b="1" dirty="0" smtClean="0">
              <a:solidFill>
                <a:schemeClr val="accent6">
                  <a:lumMod val="75000"/>
                </a:schemeClr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5" name="二等辺三角形 64"/>
          <p:cNvSpPr/>
          <p:nvPr/>
        </p:nvSpPr>
        <p:spPr>
          <a:xfrm rot="10800000">
            <a:off x="4655841" y="6188717"/>
            <a:ext cx="2189966" cy="202778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4815713" y="6372036"/>
            <a:ext cx="169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ja-JP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lang="ja-JP" alt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に向かう力</a:t>
            </a:r>
            <a:endParaRPr kumimoji="1" lang="ja-JP" altLang="en-US" b="1" dirty="0" smtClean="0">
              <a:solidFill>
                <a:schemeClr val="accent6">
                  <a:lumMod val="75000"/>
                </a:schemeClr>
              </a:solidFill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7445226" y="5959002"/>
            <a:ext cx="2299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Both"/>
            </a:pP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Small-</a:t>
            </a:r>
            <a:r>
              <a:rPr kumimoji="1" lang="en-US" altLang="ja-JP" dirty="0" err="1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gyroradius</a:t>
            </a:r>
            <a:endParaRPr kumimoji="1" lang="en-US" altLang="ja-JP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algn="just"/>
            <a:r>
              <a:rPr lang="en-US" altLang="ja-JP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    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drift particle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9760220" y="5959002"/>
            <a:ext cx="2080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(b) </a:t>
            </a:r>
            <a:r>
              <a:rPr kumimoji="1" lang="en-US" altLang="ja-JP" dirty="0" err="1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Betatron</a:t>
            </a:r>
            <a:r>
              <a:rPr kumimoji="1" lang="en-US" altLang="ja-JP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particle</a:t>
            </a:r>
            <a:endParaRPr kumimoji="1" lang="ja-JP" altLang="en-US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テキスト ボックス 68"/>
              <p:cNvSpPr txBox="1"/>
              <p:nvPr/>
            </p:nvSpPr>
            <p:spPr>
              <a:xfrm>
                <a:off x="10394151" y="3334474"/>
                <a:ext cx="7294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𝜃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&gt;0</m:t>
                      </m:r>
                    </m:oMath>
                  </m:oMathPara>
                </a14:m>
                <a:endParaRPr kumimoji="1" lang="ja-JP" altLang="en-US" dirty="0" smtClean="0"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69" name="テキスト ボックス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4151" y="3334474"/>
                <a:ext cx="729430" cy="276999"/>
              </a:xfrm>
              <a:prstGeom prst="rect">
                <a:avLst/>
              </a:prstGeom>
              <a:blipFill>
                <a:blip r:embed="rId10"/>
                <a:stretch>
                  <a:fillRect l="-4167" r="-7500" b="-1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楕円 69"/>
          <p:cNvSpPr/>
          <p:nvPr/>
        </p:nvSpPr>
        <p:spPr>
          <a:xfrm>
            <a:off x="8084912" y="4093360"/>
            <a:ext cx="934070" cy="93407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テキスト ボックス 70"/>
              <p:cNvSpPr txBox="1"/>
              <p:nvPr/>
            </p:nvSpPr>
            <p:spPr>
              <a:xfrm>
                <a:off x="8556829" y="3381527"/>
                <a:ext cx="72943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𝑣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panose="02040503050406030204" pitchFamily="18" charset="0"/>
                              <a:ea typeface="メイリオ" panose="020B0604030504040204" pitchFamily="50" charset="-128"/>
                              <a:cs typeface="メイリオ" panose="020B0604030504040204" pitchFamily="50" charset="-128"/>
                            </a:rPr>
                            <m:t>𝜃</m:t>
                          </m:r>
                        </m:sub>
                      </m:sSub>
                      <m:r>
                        <a:rPr lang="en-US" altLang="ja-JP" i="1">
                          <a:latin typeface="Cambria Math" panose="02040503050406030204" pitchFamily="18" charset="0"/>
                          <a:ea typeface="メイリオ" panose="020B0604030504040204" pitchFamily="50" charset="-128"/>
                          <a:cs typeface="メイリオ" panose="020B0604030504040204" pitchFamily="50" charset="-128"/>
                        </a:rPr>
                        <m:t>=0</m:t>
                      </m:r>
                    </m:oMath>
                  </m:oMathPara>
                </a14:m>
                <a:endParaRPr kumimoji="1" lang="ja-JP" altLang="en-US" dirty="0" smtClean="0">
                  <a:latin typeface="+mj-lt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71" name="テキスト ボックス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6829" y="3381527"/>
                <a:ext cx="729430" cy="276999"/>
              </a:xfrm>
              <a:prstGeom prst="rect">
                <a:avLst/>
              </a:prstGeom>
              <a:blipFill>
                <a:blip r:embed="rId11"/>
                <a:stretch>
                  <a:fillRect l="-4202" r="-7563" b="-177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直線矢印コネクタ 71"/>
          <p:cNvCxnSpPr>
            <a:stCxn id="71" idx="1"/>
          </p:cNvCxnSpPr>
          <p:nvPr/>
        </p:nvCxnSpPr>
        <p:spPr>
          <a:xfrm>
            <a:off x="8556829" y="3520027"/>
            <a:ext cx="0" cy="519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図 10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658810"/>
            <a:ext cx="6270696" cy="442637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従来型</a:t>
            </a:r>
            <a:r>
              <a:rPr lang="en-US" altLang="ja-JP" dirty="0" smtClean="0"/>
              <a:t>CARA</a:t>
            </a:r>
            <a:r>
              <a:rPr lang="ja-JP" altLang="en-US" dirty="0" smtClean="0"/>
              <a:t>と</a:t>
            </a:r>
            <a:r>
              <a:rPr lang="en-US" altLang="ja-JP" dirty="0" smtClean="0"/>
              <a:t>FRC</a:t>
            </a:r>
            <a:r>
              <a:rPr lang="ja-JP" altLang="en-US" dirty="0" smtClean="0"/>
              <a:t>の接続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89036C-F296-4C9A-A880-2E65B921FE9B}" type="datetime1">
              <a:rPr lang="ja-JP" altLang="en-US" smtClean="0"/>
              <a:t>2025/7/14</a:t>
            </a:fld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5AFE80-6D17-4719-871D-D2FA08AA3511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50" y="899969"/>
            <a:ext cx="7162039" cy="378173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76164" y="4514453"/>
            <a:ext cx="100396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altLang="ja-JP" sz="28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Small-</a:t>
            </a:r>
            <a:r>
              <a:rPr lang="en-US" altLang="ja-JP" sz="2800" dirty="0" err="1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gyroradius</a:t>
            </a:r>
            <a:r>
              <a:rPr lang="en-US" altLang="ja-JP" sz="28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 drift </a:t>
            </a:r>
            <a:r>
              <a:rPr lang="ja-JP" altLang="en-US" sz="28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粒子</a:t>
            </a:r>
            <a:r>
              <a:rPr lang="ja-JP" altLang="en-US" sz="28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となり、</a:t>
            </a:r>
            <a:r>
              <a:rPr lang="en-US" altLang="ja-JP" sz="28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FRC</a:t>
            </a:r>
            <a:r>
              <a:rPr lang="ja-JP" altLang="en-US" sz="28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維持への寄与が</a:t>
            </a:r>
            <a:r>
              <a:rPr lang="ja-JP" altLang="en-US" sz="28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小さい</a:t>
            </a:r>
            <a:endParaRPr lang="en-US" altLang="ja-JP" sz="2800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 algn="just"/>
            <a:r>
              <a:rPr lang="ja-JP" altLang="en-US" sz="28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条件に拘束されない新たな</a:t>
            </a:r>
            <a:r>
              <a:rPr lang="en-US" altLang="ja-JP" sz="28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CARA</a:t>
            </a:r>
            <a:r>
              <a:rPr lang="ja-JP" altLang="en-US" sz="28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の必要性</a:t>
            </a:r>
            <a:endParaRPr lang="en-US" altLang="ja-JP" sz="2800" dirty="0" smtClean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ja-JP" altLang="en-US" sz="2800" dirty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磁場</a:t>
            </a:r>
            <a:r>
              <a:rPr lang="ja-JP" altLang="en-US" sz="2800" dirty="0" smtClean="0"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勾配によって垂直成分を平行成分に変換できる</a:t>
            </a:r>
            <a:endParaRPr lang="ja-JP" altLang="en-US" sz="2800" dirty="0">
              <a:latin typeface="+mj-lt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二等辺三角形 9"/>
          <p:cNvSpPr/>
          <p:nvPr/>
        </p:nvSpPr>
        <p:spPr>
          <a:xfrm rot="5400000">
            <a:off x="2891468" y="5073327"/>
            <a:ext cx="388247" cy="217414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2737550" y="6300028"/>
            <a:ext cx="6716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kumimoji="1" lang="ja-JP" alt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以降、理想的な</a:t>
            </a:r>
            <a:r>
              <a:rPr kumimoji="1" lang="en-US" altLang="ja-JP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CARA</a:t>
            </a:r>
            <a:r>
              <a:rPr kumimoji="1" lang="ja-JP" altLang="en-US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が開</a:t>
            </a:r>
            <a:r>
              <a:rPr kumimoji="1" lang="ja-JP" altLang="en-US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メイリオ" panose="020B0604030504040204" pitchFamily="50" charset="-128"/>
                <a:cs typeface="メイリオ" panose="020B0604030504040204" pitchFamily="50" charset="-128"/>
              </a:rPr>
              <a:t>発されたことを想定して計算を進める</a:t>
            </a:r>
          </a:p>
        </p:txBody>
      </p:sp>
    </p:spTree>
    <p:extLst>
      <p:ext uri="{BB962C8B-B14F-4D97-AF65-F5344CB8AC3E}">
        <p14:creationId xmlns:p14="http://schemas.microsoft.com/office/powerpoint/2010/main" val="27272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図 57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EF8B583-FF99-37DD-1794-56B97AC16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3" y="2024222"/>
            <a:ext cx="4039164" cy="3296110"/>
          </a:xfrm>
          <a:prstGeom prst="rect">
            <a:avLst/>
          </a:prstGeom>
        </p:spPr>
      </p:pic>
      <p:grpSp>
        <p:nvGrpSpPr>
          <p:cNvPr id="307" name="グループ化 306">
            <a:extLst>
              <a:ext uri="{FF2B5EF4-FFF2-40B4-BE49-F238E27FC236}">
                <a16:creationId xmlns:a16="http://schemas.microsoft.com/office/drawing/2014/main" id="{F32892EE-A30F-051F-A043-42CFB5616AE0}"/>
              </a:ext>
            </a:extLst>
          </p:cNvPr>
          <p:cNvGrpSpPr/>
          <p:nvPr/>
        </p:nvGrpSpPr>
        <p:grpSpPr>
          <a:xfrm>
            <a:off x="6557608" y="2708920"/>
            <a:ext cx="5810336" cy="1584551"/>
            <a:chOff x="6518964" y="482429"/>
            <a:chExt cx="5810336" cy="1584551"/>
          </a:xfrm>
        </p:grpSpPr>
        <p:grpSp>
          <p:nvGrpSpPr>
            <p:cNvPr id="300" name="グループ化 299">
              <a:extLst>
                <a:ext uri="{FF2B5EF4-FFF2-40B4-BE49-F238E27FC236}">
                  <a16:creationId xmlns:a16="http://schemas.microsoft.com/office/drawing/2014/main" id="{D819A8CD-2F45-7FF1-6EEA-98F5841BE089}"/>
                </a:ext>
              </a:extLst>
            </p:cNvPr>
            <p:cNvGrpSpPr/>
            <p:nvPr/>
          </p:nvGrpSpPr>
          <p:grpSpPr>
            <a:xfrm>
              <a:off x="6518964" y="700022"/>
              <a:ext cx="5461603" cy="1366958"/>
              <a:chOff x="4131705" y="3630408"/>
              <a:chExt cx="7817799" cy="1956679"/>
            </a:xfrm>
          </p:grpSpPr>
          <p:pic>
            <p:nvPicPr>
              <p:cNvPr id="301" name="図 300" descr="スポーツゲーム が含まれている画像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1B68D772-57F8-EA64-95BB-9A413C617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1000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1705" y="3630408"/>
                <a:ext cx="7563268" cy="1020064"/>
              </a:xfrm>
              <a:prstGeom prst="rect">
                <a:avLst/>
              </a:prstGeom>
            </p:spPr>
          </p:pic>
          <p:pic>
            <p:nvPicPr>
              <p:cNvPr id="302" name="図 301" descr="スポーツゲーム が含まれている画像&#10;&#10;AI によって生成されたコンテンツは間違っている可能性があります。">
                <a:extLst>
                  <a:ext uri="{FF2B5EF4-FFF2-40B4-BE49-F238E27FC236}">
                    <a16:creationId xmlns:a16="http://schemas.microsoft.com/office/drawing/2014/main" id="{54311C2F-8590-F973-7A2D-08F9C2611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1000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4386236" y="4567023"/>
                <a:ext cx="7563268" cy="1020064"/>
              </a:xfrm>
              <a:prstGeom prst="rect">
                <a:avLst/>
              </a:prstGeom>
            </p:spPr>
          </p:pic>
        </p:grpSp>
        <p:grpSp>
          <p:nvGrpSpPr>
            <p:cNvPr id="108" name="グループ化 107">
              <a:extLst>
                <a:ext uri="{FF2B5EF4-FFF2-40B4-BE49-F238E27FC236}">
                  <a16:creationId xmlns:a16="http://schemas.microsoft.com/office/drawing/2014/main" id="{2BC32923-13B1-48B4-FFF0-3131FEA3711A}"/>
                </a:ext>
              </a:extLst>
            </p:cNvPr>
            <p:cNvGrpSpPr/>
            <p:nvPr/>
          </p:nvGrpSpPr>
          <p:grpSpPr>
            <a:xfrm>
              <a:off x="6746756" y="482429"/>
              <a:ext cx="5582544" cy="1290499"/>
              <a:chOff x="5702985" y="687573"/>
              <a:chExt cx="5582544" cy="1290499"/>
            </a:xfrm>
          </p:grpSpPr>
          <p:cxnSp>
            <p:nvCxnSpPr>
              <p:cNvPr id="109" name="直線矢印コネクタ 108">
                <a:extLst>
                  <a:ext uri="{FF2B5EF4-FFF2-40B4-BE49-F238E27FC236}">
                    <a16:creationId xmlns:a16="http://schemas.microsoft.com/office/drawing/2014/main" id="{0EB89636-9674-D963-6DD4-1F833FD3507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83466" y="913400"/>
                <a:ext cx="0" cy="63146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0" name="グループ化 109">
                <a:extLst>
                  <a:ext uri="{FF2B5EF4-FFF2-40B4-BE49-F238E27FC236}">
                    <a16:creationId xmlns:a16="http://schemas.microsoft.com/office/drawing/2014/main" id="{7AC95FCD-3854-39E8-266C-D0924A66ED84}"/>
                  </a:ext>
                </a:extLst>
              </p:cNvPr>
              <p:cNvGrpSpPr/>
              <p:nvPr/>
            </p:nvGrpSpPr>
            <p:grpSpPr>
              <a:xfrm>
                <a:off x="5702985" y="687573"/>
                <a:ext cx="5582544" cy="1290499"/>
                <a:chOff x="5608311" y="983838"/>
                <a:chExt cx="5582544" cy="1290499"/>
              </a:xfrm>
            </p:grpSpPr>
            <p:grpSp>
              <p:nvGrpSpPr>
                <p:cNvPr id="111" name="グループ化 110">
                  <a:extLst>
                    <a:ext uri="{FF2B5EF4-FFF2-40B4-BE49-F238E27FC236}">
                      <a16:creationId xmlns:a16="http://schemas.microsoft.com/office/drawing/2014/main" id="{DF955F73-38CE-FF28-43EA-FC52B3EC4C1F}"/>
                    </a:ext>
                  </a:extLst>
                </p:cNvPr>
                <p:cNvGrpSpPr/>
                <p:nvPr/>
              </p:nvGrpSpPr>
              <p:grpSpPr>
                <a:xfrm>
                  <a:off x="5608311" y="1676819"/>
                  <a:ext cx="5582544" cy="597518"/>
                  <a:chOff x="5608311" y="1676819"/>
                  <a:chExt cx="5582544" cy="597518"/>
                </a:xfrm>
              </p:grpSpPr>
              <p:cxnSp>
                <p:nvCxnSpPr>
                  <p:cNvPr id="113" name="直線矢印コネクタ 112">
                    <a:extLst>
                      <a:ext uri="{FF2B5EF4-FFF2-40B4-BE49-F238E27FC236}">
                        <a16:creationId xmlns:a16="http://schemas.microsoft.com/office/drawing/2014/main" id="{3C7D19F0-9950-CBD6-1F28-DF04D85554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08311" y="1860399"/>
                    <a:ext cx="5294949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14" name="図 113" descr="ダイアグラム が含まれている画像&#10;&#10;AI によって生成されたコンテンツは間違っている可能性があります。">
                    <a:extLst>
                      <a:ext uri="{FF2B5EF4-FFF2-40B4-BE49-F238E27FC236}">
                        <a16:creationId xmlns:a16="http://schemas.microsoft.com/office/drawing/2014/main" id="{02A6D495-07D5-6271-4AD4-C1336CED5D6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593337" y="1676819"/>
                    <a:ext cx="597518" cy="59751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12" name="図 111">
                  <a:extLst>
                    <a:ext uri="{FF2B5EF4-FFF2-40B4-BE49-F238E27FC236}">
                      <a16:creationId xmlns:a16="http://schemas.microsoft.com/office/drawing/2014/main" id="{4FA59934-11E0-1942-FFB3-F9816EC4AC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88847" y="983838"/>
                  <a:ext cx="254966" cy="22582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7" name="グループ化 116">
            <a:extLst>
              <a:ext uri="{FF2B5EF4-FFF2-40B4-BE49-F238E27FC236}">
                <a16:creationId xmlns:a16="http://schemas.microsoft.com/office/drawing/2014/main" id="{17979C9F-648C-4875-08C4-C464D371AFDA}"/>
              </a:ext>
            </a:extLst>
          </p:cNvPr>
          <p:cNvGrpSpPr/>
          <p:nvPr/>
        </p:nvGrpSpPr>
        <p:grpSpPr>
          <a:xfrm>
            <a:off x="8282956" y="3228945"/>
            <a:ext cx="431321" cy="400110"/>
            <a:chOff x="3700937" y="2282166"/>
            <a:chExt cx="431321" cy="400110"/>
          </a:xfrm>
        </p:grpSpPr>
        <p:sp>
          <p:nvSpPr>
            <p:cNvPr id="118" name="円弧 117">
              <a:extLst>
                <a:ext uri="{FF2B5EF4-FFF2-40B4-BE49-F238E27FC236}">
                  <a16:creationId xmlns:a16="http://schemas.microsoft.com/office/drawing/2014/main" id="{6B363535-9FB3-A981-A828-B1541D2DB3F6}"/>
                </a:ext>
              </a:extLst>
            </p:cNvPr>
            <p:cNvSpPr/>
            <p:nvPr/>
          </p:nvSpPr>
          <p:spPr>
            <a:xfrm>
              <a:off x="3700937" y="2285460"/>
              <a:ext cx="431321" cy="396816"/>
            </a:xfrm>
            <a:prstGeom prst="arc">
              <a:avLst>
                <a:gd name="adj1" fmla="val 16200000"/>
                <a:gd name="adj2" fmla="val 1616875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テキスト ボックス 118">
                  <a:extLst>
                    <a:ext uri="{FF2B5EF4-FFF2-40B4-BE49-F238E27FC236}">
                      <a16:creationId xmlns:a16="http://schemas.microsoft.com/office/drawing/2014/main" id="{8D6F98F6-E9BD-1B25-F678-8C910AA611F0}"/>
                    </a:ext>
                  </a:extLst>
                </p:cNvPr>
                <p:cNvSpPr txBox="1"/>
                <p:nvPr/>
              </p:nvSpPr>
              <p:spPr>
                <a:xfrm>
                  <a:off x="3736521" y="2282166"/>
                  <a:ext cx="360152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ja-JP" sz="2000" b="1" i="1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ja-JP" sz="2000" b="1" i="1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ja-JP" altLang="en-US" sz="2000" b="1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119" name="テキスト ボックス 118">
                  <a:extLst>
                    <a:ext uri="{FF2B5EF4-FFF2-40B4-BE49-F238E27FC236}">
                      <a16:creationId xmlns:a16="http://schemas.microsoft.com/office/drawing/2014/main" id="{8D6F98F6-E9BD-1B25-F678-8C910AA611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21" y="2282166"/>
                  <a:ext cx="360152" cy="400110"/>
                </a:xfrm>
                <a:prstGeom prst="rect">
                  <a:avLst/>
                </a:prstGeom>
                <a:blipFill>
                  <a:blip r:embed="rId7"/>
                  <a:stretch>
                    <a:fillRect r="-11864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4" name="グループ化 123">
            <a:extLst>
              <a:ext uri="{FF2B5EF4-FFF2-40B4-BE49-F238E27FC236}">
                <a16:creationId xmlns:a16="http://schemas.microsoft.com/office/drawing/2014/main" id="{CFEA7B54-E076-A4C8-D2D3-52C1914662F8}"/>
              </a:ext>
            </a:extLst>
          </p:cNvPr>
          <p:cNvGrpSpPr/>
          <p:nvPr/>
        </p:nvGrpSpPr>
        <p:grpSpPr>
          <a:xfrm>
            <a:off x="4119022" y="3103478"/>
            <a:ext cx="2954009" cy="995029"/>
            <a:chOff x="608875" y="1249208"/>
            <a:chExt cx="2702364" cy="963998"/>
          </a:xfrm>
        </p:grpSpPr>
        <p:grpSp>
          <p:nvGrpSpPr>
            <p:cNvPr id="129" name="グループ化 128">
              <a:extLst>
                <a:ext uri="{FF2B5EF4-FFF2-40B4-BE49-F238E27FC236}">
                  <a16:creationId xmlns:a16="http://schemas.microsoft.com/office/drawing/2014/main" id="{8DFF28D2-3648-820E-B2CC-073D4F7D92AB}"/>
                </a:ext>
              </a:extLst>
            </p:cNvPr>
            <p:cNvGrpSpPr/>
            <p:nvPr/>
          </p:nvGrpSpPr>
          <p:grpSpPr>
            <a:xfrm>
              <a:off x="608875" y="1249208"/>
              <a:ext cx="2499985" cy="963998"/>
              <a:chOff x="3062739" y="1550596"/>
              <a:chExt cx="2499985" cy="963998"/>
            </a:xfrm>
          </p:grpSpPr>
          <p:grpSp>
            <p:nvGrpSpPr>
              <p:cNvPr id="131" name="グループ化 130">
                <a:extLst>
                  <a:ext uri="{FF2B5EF4-FFF2-40B4-BE49-F238E27FC236}">
                    <a16:creationId xmlns:a16="http://schemas.microsoft.com/office/drawing/2014/main" id="{B176A4D8-0DF1-C23D-DDCB-81D24FABF9BE}"/>
                  </a:ext>
                </a:extLst>
              </p:cNvPr>
              <p:cNvGrpSpPr/>
              <p:nvPr/>
            </p:nvGrpSpPr>
            <p:grpSpPr>
              <a:xfrm>
                <a:off x="4735764" y="1559180"/>
                <a:ext cx="471577" cy="955414"/>
                <a:chOff x="5446143" y="1477235"/>
                <a:chExt cx="471577" cy="955414"/>
              </a:xfrm>
            </p:grpSpPr>
            <p:sp>
              <p:nvSpPr>
                <p:cNvPr id="167" name="円弧 166">
                  <a:extLst>
                    <a:ext uri="{FF2B5EF4-FFF2-40B4-BE49-F238E27FC236}">
                      <a16:creationId xmlns:a16="http://schemas.microsoft.com/office/drawing/2014/main" id="{BCB51F43-0CA8-AE0A-E45C-C2D2DABE90D0}"/>
                    </a:ext>
                  </a:extLst>
                </p:cNvPr>
                <p:cNvSpPr/>
                <p:nvPr/>
              </p:nvSpPr>
              <p:spPr>
                <a:xfrm>
                  <a:off x="5446143" y="1500996"/>
                  <a:ext cx="471577" cy="931653"/>
                </a:xfrm>
                <a:prstGeom prst="arc">
                  <a:avLst>
                    <a:gd name="adj1" fmla="val 10649123"/>
                    <a:gd name="adj2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168" name="円弧 167">
                  <a:extLst>
                    <a:ext uri="{FF2B5EF4-FFF2-40B4-BE49-F238E27FC236}">
                      <a16:creationId xmlns:a16="http://schemas.microsoft.com/office/drawing/2014/main" id="{6E6F9340-5798-B5D1-BCB3-4E992A1C9C94}"/>
                    </a:ext>
                  </a:extLst>
                </p:cNvPr>
                <p:cNvSpPr/>
                <p:nvPr/>
              </p:nvSpPr>
              <p:spPr>
                <a:xfrm rot="10562547">
                  <a:off x="5636562" y="1477235"/>
                  <a:ext cx="279447" cy="888606"/>
                </a:xfrm>
                <a:prstGeom prst="arc">
                  <a:avLst>
                    <a:gd name="adj1" fmla="val 10649123"/>
                    <a:gd name="adj2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132" name="グループ化 131">
                <a:extLst>
                  <a:ext uri="{FF2B5EF4-FFF2-40B4-BE49-F238E27FC236}">
                    <a16:creationId xmlns:a16="http://schemas.microsoft.com/office/drawing/2014/main" id="{CE55656A-4571-784D-97DC-CB12C12C4277}"/>
                  </a:ext>
                </a:extLst>
              </p:cNvPr>
              <p:cNvGrpSpPr/>
              <p:nvPr/>
            </p:nvGrpSpPr>
            <p:grpSpPr>
              <a:xfrm>
                <a:off x="4923340" y="1565650"/>
                <a:ext cx="471577" cy="936004"/>
                <a:chOff x="5446143" y="1496645"/>
                <a:chExt cx="471577" cy="936004"/>
              </a:xfrm>
            </p:grpSpPr>
            <p:sp>
              <p:nvSpPr>
                <p:cNvPr id="165" name="円弧 164">
                  <a:extLst>
                    <a:ext uri="{FF2B5EF4-FFF2-40B4-BE49-F238E27FC236}">
                      <a16:creationId xmlns:a16="http://schemas.microsoft.com/office/drawing/2014/main" id="{831B9C76-6527-492F-C670-3E3ECCB2BB48}"/>
                    </a:ext>
                  </a:extLst>
                </p:cNvPr>
                <p:cNvSpPr/>
                <p:nvPr/>
              </p:nvSpPr>
              <p:spPr>
                <a:xfrm>
                  <a:off x="5446143" y="1500996"/>
                  <a:ext cx="471577" cy="931653"/>
                </a:xfrm>
                <a:prstGeom prst="arc">
                  <a:avLst>
                    <a:gd name="adj1" fmla="val 10649123"/>
                    <a:gd name="adj2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  <p:sp>
              <p:nvSpPr>
                <p:cNvPr id="166" name="円弧 165">
                  <a:extLst>
                    <a:ext uri="{FF2B5EF4-FFF2-40B4-BE49-F238E27FC236}">
                      <a16:creationId xmlns:a16="http://schemas.microsoft.com/office/drawing/2014/main" id="{C1FEF900-F45E-6260-30DF-03E1C34943AC}"/>
                    </a:ext>
                  </a:extLst>
                </p:cNvPr>
                <p:cNvSpPr/>
                <p:nvPr/>
              </p:nvSpPr>
              <p:spPr>
                <a:xfrm rot="10562547">
                  <a:off x="5633350" y="1496645"/>
                  <a:ext cx="279447" cy="888606"/>
                </a:xfrm>
                <a:prstGeom prst="arc">
                  <a:avLst>
                    <a:gd name="adj1" fmla="val 10649123"/>
                    <a:gd name="adj2" fmla="val 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133" name="グループ化 132">
                <a:extLst>
                  <a:ext uri="{FF2B5EF4-FFF2-40B4-BE49-F238E27FC236}">
                    <a16:creationId xmlns:a16="http://schemas.microsoft.com/office/drawing/2014/main" id="{28F3C83F-087E-AFC7-8DB1-130FB1171B18}"/>
                  </a:ext>
                </a:extLst>
              </p:cNvPr>
              <p:cNvGrpSpPr/>
              <p:nvPr/>
            </p:nvGrpSpPr>
            <p:grpSpPr>
              <a:xfrm>
                <a:off x="3062739" y="1550596"/>
                <a:ext cx="2499985" cy="951058"/>
                <a:chOff x="3079992" y="1563536"/>
                <a:chExt cx="2499985" cy="951058"/>
              </a:xfrm>
            </p:grpSpPr>
            <p:grpSp>
              <p:nvGrpSpPr>
                <p:cNvPr id="134" name="グループ化 133">
                  <a:extLst>
                    <a:ext uri="{FF2B5EF4-FFF2-40B4-BE49-F238E27FC236}">
                      <a16:creationId xmlns:a16="http://schemas.microsoft.com/office/drawing/2014/main" id="{48B1A4CD-E37A-5142-49CC-2005838889F8}"/>
                    </a:ext>
                  </a:extLst>
                </p:cNvPr>
                <p:cNvGrpSpPr/>
                <p:nvPr/>
              </p:nvGrpSpPr>
              <p:grpSpPr>
                <a:xfrm>
                  <a:off x="3451271" y="1570006"/>
                  <a:ext cx="471577" cy="931653"/>
                  <a:chOff x="5446143" y="1500996"/>
                  <a:chExt cx="471577" cy="931653"/>
                </a:xfrm>
              </p:grpSpPr>
              <p:sp>
                <p:nvSpPr>
                  <p:cNvPr id="163" name="円弧 162">
                    <a:extLst>
                      <a:ext uri="{FF2B5EF4-FFF2-40B4-BE49-F238E27FC236}">
                        <a16:creationId xmlns:a16="http://schemas.microsoft.com/office/drawing/2014/main" id="{237A1560-5E55-80F0-0FCD-73723DFD5A29}"/>
                      </a:ext>
                    </a:extLst>
                  </p:cNvPr>
                  <p:cNvSpPr/>
                  <p:nvPr/>
                </p:nvSpPr>
                <p:spPr>
                  <a:xfrm>
                    <a:off x="5446143" y="1500996"/>
                    <a:ext cx="471577" cy="931653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4" name="円弧 163">
                    <a:extLst>
                      <a:ext uri="{FF2B5EF4-FFF2-40B4-BE49-F238E27FC236}">
                        <a16:creationId xmlns:a16="http://schemas.microsoft.com/office/drawing/2014/main" id="{433801E4-062E-AA10-9E26-FE093F3DAD5D}"/>
                      </a:ext>
                    </a:extLst>
                  </p:cNvPr>
                  <p:cNvSpPr/>
                  <p:nvPr/>
                </p:nvSpPr>
                <p:spPr>
                  <a:xfrm rot="10562547">
                    <a:off x="5636556" y="1535459"/>
                    <a:ext cx="279447" cy="888606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5" name="グループ化 134">
                  <a:extLst>
                    <a:ext uri="{FF2B5EF4-FFF2-40B4-BE49-F238E27FC236}">
                      <a16:creationId xmlns:a16="http://schemas.microsoft.com/office/drawing/2014/main" id="{1CA702B2-8511-49AF-3DBD-73C7E6528F6A}"/>
                    </a:ext>
                  </a:extLst>
                </p:cNvPr>
                <p:cNvGrpSpPr/>
                <p:nvPr/>
              </p:nvGrpSpPr>
              <p:grpSpPr>
                <a:xfrm>
                  <a:off x="3639967" y="1570005"/>
                  <a:ext cx="471577" cy="931653"/>
                  <a:chOff x="5446143" y="1500996"/>
                  <a:chExt cx="471577" cy="931653"/>
                </a:xfrm>
              </p:grpSpPr>
              <p:sp>
                <p:nvSpPr>
                  <p:cNvPr id="161" name="円弧 160">
                    <a:extLst>
                      <a:ext uri="{FF2B5EF4-FFF2-40B4-BE49-F238E27FC236}">
                        <a16:creationId xmlns:a16="http://schemas.microsoft.com/office/drawing/2014/main" id="{FC49633F-B53D-875D-DCCB-FE99EAFAA1BF}"/>
                      </a:ext>
                    </a:extLst>
                  </p:cNvPr>
                  <p:cNvSpPr/>
                  <p:nvPr/>
                </p:nvSpPr>
                <p:spPr>
                  <a:xfrm>
                    <a:off x="5446143" y="1500996"/>
                    <a:ext cx="471577" cy="931653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2" name="円弧 161">
                    <a:extLst>
                      <a:ext uri="{FF2B5EF4-FFF2-40B4-BE49-F238E27FC236}">
                        <a16:creationId xmlns:a16="http://schemas.microsoft.com/office/drawing/2014/main" id="{36FBDA11-4646-2D18-7867-681D71E91575}"/>
                      </a:ext>
                    </a:extLst>
                  </p:cNvPr>
                  <p:cNvSpPr/>
                  <p:nvPr/>
                </p:nvSpPr>
                <p:spPr>
                  <a:xfrm rot="10562547">
                    <a:off x="5636556" y="1535459"/>
                    <a:ext cx="279447" cy="888606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6" name="グループ化 135">
                  <a:extLst>
                    <a:ext uri="{FF2B5EF4-FFF2-40B4-BE49-F238E27FC236}">
                      <a16:creationId xmlns:a16="http://schemas.microsoft.com/office/drawing/2014/main" id="{B8267A81-FFA5-90A5-5E03-EFC9171EAE38}"/>
                    </a:ext>
                  </a:extLst>
                </p:cNvPr>
                <p:cNvGrpSpPr/>
                <p:nvPr/>
              </p:nvGrpSpPr>
              <p:grpSpPr>
                <a:xfrm>
                  <a:off x="3829793" y="1570004"/>
                  <a:ext cx="471577" cy="931653"/>
                  <a:chOff x="5446143" y="1500996"/>
                  <a:chExt cx="471577" cy="931653"/>
                </a:xfrm>
              </p:grpSpPr>
              <p:sp>
                <p:nvSpPr>
                  <p:cNvPr id="159" name="円弧 158">
                    <a:extLst>
                      <a:ext uri="{FF2B5EF4-FFF2-40B4-BE49-F238E27FC236}">
                        <a16:creationId xmlns:a16="http://schemas.microsoft.com/office/drawing/2014/main" id="{CFBE9FDC-5548-26D6-FBE0-D9326ABC4E7E}"/>
                      </a:ext>
                    </a:extLst>
                  </p:cNvPr>
                  <p:cNvSpPr/>
                  <p:nvPr/>
                </p:nvSpPr>
                <p:spPr>
                  <a:xfrm>
                    <a:off x="5446143" y="1500996"/>
                    <a:ext cx="471577" cy="931653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60" name="円弧 159">
                    <a:extLst>
                      <a:ext uri="{FF2B5EF4-FFF2-40B4-BE49-F238E27FC236}">
                        <a16:creationId xmlns:a16="http://schemas.microsoft.com/office/drawing/2014/main" id="{8736936C-3110-38D8-5881-99319494A9E3}"/>
                      </a:ext>
                    </a:extLst>
                  </p:cNvPr>
                  <p:cNvSpPr/>
                  <p:nvPr/>
                </p:nvSpPr>
                <p:spPr>
                  <a:xfrm rot="10562547">
                    <a:off x="5636556" y="1535459"/>
                    <a:ext cx="279447" cy="888606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7" name="グループ化 136">
                  <a:extLst>
                    <a:ext uri="{FF2B5EF4-FFF2-40B4-BE49-F238E27FC236}">
                      <a16:creationId xmlns:a16="http://schemas.microsoft.com/office/drawing/2014/main" id="{13023881-FFBA-AD95-D55D-616D5B8D3104}"/>
                    </a:ext>
                  </a:extLst>
                </p:cNvPr>
                <p:cNvGrpSpPr/>
                <p:nvPr/>
              </p:nvGrpSpPr>
              <p:grpSpPr>
                <a:xfrm>
                  <a:off x="4007172" y="1570003"/>
                  <a:ext cx="471577" cy="931653"/>
                  <a:chOff x="5446143" y="1500996"/>
                  <a:chExt cx="471577" cy="931653"/>
                </a:xfrm>
              </p:grpSpPr>
              <p:sp>
                <p:nvSpPr>
                  <p:cNvPr id="157" name="円弧 156">
                    <a:extLst>
                      <a:ext uri="{FF2B5EF4-FFF2-40B4-BE49-F238E27FC236}">
                        <a16:creationId xmlns:a16="http://schemas.microsoft.com/office/drawing/2014/main" id="{B6CB1F54-825D-A4CD-0A53-73171D577CBB}"/>
                      </a:ext>
                    </a:extLst>
                  </p:cNvPr>
                  <p:cNvSpPr/>
                  <p:nvPr/>
                </p:nvSpPr>
                <p:spPr>
                  <a:xfrm>
                    <a:off x="5446143" y="1500996"/>
                    <a:ext cx="471577" cy="931653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58" name="円弧 157">
                    <a:extLst>
                      <a:ext uri="{FF2B5EF4-FFF2-40B4-BE49-F238E27FC236}">
                        <a16:creationId xmlns:a16="http://schemas.microsoft.com/office/drawing/2014/main" id="{40EA1B84-75F1-E0B3-DA8A-5D7D1577E2DB}"/>
                      </a:ext>
                    </a:extLst>
                  </p:cNvPr>
                  <p:cNvSpPr/>
                  <p:nvPr/>
                </p:nvSpPr>
                <p:spPr>
                  <a:xfrm rot="10562547">
                    <a:off x="5636556" y="1535459"/>
                    <a:ext cx="279447" cy="888606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8" name="グループ化 137">
                  <a:extLst>
                    <a:ext uri="{FF2B5EF4-FFF2-40B4-BE49-F238E27FC236}">
                      <a16:creationId xmlns:a16="http://schemas.microsoft.com/office/drawing/2014/main" id="{18EB56ED-EEC2-0F1D-0F29-E6BA678FE1A6}"/>
                    </a:ext>
                  </a:extLst>
                </p:cNvPr>
                <p:cNvGrpSpPr/>
                <p:nvPr/>
              </p:nvGrpSpPr>
              <p:grpSpPr>
                <a:xfrm>
                  <a:off x="4201849" y="1570003"/>
                  <a:ext cx="471577" cy="931653"/>
                  <a:chOff x="5446143" y="1500996"/>
                  <a:chExt cx="471577" cy="931653"/>
                </a:xfrm>
              </p:grpSpPr>
              <p:sp>
                <p:nvSpPr>
                  <p:cNvPr id="155" name="円弧 154">
                    <a:extLst>
                      <a:ext uri="{FF2B5EF4-FFF2-40B4-BE49-F238E27FC236}">
                        <a16:creationId xmlns:a16="http://schemas.microsoft.com/office/drawing/2014/main" id="{563ED0AE-76B8-D5E2-82C4-C7EB97AC81C3}"/>
                      </a:ext>
                    </a:extLst>
                  </p:cNvPr>
                  <p:cNvSpPr/>
                  <p:nvPr/>
                </p:nvSpPr>
                <p:spPr>
                  <a:xfrm>
                    <a:off x="5446143" y="1500996"/>
                    <a:ext cx="471577" cy="931653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56" name="円弧 155">
                    <a:extLst>
                      <a:ext uri="{FF2B5EF4-FFF2-40B4-BE49-F238E27FC236}">
                        <a16:creationId xmlns:a16="http://schemas.microsoft.com/office/drawing/2014/main" id="{DF8F0E26-E03A-4E21-E567-8EDCFC1DB11F}"/>
                      </a:ext>
                    </a:extLst>
                  </p:cNvPr>
                  <p:cNvSpPr/>
                  <p:nvPr/>
                </p:nvSpPr>
                <p:spPr>
                  <a:xfrm rot="10562547">
                    <a:off x="5636556" y="1535459"/>
                    <a:ext cx="279447" cy="888606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39" name="グループ化 138">
                  <a:extLst>
                    <a:ext uri="{FF2B5EF4-FFF2-40B4-BE49-F238E27FC236}">
                      <a16:creationId xmlns:a16="http://schemas.microsoft.com/office/drawing/2014/main" id="{DF0B870D-B65E-DBF6-0285-A55AF34E21F1}"/>
                    </a:ext>
                  </a:extLst>
                </p:cNvPr>
                <p:cNvGrpSpPr/>
                <p:nvPr/>
              </p:nvGrpSpPr>
              <p:grpSpPr>
                <a:xfrm>
                  <a:off x="4381478" y="1570002"/>
                  <a:ext cx="471577" cy="931653"/>
                  <a:chOff x="5446143" y="1500996"/>
                  <a:chExt cx="471577" cy="931653"/>
                </a:xfrm>
              </p:grpSpPr>
              <p:sp>
                <p:nvSpPr>
                  <p:cNvPr id="153" name="円弧 152">
                    <a:extLst>
                      <a:ext uri="{FF2B5EF4-FFF2-40B4-BE49-F238E27FC236}">
                        <a16:creationId xmlns:a16="http://schemas.microsoft.com/office/drawing/2014/main" id="{BFED3314-2A7E-E457-0F2D-EDBE2B5D2A1C}"/>
                      </a:ext>
                    </a:extLst>
                  </p:cNvPr>
                  <p:cNvSpPr/>
                  <p:nvPr/>
                </p:nvSpPr>
                <p:spPr>
                  <a:xfrm>
                    <a:off x="5446143" y="1500996"/>
                    <a:ext cx="471577" cy="931653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54" name="円弧 153">
                    <a:extLst>
                      <a:ext uri="{FF2B5EF4-FFF2-40B4-BE49-F238E27FC236}">
                        <a16:creationId xmlns:a16="http://schemas.microsoft.com/office/drawing/2014/main" id="{0F166899-AC2D-A471-5A2C-8C313B3F2DD5}"/>
                      </a:ext>
                    </a:extLst>
                  </p:cNvPr>
                  <p:cNvSpPr/>
                  <p:nvPr/>
                </p:nvSpPr>
                <p:spPr>
                  <a:xfrm rot="10562547">
                    <a:off x="5636556" y="1535459"/>
                    <a:ext cx="279447" cy="888606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40" name="グループ化 139">
                  <a:extLst>
                    <a:ext uri="{FF2B5EF4-FFF2-40B4-BE49-F238E27FC236}">
                      <a16:creationId xmlns:a16="http://schemas.microsoft.com/office/drawing/2014/main" id="{BFA2B502-0C00-DA39-57E5-3AEAF47B64EC}"/>
                    </a:ext>
                  </a:extLst>
                </p:cNvPr>
                <p:cNvGrpSpPr/>
                <p:nvPr/>
              </p:nvGrpSpPr>
              <p:grpSpPr>
                <a:xfrm>
                  <a:off x="4568632" y="1582941"/>
                  <a:ext cx="471577" cy="931653"/>
                  <a:chOff x="5446143" y="1500996"/>
                  <a:chExt cx="471577" cy="931653"/>
                </a:xfrm>
              </p:grpSpPr>
              <p:sp>
                <p:nvSpPr>
                  <p:cNvPr id="151" name="円弧 150">
                    <a:extLst>
                      <a:ext uri="{FF2B5EF4-FFF2-40B4-BE49-F238E27FC236}">
                        <a16:creationId xmlns:a16="http://schemas.microsoft.com/office/drawing/2014/main" id="{684EEDF9-4157-8EE6-E26F-AD37A4C20BB2}"/>
                      </a:ext>
                    </a:extLst>
                  </p:cNvPr>
                  <p:cNvSpPr/>
                  <p:nvPr/>
                </p:nvSpPr>
                <p:spPr>
                  <a:xfrm>
                    <a:off x="5446143" y="1500996"/>
                    <a:ext cx="471577" cy="931653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  <p:sp>
                <p:nvSpPr>
                  <p:cNvPr id="152" name="円弧 151">
                    <a:extLst>
                      <a:ext uri="{FF2B5EF4-FFF2-40B4-BE49-F238E27FC236}">
                        <a16:creationId xmlns:a16="http://schemas.microsoft.com/office/drawing/2014/main" id="{9FF93FF5-E17C-11CD-0464-AE1DE18AC6EB}"/>
                      </a:ext>
                    </a:extLst>
                  </p:cNvPr>
                  <p:cNvSpPr/>
                  <p:nvPr/>
                </p:nvSpPr>
                <p:spPr>
                  <a:xfrm rot="10562547">
                    <a:off x="5636556" y="1535459"/>
                    <a:ext cx="279447" cy="888606"/>
                  </a:xfrm>
                  <a:prstGeom prst="arc">
                    <a:avLst>
                      <a:gd name="adj1" fmla="val 10649123"/>
                      <a:gd name="adj2" fmla="val 0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 dirty="0">
                      <a:latin typeface="メイリオ" panose="020B0604030504040204" pitchFamily="50" charset="-128"/>
                      <a:ea typeface="メイリオ" panose="020B0604030504040204" pitchFamily="50" charset="-128"/>
                    </a:endParaRPr>
                  </a:p>
                </p:txBody>
              </p:sp>
            </p:grpSp>
            <p:grpSp>
              <p:nvGrpSpPr>
                <p:cNvPr id="141" name="グループ化 140">
                  <a:extLst>
                    <a:ext uri="{FF2B5EF4-FFF2-40B4-BE49-F238E27FC236}">
                      <a16:creationId xmlns:a16="http://schemas.microsoft.com/office/drawing/2014/main" id="{7358B001-D80C-EB46-448B-21BD8B8ACA5A}"/>
                    </a:ext>
                  </a:extLst>
                </p:cNvPr>
                <p:cNvGrpSpPr/>
                <p:nvPr/>
              </p:nvGrpSpPr>
              <p:grpSpPr>
                <a:xfrm>
                  <a:off x="3079992" y="1563536"/>
                  <a:ext cx="2499985" cy="938118"/>
                  <a:chOff x="3073879" y="1570006"/>
                  <a:chExt cx="2499985" cy="938118"/>
                </a:xfrm>
              </p:grpSpPr>
              <p:grpSp>
                <p:nvGrpSpPr>
                  <p:cNvPr id="142" name="グループ化 141">
                    <a:extLst>
                      <a:ext uri="{FF2B5EF4-FFF2-40B4-BE49-F238E27FC236}">
                        <a16:creationId xmlns:a16="http://schemas.microsoft.com/office/drawing/2014/main" id="{9EB32B68-462A-14D4-A007-F0519850EBA1}"/>
                      </a:ext>
                    </a:extLst>
                  </p:cNvPr>
                  <p:cNvGrpSpPr/>
                  <p:nvPr/>
                </p:nvGrpSpPr>
                <p:grpSpPr>
                  <a:xfrm>
                    <a:off x="3073879" y="1570007"/>
                    <a:ext cx="471577" cy="931653"/>
                    <a:chOff x="5446143" y="1500996"/>
                    <a:chExt cx="471577" cy="931653"/>
                  </a:xfrm>
                </p:grpSpPr>
                <p:sp>
                  <p:nvSpPr>
                    <p:cNvPr id="149" name="円弧 148">
                      <a:extLst>
                        <a:ext uri="{FF2B5EF4-FFF2-40B4-BE49-F238E27FC236}">
                          <a16:creationId xmlns:a16="http://schemas.microsoft.com/office/drawing/2014/main" id="{421B3F6C-3251-37D8-D55D-0B7A1B5915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6143" y="1500996"/>
                      <a:ext cx="471577" cy="931653"/>
                    </a:xfrm>
                    <a:prstGeom prst="arc">
                      <a:avLst>
                        <a:gd name="adj1" fmla="val 10649123"/>
                        <a:gd name="adj2" fmla="val 0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150" name="円弧 149">
                      <a:extLst>
                        <a:ext uri="{FF2B5EF4-FFF2-40B4-BE49-F238E27FC236}">
                          <a16:creationId xmlns:a16="http://schemas.microsoft.com/office/drawing/2014/main" id="{1A30B815-FD9D-8EDC-A4C4-9E8A18DCD5BC}"/>
                        </a:ext>
                      </a:extLst>
                    </p:cNvPr>
                    <p:cNvSpPr/>
                    <p:nvPr/>
                  </p:nvSpPr>
                  <p:spPr>
                    <a:xfrm rot="10562547">
                      <a:off x="5636178" y="1503109"/>
                      <a:ext cx="279447" cy="888606"/>
                    </a:xfrm>
                    <a:prstGeom prst="arc">
                      <a:avLst>
                        <a:gd name="adj1" fmla="val 10649123"/>
                        <a:gd name="adj2" fmla="val 0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p:grpSp>
              <p:grpSp>
                <p:nvGrpSpPr>
                  <p:cNvPr id="143" name="グループ化 142">
                    <a:extLst>
                      <a:ext uri="{FF2B5EF4-FFF2-40B4-BE49-F238E27FC236}">
                        <a16:creationId xmlns:a16="http://schemas.microsoft.com/office/drawing/2014/main" id="{1CB7F069-405F-4961-C421-5E5F59780791}"/>
                      </a:ext>
                    </a:extLst>
                  </p:cNvPr>
                  <p:cNvGrpSpPr/>
                  <p:nvPr/>
                </p:nvGrpSpPr>
                <p:grpSpPr>
                  <a:xfrm>
                    <a:off x="3262575" y="1570006"/>
                    <a:ext cx="471577" cy="931653"/>
                    <a:chOff x="5446143" y="1500996"/>
                    <a:chExt cx="471577" cy="931653"/>
                  </a:xfrm>
                </p:grpSpPr>
                <p:sp>
                  <p:nvSpPr>
                    <p:cNvPr id="147" name="円弧 146">
                      <a:extLst>
                        <a:ext uri="{FF2B5EF4-FFF2-40B4-BE49-F238E27FC236}">
                          <a16:creationId xmlns:a16="http://schemas.microsoft.com/office/drawing/2014/main" id="{B3D50988-985D-98C8-480B-43B9255898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6143" y="1500996"/>
                      <a:ext cx="471577" cy="931653"/>
                    </a:xfrm>
                    <a:prstGeom prst="arc">
                      <a:avLst>
                        <a:gd name="adj1" fmla="val 10649123"/>
                        <a:gd name="adj2" fmla="val 0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148" name="円弧 147">
                      <a:extLst>
                        <a:ext uri="{FF2B5EF4-FFF2-40B4-BE49-F238E27FC236}">
                          <a16:creationId xmlns:a16="http://schemas.microsoft.com/office/drawing/2014/main" id="{A966E10F-1116-784A-59EE-993A040AA41D}"/>
                        </a:ext>
                      </a:extLst>
                    </p:cNvPr>
                    <p:cNvSpPr/>
                    <p:nvPr/>
                  </p:nvSpPr>
                  <p:spPr>
                    <a:xfrm rot="10562547">
                      <a:off x="5636556" y="1535459"/>
                      <a:ext cx="279447" cy="888606"/>
                    </a:xfrm>
                    <a:prstGeom prst="arc">
                      <a:avLst>
                        <a:gd name="adj1" fmla="val 10649123"/>
                        <a:gd name="adj2" fmla="val 0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p:grpSp>
              <p:grpSp>
                <p:nvGrpSpPr>
                  <p:cNvPr id="144" name="グループ化 143">
                    <a:extLst>
                      <a:ext uri="{FF2B5EF4-FFF2-40B4-BE49-F238E27FC236}">
                        <a16:creationId xmlns:a16="http://schemas.microsoft.com/office/drawing/2014/main" id="{690BD0ED-97D7-BE0D-72BE-60C8C2299EE7}"/>
                      </a:ext>
                    </a:extLst>
                  </p:cNvPr>
                  <p:cNvGrpSpPr/>
                  <p:nvPr/>
                </p:nvGrpSpPr>
                <p:grpSpPr>
                  <a:xfrm>
                    <a:off x="5102287" y="1576471"/>
                    <a:ext cx="471577" cy="931653"/>
                    <a:chOff x="5446143" y="1500996"/>
                    <a:chExt cx="471577" cy="931653"/>
                  </a:xfrm>
                </p:grpSpPr>
                <p:sp>
                  <p:nvSpPr>
                    <p:cNvPr id="145" name="円弧 144">
                      <a:extLst>
                        <a:ext uri="{FF2B5EF4-FFF2-40B4-BE49-F238E27FC236}">
                          <a16:creationId xmlns:a16="http://schemas.microsoft.com/office/drawing/2014/main" id="{2C702172-DB8F-E2B2-A803-92D330931A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6143" y="1500996"/>
                      <a:ext cx="471577" cy="931653"/>
                    </a:xfrm>
                    <a:prstGeom prst="arc">
                      <a:avLst>
                        <a:gd name="adj1" fmla="val 10649123"/>
                        <a:gd name="adj2" fmla="val 0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  <p:sp>
                  <p:nvSpPr>
                    <p:cNvPr id="146" name="円弧 145">
                      <a:extLst>
                        <a:ext uri="{FF2B5EF4-FFF2-40B4-BE49-F238E27FC236}">
                          <a16:creationId xmlns:a16="http://schemas.microsoft.com/office/drawing/2014/main" id="{92A597B6-F1EB-4A2B-0B34-01E816B9B268}"/>
                        </a:ext>
                      </a:extLst>
                    </p:cNvPr>
                    <p:cNvSpPr/>
                    <p:nvPr/>
                  </p:nvSpPr>
                  <p:spPr>
                    <a:xfrm rot="10562547">
                      <a:off x="5636556" y="1535459"/>
                      <a:ext cx="279447" cy="888606"/>
                    </a:xfrm>
                    <a:prstGeom prst="arc">
                      <a:avLst>
                        <a:gd name="adj1" fmla="val 10649123"/>
                        <a:gd name="adj2" fmla="val 0"/>
                      </a:avLst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p:txBody>
                </p:sp>
              </p:grpSp>
            </p:grpSp>
          </p:grpSp>
        </p:grpSp>
        <p:sp>
          <p:nvSpPr>
            <p:cNvPr id="130" name="円弧 129">
              <a:extLst>
                <a:ext uri="{FF2B5EF4-FFF2-40B4-BE49-F238E27FC236}">
                  <a16:creationId xmlns:a16="http://schemas.microsoft.com/office/drawing/2014/main" id="{A62F60D7-7482-8D54-41B0-1D565C2858E3}"/>
                </a:ext>
              </a:extLst>
            </p:cNvPr>
            <p:cNvSpPr/>
            <p:nvPr/>
          </p:nvSpPr>
          <p:spPr>
            <a:xfrm>
              <a:off x="2839662" y="1273467"/>
              <a:ext cx="471577" cy="931653"/>
            </a:xfrm>
            <a:prstGeom prst="arc">
              <a:avLst>
                <a:gd name="adj1" fmla="val 10649123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25" name="グループ化 124">
            <a:extLst>
              <a:ext uri="{FF2B5EF4-FFF2-40B4-BE49-F238E27FC236}">
                <a16:creationId xmlns:a16="http://schemas.microsoft.com/office/drawing/2014/main" id="{359E493C-D110-8551-8799-9934F24455D5}"/>
              </a:ext>
            </a:extLst>
          </p:cNvPr>
          <p:cNvGrpSpPr/>
          <p:nvPr/>
        </p:nvGrpSpPr>
        <p:grpSpPr>
          <a:xfrm>
            <a:off x="6864474" y="3852996"/>
            <a:ext cx="502479" cy="418620"/>
            <a:chOff x="3672584" y="2280005"/>
            <a:chExt cx="459674" cy="405565"/>
          </a:xfrm>
        </p:grpSpPr>
        <p:sp>
          <p:nvSpPr>
            <p:cNvPr id="127" name="円弧 126">
              <a:extLst>
                <a:ext uri="{FF2B5EF4-FFF2-40B4-BE49-F238E27FC236}">
                  <a16:creationId xmlns:a16="http://schemas.microsoft.com/office/drawing/2014/main" id="{FC3C5DB3-0D62-BC36-12CB-AC4CB02B91A6}"/>
                </a:ext>
              </a:extLst>
            </p:cNvPr>
            <p:cNvSpPr/>
            <p:nvPr/>
          </p:nvSpPr>
          <p:spPr>
            <a:xfrm>
              <a:off x="3700937" y="2285460"/>
              <a:ext cx="431321" cy="396816"/>
            </a:xfrm>
            <a:prstGeom prst="arc">
              <a:avLst>
                <a:gd name="adj1" fmla="val 16200000"/>
                <a:gd name="adj2" fmla="val 1616875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97383F57-5555-BA03-BF47-DACEAC5C771E}"/>
                    </a:ext>
                  </a:extLst>
                </p:cNvPr>
                <p:cNvSpPr txBox="1"/>
                <p:nvPr/>
              </p:nvSpPr>
              <p:spPr>
                <a:xfrm>
                  <a:off x="3672584" y="2280005"/>
                  <a:ext cx="382211" cy="4055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000" b="1" i="1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000" b="1" i="0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en-US" altLang="ja-JP" sz="2000" b="1" i="0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ja-JP" sz="2000" b="1" i="0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ja-JP" altLang="en-US" b="1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97383F57-5555-BA03-BF47-DACEAC5C77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2584" y="2280005"/>
                  <a:ext cx="382211" cy="405565"/>
                </a:xfrm>
                <a:prstGeom prst="rect">
                  <a:avLst/>
                </a:prstGeom>
                <a:blipFill>
                  <a:blip r:embed="rId8"/>
                  <a:stretch>
                    <a:fillRect r="-159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6" name="直線矢印コネクタ 125">
            <a:extLst>
              <a:ext uri="{FF2B5EF4-FFF2-40B4-BE49-F238E27FC236}">
                <a16:creationId xmlns:a16="http://schemas.microsoft.com/office/drawing/2014/main" id="{BA32762A-8FE3-8988-42D7-9BFE5E89C3E2}"/>
              </a:ext>
            </a:extLst>
          </p:cNvPr>
          <p:cNvCxnSpPr/>
          <p:nvPr/>
        </p:nvCxnSpPr>
        <p:spPr>
          <a:xfrm>
            <a:off x="7073031" y="3590972"/>
            <a:ext cx="0" cy="2226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5" name="グループ化 274">
            <a:extLst>
              <a:ext uri="{FF2B5EF4-FFF2-40B4-BE49-F238E27FC236}">
                <a16:creationId xmlns:a16="http://schemas.microsoft.com/office/drawing/2014/main" id="{9741F107-D503-3724-4B51-CF0FA658F685}"/>
              </a:ext>
            </a:extLst>
          </p:cNvPr>
          <p:cNvGrpSpPr/>
          <p:nvPr/>
        </p:nvGrpSpPr>
        <p:grpSpPr>
          <a:xfrm>
            <a:off x="8926974" y="3538294"/>
            <a:ext cx="587435" cy="463658"/>
            <a:chOff x="6422785" y="4478223"/>
            <a:chExt cx="480638" cy="4055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テキスト ボックス 181">
                  <a:extLst>
                    <a:ext uri="{FF2B5EF4-FFF2-40B4-BE49-F238E27FC236}">
                      <a16:creationId xmlns:a16="http://schemas.microsoft.com/office/drawing/2014/main" id="{1F9181E1-9636-013B-D583-032E26C89CC4}"/>
                    </a:ext>
                  </a:extLst>
                </p:cNvPr>
                <p:cNvSpPr txBox="1"/>
                <p:nvPr/>
              </p:nvSpPr>
              <p:spPr>
                <a:xfrm>
                  <a:off x="6422785" y="4495645"/>
                  <a:ext cx="360152" cy="3687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000" b="1" i="1" dirty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000" b="1" i="0" dirty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en-US" altLang="ja-JP" sz="2000" b="1" i="0" dirty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ja-JP" sz="2000" b="1" i="0" dirty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ja-JP" sz="2000" b="1" i="0" dirty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ja-JP" altLang="en-US" b="1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182" name="テキスト ボックス 181">
                  <a:extLst>
                    <a:ext uri="{FF2B5EF4-FFF2-40B4-BE49-F238E27FC236}">
                      <a16:creationId xmlns:a16="http://schemas.microsoft.com/office/drawing/2014/main" id="{1F9181E1-9636-013B-D583-032E26C89C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2785" y="4495645"/>
                  <a:ext cx="360152" cy="368712"/>
                </a:xfrm>
                <a:prstGeom prst="rect">
                  <a:avLst/>
                </a:prstGeom>
                <a:blipFill>
                  <a:blip r:embed="rId9"/>
                  <a:stretch>
                    <a:fillRect r="-34247" b="-144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4" name="円弧 273">
              <a:extLst>
                <a:ext uri="{FF2B5EF4-FFF2-40B4-BE49-F238E27FC236}">
                  <a16:creationId xmlns:a16="http://schemas.microsoft.com/office/drawing/2014/main" id="{80A6C96D-0AD2-65C6-C359-432E91871184}"/>
                </a:ext>
              </a:extLst>
            </p:cNvPr>
            <p:cNvSpPr/>
            <p:nvPr/>
          </p:nvSpPr>
          <p:spPr>
            <a:xfrm>
              <a:off x="6472102" y="4478223"/>
              <a:ext cx="431321" cy="405565"/>
            </a:xfrm>
            <a:prstGeom prst="arc">
              <a:avLst>
                <a:gd name="adj1" fmla="val 16200000"/>
                <a:gd name="adj2" fmla="val 1616875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76" name="グループ化 275">
            <a:extLst>
              <a:ext uri="{FF2B5EF4-FFF2-40B4-BE49-F238E27FC236}">
                <a16:creationId xmlns:a16="http://schemas.microsoft.com/office/drawing/2014/main" id="{5B610851-F117-4E25-563F-6FA36387EC0C}"/>
              </a:ext>
            </a:extLst>
          </p:cNvPr>
          <p:cNvGrpSpPr/>
          <p:nvPr/>
        </p:nvGrpSpPr>
        <p:grpSpPr>
          <a:xfrm>
            <a:off x="9215424" y="3081937"/>
            <a:ext cx="506906" cy="428156"/>
            <a:chOff x="3700937" y="2285460"/>
            <a:chExt cx="431321" cy="396816"/>
          </a:xfrm>
        </p:grpSpPr>
        <p:sp>
          <p:nvSpPr>
            <p:cNvPr id="277" name="円弧 276">
              <a:extLst>
                <a:ext uri="{FF2B5EF4-FFF2-40B4-BE49-F238E27FC236}">
                  <a16:creationId xmlns:a16="http://schemas.microsoft.com/office/drawing/2014/main" id="{F4945248-CA25-52A5-30CA-06288D3D53B7}"/>
                </a:ext>
              </a:extLst>
            </p:cNvPr>
            <p:cNvSpPr/>
            <p:nvPr/>
          </p:nvSpPr>
          <p:spPr>
            <a:xfrm>
              <a:off x="3700937" y="2285460"/>
              <a:ext cx="431321" cy="396816"/>
            </a:xfrm>
            <a:prstGeom prst="arc">
              <a:avLst>
                <a:gd name="adj1" fmla="val 16200000"/>
                <a:gd name="adj2" fmla="val 1616875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テキスト ボックス 277">
                  <a:extLst>
                    <a:ext uri="{FF2B5EF4-FFF2-40B4-BE49-F238E27FC236}">
                      <a16:creationId xmlns:a16="http://schemas.microsoft.com/office/drawing/2014/main" id="{351EB40E-FC0A-E0AA-53C1-908C45C9EA20}"/>
                    </a:ext>
                  </a:extLst>
                </p:cNvPr>
                <p:cNvSpPr txBox="1"/>
                <p:nvPr/>
              </p:nvSpPr>
              <p:spPr>
                <a:xfrm>
                  <a:off x="3736521" y="2285460"/>
                  <a:ext cx="360152" cy="3708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altLang="ja-JP" sz="2000" b="1" i="0" dirty="0" smtClean="0">
                            <a:highlight>
                              <a:srgbClr val="FFFFFF"/>
                            </a:highlight>
                            <a:latin typeface="Times New Roman" panose="02020603050405020304" pitchFamily="18" charset="0"/>
                            <a:ea typeface="ＭＳ ゴシック" panose="020B0609070205080204" pitchFamily="49" charset="-128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altLang="ja-JP" sz="2000" b="1" i="1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ja-JP" sz="2000" b="1" i="1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ja-JP" sz="2000" b="1" i="1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ja-JP" altLang="en-US" sz="2000" b="1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278" name="テキスト ボックス 277">
                  <a:extLst>
                    <a:ext uri="{FF2B5EF4-FFF2-40B4-BE49-F238E27FC236}">
                      <a16:creationId xmlns:a16="http://schemas.microsoft.com/office/drawing/2014/main" id="{351EB40E-FC0A-E0AA-53C1-908C45C9EA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21" y="2285460"/>
                  <a:ext cx="360152" cy="370823"/>
                </a:xfrm>
                <a:prstGeom prst="rect">
                  <a:avLst/>
                </a:prstGeom>
                <a:blipFill>
                  <a:blip r:embed="rId10"/>
                  <a:stretch>
                    <a:fillRect t="-9091" r="-26087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1" name="テキスト ボックス 170">
            <a:extLst>
              <a:ext uri="{FF2B5EF4-FFF2-40B4-BE49-F238E27FC236}">
                <a16:creationId xmlns:a16="http://schemas.microsoft.com/office/drawing/2014/main" id="{CB5F1DF3-3B51-CFDA-2821-061F1057585E}"/>
              </a:ext>
            </a:extLst>
          </p:cNvPr>
          <p:cNvSpPr txBox="1"/>
          <p:nvPr/>
        </p:nvSpPr>
        <p:spPr>
          <a:xfrm>
            <a:off x="6579061" y="2137801"/>
            <a:ext cx="2709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Electron Impact</a:t>
            </a:r>
            <a:endParaRPr kumimoji="1" lang="ja-JP" altLang="en-US" sz="2400" b="1" dirty="0">
              <a:latin typeface="Times New Roman" panose="020206030504050203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174" name="直線矢印コネクタ 173">
            <a:extLst>
              <a:ext uri="{FF2B5EF4-FFF2-40B4-BE49-F238E27FC236}">
                <a16:creationId xmlns:a16="http://schemas.microsoft.com/office/drawing/2014/main" id="{BC31AF9F-EA3C-2156-71FF-9CFD72A6D2FE}"/>
              </a:ext>
            </a:extLst>
          </p:cNvPr>
          <p:cNvCxnSpPr>
            <a:cxnSpLocks/>
          </p:cNvCxnSpPr>
          <p:nvPr/>
        </p:nvCxnSpPr>
        <p:spPr>
          <a:xfrm>
            <a:off x="8163633" y="2600053"/>
            <a:ext cx="264870" cy="6115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5" name="テキスト ボックス 284">
            <a:extLst>
              <a:ext uri="{FF2B5EF4-FFF2-40B4-BE49-F238E27FC236}">
                <a16:creationId xmlns:a16="http://schemas.microsoft.com/office/drawing/2014/main" id="{3F5CD18B-0F76-AC08-D89A-E513700B7DE7}"/>
              </a:ext>
            </a:extLst>
          </p:cNvPr>
          <p:cNvSpPr txBox="1"/>
          <p:nvPr/>
        </p:nvSpPr>
        <p:spPr>
          <a:xfrm>
            <a:off x="8043303" y="4504859"/>
            <a:ext cx="1887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Dissociation</a:t>
            </a:r>
            <a:endParaRPr kumimoji="1" lang="ja-JP" altLang="en-US" sz="2400" b="1" dirty="0">
              <a:latin typeface="Times New Roman" panose="020206030504050203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cxnSp>
        <p:nvCxnSpPr>
          <p:cNvPr id="286" name="直線矢印コネクタ 285">
            <a:extLst>
              <a:ext uri="{FF2B5EF4-FFF2-40B4-BE49-F238E27FC236}">
                <a16:creationId xmlns:a16="http://schemas.microsoft.com/office/drawing/2014/main" id="{9EC2804E-C706-9C64-EBAE-0995DBE1BAF4}"/>
              </a:ext>
            </a:extLst>
          </p:cNvPr>
          <p:cNvCxnSpPr>
            <a:cxnSpLocks/>
          </p:cNvCxnSpPr>
          <p:nvPr/>
        </p:nvCxnSpPr>
        <p:spPr>
          <a:xfrm flipV="1">
            <a:off x="8716468" y="3992862"/>
            <a:ext cx="404592" cy="5463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直線矢印コネクタ 292">
            <a:extLst>
              <a:ext uri="{FF2B5EF4-FFF2-40B4-BE49-F238E27FC236}">
                <a16:creationId xmlns:a16="http://schemas.microsoft.com/office/drawing/2014/main" id="{4F9D4784-A831-D3EE-62D6-79CBCB812903}"/>
              </a:ext>
            </a:extLst>
          </p:cNvPr>
          <p:cNvCxnSpPr>
            <a:cxnSpLocks/>
          </p:cNvCxnSpPr>
          <p:nvPr/>
        </p:nvCxnSpPr>
        <p:spPr>
          <a:xfrm flipV="1">
            <a:off x="712611" y="6296635"/>
            <a:ext cx="3383667" cy="862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4" name="テキスト ボックス 293">
            <a:extLst>
              <a:ext uri="{FF2B5EF4-FFF2-40B4-BE49-F238E27FC236}">
                <a16:creationId xmlns:a16="http://schemas.microsoft.com/office/drawing/2014/main" id="{7F92F935-75A7-8612-33A4-36E69B5CB13C}"/>
              </a:ext>
            </a:extLst>
          </p:cNvPr>
          <p:cNvSpPr txBox="1"/>
          <p:nvPr/>
        </p:nvSpPr>
        <p:spPr>
          <a:xfrm>
            <a:off x="1361507" y="5499511"/>
            <a:ext cx="2397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CARA</a:t>
            </a:r>
            <a:r>
              <a:rPr kumimoji="1" lang="ja-JP" altLang="en-US" sz="3200" b="1" dirty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部分</a:t>
            </a:r>
          </a:p>
        </p:txBody>
      </p:sp>
      <p:cxnSp>
        <p:nvCxnSpPr>
          <p:cNvPr id="298" name="直線矢印コネクタ 297">
            <a:extLst>
              <a:ext uri="{FF2B5EF4-FFF2-40B4-BE49-F238E27FC236}">
                <a16:creationId xmlns:a16="http://schemas.microsoft.com/office/drawing/2014/main" id="{991F3C15-4758-8114-5258-0B6C122A440F}"/>
              </a:ext>
            </a:extLst>
          </p:cNvPr>
          <p:cNvCxnSpPr/>
          <p:nvPr/>
        </p:nvCxnSpPr>
        <p:spPr>
          <a:xfrm>
            <a:off x="7171005" y="6292322"/>
            <a:ext cx="4854015" cy="69012"/>
          </a:xfrm>
          <a:prstGeom prst="straightConnector1">
            <a:avLst/>
          </a:prstGeom>
          <a:ln w="38100">
            <a:solidFill>
              <a:srgbClr val="7030A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9" name="テキスト ボックス 298">
            <a:extLst>
              <a:ext uri="{FF2B5EF4-FFF2-40B4-BE49-F238E27FC236}">
                <a16:creationId xmlns:a16="http://schemas.microsoft.com/office/drawing/2014/main" id="{6DA92C8C-8A0B-BDCE-B652-07AF91C0EC6D}"/>
              </a:ext>
            </a:extLst>
          </p:cNvPr>
          <p:cNvSpPr txBox="1"/>
          <p:nvPr/>
        </p:nvSpPr>
        <p:spPr>
          <a:xfrm>
            <a:off x="8768251" y="5463504"/>
            <a:ext cx="1908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FRC</a:t>
            </a:r>
            <a:r>
              <a:rPr kumimoji="1" lang="ja-JP" altLang="en-US" sz="3200" b="1" dirty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部分</a:t>
            </a: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A6A9A173-5D2D-A28F-A3B6-364694EA1078}"/>
              </a:ext>
            </a:extLst>
          </p:cNvPr>
          <p:cNvCxnSpPr>
            <a:cxnSpLocks/>
          </p:cNvCxnSpPr>
          <p:nvPr/>
        </p:nvCxnSpPr>
        <p:spPr>
          <a:xfrm flipV="1">
            <a:off x="4096278" y="6288008"/>
            <a:ext cx="3074189" cy="8627"/>
          </a:xfrm>
          <a:prstGeom prst="straightConnector1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E21159-D56C-C5E6-302E-FE8321229601}"/>
              </a:ext>
            </a:extLst>
          </p:cNvPr>
          <p:cNvSpPr txBox="1"/>
          <p:nvPr/>
        </p:nvSpPr>
        <p:spPr>
          <a:xfrm>
            <a:off x="4792422" y="5440607"/>
            <a:ext cx="1908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接続</a:t>
            </a:r>
            <a:r>
              <a:rPr kumimoji="1" lang="ja-JP" altLang="en-US" sz="3200" b="1" dirty="0">
                <a:latin typeface="Times New Roman" panose="02020603050405020304" pitchFamily="18" charset="0"/>
                <a:ea typeface="メイリオ" panose="020B0604030504040204" pitchFamily="50" charset="-128"/>
                <a:cs typeface="Times New Roman" panose="02020603050405020304" pitchFamily="18" charset="0"/>
              </a:rPr>
              <a:t>部分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2989FB0-D7C6-B0B0-1EE9-623C0CCD5504}"/>
              </a:ext>
            </a:extLst>
          </p:cNvPr>
          <p:cNvGrpSpPr/>
          <p:nvPr/>
        </p:nvGrpSpPr>
        <p:grpSpPr>
          <a:xfrm>
            <a:off x="245154" y="195337"/>
            <a:ext cx="10269127" cy="684931"/>
            <a:chOff x="245154" y="195337"/>
            <a:chExt cx="10269127" cy="6849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9" name="テキスト ボックス 288">
                  <a:extLst>
                    <a:ext uri="{FF2B5EF4-FFF2-40B4-BE49-F238E27FC236}">
                      <a16:creationId xmlns:a16="http://schemas.microsoft.com/office/drawing/2014/main" id="{55862CDB-3158-75D5-77B2-65B21EE093AA}"/>
                    </a:ext>
                  </a:extLst>
                </p:cNvPr>
                <p:cNvSpPr txBox="1"/>
                <p:nvPr/>
              </p:nvSpPr>
              <p:spPr>
                <a:xfrm>
                  <a:off x="245154" y="195337"/>
                  <a:ext cx="10269127" cy="6849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ja-JP" sz="3600" b="1" i="1" dirty="0" smtClean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ＭＳ ゴシック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ja-JP" sz="3600" b="1" i="0" dirty="0" smtClean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ＭＳ ゴシック" panose="020B0609070205080204" pitchFamily="49" charset="-128"/>
                              <a:cs typeface="Times New Roman" panose="020206030504050203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en-US" altLang="ja-JP" sz="3600" b="1" i="0" dirty="0" smtClean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ＭＳ ゴシック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US" altLang="ja-JP" sz="3600" b="1" i="0" dirty="0" smtClean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ＭＳ ゴシック" panose="020B0609070205080204" pitchFamily="49" charset="-128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altLang="ja-JP" sz="3600" b="1" dirty="0"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altLang="ja-JP" sz="3600" b="1" i="0" dirty="0" smtClean="0"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ja-JP" sz="3600" b="1" dirty="0">
                      <a:highlight>
                        <a:srgbClr val="FFFFFF"/>
                      </a:highlight>
                      <a:latin typeface="Times New Roman" panose="02020603050405020304" pitchFamily="18" charset="0"/>
                      <a:ea typeface="ＭＳ ゴシック" panose="020B0609070205080204" pitchFamily="49" charset="-128"/>
                      <a:cs typeface="Times New Roman" panose="02020603050405020304" pitchFamily="18" charset="0"/>
                    </a:rPr>
                    <a:t>e </a:t>
                  </a:r>
                  <a:r>
                    <a:rPr lang="en-US" altLang="ja-JP" sz="3600" b="1" i="1" dirty="0">
                      <a:highlight>
                        <a:srgbClr val="FFFFFF"/>
                      </a:highlight>
                      <a:latin typeface="Times New Roman" panose="02020603050405020304" pitchFamily="18" charset="0"/>
                      <a:ea typeface="ＭＳ ゴシック" panose="020B0609070205080204" pitchFamily="49" charset="-128"/>
                      <a:cs typeface="Times New Roman" panose="02020603050405020304" pitchFamily="18" charset="0"/>
                    </a:rPr>
                    <a:t>→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ja-JP" sz="3600" b="1" i="1" dirty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ＭＳ ゴシック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ja-JP" sz="3600" b="1" i="0" dirty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ＭＳ ゴシック" panose="020B0609070205080204" pitchFamily="49" charset="-128"/>
                              <a:cs typeface="Times New Roman" panose="020206030504050203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en-US" altLang="ja-JP" sz="3600" b="1" i="0" dirty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ＭＳ ゴシック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sub>
                        <m:sup>
                          <m:r>
                            <a:rPr lang="en-US" altLang="ja-JP" sz="3600" b="1" i="0" dirty="0" smtClean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ＭＳ ゴシック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altLang="ja-JP" sz="3600" b="1" i="0" dirty="0">
                              <a:highlight>
                                <a:srgbClr val="FFFFFF"/>
                              </a:highlight>
                              <a:latin typeface="Cambria Math" panose="02040503050406030204" pitchFamily="18" charset="0"/>
                              <a:ea typeface="ＭＳ ゴシック" panose="020B0609070205080204" pitchFamily="49" charset="-128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altLang="ja-JP" sz="3600" b="1" i="0" dirty="0">
                          <a:highlight>
                            <a:srgbClr val="FFFFFF"/>
                          </a:highlight>
                          <a:latin typeface="Cambria Math" panose="02040503050406030204" pitchFamily="18" charset="0"/>
                          <a:ea typeface="ＭＳ ゴシック" panose="020B0609070205080204" pitchFamily="49" charset="-128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altLang="ja-JP" sz="3600" b="1" dirty="0">
                      <a:highlight>
                        <a:srgbClr val="FFFFFF"/>
                      </a:highlight>
                      <a:latin typeface="Times New Roman" panose="02020603050405020304" pitchFamily="18" charset="0"/>
                      <a:ea typeface="ＭＳ ゴシック" panose="020B0609070205080204" pitchFamily="49" charset="-128"/>
                      <a:cs typeface="Times New Roman" panose="02020603050405020304" pitchFamily="18" charset="0"/>
                    </a:rPr>
                    <a:t>+ 2e</a:t>
                  </a:r>
                  <a:r>
                    <a:rPr lang="ja-JP" altLang="en-US" sz="3600" b="1" dirty="0">
                      <a:highlight>
                        <a:srgbClr val="FFFFFF"/>
                      </a:highlight>
                      <a:latin typeface="Times New Roman" panose="02020603050405020304" pitchFamily="18" charset="0"/>
                      <a:ea typeface="ＭＳ ゴシック" panose="020B0609070205080204" pitchFamily="49" charset="-128"/>
                      <a:cs typeface="Times New Roman" panose="02020603050405020304" pitchFamily="18" charset="0"/>
                    </a:rPr>
                    <a:t>反応　</a:t>
                  </a:r>
                  <a:r>
                    <a:rPr lang="en-US" altLang="ja-JP" sz="3600" b="1" dirty="0">
                      <a:highlight>
                        <a:srgbClr val="FFFFFF"/>
                      </a:highlight>
                      <a:latin typeface="Times New Roman" panose="02020603050405020304" pitchFamily="18" charset="0"/>
                      <a:ea typeface="ＭＳ ゴシック" panose="020B0609070205080204" pitchFamily="49" charset="-128"/>
                      <a:cs typeface="Times New Roman" panose="02020603050405020304" pitchFamily="18" charset="0"/>
                    </a:rPr>
                    <a:t>CARA+FRC</a:t>
                  </a:r>
                  <a:r>
                    <a:rPr lang="ja-JP" altLang="en-US" sz="3600" b="1" dirty="0">
                      <a:highlight>
                        <a:srgbClr val="FFFFFF"/>
                      </a:highlight>
                      <a:latin typeface="Times New Roman" panose="02020603050405020304" pitchFamily="18" charset="0"/>
                      <a:ea typeface="ＭＳ ゴシック" panose="020B0609070205080204" pitchFamily="49" charset="-128"/>
                      <a:cs typeface="Times New Roman" panose="02020603050405020304" pitchFamily="18" charset="0"/>
                    </a:rPr>
                    <a:t>イメージ図</a:t>
                  </a:r>
                  <a:endParaRPr kumimoji="1" lang="ja-JP" altLang="en-US" sz="2400" b="1" dirty="0">
                    <a:latin typeface="Times New Roman" panose="02020603050405020304" pitchFamily="18" charset="0"/>
                    <a:ea typeface="メイリオ" panose="020B0604030504040204" pitchFamily="50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9" name="テキスト ボックス 288">
                  <a:extLst>
                    <a:ext uri="{FF2B5EF4-FFF2-40B4-BE49-F238E27FC236}">
                      <a16:creationId xmlns:a16="http://schemas.microsoft.com/office/drawing/2014/main" id="{55862CDB-3158-75D5-77B2-65B21EE093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154" y="195337"/>
                  <a:ext cx="10269127" cy="684931"/>
                </a:xfrm>
                <a:prstGeom prst="rect">
                  <a:avLst/>
                </a:prstGeom>
                <a:blipFill>
                  <a:blip r:embed="rId11"/>
                  <a:stretch>
                    <a:fillRect t="-12500" b="-3214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直線コネクタ 4">
              <a:extLst>
                <a:ext uri="{FF2B5EF4-FFF2-40B4-BE49-F238E27FC236}">
                  <a16:creationId xmlns:a16="http://schemas.microsoft.com/office/drawing/2014/main" id="{273EBAB2-BC2D-8887-D55F-7F8A772149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154" y="832618"/>
              <a:ext cx="9898971" cy="476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グループ化 84">
            <a:extLst>
              <a:ext uri="{FF2B5EF4-FFF2-40B4-BE49-F238E27FC236}">
                <a16:creationId xmlns:a16="http://schemas.microsoft.com/office/drawing/2014/main" id="{359E493C-D110-8551-8799-9934F24455D5}"/>
              </a:ext>
            </a:extLst>
          </p:cNvPr>
          <p:cNvGrpSpPr/>
          <p:nvPr/>
        </p:nvGrpSpPr>
        <p:grpSpPr>
          <a:xfrm>
            <a:off x="8121648" y="3576706"/>
            <a:ext cx="502479" cy="418620"/>
            <a:chOff x="3672584" y="2280005"/>
            <a:chExt cx="459674" cy="405565"/>
          </a:xfrm>
        </p:grpSpPr>
        <p:sp>
          <p:nvSpPr>
            <p:cNvPr id="86" name="円弧 85">
              <a:extLst>
                <a:ext uri="{FF2B5EF4-FFF2-40B4-BE49-F238E27FC236}">
                  <a16:creationId xmlns:a16="http://schemas.microsoft.com/office/drawing/2014/main" id="{FC3C5DB3-0D62-BC36-12CB-AC4CB02B91A6}"/>
                </a:ext>
              </a:extLst>
            </p:cNvPr>
            <p:cNvSpPr/>
            <p:nvPr/>
          </p:nvSpPr>
          <p:spPr>
            <a:xfrm>
              <a:off x="3700937" y="2285460"/>
              <a:ext cx="431321" cy="396816"/>
            </a:xfrm>
            <a:prstGeom prst="arc">
              <a:avLst>
                <a:gd name="adj1" fmla="val 16200000"/>
                <a:gd name="adj2" fmla="val 1616875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テキスト ボックス 86">
                  <a:extLst>
                    <a:ext uri="{FF2B5EF4-FFF2-40B4-BE49-F238E27FC236}">
                      <a16:creationId xmlns:a16="http://schemas.microsoft.com/office/drawing/2014/main" id="{97383F57-5555-BA03-BF47-DACEAC5C771E}"/>
                    </a:ext>
                  </a:extLst>
                </p:cNvPr>
                <p:cNvSpPr txBox="1"/>
                <p:nvPr/>
              </p:nvSpPr>
              <p:spPr>
                <a:xfrm>
                  <a:off x="3672584" y="2280005"/>
                  <a:ext cx="382211" cy="4055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ja-JP" sz="2000" b="1" i="1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ja-JP" sz="2000" b="1" i="0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  <m:t>𝐇</m:t>
                            </m:r>
                          </m:e>
                          <m:sub>
                            <m:r>
                              <a:rPr lang="en-US" altLang="ja-JP" sz="2000" b="1" i="0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en-US" altLang="ja-JP" sz="2000" b="1" i="0" dirty="0" smtClean="0">
                                <a:highlight>
                                  <a:srgbClr val="FFFFFF"/>
                                </a:highlight>
                                <a:latin typeface="Cambria Math" panose="02040503050406030204" pitchFamily="18" charset="0"/>
                                <a:ea typeface="ＭＳ ゴシック" panose="020B0609070205080204" pitchFamily="49" charset="-128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ja-JP" altLang="en-US" b="1" dirty="0">
                    <a:latin typeface="メイリオ" panose="020B0604030504040204" pitchFamily="50" charset="-128"/>
                    <a:ea typeface="メイリオ" panose="020B0604030504040204" pitchFamily="50" charset="-128"/>
                  </a:endParaRPr>
                </a:p>
              </p:txBody>
            </p:sp>
          </mc:Choice>
          <mc:Fallback xmlns="">
            <p:sp>
              <p:nvSpPr>
                <p:cNvPr id="128" name="テキスト ボックス 127">
                  <a:extLst>
                    <a:ext uri="{FF2B5EF4-FFF2-40B4-BE49-F238E27FC236}">
                      <a16:creationId xmlns:a16="http://schemas.microsoft.com/office/drawing/2014/main" id="{97383F57-5555-BA03-BF47-DACEAC5C77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2584" y="2280005"/>
                  <a:ext cx="382211" cy="405565"/>
                </a:xfrm>
                <a:prstGeom prst="rect">
                  <a:avLst/>
                </a:prstGeom>
                <a:blipFill>
                  <a:blip r:embed="rId8"/>
                  <a:stretch>
                    <a:fillRect r="-15942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右矢印 2"/>
          <p:cNvSpPr/>
          <p:nvPr/>
        </p:nvSpPr>
        <p:spPr>
          <a:xfrm>
            <a:off x="8761636" y="3385218"/>
            <a:ext cx="316650" cy="43821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010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just">
          <a:defRPr dirty="0" smtClean="0">
            <a:latin typeface="+mj-lt"/>
            <a:ea typeface="メイリオ" panose="020B0604030504040204" pitchFamily="50" charset="-128"/>
            <a:cs typeface="メイリオ" panose="020B0604030504040204" pitchFamily="50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69207</TotalTime>
  <Words>892</Words>
  <Application>Microsoft Office PowerPoint</Application>
  <PresentationFormat>ワイド画面</PresentationFormat>
  <Paragraphs>322</Paragraphs>
  <Slides>20</Slides>
  <Notes>1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9" baseType="lpstr">
      <vt:lpstr>ＭＳ Ｐゴシック</vt:lpstr>
      <vt:lpstr>ＭＳ ゴシック</vt:lpstr>
      <vt:lpstr>メイリオ</vt:lpstr>
      <vt:lpstr>Arial</vt:lpstr>
      <vt:lpstr>Calibri</vt:lpstr>
      <vt:lpstr>Cambria Math</vt:lpstr>
      <vt:lpstr>Symbol</vt:lpstr>
      <vt:lpstr>Times New Roman</vt:lpstr>
      <vt:lpstr>Office ​​テーマ</vt:lpstr>
      <vt:lpstr>CARAビームイオンのFRCへの入射とその閉じ込め</vt:lpstr>
      <vt:lpstr>自己紹介</vt:lpstr>
      <vt:lpstr>従来型CARAを学習</vt:lpstr>
      <vt:lpstr>従来型CARAによるイオン加速</vt:lpstr>
      <vt:lpstr>従来型CARAによるイオン加速の問題点</vt:lpstr>
      <vt:lpstr>コイル配置の初期プラン</vt:lpstr>
      <vt:lpstr>逆流の理由</vt:lpstr>
      <vt:lpstr>従来型CARAとFRCの接続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今後の予定</vt:lpstr>
    </vt:vector>
  </TitlesOfParts>
  <Company>EEDL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EEDL</dc:creator>
  <cp:lastModifiedBy>Toshiki Takahashi</cp:lastModifiedBy>
  <cp:revision>1797</cp:revision>
  <cp:lastPrinted>2021-03-17T05:19:34Z</cp:lastPrinted>
  <dcterms:created xsi:type="dcterms:W3CDTF">2013-05-17T04:51:34Z</dcterms:created>
  <dcterms:modified xsi:type="dcterms:W3CDTF">2025-07-13T23:53:30Z</dcterms:modified>
</cp:coreProperties>
</file>