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Default Extension="tiff" ContentType="image/tiff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Default Extension="pdf" ContentType="application/pdf"/>
  <Override PartName="/ppt/notesMasters/notesMaster1.xml" ContentType="application/vnd.openxmlformats-officedocument.presentationml.notesMaster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71" r:id="rId3"/>
    <p:sldId id="258" r:id="rId4"/>
    <p:sldId id="264" r:id="rId5"/>
    <p:sldId id="272" r:id="rId6"/>
    <p:sldId id="260" r:id="rId7"/>
    <p:sldId id="273" r:id="rId8"/>
    <p:sldId id="274" r:id="rId9"/>
    <p:sldId id="275" r:id="rId10"/>
    <p:sldId id="261" r:id="rId11"/>
    <p:sldId id="277" r:id="rId12"/>
    <p:sldId id="263" r:id="rId1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</p:showPr>
  <p:clrMru>
    <a:srgbClr val="FFFF00"/>
    <a:srgbClr val="00CC33"/>
    <a:srgbClr val="397C2F"/>
    <a:srgbClr val="669900"/>
    <a:srgbClr val="339933"/>
    <a:srgbClr val="009900"/>
    <a:srgbClr val="EDEDED"/>
    <a:srgbClr val="009933"/>
    <a:srgbClr val="FDC607"/>
    <a:srgbClr val="FD671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vertBarState="maximized">
    <p:restoredLeft sz="17707" autoAdjust="0"/>
    <p:restoredTop sz="91438" autoAdjust="0"/>
  </p:normalViewPr>
  <p:slideViewPr>
    <p:cSldViewPr snapToGrid="0" snapToObjects="1">
      <p:cViewPr>
        <p:scale>
          <a:sx n="100" d="100"/>
          <a:sy n="100" d="100"/>
        </p:scale>
        <p:origin x="-368" y="-104"/>
      </p:cViewPr>
      <p:guideLst>
        <p:guide orient="horz" pos="2160"/>
        <p:guide pos="2880"/>
      </p:guideLst>
    </p:cSldViewPr>
  </p:slid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16D1D7-5B2C-F341-B27E-2101FA37E8E1}" type="datetimeFigureOut">
              <a:rPr lang="ja-JP" altLang="en-US" smtClean="0"/>
              <a:pPr/>
              <a:t>11.11.10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AE7FB2-7143-E544-A4C2-5A04EAF8018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E7FB2-7143-E544-A4C2-5A04EAF80184}" type="slidenum">
              <a:rPr lang="ja-JP" altLang="en-US" smtClean="0"/>
              <a:pPr/>
              <a:t>1</a:t>
            </a:fld>
            <a:endParaRPr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AE7FB2-7143-E544-A4C2-5A04EAF80184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9A13-D0A5-D04C-AD41-15EF1F5978A9}" type="datetimeFigureOut">
              <a:rPr lang="ja-JP" altLang="en-US" smtClean="0"/>
              <a:pPr/>
              <a:t>11.11.10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6765-5D14-844F-B6D9-046796E9E4B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9A13-D0A5-D04C-AD41-15EF1F5978A9}" type="datetimeFigureOut">
              <a:rPr lang="ja-JP" altLang="en-US" smtClean="0"/>
              <a:pPr/>
              <a:t>11.11.10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6765-5D14-844F-B6D9-046796E9E4B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9A13-D0A5-D04C-AD41-15EF1F5978A9}" type="datetimeFigureOut">
              <a:rPr lang="ja-JP" altLang="en-US" smtClean="0"/>
              <a:pPr/>
              <a:t>11.11.10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6765-5D14-844F-B6D9-046796E9E4B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9A13-D0A5-D04C-AD41-15EF1F5978A9}" type="datetimeFigureOut">
              <a:rPr lang="ja-JP" altLang="en-US" smtClean="0"/>
              <a:pPr/>
              <a:t>11.11.10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6765-5D14-844F-B6D9-046796E9E4B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9A13-D0A5-D04C-AD41-15EF1F5978A9}" type="datetimeFigureOut">
              <a:rPr lang="ja-JP" altLang="en-US" smtClean="0"/>
              <a:pPr/>
              <a:t>11.11.10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6765-5D14-844F-B6D9-046796E9E4B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9A13-D0A5-D04C-AD41-15EF1F5978A9}" type="datetimeFigureOut">
              <a:rPr lang="ja-JP" altLang="en-US" smtClean="0"/>
              <a:pPr/>
              <a:t>11.11.10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6765-5D14-844F-B6D9-046796E9E4B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9A13-D0A5-D04C-AD41-15EF1F5978A9}" type="datetimeFigureOut">
              <a:rPr lang="ja-JP" altLang="en-US" smtClean="0"/>
              <a:pPr/>
              <a:t>11.11.10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6765-5D14-844F-B6D9-046796E9E4B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9A13-D0A5-D04C-AD41-15EF1F5978A9}" type="datetimeFigureOut">
              <a:rPr lang="ja-JP" altLang="en-US" smtClean="0"/>
              <a:pPr/>
              <a:t>11.11.10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6765-5D14-844F-B6D9-046796E9E4B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9A13-D0A5-D04C-AD41-15EF1F5978A9}" type="datetimeFigureOut">
              <a:rPr lang="ja-JP" altLang="en-US" smtClean="0"/>
              <a:pPr/>
              <a:t>11.11.10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6765-5D14-844F-B6D9-046796E9E4B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9A13-D0A5-D04C-AD41-15EF1F5978A9}" type="datetimeFigureOut">
              <a:rPr lang="ja-JP" altLang="en-US" smtClean="0"/>
              <a:pPr/>
              <a:t>11.11.10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6765-5D14-844F-B6D9-046796E9E4B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79A13-D0A5-D04C-AD41-15EF1F5978A9}" type="datetimeFigureOut">
              <a:rPr lang="ja-JP" altLang="en-US" smtClean="0"/>
              <a:pPr/>
              <a:t>11.11.10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C6765-5D14-844F-B6D9-046796E9E4B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79A13-D0A5-D04C-AD41-15EF1F5978A9}" type="datetimeFigureOut">
              <a:rPr lang="ja-JP" altLang="en-US" smtClean="0"/>
              <a:pPr/>
              <a:t>11.11.10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C6765-5D14-844F-B6D9-046796E9E4B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df"/><Relationship Id="rId4" Type="http://schemas.openxmlformats.org/officeDocument/2006/relationships/image" Target="../media/image14.png"/><Relationship Id="rId5" Type="http://schemas.openxmlformats.org/officeDocument/2006/relationships/image" Target="../media/image15.pdf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jpe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5" Type="http://schemas.openxmlformats.org/officeDocument/2006/relationships/image" Target="../media/image26.pdf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d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9020" y="795831"/>
            <a:ext cx="8217653" cy="768631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>
                <a:latin typeface="Comic Sans MS"/>
                <a:ea typeface="ヒラギノ丸ゴ Pro W4"/>
                <a:cs typeface="Comic Sans MS"/>
              </a:rPr>
              <a:t>Status of SCRIT Electron Scattering Facility</a:t>
            </a:r>
            <a:endParaRPr lang="ja-JP" altLang="en-US" sz="3200" dirty="0">
              <a:latin typeface="Comic Sans MS"/>
              <a:ea typeface="ヒラギノ丸ゴ Pro W4"/>
              <a:cs typeface="Comic Sans MS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2040068"/>
            <a:ext cx="6400800" cy="2257672"/>
          </a:xfrm>
        </p:spPr>
        <p:txBody>
          <a:bodyPr>
            <a:normAutofit/>
          </a:bodyPr>
          <a:lstStyle/>
          <a:p>
            <a:r>
              <a:rPr lang="en-US" altLang="ja-JP" sz="2000" dirty="0" smtClean="0">
                <a:solidFill>
                  <a:schemeClr val="tx1"/>
                </a:solidFill>
                <a:latin typeface="Helvetica"/>
                <a:ea typeface="ヒラギノ丸ゴ Pro W4"/>
              </a:rPr>
              <a:t>M. </a:t>
            </a:r>
            <a:r>
              <a:rPr lang="en-US" altLang="ja-JP" sz="2000" dirty="0" err="1" smtClean="0">
                <a:solidFill>
                  <a:schemeClr val="tx1"/>
                </a:solidFill>
                <a:latin typeface="Helvetica"/>
                <a:ea typeface="ヒラギノ丸ゴ Pro W4"/>
              </a:rPr>
              <a:t>Wakasugi</a:t>
            </a:r>
            <a:r>
              <a:rPr lang="en-US" altLang="ja-JP" sz="2000" dirty="0" smtClean="0">
                <a:solidFill>
                  <a:schemeClr val="tx1"/>
                </a:solidFill>
                <a:latin typeface="Helvetica"/>
                <a:ea typeface="ヒラギノ丸ゴ Pro W4"/>
              </a:rPr>
              <a:t>, and SCRIT Collaborators</a:t>
            </a:r>
          </a:p>
          <a:p>
            <a:r>
              <a:rPr lang="en-US" altLang="ja-JP" sz="2000" dirty="0" smtClean="0">
                <a:solidFill>
                  <a:schemeClr val="tx1"/>
                </a:solidFill>
                <a:latin typeface="Helvetica"/>
                <a:ea typeface="ヒラギノ丸ゴ Pro W4"/>
              </a:rPr>
              <a:t>RIKEN </a:t>
            </a:r>
            <a:r>
              <a:rPr lang="en-US" altLang="ja-JP" sz="2000" dirty="0" err="1" smtClean="0">
                <a:solidFill>
                  <a:schemeClr val="tx1"/>
                </a:solidFill>
                <a:latin typeface="Helvetica"/>
                <a:ea typeface="ヒラギノ丸ゴ Pro W4"/>
              </a:rPr>
              <a:t>Nishina</a:t>
            </a:r>
            <a:r>
              <a:rPr lang="en-US" altLang="ja-JP" sz="2000" dirty="0" smtClean="0">
                <a:solidFill>
                  <a:schemeClr val="tx1"/>
                </a:solidFill>
                <a:latin typeface="Helvetica"/>
                <a:ea typeface="ヒラギノ丸ゴ Pro W4"/>
              </a:rPr>
              <a:t> Center</a:t>
            </a:r>
          </a:p>
          <a:p>
            <a:r>
              <a:rPr lang="en-US" altLang="ja-JP" sz="2000" dirty="0" err="1" smtClean="0">
                <a:solidFill>
                  <a:schemeClr val="tx1"/>
                </a:solidFill>
                <a:latin typeface="Helvetica"/>
                <a:ea typeface="ヒラギノ丸ゴ Pro W4"/>
              </a:rPr>
              <a:t>Rikkyo</a:t>
            </a:r>
            <a:r>
              <a:rPr lang="en-US" altLang="ja-JP" sz="2000" dirty="0" smtClean="0">
                <a:solidFill>
                  <a:schemeClr val="tx1"/>
                </a:solidFill>
                <a:latin typeface="Helvetica"/>
                <a:ea typeface="ヒラギノ丸ゴ Pro W4"/>
              </a:rPr>
              <a:t> University</a:t>
            </a:r>
          </a:p>
          <a:p>
            <a:r>
              <a:rPr lang="en-US" altLang="ja-JP" sz="2000" dirty="0" smtClean="0">
                <a:solidFill>
                  <a:schemeClr val="tx1"/>
                </a:solidFill>
                <a:latin typeface="Helvetica"/>
                <a:ea typeface="ヒラギノ丸ゴ Pro W4"/>
              </a:rPr>
              <a:t>Tohoku University</a:t>
            </a:r>
          </a:p>
          <a:p>
            <a:r>
              <a:rPr lang="en-US" altLang="ja-JP" sz="2000" dirty="0" err="1" smtClean="0">
                <a:solidFill>
                  <a:schemeClr val="tx1"/>
                </a:solidFill>
                <a:latin typeface="Helvetica"/>
                <a:ea typeface="ヒラギノ丸ゴ Pro W4"/>
              </a:rPr>
              <a:t>Nagaoka</a:t>
            </a:r>
            <a:r>
              <a:rPr lang="en-US" altLang="ja-JP" sz="2000" dirty="0" smtClean="0">
                <a:solidFill>
                  <a:schemeClr val="tx1"/>
                </a:solidFill>
                <a:latin typeface="Helvetica"/>
                <a:ea typeface="ヒラギノ丸ゴ Pro W4"/>
              </a:rPr>
              <a:t> University of Technology</a:t>
            </a:r>
            <a:endParaRPr lang="ja-JP" altLang="en-US" sz="2000" dirty="0">
              <a:solidFill>
                <a:schemeClr val="tx1"/>
              </a:solidFill>
              <a:latin typeface="Helvetica"/>
              <a:ea typeface="ヒラギノ丸ゴ Pro W4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491912" y="4297740"/>
            <a:ext cx="4416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Comic Sans MS"/>
                <a:ea typeface="ヒラギノ丸ゴ Pro W4"/>
                <a:cs typeface="Comic Sans MS"/>
              </a:rPr>
              <a:t>Contents:</a:t>
            </a:r>
          </a:p>
          <a:p>
            <a:pPr>
              <a:buSzPct val="70000"/>
              <a:buFont typeface="Wingdings" charset="2"/>
              <a:buChar char=""/>
            </a:pPr>
            <a:r>
              <a:rPr kumimoji="1" lang="en-US" altLang="ja-JP" sz="2400" dirty="0" smtClean="0">
                <a:latin typeface="Comic Sans MS"/>
                <a:ea typeface="ヒラギノ丸ゴ Pro W4"/>
                <a:cs typeface="Comic Sans MS"/>
              </a:rPr>
              <a:t> Overview of SCRIT Facility</a:t>
            </a:r>
            <a:endParaRPr lang="en-US" altLang="ja-JP" sz="2400" dirty="0" smtClean="0">
              <a:latin typeface="Comic Sans MS"/>
              <a:ea typeface="ヒラギノ丸ゴ Pro W4"/>
              <a:cs typeface="Comic Sans MS"/>
            </a:endParaRPr>
          </a:p>
          <a:p>
            <a:pPr>
              <a:buSzPct val="70000"/>
              <a:buFont typeface="Wingdings" charset="2"/>
              <a:buChar char=""/>
            </a:pPr>
            <a:r>
              <a:rPr kumimoji="1" lang="en-US" altLang="ja-JP" sz="2400" dirty="0" smtClean="0">
                <a:latin typeface="Comic Sans MS"/>
                <a:ea typeface="ヒラギノ丸ゴ Pro W4"/>
                <a:cs typeface="Comic Sans MS"/>
              </a:rPr>
              <a:t> Recent Achievements</a:t>
            </a:r>
          </a:p>
          <a:p>
            <a:pPr>
              <a:buSzPct val="70000"/>
              <a:buFont typeface="Wingdings" charset="2"/>
              <a:buChar char=""/>
            </a:pPr>
            <a:r>
              <a:rPr kumimoji="1" lang="en-US" altLang="ja-JP" sz="2400" dirty="0" smtClean="0">
                <a:latin typeface="Comic Sans MS"/>
                <a:ea typeface="ヒラギノ丸ゴ Pro W4"/>
                <a:cs typeface="Comic Sans MS"/>
              </a:rPr>
              <a:t> Schedules</a:t>
            </a:r>
            <a:endParaRPr kumimoji="1" lang="ja-JP" altLang="en-US" sz="2400" dirty="0">
              <a:latin typeface="Comic Sans MS"/>
              <a:ea typeface="ヒラギノ丸ゴ Pro W4"/>
              <a:cs typeface="Comic Sans M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69686" y="0"/>
            <a:ext cx="457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>
                    <a:lumMod val="65000"/>
                  </a:schemeClr>
                </a:solidFill>
              </a:rPr>
              <a:t>Physics of Rare RI Ring, RIKEN, Nov.10-12, 2011</a:t>
            </a:r>
            <a:endParaRPr kumimoji="1" lang="ja-JP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図形グループ 55"/>
          <p:cNvGrpSpPr/>
          <p:nvPr/>
        </p:nvGrpSpPr>
        <p:grpSpPr>
          <a:xfrm>
            <a:off x="1416892" y="697547"/>
            <a:ext cx="6255122" cy="3758297"/>
            <a:chOff x="0" y="1281747"/>
            <a:chExt cx="6255122" cy="3758297"/>
          </a:xfrm>
        </p:grpSpPr>
        <p:pic>
          <p:nvPicPr>
            <p:cNvPr id="7" name="図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1307147"/>
              <a:ext cx="6229722" cy="3732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正方形/長方形 7"/>
            <p:cNvSpPr/>
            <p:nvPr/>
          </p:nvSpPr>
          <p:spPr bwMode="auto">
            <a:xfrm>
              <a:off x="346945" y="1281747"/>
              <a:ext cx="3816508" cy="3929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5130121" y="3426604"/>
              <a:ext cx="1125001" cy="161344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9020" y="106716"/>
            <a:ext cx="8217653" cy="768631"/>
          </a:xfrm>
        </p:spPr>
        <p:txBody>
          <a:bodyPr anchor="ctr">
            <a:normAutofit fontScale="90000"/>
          </a:bodyPr>
          <a:lstStyle/>
          <a:p>
            <a:r>
              <a:rPr lang="en-US" altLang="ja-JP" sz="3600" dirty="0" smtClean="0">
                <a:latin typeface="Comic Sans MS"/>
                <a:ea typeface="ヒラギノ丸ゴ Pro W4"/>
                <a:cs typeface="Comic Sans MS"/>
              </a:rPr>
              <a:t>RI Production for SCRIT Experiments</a:t>
            </a:r>
            <a:endParaRPr lang="ja-JP" altLang="en-US" sz="3600" dirty="0">
              <a:latin typeface="Comic Sans MS"/>
              <a:ea typeface="ヒラギノ丸ゴ Pro W4"/>
              <a:cs typeface="Comic Sans MS"/>
            </a:endParaRPr>
          </a:p>
        </p:txBody>
      </p:sp>
      <p:grpSp>
        <p:nvGrpSpPr>
          <p:cNvPr id="33" name="図形グループ 32"/>
          <p:cNvGrpSpPr/>
          <p:nvPr/>
        </p:nvGrpSpPr>
        <p:grpSpPr>
          <a:xfrm>
            <a:off x="98136" y="1413212"/>
            <a:ext cx="3074384" cy="1143000"/>
            <a:chOff x="66237" y="1580622"/>
            <a:chExt cx="3074384" cy="1143000"/>
          </a:xfrm>
        </p:grpSpPr>
        <p:cxnSp>
          <p:nvCxnSpPr>
            <p:cNvPr id="13" name="直線矢印コネクタ 12"/>
            <p:cNvCxnSpPr/>
            <p:nvPr/>
          </p:nvCxnSpPr>
          <p:spPr>
            <a:xfrm>
              <a:off x="435521" y="2113228"/>
              <a:ext cx="749300" cy="1588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 rot="5400000">
              <a:off x="918121" y="2151328"/>
              <a:ext cx="5334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フリーフォーム 17"/>
            <p:cNvSpPr/>
            <p:nvPr/>
          </p:nvSpPr>
          <p:spPr>
            <a:xfrm>
              <a:off x="1222921" y="2009511"/>
              <a:ext cx="270933" cy="258234"/>
            </a:xfrm>
            <a:custGeom>
              <a:avLst/>
              <a:gdLst>
                <a:gd name="connsiteX0" fmla="*/ 0 w 270933"/>
                <a:gd name="connsiteY0" fmla="*/ 167217 h 258234"/>
                <a:gd name="connsiteX1" fmla="*/ 50800 w 270933"/>
                <a:gd name="connsiteY1" fmla="*/ 14817 h 258234"/>
                <a:gd name="connsiteX2" fmla="*/ 76200 w 270933"/>
                <a:gd name="connsiteY2" fmla="*/ 256117 h 258234"/>
                <a:gd name="connsiteX3" fmla="*/ 139700 w 270933"/>
                <a:gd name="connsiteY3" fmla="*/ 27517 h 258234"/>
                <a:gd name="connsiteX4" fmla="*/ 165100 w 270933"/>
                <a:gd name="connsiteY4" fmla="*/ 256117 h 258234"/>
                <a:gd name="connsiteX5" fmla="*/ 254000 w 270933"/>
                <a:gd name="connsiteY5" fmla="*/ 14817 h 258234"/>
                <a:gd name="connsiteX6" fmla="*/ 266700 w 270933"/>
                <a:gd name="connsiteY6" fmla="*/ 167217 h 258234"/>
                <a:gd name="connsiteX7" fmla="*/ 266700 w 270933"/>
                <a:gd name="connsiteY7" fmla="*/ 167217 h 258234"/>
                <a:gd name="connsiteX8" fmla="*/ 266700 w 270933"/>
                <a:gd name="connsiteY8" fmla="*/ 167217 h 25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933" h="258234">
                  <a:moveTo>
                    <a:pt x="0" y="167217"/>
                  </a:moveTo>
                  <a:cubicBezTo>
                    <a:pt x="19050" y="83608"/>
                    <a:pt x="38100" y="0"/>
                    <a:pt x="50800" y="14817"/>
                  </a:cubicBezTo>
                  <a:cubicBezTo>
                    <a:pt x="63500" y="29634"/>
                    <a:pt x="61383" y="254000"/>
                    <a:pt x="76200" y="256117"/>
                  </a:cubicBezTo>
                  <a:cubicBezTo>
                    <a:pt x="91017" y="258234"/>
                    <a:pt x="124883" y="27517"/>
                    <a:pt x="139700" y="27517"/>
                  </a:cubicBezTo>
                  <a:cubicBezTo>
                    <a:pt x="154517" y="27517"/>
                    <a:pt x="146050" y="258234"/>
                    <a:pt x="165100" y="256117"/>
                  </a:cubicBezTo>
                  <a:cubicBezTo>
                    <a:pt x="184150" y="254000"/>
                    <a:pt x="237067" y="29634"/>
                    <a:pt x="254000" y="14817"/>
                  </a:cubicBezTo>
                  <a:cubicBezTo>
                    <a:pt x="270933" y="0"/>
                    <a:pt x="266700" y="167217"/>
                    <a:pt x="266700" y="167217"/>
                  </a:cubicBezTo>
                  <a:lnTo>
                    <a:pt x="266700" y="167217"/>
                  </a:lnTo>
                  <a:lnTo>
                    <a:pt x="266700" y="167217"/>
                  </a:lnTo>
                </a:path>
              </a:pathLst>
            </a:custGeom>
            <a:ln w="635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>
              <a:off x="1481154" y="2127516"/>
              <a:ext cx="278316" cy="2117"/>
            </a:xfrm>
            <a:prstGeom prst="straightConnector1">
              <a:avLst/>
            </a:prstGeom>
            <a:ln w="6350" cap="flat" cmpd="sng" algn="ctr">
              <a:solidFill>
                <a:schemeClr val="accent4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円/楕円 21"/>
            <p:cNvSpPr/>
            <p:nvPr/>
          </p:nvSpPr>
          <p:spPr>
            <a:xfrm>
              <a:off x="1746770" y="1857111"/>
              <a:ext cx="542951" cy="573617"/>
            </a:xfrm>
            <a:prstGeom prst="ellipse">
              <a:avLst/>
            </a:prstGeom>
            <a:gradFill flip="none" rotWithShape="1">
              <a:gsLst>
                <a:gs pos="0">
                  <a:srgbClr val="FD671A"/>
                </a:gs>
                <a:gs pos="97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solidFill>
                  <a:srgbClr val="660066"/>
                </a:solidFill>
              </a:endParaRPr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2734221" y="1580622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2734221" y="2317222"/>
              <a:ext cx="406400" cy="406400"/>
            </a:xfrm>
            <a:prstGeom prst="ellipse">
              <a:avLst/>
            </a:prstGeom>
            <a:gradFill flip="none" rotWithShape="1">
              <a:gsLst>
                <a:gs pos="0">
                  <a:srgbClr val="008000"/>
                </a:gs>
                <a:gs pos="100000">
                  <a:srgbClr val="FF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6" name="直線矢印コネクタ 25"/>
            <p:cNvCxnSpPr/>
            <p:nvPr/>
          </p:nvCxnSpPr>
          <p:spPr>
            <a:xfrm flipV="1">
              <a:off x="2289721" y="1857111"/>
              <a:ext cx="444500" cy="219605"/>
            </a:xfrm>
            <a:prstGeom prst="straightConnector1">
              <a:avLst/>
            </a:prstGeom>
            <a:ln w="635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/>
            <p:cNvCxnSpPr>
              <a:stCxn id="22" idx="6"/>
              <a:endCxn id="24" idx="1"/>
            </p:cNvCxnSpPr>
            <p:nvPr/>
          </p:nvCxnSpPr>
          <p:spPr>
            <a:xfrm>
              <a:off x="2289721" y="2143920"/>
              <a:ext cx="504016" cy="232818"/>
            </a:xfrm>
            <a:prstGeom prst="straightConnector1">
              <a:avLst/>
            </a:prstGeom>
            <a:ln w="6350" cap="flat" cmpd="sng" algn="ctr">
              <a:solidFill>
                <a:schemeClr val="tx1"/>
              </a:solidFill>
              <a:prstDash val="dot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/>
            <p:cNvSpPr txBox="1"/>
            <p:nvPr/>
          </p:nvSpPr>
          <p:spPr>
            <a:xfrm>
              <a:off x="66237" y="1656584"/>
              <a:ext cx="905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/>
                <a:t>e</a:t>
              </a:r>
              <a:r>
                <a:rPr kumimoji="1" lang="en-US" altLang="ja-JP" dirty="0" smtClean="0"/>
                <a:t>-Beam</a:t>
              </a:r>
              <a:endParaRPr kumimoji="1" lang="ja-JP" altLang="en-US" dirty="0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1261021" y="1647045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err="1" smtClean="0">
                  <a:latin typeface="Symbol" charset="2"/>
                  <a:cs typeface="Symbol" charset="2"/>
                </a:rPr>
                <a:t>g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1738878" y="1961622"/>
              <a:ext cx="5667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aseline="30000" dirty="0" smtClean="0"/>
                <a:t>238</a:t>
              </a:r>
              <a:r>
                <a:rPr lang="en-US" altLang="ja-JP" dirty="0" smtClean="0"/>
                <a:t>U</a:t>
              </a:r>
              <a:endParaRPr kumimoji="1" lang="en-US" altLang="ja-JP" dirty="0" smtClean="0"/>
            </a:p>
          </p:txBody>
        </p:sp>
      </p:grpSp>
      <p:sp>
        <p:nvSpPr>
          <p:cNvPr id="34" name="テキスト ボックス 33"/>
          <p:cNvSpPr txBox="1"/>
          <p:nvPr/>
        </p:nvSpPr>
        <p:spPr>
          <a:xfrm>
            <a:off x="451472" y="1017970"/>
            <a:ext cx="2394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omic Sans MS"/>
                <a:cs typeface="Comic Sans MS"/>
              </a:rPr>
              <a:t>U photo-fission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5905031" y="3207266"/>
            <a:ext cx="1962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omic Sans MS"/>
                <a:cs typeface="Comic Sans MS"/>
              </a:rPr>
              <a:t>&gt; </a:t>
            </a:r>
            <a:r>
              <a:rPr kumimoji="1" lang="en-US" altLang="ja-JP" sz="2400" dirty="0" smtClean="0">
                <a:latin typeface="Comic Sans MS"/>
                <a:cs typeface="Comic Sans MS"/>
              </a:rPr>
              <a:t>10</a:t>
            </a:r>
            <a:r>
              <a:rPr kumimoji="1" lang="en-US" altLang="ja-JP" sz="2400" baseline="30000" dirty="0" smtClean="0">
                <a:latin typeface="Comic Sans MS"/>
                <a:cs typeface="Comic Sans MS"/>
              </a:rPr>
              <a:t>9</a:t>
            </a:r>
            <a:r>
              <a:rPr kumimoji="1" lang="en-US" altLang="ja-JP" sz="2400" dirty="0" smtClean="0">
                <a:latin typeface="Comic Sans MS"/>
                <a:cs typeface="Comic Sans MS"/>
              </a:rPr>
              <a:t> </a:t>
            </a:r>
            <a:r>
              <a:rPr kumimoji="1" lang="en-US" altLang="ja-JP" sz="2400" baseline="30000" dirty="0" smtClean="0">
                <a:latin typeface="Comic Sans MS"/>
                <a:cs typeface="Comic Sans MS"/>
              </a:rPr>
              <a:t>132</a:t>
            </a:r>
            <a:r>
              <a:rPr kumimoji="1" lang="en-US" altLang="ja-JP" sz="2400" dirty="0" smtClean="0">
                <a:latin typeface="Comic Sans MS"/>
                <a:cs typeface="Comic Sans MS"/>
              </a:rPr>
              <a:t>Sn</a:t>
            </a:r>
            <a:r>
              <a:rPr lang="en-US" altLang="ja-JP" sz="2400" dirty="0" smtClean="0">
                <a:latin typeface="Comic Sans MS"/>
                <a:cs typeface="Comic Sans MS"/>
              </a:rPr>
              <a:t>/s</a:t>
            </a:r>
            <a:endParaRPr kumimoji="1" lang="en-US" altLang="ja-JP" sz="2400" dirty="0" smtClean="0">
              <a:latin typeface="Comic Sans MS"/>
              <a:cs typeface="Comic Sans MS"/>
            </a:endParaRPr>
          </a:p>
        </p:txBody>
      </p:sp>
      <p:cxnSp>
        <p:nvCxnSpPr>
          <p:cNvPr id="49" name="直線矢印コネクタ 48"/>
          <p:cNvCxnSpPr/>
          <p:nvPr/>
        </p:nvCxnSpPr>
        <p:spPr>
          <a:xfrm rot="16200000" flipV="1">
            <a:off x="5643677" y="2437261"/>
            <a:ext cx="843679" cy="696332"/>
          </a:xfrm>
          <a:prstGeom prst="straightConnector1">
            <a:avLst/>
          </a:prstGeom>
          <a:ln w="28575" cap="flat" cmpd="sng" algn="ctr">
            <a:solidFill>
              <a:srgbClr val="FDC607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3354162" y="3997612"/>
            <a:ext cx="56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N50</a:t>
            </a:r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5459334" y="2837934"/>
            <a:ext cx="56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N82</a:t>
            </a:r>
            <a:endParaRPr kumimoji="1" lang="ja-JP" altLang="en-US" dirty="0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431385" y="3948668"/>
            <a:ext cx="53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P28</a:t>
            </a:r>
            <a:endParaRPr kumimoji="1" lang="ja-JP" altLang="en-US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3176088" y="2024662"/>
            <a:ext cx="53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P50</a:t>
            </a:r>
            <a:endParaRPr kumimoji="1" lang="ja-JP" altLang="en-US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1510950" y="4385478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N28</a:t>
            </a:r>
            <a:endParaRPr kumimoji="1" lang="ja-JP" altLang="en-US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464482" y="4393542"/>
            <a:ext cx="1522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UCx</a:t>
            </a:r>
            <a:r>
              <a:rPr kumimoji="1" lang="en-US" altLang="ja-JP" sz="2400" dirty="0" smtClean="0"/>
              <a:t> Target</a:t>
            </a:r>
            <a:r>
              <a:rPr lang="en-US" altLang="ja-JP" sz="2400" dirty="0" smtClean="0"/>
              <a:t> </a:t>
            </a:r>
          </a:p>
        </p:txBody>
      </p:sp>
      <p:grpSp>
        <p:nvGrpSpPr>
          <p:cNvPr id="64" name="図形グループ 63"/>
          <p:cNvGrpSpPr/>
          <p:nvPr/>
        </p:nvGrpSpPr>
        <p:grpSpPr>
          <a:xfrm>
            <a:off x="6216813" y="4824144"/>
            <a:ext cx="2071268" cy="1784350"/>
            <a:chOff x="2198342" y="4665910"/>
            <a:chExt cx="2071268" cy="1784350"/>
          </a:xfrm>
        </p:grpSpPr>
        <p:pic>
          <p:nvPicPr>
            <p:cNvPr id="48" name="図 4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98342" y="4754810"/>
              <a:ext cx="2071268" cy="1695450"/>
            </a:xfrm>
            <a:prstGeom prst="rect">
              <a:avLst/>
            </a:prstGeom>
            <a:ln w="381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57" name="テキスト ボックス 56"/>
            <p:cNvSpPr txBox="1"/>
            <p:nvPr/>
          </p:nvSpPr>
          <p:spPr>
            <a:xfrm>
              <a:off x="2395211" y="4665910"/>
              <a:ext cx="143249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60mm length</a:t>
              </a:r>
              <a:endParaRPr kumimoji="1" lang="ja-JP" altLang="en-US" dirty="0"/>
            </a:p>
          </p:txBody>
        </p:sp>
      </p:grpSp>
      <p:sp>
        <p:nvSpPr>
          <p:cNvPr id="63" name="テキスト ボックス 62"/>
          <p:cNvSpPr txBox="1"/>
          <p:nvPr/>
        </p:nvSpPr>
        <p:spPr>
          <a:xfrm>
            <a:off x="6320240" y="6213762"/>
            <a:ext cx="187894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~ 50g U contained</a:t>
            </a:r>
            <a:endParaRPr kumimoji="1" lang="ja-JP" altLang="en-US" dirty="0"/>
          </a:p>
        </p:txBody>
      </p:sp>
      <p:pic>
        <p:nvPicPr>
          <p:cNvPr id="65" name="図 64" descr="イオン源内部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5486" y="4445582"/>
            <a:ext cx="1909211" cy="2348865"/>
          </a:xfrm>
          <a:prstGeom prst="rect">
            <a:avLst/>
          </a:prstGeom>
        </p:spPr>
      </p:pic>
      <p:pic>
        <p:nvPicPr>
          <p:cNvPr id="66" name="図 65" descr="イオン源外観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6692" y="4445582"/>
            <a:ext cx="2045929" cy="2348865"/>
          </a:xfrm>
          <a:prstGeom prst="rect">
            <a:avLst/>
          </a:prstGeom>
          <a:ln w="38100" cmpd="sng">
            <a:solidFill>
              <a:srgbClr val="FF6600"/>
            </a:solidFill>
          </a:ln>
        </p:spPr>
      </p:pic>
      <p:sp>
        <p:nvSpPr>
          <p:cNvPr id="67" name="四角形吹き出し 66"/>
          <p:cNvSpPr/>
          <p:nvPr/>
        </p:nvSpPr>
        <p:spPr>
          <a:xfrm>
            <a:off x="3725486" y="4443144"/>
            <a:ext cx="1909212" cy="2351302"/>
          </a:xfrm>
          <a:prstGeom prst="wedgeRectCallout">
            <a:avLst>
              <a:gd name="adj1" fmla="val -111715"/>
              <a:gd name="adj2" fmla="val -1763"/>
            </a:avLst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2" name="正方形/長方形 71"/>
          <p:cNvSpPr/>
          <p:nvPr/>
        </p:nvSpPr>
        <p:spPr>
          <a:xfrm>
            <a:off x="3132621" y="5219698"/>
            <a:ext cx="45719" cy="2467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四角形吹き出し 72"/>
          <p:cNvSpPr/>
          <p:nvPr/>
        </p:nvSpPr>
        <p:spPr>
          <a:xfrm>
            <a:off x="6208679" y="4445582"/>
            <a:ext cx="2079401" cy="2351302"/>
          </a:xfrm>
          <a:prstGeom prst="wedgeRectCallout">
            <a:avLst>
              <a:gd name="adj1" fmla="val -119032"/>
              <a:gd name="adj2" fmla="val 10660"/>
            </a:avLst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4" name="正方形/長方形 73"/>
          <p:cNvSpPr/>
          <p:nvPr/>
        </p:nvSpPr>
        <p:spPr>
          <a:xfrm>
            <a:off x="5611838" y="5863167"/>
            <a:ext cx="45719" cy="30826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508913" y="2290835"/>
            <a:ext cx="2450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latin typeface="Comic Sans MS"/>
                <a:cs typeface="Comic Sans MS"/>
              </a:rPr>
              <a:t>2~3</a:t>
            </a:r>
            <a:r>
              <a:rPr lang="en-US" altLang="ja-JP" sz="2000" dirty="0" smtClean="0">
                <a:latin typeface="Comic Sans MS"/>
                <a:cs typeface="Comic Sans MS"/>
              </a:rPr>
              <a:t>×</a:t>
            </a:r>
            <a:r>
              <a:rPr lang="en-US" altLang="ja-JP" sz="2000" dirty="0" smtClean="0">
                <a:latin typeface="Comic Sans MS"/>
                <a:cs typeface="Comic Sans MS"/>
              </a:rPr>
              <a:t>10</a:t>
            </a:r>
            <a:r>
              <a:rPr lang="en-US" altLang="ja-JP" sz="2000" baseline="30000" dirty="0" smtClean="0">
                <a:latin typeface="Comic Sans MS"/>
                <a:cs typeface="Comic Sans MS"/>
              </a:rPr>
              <a:t>11</a:t>
            </a:r>
            <a:r>
              <a:rPr lang="en-US" altLang="ja-JP" sz="2000" dirty="0" smtClean="0">
                <a:latin typeface="Comic Sans MS"/>
                <a:cs typeface="Comic Sans MS"/>
              </a:rPr>
              <a:t> </a:t>
            </a:r>
            <a:r>
              <a:rPr lang="en-US" altLang="ja-JP" sz="2000" dirty="0" smtClean="0">
                <a:latin typeface="Comic Sans MS"/>
                <a:cs typeface="Comic Sans MS"/>
              </a:rPr>
              <a:t>fissions</a:t>
            </a:r>
            <a:r>
              <a:rPr lang="en-US" altLang="ja-JP" sz="2000" dirty="0" smtClean="0">
                <a:latin typeface="Comic Sans MS"/>
                <a:cs typeface="Comic Sans MS"/>
              </a:rPr>
              <a:t>/</a:t>
            </a:r>
            <a:r>
              <a:rPr lang="en-US" altLang="ja-JP" sz="2000" dirty="0" err="1" smtClean="0">
                <a:latin typeface="Comic Sans MS"/>
                <a:cs typeface="Comic Sans MS"/>
              </a:rPr>
              <a:t>s</a:t>
            </a:r>
            <a:endParaRPr lang="en-US" altLang="ja-JP" sz="2000" dirty="0" smtClean="0">
              <a:latin typeface="Comic Sans MS"/>
              <a:cs typeface="Comic Sans MS"/>
            </a:endParaRPr>
          </a:p>
          <a:p>
            <a:r>
              <a:rPr lang="en-US" altLang="ja-JP" sz="2000" dirty="0" smtClean="0">
                <a:latin typeface="Comic Sans MS"/>
                <a:cs typeface="Comic Sans MS"/>
              </a:rPr>
              <a:t>( RTM &gt; 1kW )</a:t>
            </a:r>
            <a:endParaRPr lang="en-US" altLang="ja-JP" sz="2000" dirty="0" smtClean="0"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 descr="P10108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5738"/>
            <a:ext cx="8229600" cy="779462"/>
          </a:xfrm>
        </p:spPr>
        <p:txBody>
          <a:bodyPr>
            <a:normAutofit/>
          </a:bodyPr>
          <a:lstStyle/>
          <a:p>
            <a:r>
              <a:rPr lang="en-US" altLang="ja-JP" sz="3600" dirty="0" smtClean="0">
                <a:solidFill>
                  <a:srgbClr val="FFFF00"/>
                </a:solidFill>
                <a:latin typeface="Comic Sans MS"/>
                <a:cs typeface="Comic Sans MS"/>
              </a:rPr>
              <a:t>RI Ion Source and ISOL</a:t>
            </a:r>
            <a:endParaRPr lang="ja-JP" altLang="en-US" sz="36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5" name="図 4" descr="イオン源ヒート試験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613" y="1701800"/>
            <a:ext cx="2033187" cy="1828800"/>
          </a:xfrm>
          <a:prstGeom prst="rect">
            <a:avLst/>
          </a:prstGeom>
          <a:ln>
            <a:noFill/>
          </a:ln>
        </p:spPr>
      </p:pic>
      <p:cxnSp>
        <p:nvCxnSpPr>
          <p:cNvPr id="17" name="直線矢印コネクタ 16"/>
          <p:cNvCxnSpPr/>
          <p:nvPr/>
        </p:nvCxnSpPr>
        <p:spPr>
          <a:xfrm flipV="1">
            <a:off x="5219700" y="4419600"/>
            <a:ext cx="1054100" cy="660400"/>
          </a:xfrm>
          <a:prstGeom prst="straightConnector1">
            <a:avLst/>
          </a:prstGeom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954241" y="5054600"/>
            <a:ext cx="1686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FF6600"/>
                </a:solidFill>
                <a:latin typeface="Comic Sans MS"/>
                <a:cs typeface="Comic Sans MS"/>
              </a:rPr>
              <a:t>e</a:t>
            </a:r>
            <a:r>
              <a:rPr kumimoji="1" lang="en-US" altLang="ja-JP" sz="2400" dirty="0" smtClean="0">
                <a:solidFill>
                  <a:srgbClr val="FF6600"/>
                </a:solidFill>
                <a:latin typeface="Comic Sans MS"/>
                <a:cs typeface="Comic Sans MS"/>
              </a:rPr>
              <a:t>-Beam</a:t>
            </a:r>
          </a:p>
          <a:p>
            <a:r>
              <a:rPr lang="en-US" altLang="ja-JP" sz="2400" dirty="0" smtClean="0">
                <a:solidFill>
                  <a:srgbClr val="FF6600"/>
                </a:solidFill>
                <a:latin typeface="Comic Sans MS"/>
                <a:cs typeface="Comic Sans MS"/>
              </a:rPr>
              <a:t>from RTM</a:t>
            </a:r>
            <a:endParaRPr kumimoji="1" lang="ja-JP" altLang="en-US" sz="2400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sp>
        <p:nvSpPr>
          <p:cNvPr id="19" name="四角形吹き出し 18"/>
          <p:cNvSpPr/>
          <p:nvPr/>
        </p:nvSpPr>
        <p:spPr>
          <a:xfrm>
            <a:off x="7034613" y="1701800"/>
            <a:ext cx="2033187" cy="1828800"/>
          </a:xfrm>
          <a:prstGeom prst="wedgeRectCallout">
            <a:avLst>
              <a:gd name="adj1" fmla="val -68305"/>
              <a:gd name="adj2" fmla="val 76389"/>
            </a:avLst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台形 19"/>
          <p:cNvSpPr/>
          <p:nvPr/>
        </p:nvSpPr>
        <p:spPr>
          <a:xfrm rot="17596769">
            <a:off x="4452412" y="1768286"/>
            <a:ext cx="201415" cy="2810521"/>
          </a:xfrm>
          <a:prstGeom prst="trapezoid">
            <a:avLst>
              <a:gd name="adj" fmla="val 43664"/>
            </a:avLst>
          </a:prstGeom>
          <a:solidFill>
            <a:srgbClr val="00CC33">
              <a:alpha val="4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2" name="直線コネクタ 21"/>
          <p:cNvCxnSpPr/>
          <p:nvPr/>
        </p:nvCxnSpPr>
        <p:spPr>
          <a:xfrm flipV="1">
            <a:off x="6696475" y="1504951"/>
            <a:ext cx="434575" cy="85724"/>
          </a:xfrm>
          <a:prstGeom prst="line">
            <a:avLst/>
          </a:prstGeom>
          <a:ln>
            <a:solidFill>
              <a:srgbClr val="00CC33">
                <a:alpha val="49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1175558" y="1349514"/>
            <a:ext cx="27084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CCFFCC"/>
                </a:solidFill>
                <a:latin typeface="Comic Sans MS"/>
                <a:cs typeface="Comic Sans MS"/>
              </a:rPr>
              <a:t>120 deg.</a:t>
            </a:r>
          </a:p>
          <a:p>
            <a:r>
              <a:rPr lang="en-US" altLang="ja-JP" sz="2400" dirty="0" smtClean="0">
                <a:solidFill>
                  <a:srgbClr val="CCFFCC"/>
                </a:solidFill>
                <a:latin typeface="Comic Sans MS"/>
                <a:cs typeface="Comic Sans MS"/>
              </a:rPr>
              <a:t>Analyzing Magnet</a:t>
            </a:r>
            <a:endParaRPr kumimoji="1" lang="ja-JP" altLang="en-US" sz="2400" dirty="0">
              <a:solidFill>
                <a:srgbClr val="CCFFCC"/>
              </a:solidFill>
              <a:latin typeface="Comic Sans MS"/>
              <a:cs typeface="Comic Sans MS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122959" y="4567535"/>
            <a:ext cx="1777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CCFFCC"/>
                </a:solidFill>
                <a:latin typeface="Comic Sans MS"/>
                <a:cs typeface="Comic Sans MS"/>
              </a:rPr>
              <a:t>Ion Source</a:t>
            </a:r>
            <a:endParaRPr kumimoji="1" lang="ja-JP" altLang="en-US" sz="2400" dirty="0">
              <a:solidFill>
                <a:srgbClr val="CCFFCC"/>
              </a:solidFill>
              <a:latin typeface="Comic Sans MS"/>
              <a:cs typeface="Comic Sans MS"/>
            </a:endParaRPr>
          </a:p>
        </p:txBody>
      </p:sp>
      <p:cxnSp>
        <p:nvCxnSpPr>
          <p:cNvPr id="26" name="直線コネクタ 25"/>
          <p:cNvCxnSpPr/>
          <p:nvPr/>
        </p:nvCxnSpPr>
        <p:spPr>
          <a:xfrm flipV="1">
            <a:off x="4343400" y="1905000"/>
            <a:ext cx="783167" cy="152400"/>
          </a:xfrm>
          <a:prstGeom prst="line">
            <a:avLst/>
          </a:prstGeom>
          <a:ln>
            <a:solidFill>
              <a:srgbClr val="00CC33">
                <a:alpha val="49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flipV="1">
            <a:off x="5351993" y="1806575"/>
            <a:ext cx="239182" cy="46572"/>
          </a:xfrm>
          <a:prstGeom prst="line">
            <a:avLst/>
          </a:prstGeom>
          <a:ln>
            <a:solidFill>
              <a:srgbClr val="00CC33">
                <a:alpha val="49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V="1">
            <a:off x="5883777" y="1701800"/>
            <a:ext cx="239182" cy="46572"/>
          </a:xfrm>
          <a:prstGeom prst="line">
            <a:avLst/>
          </a:prstGeom>
          <a:ln>
            <a:solidFill>
              <a:srgbClr val="00CC33">
                <a:alpha val="49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 flipV="1">
            <a:off x="6317193" y="1613953"/>
            <a:ext cx="239182" cy="46572"/>
          </a:xfrm>
          <a:prstGeom prst="line">
            <a:avLst/>
          </a:prstGeom>
          <a:ln>
            <a:solidFill>
              <a:srgbClr val="00CC33">
                <a:alpha val="49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0" y="5245100"/>
            <a:ext cx="927100" cy="495300"/>
          </a:xfrm>
          <a:prstGeom prst="line">
            <a:avLst/>
          </a:prstGeom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フリーフォーム 52"/>
          <p:cNvSpPr/>
          <p:nvPr/>
        </p:nvSpPr>
        <p:spPr>
          <a:xfrm>
            <a:off x="939800" y="5105400"/>
            <a:ext cx="4279900" cy="1075267"/>
          </a:xfrm>
          <a:custGeom>
            <a:avLst/>
            <a:gdLst>
              <a:gd name="connsiteX0" fmla="*/ 0 w 4279900"/>
              <a:gd name="connsiteY0" fmla="*/ 660400 h 1138767"/>
              <a:gd name="connsiteX1" fmla="*/ 1549400 w 4279900"/>
              <a:gd name="connsiteY1" fmla="*/ 1130300 h 1138767"/>
              <a:gd name="connsiteX2" fmla="*/ 2946400 w 4279900"/>
              <a:gd name="connsiteY2" fmla="*/ 711200 h 1138767"/>
              <a:gd name="connsiteX3" fmla="*/ 4279900 w 4279900"/>
              <a:gd name="connsiteY3" fmla="*/ 0 h 1138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9900" h="1138767">
                <a:moveTo>
                  <a:pt x="0" y="660400"/>
                </a:moveTo>
                <a:cubicBezTo>
                  <a:pt x="529166" y="891116"/>
                  <a:pt x="1058333" y="1121833"/>
                  <a:pt x="1549400" y="1130300"/>
                </a:cubicBezTo>
                <a:cubicBezTo>
                  <a:pt x="2040467" y="1138767"/>
                  <a:pt x="2491317" y="899583"/>
                  <a:pt x="2946400" y="711200"/>
                </a:cubicBezTo>
                <a:cubicBezTo>
                  <a:pt x="3401483" y="522817"/>
                  <a:pt x="4279900" y="0"/>
                  <a:pt x="4279900" y="0"/>
                </a:cubicBezTo>
              </a:path>
            </a:pathLst>
          </a:custGeom>
          <a:ln w="5715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9020" y="411516"/>
            <a:ext cx="8217653" cy="768631"/>
          </a:xfrm>
        </p:spPr>
        <p:txBody>
          <a:bodyPr anchor="ctr">
            <a:normAutofit/>
          </a:bodyPr>
          <a:lstStyle/>
          <a:p>
            <a:r>
              <a:rPr lang="en-US" altLang="ja-JP" sz="3600" dirty="0" smtClean="0">
                <a:latin typeface="Comic Sans MS"/>
                <a:ea typeface="ヒラギノ丸ゴ Pro W4"/>
                <a:cs typeface="Comic Sans MS"/>
              </a:rPr>
              <a:t>Schedule</a:t>
            </a:r>
            <a:endParaRPr lang="ja-JP" altLang="en-US" sz="3600" dirty="0">
              <a:latin typeface="Comic Sans MS"/>
              <a:ea typeface="ヒラギノ丸ゴ Pro W4"/>
              <a:cs typeface="Comic Sans M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046"/>
            <a:ext cx="9144000" cy="3818853"/>
          </a:xfrm>
          <a:prstGeom prst="rect">
            <a:avLst/>
          </a:prstGeom>
        </p:spPr>
      </p:pic>
      <p:sp>
        <p:nvSpPr>
          <p:cNvPr id="7" name="右矢印 6"/>
          <p:cNvSpPr/>
          <p:nvPr/>
        </p:nvSpPr>
        <p:spPr>
          <a:xfrm>
            <a:off x="1905000" y="5264150"/>
            <a:ext cx="647700" cy="571500"/>
          </a:xfrm>
          <a:prstGeom prst="rightArrow">
            <a:avLst/>
          </a:prstGeom>
          <a:noFill/>
          <a:ln w="38100" cap="flat" cmpd="sng" algn="ctr">
            <a:solidFill>
              <a:srgbClr val="FD671A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552700" y="5264150"/>
            <a:ext cx="5542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omic Sans MS"/>
                <a:cs typeface="Comic Sans MS"/>
              </a:rPr>
              <a:t>Experiment will be started in FY2013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4717" y="274638"/>
            <a:ext cx="8229600" cy="931862"/>
          </a:xfrm>
        </p:spPr>
        <p:txBody>
          <a:bodyPr>
            <a:normAutofit/>
          </a:bodyPr>
          <a:lstStyle/>
          <a:p>
            <a:r>
              <a:rPr lang="en-US" altLang="ja-JP" sz="3200" dirty="0" smtClean="0">
                <a:latin typeface="Comic Sans MS"/>
                <a:ea typeface="ヒラギノ丸ゴ Pro W4"/>
                <a:cs typeface="Comic Sans MS"/>
              </a:rPr>
              <a:t>SCRIT (Self-Confining RI Ion Target)</a:t>
            </a:r>
            <a:endParaRPr lang="ja-JP" altLang="en-US" sz="3200" dirty="0">
              <a:latin typeface="Comic Sans MS"/>
              <a:cs typeface="Comic Sans MS"/>
            </a:endParaRPr>
          </a:p>
        </p:txBody>
      </p:sp>
      <p:pic>
        <p:nvPicPr>
          <p:cNvPr id="6" name="図 5" descr="SCRIT概念３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07465"/>
            <a:ext cx="5773017" cy="3386836"/>
          </a:xfrm>
          <a:prstGeom prst="rect">
            <a:avLst/>
          </a:prstGeom>
        </p:spPr>
      </p:pic>
      <p:grpSp>
        <p:nvGrpSpPr>
          <p:cNvPr id="54" name="図形グループ 53"/>
          <p:cNvGrpSpPr/>
          <p:nvPr/>
        </p:nvGrpSpPr>
        <p:grpSpPr>
          <a:xfrm>
            <a:off x="2565474" y="769852"/>
            <a:ext cx="9158536" cy="3247489"/>
            <a:chOff x="2565474" y="960352"/>
            <a:chExt cx="9158536" cy="3247489"/>
          </a:xfrm>
        </p:grpSpPr>
        <p:sp>
          <p:nvSpPr>
            <p:cNvPr id="13" name="円/楕円 12"/>
            <p:cNvSpPr/>
            <p:nvPr/>
          </p:nvSpPr>
          <p:spPr>
            <a:xfrm rot="20317469">
              <a:off x="5016517" y="3083657"/>
              <a:ext cx="1244600" cy="165100"/>
            </a:xfrm>
            <a:prstGeom prst="ellipse">
              <a:avLst/>
            </a:prstGeom>
            <a:solidFill>
              <a:srgbClr val="E43B12">
                <a:alpha val="38000"/>
              </a:srgbClr>
            </a:solidFill>
            <a:ln>
              <a:noFill/>
            </a:ln>
            <a:effectLst>
              <a:outerShdw blurRad="647700" dist="38100" dir="2700000">
                <a:srgbClr val="FF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/楕円 13"/>
            <p:cNvSpPr/>
            <p:nvPr/>
          </p:nvSpPr>
          <p:spPr>
            <a:xfrm rot="20317469">
              <a:off x="7785099" y="1988174"/>
              <a:ext cx="1244600" cy="165100"/>
            </a:xfrm>
            <a:prstGeom prst="ellipse">
              <a:avLst/>
            </a:prstGeom>
            <a:solidFill>
              <a:srgbClr val="E43B12">
                <a:alpha val="38000"/>
              </a:srgbClr>
            </a:solidFill>
            <a:ln>
              <a:noFill/>
            </a:ln>
            <a:effectLst>
              <a:outerShdw blurRad="647700" dist="38100" dir="2700000">
                <a:srgbClr val="FF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円/楕円 17"/>
            <p:cNvSpPr/>
            <p:nvPr/>
          </p:nvSpPr>
          <p:spPr>
            <a:xfrm rot="20317469">
              <a:off x="10479410" y="960352"/>
              <a:ext cx="1244600" cy="165100"/>
            </a:xfrm>
            <a:prstGeom prst="ellipse">
              <a:avLst/>
            </a:prstGeom>
            <a:solidFill>
              <a:srgbClr val="E43B12">
                <a:alpha val="38000"/>
              </a:srgbClr>
            </a:solidFill>
            <a:ln>
              <a:noFill/>
            </a:ln>
            <a:effectLst>
              <a:outerShdw blurRad="647700" dist="38100" dir="2700000">
                <a:srgbClr val="FF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26"/>
            <p:cNvSpPr/>
            <p:nvPr/>
          </p:nvSpPr>
          <p:spPr>
            <a:xfrm rot="20317469">
              <a:off x="2565474" y="4042741"/>
              <a:ext cx="1244600" cy="165100"/>
            </a:xfrm>
            <a:prstGeom prst="ellipse">
              <a:avLst/>
            </a:prstGeom>
            <a:solidFill>
              <a:srgbClr val="E43B12">
                <a:alpha val="38000"/>
              </a:srgbClr>
            </a:solidFill>
            <a:ln>
              <a:noFill/>
            </a:ln>
            <a:effectLst>
              <a:outerShdw blurRad="647700" dist="38100" dir="2700000">
                <a:srgbClr val="FF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7" name="フリーフォーム 36"/>
          <p:cNvSpPr/>
          <p:nvPr/>
        </p:nvSpPr>
        <p:spPr>
          <a:xfrm>
            <a:off x="2442633" y="3797300"/>
            <a:ext cx="1037167" cy="427567"/>
          </a:xfrm>
          <a:custGeom>
            <a:avLst/>
            <a:gdLst>
              <a:gd name="connsiteX0" fmla="*/ 0 w 1037167"/>
              <a:gd name="connsiteY0" fmla="*/ 266700 h 427567"/>
              <a:gd name="connsiteX1" fmla="*/ 270934 w 1037167"/>
              <a:gd name="connsiteY1" fmla="*/ 393700 h 427567"/>
              <a:gd name="connsiteX2" fmla="*/ 321734 w 1037167"/>
              <a:gd name="connsiteY2" fmla="*/ 427567 h 427567"/>
              <a:gd name="connsiteX3" fmla="*/ 1037167 w 1037167"/>
              <a:gd name="connsiteY3" fmla="*/ 148167 h 427567"/>
              <a:gd name="connsiteX4" fmla="*/ 994834 w 1037167"/>
              <a:gd name="connsiteY4" fmla="*/ 114300 h 427567"/>
              <a:gd name="connsiteX5" fmla="*/ 736600 w 1037167"/>
              <a:gd name="connsiteY5" fmla="*/ 0 h 427567"/>
              <a:gd name="connsiteX6" fmla="*/ 55034 w 1037167"/>
              <a:gd name="connsiteY6" fmla="*/ 279400 h 427567"/>
              <a:gd name="connsiteX7" fmla="*/ 55034 w 1037167"/>
              <a:gd name="connsiteY7" fmla="*/ 279400 h 427567"/>
              <a:gd name="connsiteX8" fmla="*/ 55034 w 1037167"/>
              <a:gd name="connsiteY8" fmla="*/ 279400 h 427567"/>
              <a:gd name="connsiteX9" fmla="*/ 0 w 1037167"/>
              <a:gd name="connsiteY9" fmla="*/ 266700 h 42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7167" h="427567">
                <a:moveTo>
                  <a:pt x="0" y="266700"/>
                </a:moveTo>
                <a:lnTo>
                  <a:pt x="270934" y="393700"/>
                </a:lnTo>
                <a:lnTo>
                  <a:pt x="321734" y="427567"/>
                </a:lnTo>
                <a:lnTo>
                  <a:pt x="1037167" y="148167"/>
                </a:lnTo>
                <a:lnTo>
                  <a:pt x="994834" y="114300"/>
                </a:lnTo>
                <a:lnTo>
                  <a:pt x="736600" y="0"/>
                </a:lnTo>
                <a:lnTo>
                  <a:pt x="55034" y="279400"/>
                </a:lnTo>
                <a:lnTo>
                  <a:pt x="55034" y="279400"/>
                </a:lnTo>
                <a:lnTo>
                  <a:pt x="55034" y="279400"/>
                </a:lnTo>
                <a:lnTo>
                  <a:pt x="0" y="266700"/>
                </a:lnTo>
                <a:close/>
              </a:path>
            </a:pathLst>
          </a:custGeom>
          <a:solidFill>
            <a:srgbClr val="397C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 38"/>
          <p:cNvSpPr/>
          <p:nvPr/>
        </p:nvSpPr>
        <p:spPr>
          <a:xfrm>
            <a:off x="6127565" y="2349501"/>
            <a:ext cx="1037167" cy="427567"/>
          </a:xfrm>
          <a:custGeom>
            <a:avLst/>
            <a:gdLst>
              <a:gd name="connsiteX0" fmla="*/ 0 w 1037167"/>
              <a:gd name="connsiteY0" fmla="*/ 266700 h 427567"/>
              <a:gd name="connsiteX1" fmla="*/ 270934 w 1037167"/>
              <a:gd name="connsiteY1" fmla="*/ 393700 h 427567"/>
              <a:gd name="connsiteX2" fmla="*/ 321734 w 1037167"/>
              <a:gd name="connsiteY2" fmla="*/ 427567 h 427567"/>
              <a:gd name="connsiteX3" fmla="*/ 1037167 w 1037167"/>
              <a:gd name="connsiteY3" fmla="*/ 148167 h 427567"/>
              <a:gd name="connsiteX4" fmla="*/ 994834 w 1037167"/>
              <a:gd name="connsiteY4" fmla="*/ 114300 h 427567"/>
              <a:gd name="connsiteX5" fmla="*/ 736600 w 1037167"/>
              <a:gd name="connsiteY5" fmla="*/ 0 h 427567"/>
              <a:gd name="connsiteX6" fmla="*/ 55034 w 1037167"/>
              <a:gd name="connsiteY6" fmla="*/ 279400 h 427567"/>
              <a:gd name="connsiteX7" fmla="*/ 55034 w 1037167"/>
              <a:gd name="connsiteY7" fmla="*/ 279400 h 427567"/>
              <a:gd name="connsiteX8" fmla="*/ 55034 w 1037167"/>
              <a:gd name="connsiteY8" fmla="*/ 279400 h 427567"/>
              <a:gd name="connsiteX9" fmla="*/ 0 w 1037167"/>
              <a:gd name="connsiteY9" fmla="*/ 266700 h 427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37167" h="427567">
                <a:moveTo>
                  <a:pt x="0" y="266700"/>
                </a:moveTo>
                <a:lnTo>
                  <a:pt x="270934" y="393700"/>
                </a:lnTo>
                <a:lnTo>
                  <a:pt x="321734" y="427567"/>
                </a:lnTo>
                <a:lnTo>
                  <a:pt x="1037167" y="148167"/>
                </a:lnTo>
                <a:lnTo>
                  <a:pt x="994834" y="114300"/>
                </a:lnTo>
                <a:lnTo>
                  <a:pt x="736600" y="0"/>
                </a:lnTo>
                <a:lnTo>
                  <a:pt x="55034" y="279400"/>
                </a:lnTo>
                <a:lnTo>
                  <a:pt x="55034" y="279400"/>
                </a:lnTo>
                <a:lnTo>
                  <a:pt x="55034" y="279400"/>
                </a:lnTo>
                <a:lnTo>
                  <a:pt x="0" y="266700"/>
                </a:lnTo>
                <a:close/>
              </a:path>
            </a:pathLst>
          </a:custGeom>
          <a:solidFill>
            <a:srgbClr val="397C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フリーフォーム 39"/>
          <p:cNvSpPr/>
          <p:nvPr/>
        </p:nvSpPr>
        <p:spPr>
          <a:xfrm>
            <a:off x="2408767" y="4059767"/>
            <a:ext cx="406400" cy="355600"/>
          </a:xfrm>
          <a:custGeom>
            <a:avLst/>
            <a:gdLst>
              <a:gd name="connsiteX0" fmla="*/ 4233 w 406400"/>
              <a:gd name="connsiteY0" fmla="*/ 0 h 355600"/>
              <a:gd name="connsiteX1" fmla="*/ 0 w 406400"/>
              <a:gd name="connsiteY1" fmla="*/ 80433 h 355600"/>
              <a:gd name="connsiteX2" fmla="*/ 160866 w 406400"/>
              <a:gd name="connsiteY2" fmla="*/ 160866 h 355600"/>
              <a:gd name="connsiteX3" fmla="*/ 245533 w 406400"/>
              <a:gd name="connsiteY3" fmla="*/ 258233 h 355600"/>
              <a:gd name="connsiteX4" fmla="*/ 279400 w 406400"/>
              <a:gd name="connsiteY4" fmla="*/ 355600 h 355600"/>
              <a:gd name="connsiteX5" fmla="*/ 406400 w 406400"/>
              <a:gd name="connsiteY5" fmla="*/ 355600 h 355600"/>
              <a:gd name="connsiteX6" fmla="*/ 389466 w 406400"/>
              <a:gd name="connsiteY6" fmla="*/ 237066 h 355600"/>
              <a:gd name="connsiteX7" fmla="*/ 342900 w 406400"/>
              <a:gd name="connsiteY7" fmla="*/ 165100 h 355600"/>
              <a:gd name="connsiteX8" fmla="*/ 258233 w 406400"/>
              <a:gd name="connsiteY8" fmla="*/ 114300 h 355600"/>
              <a:gd name="connsiteX9" fmla="*/ 4233 w 406400"/>
              <a:gd name="connsiteY9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400" h="355600">
                <a:moveTo>
                  <a:pt x="4233" y="0"/>
                </a:moveTo>
                <a:lnTo>
                  <a:pt x="0" y="80433"/>
                </a:lnTo>
                <a:lnTo>
                  <a:pt x="160866" y="160866"/>
                </a:lnTo>
                <a:lnTo>
                  <a:pt x="245533" y="258233"/>
                </a:lnTo>
                <a:lnTo>
                  <a:pt x="279400" y="355600"/>
                </a:lnTo>
                <a:lnTo>
                  <a:pt x="406400" y="355600"/>
                </a:lnTo>
                <a:lnTo>
                  <a:pt x="389466" y="237066"/>
                </a:lnTo>
                <a:lnTo>
                  <a:pt x="342900" y="165100"/>
                </a:lnTo>
                <a:lnTo>
                  <a:pt x="258233" y="114300"/>
                </a:lnTo>
                <a:lnTo>
                  <a:pt x="4233" y="0"/>
                </a:lnTo>
                <a:close/>
              </a:path>
            </a:pathLst>
          </a:custGeom>
          <a:solidFill>
            <a:srgbClr val="397C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フリーフォーム 40"/>
          <p:cNvSpPr/>
          <p:nvPr/>
        </p:nvSpPr>
        <p:spPr>
          <a:xfrm>
            <a:off x="6115236" y="2621221"/>
            <a:ext cx="406400" cy="355600"/>
          </a:xfrm>
          <a:custGeom>
            <a:avLst/>
            <a:gdLst>
              <a:gd name="connsiteX0" fmla="*/ 4233 w 406400"/>
              <a:gd name="connsiteY0" fmla="*/ 0 h 355600"/>
              <a:gd name="connsiteX1" fmla="*/ 0 w 406400"/>
              <a:gd name="connsiteY1" fmla="*/ 80433 h 355600"/>
              <a:gd name="connsiteX2" fmla="*/ 160866 w 406400"/>
              <a:gd name="connsiteY2" fmla="*/ 160866 h 355600"/>
              <a:gd name="connsiteX3" fmla="*/ 245533 w 406400"/>
              <a:gd name="connsiteY3" fmla="*/ 258233 h 355600"/>
              <a:gd name="connsiteX4" fmla="*/ 279400 w 406400"/>
              <a:gd name="connsiteY4" fmla="*/ 355600 h 355600"/>
              <a:gd name="connsiteX5" fmla="*/ 406400 w 406400"/>
              <a:gd name="connsiteY5" fmla="*/ 355600 h 355600"/>
              <a:gd name="connsiteX6" fmla="*/ 389466 w 406400"/>
              <a:gd name="connsiteY6" fmla="*/ 237066 h 355600"/>
              <a:gd name="connsiteX7" fmla="*/ 342900 w 406400"/>
              <a:gd name="connsiteY7" fmla="*/ 165100 h 355600"/>
              <a:gd name="connsiteX8" fmla="*/ 258233 w 406400"/>
              <a:gd name="connsiteY8" fmla="*/ 114300 h 355600"/>
              <a:gd name="connsiteX9" fmla="*/ 4233 w 406400"/>
              <a:gd name="connsiteY9" fmla="*/ 0 h 35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6400" h="355600">
                <a:moveTo>
                  <a:pt x="4233" y="0"/>
                </a:moveTo>
                <a:lnTo>
                  <a:pt x="0" y="80433"/>
                </a:lnTo>
                <a:lnTo>
                  <a:pt x="160866" y="160866"/>
                </a:lnTo>
                <a:lnTo>
                  <a:pt x="245533" y="258233"/>
                </a:lnTo>
                <a:lnTo>
                  <a:pt x="279400" y="355600"/>
                </a:lnTo>
                <a:lnTo>
                  <a:pt x="406400" y="355600"/>
                </a:lnTo>
                <a:lnTo>
                  <a:pt x="389466" y="237066"/>
                </a:lnTo>
                <a:lnTo>
                  <a:pt x="342900" y="165100"/>
                </a:lnTo>
                <a:lnTo>
                  <a:pt x="258233" y="114300"/>
                </a:lnTo>
                <a:lnTo>
                  <a:pt x="4233" y="0"/>
                </a:lnTo>
                <a:close/>
              </a:path>
            </a:pathLst>
          </a:custGeom>
          <a:solidFill>
            <a:srgbClr val="397C2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十二角形 42"/>
          <p:cNvSpPr/>
          <p:nvPr/>
        </p:nvSpPr>
        <p:spPr>
          <a:xfrm>
            <a:off x="4349750" y="3420533"/>
            <a:ext cx="53975" cy="53828"/>
          </a:xfrm>
          <a:prstGeom prst="dodecagon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十二角形 43"/>
          <p:cNvSpPr/>
          <p:nvPr/>
        </p:nvSpPr>
        <p:spPr>
          <a:xfrm>
            <a:off x="4324350" y="3393472"/>
            <a:ext cx="50800" cy="54122"/>
          </a:xfrm>
          <a:prstGeom prst="dodecagon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四角形吹き出し 44"/>
          <p:cNvSpPr/>
          <p:nvPr/>
        </p:nvSpPr>
        <p:spPr>
          <a:xfrm>
            <a:off x="1397001" y="2251889"/>
            <a:ext cx="1418166" cy="439747"/>
          </a:xfrm>
          <a:prstGeom prst="wedgeRectCallout">
            <a:avLst>
              <a:gd name="adj1" fmla="val 144457"/>
              <a:gd name="adj2" fmla="val 240667"/>
            </a:avLst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358900" y="2251889"/>
            <a:ext cx="147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Target </a:t>
            </a:r>
            <a:r>
              <a:rPr kumimoji="1" lang="en-US" altLang="ja-JP" dirty="0" smtClean="0">
                <a:latin typeface="Comic Sans MS"/>
                <a:cs typeface="Comic Sans MS"/>
              </a:rPr>
              <a:t>Ions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965200" y="1291521"/>
            <a:ext cx="73763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ja-JP" sz="2400" dirty="0" smtClean="0">
                <a:latin typeface="Comic Sans MS"/>
                <a:cs typeface="Comic Sans MS"/>
              </a:rPr>
              <a:t>Electron scattering  ⇨  Charge density distribution </a:t>
            </a:r>
          </a:p>
        </p:txBody>
      </p:sp>
      <p:grpSp>
        <p:nvGrpSpPr>
          <p:cNvPr id="66" name="図形グループ 65"/>
          <p:cNvGrpSpPr/>
          <p:nvPr/>
        </p:nvGrpSpPr>
        <p:grpSpPr>
          <a:xfrm>
            <a:off x="116417" y="3952668"/>
            <a:ext cx="9088549" cy="2889826"/>
            <a:chOff x="179917" y="4028868"/>
            <a:chExt cx="9088549" cy="2889826"/>
          </a:xfrm>
        </p:grpSpPr>
        <p:pic>
          <p:nvPicPr>
            <p:cNvPr id="55" name="Picture 19"/>
            <p:cNvPicPr>
              <a:picLocks noChangeAspect="1" noChangeArrowheads="1"/>
            </p:cNvPicPr>
            <p:nvPr/>
          </p:nvPicPr>
          <p:blipFill>
            <a:blip r:embed="rId3">
              <a:alphaModFix amt="70000"/>
            </a:blip>
            <a:srcRect/>
            <a:stretch>
              <a:fillRect/>
            </a:stretch>
          </p:blipFill>
          <p:spPr bwMode="auto">
            <a:xfrm>
              <a:off x="4899025" y="4293979"/>
              <a:ext cx="3166176" cy="241024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9" name="正方形/長方形 58"/>
            <p:cNvSpPr/>
            <p:nvPr/>
          </p:nvSpPr>
          <p:spPr>
            <a:xfrm>
              <a:off x="4800600" y="4176406"/>
              <a:ext cx="187325" cy="2591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7996938" y="4189904"/>
              <a:ext cx="187325" cy="25913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4940300" y="4227206"/>
              <a:ext cx="3112201" cy="2525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/>
            <p:cNvSpPr/>
            <p:nvPr/>
          </p:nvSpPr>
          <p:spPr>
            <a:xfrm>
              <a:off x="4991100" y="6666122"/>
              <a:ext cx="3112201" cy="2525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Text Box 20"/>
            <p:cNvSpPr txBox="1">
              <a:spLocks noChangeArrowheads="1"/>
            </p:cNvSpPr>
            <p:nvPr/>
          </p:nvSpPr>
          <p:spPr bwMode="auto">
            <a:xfrm>
              <a:off x="6546989" y="4401719"/>
              <a:ext cx="2546191" cy="116955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dirty="0" smtClean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Yield Estimation for </a:t>
              </a:r>
              <a:r>
                <a:rPr lang="en-US" altLang="ja-JP" sz="1400" dirty="0" err="1" smtClean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Sn</a:t>
              </a:r>
              <a:r>
                <a:rPr lang="en-US" altLang="ja-JP" sz="1400" dirty="0" smtClean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 isotopes</a:t>
              </a:r>
            </a:p>
            <a:p>
              <a:r>
                <a:rPr lang="ja-JP" altLang="ja-JP" sz="1400" dirty="0" smtClean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　</a:t>
              </a:r>
              <a:r>
                <a:rPr lang="en-US" altLang="ja-JP" sz="1400" dirty="0" smtClean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Electron Energy 	</a:t>
              </a:r>
              <a:r>
                <a:rPr lang="ja-JP" altLang="en-US" sz="1400" dirty="0" smtClean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　</a:t>
              </a:r>
              <a:r>
                <a:rPr lang="en-US" altLang="ja-JP" sz="1400" dirty="0" smtClean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 300MeV</a:t>
              </a:r>
            </a:p>
            <a:p>
              <a:r>
                <a:rPr lang="ja-JP" altLang="ja-JP" sz="1400" dirty="0" smtClean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　</a:t>
              </a:r>
              <a:r>
                <a:rPr lang="en-US" altLang="ja-JP" sz="1400" dirty="0" smtClean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Scattering Angle	</a:t>
              </a:r>
              <a:r>
                <a:rPr lang="ja-JP" altLang="en-US" sz="1400" dirty="0" smtClean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　</a:t>
              </a:r>
              <a:r>
                <a:rPr lang="en-US" altLang="ja-JP" sz="1400" dirty="0" smtClean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 20</a:t>
              </a:r>
              <a:r>
                <a:rPr lang="en-US" altLang="ja-JP" sz="1400" dirty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°-65°</a:t>
              </a:r>
              <a:endParaRPr lang="en-US" altLang="ja-JP" sz="1400" dirty="0" smtClean="0">
                <a:solidFill>
                  <a:srgbClr val="004080"/>
                </a:solidFill>
                <a:ea typeface="ヒラギノ丸ゴ Pro W4" charset="-128"/>
                <a:cs typeface="ヒラギノ丸ゴ Pro W4" charset="-128"/>
              </a:endParaRPr>
            </a:p>
            <a:p>
              <a:r>
                <a:rPr lang="ja-JP" altLang="ja-JP" sz="1400" dirty="0" smtClean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　</a:t>
              </a:r>
              <a:r>
                <a:rPr lang="en-US" altLang="ja-JP" sz="1400" dirty="0" err="1" smtClean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Azimuthal</a:t>
              </a:r>
              <a:r>
                <a:rPr lang="en-US" altLang="ja-JP" sz="1400" dirty="0" smtClean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 Angle	</a:t>
              </a:r>
              <a:r>
                <a:rPr lang="ja-JP" altLang="en-US" sz="1400" dirty="0" smtClean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　</a:t>
              </a:r>
              <a:r>
                <a:rPr lang="en-US" altLang="ja-JP" sz="1400" dirty="0" smtClean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 90</a:t>
              </a:r>
              <a:r>
                <a:rPr lang="en-US" altLang="ja-JP" sz="1400" dirty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°</a:t>
              </a:r>
              <a:endParaRPr lang="en-US" altLang="ja-JP" sz="1400" dirty="0" smtClean="0">
                <a:solidFill>
                  <a:srgbClr val="004080"/>
                </a:solidFill>
                <a:ea typeface="ヒラギノ丸ゴ Pro W4" charset="-128"/>
                <a:cs typeface="ヒラギノ丸ゴ Pro W4" charset="-128"/>
              </a:endParaRPr>
            </a:p>
            <a:p>
              <a:r>
                <a:rPr lang="ja-JP" altLang="ja-JP" sz="1400" dirty="0" smtClean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　</a:t>
              </a:r>
              <a:r>
                <a:rPr lang="en-US" altLang="ja-JP" sz="1400" dirty="0" smtClean="0">
                  <a:solidFill>
                    <a:srgbClr val="004080"/>
                  </a:solidFill>
                  <a:ea typeface="ヒラギノ丸ゴ Pro W4" charset="-128"/>
                  <a:cs typeface="ヒラギノ丸ゴ Pro W4" charset="-128"/>
                </a:rPr>
                <a:t>Measurement Time 1week</a:t>
              </a:r>
              <a:endParaRPr lang="en-US" altLang="ja-JP" sz="1400" dirty="0">
                <a:solidFill>
                  <a:srgbClr val="004080"/>
                </a:solidFill>
              </a:endParaRPr>
            </a:p>
          </p:txBody>
        </p:sp>
        <p:sp>
          <p:nvSpPr>
            <p:cNvPr id="58" name="右矢印 57"/>
            <p:cNvSpPr/>
            <p:nvPr/>
          </p:nvSpPr>
          <p:spPr>
            <a:xfrm rot="10800000">
              <a:off x="4337050" y="5349846"/>
              <a:ext cx="523875" cy="495299"/>
            </a:xfrm>
            <a:prstGeom prst="rightArrow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6986390" y="5829300"/>
              <a:ext cx="2066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/>
                <a:t>u</a:t>
              </a:r>
              <a:r>
                <a:rPr kumimoji="1" lang="en-US" altLang="ja-JP" dirty="0" smtClean="0"/>
                <a:t>p to 2</a:t>
              </a:r>
              <a:r>
                <a:rPr kumimoji="1" lang="en-US" altLang="ja-JP" baseline="30000" dirty="0" smtClean="0"/>
                <a:t>nd</a:t>
              </a:r>
              <a:r>
                <a:rPr kumimoji="1" lang="en-US" altLang="ja-JP" dirty="0" smtClean="0"/>
                <a:t>. Maximum</a:t>
              </a:r>
              <a:endParaRPr kumimoji="1" lang="ja-JP" altLang="en-US" dirty="0"/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179917" y="5368836"/>
              <a:ext cx="41946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Target Luminosity  &gt;  10</a:t>
              </a:r>
              <a:r>
                <a:rPr kumimoji="1" lang="en-US" altLang="ja-JP" sz="2000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27</a:t>
              </a:r>
              <a:r>
                <a:rPr kumimoji="1" lang="en-US" altLang="ja-JP" sz="2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 /(cm</a:t>
              </a:r>
              <a:r>
                <a:rPr kumimoji="1" lang="en-US" altLang="ja-JP" sz="2000" baseline="30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2</a:t>
              </a:r>
              <a:r>
                <a:rPr kumimoji="1" lang="en-US" altLang="ja-JP" sz="2000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s) </a:t>
              </a:r>
              <a:endParaRPr kumimoji="1" lang="ja-JP" altLang="en-US" sz="2000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5075291" y="4028868"/>
              <a:ext cx="41931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latin typeface="Comic Sans MS"/>
                  <a:cs typeface="Comic Sans MS"/>
                </a:rPr>
                <a:t>Required Luminosity &gt; 10</a:t>
              </a:r>
              <a:r>
                <a:rPr kumimoji="1" lang="en-US" altLang="ja-JP" sz="2000" baseline="30000" dirty="0" smtClean="0">
                  <a:latin typeface="Comic Sans MS"/>
                  <a:cs typeface="Comic Sans MS"/>
                </a:rPr>
                <a:t>26</a:t>
              </a:r>
              <a:r>
                <a:rPr kumimoji="1" lang="en-US" altLang="ja-JP" sz="2000" dirty="0" smtClean="0">
                  <a:latin typeface="Comic Sans MS"/>
                  <a:cs typeface="Comic Sans MS"/>
                </a:rPr>
                <a:t>/(cm</a:t>
              </a:r>
              <a:r>
                <a:rPr kumimoji="1" lang="en-US" altLang="ja-JP" sz="2000" baseline="30000" dirty="0" smtClean="0">
                  <a:latin typeface="Comic Sans MS"/>
                  <a:cs typeface="Comic Sans MS"/>
                </a:rPr>
                <a:t>2</a:t>
              </a:r>
              <a:r>
                <a:rPr kumimoji="1" lang="en-US" altLang="ja-JP" sz="2000" dirty="0" smtClean="0">
                  <a:latin typeface="Comic Sans MS"/>
                  <a:cs typeface="Comic Sans MS"/>
                </a:rPr>
                <a:t>s)</a:t>
              </a:r>
              <a:endParaRPr kumimoji="1" lang="ja-JP" altLang="en-US" sz="2000" dirty="0">
                <a:latin typeface="Comic Sans MS"/>
                <a:cs typeface="Comic Sans M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618 0.36158 L 0.09115 -0.054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0.44288 0.0592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" y="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6 0.00393 L -0.02274 -0.18218 " pathEditMode="relative" ptsTypes="AA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19020" y="284516"/>
            <a:ext cx="8217653" cy="768631"/>
          </a:xfrm>
        </p:spPr>
        <p:txBody>
          <a:bodyPr anchor="ctr">
            <a:normAutofit/>
          </a:bodyPr>
          <a:lstStyle/>
          <a:p>
            <a:r>
              <a:rPr lang="en-US" altLang="ja-JP" sz="3600" dirty="0" smtClean="0">
                <a:latin typeface="Comic Sans MS"/>
                <a:ea typeface="ヒラギノ丸ゴ Pro W4"/>
                <a:cs typeface="Comic Sans MS"/>
              </a:rPr>
              <a:t>Equipment Configuration</a:t>
            </a:r>
            <a:endParaRPr lang="ja-JP" altLang="en-US" sz="3600" dirty="0">
              <a:latin typeface="Comic Sans MS"/>
              <a:ea typeface="ヒラギノ丸ゴ Pro W4"/>
              <a:cs typeface="Comic Sans MS"/>
            </a:endParaRPr>
          </a:p>
        </p:txBody>
      </p:sp>
      <p:pic>
        <p:nvPicPr>
          <p:cNvPr id="9" name="図 8" descr="ファシリティー図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000859" y="-526438"/>
            <a:ext cx="5162851" cy="8742429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7586471" y="1001741"/>
            <a:ext cx="971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E43B12"/>
                </a:solidFill>
                <a:latin typeface="Comic Sans MS"/>
                <a:cs typeface="Comic Sans MS"/>
              </a:rPr>
              <a:t>RTM</a:t>
            </a:r>
            <a:endParaRPr kumimoji="1" lang="ja-JP" altLang="en-US" sz="2800" dirty="0">
              <a:solidFill>
                <a:srgbClr val="E43B12"/>
              </a:solidFill>
              <a:latin typeface="Comic Sans MS"/>
              <a:cs typeface="Comic Sans M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32598" y="3479800"/>
            <a:ext cx="878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E43B12"/>
                </a:solidFill>
                <a:latin typeface="Comic Sans MS"/>
                <a:cs typeface="Comic Sans MS"/>
              </a:rPr>
              <a:t>SR2</a:t>
            </a:r>
            <a:endParaRPr kumimoji="1" lang="ja-JP" altLang="en-US" sz="2800" dirty="0">
              <a:solidFill>
                <a:srgbClr val="E43B12"/>
              </a:solidFill>
              <a:latin typeface="Comic Sans MS"/>
              <a:cs typeface="Comic Sans M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53398" y="4658380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E43B12"/>
                </a:solidFill>
                <a:latin typeface="Comic Sans MS"/>
                <a:cs typeface="Comic Sans MS"/>
              </a:rPr>
              <a:t>SCRIT</a:t>
            </a:r>
            <a:endParaRPr kumimoji="1" lang="ja-JP" altLang="en-US" sz="2800" dirty="0">
              <a:solidFill>
                <a:srgbClr val="E43B12"/>
              </a:solidFill>
              <a:latin typeface="Comic Sans MS"/>
              <a:cs typeface="Comic Sans M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860925" y="2526694"/>
            <a:ext cx="981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E43B12"/>
                </a:solidFill>
                <a:latin typeface="Comic Sans MS"/>
                <a:cs typeface="Comic Sans MS"/>
              </a:rPr>
              <a:t>ISOL</a:t>
            </a:r>
            <a:endParaRPr kumimoji="1" lang="ja-JP" altLang="en-US" sz="2400" dirty="0">
              <a:solidFill>
                <a:srgbClr val="E43B12"/>
              </a:solidFill>
              <a:latin typeface="Comic Sans MS"/>
              <a:cs typeface="Comic Sans M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50649" y="2168574"/>
            <a:ext cx="2266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E43B12"/>
                </a:solidFill>
                <a:latin typeface="Comic Sans MS"/>
                <a:cs typeface="Comic Sans MS"/>
              </a:rPr>
              <a:t>Ion Source</a:t>
            </a:r>
            <a:endParaRPr kumimoji="1" lang="ja-JP" altLang="en-US" sz="2400" dirty="0">
              <a:solidFill>
                <a:srgbClr val="E43B12"/>
              </a:solidFill>
              <a:latin typeface="Comic Sans MS"/>
              <a:cs typeface="Comic Sans M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087371" y="3830310"/>
            <a:ext cx="1948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E43B12"/>
                </a:solidFill>
                <a:latin typeface="Comic Sans MS"/>
                <a:cs typeface="Comic Sans MS"/>
              </a:rPr>
              <a:t>e</a:t>
            </a:r>
            <a:r>
              <a:rPr kumimoji="1" lang="en-US" altLang="ja-JP" sz="2400" dirty="0" smtClean="0">
                <a:solidFill>
                  <a:srgbClr val="E43B12"/>
                </a:solidFill>
                <a:latin typeface="Comic Sans MS"/>
                <a:cs typeface="Comic Sans MS"/>
              </a:rPr>
              <a:t>-Detectors</a:t>
            </a:r>
            <a:endParaRPr kumimoji="1" lang="ja-JP" altLang="en-US" sz="2400" dirty="0">
              <a:solidFill>
                <a:srgbClr val="E43B12"/>
              </a:solidFill>
              <a:latin typeface="Comic Sans MS"/>
              <a:cs typeface="Comic Sans MS"/>
            </a:endParaRPr>
          </a:p>
        </p:txBody>
      </p:sp>
      <p:sp>
        <p:nvSpPr>
          <p:cNvPr id="14" name="円/楕円 13"/>
          <p:cNvSpPr/>
          <p:nvPr/>
        </p:nvSpPr>
        <p:spPr>
          <a:xfrm>
            <a:off x="8177517" y="1467259"/>
            <a:ext cx="185433" cy="192208"/>
          </a:xfrm>
          <a:prstGeom prst="ellipse">
            <a:avLst/>
          </a:prstGeom>
          <a:solidFill>
            <a:srgbClr val="FF0000">
              <a:alpha val="5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円/楕円 14"/>
          <p:cNvSpPr/>
          <p:nvPr/>
        </p:nvSpPr>
        <p:spPr>
          <a:xfrm>
            <a:off x="3966971" y="4870450"/>
            <a:ext cx="160529" cy="160867"/>
          </a:xfrm>
          <a:prstGeom prst="ellipse">
            <a:avLst/>
          </a:prstGeom>
          <a:solidFill>
            <a:srgbClr val="FF0000">
              <a:alpha val="53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円/楕円 16"/>
          <p:cNvSpPr/>
          <p:nvPr/>
        </p:nvSpPr>
        <p:spPr>
          <a:xfrm>
            <a:off x="8169044" y="1467253"/>
            <a:ext cx="185433" cy="192208"/>
          </a:xfrm>
          <a:prstGeom prst="ellipse">
            <a:avLst/>
          </a:prstGeom>
          <a:solidFill>
            <a:srgbClr val="FF0000">
              <a:alpha val="5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円/楕円 18"/>
          <p:cNvSpPr/>
          <p:nvPr/>
        </p:nvSpPr>
        <p:spPr>
          <a:xfrm>
            <a:off x="8169044" y="1479953"/>
            <a:ext cx="185433" cy="192208"/>
          </a:xfrm>
          <a:prstGeom prst="ellipse">
            <a:avLst/>
          </a:prstGeom>
          <a:solidFill>
            <a:srgbClr val="FF0000">
              <a:alpha val="5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円/楕円 19"/>
          <p:cNvSpPr/>
          <p:nvPr/>
        </p:nvSpPr>
        <p:spPr>
          <a:xfrm>
            <a:off x="5216525" y="2106686"/>
            <a:ext cx="146050" cy="149176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4344299" y="3348364"/>
            <a:ext cx="146050" cy="149176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円/楕円 20"/>
          <p:cNvSpPr/>
          <p:nvPr/>
        </p:nvSpPr>
        <p:spPr>
          <a:xfrm>
            <a:off x="2711450" y="4610755"/>
            <a:ext cx="127000" cy="120650"/>
          </a:xfrm>
          <a:prstGeom prst="ellips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99970" y="2713910"/>
            <a:ext cx="23262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Construction 2009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Circum.	21 </a:t>
            </a:r>
            <a:r>
              <a:rPr lang="en-US" altLang="ja-JP" dirty="0" err="1" smtClean="0">
                <a:solidFill>
                  <a:srgbClr val="0000FF"/>
                </a:solidFill>
              </a:rPr>
              <a:t>m</a:t>
            </a:r>
            <a:endParaRPr lang="en-US" altLang="ja-JP" dirty="0" smtClean="0">
              <a:solidFill>
                <a:srgbClr val="0000FF"/>
              </a:solidFill>
            </a:endParaRP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Energy	150-700MeV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779250" y="2577494"/>
            <a:ext cx="22879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Construction 2009</a:t>
            </a:r>
          </a:p>
          <a:p>
            <a:r>
              <a:rPr kumimoji="1" lang="en-US" altLang="ja-JP" dirty="0" smtClean="0">
                <a:solidFill>
                  <a:srgbClr val="0000FF"/>
                </a:solidFill>
              </a:rPr>
              <a:t>Energy	150MeV</a:t>
            </a:r>
          </a:p>
          <a:p>
            <a:r>
              <a:rPr lang="en-US" altLang="ja-JP" dirty="0" smtClean="0">
                <a:solidFill>
                  <a:srgbClr val="0000FF"/>
                </a:solidFill>
              </a:rPr>
              <a:t>Upgrade	10W → 3kW</a:t>
            </a:r>
            <a:endParaRPr kumimoji="1" lang="en-US" altLang="ja-JP" dirty="0" smtClean="0">
              <a:solidFill>
                <a:srgbClr val="0000FF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257524" y="2839848"/>
            <a:ext cx="211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9933"/>
                </a:solidFill>
              </a:rPr>
              <a:t>(under construction)</a:t>
            </a:r>
            <a:endParaRPr kumimoji="1" lang="ja-JP" altLang="en-US" dirty="0">
              <a:solidFill>
                <a:srgbClr val="009933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391124" y="5651500"/>
            <a:ext cx="2510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rgbClr val="E43B12"/>
                </a:solidFill>
                <a:latin typeface="Comic Sans MS"/>
                <a:cs typeface="Comic Sans MS"/>
              </a:rPr>
              <a:t>e</a:t>
            </a:r>
            <a:r>
              <a:rPr kumimoji="1" lang="en-US" altLang="ja-JP" sz="2400" dirty="0" smtClean="0">
                <a:solidFill>
                  <a:srgbClr val="E43B12"/>
                </a:solidFill>
                <a:latin typeface="Comic Sans MS"/>
                <a:cs typeface="Comic Sans MS"/>
              </a:rPr>
              <a:t>-Spectrometer</a:t>
            </a:r>
            <a:endParaRPr kumimoji="1" lang="ja-JP" altLang="en-US" sz="2400" dirty="0">
              <a:solidFill>
                <a:srgbClr val="E43B12"/>
              </a:solidFill>
              <a:latin typeface="Comic Sans MS"/>
              <a:cs typeface="Comic Sans M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605313" y="6006071"/>
            <a:ext cx="211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9933"/>
                </a:solidFill>
              </a:rPr>
              <a:t>(under construction)</a:t>
            </a:r>
            <a:endParaRPr kumimoji="1" lang="ja-JP" altLang="en-US" dirty="0">
              <a:solidFill>
                <a:srgbClr val="00993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4.81481E-6 L -0.39357 0.00139 L -0.41111 0.0088 C -0.4177 0.02871 -0.41232 0.02848 -0.41857 0.02848 L -0.49079 0.45324 L -0.48888 0.47547 L -0.46944 0.4926 " pathEditMode="relative" ptsTypes="AAfAAAA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4 -0.00139 C 0.03872 0.0118 0.00816 0.00162 0.01459 0.00416 C 0.02101 0.00671 0.02691 0.00833 0.03125 0.01435 C 0.03559 0.02037 0.03993 0.03125 0.04097 0.04027 C 0.04202 0.0493 0.04184 0.06018 0.0375 0.06898 C 0.03316 0.07777 0.02084 0.08935 0.01459 0.09305 C 0.00834 0.09675 0.00347 0.09166 -1.94444E-6 0.0912 C -0.00347 0.09074 0.00122 0.09236 -0.00625 0.09027 C -0.01371 0.08819 0.00226 0.09189 -0.04444 0.07824 C -0.09114 0.06458 -0.24201 0.02152 -0.28611 0.00879 C -0.33021 -0.00394 -0.30208 0.00439 -0.30903 0.00138 C -0.31597 -0.00163 -0.32326 -0.00301 -0.32778 -0.00973 C -0.33229 -0.01644 -0.33541 -0.02963 -0.33611 -0.03843 C -0.3368 -0.04723 -0.33524 -0.05533 -0.33194 -0.0625 C -0.32864 -0.06968 -0.32239 -0.07825 -0.31597 -0.08195 C -0.30955 -0.08565 -0.30035 -0.08496 -0.29375 -0.08473 C -0.28715 -0.0845 -0.28142 -0.08264 -0.27639 -0.08102 C -0.27135 -0.0794 -0.30868 -0.08866 -0.26389 -0.07547 C -0.2191 -0.06227 -0.05399 -0.01459 -0.00764 -0.00139 Z " pathEditMode="relative" rAng="0" ptsTypes="aaaaaaaaaaaaaaaaaaa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0" presetClass="pat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-4.81481E-6 L -0.39357 0.00139 L -0.41111 0.0088 C -0.4177 0.02871 -0.41232 0.02848 -0.41857 0.02848 L -0.49079 0.45324 L -0.48888 0.47547 L -0.46944 0.4926 " pathEditMode="relative" ptsTypes="AAfAAAA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repeatCount="indefinite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185 L -0.28333 -0.00046 L -0.29896 0.00556 L -0.30642 0.02037 L -0.31944 0.08102 " pathEditMode="relative" rAng="0" ptsTypes="AAAAA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" y="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0" presetClass="pat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0232 L 0.10035 0.03566 L 0.11285 0.04492 L 0.12187 0.06066 L 0.12326 0.08103 L 0.11632 0.1014 L 0.1059 0.11621 L -0.01493 0.26436 L -0.02604 0.26992 C -0.03611 0.2632 -0.03577 0.26806 -0.03577 0.26251 L -0.0934 0.17825 " pathEditMode="relative" ptsTypes="AAAAAAAAfAA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0" presetClass="pat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0277 L 0.054 0.07223 L 0.05747 0.08334 L 0.04775 0.09815 L -0.05156 0.21852 L -0.16892 0.18334 " pathEditMode="relative" ptsTypes="AAAAAA"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7" grpId="0" animBg="1"/>
      <p:bldP spid="17" grpId="1" animBg="1"/>
      <p:bldP spid="17" grpId="2" animBg="1"/>
      <p:bldP spid="19" grpId="2" animBg="1"/>
      <p:bldP spid="19" grpId="3" animBg="1"/>
      <p:bldP spid="20" grpId="0" animBg="1"/>
      <p:bldP spid="20" grpId="1" animBg="1"/>
      <p:bldP spid="28" grpId="0" animBg="1"/>
      <p:bldP spid="28" grpId="1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IMG_0202_cu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7459"/>
            <a:ext cx="9144000" cy="4499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6029"/>
          </a:xfrm>
        </p:spPr>
        <p:txBody>
          <a:bodyPr>
            <a:normAutofit/>
          </a:bodyPr>
          <a:lstStyle/>
          <a:p>
            <a:r>
              <a:rPr lang="en-US" altLang="ja-JP" sz="3600" dirty="0" smtClean="0">
                <a:latin typeface="Comic Sans MS"/>
                <a:cs typeface="Comic Sans MS"/>
              </a:rPr>
              <a:t>SR2</a:t>
            </a:r>
            <a:r>
              <a:rPr lang="en-US" altLang="ja-JP" sz="3200" dirty="0" smtClean="0">
                <a:latin typeface="Comic Sans MS"/>
                <a:cs typeface="Comic Sans MS"/>
              </a:rPr>
              <a:t> </a:t>
            </a:r>
            <a:r>
              <a:rPr lang="en-US" altLang="ja-JP" sz="2800" dirty="0" smtClean="0">
                <a:latin typeface="Comic Sans MS"/>
                <a:cs typeface="Comic Sans MS"/>
              </a:rPr>
              <a:t>(SCRIT-equipped Riken Storage Ring)</a:t>
            </a:r>
            <a:endParaRPr lang="ja-JP" altLang="en-US" sz="2800" dirty="0">
              <a:latin typeface="Comic Sans MS"/>
              <a:cs typeface="Comic Sans MS"/>
            </a:endParaRPr>
          </a:p>
        </p:txBody>
      </p:sp>
      <p:sp>
        <p:nvSpPr>
          <p:cNvPr id="7" name="四角形吹き出し 6"/>
          <p:cNvSpPr/>
          <p:nvPr/>
        </p:nvSpPr>
        <p:spPr>
          <a:xfrm>
            <a:off x="5422899" y="1453311"/>
            <a:ext cx="1701800" cy="482600"/>
          </a:xfrm>
          <a:prstGeom prst="wedgeRectCallout">
            <a:avLst>
              <a:gd name="adj1" fmla="val -65610"/>
              <a:gd name="adj2" fmla="val 307236"/>
            </a:avLst>
          </a:prstGeom>
          <a:solidFill>
            <a:srgbClr val="FFFF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389432" y="1453311"/>
            <a:ext cx="1760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</a:rPr>
              <a:t>SCRIT device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grpSp>
        <p:nvGrpSpPr>
          <p:cNvPr id="33" name="図形グループ 32"/>
          <p:cNvGrpSpPr/>
          <p:nvPr/>
        </p:nvGrpSpPr>
        <p:grpSpPr>
          <a:xfrm>
            <a:off x="1511300" y="5123397"/>
            <a:ext cx="6502400" cy="1410395"/>
            <a:chOff x="1549400" y="5031085"/>
            <a:chExt cx="6502400" cy="1410395"/>
          </a:xfrm>
        </p:grpSpPr>
        <p:sp>
          <p:nvSpPr>
            <p:cNvPr id="16" name="正方形/長方形 15"/>
            <p:cNvSpPr/>
            <p:nvPr/>
          </p:nvSpPr>
          <p:spPr>
            <a:xfrm>
              <a:off x="3822700" y="5130800"/>
              <a:ext cx="2806700" cy="3175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3822700" y="5600700"/>
              <a:ext cx="2806700" cy="3175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3822700" y="6065991"/>
              <a:ext cx="2806700" cy="3175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3822700" y="5137150"/>
              <a:ext cx="1435100" cy="3175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3822699" y="5607050"/>
              <a:ext cx="1438181" cy="3175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3822700" y="6072341"/>
              <a:ext cx="1604832" cy="317500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1549400" y="5130800"/>
              <a:ext cx="2234096" cy="1252691"/>
            </a:xfrm>
            <a:prstGeom prst="rect">
              <a:avLst/>
            </a:prstGeom>
            <a:solidFill>
              <a:srgbClr val="CCFFCC">
                <a:alpha val="57000"/>
              </a:srgbClr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647398" y="5056485"/>
              <a:ext cx="11360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Current</a:t>
              </a:r>
              <a:endParaRPr kumimoji="1" lang="ja-JP" altLang="en-US" sz="2400" dirty="0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2578858" y="5492750"/>
              <a:ext cx="1194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Lifetime</a:t>
              </a:r>
              <a:endParaRPr kumimoji="1" lang="ja-JP" altLang="en-US" sz="2400" dirty="0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1549400" y="5957525"/>
              <a:ext cx="2224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Vacuum</a:t>
              </a:r>
              <a:r>
                <a:rPr lang="en-US" altLang="ja-JP" sz="2400" dirty="0" smtClean="0"/>
                <a:t> </a:t>
              </a:r>
              <a:r>
                <a:rPr lang="en-US" altLang="ja-JP" dirty="0" smtClean="0"/>
                <a:t>(on beam)</a:t>
              </a:r>
              <a:endParaRPr kumimoji="1" lang="en-US" altLang="ja-JP" dirty="0" smtClean="0"/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4238952" y="5043785"/>
              <a:ext cx="1082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CCFFCC"/>
                  </a:solidFill>
                </a:rPr>
                <a:t>250mA</a:t>
              </a: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4247111" y="5518150"/>
              <a:ext cx="10137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CCFFCC"/>
                  </a:solidFill>
                </a:rPr>
                <a:t>0.5 AH</a:t>
              </a:r>
              <a:endParaRPr kumimoji="1" lang="ja-JP" altLang="en-US" sz="2400" dirty="0">
                <a:solidFill>
                  <a:srgbClr val="CCFFCC"/>
                </a:solidFill>
              </a:endParaRPr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4140200" y="5979815"/>
              <a:ext cx="134213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CCFFCC"/>
                  </a:solidFill>
                </a:rPr>
                <a:t>6×10</a:t>
              </a:r>
              <a:r>
                <a:rPr kumimoji="1" lang="en-US" altLang="ja-JP" sz="2400" baseline="30000" dirty="0" smtClean="0">
                  <a:solidFill>
                    <a:srgbClr val="CCFFCC"/>
                  </a:solidFill>
                </a:rPr>
                <a:t>-8</a:t>
              </a:r>
              <a:r>
                <a:rPr kumimoji="1" lang="en-US" altLang="ja-JP" sz="2400" dirty="0" smtClean="0">
                  <a:solidFill>
                    <a:srgbClr val="CCFFCC"/>
                  </a:solidFill>
                </a:rPr>
                <a:t> Pa</a:t>
              </a:r>
              <a:endParaRPr kumimoji="1" lang="ja-JP" altLang="en-US" sz="2400" dirty="0">
                <a:solidFill>
                  <a:srgbClr val="CCFFCC"/>
                </a:solidFill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6676672" y="5130800"/>
              <a:ext cx="1375128" cy="1252691"/>
            </a:xfrm>
            <a:prstGeom prst="rect">
              <a:avLst/>
            </a:prstGeom>
            <a:solidFill>
              <a:srgbClr val="CCFFCC">
                <a:alpha val="57000"/>
              </a:srgbClr>
            </a:solidFill>
            <a:ln>
              <a:solidFill>
                <a:srgbClr val="FFF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781800" y="5031085"/>
              <a:ext cx="10823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500mA</a:t>
              </a: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6799579" y="5492750"/>
              <a:ext cx="11670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&gt;1.0 AH</a:t>
              </a:r>
              <a:endParaRPr kumimoji="1" lang="ja-JP" altLang="en-US" sz="2400" dirty="0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6805893" y="5954415"/>
              <a:ext cx="10328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/>
                <a:t>10</a:t>
              </a:r>
              <a:r>
                <a:rPr kumimoji="1" lang="en-US" altLang="ja-JP" sz="2400" baseline="30000" dirty="0" smtClean="0"/>
                <a:t>-8</a:t>
              </a:r>
              <a:r>
                <a:rPr kumimoji="1" lang="en-US" altLang="ja-JP" sz="2400" dirty="0" smtClean="0"/>
                <a:t> Pa</a:t>
              </a:r>
              <a:endParaRPr kumimoji="1" lang="ja-JP" altLang="en-US" sz="2400" dirty="0"/>
            </a:p>
          </p:txBody>
        </p:sp>
      </p:grpSp>
      <p:sp>
        <p:nvSpPr>
          <p:cNvPr id="34" name="テキスト ボックス 33"/>
          <p:cNvSpPr txBox="1"/>
          <p:nvPr/>
        </p:nvSpPr>
        <p:spPr>
          <a:xfrm>
            <a:off x="1447800" y="4687132"/>
            <a:ext cx="2934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FF00"/>
                </a:solidFill>
              </a:rPr>
              <a:t>Current Performances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3262"/>
          </a:xfrm>
        </p:spPr>
        <p:txBody>
          <a:bodyPr>
            <a:normAutofit/>
          </a:bodyPr>
          <a:lstStyle/>
          <a:p>
            <a:r>
              <a:rPr lang="en-US" altLang="ja-JP" sz="3600" dirty="0" smtClean="0">
                <a:latin typeface="Comic Sans MS"/>
                <a:cs typeface="Comic Sans MS"/>
              </a:rPr>
              <a:t>SCRIT Device</a:t>
            </a:r>
            <a:endParaRPr lang="ja-JP" altLang="en-US" sz="3600" dirty="0">
              <a:latin typeface="Comic Sans MS"/>
              <a:cs typeface="Comic Sans MS"/>
            </a:endParaRPr>
          </a:p>
        </p:txBody>
      </p:sp>
      <p:pic>
        <p:nvPicPr>
          <p:cNvPr id="5" name="図 4" descr="RIMG0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1143000"/>
            <a:ext cx="7366000" cy="552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Documents and Settings\miyasita\desktop\学会\scrit_wire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245099" y="939800"/>
            <a:ext cx="3856467" cy="1627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テキスト ボックス 6"/>
          <p:cNvSpPr txBox="1"/>
          <p:nvPr/>
        </p:nvSpPr>
        <p:spPr>
          <a:xfrm>
            <a:off x="6286500" y="1989723"/>
            <a:ext cx="1915408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accent4">
                    <a:lumMod val="75000"/>
                  </a:schemeClr>
                </a:solidFill>
              </a:rPr>
              <a:t>SCRIT Electrodes</a:t>
            </a:r>
            <a:endParaRPr kumimoji="1" lang="ja-JP" alt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図 40" descr="SCRIT_3D_1111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1" y="398815"/>
            <a:ext cx="6756592" cy="630571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4120" y="309916"/>
            <a:ext cx="5132480" cy="1036284"/>
          </a:xfrm>
        </p:spPr>
        <p:txBody>
          <a:bodyPr anchor="ctr">
            <a:normAutofit fontScale="90000"/>
          </a:bodyPr>
          <a:lstStyle/>
          <a:p>
            <a:r>
              <a:rPr lang="en-US" altLang="ja-JP" sz="4000" dirty="0" smtClean="0">
                <a:latin typeface="Comic Sans MS"/>
                <a:ea typeface="ヒラギノ丸ゴ Pro W4"/>
                <a:cs typeface="Comic Sans MS"/>
              </a:rPr>
              <a:t>Current Setup</a:t>
            </a:r>
            <a:r>
              <a:rPr lang="en-US" altLang="ja-JP" sz="3600" dirty="0" smtClean="0">
                <a:latin typeface="Comic Sans MS"/>
                <a:ea typeface="ヒラギノ丸ゴ Pro W4"/>
                <a:cs typeface="Comic Sans MS"/>
              </a:rPr>
              <a:t/>
            </a:r>
            <a:br>
              <a:rPr lang="en-US" altLang="ja-JP" sz="3600" dirty="0" smtClean="0">
                <a:latin typeface="Comic Sans MS"/>
                <a:ea typeface="ヒラギノ丸ゴ Pro W4"/>
                <a:cs typeface="Comic Sans MS"/>
              </a:rPr>
            </a:br>
            <a:r>
              <a:rPr lang="en-US" altLang="ja-JP" sz="2667" dirty="0" smtClean="0">
                <a:latin typeface="Comic Sans MS"/>
                <a:ea typeface="ヒラギノ丸ゴ Pro W4"/>
                <a:cs typeface="Comic Sans MS"/>
              </a:rPr>
              <a:t>for test experiments</a:t>
            </a:r>
            <a:endParaRPr lang="ja-JP" altLang="en-US" sz="2667" dirty="0">
              <a:latin typeface="Comic Sans MS"/>
              <a:ea typeface="ヒラギノ丸ゴ Pro W4"/>
              <a:cs typeface="Comic Sans M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147654" y="5149326"/>
            <a:ext cx="1074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2">
                    <a:lumMod val="25000"/>
                  </a:schemeClr>
                </a:solidFill>
              </a:rPr>
              <a:t>SCRIT</a:t>
            </a:r>
          </a:p>
          <a:p>
            <a:r>
              <a:rPr kumimoji="1" lang="en-US" altLang="ja-JP" dirty="0" smtClean="0">
                <a:solidFill>
                  <a:schemeClr val="bg2">
                    <a:lumMod val="25000"/>
                  </a:schemeClr>
                </a:solidFill>
              </a:rPr>
              <a:t>Electrode</a:t>
            </a:r>
            <a:endParaRPr kumimoji="1" lang="ja-JP" alt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66426" y="5123931"/>
            <a:ext cx="1392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E×B Analyzer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04229" y="867684"/>
            <a:ext cx="1315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4A452A"/>
                </a:solidFill>
              </a:rPr>
              <a:t>Test (Cs) Ion</a:t>
            </a:r>
          </a:p>
          <a:p>
            <a:r>
              <a:rPr kumimoji="1" lang="en-US" altLang="ja-JP" dirty="0" smtClean="0">
                <a:solidFill>
                  <a:srgbClr val="4A452A"/>
                </a:solidFill>
              </a:rPr>
              <a:t>Source</a:t>
            </a:r>
            <a:endParaRPr kumimoji="1" lang="ja-JP" altLang="en-US" dirty="0">
              <a:solidFill>
                <a:srgbClr val="4A452A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85495" y="5897602"/>
            <a:ext cx="90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6600"/>
                </a:solidFill>
              </a:rPr>
              <a:t>e</a:t>
            </a:r>
            <a:r>
              <a:rPr kumimoji="1" lang="en-US" altLang="ja-JP" dirty="0" smtClean="0">
                <a:solidFill>
                  <a:srgbClr val="FF6600"/>
                </a:solidFill>
              </a:rPr>
              <a:t>-Beam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385877" y="4187896"/>
            <a:ext cx="1510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Drift Chamber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442645" y="2921562"/>
            <a:ext cx="149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0000"/>
                </a:solidFill>
              </a:rPr>
              <a:t>Caloriemeters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785129" y="2762296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009933"/>
                </a:solidFill>
              </a:rPr>
              <a:t>Pb</a:t>
            </a:r>
            <a:r>
              <a:rPr kumimoji="1" lang="en-US" altLang="ja-JP" dirty="0" smtClean="0">
                <a:solidFill>
                  <a:srgbClr val="009933"/>
                </a:solidFill>
              </a:rPr>
              <a:t>-glass Cerenkov</a:t>
            </a:r>
            <a:endParaRPr kumimoji="1" lang="en-US" altLang="ja-JP" dirty="0" smtClean="0">
              <a:solidFill>
                <a:srgbClr val="009933"/>
              </a:solidFill>
            </a:endParaRPr>
          </a:p>
          <a:p>
            <a:r>
              <a:rPr lang="en-US" altLang="ja-JP" dirty="0" err="1" smtClean="0">
                <a:solidFill>
                  <a:srgbClr val="009933"/>
                </a:solidFill>
              </a:rPr>
              <a:t>Scintillator</a:t>
            </a:r>
            <a:endParaRPr kumimoji="1" lang="ja-JP" altLang="en-US" dirty="0">
              <a:solidFill>
                <a:srgbClr val="009933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246700" y="3875163"/>
            <a:ext cx="1274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9933"/>
                </a:solidFill>
              </a:rPr>
              <a:t>Forward</a:t>
            </a:r>
          </a:p>
          <a:p>
            <a:r>
              <a:rPr lang="en-US" altLang="ja-JP" dirty="0" err="1" smtClean="0">
                <a:solidFill>
                  <a:srgbClr val="009933"/>
                </a:solidFill>
              </a:rPr>
              <a:t>Scintillators</a:t>
            </a:r>
            <a:endParaRPr kumimoji="1" lang="ja-JP" altLang="en-US" dirty="0">
              <a:solidFill>
                <a:srgbClr val="009933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42262" y="3129229"/>
            <a:ext cx="1887230" cy="707886"/>
          </a:xfrm>
          <a:prstGeom prst="rect">
            <a:avLst/>
          </a:prstGeom>
          <a:noFill/>
          <a:ln w="19050" cap="flat" cmpd="sng" algn="ctr">
            <a:solidFill>
              <a:srgbClr val="FF0000">
                <a:alpha val="57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f</a:t>
            </a:r>
            <a:r>
              <a:rPr kumimoji="1" lang="en-US" altLang="ja-JP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or Scattered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Electrons</a:t>
            </a:r>
            <a:endParaRPr kumimoji="1" lang="ja-JP" alt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468175" y="5632963"/>
            <a:ext cx="2254794" cy="400110"/>
          </a:xfrm>
          <a:prstGeom prst="rect">
            <a:avLst/>
          </a:prstGeom>
          <a:noFill/>
          <a:ln w="19050" cap="flat" cmpd="sng" algn="ctr">
            <a:solidFill>
              <a:srgbClr val="0000FF">
                <a:alpha val="57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3366FF"/>
                </a:solidFill>
                <a:latin typeface="Comic Sans MS"/>
                <a:cs typeface="Comic Sans MS"/>
              </a:rPr>
              <a:t>f</a:t>
            </a:r>
            <a:r>
              <a:rPr kumimoji="1" lang="en-US" altLang="ja-JP" sz="2000" dirty="0" smtClean="0">
                <a:solidFill>
                  <a:srgbClr val="3366FF"/>
                </a:solidFill>
                <a:latin typeface="Comic Sans MS"/>
                <a:cs typeface="Comic Sans MS"/>
              </a:rPr>
              <a:t>or Trapped Ions</a:t>
            </a:r>
            <a:endParaRPr kumimoji="1" lang="ja-JP" altLang="en-US" sz="200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6108214" y="2216365"/>
            <a:ext cx="1915909" cy="400110"/>
          </a:xfrm>
          <a:prstGeom prst="rect">
            <a:avLst/>
          </a:prstGeom>
          <a:noFill/>
          <a:ln w="19050" cap="flat" cmpd="sng" algn="ctr">
            <a:solidFill>
              <a:srgbClr val="669900">
                <a:alpha val="57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00CC33"/>
                </a:solidFill>
                <a:latin typeface="Comic Sans MS"/>
                <a:cs typeface="Comic Sans MS"/>
              </a:rPr>
              <a:t>f</a:t>
            </a:r>
            <a:r>
              <a:rPr kumimoji="1" lang="en-US" altLang="ja-JP" sz="2000" dirty="0" smtClean="0">
                <a:solidFill>
                  <a:srgbClr val="00CC33"/>
                </a:solidFill>
                <a:latin typeface="Comic Sans MS"/>
                <a:cs typeface="Comic Sans MS"/>
              </a:rPr>
              <a:t>or Luminosity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108214" y="3543931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9933"/>
                </a:solidFill>
              </a:rPr>
              <a:t>2D Fiber </a:t>
            </a:r>
            <a:r>
              <a:rPr kumimoji="1" lang="en-US" altLang="ja-JP" dirty="0" err="1" smtClean="0">
                <a:solidFill>
                  <a:srgbClr val="009933"/>
                </a:solidFill>
              </a:rPr>
              <a:t>Scintillators</a:t>
            </a:r>
            <a:endParaRPr kumimoji="1" lang="ja-JP" altLang="en-US" dirty="0">
              <a:solidFill>
                <a:srgbClr val="009933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995500" y="5884902"/>
            <a:ext cx="68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9933"/>
                </a:solidFill>
              </a:rPr>
              <a:t>DCCT</a:t>
            </a:r>
            <a:endParaRPr kumimoji="1" lang="ja-JP" altLang="en-US" dirty="0">
              <a:solidFill>
                <a:srgbClr val="009933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図 37" descr="cht_dis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899" y="1390134"/>
            <a:ext cx="5737632" cy="404118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12738"/>
            <a:ext cx="8229600" cy="652462"/>
          </a:xfrm>
        </p:spPr>
        <p:txBody>
          <a:bodyPr>
            <a:normAutofit/>
          </a:bodyPr>
          <a:lstStyle/>
          <a:p>
            <a:r>
              <a:rPr lang="en-US" altLang="ja-JP" sz="3600" dirty="0" smtClean="0">
                <a:latin typeface="Comic Sans MS"/>
                <a:cs typeface="Comic Sans MS"/>
              </a:rPr>
              <a:t>Ion Trap in SCRIT</a:t>
            </a:r>
            <a:endParaRPr lang="ja-JP" altLang="en-US" sz="3600" dirty="0">
              <a:latin typeface="Comic Sans MS"/>
              <a:cs typeface="Comic Sans MS"/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596900" y="1168400"/>
            <a:ext cx="2780799" cy="5644975"/>
            <a:chOff x="723900" y="1168400"/>
            <a:chExt cx="2780799" cy="5644975"/>
          </a:xfrm>
        </p:grpSpPr>
        <p:grpSp>
          <p:nvGrpSpPr>
            <p:cNvPr id="9" name="図形グループ 8"/>
            <p:cNvGrpSpPr/>
            <p:nvPr/>
          </p:nvGrpSpPr>
          <p:grpSpPr>
            <a:xfrm>
              <a:off x="723900" y="1168400"/>
              <a:ext cx="2780799" cy="5644975"/>
              <a:chOff x="723900" y="1270000"/>
              <a:chExt cx="2780799" cy="5644975"/>
            </a:xfrm>
          </p:grpSpPr>
          <p:pic>
            <p:nvPicPr>
              <p:cNvPr id="4" name="Picture 7" descr="C:\Documents and Settings\miyasita\desktop\学会\cht_hist200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3900" y="5001932"/>
                <a:ext cx="2551636" cy="1913043"/>
              </a:xfrm>
              <a:prstGeom prst="rect">
                <a:avLst/>
              </a:prstGeom>
              <a:noFill/>
            </p:spPr>
          </p:pic>
          <p:pic>
            <p:nvPicPr>
              <p:cNvPr id="5" name="Picture 8" descr="C:\Documents and Settings\miyasita\desktop\学会\cht_hist10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49300" y="1270000"/>
                <a:ext cx="2755399" cy="2019300"/>
              </a:xfrm>
              <a:prstGeom prst="rect">
                <a:avLst/>
              </a:prstGeom>
              <a:noFill/>
            </p:spPr>
          </p:pic>
          <p:pic>
            <p:nvPicPr>
              <p:cNvPr id="6" name="Picture 6" descr="C:\Documents and Settings\miyasita\desktop\学会\cht_hist100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62000" y="3175994"/>
                <a:ext cx="2513536" cy="1895408"/>
              </a:xfrm>
              <a:prstGeom prst="rect">
                <a:avLst/>
              </a:prstGeom>
              <a:noFill/>
            </p:spPr>
          </p:pic>
          <p:sp>
            <p:nvSpPr>
              <p:cNvPr id="7" name="テキスト ボックス 6"/>
              <p:cNvSpPr txBox="1"/>
              <p:nvPr/>
            </p:nvSpPr>
            <p:spPr>
              <a:xfrm>
                <a:off x="1303272" y="5453608"/>
                <a:ext cx="6367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400" b="1" dirty="0" smtClean="0"/>
                  <a:t>～</a:t>
                </a:r>
                <a:r>
                  <a:rPr kumimoji="1" lang="en-US" altLang="ja-JP" sz="1400" b="1" dirty="0" smtClean="0"/>
                  <a:t>16+</a:t>
                </a:r>
                <a:endParaRPr kumimoji="1" lang="ja-JP" altLang="en-US" sz="1400" b="1" dirty="0"/>
              </a:p>
            </p:txBody>
          </p:sp>
          <p:cxnSp>
            <p:nvCxnSpPr>
              <p:cNvPr id="8" name="直線矢印コネクタ 7"/>
              <p:cNvCxnSpPr/>
              <p:nvPr/>
            </p:nvCxnSpPr>
            <p:spPr>
              <a:xfrm rot="5400000">
                <a:off x="1449074" y="5905078"/>
                <a:ext cx="404664" cy="158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テキスト ボックス 9"/>
            <p:cNvSpPr txBox="1"/>
            <p:nvPr/>
          </p:nvSpPr>
          <p:spPr>
            <a:xfrm>
              <a:off x="1128058" y="1459468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397C2F"/>
                  </a:solidFill>
                </a:rPr>
                <a:t>10ms</a:t>
              </a:r>
              <a:endParaRPr kumimoji="1" lang="ja-JP" altLang="en-US" dirty="0">
                <a:solidFill>
                  <a:srgbClr val="397C2F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128058" y="3275568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397C2F"/>
                  </a:solidFill>
                </a:rPr>
                <a:t>100ms</a:t>
              </a:r>
              <a:endParaRPr kumimoji="1" lang="ja-JP" altLang="en-US" dirty="0">
                <a:solidFill>
                  <a:srgbClr val="397C2F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1126942" y="5071402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397C2F"/>
                  </a:solidFill>
                </a:rPr>
                <a:t>200ms</a:t>
              </a:r>
              <a:endParaRPr kumimoji="1" lang="ja-JP" altLang="en-US" dirty="0">
                <a:solidFill>
                  <a:srgbClr val="397C2F"/>
                </a:solidFill>
              </a:endParaRPr>
            </a:p>
          </p:txBody>
        </p:sp>
      </p:grpSp>
      <p:sp>
        <p:nvSpPr>
          <p:cNvPr id="19" name="テキスト ボックス 18"/>
          <p:cNvSpPr txBox="1"/>
          <p:nvPr/>
        </p:nvSpPr>
        <p:spPr>
          <a:xfrm>
            <a:off x="508000" y="889000"/>
            <a:ext cx="2995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  <a:latin typeface="Comic Sans MS"/>
                <a:cs typeface="Comic Sans MS"/>
              </a:rPr>
              <a:t>Charge State Distribution</a:t>
            </a:r>
            <a:endParaRPr kumimoji="1" lang="ja-JP" altLang="en-US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394845" y="1274802"/>
            <a:ext cx="4000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  <a:latin typeface="Comic Sans MS"/>
                <a:cs typeface="Comic Sans MS"/>
              </a:rPr>
              <a:t>Change of Number of Trapped Ions</a:t>
            </a:r>
            <a:endParaRPr kumimoji="1" lang="ja-JP" altLang="en-US" dirty="0">
              <a:solidFill>
                <a:srgbClr val="FF6600"/>
              </a:solidFill>
              <a:latin typeface="Comic Sans MS"/>
              <a:cs typeface="Comic Sans MS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731499" y="5659785"/>
            <a:ext cx="3403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Trapping </a:t>
            </a:r>
            <a:r>
              <a:rPr lang="en-US" altLang="ja-JP" sz="2000" dirty="0" smtClean="0">
                <a:solidFill>
                  <a:srgbClr val="FF0000"/>
                </a:solidFill>
                <a:latin typeface="Comic Sans MS"/>
                <a:cs typeface="Comic Sans MS"/>
              </a:rPr>
              <a:t>Lifetime ~0.3 sec</a:t>
            </a:r>
            <a:endParaRPr kumimoji="1" lang="ja-JP" altLang="en-US" sz="2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360934" y="4107934"/>
            <a:ext cx="132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Ie</a:t>
            </a:r>
            <a:r>
              <a:rPr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=200mA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394845" y="4215656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chemeClr val="bg1">
                    <a:lumMod val="50000"/>
                  </a:schemeClr>
                </a:solidFill>
              </a:rPr>
              <a:t>Preriminary</a:t>
            </a:r>
            <a:endParaRPr kumimoji="1" lang="ja-JP" alt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Csによるlife変化201106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4237" y="4494604"/>
            <a:ext cx="2569481" cy="218835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703262"/>
          </a:xfrm>
        </p:spPr>
        <p:txBody>
          <a:bodyPr>
            <a:normAutofit/>
          </a:bodyPr>
          <a:lstStyle/>
          <a:p>
            <a:r>
              <a:rPr lang="en-US" altLang="ja-JP" sz="3600" dirty="0" smtClean="0">
                <a:latin typeface="Comic Sans MS"/>
                <a:cs typeface="Comic Sans MS"/>
              </a:rPr>
              <a:t>Luminosity Measurements</a:t>
            </a:r>
            <a:endParaRPr lang="ja-JP" altLang="en-US" sz="3600" dirty="0">
              <a:latin typeface="Comic Sans MS"/>
              <a:cs typeface="Comic Sans M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91000" y="1612444"/>
            <a:ext cx="499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f</a:t>
            </a:r>
            <a:r>
              <a:rPr kumimoji="1" lang="en-US" altLang="ja-JP" dirty="0" smtClean="0">
                <a:latin typeface="Comic Sans MS"/>
                <a:cs typeface="Comic Sans MS"/>
              </a:rPr>
              <a:t>rom</a:t>
            </a:r>
            <a:r>
              <a:rPr lang="en-US" altLang="ja-JP" dirty="0" smtClean="0">
                <a:latin typeface="Comic Sans MS"/>
                <a:cs typeface="Comic Sans MS"/>
              </a:rPr>
              <a:t> Fiber </a:t>
            </a:r>
            <a:r>
              <a:rPr lang="en-US" altLang="ja-JP" dirty="0" err="1" smtClean="0">
                <a:latin typeface="Comic Sans MS"/>
                <a:cs typeface="Comic Sans MS"/>
              </a:rPr>
              <a:t>Scintillators</a:t>
            </a:r>
            <a:r>
              <a:rPr lang="en-US" altLang="ja-JP" dirty="0" smtClean="0">
                <a:latin typeface="Comic Sans MS"/>
                <a:cs typeface="Comic Sans MS"/>
              </a:rPr>
              <a:t> &amp; </a:t>
            </a:r>
            <a:r>
              <a:rPr lang="en-US" altLang="ja-JP" dirty="0" err="1" smtClean="0">
                <a:latin typeface="Comic Sans MS"/>
                <a:cs typeface="Comic Sans MS"/>
              </a:rPr>
              <a:t>Pb</a:t>
            </a:r>
            <a:r>
              <a:rPr kumimoji="1" lang="en-US" altLang="ja-JP" dirty="0" smtClean="0">
                <a:latin typeface="Comic Sans MS"/>
                <a:cs typeface="Comic Sans MS"/>
              </a:rPr>
              <a:t>-glass Cerenkov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28369" y="4316968"/>
            <a:ext cx="4192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from Lifetime measurement by DCCT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64890" y="5809734"/>
            <a:ext cx="8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with Cs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088199" y="5168900"/>
            <a:ext cx="1187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</a:rPr>
              <a:t>without Cs</a:t>
            </a:r>
            <a:endParaRPr kumimoji="1" lang="ja-JP" altLang="en-US" dirty="0">
              <a:solidFill>
                <a:srgbClr val="0000FF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28320" y="1619310"/>
            <a:ext cx="308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from Forward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Scintillators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28320" y="1212334"/>
            <a:ext cx="2142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Relative Values :</a:t>
            </a:r>
            <a:endParaRPr kumimoji="1" lang="ja-JP" altLang="en-US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70300" y="1219200"/>
            <a:ext cx="2246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0000FF"/>
                </a:solidFill>
                <a:latin typeface="Comic Sans MS"/>
                <a:cs typeface="Comic Sans MS"/>
              </a:rPr>
              <a:t>Absolute Values :</a:t>
            </a:r>
            <a:endParaRPr kumimoji="1" lang="ja-JP" altLang="en-US" sz="20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203199" y="2115411"/>
            <a:ext cx="3987801" cy="3790873"/>
            <a:chOff x="304799" y="2115411"/>
            <a:chExt cx="3987801" cy="3790873"/>
          </a:xfrm>
        </p:grpSpPr>
        <p:pic>
          <p:nvPicPr>
            <p:cNvPr id="8" name="図 7" descr="LumiMon31-June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304799" y="2115411"/>
              <a:ext cx="3987801" cy="3790873"/>
            </a:xfrm>
            <a:prstGeom prst="rect">
              <a:avLst/>
            </a:prstGeom>
          </p:spPr>
        </p:pic>
        <p:sp>
          <p:nvSpPr>
            <p:cNvPr id="15" name="テキスト ボックス 14"/>
            <p:cNvSpPr txBox="1"/>
            <p:nvPr/>
          </p:nvSpPr>
          <p:spPr>
            <a:xfrm>
              <a:off x="1498600" y="4799568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err="1" smtClean="0">
                  <a:latin typeface="Symbol" charset="2"/>
                  <a:cs typeface="Symbol" charset="2"/>
                </a:rPr>
                <a:t>t</a:t>
              </a:r>
              <a:r>
                <a:rPr lang="en-US" altLang="ja-JP" dirty="0" smtClean="0"/>
                <a:t> </a:t>
              </a:r>
              <a:r>
                <a:rPr lang="en-US" altLang="ja-JP" dirty="0" smtClean="0">
                  <a:latin typeface="Comic Sans MS"/>
                  <a:cs typeface="Comic Sans MS"/>
                </a:rPr>
                <a:t>~</a:t>
              </a:r>
              <a:r>
                <a:rPr lang="en-US" altLang="ja-JP" dirty="0" smtClean="0"/>
                <a:t> 0.3 </a:t>
              </a:r>
              <a:r>
                <a:rPr lang="en-US" altLang="ja-JP" dirty="0" err="1" smtClean="0"/>
                <a:t>s</a:t>
              </a:r>
              <a:endParaRPr kumimoji="1" lang="ja-JP" altLang="en-US" dirty="0"/>
            </a:p>
          </p:txBody>
        </p:sp>
      </p:grpSp>
      <p:grpSp>
        <p:nvGrpSpPr>
          <p:cNvPr id="19" name="図形グループ 18"/>
          <p:cNvGrpSpPr/>
          <p:nvPr/>
        </p:nvGrpSpPr>
        <p:grpSpPr>
          <a:xfrm>
            <a:off x="190499" y="2121135"/>
            <a:ext cx="3981780" cy="3785149"/>
            <a:chOff x="292099" y="2121135"/>
            <a:chExt cx="3981780" cy="3785149"/>
          </a:xfrm>
        </p:grpSpPr>
        <p:pic>
          <p:nvPicPr>
            <p:cNvPr id="9" name="図 8" descr="LumiMon28-31-June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292099" y="2121135"/>
              <a:ext cx="3981780" cy="3785149"/>
            </a:xfrm>
            <a:prstGeom prst="rect">
              <a:avLst/>
            </a:prstGeom>
          </p:spPr>
        </p:pic>
        <p:sp>
          <p:nvSpPr>
            <p:cNvPr id="17" name="テキスト ボックス 16"/>
            <p:cNvSpPr txBox="1"/>
            <p:nvPr/>
          </p:nvSpPr>
          <p:spPr>
            <a:xfrm>
              <a:off x="1498600" y="4799568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err="1" smtClean="0">
                  <a:latin typeface="Symbol" charset="2"/>
                  <a:cs typeface="Symbol" charset="2"/>
                </a:rPr>
                <a:t>t</a:t>
              </a:r>
              <a:r>
                <a:rPr lang="en-US" altLang="ja-JP" dirty="0" smtClean="0"/>
                <a:t> </a:t>
              </a:r>
              <a:r>
                <a:rPr lang="en-US" altLang="ja-JP" dirty="0" smtClean="0">
                  <a:latin typeface="Comic Sans MS"/>
                  <a:cs typeface="Comic Sans MS"/>
                </a:rPr>
                <a:t>~</a:t>
              </a:r>
              <a:r>
                <a:rPr lang="en-US" altLang="ja-JP" dirty="0" smtClean="0"/>
                <a:t> 0.3 </a:t>
              </a:r>
              <a:r>
                <a:rPr lang="en-US" altLang="ja-JP" dirty="0" err="1" smtClean="0"/>
                <a:t>s</a:t>
              </a:r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134465" y="3289300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err="1" smtClean="0">
                  <a:latin typeface="Symbol" charset="2"/>
                  <a:cs typeface="Symbol" charset="2"/>
                </a:rPr>
                <a:t>t</a:t>
              </a:r>
              <a:r>
                <a:rPr lang="en-US" altLang="ja-JP" dirty="0" smtClean="0"/>
                <a:t> </a:t>
              </a:r>
              <a:r>
                <a:rPr lang="en-US" altLang="ja-JP" dirty="0" smtClean="0">
                  <a:latin typeface="Comic Sans MS"/>
                  <a:cs typeface="Comic Sans MS"/>
                </a:rPr>
                <a:t>~</a:t>
              </a:r>
              <a:r>
                <a:rPr lang="en-US" altLang="ja-JP" dirty="0" smtClean="0"/>
                <a:t> 1.1 </a:t>
              </a:r>
              <a:r>
                <a:rPr lang="en-US" altLang="ja-JP" dirty="0" err="1" smtClean="0"/>
                <a:t>s</a:t>
              </a:r>
              <a:endParaRPr kumimoji="1" lang="ja-JP" altLang="en-US" dirty="0"/>
            </a:p>
          </p:txBody>
        </p:sp>
      </p:grpSp>
      <p:grpSp>
        <p:nvGrpSpPr>
          <p:cNvPr id="32" name="Group 21"/>
          <p:cNvGrpSpPr>
            <a:grpSpLocks/>
          </p:cNvGrpSpPr>
          <p:nvPr/>
        </p:nvGrpSpPr>
        <p:grpSpPr bwMode="auto">
          <a:xfrm>
            <a:off x="6378594" y="1903156"/>
            <a:ext cx="3006706" cy="2336498"/>
            <a:chOff x="0" y="0"/>
            <a:chExt cx="3653" cy="2608"/>
          </a:xfrm>
        </p:grpSpPr>
        <p:pic>
          <p:nvPicPr>
            <p:cNvPr id="35" name="Picture 1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3653" cy="26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6" name="Line 19"/>
            <p:cNvSpPr>
              <a:spLocks noChangeShapeType="1"/>
            </p:cNvSpPr>
            <p:nvPr/>
          </p:nvSpPr>
          <p:spPr bwMode="auto">
            <a:xfrm rot="10800000">
              <a:off x="2478" y="1150"/>
              <a:ext cx="2" cy="312"/>
            </a:xfrm>
            <a:prstGeom prst="line">
              <a:avLst/>
            </a:prstGeom>
            <a:noFill/>
            <a:ln w="76200">
              <a:solidFill>
                <a:srgbClr val="0C04CC"/>
              </a:solidFill>
              <a:miter lim="800000"/>
              <a:headEnd type="stealth" w="med" len="med"/>
              <a:tailEnd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" name="Rectangle 20"/>
            <p:cNvSpPr>
              <a:spLocks/>
            </p:cNvSpPr>
            <p:nvPr/>
          </p:nvSpPr>
          <p:spPr bwMode="auto">
            <a:xfrm>
              <a:off x="2020" y="710"/>
              <a:ext cx="1310" cy="2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r>
                <a:rPr lang="en-US" altLang="ja-JP" sz="1400" b="1" dirty="0">
                  <a:solidFill>
                    <a:srgbClr val="0C04CC"/>
                  </a:solidFill>
                  <a:ea typeface="Lucida Grande" charset="0"/>
                  <a:cs typeface="Lucida Grande" charset="0"/>
                </a:rPr>
                <a:t>Eγ=150 </a:t>
              </a:r>
              <a:r>
                <a:rPr lang="en-US" altLang="ja-JP" sz="1400" b="1" dirty="0" err="1">
                  <a:solidFill>
                    <a:srgbClr val="0C04CC"/>
                  </a:solidFill>
                  <a:ea typeface="Lucida Grande" charset="0"/>
                  <a:cs typeface="Lucida Grande" charset="0"/>
                </a:rPr>
                <a:t>MeV</a:t>
              </a:r>
              <a:endParaRPr lang="en-US" altLang="ja-JP" sz="1400" b="1" dirty="0">
                <a:solidFill>
                  <a:srgbClr val="0C04CC"/>
                </a:solidFill>
                <a:ea typeface="Lucida Grande" charset="0"/>
                <a:cs typeface="Lucida Grande" charset="0"/>
              </a:endParaRPr>
            </a:p>
          </p:txBody>
        </p:sp>
      </p:grpSp>
      <p:cxnSp>
        <p:nvCxnSpPr>
          <p:cNvPr id="39" name="直線コネクタ 38"/>
          <p:cNvCxnSpPr/>
          <p:nvPr/>
        </p:nvCxnSpPr>
        <p:spPr>
          <a:xfrm>
            <a:off x="838200" y="3769889"/>
            <a:ext cx="3149600" cy="1588"/>
          </a:xfrm>
          <a:prstGeom prst="line">
            <a:avLst/>
          </a:prstGeom>
          <a:ln w="38100" cap="flat" cmpd="sng" algn="ctr">
            <a:solidFill>
              <a:schemeClr val="accent2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3058672" y="3582063"/>
            <a:ext cx="12930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  <a:r>
              <a:rPr kumimoji="1" lang="en-US" altLang="ja-JP" baseline="30000" dirty="0" smtClean="0">
                <a:solidFill>
                  <a:schemeClr val="accent2">
                    <a:lumMod val="75000"/>
                  </a:schemeClr>
                </a:solidFill>
              </a:rPr>
              <a:t>26</a:t>
            </a:r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/(cm</a:t>
            </a:r>
            <a:r>
              <a:rPr kumimoji="1" lang="en-US" altLang="ja-JP" baseline="30000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kumimoji="1" lang="en-US" altLang="ja-JP" dirty="0" smtClean="0">
                <a:solidFill>
                  <a:schemeClr val="accent2">
                    <a:lumMod val="75000"/>
                  </a:schemeClr>
                </a:solidFill>
              </a:rPr>
              <a:t>s)</a:t>
            </a:r>
            <a:endParaRPr kumimoji="1" lang="ja-JP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20" name="Group 9"/>
          <p:cNvGrpSpPr>
            <a:grpSpLocks/>
          </p:cNvGrpSpPr>
          <p:nvPr/>
        </p:nvGrpSpPr>
        <p:grpSpPr bwMode="auto">
          <a:xfrm>
            <a:off x="4233176" y="1973433"/>
            <a:ext cx="2310607" cy="2569871"/>
            <a:chOff x="0" y="0"/>
            <a:chExt cx="3352" cy="3452"/>
          </a:xfrm>
        </p:grpSpPr>
        <p:grpSp>
          <p:nvGrpSpPr>
            <p:cNvPr id="21" name="Group 4"/>
            <p:cNvGrpSpPr>
              <a:grpSpLocks/>
            </p:cNvGrpSpPr>
            <p:nvPr/>
          </p:nvGrpSpPr>
          <p:grpSpPr bwMode="auto">
            <a:xfrm>
              <a:off x="229" y="108"/>
              <a:ext cx="3122" cy="3342"/>
              <a:chOff x="0" y="0"/>
              <a:chExt cx="3122" cy="3342"/>
            </a:xfrm>
          </p:grpSpPr>
          <p:pic>
            <p:nvPicPr>
              <p:cNvPr id="26" name="Picture 1"/>
              <p:cNvPicPr>
                <a:picLocks noChangeAspect="1" noChangeArrowheads="1"/>
              </p:cNvPicPr>
              <p:nvPr/>
            </p:nvPicPr>
            <p:blipFill>
              <a:blip r:embed="rId8"/>
              <a:srcRect l="33200" t="25819" r="34985" b="28528"/>
              <a:stretch>
                <a:fillRect/>
              </a:stretch>
            </p:blipFill>
            <p:spPr bwMode="auto">
              <a:xfrm>
                <a:off x="1636" y="1603"/>
                <a:ext cx="1318" cy="129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1175" y="0"/>
                <a:ext cx="1947" cy="19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28" name="Picture 3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 rot="-5400000">
                <a:off x="0" y="1395"/>
                <a:ext cx="1947" cy="194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1719" y="198"/>
              <a:ext cx="1567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343" y="2292"/>
              <a:ext cx="1566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989" y="0"/>
              <a:ext cx="922" cy="1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 rot="-5400000">
              <a:off x="-375" y="2311"/>
              <a:ext cx="922" cy="1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sp>
        <p:nvSpPr>
          <p:cNvPr id="41" name="テキスト ボックス 40"/>
          <p:cNvSpPr txBox="1"/>
          <p:nvPr/>
        </p:nvSpPr>
        <p:spPr>
          <a:xfrm>
            <a:off x="2771029" y="4799568"/>
            <a:ext cx="114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rgbClr val="FF6600"/>
                </a:solidFill>
              </a:rPr>
              <a:t>I</a:t>
            </a:r>
            <a:r>
              <a:rPr kumimoji="1" lang="en-US" altLang="ja-JP" baseline="-25000" dirty="0" err="1" smtClean="0">
                <a:solidFill>
                  <a:srgbClr val="FF6600"/>
                </a:solidFill>
              </a:rPr>
              <a:t>e</a:t>
            </a:r>
            <a:r>
              <a:rPr kumimoji="1" lang="en-US" altLang="ja-JP" dirty="0" smtClean="0">
                <a:solidFill>
                  <a:srgbClr val="FF6600"/>
                </a:solidFill>
              </a:rPr>
              <a:t>=200mA</a:t>
            </a:r>
            <a:endParaRPr kumimoji="1" lang="ja-JP" altLang="en-US" dirty="0">
              <a:solidFill>
                <a:srgbClr val="FF6600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254808" y="6077466"/>
            <a:ext cx="5015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Recently  Achieved Luminosity ~ 10</a:t>
            </a:r>
            <a:r>
              <a:rPr kumimoji="1" lang="en-US" altLang="ja-JP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27</a:t>
            </a:r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 /(cm</a:t>
            </a:r>
            <a:r>
              <a:rPr kumimoji="1" lang="en-US" altLang="ja-JP" baseline="30000" dirty="0" smtClean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s)</a:t>
            </a:r>
            <a:endParaRPr kumimoji="1" lang="ja-JP" alt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2505407" y="2264819"/>
            <a:ext cx="1407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 smtClean="0">
                <a:solidFill>
                  <a:schemeClr val="bg1">
                    <a:lumMod val="50000"/>
                  </a:schemeClr>
                </a:solidFill>
              </a:rPr>
              <a:t>Preriminary</a:t>
            </a:r>
            <a:endParaRPr kumimoji="1" lang="ja-JP" alt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04862"/>
          </a:xfrm>
        </p:spPr>
        <p:txBody>
          <a:bodyPr>
            <a:normAutofit fontScale="90000"/>
          </a:bodyPr>
          <a:lstStyle/>
          <a:p>
            <a:r>
              <a:rPr lang="en-US" altLang="ja-JP" sz="3600" dirty="0" smtClean="0">
                <a:latin typeface="Comic Sans MS"/>
                <a:cs typeface="Comic Sans MS"/>
              </a:rPr>
              <a:t>Elastic scattering from Trapped Cs ions</a:t>
            </a:r>
            <a:endParaRPr lang="ja-JP" altLang="en-US" sz="3600" dirty="0">
              <a:latin typeface="Comic Sans MS"/>
              <a:cs typeface="Comic Sans M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001274" y="1617721"/>
            <a:ext cx="3596626" cy="2622810"/>
          </a:xfrm>
          <a:prstGeom prst="rect">
            <a:avLst/>
          </a:prstGeom>
        </p:spPr>
      </p:pic>
      <p:grpSp>
        <p:nvGrpSpPr>
          <p:cNvPr id="11" name="図形グループ 10"/>
          <p:cNvGrpSpPr/>
          <p:nvPr/>
        </p:nvGrpSpPr>
        <p:grpSpPr>
          <a:xfrm>
            <a:off x="3863136" y="4177031"/>
            <a:ext cx="4175979" cy="2236469"/>
            <a:chOff x="2095499" y="4634231"/>
            <a:chExt cx="4175979" cy="2236469"/>
          </a:xfrm>
        </p:grpSpPr>
        <p:pic>
          <p:nvPicPr>
            <p:cNvPr id="12" name="図 11" descr="検出器上から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2095499" y="4634231"/>
              <a:ext cx="4175979" cy="2236469"/>
            </a:xfrm>
            <a:prstGeom prst="rect">
              <a:avLst/>
            </a:prstGeom>
          </p:spPr>
        </p:pic>
        <p:cxnSp>
          <p:nvCxnSpPr>
            <p:cNvPr id="13" name="直線コネクタ 12"/>
            <p:cNvCxnSpPr/>
            <p:nvPr/>
          </p:nvCxnSpPr>
          <p:spPr>
            <a:xfrm flipV="1">
              <a:off x="4832350" y="4895850"/>
              <a:ext cx="1041400" cy="63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図形グループ 13"/>
          <p:cNvGrpSpPr/>
          <p:nvPr/>
        </p:nvGrpSpPr>
        <p:grpSpPr>
          <a:xfrm>
            <a:off x="0" y="1285204"/>
            <a:ext cx="4645854" cy="3477296"/>
            <a:chOff x="-177800" y="1111092"/>
            <a:chExt cx="4823654" cy="3638708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-177800" y="1314248"/>
              <a:ext cx="4823654" cy="3435552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1199202" y="1111092"/>
              <a:ext cx="3053505" cy="386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Vertex gated spectrum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760879" y="2264836"/>
              <a:ext cx="1126413" cy="386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with Cs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009101" y="3099537"/>
              <a:ext cx="1398067" cy="386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3366FF"/>
                  </a:solidFill>
                </a:rPr>
                <a:t>without Cs</a:t>
              </a:r>
              <a:endParaRPr kumimoji="1" lang="ja-JP" altLang="en-US" dirty="0">
                <a:solidFill>
                  <a:srgbClr val="3366FF"/>
                </a:solidFill>
              </a:endParaRPr>
            </a:p>
          </p:txBody>
        </p:sp>
      </p:grpSp>
      <p:cxnSp>
        <p:nvCxnSpPr>
          <p:cNvPr id="20" name="直線コネクタ 19"/>
          <p:cNvCxnSpPr/>
          <p:nvPr/>
        </p:nvCxnSpPr>
        <p:spPr>
          <a:xfrm rot="5400000">
            <a:off x="6301014" y="2246086"/>
            <a:ext cx="1660073" cy="1435100"/>
          </a:xfrm>
          <a:prstGeom prst="line">
            <a:avLst/>
          </a:prstGeom>
          <a:ln w="38100" cap="flat" cmpd="sng" algn="ctr">
            <a:solidFill>
              <a:srgbClr val="339933"/>
            </a:solidFill>
            <a:prstDash val="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rot="5400000" flipH="1" flipV="1">
            <a:off x="7057822" y="3580766"/>
            <a:ext cx="1319531" cy="1588"/>
          </a:xfrm>
          <a:prstGeom prst="line">
            <a:avLst/>
          </a:prstGeom>
          <a:ln w="28575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rot="5400000" flipH="1" flipV="1">
            <a:off x="5888627" y="3579971"/>
            <a:ext cx="1319531" cy="1588"/>
          </a:xfrm>
          <a:prstGeom prst="line">
            <a:avLst/>
          </a:prstGeom>
          <a:ln w="28575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rot="10800000" flipV="1">
            <a:off x="4645854" y="4438650"/>
            <a:ext cx="3072528" cy="1276350"/>
          </a:xfrm>
          <a:prstGeom prst="line">
            <a:avLst/>
          </a:prstGeom>
          <a:ln w="28575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 rot="10800000" flipV="1">
            <a:off x="4645854" y="4444999"/>
            <a:ext cx="1916032" cy="1270001"/>
          </a:xfrm>
          <a:prstGeom prst="line">
            <a:avLst/>
          </a:prstGeom>
          <a:ln w="28575" cap="flat" cmpd="sng" algn="ctr">
            <a:solidFill>
              <a:srgbClr val="3366FF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6083224" y="2572434"/>
            <a:ext cx="89776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3366FF"/>
                </a:solidFill>
              </a:rPr>
              <a:t>37deg.</a:t>
            </a:r>
            <a:endParaRPr kumimoji="1" lang="ja-JP" altLang="en-US" sz="1600" dirty="0">
              <a:solidFill>
                <a:srgbClr val="3366FF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565946" y="2580957"/>
            <a:ext cx="79390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3366FF"/>
                </a:solidFill>
              </a:rPr>
              <a:t>24deg.</a:t>
            </a:r>
            <a:endParaRPr kumimoji="1" lang="ja-JP" altLang="en-US" sz="1600" dirty="0">
              <a:solidFill>
                <a:srgbClr val="3366FF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250710" y="1324113"/>
            <a:ext cx="3343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Comic Sans MS"/>
                <a:cs typeface="Comic Sans MS"/>
              </a:rPr>
              <a:t>Energy gated vertex distribution</a:t>
            </a:r>
            <a:endParaRPr kumimoji="1" lang="ja-JP" altLang="en-US" sz="1600" dirty="0">
              <a:latin typeface="Comic Sans MS"/>
              <a:cs typeface="Comic Sans M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531806" y="4864100"/>
            <a:ext cx="2152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Comic Sans MS"/>
                <a:cs typeface="Comic Sans MS"/>
              </a:rPr>
              <a:t>E</a:t>
            </a:r>
            <a:r>
              <a:rPr kumimoji="1" lang="en-US" altLang="ja-JP" baseline="-25000" dirty="0" err="1" smtClean="0">
                <a:latin typeface="Comic Sans MS"/>
                <a:cs typeface="Comic Sans MS"/>
              </a:rPr>
              <a:t>e</a:t>
            </a:r>
            <a:r>
              <a:rPr kumimoji="1" lang="en-US" altLang="ja-JP" dirty="0" smtClean="0">
                <a:latin typeface="Comic Sans MS"/>
                <a:cs typeface="Comic Sans MS"/>
              </a:rPr>
              <a:t> = 150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MeV</a:t>
            </a:r>
            <a:endParaRPr kumimoji="1" lang="en-US" altLang="ja-JP" dirty="0" smtClean="0">
              <a:latin typeface="Comic Sans MS"/>
              <a:cs typeface="Comic Sans MS"/>
            </a:endParaRPr>
          </a:p>
          <a:p>
            <a:r>
              <a:rPr lang="en-US" altLang="ja-JP" dirty="0" err="1" smtClean="0">
                <a:latin typeface="Comic Sans MS"/>
                <a:cs typeface="Comic Sans MS"/>
              </a:rPr>
              <a:t>I</a:t>
            </a:r>
            <a:r>
              <a:rPr lang="en-US" altLang="ja-JP" baseline="-25000" dirty="0" err="1" smtClean="0">
                <a:latin typeface="Comic Sans MS"/>
                <a:cs typeface="Comic Sans MS"/>
              </a:rPr>
              <a:t>e</a:t>
            </a:r>
            <a:r>
              <a:rPr lang="en-US" altLang="ja-JP" dirty="0" smtClean="0">
                <a:latin typeface="Comic Sans MS"/>
                <a:cs typeface="Comic Sans MS"/>
              </a:rPr>
              <a:t> = 150 ~ 200 </a:t>
            </a:r>
            <a:r>
              <a:rPr lang="en-US" altLang="ja-JP" dirty="0" err="1" smtClean="0">
                <a:latin typeface="Comic Sans MS"/>
                <a:cs typeface="Comic Sans MS"/>
              </a:rPr>
              <a:t>mA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942016" y="4253984"/>
            <a:ext cx="91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SCRIT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186829" y="4940300"/>
            <a:ext cx="1766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Drift Chamber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496338" y="5787430"/>
            <a:ext cx="156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Calorimeters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171559" y="1671934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>
                <a:solidFill>
                  <a:schemeClr val="bg1">
                    <a:lumMod val="50000"/>
                  </a:schemeClr>
                </a:solidFill>
              </a:rPr>
              <a:t>Preriminary</a:t>
            </a:r>
            <a:endParaRPr kumimoji="1" lang="ja-JP" alt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10696</TotalTime>
  <Words>449</Words>
  <Application>Microsoft Macintosh PowerPoint</Application>
  <PresentationFormat>画面に合わせる (4:3)</PresentationFormat>
  <Paragraphs>136</Paragraphs>
  <Slides>12</Slides>
  <Notes>2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3" baseType="lpstr">
      <vt:lpstr>Office テーマ</vt:lpstr>
      <vt:lpstr>Status of SCRIT Electron Scattering Facility</vt:lpstr>
      <vt:lpstr>SCRIT (Self-Confining RI Ion Target)</vt:lpstr>
      <vt:lpstr>Equipment Configuration</vt:lpstr>
      <vt:lpstr>SR2 (SCRIT-equipped Riken Storage Ring)</vt:lpstr>
      <vt:lpstr>SCRIT Device</vt:lpstr>
      <vt:lpstr>Current Setup for test experiments</vt:lpstr>
      <vt:lpstr>Ion Trap in SCRIT</vt:lpstr>
      <vt:lpstr>Luminosity Measurements</vt:lpstr>
      <vt:lpstr>Elastic scattering from Trapped Cs ions</vt:lpstr>
      <vt:lpstr>RI Production for SCRIT Experiments</vt:lpstr>
      <vt:lpstr>RI Ion Source and ISOL</vt:lpstr>
      <vt:lpstr>Schedule</vt:lpstr>
    </vt:vector>
  </TitlesOfParts>
  <Company>理研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SCRIT Electron Scattering Facility</dc:title>
  <dc:creator>若杉 昌徳</dc:creator>
  <cp:lastModifiedBy>若杉 昌徳</cp:lastModifiedBy>
  <cp:revision>209</cp:revision>
  <dcterms:created xsi:type="dcterms:W3CDTF">2011-11-10T05:58:34Z</dcterms:created>
  <dcterms:modified xsi:type="dcterms:W3CDTF">2011-11-11T23:55:40Z</dcterms:modified>
</cp:coreProperties>
</file>