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84" r:id="rId4"/>
    <p:sldId id="285" r:id="rId5"/>
    <p:sldId id="261" r:id="rId6"/>
    <p:sldId id="262" r:id="rId7"/>
    <p:sldId id="264" r:id="rId8"/>
    <p:sldId id="265" r:id="rId9"/>
    <p:sldId id="266" r:id="rId10"/>
    <p:sldId id="268" r:id="rId11"/>
    <p:sldId id="283" r:id="rId12"/>
    <p:sldId id="275" r:id="rId13"/>
    <p:sldId id="274" r:id="rId14"/>
    <p:sldId id="302" r:id="rId15"/>
    <p:sldId id="29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72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B1A82-0E3C-264D-A87B-250C30085881}" type="datetime1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9E9F-C81F-AD4B-9BD7-1EA3C851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8F9E-68A2-9440-A2B8-686842D9BE1E}" type="datetime1">
              <a:rPr lang="en-US" smtClean="0"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59ED-055E-884B-BC4E-B50EF542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6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47ED-F024-DF46-A426-0F99EC60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wmf"/><Relationship Id="rId5" Type="http://schemas.openxmlformats.org/officeDocument/2006/relationships/image" Target="../media/image37.png"/><Relationship Id="rId6" Type="http://schemas.openxmlformats.org/officeDocument/2006/relationships/image" Target="../media/image38.wmf"/><Relationship Id="rId7" Type="http://schemas.openxmlformats.org/officeDocument/2006/relationships/image" Target="../media/image39.png"/><Relationship Id="rId8" Type="http://schemas.openxmlformats.org/officeDocument/2006/relationships/image" Target="../media/image40.jpe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CC33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56927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80738" y="604974"/>
            <a:ext cx="81883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smtClean="0"/>
              <a:t>Mass Measurements at ISOLTRAP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2000" dirty="0" smtClean="0"/>
              <a:t>Sarah Naimi </a:t>
            </a:r>
          </a:p>
          <a:p>
            <a:pPr algn="ctr"/>
            <a:endParaRPr lang="en-US" sz="2000" dirty="0"/>
          </a:p>
          <a:p>
            <a:pPr algn="ctr"/>
            <a:r>
              <a:rPr lang="en-US" dirty="0" smtClean="0"/>
              <a:t>SLOWRI (RIKEN), CSNSM </a:t>
            </a:r>
            <a:r>
              <a:rPr lang="en-US" dirty="0" smtClean="0"/>
              <a:t>(IN2P3/CNRS)</a:t>
            </a:r>
            <a:endParaRPr lang="de-DE" dirty="0"/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287338" y="4365625"/>
            <a:ext cx="8856662" cy="2171700"/>
            <a:chOff x="133" y="2911"/>
            <a:chExt cx="5579" cy="1368"/>
          </a:xfrm>
        </p:grpSpPr>
        <p:pic>
          <p:nvPicPr>
            <p:cNvPr id="573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9"/>
            <a:stretch>
              <a:fillRect/>
            </a:stretch>
          </p:blipFill>
          <p:spPr bwMode="auto">
            <a:xfrm>
              <a:off x="851" y="3801"/>
              <a:ext cx="1089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3909"/>
              <a:ext cx="113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" y="2911"/>
              <a:ext cx="601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57357" name="Group 13"/>
            <p:cNvGrpSpPr>
              <a:grpSpLocks/>
            </p:cNvGrpSpPr>
            <p:nvPr/>
          </p:nvGrpSpPr>
          <p:grpSpPr bwMode="auto">
            <a:xfrm>
              <a:off x="144" y="2917"/>
              <a:ext cx="5568" cy="1307"/>
              <a:chOff x="144" y="2917"/>
              <a:chExt cx="5568" cy="1307"/>
            </a:xfrm>
          </p:grpSpPr>
          <p:pic>
            <p:nvPicPr>
              <p:cNvPr id="57358" name="Picture 14" descr="islog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" y="3662"/>
                <a:ext cx="1167" cy="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59" name="Picture 15" descr="CERN14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3581"/>
                <a:ext cx="584" cy="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60" name="Picture 16" descr="gsi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99"/>
              <a:stretch>
                <a:fillRect/>
              </a:stretch>
            </p:blipFill>
            <p:spPr bwMode="auto">
              <a:xfrm>
                <a:off x="3430" y="3625"/>
                <a:ext cx="980" cy="5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1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73"/>
              <a:stretch>
                <a:fillRect/>
              </a:stretch>
            </p:blipFill>
            <p:spPr bwMode="auto">
              <a:xfrm>
                <a:off x="922" y="3603"/>
                <a:ext cx="38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7362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" y="2929"/>
                <a:ext cx="726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7363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" y="2917"/>
                <a:ext cx="1745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7364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3" r="30975"/>
              <a:stretch>
                <a:fillRect/>
              </a:stretch>
            </p:blipFill>
            <p:spPr bwMode="auto">
              <a:xfrm>
                <a:off x="2878" y="2924"/>
                <a:ext cx="1877" cy="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7365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59"/>
              <a:stretch>
                <a:fillRect/>
              </a:stretch>
            </p:blipFill>
            <p:spPr bwMode="auto">
              <a:xfrm>
                <a:off x="2046" y="3593"/>
                <a:ext cx="1135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49500"/>
            <a:ext cx="7632700" cy="183991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395288" y="260350"/>
            <a:ext cx="67516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30000"/>
              </a:lnSpc>
            </a:pPr>
            <a:r>
              <a:rPr kumimoji="1" lang="fr-FR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96,97</a:t>
            </a:r>
            <a:r>
              <a:rPr kumimoji="1" lang="fr-FR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: 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deformation 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at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N = 60 ?</a:t>
            </a:r>
            <a:endParaRPr kumimoji="1" lang="de-DE" sz="2400" i="1" dirty="0">
              <a:solidFill>
                <a:srgbClr val="000000"/>
              </a:solidFill>
              <a:latin typeface="Technical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900113" y="1196975"/>
            <a:ext cx="676751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 eaLnBrk="1" hangingPunct="1">
              <a:lnSpc>
                <a:spcPct val="130000"/>
              </a:lnSpc>
            </a:pPr>
            <a:r>
              <a:rPr kumimoji="1" lang="en-GB" sz="2400" i="1">
                <a:solidFill>
                  <a:srgbClr val="000000"/>
                </a:solidFill>
                <a:latin typeface="Technical" charset="0"/>
              </a:rPr>
              <a:t>Experimental results </a:t>
            </a:r>
            <a:br>
              <a:rPr kumimoji="1" lang="en-GB" sz="2400" i="1">
                <a:solidFill>
                  <a:srgbClr val="000000"/>
                </a:solidFill>
                <a:latin typeface="Technical" charset="0"/>
              </a:rPr>
            </a:br>
            <a:r>
              <a:rPr kumimoji="1" lang="en-GB" sz="2400" i="1">
                <a:solidFill>
                  <a:srgbClr val="000000"/>
                </a:solidFill>
                <a:latin typeface="Technical" charset="0"/>
              </a:rPr>
              <a:t>spectra from CLARA and PRISMA spectrometer </a:t>
            </a:r>
            <a:br>
              <a:rPr kumimoji="1" lang="en-GB" sz="2400" i="1">
                <a:solidFill>
                  <a:srgbClr val="000000"/>
                </a:solidFill>
                <a:latin typeface="Technical" charset="0"/>
              </a:rPr>
            </a:br>
            <a:r>
              <a:rPr kumimoji="1" lang="en-GB" sz="1400" i="1">
                <a:solidFill>
                  <a:srgbClr val="000000"/>
                </a:solidFill>
                <a:latin typeface="Technical" charset="0"/>
              </a:rPr>
              <a:t>N. Mărginean et al. </a:t>
            </a:r>
            <a:r>
              <a:rPr kumimoji="1" lang="en-GB" sz="1400">
                <a:solidFill>
                  <a:schemeClr val="tx2"/>
                </a:solidFill>
              </a:rPr>
              <a:t>PHYSICAL REVIEW C </a:t>
            </a:r>
            <a:r>
              <a:rPr kumimoji="1" lang="en-GB" sz="1400" b="1">
                <a:solidFill>
                  <a:schemeClr val="tx2"/>
                </a:solidFill>
              </a:rPr>
              <a:t>80</a:t>
            </a:r>
            <a:r>
              <a:rPr kumimoji="1" lang="en-GB" sz="1400">
                <a:solidFill>
                  <a:schemeClr val="tx2"/>
                </a:solidFill>
              </a:rPr>
              <a:t>, 021301(R) (2009)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619250" y="4652963"/>
            <a:ext cx="583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241-keV </a:t>
            </a:r>
            <a:r>
              <a:rPr lang="fr-FR">
                <a:cs typeface="Arial" charset="0"/>
              </a:rPr>
              <a:t>gamma ray :  2</a:t>
            </a:r>
            <a:r>
              <a:rPr lang="fr-FR" baseline="30000">
                <a:cs typeface="Arial" charset="0"/>
              </a:rPr>
              <a:t>+</a:t>
            </a:r>
            <a:r>
              <a:rPr lang="fr-FR" baseline="-25000">
                <a:cs typeface="Arial" charset="0"/>
              </a:rPr>
              <a:t>1</a:t>
            </a:r>
            <a:r>
              <a:rPr lang="fr-FR">
                <a:cs typeface="Arial" charset="0"/>
              </a:rPr>
              <a:t>         0</a:t>
            </a:r>
            <a:r>
              <a:rPr lang="fr-FR" baseline="30000">
                <a:cs typeface="Arial" charset="0"/>
              </a:rPr>
              <a:t>+</a:t>
            </a:r>
            <a:r>
              <a:rPr lang="fr-FR" baseline="-25000">
                <a:cs typeface="Arial" charset="0"/>
              </a:rPr>
              <a:t>g.s </a:t>
            </a:r>
            <a:r>
              <a:rPr lang="fr-FR">
                <a:cs typeface="Arial" charset="0"/>
              </a:rPr>
              <a:t>transition </a:t>
            </a:r>
            <a:endParaRPr lang="el-GR" baseline="-25000">
              <a:cs typeface="Arial" charset="0"/>
            </a:endParaRP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4016618" y="48355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051050" y="5373688"/>
            <a:ext cx="46815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30000">
                <a:solidFill>
                  <a:srgbClr val="FF0000"/>
                </a:solidFill>
              </a:rPr>
              <a:t>96</a:t>
            </a:r>
            <a:r>
              <a:rPr lang="en-US" sz="2000">
                <a:solidFill>
                  <a:srgbClr val="FF0000"/>
                </a:solidFill>
              </a:rPr>
              <a:t>Kr deformed</a:t>
            </a:r>
            <a:r>
              <a:rPr lang="en-US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69" y="1158326"/>
            <a:ext cx="5420931" cy="29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27" y="249545"/>
            <a:ext cx="3937973" cy="623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5288" y="260350"/>
            <a:ext cx="67516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30000"/>
              </a:lnSpc>
            </a:pPr>
            <a:r>
              <a:rPr kumimoji="1" lang="fr-FR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96,97</a:t>
            </a:r>
            <a:r>
              <a:rPr kumimoji="1" lang="fr-FR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: 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deformation 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at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N = 60 ?</a:t>
            </a:r>
            <a:endParaRPr kumimoji="1" lang="de-DE" sz="2400" i="1" dirty="0">
              <a:solidFill>
                <a:srgbClr val="000000"/>
              </a:solidFill>
              <a:latin typeface="Technic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1313765"/>
            <a:ext cx="4633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Kr </a:t>
            </a:r>
            <a:r>
              <a:rPr lang="en-US" sz="2000" dirty="0"/>
              <a:t>isotopic chain marks the end of the quantum nuclear phase transition</a:t>
            </a:r>
            <a:r>
              <a:rPr lang="en-US" sz="2000" dirty="0" smtClean="0"/>
              <a:t>.</a:t>
            </a:r>
          </a:p>
          <a:p>
            <a:endParaRPr lang="en-US" sz="2000" i="1" dirty="0" smtClean="0"/>
          </a:p>
          <a:p>
            <a:r>
              <a:rPr lang="en-US" sz="2000" i="1" dirty="0"/>
              <a:t>Naimi et al. PRL 105 (2010</a:t>
            </a:r>
            <a:r>
              <a:rPr lang="en-US" sz="2000" i="1" dirty="0" smtClean="0"/>
              <a:t>). </a:t>
            </a:r>
            <a:endParaRPr lang="en-US" sz="2000" i="1" dirty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Our result is consistent with laser spectroscopy measurement: </a:t>
            </a:r>
          </a:p>
          <a:p>
            <a:endParaRPr lang="en-US" sz="2000" dirty="0" smtClean="0"/>
          </a:p>
          <a:p>
            <a:r>
              <a:rPr lang="en-US" sz="2000" i="1" dirty="0" err="1" smtClean="0"/>
              <a:t>Keim</a:t>
            </a:r>
            <a:r>
              <a:rPr lang="en-US" sz="2000" i="1" dirty="0" smtClean="0"/>
              <a:t> et al. </a:t>
            </a:r>
            <a:r>
              <a:rPr lang="en-US" sz="2000" i="1" dirty="0" err="1" smtClean="0"/>
              <a:t>Nucl</a:t>
            </a:r>
            <a:r>
              <a:rPr lang="en-US" sz="2000" i="1" dirty="0" smtClean="0"/>
              <a:t>. Phys. A 586 (1995).</a:t>
            </a:r>
          </a:p>
          <a:p>
            <a:endParaRPr lang="en-US" sz="2000" i="1" dirty="0"/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0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71127" y="3911600"/>
            <a:ext cx="5389513" cy="258800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GB" dirty="0" smtClean="0"/>
              <a:t>Promotion of neutrons to higher shell.</a:t>
            </a:r>
          </a:p>
          <a:p>
            <a:r>
              <a:rPr lang="en-GB" dirty="0" smtClean="0"/>
              <a:t> </a:t>
            </a:r>
            <a:r>
              <a:rPr lang="en-GB" dirty="0"/>
              <a:t>V</a:t>
            </a:r>
            <a:r>
              <a:rPr lang="en-GB" dirty="0" smtClean="0"/>
              <a:t>anishing of N = 20 shell closure. </a:t>
            </a:r>
          </a:p>
          <a:p>
            <a:r>
              <a:rPr lang="en-GB" dirty="0" smtClean="0"/>
              <a:t>C. </a:t>
            </a:r>
            <a:r>
              <a:rPr lang="en-GB" dirty="0" err="1" smtClean="0"/>
              <a:t>Thibault</a:t>
            </a:r>
            <a:r>
              <a:rPr lang="en-GB" dirty="0" smtClean="0"/>
              <a:t> et al. Phys. Rev. C </a:t>
            </a:r>
            <a:r>
              <a:rPr lang="en-GB" b="1" dirty="0" smtClean="0"/>
              <a:t>12</a:t>
            </a:r>
            <a:r>
              <a:rPr lang="en-GB" dirty="0" smtClean="0"/>
              <a:t>, 644 (1975).</a:t>
            </a:r>
          </a:p>
          <a:p>
            <a:endParaRPr lang="en-GB" dirty="0" smtClean="0"/>
          </a:p>
          <a:p>
            <a:r>
              <a:rPr lang="en-GB" dirty="0" smtClean="0"/>
              <a:t>Same phenomenon around N = 40.</a:t>
            </a:r>
          </a:p>
          <a:p>
            <a:r>
              <a:rPr lang="en-GB" dirty="0" err="1" smtClean="0"/>
              <a:t>Ljungvall</a:t>
            </a:r>
            <a:r>
              <a:rPr lang="en-GB" dirty="0" smtClean="0"/>
              <a:t> </a:t>
            </a:r>
            <a:r>
              <a:rPr lang="en-GB" i="1" dirty="0" smtClean="0"/>
              <a:t>et al. Phys. Rev. C </a:t>
            </a:r>
            <a:r>
              <a:rPr lang="en-GB" dirty="0" smtClean="0"/>
              <a:t>81 (2010).</a:t>
            </a:r>
          </a:p>
          <a:p>
            <a:r>
              <a:rPr lang="en-GB" dirty="0" err="1" smtClean="0"/>
              <a:t>Lenzi</a:t>
            </a:r>
            <a:r>
              <a:rPr lang="en-GB" dirty="0" smtClean="0"/>
              <a:t> </a:t>
            </a:r>
            <a:r>
              <a:rPr lang="en-GB" i="1" dirty="0" smtClean="0"/>
              <a:t>et al. Phys. Rev. C </a:t>
            </a:r>
            <a:r>
              <a:rPr lang="en-GB" dirty="0" smtClean="0"/>
              <a:t>82 (2010).</a:t>
            </a:r>
            <a:endParaRPr lang="fr-FR" dirty="0">
              <a:latin typeface="Perpetua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/>
          <a:stretch/>
        </p:blipFill>
        <p:spPr bwMode="auto">
          <a:xfrm>
            <a:off x="5624087" y="736601"/>
            <a:ext cx="3629025" cy="594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512"/>
            <a:ext cx="5760640" cy="287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5"/>
          <p:cNvSpPr txBox="1">
            <a:spLocks/>
          </p:cNvSpPr>
          <p:nvPr/>
        </p:nvSpPr>
        <p:spPr>
          <a:xfrm>
            <a:off x="0" y="219749"/>
            <a:ext cx="8752656" cy="6397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 </a:t>
            </a:r>
            <a:r>
              <a:rPr lang="en-US" dirty="0" smtClean="0"/>
              <a:t>New island of inversion at </a:t>
            </a:r>
            <a:r>
              <a:rPr lang="en-US" i="1" dirty="0" smtClean="0"/>
              <a:t>N = 40 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63" y="3843984"/>
            <a:ext cx="5797636" cy="3382648"/>
          </a:xfrm>
          <a:prstGeom prst="rect">
            <a:avLst/>
          </a:prstGeom>
        </p:spPr>
      </p:pic>
      <p:pic>
        <p:nvPicPr>
          <p:cNvPr id="21512" name="Picture 8" descr="C:\Users\Sarah\Desktop\Pairing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96717"/>
            <a:ext cx="4961081" cy="31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987823" y="2305497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95735" y="2400933"/>
            <a:ext cx="72008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0.5 MeV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339751" y="3059485"/>
            <a:ext cx="0" cy="7295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232311" y="2482157"/>
            <a:ext cx="0" cy="13068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3647" y="3213919"/>
            <a:ext cx="72008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b="1" i="1" dirty="0">
                <a:latin typeface="+mj-lt"/>
                <a:ea typeface="+mj-ea"/>
                <a:cs typeface="+mj-cs"/>
              </a:rPr>
              <a:t>p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3/2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732059" y="3178733"/>
            <a:ext cx="72008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b="1" i="1" dirty="0">
                <a:latin typeface="+mj-lt"/>
                <a:ea typeface="+mj-ea"/>
                <a:cs typeface="+mj-cs"/>
              </a:rPr>
              <a:t>f</a:t>
            </a:r>
            <a:r>
              <a:rPr lang="fr-FR" sz="1200" b="1" i="1" dirty="0" smtClean="0">
                <a:latin typeface="+mj-lt"/>
                <a:ea typeface="+mj-ea"/>
                <a:cs typeface="+mj-cs"/>
              </a:rPr>
              <a:t> 5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355975" y="3171080"/>
            <a:ext cx="72008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b="1" i="1" dirty="0" smtClean="0">
                <a:latin typeface="+mj-lt"/>
                <a:ea typeface="+mj-ea"/>
                <a:cs typeface="+mj-cs"/>
              </a:rPr>
              <a:t>P 1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/2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6023417" y="4797345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rganigramme : Connecteur 73"/>
          <p:cNvSpPr/>
          <p:nvPr/>
        </p:nvSpPr>
        <p:spPr>
          <a:xfrm>
            <a:off x="6094595" y="4755053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5" name="Organigramme : Connecteur 74"/>
          <p:cNvSpPr/>
          <p:nvPr/>
        </p:nvSpPr>
        <p:spPr>
          <a:xfrm>
            <a:off x="6210991" y="4755053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6" name="Organigramme : Connecteur 75"/>
          <p:cNvSpPr/>
          <p:nvPr/>
        </p:nvSpPr>
        <p:spPr>
          <a:xfrm>
            <a:off x="6365680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7" name="Organigramme : Connecteur 76"/>
          <p:cNvSpPr/>
          <p:nvPr/>
        </p:nvSpPr>
        <p:spPr>
          <a:xfrm>
            <a:off x="6482076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8" name="Organigramme : Connecteur 77"/>
          <p:cNvSpPr/>
          <p:nvPr/>
        </p:nvSpPr>
        <p:spPr>
          <a:xfrm>
            <a:off x="6626754" y="4755053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566217" y="4652137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latin typeface="+mj-lt"/>
                <a:ea typeface="+mj-ea"/>
                <a:cs typeface="+mj-cs"/>
              </a:rPr>
              <a:t>f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7/2</a:t>
            </a:r>
          </a:p>
        </p:txBody>
      </p:sp>
      <p:cxnSp>
        <p:nvCxnSpPr>
          <p:cNvPr id="80" name="Connecteur droit 79"/>
          <p:cNvCxnSpPr/>
          <p:nvPr/>
        </p:nvCxnSpPr>
        <p:spPr>
          <a:xfrm>
            <a:off x="7404519" y="479674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rganigramme : Connecteur 80"/>
          <p:cNvSpPr/>
          <p:nvPr/>
        </p:nvSpPr>
        <p:spPr>
          <a:xfrm>
            <a:off x="7475697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2" name="Organigramme : Connecteur 81"/>
          <p:cNvSpPr/>
          <p:nvPr/>
        </p:nvSpPr>
        <p:spPr>
          <a:xfrm>
            <a:off x="7592093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3" name="Organigramme : Connecteur 82"/>
          <p:cNvSpPr/>
          <p:nvPr/>
        </p:nvSpPr>
        <p:spPr>
          <a:xfrm>
            <a:off x="7746782" y="475386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4" name="Organigramme : Connecteur 83"/>
          <p:cNvSpPr/>
          <p:nvPr/>
        </p:nvSpPr>
        <p:spPr>
          <a:xfrm>
            <a:off x="7863178" y="475386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5" name="Organigramme : Connecteur 84"/>
          <p:cNvSpPr/>
          <p:nvPr/>
        </p:nvSpPr>
        <p:spPr>
          <a:xfrm>
            <a:off x="8007856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6" name="Organigramme : Connecteur 85"/>
          <p:cNvSpPr/>
          <p:nvPr/>
        </p:nvSpPr>
        <p:spPr>
          <a:xfrm>
            <a:off x="8124252" y="4754457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7" name="Organigramme : Connecteur 86"/>
          <p:cNvSpPr/>
          <p:nvPr/>
        </p:nvSpPr>
        <p:spPr>
          <a:xfrm>
            <a:off x="8268615" y="475386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8" name="Organigramme : Connecteur 87"/>
          <p:cNvSpPr/>
          <p:nvPr/>
        </p:nvSpPr>
        <p:spPr>
          <a:xfrm>
            <a:off x="8385011" y="475386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529808" y="4652733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latin typeface="+mj-lt"/>
                <a:ea typeface="+mj-ea"/>
                <a:cs typeface="+mj-cs"/>
              </a:rPr>
              <a:t>f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7/2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244015" y="4964041"/>
            <a:ext cx="837485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protons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7516443" y="4940765"/>
            <a:ext cx="837485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neutrons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7404519" y="3976137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rganigramme : Connecteur 92"/>
          <p:cNvSpPr/>
          <p:nvPr/>
        </p:nvSpPr>
        <p:spPr>
          <a:xfrm>
            <a:off x="7746782" y="3933249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4" name="Organigramme : Connecteur 93"/>
          <p:cNvSpPr/>
          <p:nvPr/>
        </p:nvSpPr>
        <p:spPr>
          <a:xfrm>
            <a:off x="7863178" y="3933249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5" name="Organigramme : Connecteur 94"/>
          <p:cNvSpPr/>
          <p:nvPr/>
        </p:nvSpPr>
        <p:spPr>
          <a:xfrm>
            <a:off x="8007856" y="393384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6" name="Organigramme : Connecteur 95"/>
          <p:cNvSpPr/>
          <p:nvPr/>
        </p:nvSpPr>
        <p:spPr>
          <a:xfrm>
            <a:off x="8124252" y="393384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8529808" y="3832121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noProof="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3/2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7404519" y="3699967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rganigramme : Connecteur 98"/>
          <p:cNvSpPr/>
          <p:nvPr/>
        </p:nvSpPr>
        <p:spPr>
          <a:xfrm>
            <a:off x="7630386" y="365767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0" name="Organigramme : Connecteur 99"/>
          <p:cNvSpPr/>
          <p:nvPr/>
        </p:nvSpPr>
        <p:spPr>
          <a:xfrm>
            <a:off x="7746782" y="365767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1" name="Organigramme : Connecteur 100"/>
          <p:cNvSpPr/>
          <p:nvPr/>
        </p:nvSpPr>
        <p:spPr>
          <a:xfrm>
            <a:off x="7891460" y="365827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2" name="Organigramme : Connecteur 101"/>
          <p:cNvSpPr/>
          <p:nvPr/>
        </p:nvSpPr>
        <p:spPr>
          <a:xfrm>
            <a:off x="8007856" y="3658271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3" name="Organigramme : Connecteur 102"/>
          <p:cNvSpPr/>
          <p:nvPr/>
        </p:nvSpPr>
        <p:spPr>
          <a:xfrm>
            <a:off x="8152219" y="365767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4" name="Organigramme : Connecteur 103"/>
          <p:cNvSpPr/>
          <p:nvPr/>
        </p:nvSpPr>
        <p:spPr>
          <a:xfrm>
            <a:off x="8268615" y="3657675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8529808" y="3555951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latin typeface="+mj-lt"/>
                <a:ea typeface="+mj-ea"/>
                <a:cs typeface="+mj-cs"/>
              </a:rPr>
              <a:t>f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5/2</a:t>
            </a:r>
          </a:p>
        </p:txBody>
      </p:sp>
      <p:cxnSp>
        <p:nvCxnSpPr>
          <p:cNvPr id="106" name="Connecteur droit 105"/>
          <p:cNvCxnSpPr/>
          <p:nvPr/>
        </p:nvCxnSpPr>
        <p:spPr>
          <a:xfrm>
            <a:off x="7431792" y="342426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rganigramme : Connecteur 106"/>
          <p:cNvSpPr/>
          <p:nvPr/>
        </p:nvSpPr>
        <p:spPr>
          <a:xfrm>
            <a:off x="7918733" y="3381374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8" name="Organigramme : Connecteur 107"/>
          <p:cNvSpPr/>
          <p:nvPr/>
        </p:nvSpPr>
        <p:spPr>
          <a:xfrm>
            <a:off x="8035129" y="3381374"/>
            <a:ext cx="72008" cy="845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557081" y="3280246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noProof="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1/2</a:t>
            </a:r>
          </a:p>
        </p:txBody>
      </p:sp>
      <p:cxnSp>
        <p:nvCxnSpPr>
          <p:cNvPr id="110" name="Connecteur droit 109"/>
          <p:cNvCxnSpPr/>
          <p:nvPr/>
        </p:nvCxnSpPr>
        <p:spPr>
          <a:xfrm>
            <a:off x="7431792" y="2858133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8557081" y="2714117"/>
            <a:ext cx="45720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noProof="0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9/2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2339751" y="3789040"/>
            <a:ext cx="0" cy="2932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232311" y="3789040"/>
            <a:ext cx="0" cy="2932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588181" y="4187272"/>
            <a:ext cx="783026" cy="4654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713662" y="4234821"/>
            <a:ext cx="490750" cy="3703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28</a:t>
            </a:r>
          </a:p>
        </p:txBody>
      </p:sp>
      <p:sp>
        <p:nvSpPr>
          <p:cNvPr id="68" name="Ellipse 67"/>
          <p:cNvSpPr/>
          <p:nvPr/>
        </p:nvSpPr>
        <p:spPr>
          <a:xfrm>
            <a:off x="7627169" y="2936980"/>
            <a:ext cx="663736" cy="371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7714135" y="2965349"/>
            <a:ext cx="415986" cy="29566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75596" y="987831"/>
            <a:ext cx="4654204" cy="162836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Gaudefroy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al.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Phys. </a:t>
            </a:r>
            <a:r>
              <a:rPr lang="fr-FR" i="1" noProof="0" dirty="0">
                <a:latin typeface="+mj-lt"/>
                <a:ea typeface="+mj-ea"/>
                <a:cs typeface="+mj-cs"/>
              </a:rPr>
              <a:t> </a:t>
            </a:r>
            <a:r>
              <a:rPr lang="fr-FR" i="1" noProof="0" dirty="0" smtClean="0">
                <a:latin typeface="+mj-lt"/>
                <a:ea typeface="+mj-ea"/>
                <a:cs typeface="+mj-cs"/>
              </a:rPr>
              <a:t>J. </a:t>
            </a:r>
            <a:r>
              <a:rPr lang="fr-FR" noProof="0" dirty="0" smtClean="0">
                <a:latin typeface="+mj-lt"/>
                <a:ea typeface="+mj-ea"/>
                <a:cs typeface="+mj-cs"/>
              </a:rPr>
              <a:t>A 23 (2005)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+mj-lt"/>
                <a:ea typeface="+mj-ea"/>
                <a:cs typeface="Arial" pitchFamily="34" charset="0"/>
              </a:rPr>
              <a:t>Mn</a:t>
            </a:r>
            <a:r>
              <a:rPr lang="en-US" dirty="0" smtClean="0">
                <a:latin typeface="+mj-lt"/>
                <a:ea typeface="+mj-ea"/>
                <a:cs typeface="Arial" pitchFamily="34" charset="0"/>
              </a:rPr>
              <a:t> T</a:t>
            </a:r>
            <a:r>
              <a:rPr lang="en-US" baseline="-25000" dirty="0" smtClean="0">
                <a:latin typeface="+mj-lt"/>
                <a:ea typeface="+mj-ea"/>
                <a:cs typeface="Arial" pitchFamily="34" charset="0"/>
              </a:rPr>
              <a:t>1/2 </a:t>
            </a:r>
            <a:r>
              <a:rPr lang="en-US" dirty="0" smtClean="0">
                <a:latin typeface="+mj-lt"/>
                <a:ea typeface="+mj-ea"/>
                <a:cs typeface="Arial" pitchFamily="34" charset="0"/>
              </a:rPr>
              <a:t>longer than expected when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ea typeface="+mj-ea"/>
                <a:cs typeface="Arial" pitchFamily="34" charset="0"/>
              </a:rPr>
              <a:t>using only the </a:t>
            </a:r>
            <a:r>
              <a:rPr lang="en-US" dirty="0" err="1" smtClean="0">
                <a:latin typeface="+mj-lt"/>
                <a:ea typeface="+mj-ea"/>
                <a:cs typeface="Arial" pitchFamily="34" charset="0"/>
              </a:rPr>
              <a:t>pf</a:t>
            </a:r>
            <a:r>
              <a:rPr lang="en-US" dirty="0" smtClean="0">
                <a:latin typeface="+mj-lt"/>
                <a:ea typeface="+mj-ea"/>
                <a:cs typeface="Arial" pitchFamily="34" charset="0"/>
              </a:rPr>
              <a:t> shell to reproduce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ea typeface="+mj-ea"/>
                <a:cs typeface="Arial" pitchFamily="34" charset="0"/>
              </a:rPr>
              <a:t>the experimental half-li</a:t>
            </a:r>
            <a:r>
              <a:rPr lang="en-US" sz="1400" dirty="0" smtClean="0">
                <a:latin typeface="Arial" pitchFamily="34" charset="0"/>
                <a:ea typeface="+mj-ea"/>
                <a:cs typeface="Arial" pitchFamily="34" charset="0"/>
              </a:rPr>
              <a:t>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6" name="Titre 5"/>
          <p:cNvSpPr txBox="1">
            <a:spLocks/>
          </p:cNvSpPr>
          <p:nvPr/>
        </p:nvSpPr>
        <p:spPr>
          <a:xfrm>
            <a:off x="0" y="219749"/>
            <a:ext cx="8752656" cy="6397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 </a:t>
            </a:r>
            <a:r>
              <a:rPr lang="en-US" dirty="0" smtClean="0"/>
              <a:t>New island of inversion at </a:t>
            </a:r>
            <a:r>
              <a:rPr lang="en-US" i="1" dirty="0" smtClean="0"/>
              <a:t>N = 40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03900" y="5461000"/>
            <a:ext cx="288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 scattering to higher shell favored by pairing effect.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0017 -0.1233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8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78 L -0.00017 -0.1233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1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08195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0819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3" grpId="0" animBg="1"/>
      <p:bldP spid="94" grpId="0" animBg="1"/>
      <p:bldP spid="95" grpId="0" animBg="1"/>
      <p:bldP spid="96" grpId="0" animBg="1"/>
      <p:bldP spid="97" grpId="0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05" grpId="0"/>
      <p:bldP spid="107" grpId="0" animBg="1"/>
      <p:bldP spid="107" grpId="1" animBg="1"/>
      <p:bldP spid="108" grpId="0" animBg="1"/>
      <p:bldP spid="108" grpId="1" animBg="1"/>
      <p:bldP spid="109" grpId="0"/>
      <p:bldP spid="111" grpId="0"/>
      <p:bldP spid="15" grpId="0" animBg="1"/>
      <p:bldP spid="17" grpId="0"/>
      <p:bldP spid="68" grpId="0" animBg="1"/>
      <p:bldP spid="68" grpId="1" animBg="1"/>
      <p:bldP spid="69" grpId="0"/>
      <p:bldP spid="69" grpId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Pairing</a:t>
            </a:r>
            <a:r>
              <a:rPr lang="fr-FR" sz="3600" dirty="0" smtClean="0"/>
              <a:t> and proton-neutron interaction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29297" b="29297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5" y="1600200"/>
            <a:ext cx="9095374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18680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Fe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2300" y="120268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Mn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1684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collaboration with G. Audi, M. Wang and X.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808051"/>
            <a:ext cx="2946400" cy="39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702"/>
            <a:ext cx="6367077" cy="8127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and outlook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00" y="1295400"/>
            <a:ext cx="8458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aseline="30000" dirty="0" smtClean="0"/>
              <a:t>233</a:t>
            </a:r>
            <a:r>
              <a:rPr lang="en-US" sz="2000" dirty="0" smtClean="0"/>
              <a:t>Fr </a:t>
            </a:r>
            <a:r>
              <a:rPr lang="en-US" sz="2000" dirty="0" smtClean="0"/>
              <a:t>&amp; </a:t>
            </a:r>
            <a:r>
              <a:rPr lang="en-US" sz="2000" baseline="30000" dirty="0" smtClean="0"/>
              <a:t>229</a:t>
            </a:r>
            <a:r>
              <a:rPr lang="en-US" sz="2000" dirty="0" smtClean="0"/>
              <a:t>Rn discoveries thanks to ISOLDE development. </a:t>
            </a:r>
          </a:p>
          <a:p>
            <a:pPr marL="285750" indent="-285750">
              <a:buFont typeface="Arial"/>
              <a:buChar char="•"/>
            </a:pPr>
            <a:r>
              <a:rPr lang="en-US" sz="2000" baseline="30000" dirty="0" smtClean="0"/>
              <a:t>223-229</a:t>
            </a:r>
            <a:r>
              <a:rPr lang="en-US" sz="2000" dirty="0" smtClean="0"/>
              <a:t>Rn: interesting region of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correlations &amp; N = 134 subshell.</a:t>
            </a:r>
          </a:p>
          <a:p>
            <a:pPr marL="285750" indent="-285750">
              <a:buFont typeface="Arial"/>
              <a:buChar char="•"/>
            </a:pPr>
            <a:r>
              <a:rPr lang="en-US" sz="2000" baseline="30000" dirty="0" smtClean="0"/>
              <a:t>96,97</a:t>
            </a:r>
            <a:r>
              <a:rPr lang="en-US" sz="2000" dirty="0" smtClean="0"/>
              <a:t>Kr: end of the quantum shape/phase transition region around N = 60.</a:t>
            </a:r>
          </a:p>
          <a:p>
            <a:pPr marL="285750" indent="-285750">
              <a:buFont typeface="Arial"/>
              <a:buChar char="•"/>
            </a:pPr>
            <a:r>
              <a:rPr lang="en-US" sz="2000" baseline="30000" dirty="0" smtClean="0"/>
              <a:t>61-63</a:t>
            </a:r>
            <a:r>
              <a:rPr lang="en-US" sz="2000" dirty="0" smtClean="0"/>
              <a:t>Fe &amp; </a:t>
            </a:r>
            <a:r>
              <a:rPr lang="en-US" sz="2000" baseline="30000" dirty="0" smtClean="0"/>
              <a:t>57-66</a:t>
            </a:r>
            <a:r>
              <a:rPr lang="en-US" sz="2000" dirty="0" smtClean="0"/>
              <a:t>Mn: New island of inversion at N = 40.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“Recycled” proton-neutron interaction formula -&gt; new window on the contribution of nuclear masses to the nuclear structure.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u="sng" dirty="0" smtClean="0"/>
              <a:t>Pushing the frontier further: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ISOLDE </a:t>
            </a:r>
            <a:r>
              <a:rPr lang="en-US" sz="2000" dirty="0"/>
              <a:t>developments -&gt; </a:t>
            </a:r>
            <a:r>
              <a:rPr lang="en-US" sz="2000" dirty="0" smtClean="0"/>
              <a:t>new/pure beams </a:t>
            </a:r>
            <a:r>
              <a:rPr lang="en-US" sz="2000" dirty="0"/>
              <a:t>available.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MR</a:t>
            </a:r>
            <a:r>
              <a:rPr lang="en-US" sz="2000" dirty="0" smtClean="0"/>
              <a:t>-</a:t>
            </a:r>
            <a:r>
              <a:rPr lang="en-US" sz="2000" dirty="0" err="1" smtClean="0"/>
              <a:t>ToF</a:t>
            </a:r>
            <a:r>
              <a:rPr lang="en-US" sz="2000" dirty="0" smtClean="0"/>
              <a:t> mass separator: </a:t>
            </a:r>
            <a:r>
              <a:rPr lang="en-US" sz="2000" dirty="0"/>
              <a:t>v</a:t>
            </a:r>
            <a:r>
              <a:rPr lang="en-US" sz="2000" dirty="0" smtClean="0"/>
              <a:t>ery fast mass measurements, enhancement of the beam purity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Tape </a:t>
            </a:r>
            <a:r>
              <a:rPr lang="en-US" sz="2000" dirty="0" smtClean="0"/>
              <a:t>station: beta-gamma spectroscopy on isobaric and isomeric pure beam.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5545" y="-200742"/>
            <a:ext cx="9643181" cy="1029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Thanks to ISOLDE and ISOLTRAP collaboration</a:t>
            </a:r>
          </a:p>
        </p:txBody>
      </p:sp>
      <p:pic>
        <p:nvPicPr>
          <p:cNvPr id="21512" name="Picture 16"/>
          <p:cNvPicPr>
            <a:picLocks noChangeAspect="1" noChangeArrowheads="1"/>
          </p:cNvPicPr>
          <p:nvPr/>
        </p:nvPicPr>
        <p:blipFill>
          <a:blip r:embed="rId2" cstate="print"/>
          <a:srcRect l="749" t="22565" r="81543" b="68983"/>
          <a:stretch>
            <a:fillRect/>
          </a:stretch>
        </p:blipFill>
        <p:spPr bwMode="auto">
          <a:xfrm>
            <a:off x="836104" y="4466013"/>
            <a:ext cx="1926936" cy="53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2998093" y="903486"/>
            <a:ext cx="564356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latin typeface="Calibri" pitchFamily="34" charset="0"/>
              </a:rPr>
              <a:t>G. Audi, </a:t>
            </a:r>
            <a:r>
              <a:rPr lang="de-DE" sz="1600" u="sng" dirty="0">
                <a:latin typeface="Calibri" pitchFamily="34" charset="0"/>
              </a:rPr>
              <a:t>D. </a:t>
            </a:r>
            <a:r>
              <a:rPr lang="de-DE" sz="1600" u="sng" dirty="0" err="1">
                <a:latin typeface="Calibri" pitchFamily="34" charset="0"/>
              </a:rPr>
              <a:t>Lunney</a:t>
            </a:r>
            <a:r>
              <a:rPr lang="de-DE" sz="1600" dirty="0">
                <a:latin typeface="Calibri" pitchFamily="34" charset="0"/>
              </a:rPr>
              <a:t>, </a:t>
            </a:r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V. </a:t>
            </a:r>
            <a:r>
              <a:rPr lang="de-DE" sz="1600" dirty="0" err="1" smtClean="0">
                <a:solidFill>
                  <a:srgbClr val="FF0000"/>
                </a:solidFill>
                <a:latin typeface="Calibri" pitchFamily="34" charset="0"/>
              </a:rPr>
              <a:t>Manea</a:t>
            </a:r>
            <a:r>
              <a:rPr lang="de-DE" sz="1600" dirty="0" smtClean="0">
                <a:latin typeface="Calibri" pitchFamily="34" charset="0"/>
              </a:rPr>
              <a:t>, M</a:t>
            </a:r>
            <a:r>
              <a:rPr lang="de-DE" sz="1600" dirty="0">
                <a:latin typeface="Calibri" pitchFamily="34" charset="0"/>
              </a:rPr>
              <a:t>. </a:t>
            </a:r>
            <a:r>
              <a:rPr lang="de-DE" sz="1600" dirty="0" smtClean="0">
                <a:latin typeface="Calibri" pitchFamily="34" charset="0"/>
              </a:rPr>
              <a:t>Wang</a:t>
            </a:r>
            <a:endParaRPr lang="de-DE" sz="1600" dirty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u="sng" dirty="0" smtClean="0">
                <a:latin typeface="Calibri" pitchFamily="34" charset="0"/>
              </a:rPr>
              <a:t>K</a:t>
            </a:r>
            <a:r>
              <a:rPr lang="de-DE" sz="1600" u="sng" dirty="0">
                <a:latin typeface="Calibri" pitchFamily="34" charset="0"/>
              </a:rPr>
              <a:t>. Blaum</a:t>
            </a:r>
            <a:r>
              <a:rPr lang="de-DE" sz="1600" dirty="0">
                <a:latin typeface="Calibri" pitchFamily="34" charset="0"/>
              </a:rPr>
              <a:t>, </a:t>
            </a:r>
            <a:r>
              <a:rPr lang="de-DE" sz="1600" dirty="0" smtClean="0">
                <a:latin typeface="Calibri" pitchFamily="34" charset="0"/>
              </a:rPr>
              <a:t>Ch. </a:t>
            </a:r>
            <a:r>
              <a:rPr lang="de-DE" sz="1600" dirty="0">
                <a:latin typeface="Calibri" pitchFamily="34" charset="0"/>
              </a:rPr>
              <a:t>Böhm, </a:t>
            </a:r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Ch. </a:t>
            </a:r>
            <a:r>
              <a:rPr lang="de-DE" sz="1600" dirty="0">
                <a:solidFill>
                  <a:srgbClr val="FF0000"/>
                </a:solidFill>
                <a:latin typeface="Calibri" pitchFamily="34" charset="0"/>
              </a:rPr>
              <a:t>Borgmann</a:t>
            </a:r>
            <a:r>
              <a:rPr lang="de-DE" sz="1600" dirty="0">
                <a:latin typeface="Calibri" pitchFamily="34" charset="0"/>
              </a:rPr>
              <a:t>, R. B. Cakirli, </a:t>
            </a:r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S</a:t>
            </a:r>
            <a:r>
              <a:rPr lang="de-DE" sz="1600" dirty="0">
                <a:latin typeface="Calibri" pitchFamily="34" charset="0"/>
              </a:rPr>
              <a:t>. </a:t>
            </a:r>
            <a:r>
              <a:rPr lang="de-DE" sz="1600" dirty="0" err="1" smtClean="0">
                <a:latin typeface="Calibri" pitchFamily="34" charset="0"/>
              </a:rPr>
              <a:t>Eliseev</a:t>
            </a:r>
            <a:r>
              <a:rPr lang="de-DE" sz="1600" dirty="0" smtClean="0">
                <a:latin typeface="Calibri" pitchFamily="34" charset="0"/>
              </a:rPr>
              <a:t>, </a:t>
            </a:r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S. </a:t>
            </a:r>
            <a:r>
              <a:rPr lang="de-DE" sz="1600" dirty="0" err="1" smtClean="0">
                <a:solidFill>
                  <a:srgbClr val="FF0000"/>
                </a:solidFill>
                <a:latin typeface="Calibri" pitchFamily="34" charset="0"/>
              </a:rPr>
              <a:t>Kreim</a:t>
            </a:r>
            <a:endParaRPr lang="de-DE" sz="1600" dirty="0">
              <a:latin typeface="Calibri" pitchFamily="34" charset="0"/>
            </a:endParaRPr>
          </a:p>
          <a:p>
            <a:endParaRPr lang="de-DE" sz="2000" dirty="0" smtClean="0">
              <a:latin typeface="Calibri" pitchFamily="34" charset="0"/>
            </a:endParaRPr>
          </a:p>
          <a:p>
            <a:endParaRPr lang="de-DE" sz="1400" dirty="0">
              <a:latin typeface="Calibri" pitchFamily="34" charset="0"/>
            </a:endParaRPr>
          </a:p>
          <a:p>
            <a:r>
              <a:rPr lang="de-DE" sz="1600" dirty="0">
                <a:latin typeface="Calibri" pitchFamily="34" charset="0"/>
              </a:rPr>
              <a:t>D. Beck, </a:t>
            </a:r>
            <a:r>
              <a:rPr lang="de-DE" sz="1600" u="sng" dirty="0" smtClean="0">
                <a:latin typeface="Calibri" pitchFamily="34" charset="0"/>
              </a:rPr>
              <a:t>F</a:t>
            </a:r>
            <a:r>
              <a:rPr lang="de-DE" sz="1600" u="sng" dirty="0">
                <a:latin typeface="Calibri" pitchFamily="34" charset="0"/>
              </a:rPr>
              <a:t>. Herfurth</a:t>
            </a:r>
            <a:r>
              <a:rPr lang="de-DE" sz="1600" dirty="0">
                <a:latin typeface="Calibri" pitchFamily="34" charset="0"/>
              </a:rPr>
              <a:t>, J</a:t>
            </a:r>
            <a:r>
              <a:rPr lang="de-DE" sz="1600" dirty="0" smtClean="0">
                <a:latin typeface="Calibri" pitchFamily="34" charset="0"/>
              </a:rPr>
              <a:t>.-H. </a:t>
            </a:r>
            <a:r>
              <a:rPr lang="de-DE" sz="1600" dirty="0">
                <a:latin typeface="Calibri" pitchFamily="34" charset="0"/>
              </a:rPr>
              <a:t>Kluge, E. </a:t>
            </a:r>
            <a:r>
              <a:rPr lang="de-DE" sz="1600" dirty="0" err="1">
                <a:latin typeface="Calibri" pitchFamily="34" charset="0"/>
              </a:rPr>
              <a:t>Minaya</a:t>
            </a:r>
            <a:r>
              <a:rPr lang="de-DE" sz="1600" dirty="0">
                <a:latin typeface="Calibri" pitchFamily="34" charset="0"/>
              </a:rPr>
              <a:t>-Ramirez, D. </a:t>
            </a:r>
            <a:r>
              <a:rPr lang="de-DE" sz="1600" dirty="0" err="1">
                <a:latin typeface="Calibri" pitchFamily="34" charset="0"/>
              </a:rPr>
              <a:t>Neidherr</a:t>
            </a:r>
            <a:endParaRPr lang="de-DE" sz="1600" dirty="0">
              <a:latin typeface="Calibri" pitchFamily="34" charset="0"/>
            </a:endParaRPr>
          </a:p>
          <a:p>
            <a:endParaRPr lang="de-DE" sz="1200" dirty="0">
              <a:latin typeface="Calibri" pitchFamily="34" charset="0"/>
            </a:endParaRPr>
          </a:p>
          <a:p>
            <a:endParaRPr lang="de-DE" sz="1200" dirty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G. Marx, M</a:t>
            </a:r>
            <a:r>
              <a:rPr lang="de-DE" sz="1600" dirty="0">
                <a:latin typeface="Calibri" pitchFamily="34" charset="0"/>
              </a:rPr>
              <a:t>. Rosenbusch,</a:t>
            </a:r>
            <a:r>
              <a:rPr lang="de-DE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1600" u="sng" dirty="0">
                <a:latin typeface="Calibri" pitchFamily="34" charset="0"/>
              </a:rPr>
              <a:t>L. </a:t>
            </a:r>
            <a:r>
              <a:rPr lang="de-DE" sz="1600" u="sng" dirty="0" err="1" smtClean="0">
                <a:latin typeface="Calibri" pitchFamily="34" charset="0"/>
              </a:rPr>
              <a:t>Schweikhard</a:t>
            </a:r>
            <a:r>
              <a:rPr lang="de-DE" sz="1600" u="sng" dirty="0" smtClean="0">
                <a:latin typeface="Calibri" pitchFamily="34" charset="0"/>
              </a:rPr>
              <a:t>,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F. </a:t>
            </a:r>
            <a:r>
              <a:rPr lang="de-DE" sz="1600" dirty="0" err="1" smtClean="0">
                <a:solidFill>
                  <a:srgbClr val="FF0000"/>
                </a:solidFill>
                <a:latin typeface="Calibri" pitchFamily="34" charset="0"/>
              </a:rPr>
              <a:t>Wienholtz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, R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. Wolf</a:t>
            </a:r>
          </a:p>
          <a:p>
            <a:endParaRPr lang="de-DE" sz="2000" u="sng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T. E. </a:t>
            </a:r>
            <a:r>
              <a:rPr lang="de-DE" sz="1600" dirty="0" err="1" smtClean="0">
                <a:solidFill>
                  <a:srgbClr val="FF0000"/>
                </a:solidFill>
                <a:latin typeface="Calibri" pitchFamily="34" charset="0"/>
              </a:rPr>
              <a:t>Cocolios</a:t>
            </a:r>
            <a:r>
              <a:rPr lang="de-DE" sz="1600" dirty="0" smtClean="0">
                <a:latin typeface="Calibri" pitchFamily="34" charset="0"/>
              </a:rPr>
              <a:t>, A</a:t>
            </a:r>
            <a:r>
              <a:rPr lang="de-DE" sz="1600" dirty="0">
                <a:latin typeface="Calibri" pitchFamily="34" charset="0"/>
              </a:rPr>
              <a:t>. Herlert, </a:t>
            </a:r>
            <a:r>
              <a:rPr lang="de-DE" sz="1600" u="sng" dirty="0">
                <a:solidFill>
                  <a:srgbClr val="FF0000"/>
                </a:solidFill>
                <a:latin typeface="Calibri" pitchFamily="34" charset="0"/>
              </a:rPr>
              <a:t>M. Kowalska</a:t>
            </a:r>
          </a:p>
          <a:p>
            <a:endParaRPr lang="de-DE" sz="1600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J</a:t>
            </a:r>
            <a:r>
              <a:rPr lang="de-DE" sz="1600" dirty="0">
                <a:latin typeface="Calibri" pitchFamily="34" charset="0"/>
              </a:rPr>
              <a:t>. </a:t>
            </a:r>
            <a:r>
              <a:rPr lang="de-DE" sz="1600" dirty="0" err="1">
                <a:latin typeface="Calibri" pitchFamily="34" charset="0"/>
              </a:rPr>
              <a:t>Stanja</a:t>
            </a:r>
            <a:r>
              <a:rPr lang="de-DE" sz="1600" dirty="0">
                <a:latin typeface="Calibri" pitchFamily="34" charset="0"/>
              </a:rPr>
              <a:t>, </a:t>
            </a:r>
            <a:r>
              <a:rPr lang="de-DE" sz="1600" u="sng" dirty="0">
                <a:latin typeface="Calibri" pitchFamily="34" charset="0"/>
              </a:rPr>
              <a:t>K. Zuber</a:t>
            </a:r>
          </a:p>
          <a:p>
            <a:endParaRPr lang="de-DE" sz="1200" dirty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S</a:t>
            </a:r>
            <a:r>
              <a:rPr lang="de-DE" sz="1600" dirty="0">
                <a:latin typeface="Calibri" pitchFamily="34" charset="0"/>
              </a:rPr>
              <a:t>. George, S. </a:t>
            </a:r>
            <a:r>
              <a:rPr lang="de-DE" sz="1600" dirty="0" smtClean="0">
                <a:latin typeface="Calibri" pitchFamily="34" charset="0"/>
              </a:rPr>
              <a:t>Schwarz</a:t>
            </a:r>
            <a:endParaRPr lang="de-DE" sz="1600" dirty="0">
              <a:latin typeface="Calibri" pitchFamily="34" charset="0"/>
            </a:endParaRPr>
          </a:p>
          <a:p>
            <a:endParaRPr lang="de-DE" sz="1200" u="sng" dirty="0">
              <a:latin typeface="Calibri" pitchFamily="34" charset="0"/>
            </a:endParaRPr>
          </a:p>
          <a:p>
            <a:endParaRPr lang="de-DE" sz="1200" u="sng" dirty="0">
              <a:latin typeface="Calibri" pitchFamily="34" charset="0"/>
            </a:endParaRPr>
          </a:p>
          <a:p>
            <a:r>
              <a:rPr lang="de-DE" sz="1600" dirty="0">
                <a:latin typeface="Calibri" pitchFamily="34" charset="0"/>
              </a:rPr>
              <a:t>M. Breitenfeldt</a:t>
            </a:r>
          </a:p>
        </p:txBody>
      </p:sp>
      <p:pic>
        <p:nvPicPr>
          <p:cNvPr id="21515" name="Bild 2" descr="SignetFarbeneu"/>
          <p:cNvPicPr>
            <a:picLocks noChangeAspect="1" noChangeArrowheads="1"/>
          </p:cNvPicPr>
          <p:nvPr/>
        </p:nvPicPr>
        <p:blipFill>
          <a:blip r:embed="rId3" cstate="print"/>
          <a:srcRect r="16096"/>
          <a:stretch>
            <a:fillRect/>
          </a:stretch>
        </p:blipFill>
        <p:spPr bwMode="auto">
          <a:xfrm>
            <a:off x="395536" y="2830707"/>
            <a:ext cx="2602738" cy="7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1000125" cy="717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7" name="Picture 6" descr="E:\Robert\ISOLDE workshop\GSI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76873"/>
            <a:ext cx="1799960" cy="553834"/>
          </a:xfrm>
          <a:prstGeom prst="rect">
            <a:avLst/>
          </a:prstGeom>
          <a:noFill/>
        </p:spPr>
      </p:pic>
      <p:pic>
        <p:nvPicPr>
          <p:cNvPr id="18" name="Picture 7" descr="G:\Experiments\ISOLTRAP\Photos\Logos\KU_Leuven\kuleuven_logo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661248"/>
            <a:ext cx="1943976" cy="649684"/>
          </a:xfrm>
          <a:prstGeom prst="rect">
            <a:avLst/>
          </a:prstGeom>
          <a:noFill/>
        </p:spPr>
      </p:pic>
      <p:pic>
        <p:nvPicPr>
          <p:cNvPr id="19" name="Picture 11" descr="E:\Robert\ISOLDE workshop\MSU_logo_b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85184"/>
            <a:ext cx="1943976" cy="512141"/>
          </a:xfrm>
          <a:prstGeom prst="rect">
            <a:avLst/>
          </a:prstGeom>
          <a:noFill/>
        </p:spPr>
      </p:pic>
      <p:pic>
        <p:nvPicPr>
          <p:cNvPr id="20" name="Picture 12" descr="G:\Experiments\ISOLTRAP\Photos\Logos\Paris\Paris_su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718473"/>
            <a:ext cx="1872208" cy="608350"/>
          </a:xfrm>
          <a:prstGeom prst="rect">
            <a:avLst/>
          </a:prstGeom>
          <a:noFill/>
        </p:spPr>
      </p:pic>
      <p:pic>
        <p:nvPicPr>
          <p:cNvPr id="21" name="Picture 14" descr="E:\Robert\ISOLDE workshop\Cern_Logo_blac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645024"/>
            <a:ext cx="745841" cy="720080"/>
          </a:xfrm>
          <a:prstGeom prst="rect">
            <a:avLst/>
          </a:prstGeom>
          <a:noFill/>
        </p:spPr>
      </p:pic>
      <p:pic>
        <p:nvPicPr>
          <p:cNvPr id="22" name="Picture 8" descr="G:\Experiments\ISOLTRAP\Photos\Logos\MPI\MPIK-Logo-Text-_gruen_klein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1484784"/>
            <a:ext cx="1423026" cy="792088"/>
          </a:xfrm>
          <a:prstGeom prst="rect">
            <a:avLst/>
          </a:prstGeom>
          <a:noFill/>
        </p:spPr>
      </p:pic>
      <p:pic>
        <p:nvPicPr>
          <p:cNvPr id="23" name="Picture 9" descr="G:\Experiments\ISOLTRAP\Photos\Logos\MPI\MPG-Logo-_gruen_-mittel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484784"/>
            <a:ext cx="988474" cy="792088"/>
          </a:xfrm>
          <a:prstGeom prst="rect">
            <a:avLst/>
          </a:prstGeom>
          <a:noFill/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"/>
          <a:stretch>
            <a:fillRect/>
          </a:stretch>
        </p:blipFill>
        <p:spPr bwMode="auto">
          <a:xfrm>
            <a:off x="147563" y="718473"/>
            <a:ext cx="608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8"/>
            <a:ext cx="9144000" cy="48675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Recent mass measurements from ISOLTRAP 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492197" y="4777057"/>
            <a:ext cx="2648299" cy="566464"/>
          </a:xfrm>
          <a:prstGeom prst="wedgeRoundRectCallout">
            <a:avLst>
              <a:gd name="adj1" fmla="val -108021"/>
              <a:gd name="adj2" fmla="val 1918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61-63</a:t>
            </a:r>
            <a:r>
              <a:rPr lang="en-US" sz="1400" dirty="0" smtClean="0">
                <a:solidFill>
                  <a:schemeClr val="tx1"/>
                </a:solidFill>
              </a:rPr>
              <a:t>Fe, </a:t>
            </a:r>
            <a:r>
              <a:rPr lang="en-US" sz="1400" baseline="30000" dirty="0" smtClean="0">
                <a:solidFill>
                  <a:schemeClr val="tx1"/>
                </a:solidFill>
              </a:rPr>
              <a:t>57-66</a:t>
            </a:r>
            <a:r>
              <a:rPr lang="en-US" sz="1400" dirty="0" smtClean="0">
                <a:solidFill>
                  <a:schemeClr val="tx1"/>
                </a:solidFill>
              </a:rPr>
              <a:t>Mn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island of inversion at N = 40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16346" y="4121254"/>
            <a:ext cx="2796159" cy="566464"/>
          </a:xfrm>
          <a:prstGeom prst="wedgeRoundRectCallout">
            <a:avLst>
              <a:gd name="adj1" fmla="val -125314"/>
              <a:gd name="adj2" fmla="val 583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96,97</a:t>
            </a:r>
            <a:r>
              <a:rPr lang="en-US" sz="1400" dirty="0" smtClean="0">
                <a:solidFill>
                  <a:schemeClr val="tx1"/>
                </a:solidFill>
              </a:rPr>
              <a:t>Kr  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Quantum nuclear  phase transition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946760" y="3138922"/>
            <a:ext cx="1538814" cy="566464"/>
          </a:xfrm>
          <a:prstGeom prst="wedgeRoundRectCallout">
            <a:avLst>
              <a:gd name="adj1" fmla="val -51538"/>
              <a:gd name="adj2" fmla="val -12476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222-229</a:t>
            </a:r>
            <a:r>
              <a:rPr lang="en-US" sz="1400" dirty="0" smtClean="0">
                <a:solidFill>
                  <a:schemeClr val="tx1"/>
                </a:solidFill>
              </a:rPr>
              <a:t>Rn 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 = 134 subshell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507544" y="1713418"/>
            <a:ext cx="3287874" cy="124518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 isotopes discovered in 3 years!!!</a:t>
            </a:r>
          </a:p>
          <a:p>
            <a:pPr algn="ctr"/>
            <a:r>
              <a:rPr lang="en-US" sz="2000" baseline="30000" dirty="0" smtClean="0">
                <a:solidFill>
                  <a:schemeClr val="tx1"/>
                </a:solidFill>
              </a:rPr>
              <a:t>229</a:t>
            </a:r>
            <a:r>
              <a:rPr lang="en-US" sz="2000" dirty="0" smtClean="0">
                <a:solidFill>
                  <a:schemeClr val="tx1"/>
                </a:solidFill>
              </a:rPr>
              <a:t>Rn (2008) &amp; </a:t>
            </a:r>
            <a:r>
              <a:rPr lang="en-US" sz="2000" baseline="30000" dirty="0" smtClean="0">
                <a:solidFill>
                  <a:schemeClr val="tx1"/>
                </a:solidFill>
              </a:rPr>
              <a:t>233</a:t>
            </a:r>
            <a:r>
              <a:rPr lang="en-US" sz="2000" dirty="0" smtClean="0">
                <a:solidFill>
                  <a:schemeClr val="tx1"/>
                </a:solidFill>
              </a:rPr>
              <a:t>Fr (2011)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ISOLDE/CERN </a:t>
            </a:r>
            <a:endParaRPr lang="en-US" dirty="0"/>
          </a:p>
        </p:txBody>
      </p:sp>
      <p:pic>
        <p:nvPicPr>
          <p:cNvPr id="6" name="Content Placeholder 5" descr="Isol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6" r="-14346"/>
          <a:stretch>
            <a:fillRect/>
          </a:stretch>
        </p:blipFill>
        <p:spPr>
          <a:xfrm>
            <a:off x="-212483" y="1231900"/>
            <a:ext cx="9317834" cy="512445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Principle of mass </a:t>
            </a:r>
            <a:r>
              <a:rPr lang="en-US" sz="3200" dirty="0" smtClean="0"/>
              <a:t>determination in Penning trap </a:t>
            </a:r>
            <a:endParaRPr lang="en-US" sz="3200" dirty="0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94404"/>
              </p:ext>
            </p:extLst>
          </p:nvPr>
        </p:nvGraphicFramePr>
        <p:xfrm>
          <a:off x="4305388" y="5178820"/>
          <a:ext cx="29733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3" imgW="1384200" imgH="393480" progId="Equation.3">
                  <p:embed/>
                </p:oleObj>
              </mc:Choice>
              <mc:Fallback>
                <p:oleObj name="Equation" r:id="rId3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88" y="5178820"/>
                        <a:ext cx="29733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381000" y="1120775"/>
            <a:ext cx="2559050" cy="2079625"/>
            <a:chOff x="340" y="527"/>
            <a:chExt cx="1814" cy="1406"/>
          </a:xfrm>
        </p:grpSpPr>
        <p:sp>
          <p:nvSpPr>
            <p:cNvPr id="5125" name="Rectangle 8"/>
            <p:cNvSpPr>
              <a:spLocks noChangeArrowheads="1"/>
            </p:cNvSpPr>
            <p:nvPr/>
          </p:nvSpPr>
          <p:spPr bwMode="auto">
            <a:xfrm>
              <a:off x="340" y="527"/>
              <a:ext cx="1814" cy="14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b="1">
                <a:cs typeface="Arial" charset="0"/>
              </a:endParaRPr>
            </a:p>
          </p:txBody>
        </p:sp>
        <p:grpSp>
          <p:nvGrpSpPr>
            <p:cNvPr id="5126" name="Group 9"/>
            <p:cNvGrpSpPr>
              <a:grpSpLocks/>
            </p:cNvGrpSpPr>
            <p:nvPr/>
          </p:nvGrpSpPr>
          <p:grpSpPr bwMode="auto">
            <a:xfrm>
              <a:off x="504" y="573"/>
              <a:ext cx="1544" cy="1325"/>
              <a:chOff x="1234" y="442"/>
              <a:chExt cx="1544" cy="1325"/>
            </a:xfrm>
          </p:grpSpPr>
          <p:sp>
            <p:nvSpPr>
              <p:cNvPr id="5127" name="Oval 10"/>
              <p:cNvSpPr>
                <a:spLocks noChangeAspect="1" noChangeArrowheads="1"/>
              </p:cNvSpPr>
              <p:nvPr/>
            </p:nvSpPr>
            <p:spPr bwMode="auto">
              <a:xfrm>
                <a:off x="1234" y="1142"/>
                <a:ext cx="1373" cy="45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5128" name="Line 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8" y="1594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Oval 12"/>
              <p:cNvSpPr>
                <a:spLocks noChangeAspect="1" noChangeArrowheads="1"/>
              </p:cNvSpPr>
              <p:nvPr/>
            </p:nvSpPr>
            <p:spPr bwMode="auto">
              <a:xfrm>
                <a:off x="2253" y="1450"/>
                <a:ext cx="177" cy="192"/>
              </a:xfrm>
              <a:prstGeom prst="ellipse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5130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367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Text Box 14" descr="Newsprint"/>
              <p:cNvSpPr txBox="1">
                <a:spLocks noChangeAspect="1" noChangeArrowheads="1"/>
              </p:cNvSpPr>
              <p:nvPr/>
            </p:nvSpPr>
            <p:spPr bwMode="auto">
              <a:xfrm>
                <a:off x="1810" y="442"/>
                <a:ext cx="266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2800">
                    <a:solidFill>
                      <a:srgbClr val="336699"/>
                    </a:solidFill>
                    <a:latin typeface="Verdana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5132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880" y="490"/>
                <a:ext cx="133" cy="0"/>
              </a:xfrm>
              <a:prstGeom prst="line">
                <a:avLst/>
              </a:prstGeom>
              <a:noFill/>
              <a:ln w="15875">
                <a:solidFill>
                  <a:srgbClr val="336699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2031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2253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588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810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474" y="77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220" y="1402"/>
                <a:ext cx="256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400" b="1">
                    <a:solidFill>
                      <a:schemeClr val="bg1"/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5139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2348" y="1498"/>
                <a:ext cx="43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CC66"/>
                    </a:solidFill>
                    <a:cs typeface="Arial" charset="0"/>
                  </a:rPr>
                  <a:t>q/m</a:t>
                </a:r>
              </a:p>
            </p:txBody>
          </p:sp>
        </p:grpSp>
      </p:grpSp>
      <p:grpSp>
        <p:nvGrpSpPr>
          <p:cNvPr id="5140" name="Group 24"/>
          <p:cNvGrpSpPr>
            <a:grpSpLocks/>
          </p:cNvGrpSpPr>
          <p:nvPr/>
        </p:nvGrpSpPr>
        <p:grpSpPr bwMode="auto">
          <a:xfrm>
            <a:off x="381000" y="3124200"/>
            <a:ext cx="2559050" cy="3276600"/>
            <a:chOff x="340" y="2024"/>
            <a:chExt cx="1814" cy="2177"/>
          </a:xfrm>
        </p:grpSpPr>
        <p:sp>
          <p:nvSpPr>
            <p:cNvPr id="5141" name="Rectangle 25"/>
            <p:cNvSpPr>
              <a:spLocks noChangeArrowheads="1"/>
            </p:cNvSpPr>
            <p:nvPr/>
          </p:nvSpPr>
          <p:spPr bwMode="auto">
            <a:xfrm>
              <a:off x="340" y="2024"/>
              <a:ext cx="1814" cy="2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b="1">
                <a:cs typeface="Arial" charset="0"/>
              </a:endParaRPr>
            </a:p>
          </p:txBody>
        </p:sp>
        <p:pic>
          <p:nvPicPr>
            <p:cNvPr id="5142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15"/>
              <a:ext cx="154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3136901" y="1120775"/>
            <a:ext cx="5392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smtClean="0">
                <a:cs typeface="Arial" charset="0"/>
              </a:rPr>
              <a:t>Superposition of strong magnetic field and weak electrostatic field</a:t>
            </a:r>
            <a:endParaRPr lang="en-US" sz="2400" dirty="0">
              <a:cs typeface="Arial" charset="0"/>
            </a:endParaRPr>
          </a:p>
        </p:txBody>
      </p:sp>
      <p:graphicFrame>
        <p:nvGraphicFramePr>
          <p:cNvPr id="51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40947"/>
              </p:ext>
            </p:extLst>
          </p:nvPr>
        </p:nvGraphicFramePr>
        <p:xfrm>
          <a:off x="3879850" y="2026443"/>
          <a:ext cx="396398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Microsoft Draw" r:id="rId6" imgW="5303838" imgH="3740150" progId="MSDraw">
                  <p:embed/>
                </p:oleObj>
              </mc:Choice>
              <mc:Fallback>
                <p:oleObj name="Microsoft Draw" r:id="rId6" imgW="5303838" imgH="374015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503" t="-12610"/>
                      <a:stretch>
                        <a:fillRect/>
                      </a:stretch>
                    </p:blipFill>
                    <p:spPr bwMode="auto">
                      <a:xfrm>
                        <a:off x="3879850" y="2026443"/>
                        <a:ext cx="3963988" cy="2941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3763162" y="5994598"/>
            <a:ext cx="5162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smtClean="0">
                <a:cs typeface="Arial" charset="0"/>
              </a:rPr>
              <a:t>Measurement </a:t>
            </a:r>
            <a:r>
              <a:rPr lang="en-US" sz="2400" dirty="0">
                <a:cs typeface="Arial" charset="0"/>
              </a:rPr>
              <a:t>of cyclotron frequency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165959" y="50939"/>
            <a:ext cx="5685912" cy="74283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ISOLTRAP experimental setup</a:t>
            </a:r>
            <a:endParaRPr lang="en-US" sz="2800" i="1" dirty="0"/>
          </a:p>
        </p:txBody>
      </p:sp>
      <p:pic>
        <p:nvPicPr>
          <p:cNvPr id="7" name="Picture 2" descr="C:\Users\Robert\Documents\DPG_Dresden\figures\ISOLTRAP_schematic_comp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9" y="743259"/>
            <a:ext cx="7496474" cy="56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50825" y="1015269"/>
            <a:ext cx="4752975" cy="7921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 dirty="0">
                <a:solidFill>
                  <a:srgbClr val="FF0000"/>
                </a:solidFill>
              </a:rPr>
              <a:t>97</a:t>
            </a:r>
            <a:r>
              <a:rPr lang="en-US" dirty="0">
                <a:solidFill>
                  <a:srgbClr val="FF0000"/>
                </a:solidFill>
              </a:rPr>
              <a:t>Kr : 63(3)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(preparation trap)</a:t>
            </a:r>
          </a:p>
          <a:p>
            <a:pPr>
              <a:spcBef>
                <a:spcPct val="50000"/>
              </a:spcBef>
            </a:pPr>
            <a:r>
              <a:rPr lang="en-US" baseline="30000" dirty="0">
                <a:solidFill>
                  <a:srgbClr val="FF0000"/>
                </a:solidFill>
              </a:rPr>
              <a:t>66</a:t>
            </a:r>
            <a:r>
              <a:rPr lang="en-US" dirty="0">
                <a:solidFill>
                  <a:srgbClr val="FF0000"/>
                </a:solidFill>
              </a:rPr>
              <a:t>Mn : 64.4(1.8)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(Record at </a:t>
            </a:r>
            <a:r>
              <a:rPr lang="en-US" i="1" dirty="0" err="1">
                <a:solidFill>
                  <a:srgbClr val="FF0000"/>
                </a:solidFill>
              </a:rPr>
              <a:t>Isoltrap</a:t>
            </a:r>
            <a:r>
              <a:rPr lang="en-US" i="1" dirty="0">
                <a:solidFill>
                  <a:srgbClr val="FF0000"/>
                </a:solidFill>
              </a:rPr>
              <a:t>!!!)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218583" y="1969269"/>
            <a:ext cx="197802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rgbClr val="008000"/>
                </a:solidFill>
                <a:cs typeface="Arial" charset="0"/>
              </a:rPr>
              <a:t>determination of cyclotron frequency</a:t>
            </a:r>
            <a:endParaRPr lang="de-DE" sz="14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en-GB" sz="1400" b="1" dirty="0">
                <a:solidFill>
                  <a:srgbClr val="CC3300"/>
                </a:solidFill>
              </a:rPr>
              <a:t>(</a:t>
            </a:r>
            <a:r>
              <a:rPr lang="en-GB" sz="1400" b="1" i="1" dirty="0">
                <a:solidFill>
                  <a:srgbClr val="CC3300"/>
                </a:solidFill>
              </a:rPr>
              <a:t>R</a:t>
            </a:r>
            <a:r>
              <a:rPr lang="en-GB" sz="1400" b="1" dirty="0">
                <a:solidFill>
                  <a:srgbClr val="CC3300"/>
                </a:solidFill>
              </a:rPr>
              <a:t> = 10</a:t>
            </a:r>
            <a:r>
              <a:rPr lang="en-GB" sz="1400" b="1" baseline="30000" dirty="0">
                <a:solidFill>
                  <a:srgbClr val="CC3300"/>
                </a:solidFill>
              </a:rPr>
              <a:t>7</a:t>
            </a:r>
            <a:r>
              <a:rPr lang="en-GB" sz="1400" b="1" dirty="0">
                <a:solidFill>
                  <a:srgbClr val="CC3300"/>
                </a:solidFill>
              </a:rPr>
              <a:t>)</a:t>
            </a:r>
            <a:endParaRPr lang="de-DE" sz="1400" b="1" dirty="0">
              <a:solidFill>
                <a:srgbClr val="CC3300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188671" y="2318519"/>
            <a:ext cx="1327150" cy="968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210646" y="3337139"/>
            <a:ext cx="197802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rgbClr val="008000"/>
                </a:solidFill>
                <a:cs typeface="Arial" charset="0"/>
              </a:rPr>
              <a:t>removal of </a:t>
            </a:r>
          </a:p>
          <a:p>
            <a:pPr algn="ctr" eaLnBrk="1" hangingPunct="1"/>
            <a:r>
              <a:rPr lang="en-GB" sz="1400" b="1" dirty="0">
                <a:solidFill>
                  <a:srgbClr val="008000"/>
                </a:solidFill>
                <a:cs typeface="Arial" charset="0"/>
              </a:rPr>
              <a:t>contaminant ions</a:t>
            </a:r>
          </a:p>
          <a:p>
            <a:pPr algn="ctr" eaLnBrk="1" hangingPunct="1"/>
            <a:r>
              <a:rPr lang="en-GB" sz="1400" b="1" dirty="0">
                <a:solidFill>
                  <a:srgbClr val="CC3300"/>
                </a:solidFill>
                <a:cs typeface="Arial" charset="0"/>
              </a:rPr>
              <a:t>(</a:t>
            </a:r>
            <a:r>
              <a:rPr lang="en-GB" sz="1400" b="1" i="1" dirty="0">
                <a:solidFill>
                  <a:srgbClr val="CC3300"/>
                </a:solidFill>
                <a:cs typeface="Arial" charset="0"/>
              </a:rPr>
              <a:t>R </a:t>
            </a:r>
            <a:r>
              <a:rPr lang="en-GB" sz="1400" b="1" dirty="0">
                <a:solidFill>
                  <a:srgbClr val="CC3300"/>
                </a:solidFill>
                <a:cs typeface="Arial" charset="0"/>
              </a:rPr>
              <a:t>= 10</a:t>
            </a:r>
            <a:r>
              <a:rPr lang="en-GB" sz="1400" b="1" baseline="30000" dirty="0">
                <a:solidFill>
                  <a:srgbClr val="CC3300"/>
                </a:solidFill>
                <a:cs typeface="Arial" charset="0"/>
              </a:rPr>
              <a:t>5</a:t>
            </a:r>
            <a:r>
              <a:rPr lang="en-GB" sz="1400" b="1" dirty="0">
                <a:solidFill>
                  <a:srgbClr val="CC3300"/>
                </a:solidFill>
                <a:cs typeface="Arial" charset="0"/>
              </a:rPr>
              <a:t>)</a:t>
            </a:r>
            <a:endParaRPr lang="de-DE" sz="1400" b="1" dirty="0">
              <a:solidFill>
                <a:srgbClr val="CC3300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5206131" y="3707027"/>
            <a:ext cx="130968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348955" y="4076914"/>
            <a:ext cx="503375" cy="81195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9" y="1876754"/>
            <a:ext cx="2704466" cy="23102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210" y="5987019"/>
            <a:ext cx="438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Mukherjee </a:t>
            </a:r>
            <a:r>
              <a:rPr lang="en-GB" i="1" dirty="0"/>
              <a:t>et al.</a:t>
            </a:r>
            <a:r>
              <a:rPr lang="en-GB" dirty="0"/>
              <a:t>, Eur. Phys. J. A </a:t>
            </a:r>
            <a:r>
              <a:rPr lang="en-GB" b="1" dirty="0"/>
              <a:t>35</a:t>
            </a:r>
            <a:r>
              <a:rPr lang="en-GB" dirty="0"/>
              <a:t>, 1 (2008)</a:t>
            </a:r>
          </a:p>
        </p:txBody>
      </p:sp>
    </p:spTree>
    <p:extLst>
      <p:ext uri="{BB962C8B-B14F-4D97-AF65-F5344CB8AC3E}">
        <p14:creationId xmlns:p14="http://schemas.microsoft.com/office/powerpoint/2010/main" val="4712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49" y="209702"/>
            <a:ext cx="6367077" cy="812730"/>
          </a:xfrm>
        </p:spPr>
        <p:txBody>
          <a:bodyPr>
            <a:normAutofit/>
          </a:bodyPr>
          <a:lstStyle/>
          <a:p>
            <a:r>
              <a:rPr lang="en-US" sz="3200" baseline="30000" dirty="0" smtClean="0"/>
              <a:t>233</a:t>
            </a:r>
            <a:r>
              <a:rPr lang="en-US" sz="3200" dirty="0" smtClean="0"/>
              <a:t>Fr discovery (summer 2011)</a:t>
            </a:r>
            <a:endParaRPr lang="en-US" sz="3200" dirty="0"/>
          </a:p>
        </p:txBody>
      </p:sp>
      <p:pic>
        <p:nvPicPr>
          <p:cNvPr id="7" name="Picture 6" descr="233F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88" y="1328598"/>
            <a:ext cx="9144000" cy="4867501"/>
          </a:xfrm>
          <a:prstGeom prst="rect">
            <a:avLst/>
          </a:prstGeom>
        </p:spPr>
      </p:pic>
      <p:pic>
        <p:nvPicPr>
          <p:cNvPr id="6" name="Content Placeholder 5" descr="233Fr_Dennis_Michael_Robert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281807" y="946945"/>
            <a:ext cx="5605388" cy="30827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108" y="209702"/>
            <a:ext cx="6367077" cy="812730"/>
          </a:xfrm>
        </p:spPr>
        <p:txBody>
          <a:bodyPr>
            <a:normAutofit/>
          </a:bodyPr>
          <a:lstStyle/>
          <a:p>
            <a:r>
              <a:rPr lang="en-US" sz="3200" baseline="30000" dirty="0" smtClean="0"/>
              <a:t>229</a:t>
            </a:r>
            <a:r>
              <a:rPr lang="en-US" sz="3200" dirty="0" smtClean="0"/>
              <a:t>Rn discovery (summer 2008)</a:t>
            </a:r>
            <a:endParaRPr lang="en-US" sz="3200" dirty="0"/>
          </a:p>
        </p:txBody>
      </p:sp>
      <p:pic>
        <p:nvPicPr>
          <p:cNvPr id="3" name="Picture 2" descr="299RnAM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444" y="1488849"/>
            <a:ext cx="9144000" cy="4867501"/>
          </a:xfrm>
          <a:prstGeom prst="rect">
            <a:avLst/>
          </a:prstGeom>
        </p:spPr>
      </p:pic>
      <p:pic>
        <p:nvPicPr>
          <p:cNvPr id="9" name="Picture 8" descr="299R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64" y="1022432"/>
            <a:ext cx="4871603" cy="32347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78"/>
            <a:ext cx="9144000" cy="6055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2324100"/>
            <a:ext cx="688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Confirm the singularity of odd-even </a:t>
            </a:r>
            <a:r>
              <a:rPr lang="en-US" dirty="0" err="1" smtClean="0"/>
              <a:t>δV</a:t>
            </a:r>
            <a:r>
              <a:rPr lang="en-US" baseline="-25000" dirty="0" err="1" smtClean="0"/>
              <a:t>pn</a:t>
            </a:r>
            <a:r>
              <a:rPr lang="en-US" dirty="0" smtClean="0"/>
              <a:t> in the region of </a:t>
            </a:r>
            <a:r>
              <a:rPr lang="en-US" dirty="0" err="1" smtClean="0"/>
              <a:t>octupole</a:t>
            </a:r>
            <a:r>
              <a:rPr lang="en-US" dirty="0" smtClean="0"/>
              <a:t> correlations and subshell effect at  N = 134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2n_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036638"/>
            <a:ext cx="77089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161135" y="1322388"/>
            <a:ext cx="25682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fr-FR" sz="1600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AME 2008</a:t>
            </a:r>
            <a:endParaRPr lang="fr-FR" sz="1600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JYFL: </a:t>
            </a:r>
            <a:r>
              <a:rPr lang="fr-FR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Hakala</a:t>
            </a: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 (2008)</a:t>
            </a:r>
          </a:p>
          <a:p>
            <a:pPr algn="ctr" eaLnBrk="1" hangingPunct="1"/>
            <a:r>
              <a:rPr lang="fr-FR" sz="1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ISOLTRAP:</a:t>
            </a:r>
            <a:r>
              <a:rPr lang="fr-FR" sz="1600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fr-FR" sz="1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Delahaye et al. (2006)</a:t>
            </a:r>
          </a:p>
          <a:p>
            <a:pPr algn="ctr" eaLnBrk="1" hangingPunct="1"/>
            <a:r>
              <a:rPr lang="fr-FR" sz="16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Baruah</a:t>
            </a:r>
            <a:r>
              <a:rPr lang="fr-FR" sz="1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et al. (2008)</a:t>
            </a:r>
            <a:endParaRPr lang="fr-FR" sz="16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6200775" y="50657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5453063" y="5181600"/>
            <a:ext cx="728662" cy="2444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 flipV="1">
            <a:off x="5453063" y="5099050"/>
            <a:ext cx="739775" cy="809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208338" y="51800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b="1">
                <a:solidFill>
                  <a:srgbClr val="FF3300"/>
                </a:solidFill>
                <a:latin typeface="Times New (W1)" pitchFamily="18" charset="0"/>
              </a:rPr>
              <a:t>#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3157538" y="5324475"/>
            <a:ext cx="88900" cy="984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2590800" y="461645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1914525" y="4160838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</a:rPr>
              <a:t>Zn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2052638" y="28543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FF3300"/>
                </a:solidFill>
              </a:rPr>
              <a:t>Kr</a:t>
            </a: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2871788" y="4905375"/>
            <a:ext cx="88900" cy="9842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4" name="Oval 14"/>
          <p:cNvSpPr>
            <a:spLocks noChangeArrowheads="1"/>
          </p:cNvSpPr>
          <p:nvPr/>
        </p:nvSpPr>
        <p:spPr bwMode="auto">
          <a:xfrm>
            <a:off x="2593975" y="442912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2597150" y="42672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2882900" y="471805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3155950" y="512445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8" name="Oval 18"/>
          <p:cNvSpPr>
            <a:spLocks noChangeArrowheads="1"/>
          </p:cNvSpPr>
          <p:nvPr/>
        </p:nvSpPr>
        <p:spPr bwMode="auto">
          <a:xfrm>
            <a:off x="3155950" y="49022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3155950" y="474027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0" name="Oval 20"/>
          <p:cNvSpPr>
            <a:spLocks noChangeArrowheads="1"/>
          </p:cNvSpPr>
          <p:nvPr/>
        </p:nvSpPr>
        <p:spPr bwMode="auto">
          <a:xfrm>
            <a:off x="3159125" y="45339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1" name="Oval 21"/>
          <p:cNvSpPr>
            <a:spLocks noChangeArrowheads="1"/>
          </p:cNvSpPr>
          <p:nvPr/>
        </p:nvSpPr>
        <p:spPr bwMode="auto">
          <a:xfrm>
            <a:off x="2879725" y="451485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2" name="Oval 22"/>
          <p:cNvSpPr>
            <a:spLocks noChangeArrowheads="1"/>
          </p:cNvSpPr>
          <p:nvPr/>
        </p:nvSpPr>
        <p:spPr bwMode="auto">
          <a:xfrm>
            <a:off x="2879725" y="43053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3155950" y="439737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2600325" y="401955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5" name="Oval 25"/>
          <p:cNvSpPr>
            <a:spLocks noChangeArrowheads="1"/>
          </p:cNvSpPr>
          <p:nvPr/>
        </p:nvSpPr>
        <p:spPr bwMode="auto">
          <a:xfrm>
            <a:off x="2882900" y="40259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6" name="Oval 26"/>
          <p:cNvSpPr>
            <a:spLocks noChangeArrowheads="1"/>
          </p:cNvSpPr>
          <p:nvPr/>
        </p:nvSpPr>
        <p:spPr bwMode="auto">
          <a:xfrm>
            <a:off x="2882900" y="387667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7" name="Oval 27"/>
          <p:cNvSpPr>
            <a:spLocks noChangeArrowheads="1"/>
          </p:cNvSpPr>
          <p:nvPr/>
        </p:nvSpPr>
        <p:spPr bwMode="auto">
          <a:xfrm>
            <a:off x="2600325" y="37719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8" name="Oval 28"/>
          <p:cNvSpPr>
            <a:spLocks noChangeArrowheads="1"/>
          </p:cNvSpPr>
          <p:nvPr/>
        </p:nvSpPr>
        <p:spPr bwMode="auto">
          <a:xfrm>
            <a:off x="2600325" y="3517900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2955925" y="5000625"/>
            <a:ext cx="19050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1828800" y="3649663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Ge</a:t>
            </a: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1844675" y="3208338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71787" y="2892048"/>
            <a:ext cx="4006629" cy="6259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dirty="0" smtClean="0"/>
              <a:t>Quantum </a:t>
            </a:r>
            <a:r>
              <a:rPr lang="fr-FR" dirty="0" err="1" smtClean="0"/>
              <a:t>nuclear</a:t>
            </a:r>
            <a:r>
              <a:rPr lang="fr-FR" dirty="0" smtClean="0"/>
              <a:t> phase transition in IBM </a:t>
            </a:r>
            <a:endParaRPr lang="fr-FR" dirty="0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95288" y="260350"/>
            <a:ext cx="67516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30000"/>
              </a:lnSpc>
            </a:pPr>
            <a:r>
              <a:rPr kumimoji="1" lang="fr-FR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96,97</a:t>
            </a:r>
            <a:r>
              <a:rPr kumimoji="1" lang="fr-FR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: 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deformation </a:t>
            </a:r>
            <a:r>
              <a:rPr kumimoji="1" lang="en-GB" sz="2400" i="1" dirty="0" smtClean="0">
                <a:solidFill>
                  <a:srgbClr val="000000"/>
                </a:solidFill>
                <a:latin typeface="Technical" charset="0"/>
              </a:rPr>
              <a:t>at </a:t>
            </a:r>
            <a:r>
              <a:rPr kumimoji="1" lang="en-GB" sz="2400" i="1" dirty="0">
                <a:solidFill>
                  <a:srgbClr val="000000"/>
                </a:solidFill>
                <a:latin typeface="Technical" charset="0"/>
              </a:rPr>
              <a:t>N = 60 ?</a:t>
            </a:r>
            <a:endParaRPr kumimoji="1" lang="de-DE" sz="2400" i="1" dirty="0">
              <a:solidFill>
                <a:srgbClr val="000000"/>
              </a:solidFill>
              <a:latin typeface="Technic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 Naimi - Riken 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8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5" grpId="0" animBg="1"/>
      <p:bldP spid="17408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11329</TotalTime>
  <Words>845</Words>
  <Application>Microsoft Macintosh PowerPoint</Application>
  <PresentationFormat>On-screen Show (4:3)</PresentationFormat>
  <Paragraphs>147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Microsoft Draw</vt:lpstr>
      <vt:lpstr>PowerPoint Presentation</vt:lpstr>
      <vt:lpstr>Recent mass measurements from ISOLTRAP </vt:lpstr>
      <vt:lpstr>ISOLDE/CERN </vt:lpstr>
      <vt:lpstr>Principle of mass determination in Penning trap </vt:lpstr>
      <vt:lpstr>ISOLTRAP experimental setup</vt:lpstr>
      <vt:lpstr>233Fr discovery (summer 2011)</vt:lpstr>
      <vt:lpstr>229Rn discovery (summer 2008)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Pairing and proton-neutron interaction</vt:lpstr>
      <vt:lpstr>Summary and outlook</vt:lpstr>
      <vt:lpstr>Thanks to ISOLDE and ISOLTRAP collaboration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Naimi</dc:creator>
  <cp:lastModifiedBy>Sarah Naimi</cp:lastModifiedBy>
  <cp:revision>83</cp:revision>
  <cp:lastPrinted>2011-10-09T01:36:11Z</cp:lastPrinted>
  <dcterms:created xsi:type="dcterms:W3CDTF">2011-10-01T07:27:44Z</dcterms:created>
  <dcterms:modified xsi:type="dcterms:W3CDTF">2011-11-12T06:36:52Z</dcterms:modified>
</cp:coreProperties>
</file>