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18"/>
  </p:notesMasterIdLst>
  <p:sldIdLst>
    <p:sldId id="286" r:id="rId2"/>
    <p:sldId id="299" r:id="rId3"/>
    <p:sldId id="321" r:id="rId4"/>
    <p:sldId id="270" r:id="rId5"/>
    <p:sldId id="326" r:id="rId6"/>
    <p:sldId id="314" r:id="rId7"/>
    <p:sldId id="323" r:id="rId8"/>
    <p:sldId id="322" r:id="rId9"/>
    <p:sldId id="328" r:id="rId10"/>
    <p:sldId id="319" r:id="rId11"/>
    <p:sldId id="302" r:id="rId12"/>
    <p:sldId id="297" r:id="rId13"/>
    <p:sldId id="329" r:id="rId14"/>
    <p:sldId id="300" r:id="rId15"/>
    <p:sldId id="291" r:id="rId16"/>
    <p:sldId id="316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5pPr>
    <a:lvl6pPr marL="2286000" algn="l" defTabSz="457200" rtl="0" eaLnBrk="1" latinLnBrk="0" hangingPunct="1"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6pPr>
    <a:lvl7pPr marL="2743200" algn="l" defTabSz="457200" rtl="0" eaLnBrk="1" latinLnBrk="0" hangingPunct="1"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7pPr>
    <a:lvl8pPr marL="3200400" algn="l" defTabSz="457200" rtl="0" eaLnBrk="1" latinLnBrk="0" hangingPunct="1"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8pPr>
    <a:lvl9pPr marL="3657600" algn="l" defTabSz="457200" rtl="0" eaLnBrk="1" latinLnBrk="0" hangingPunct="1">
      <a:defRPr kumimoji="1" sz="2400" kern="1200">
        <a:solidFill>
          <a:srgbClr val="008000"/>
        </a:solidFill>
        <a:latin typeface="Times" pitchFamily="64" charset="0"/>
        <a:ea typeface="ＤＦＰ中楷書体" pitchFamily="64" charset="-128"/>
        <a:cs typeface="ＤＦＰ中楷書体" pitchFamily="6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8E8E8"/>
    <a:srgbClr val="E4E4E4"/>
    <a:srgbClr val="035733"/>
    <a:srgbClr val="FF8000"/>
    <a:srgbClr val="E3E3E3"/>
    <a:srgbClr val="FF0000"/>
    <a:srgbClr val="0000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741" autoAdjust="0"/>
    <p:restoredTop sz="94660"/>
  </p:normalViewPr>
  <p:slideViewPr>
    <p:cSldViewPr snapToGrid="0">
      <p:cViewPr>
        <p:scale>
          <a:sx n="100" d="100"/>
          <a:sy n="100" d="100"/>
        </p:scale>
        <p:origin x="-1928" y="-116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6594C92B-FD3C-4A30-BBFB-8457B7F0C4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2" charset="0"/>
        <a:ea typeface="ＭＳ Ｐゴシック" pitchFamily="32" charset="-128"/>
        <a:cs typeface="ＭＳ Ｐゴシック" pitchFamily="32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2" charset="0"/>
        <a:ea typeface="ＭＳ Ｐゴシック" pitchFamily="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2" charset="0"/>
        <a:ea typeface="ＭＳ Ｐゴシック" pitchFamily="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2" charset="0"/>
        <a:ea typeface="ＭＳ Ｐゴシック" pitchFamily="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2" charset="0"/>
        <a:ea typeface="ＭＳ Ｐゴシック" pitchFamily="32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9B89C-F7DC-46EB-AA3F-1B399F19C10C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156FC-D243-498E-B652-DB2CE071FF4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62339-09CB-4556-8C61-89C33ED4A19A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FBFA-C5B8-4D59-93C0-429635C0EE93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63E5C-3701-46C0-B24A-EB13442FBDF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背景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F010-0301-4612-9FAA-A5FC8B45FD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8D6F-D661-41CC-8E90-764395EB6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133600" cy="60960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248400" cy="60960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97B1-00D5-4559-8A3C-088032CBA5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2A63-886A-4C89-A1AE-84860920DB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8DE6-19E8-4A0D-9D80-2A0EB42DA3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F296-9EAF-41BB-A14D-58F0649BF8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7243-0B8F-4FC5-8E91-273CF5FA4F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BCC9-7277-4AC0-BDAE-AD44B1ABEC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ED55-913F-468C-A2CF-08B02687CA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502B-D6FE-4AE4-BFE4-578E5D5883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4267-77B0-4C40-90A4-FDB3D7525F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背景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CF09E0C7-8A6A-49C1-B217-C86328678F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pitchFamily="32" charset="0"/>
          <a:ea typeface="ＭＳ Ｐゴシック" pitchFamily="32" charset="-128"/>
          <a:cs typeface="ＭＳ Ｐゴシック" pitchFamily="3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4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df"/><Relationship Id="rId5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8" descr="名称未設定 1のコピ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943225"/>
            <a:ext cx="8939212" cy="3914775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100" y="643249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8A0006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Yoshitaka </a:t>
            </a:r>
            <a:r>
              <a:rPr lang="en-US" altLang="ja-JP" sz="2000" b="1" dirty="0">
                <a:solidFill>
                  <a:srgbClr val="8A0006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Yamaguchi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62862" y="5838825"/>
            <a:ext cx="1328738" cy="307777"/>
          </a:xfrm>
          <a:prstGeom prst="rect">
            <a:avLst/>
          </a:prstGeom>
          <a:solidFill>
            <a:srgbClr val="0000FF"/>
          </a:solidFill>
          <a:ln>
            <a:solidFill>
              <a:srgbClr val="8A000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solidFill>
                  <a:srgbClr val="FFFFFF"/>
                </a:solidFill>
                <a:latin typeface="+mn-lt"/>
              </a:rPr>
              <a:t>Rare-RI </a:t>
            </a:r>
            <a:r>
              <a:rPr lang="en-US" altLang="ja-JP" sz="1400" b="1" dirty="0">
                <a:solidFill>
                  <a:srgbClr val="FFFFFF"/>
                </a:solidFill>
                <a:latin typeface="+mn-lt"/>
              </a:rPr>
              <a:t>Ring</a:t>
            </a:r>
            <a:endParaRPr lang="ja-JP" altLang="en-US" sz="1400" b="1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4343" name="直線コネクタ 15"/>
          <p:cNvCxnSpPr>
            <a:cxnSpLocks noChangeShapeType="1"/>
          </p:cNvCxnSpPr>
          <p:nvPr/>
        </p:nvCxnSpPr>
        <p:spPr bwMode="auto">
          <a:xfrm rot="5400000" flipH="1" flipV="1">
            <a:off x="8312944" y="5611019"/>
            <a:ext cx="457200" cy="1587"/>
          </a:xfrm>
          <a:prstGeom prst="line">
            <a:avLst/>
          </a:prstGeom>
          <a:noFill/>
          <a:ln w="38100">
            <a:solidFill>
              <a:srgbClr val="8A0006"/>
            </a:solidFill>
            <a:round/>
            <a:headEnd/>
            <a:tailEnd/>
          </a:ln>
        </p:spPr>
      </p:cxnSp>
      <p:cxnSp>
        <p:nvCxnSpPr>
          <p:cNvPr id="14344" name="直線コネクタ 16"/>
          <p:cNvCxnSpPr>
            <a:cxnSpLocks noChangeShapeType="1"/>
          </p:cNvCxnSpPr>
          <p:nvPr/>
        </p:nvCxnSpPr>
        <p:spPr bwMode="auto">
          <a:xfrm rot="10800000">
            <a:off x="8312150" y="5381625"/>
            <a:ext cx="228600" cy="17463"/>
          </a:xfrm>
          <a:prstGeom prst="line">
            <a:avLst/>
          </a:prstGeom>
          <a:noFill/>
          <a:ln w="38100">
            <a:solidFill>
              <a:srgbClr val="8A0006"/>
            </a:solidFill>
            <a:round/>
            <a:headEnd/>
            <a:tailEnd type="triangle" w="med" len="med"/>
          </a:ln>
        </p:spPr>
      </p:cxnSp>
      <p:grpSp>
        <p:nvGrpSpPr>
          <p:cNvPr id="10" name="図形グループ 11"/>
          <p:cNvGrpSpPr>
            <a:grpSpLocks noChangeAspect="1"/>
          </p:cNvGrpSpPr>
          <p:nvPr/>
        </p:nvGrpSpPr>
        <p:grpSpPr bwMode="auto">
          <a:xfrm>
            <a:off x="228600" y="592137"/>
            <a:ext cx="5238750" cy="3598863"/>
            <a:chOff x="76201" y="307976"/>
            <a:chExt cx="9425249" cy="6473833"/>
          </a:xfrm>
        </p:grpSpPr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1" y="307976"/>
              <a:ext cx="8915401" cy="647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533402" y="1828803"/>
              <a:ext cx="8610601" cy="4191006"/>
            </a:xfrm>
            <a:prstGeom prst="line">
              <a:avLst/>
            </a:prstGeom>
            <a:noFill/>
            <a:ln w="412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7616511" y="2356393"/>
              <a:ext cx="1884939" cy="830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1">
                  <a:latin typeface="Arial" pitchFamily="64" charset="0"/>
                  <a:ea typeface="Arial" pitchFamily="64" charset="0"/>
                  <a:cs typeface="Arial" pitchFamily="64" charset="0"/>
                </a:rPr>
                <a:t>A/Z=3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657600" y="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Design of Rare-RI Ring</a:t>
            </a:r>
          </a:p>
        </p:txBody>
      </p:sp>
      <p:sp>
        <p:nvSpPr>
          <p:cNvPr id="17" name="正方形/長方形 17"/>
          <p:cNvSpPr>
            <a:spLocks noChangeArrowheads="1"/>
          </p:cNvSpPr>
          <p:nvPr/>
        </p:nvSpPr>
        <p:spPr bwMode="auto">
          <a:xfrm>
            <a:off x="4889500" y="2177872"/>
            <a:ext cx="3924300" cy="707886"/>
          </a:xfrm>
          <a:prstGeom prst="rect">
            <a:avLst/>
          </a:prstGeom>
          <a:solidFill>
            <a:srgbClr val="0000FF">
              <a:alpha val="92000"/>
            </a:srgbClr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altLang="ja-JP" sz="2000" b="1" dirty="0" smtClean="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 measurable with one particle</a:t>
            </a:r>
          </a:p>
          <a:p>
            <a:pPr marL="457200" indent="-457200"/>
            <a:r>
              <a:rPr lang="en-US" altLang="ja-JP" sz="2000" b="1" dirty="0" smtClean="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 1ms for measurement time</a:t>
            </a:r>
            <a:endParaRPr lang="en-US" altLang="ja-JP" sz="2000" b="1" dirty="0">
              <a:solidFill>
                <a:srgbClr val="FFFFFF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emixIdealc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83" y="4176182"/>
            <a:ext cx="3420000" cy="2179586"/>
          </a:xfrm>
          <a:prstGeom prst="rect">
            <a:avLst/>
          </a:prstGeo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5029200" y="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design</a:t>
            </a:r>
          </a:p>
        </p:txBody>
      </p:sp>
      <p:sp>
        <p:nvSpPr>
          <p:cNvPr id="26628" name="正方形/長方形 56"/>
          <p:cNvSpPr>
            <a:spLocks noChangeArrowheads="1"/>
          </p:cNvSpPr>
          <p:nvPr/>
        </p:nvSpPr>
        <p:spPr bwMode="auto">
          <a:xfrm>
            <a:off x="4686300" y="1208088"/>
            <a:ext cx="1638489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Trim-coils</a:t>
            </a:r>
          </a:p>
        </p:txBody>
      </p:sp>
      <p:sp>
        <p:nvSpPr>
          <p:cNvPr id="26630" name="正方形/長方形 77"/>
          <p:cNvSpPr>
            <a:spLocks noChangeArrowheads="1"/>
          </p:cNvSpPr>
          <p:nvPr/>
        </p:nvSpPr>
        <p:spPr bwMode="auto">
          <a:xfrm>
            <a:off x="254000" y="2971800"/>
            <a:ext cx="33773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Simulation result (in ideal case)</a:t>
            </a:r>
            <a:endParaRPr lang="ja-JP" altLang="en-US" sz="1600">
              <a:solidFill>
                <a:srgbClr val="800000"/>
              </a:solidFill>
            </a:endParaRPr>
          </a:p>
        </p:txBody>
      </p:sp>
      <p:sp>
        <p:nvSpPr>
          <p:cNvPr id="26634" name="正方形/長方形 60"/>
          <p:cNvSpPr>
            <a:spLocks noChangeArrowheads="1"/>
          </p:cNvSpPr>
          <p:nvPr/>
        </p:nvSpPr>
        <p:spPr bwMode="auto">
          <a:xfrm>
            <a:off x="376238" y="6129338"/>
            <a:ext cx="3242240" cy="707886"/>
          </a:xfrm>
          <a:prstGeom prst="rect">
            <a:avLst/>
          </a:prstGeom>
          <a:solidFill>
            <a:srgbClr val="035733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i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δB</a:t>
            </a:r>
            <a:r>
              <a:rPr lang="en-US" altLang="ja-JP" sz="2000" b="1" baseline="-25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2000" b="1" i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/B</a:t>
            </a:r>
            <a:r>
              <a:rPr lang="en-US" altLang="ja-JP" sz="2000" b="1" baseline="-25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2000" b="1" i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</a:t>
            </a:r>
            <a:r>
              <a:rPr lang="en-US" altLang="ja-JP" sz="2000" b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&lt; 10</a:t>
            </a:r>
            <a:r>
              <a:rPr lang="en-US" altLang="ja-JP" sz="2000" b="1" baseline="30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-6</a:t>
            </a:r>
            <a:endParaRPr lang="en-US" altLang="ja-JP" sz="2000" b="1">
              <a:solidFill>
                <a:srgbClr val="FFFFFF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2000" b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at 1% momentum spread</a:t>
            </a: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77" name="円/楕円 76"/>
          <p:cNvSpPr/>
          <p:nvPr/>
        </p:nvSpPr>
        <p:spPr bwMode="auto">
          <a:xfrm>
            <a:off x="7035800" y="4584699"/>
            <a:ext cx="1270000" cy="842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631" name="正方形/長方形 83"/>
          <p:cNvSpPr>
            <a:spLocks noChangeArrowheads="1"/>
          </p:cNvSpPr>
          <p:nvPr/>
        </p:nvSpPr>
        <p:spPr bwMode="auto">
          <a:xfrm>
            <a:off x="6705600" y="3582988"/>
            <a:ext cx="2286001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~100</a:t>
            </a:r>
            <a:r>
              <a:rPr lang="en-US" altLang="ja-JP" sz="1800" b="1" dirty="0">
                <a:solidFill>
                  <a:srgbClr val="FF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800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mm </a:t>
            </a:r>
            <a:r>
              <a:rPr lang="en-US" altLang="ja-JP" sz="1800" b="1" dirty="0" err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mrad</a:t>
            </a:r>
            <a:endParaRPr lang="en-US" altLang="ja-JP" sz="1800" b="1" dirty="0">
              <a:solidFill>
                <a:srgbClr val="FF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1800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 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     (</a:t>
            </a:r>
            <a:r>
              <a:rPr lang="en-US" altLang="ja-JP" sz="1800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vertical ~25</a:t>
            </a:r>
            <a:r>
              <a:rPr lang="en-US" altLang="ja-JP" sz="1800" b="1" dirty="0">
                <a:solidFill>
                  <a:srgbClr val="FF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800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6632" name="正方形/長方形 85"/>
          <p:cNvSpPr>
            <a:spLocks noChangeArrowheads="1"/>
          </p:cNvSpPr>
          <p:nvPr/>
        </p:nvSpPr>
        <p:spPr bwMode="auto">
          <a:xfrm>
            <a:off x="5532438" y="6057900"/>
            <a:ext cx="1427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eigen-ellipse</a:t>
            </a:r>
            <a:endParaRPr lang="ja-JP" altLang="en-US" sz="16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6633" name="正方形/長方形 86"/>
          <p:cNvSpPr>
            <a:spLocks noChangeArrowheads="1"/>
          </p:cNvSpPr>
          <p:nvPr/>
        </p:nvSpPr>
        <p:spPr bwMode="auto">
          <a:xfrm>
            <a:off x="4508500" y="6405563"/>
            <a:ext cx="4508500" cy="368300"/>
          </a:xfrm>
          <a:prstGeom prst="rect">
            <a:avLst/>
          </a:prstGeom>
          <a:solidFill>
            <a:srgbClr val="035733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800" b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Ensure </a:t>
            </a:r>
            <a:r>
              <a:rPr lang="en-US" altLang="ja-JP" sz="1800" b="1" i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δB</a:t>
            </a:r>
            <a:r>
              <a:rPr lang="en-US" altLang="ja-JP" sz="1800" b="1" baseline="-25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1800" b="1" i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/B</a:t>
            </a:r>
            <a:r>
              <a:rPr lang="en-US" altLang="ja-JP" sz="1800" b="1" baseline="-25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 </a:t>
            </a:r>
            <a:r>
              <a:rPr lang="en-US" altLang="ja-JP" sz="1800" b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~ 1x10</a:t>
            </a:r>
            <a:r>
              <a:rPr lang="en-US" altLang="ja-JP" sz="1800" b="1" baseline="3000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-6</a:t>
            </a:r>
            <a:r>
              <a:rPr lang="en-US" altLang="ja-JP" sz="1800" b="1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at any momenta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26638" name="直線矢印コネクタ 106"/>
          <p:cNvCxnSpPr>
            <a:cxnSpLocks noChangeShapeType="1"/>
          </p:cNvCxnSpPr>
          <p:nvPr/>
        </p:nvCxnSpPr>
        <p:spPr bwMode="auto">
          <a:xfrm rot="16200000" flipH="1">
            <a:off x="6766981" y="4311650"/>
            <a:ext cx="1016000" cy="241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6" name="正方形/長方形 17"/>
          <p:cNvSpPr>
            <a:spLocks noChangeArrowheads="1"/>
          </p:cNvSpPr>
          <p:nvPr/>
        </p:nvSpPr>
        <p:spPr bwMode="auto">
          <a:xfrm>
            <a:off x="4694238" y="2971800"/>
            <a:ext cx="2417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→ H. Suzuki</a:t>
            </a:r>
          </a:p>
        </p:txBody>
      </p:sp>
      <p:pic>
        <p:nvPicPr>
          <p:cNvPr id="20" name="図 19" descr="trimf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20650"/>
            <a:ext cx="3086100" cy="2606859"/>
          </a:xfrm>
          <a:prstGeom prst="rect">
            <a:avLst/>
          </a:prstGeom>
        </p:spPr>
      </p:pic>
      <p:cxnSp>
        <p:nvCxnSpPr>
          <p:cNvPr id="26637" name="直線矢印コネクタ 59"/>
          <p:cNvCxnSpPr>
            <a:cxnSpLocks noChangeShapeType="1"/>
          </p:cNvCxnSpPr>
          <p:nvPr/>
        </p:nvCxnSpPr>
        <p:spPr bwMode="auto">
          <a:xfrm rot="10800000">
            <a:off x="2463800" y="1270002"/>
            <a:ext cx="2222500" cy="16509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25" name="正方形/長方形 77"/>
          <p:cNvSpPr>
            <a:spLocks noChangeArrowheads="1"/>
          </p:cNvSpPr>
          <p:nvPr/>
        </p:nvSpPr>
        <p:spPr bwMode="auto">
          <a:xfrm>
            <a:off x="4711700" y="1701800"/>
            <a:ext cx="439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The placement is not yet decided !</a:t>
            </a:r>
            <a:endParaRPr lang="ja-JP" altLang="en-US" sz="1600">
              <a:solidFill>
                <a:srgbClr val="800000"/>
              </a:solidFill>
            </a:endParaRPr>
          </a:p>
        </p:txBody>
      </p:sp>
      <p:pic>
        <p:nvPicPr>
          <p:cNvPr id="33" name="図 32" descr="simuresul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61834"/>
            <a:ext cx="4419600" cy="2837908"/>
          </a:xfrm>
          <a:prstGeom prst="rect">
            <a:avLst/>
          </a:prstGeom>
        </p:spPr>
      </p:pic>
      <p:sp>
        <p:nvSpPr>
          <p:cNvPr id="26635" name="正方形/長方形 98"/>
          <p:cNvSpPr>
            <a:spLocks noChangeArrowheads="1"/>
          </p:cNvSpPr>
          <p:nvPr/>
        </p:nvSpPr>
        <p:spPr bwMode="auto">
          <a:xfrm>
            <a:off x="970490" y="3299351"/>
            <a:ext cx="720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δT/T</a:t>
            </a:r>
            <a:r>
              <a:rPr lang="en-US" altLang="ja-JP" sz="1600" baseline="-250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endParaRPr lang="ja-JP" altLang="en-US" sz="1600" i="1" baseline="-2500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6636" name="正方形/長方形 99"/>
          <p:cNvSpPr>
            <a:spLocks noChangeArrowheads="1"/>
          </p:cNvSpPr>
          <p:nvPr/>
        </p:nvSpPr>
        <p:spPr bwMode="auto">
          <a:xfrm>
            <a:off x="3889374" y="5228170"/>
            <a:ext cx="632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dp/p</a:t>
            </a:r>
            <a:endParaRPr lang="ja-JP" altLang="en-US" sz="1600" i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5300" y="2142066"/>
            <a:ext cx="8153400" cy="4031873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Beam energy :			200 MeV/u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Lorentz factor </a:t>
            </a:r>
            <a:r>
              <a:rPr lang="en-US" altLang="ja-JP" b="1" i="1">
                <a:solidFill>
                  <a:srgbClr val="800000"/>
                </a:solidFill>
                <a:ea typeface="Times" pitchFamily="64" charset="0"/>
                <a:cs typeface="Times" pitchFamily="64" charset="0"/>
              </a:rPr>
              <a:t>γ</a:t>
            </a:r>
            <a:r>
              <a:rPr lang="en-US" altLang="ja-JP" b="1">
                <a:solidFill>
                  <a:srgbClr val="800000"/>
                </a:solidFill>
                <a:ea typeface="Times" pitchFamily="64" charset="0"/>
                <a:cs typeface="Times" pitchFamily="64" charset="0"/>
              </a:rPr>
              <a:t> 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:			1.2147</a:t>
            </a:r>
          </a:p>
          <a:p>
            <a:endParaRPr lang="en-US" altLang="ja-JP" sz="800" b="1">
              <a:solidFill>
                <a:srgbClr val="8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Circumference :			60.3507 m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Momentum acceptance :	1.0%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Harmonics :			13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Revolution frequency :		2.82 MHz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Revolution time :			355 ns</a:t>
            </a:r>
          </a:p>
          <a:p>
            <a:endParaRPr lang="en-US" altLang="ja-JP" sz="800" b="1">
              <a:solidFill>
                <a:srgbClr val="8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Betatron tune :			Q</a:t>
            </a:r>
            <a:r>
              <a:rPr lang="en-US" altLang="ja-JP" b="1" baseline="-25000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x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= 1.22 , Q</a:t>
            </a:r>
            <a:r>
              <a:rPr lang="en-US" altLang="ja-JP" b="1" baseline="-25000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y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= 0.88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Max. </a:t>
            </a:r>
            <a:r>
              <a:rPr lang="en-US" altLang="ja-JP" b="1" i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β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fuction : 			</a:t>
            </a:r>
            <a:r>
              <a:rPr lang="en-US" altLang="ja-JP" b="1" i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β</a:t>
            </a:r>
            <a:r>
              <a:rPr lang="en-US" altLang="ja-JP" b="1" baseline="-25000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x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= 8.1 m , </a:t>
            </a:r>
            <a:r>
              <a:rPr lang="en-US" altLang="ja-JP" b="1" i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β</a:t>
            </a:r>
            <a:r>
              <a:rPr lang="en-US" altLang="ja-JP" b="1" baseline="-25000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y</a:t>
            </a:r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= 12.5 m</a:t>
            </a:r>
          </a:p>
          <a:p>
            <a:r>
              <a:rPr lang="en-US" altLang="ja-JP" b="1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Dispersion of straight part :	66.91 mm/% </a:t>
            </a: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501900" y="0"/>
            <a:ext cx="664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Specification of isochronous 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図 30" descr="screenshot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525" y="3200400"/>
            <a:ext cx="38512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1" name="図形グループ 44"/>
          <p:cNvGrpSpPr>
            <a:grpSpLocks/>
          </p:cNvGrpSpPr>
          <p:nvPr/>
        </p:nvGrpSpPr>
        <p:grpSpPr bwMode="auto">
          <a:xfrm>
            <a:off x="152400" y="3022600"/>
            <a:ext cx="3522663" cy="2414588"/>
            <a:chOff x="265200" y="4012200"/>
            <a:chExt cx="3240000" cy="2160000"/>
          </a:xfrm>
        </p:grpSpPr>
        <p:pic>
          <p:nvPicPr>
            <p:cNvPr id="32787" name="図 12" descr="x3rd15mrad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5200" y="4012200"/>
              <a:ext cx="324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8" name="正方形/長方形 13"/>
            <p:cNvSpPr>
              <a:spLocks noChangeArrowheads="1"/>
            </p:cNvSpPr>
            <p:nvPr/>
          </p:nvSpPr>
          <p:spPr bwMode="auto">
            <a:xfrm>
              <a:off x="2895600" y="5536200"/>
              <a:ext cx="426932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FR1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89" name="正方形/長方形 14"/>
            <p:cNvSpPr>
              <a:spLocks noChangeArrowheads="1"/>
            </p:cNvSpPr>
            <p:nvPr/>
          </p:nvSpPr>
          <p:spPr bwMode="auto">
            <a:xfrm>
              <a:off x="604849" y="4317000"/>
              <a:ext cx="690551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BigRIPS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0" name="正方形/長方形 15"/>
            <p:cNvSpPr>
              <a:spLocks noChangeArrowheads="1"/>
            </p:cNvSpPr>
            <p:nvPr/>
          </p:nvSpPr>
          <p:spPr bwMode="auto">
            <a:xfrm>
              <a:off x="2514600" y="4012200"/>
              <a:ext cx="740394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SHARAQ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1" name="正方形/長方形 16"/>
            <p:cNvSpPr>
              <a:spLocks noChangeArrowheads="1"/>
            </p:cNvSpPr>
            <p:nvPr/>
          </p:nvSpPr>
          <p:spPr bwMode="auto">
            <a:xfrm>
              <a:off x="1676400" y="4164600"/>
              <a:ext cx="1132128" cy="357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High-resolution</a:t>
              </a:r>
            </a:p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beam line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2" name="正方形/長方形 17"/>
            <p:cNvSpPr>
              <a:spLocks noChangeArrowheads="1"/>
            </p:cNvSpPr>
            <p:nvPr/>
          </p:nvSpPr>
          <p:spPr bwMode="auto">
            <a:xfrm>
              <a:off x="1905000" y="5536200"/>
              <a:ext cx="426932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FH7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3" name="正方形/長方形 18"/>
            <p:cNvSpPr>
              <a:spLocks noChangeArrowheads="1"/>
            </p:cNvSpPr>
            <p:nvPr/>
          </p:nvSpPr>
          <p:spPr bwMode="auto">
            <a:xfrm>
              <a:off x="459800" y="5536200"/>
              <a:ext cx="334321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F0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4" name="正方形/長方形 19"/>
            <p:cNvSpPr>
              <a:spLocks noChangeArrowheads="1"/>
            </p:cNvSpPr>
            <p:nvPr/>
          </p:nvSpPr>
          <p:spPr bwMode="auto">
            <a:xfrm>
              <a:off x="1037279" y="5536200"/>
              <a:ext cx="334321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F3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5" name="正方形/長方形 20"/>
            <p:cNvSpPr>
              <a:spLocks noChangeArrowheads="1"/>
            </p:cNvSpPr>
            <p:nvPr/>
          </p:nvSpPr>
          <p:spPr bwMode="auto">
            <a:xfrm>
              <a:off x="1447800" y="5536197"/>
              <a:ext cx="334321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F5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32796" name="正方形/長方形 21"/>
            <p:cNvSpPr>
              <a:spLocks noChangeArrowheads="1"/>
            </p:cNvSpPr>
            <p:nvPr/>
          </p:nvSpPr>
          <p:spPr bwMode="auto">
            <a:xfrm>
              <a:off x="2438400" y="5536200"/>
              <a:ext cx="498253" cy="220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000" b="1">
                  <a:solidFill>
                    <a:srgbClr val="00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FH10</a:t>
              </a:r>
              <a:endParaRPr lang="ja-JP" altLang="en-US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</p:grp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685800" y="2057400"/>
            <a:ext cx="2819400" cy="923925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</a:t>
            </a:r>
            <a:r>
              <a:rPr lang="en-US" altLang="ja-JP" sz="1800" b="1" baseline="-25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0 </a:t>
            </a:r>
            <a:r>
              <a:rPr lang="en-US" altLang="ja-JP" sz="18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= ±15mrad</a:t>
            </a:r>
          </a:p>
          <a:p>
            <a:pPr>
              <a:defRPr/>
            </a:pPr>
            <a:r>
              <a:rPr lang="en-US" altLang="ja-JP" sz="1800" b="1" i="1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dp/p</a:t>
            </a:r>
            <a:r>
              <a:rPr lang="en-US" altLang="ja-JP" sz="1800" b="1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= </a:t>
            </a:r>
            <a:r>
              <a:rPr lang="en-US" altLang="ja-JP" sz="1800" b="1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-0.5%</a:t>
            </a:r>
            <a:r>
              <a:rPr lang="en-US" altLang="ja-JP" sz="18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altLang="ja-JP" sz="1800" b="1" dirty="0">
                <a:latin typeface="Arial"/>
                <a:ea typeface="+mj-ea"/>
                <a:cs typeface="Arial"/>
              </a:rPr>
              <a:t>0.0%</a:t>
            </a:r>
            <a:r>
              <a:rPr lang="en-US" altLang="ja-JP" sz="1800" b="1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,</a:t>
            </a:r>
            <a:r>
              <a:rPr lang="en-US" altLang="ja-JP" sz="18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altLang="ja-JP" sz="1800" b="1" dirty="0">
                <a:solidFill>
                  <a:srgbClr val="0000FF"/>
                </a:solidFill>
                <a:latin typeface="Arial"/>
                <a:ea typeface="+mj-ea"/>
                <a:cs typeface="Arial"/>
              </a:rPr>
              <a:t>0.5%</a:t>
            </a:r>
          </a:p>
          <a:p>
            <a:pPr>
              <a:defRPr/>
            </a:pPr>
            <a:r>
              <a:rPr lang="en-US" altLang="ja-JP" sz="18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(200MeV/u,m/q=3)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784600" y="0"/>
            <a:ext cx="5346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Optics design for injection</a:t>
            </a:r>
            <a:endParaRPr lang="en-US" altLang="ja-JP" sz="3200" b="1" dirty="0">
              <a:solidFill>
                <a:schemeClr val="bg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pic>
        <p:nvPicPr>
          <p:cNvPr id="32774" name="図 29" descr="screenshot_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0300" y="5029200"/>
            <a:ext cx="15494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正方形/長方形 31"/>
          <p:cNvSpPr>
            <a:spLocks noChangeArrowheads="1"/>
          </p:cNvSpPr>
          <p:nvPr/>
        </p:nvSpPr>
        <p:spPr bwMode="auto">
          <a:xfrm>
            <a:off x="3395663" y="5087938"/>
            <a:ext cx="571500" cy="339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FR1</a:t>
            </a:r>
            <a:endParaRPr lang="ja-JP" altLang="en-US" sz="16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76" name="正方形/長方形 32"/>
          <p:cNvSpPr>
            <a:spLocks noChangeArrowheads="1"/>
          </p:cNvSpPr>
          <p:nvPr/>
        </p:nvSpPr>
        <p:spPr bwMode="auto">
          <a:xfrm>
            <a:off x="3670300" y="4692650"/>
            <a:ext cx="1541463" cy="338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Injection line</a:t>
            </a:r>
            <a:endParaRPr lang="ja-JP" altLang="en-US" sz="16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77" name="正方形/長方形 33"/>
          <p:cNvSpPr>
            <a:spLocks noChangeArrowheads="1"/>
          </p:cNvSpPr>
          <p:nvPr/>
        </p:nvSpPr>
        <p:spPr bwMode="auto">
          <a:xfrm>
            <a:off x="4640263" y="4943475"/>
            <a:ext cx="936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Septum</a:t>
            </a:r>
          </a:p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   1,2</a:t>
            </a:r>
          </a:p>
        </p:txBody>
      </p:sp>
      <p:sp>
        <p:nvSpPr>
          <p:cNvPr id="32778" name="正方形/長方形 34"/>
          <p:cNvSpPr>
            <a:spLocks noChangeArrowheads="1"/>
          </p:cNvSpPr>
          <p:nvPr/>
        </p:nvSpPr>
        <p:spPr bwMode="auto">
          <a:xfrm>
            <a:off x="7696200" y="3398838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Kicker</a:t>
            </a:r>
            <a:endParaRPr lang="ja-JP" altLang="en-US" sz="16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79" name="正方形/長方形 35"/>
          <p:cNvSpPr>
            <a:spLocks noChangeArrowheads="1"/>
          </p:cNvSpPr>
          <p:nvPr/>
        </p:nvSpPr>
        <p:spPr bwMode="auto">
          <a:xfrm>
            <a:off x="5257800" y="6367463"/>
            <a:ext cx="1860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ring</a:t>
            </a:r>
            <a:endParaRPr lang="ja-JP" altLang="en-US" sz="1600" b="1" dirty="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80" name="正方形/長方形 37"/>
          <p:cNvSpPr>
            <a:spLocks noChangeArrowheads="1"/>
          </p:cNvSpPr>
          <p:nvPr/>
        </p:nvSpPr>
        <p:spPr bwMode="auto">
          <a:xfrm>
            <a:off x="7445375" y="2852738"/>
            <a:ext cx="1585913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Injection point</a:t>
            </a:r>
            <a:endParaRPr lang="ja-JP" altLang="en-US" sz="1600" b="1">
              <a:solidFill>
                <a:srgbClr val="FF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81" name="Rectangle 59"/>
          <p:cNvSpPr>
            <a:spLocks noChangeArrowheads="1"/>
          </p:cNvSpPr>
          <p:nvPr/>
        </p:nvSpPr>
        <p:spPr bwMode="auto">
          <a:xfrm>
            <a:off x="469900" y="5818188"/>
            <a:ext cx="28956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Kick angle is 19mrad</a:t>
            </a:r>
          </a:p>
          <a:p>
            <a:r>
              <a:rPr lang="en-US" altLang="ja-JP" sz="2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Dispersion matching</a:t>
            </a:r>
          </a:p>
        </p:txBody>
      </p:sp>
      <p:pic>
        <p:nvPicPr>
          <p:cNvPr id="32783" name="図 47" descr="tarnIIfiel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6525" y="1828800"/>
            <a:ext cx="19796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正方形/長方形 48"/>
          <p:cNvSpPr>
            <a:spLocks noChangeArrowheads="1"/>
          </p:cNvSpPr>
          <p:nvPr/>
        </p:nvSpPr>
        <p:spPr bwMode="auto">
          <a:xfrm>
            <a:off x="7118350" y="1981200"/>
            <a:ext cx="17580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latin typeface="Arial" pitchFamily="64" charset="0"/>
                <a:ea typeface="Arial" pitchFamily="64" charset="0"/>
                <a:cs typeface="Arial" pitchFamily="64" charset="0"/>
              </a:rPr>
              <a:t> 2 outer dipoles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2 inner dipoles</a:t>
            </a:r>
            <a:endParaRPr lang="ja-JP" altLang="en-US" sz="1600" b="1" dirty="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85" name="正方形/長方形 51"/>
          <p:cNvSpPr>
            <a:spLocks noChangeArrowheads="1"/>
          </p:cNvSpPr>
          <p:nvPr/>
        </p:nvSpPr>
        <p:spPr bwMode="auto">
          <a:xfrm>
            <a:off x="5295900" y="2984500"/>
            <a:ext cx="2379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radial distributions</a:t>
            </a:r>
          </a:p>
          <a:p>
            <a:r>
              <a:rPr lang="en-US" altLang="ja-JP" sz="14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of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magnetic field </a:t>
            </a:r>
            <a:r>
              <a:rPr lang="en-US" altLang="ja-JP" sz="14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strength</a:t>
            </a:r>
            <a:endParaRPr lang="ja-JP" altLang="en-US" sz="1400" b="1" dirty="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32786" name="正方形/長方形 53"/>
          <p:cNvSpPr>
            <a:spLocks noChangeArrowheads="1"/>
          </p:cNvSpPr>
          <p:nvPr/>
        </p:nvSpPr>
        <p:spPr bwMode="auto">
          <a:xfrm>
            <a:off x="5181600" y="1828800"/>
            <a:ext cx="879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200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B(r)/B</a:t>
            </a:r>
            <a:r>
              <a:rPr lang="en-US" altLang="ja-JP" sz="1200" baseline="-250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12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[T]</a:t>
            </a:r>
            <a:endParaRPr lang="ja-JP" altLang="en-US" sz="120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 rot="5400000">
            <a:off x="8087916" y="3335734"/>
            <a:ext cx="298450" cy="238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ing200-2y10mrad3rdall のコピー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1935" y="1346205"/>
            <a:ext cx="8063988" cy="5375992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784600" y="0"/>
            <a:ext cx="5346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Optics design for injection</a:t>
            </a:r>
            <a:endParaRPr lang="en-US" altLang="ja-JP" sz="3200" b="1" dirty="0">
              <a:solidFill>
                <a:schemeClr val="bg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8" name="正方形/長方形 13"/>
          <p:cNvSpPr>
            <a:spLocks noChangeArrowheads="1"/>
          </p:cNvSpPr>
          <p:nvPr/>
        </p:nvSpPr>
        <p:spPr bwMode="auto">
          <a:xfrm>
            <a:off x="5569212" y="4929427"/>
            <a:ext cx="4641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FR1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9" name="正方形/長方形 14"/>
          <p:cNvSpPr>
            <a:spLocks noChangeArrowheads="1"/>
          </p:cNvSpPr>
          <p:nvPr/>
        </p:nvSpPr>
        <p:spPr bwMode="auto">
          <a:xfrm>
            <a:off x="2562148" y="2838391"/>
            <a:ext cx="7507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BigRIPS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0" name="正方形/長方形 15"/>
          <p:cNvSpPr>
            <a:spLocks noChangeArrowheads="1"/>
          </p:cNvSpPr>
          <p:nvPr/>
        </p:nvSpPr>
        <p:spPr bwMode="auto">
          <a:xfrm>
            <a:off x="5061840" y="2167467"/>
            <a:ext cx="8049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SHARAQ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1" name="正方形/長方形 16"/>
          <p:cNvSpPr>
            <a:spLocks noChangeArrowheads="1"/>
          </p:cNvSpPr>
          <p:nvPr/>
        </p:nvSpPr>
        <p:spPr bwMode="auto">
          <a:xfrm>
            <a:off x="4006582" y="2549496"/>
            <a:ext cx="1230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High-resolution</a:t>
            </a:r>
          </a:p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beam line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2" name="正方形/長方形 17"/>
          <p:cNvSpPr>
            <a:spLocks noChangeArrowheads="1"/>
          </p:cNvSpPr>
          <p:nvPr/>
        </p:nvSpPr>
        <p:spPr bwMode="auto">
          <a:xfrm>
            <a:off x="3865659" y="4929427"/>
            <a:ext cx="4641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FH7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3" name="正方形/長方形 18"/>
          <p:cNvSpPr>
            <a:spLocks noChangeArrowheads="1"/>
          </p:cNvSpPr>
          <p:nvPr/>
        </p:nvSpPr>
        <p:spPr bwMode="auto">
          <a:xfrm>
            <a:off x="1413843" y="4929427"/>
            <a:ext cx="36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F0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4" name="正方形/長方形 19"/>
          <p:cNvSpPr>
            <a:spLocks noChangeArrowheads="1"/>
          </p:cNvSpPr>
          <p:nvPr/>
        </p:nvSpPr>
        <p:spPr bwMode="auto">
          <a:xfrm>
            <a:off x="2371902" y="4929427"/>
            <a:ext cx="36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F3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5" name="正方形/長方形 20"/>
          <p:cNvSpPr>
            <a:spLocks noChangeArrowheads="1"/>
          </p:cNvSpPr>
          <p:nvPr/>
        </p:nvSpPr>
        <p:spPr bwMode="auto">
          <a:xfrm>
            <a:off x="3072238" y="4929427"/>
            <a:ext cx="363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F5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6" name="正方形/長方形 21"/>
          <p:cNvSpPr>
            <a:spLocks noChangeArrowheads="1"/>
          </p:cNvSpPr>
          <p:nvPr/>
        </p:nvSpPr>
        <p:spPr bwMode="auto">
          <a:xfrm>
            <a:off x="4826594" y="4929427"/>
            <a:ext cx="5417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FH10</a:t>
            </a:r>
            <a:endParaRPr lang="ja-JP" altLang="en-US" sz="10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7" name="Rectangle 102"/>
          <p:cNvSpPr>
            <a:spLocks noChangeArrowheads="1"/>
          </p:cNvSpPr>
          <p:nvPr/>
        </p:nvSpPr>
        <p:spPr bwMode="auto">
          <a:xfrm>
            <a:off x="795866" y="2760133"/>
            <a:ext cx="1278467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400" b="1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altLang="ja-JP" sz="1400" b="1" baseline="-25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0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= ±10mrad</a:t>
            </a:r>
          </a:p>
        </p:txBody>
      </p:sp>
      <p:sp>
        <p:nvSpPr>
          <p:cNvPr id="19" name="正方形/長方形 32"/>
          <p:cNvSpPr>
            <a:spLocks noChangeArrowheads="1"/>
          </p:cNvSpPr>
          <p:nvPr/>
        </p:nvSpPr>
        <p:spPr bwMode="auto">
          <a:xfrm>
            <a:off x="5651509" y="2652184"/>
            <a:ext cx="87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2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Injection line</a:t>
            </a:r>
            <a:endParaRPr lang="ja-JP" altLang="en-US" sz="12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1" name="正方形/長方形 35"/>
          <p:cNvSpPr>
            <a:spLocks noChangeArrowheads="1"/>
          </p:cNvSpPr>
          <p:nvPr/>
        </p:nvSpPr>
        <p:spPr bwMode="auto">
          <a:xfrm>
            <a:off x="6409267" y="5351463"/>
            <a:ext cx="1860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ring</a:t>
            </a:r>
            <a:endParaRPr lang="ja-JP" altLang="en-US" sz="1600" b="1" dirty="0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2" name="正方形/長方形 34"/>
          <p:cNvSpPr>
            <a:spLocks noChangeArrowheads="1"/>
          </p:cNvSpPr>
          <p:nvPr/>
        </p:nvSpPr>
        <p:spPr bwMode="auto">
          <a:xfrm>
            <a:off x="7162800" y="2408238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Kicker</a:t>
            </a:r>
            <a:endParaRPr lang="ja-JP" altLang="en-US" sz="1600" b="1">
              <a:solidFill>
                <a:srgbClr val="0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図 5" descr="fig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4" y="1447801"/>
            <a:ext cx="507043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図 28" descr="fig8-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050" y="3098800"/>
            <a:ext cx="33750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円/楕円 29"/>
          <p:cNvSpPr/>
          <p:nvPr/>
        </p:nvSpPr>
        <p:spPr>
          <a:xfrm rot="164988">
            <a:off x="5825064" y="3429000"/>
            <a:ext cx="520701" cy="27347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 rot="150150">
            <a:off x="7666566" y="3234267"/>
            <a:ext cx="372535" cy="31115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801" name="タイトル 4"/>
          <p:cNvSpPr txBox="1">
            <a:spLocks/>
          </p:cNvSpPr>
          <p:nvPr/>
        </p:nvSpPr>
        <p:spPr bwMode="auto">
          <a:xfrm>
            <a:off x="5619750" y="6392863"/>
            <a:ext cx="9191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x [cm]</a:t>
            </a:r>
          </a:p>
        </p:txBody>
      </p:sp>
      <p:sp>
        <p:nvSpPr>
          <p:cNvPr id="33802" name="タイトル 4"/>
          <p:cNvSpPr txBox="1">
            <a:spLocks/>
          </p:cNvSpPr>
          <p:nvPr/>
        </p:nvSpPr>
        <p:spPr bwMode="auto">
          <a:xfrm>
            <a:off x="7385050" y="6392863"/>
            <a:ext cx="9191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4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y [cm]</a:t>
            </a:r>
          </a:p>
        </p:txBody>
      </p:sp>
      <p:sp>
        <p:nvSpPr>
          <p:cNvPr id="33803" name="タイトル 4"/>
          <p:cNvSpPr txBox="1">
            <a:spLocks/>
          </p:cNvSpPr>
          <p:nvPr/>
        </p:nvSpPr>
        <p:spPr bwMode="auto">
          <a:xfrm>
            <a:off x="6070606" y="5952064"/>
            <a:ext cx="1405466" cy="39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eigen-ellipse</a:t>
            </a:r>
          </a:p>
          <a:p>
            <a:pPr algn="ctr"/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~100</a:t>
            </a:r>
            <a:r>
              <a:rPr lang="en-US" altLang="ja-JP" sz="1200" b="1">
                <a:solidFill>
                  <a:srgbClr val="FF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mm mrad</a:t>
            </a:r>
          </a:p>
        </p:txBody>
      </p:sp>
      <p:sp>
        <p:nvSpPr>
          <p:cNvPr id="33804" name="タイトル 4"/>
          <p:cNvSpPr txBox="1">
            <a:spLocks/>
          </p:cNvSpPr>
          <p:nvPr/>
        </p:nvSpPr>
        <p:spPr bwMode="auto">
          <a:xfrm>
            <a:off x="7763937" y="5943603"/>
            <a:ext cx="130386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eigen-ellipse</a:t>
            </a:r>
          </a:p>
          <a:p>
            <a:pPr algn="ctr"/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~25</a:t>
            </a:r>
            <a:r>
              <a:rPr lang="en-US" altLang="ja-JP" sz="1200" b="1">
                <a:solidFill>
                  <a:srgbClr val="FF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200" b="1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mm mrad</a:t>
            </a:r>
          </a:p>
        </p:txBody>
      </p:sp>
      <p:sp>
        <p:nvSpPr>
          <p:cNvPr id="33805" name="タイトル 4"/>
          <p:cNvSpPr txBox="1">
            <a:spLocks/>
          </p:cNvSpPr>
          <p:nvPr/>
        </p:nvSpPr>
        <p:spPr bwMode="auto">
          <a:xfrm rot="-5400000">
            <a:off x="6477000" y="4648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b="1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 </a:t>
            </a:r>
            <a:r>
              <a:rPr lang="en-US" altLang="ja-JP" sz="1200" b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[mrad]</a:t>
            </a:r>
          </a:p>
        </p:txBody>
      </p:sp>
      <p:sp>
        <p:nvSpPr>
          <p:cNvPr id="33806" name="タイトル 4"/>
          <p:cNvSpPr txBox="1">
            <a:spLocks/>
          </p:cNvSpPr>
          <p:nvPr/>
        </p:nvSpPr>
        <p:spPr bwMode="auto">
          <a:xfrm rot="-5400000">
            <a:off x="4724400" y="4648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200" b="1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a </a:t>
            </a:r>
            <a:r>
              <a:rPr lang="en-US" altLang="ja-JP" sz="1200" b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[mrad]</a:t>
            </a:r>
          </a:p>
        </p:txBody>
      </p:sp>
      <p:sp>
        <p:nvSpPr>
          <p:cNvPr id="33807" name="タイトル 4"/>
          <p:cNvSpPr txBox="1">
            <a:spLocks/>
          </p:cNvSpPr>
          <p:nvPr/>
        </p:nvSpPr>
        <p:spPr bwMode="auto">
          <a:xfrm>
            <a:off x="5029200" y="27432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for </a:t>
            </a:r>
            <a:r>
              <a:rPr lang="en-US" altLang="ja-JP" sz="1600" b="1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dp/p</a:t>
            </a:r>
            <a:r>
              <a:rPr lang="en-US" altLang="ja-JP" sz="16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=0 particles</a:t>
            </a: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596900" y="3944938"/>
            <a:ext cx="39497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latin typeface="+mn-lt"/>
              </a:rPr>
              <a:t>Optical transmission efficiency</a:t>
            </a:r>
            <a:endParaRPr lang="en-US" altLang="ja-JP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784600" y="0"/>
            <a:ext cx="5346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Optics design for injection</a:t>
            </a:r>
            <a:endParaRPr lang="en-US" altLang="ja-JP" sz="3200" b="1" dirty="0">
              <a:solidFill>
                <a:schemeClr val="bg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469751" y="4154904"/>
            <a:ext cx="1175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30</a:t>
            </a:r>
            <a:r>
              <a:rPr lang="en-US" altLang="ja-JP" sz="1200" b="1">
                <a:solidFill>
                  <a:srgbClr val="00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2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mm mrad</a:t>
            </a:r>
            <a:endParaRPr lang="ja-JP" altLang="en-US" sz="1200"/>
          </a:p>
        </p:txBody>
      </p:sp>
      <p:sp>
        <p:nvSpPr>
          <p:cNvPr id="19" name="正方形/長方形 18"/>
          <p:cNvSpPr/>
          <p:nvPr/>
        </p:nvSpPr>
        <p:spPr>
          <a:xfrm>
            <a:off x="7417102" y="3384439"/>
            <a:ext cx="11757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10</a:t>
            </a:r>
            <a:r>
              <a:rPr lang="en-US" altLang="ja-JP" sz="1200" b="1">
                <a:solidFill>
                  <a:srgbClr val="000000"/>
                </a:solidFill>
                <a:ea typeface="Times" pitchFamily="64" charset="0"/>
                <a:cs typeface="Times" pitchFamily="64" charset="0"/>
              </a:rPr>
              <a:t>π</a:t>
            </a:r>
            <a:r>
              <a:rPr lang="en-US" altLang="ja-JP" sz="12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mm mrad</a:t>
            </a:r>
            <a:endParaRPr lang="ja-JP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3048000" y="0"/>
            <a:ext cx="609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FFFFFF"/>
                </a:solidFill>
                <a:latin typeface="Arial" pitchFamily="64" charset="0"/>
              </a:rPr>
              <a:t>Specification of kicker</a:t>
            </a:r>
            <a:r>
              <a:rPr lang="en-US" altLang="ja-JP" sz="3200" b="1" dirty="0" smtClean="0">
                <a:solidFill>
                  <a:srgbClr val="FFFFFF"/>
                </a:solidFill>
                <a:latin typeface="Arial" pitchFamily="64" charset="0"/>
              </a:rPr>
              <a:t> magnet</a:t>
            </a:r>
            <a:endParaRPr lang="en-US" altLang="ja-JP" sz="3200" b="1" dirty="0">
              <a:solidFill>
                <a:srgbClr val="FFFFFF"/>
              </a:solidFill>
              <a:latin typeface="Arial" pitchFamily="64" charset="0"/>
            </a:endParaRP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882650" y="1651002"/>
            <a:ext cx="7378700" cy="501675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Type : 			distributed type</a:t>
            </a:r>
          </a:p>
          <a:p>
            <a:r>
              <a:rPr lang="en-US" altLang="ja-JP" sz="2000" b="1" dirty="0" smtClean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</a:t>
            </a:r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Kick angle :			19 </a:t>
            </a:r>
            <a:r>
              <a:rPr lang="en-US" altLang="ja-JP" sz="2000" b="1" dirty="0" err="1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mrad</a:t>
            </a:r>
            <a:endParaRPr lang="en-US" altLang="ja-JP" sz="2000" b="1" dirty="0">
              <a:solidFill>
                <a:schemeClr val="accent2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Number of Kicker :		5</a:t>
            </a: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Kick angle / 1kicker :		3.8mrad</a:t>
            </a: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Field strength :		0.05818 Tesla</a:t>
            </a: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Aperture :			</a:t>
            </a:r>
            <a:r>
              <a:rPr lang="en-US" altLang="ja-JP" sz="2000" b="1" dirty="0" err="1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h</a:t>
            </a:r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=50 mm, </a:t>
            </a:r>
            <a:r>
              <a:rPr lang="en-US" altLang="ja-JP" sz="2000" b="1" dirty="0" err="1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w</a:t>
            </a:r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=150 mm</a:t>
            </a: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Impedance :			12.5 </a:t>
            </a:r>
            <a:r>
              <a:rPr lang="en-US" altLang="ja-JP" sz="2000" b="1" dirty="0" err="1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Ω</a:t>
            </a:r>
            <a:endParaRPr lang="en-US" altLang="ja-JP" sz="2000" b="1" dirty="0">
              <a:solidFill>
                <a:schemeClr val="accent2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Number of cell / 1kicker :	14</a:t>
            </a:r>
          </a:p>
          <a:p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Effective length / 1kicker :	0.42 </a:t>
            </a:r>
            <a:r>
              <a:rPr lang="en-US" altLang="ja-JP" sz="2000" b="1" dirty="0" err="1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</a:t>
            </a:r>
            <a:r>
              <a:rPr lang="en-US" altLang="ja-JP" sz="2000" b="1" dirty="0">
                <a:solidFill>
                  <a:schemeClr val="accent2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	</a:t>
            </a:r>
          </a:p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Inductance / 1cell :		57 </a:t>
            </a:r>
            <a:r>
              <a:rPr lang="en-US" altLang="ja-JP" sz="2000" b="1" dirty="0" err="1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nH</a:t>
            </a:r>
            <a:endParaRPr lang="en-US" altLang="ja-JP" sz="2000" b="1" dirty="0">
              <a:solidFill>
                <a:srgbClr val="0000FF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Capacitance / 1cell :		230 pF</a:t>
            </a:r>
          </a:p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Propagation time / 1cell :	5.06 ns (including stray 25%)</a:t>
            </a:r>
          </a:p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Propagation time / 1kicker :	70.84 ns</a:t>
            </a: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Charging voltage :		60 kV</a:t>
            </a: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Current : 			2400 A</a:t>
            </a: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Repetition :			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1Hz ~ 100Hz</a:t>
            </a:r>
            <a:endParaRPr lang="en-US" altLang="ja-JP" sz="2000" b="1" dirty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8"/>
          <p:cNvSpPr>
            <a:spLocks noChangeArrowheads="1"/>
          </p:cNvSpPr>
          <p:nvPr/>
        </p:nvSpPr>
        <p:spPr bwMode="auto">
          <a:xfrm>
            <a:off x="1447800" y="6011333"/>
            <a:ext cx="62484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ja-JP" b="1" dirty="0" smtClean="0">
                <a:solidFill>
                  <a:srgbClr val="0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Thank you very much for your attention !</a:t>
            </a:r>
            <a:endParaRPr lang="en-US" altLang="ja-JP" b="1" dirty="0">
              <a:solidFill>
                <a:srgbClr val="000000"/>
              </a:solidFill>
              <a:latin typeface="Arial" pitchFamily="64" charset="0"/>
              <a:ea typeface="ＭＳ Ｐゴシック" pitchFamily="64" charset="-128"/>
              <a:cs typeface="Arial" pitchFamily="6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086600" y="0"/>
            <a:ext cx="2044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rgbClr val="FFFFFF"/>
                </a:solidFill>
                <a:latin typeface="Arial" pitchFamily="64" charset="0"/>
              </a:rPr>
              <a:t>Summary</a:t>
            </a:r>
            <a:endParaRPr lang="en-US" altLang="ja-JP" sz="3200" b="1" dirty="0">
              <a:solidFill>
                <a:srgbClr val="FFFFFF"/>
              </a:solidFill>
              <a:latin typeface="Arial" pitchFamily="6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1963321"/>
            <a:ext cx="9144000" cy="341632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- We developed the fast response kicker system. Because the 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time taken for kicker excitation faster than the flight-time of 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particle, we will be able to use the self-trigger individual 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injection method with an</a:t>
            </a:r>
            <a:r>
              <a:rPr lang="ja-JP" altLang="en-US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energy of 200 </a:t>
            </a:r>
            <a:r>
              <a:rPr lang="en-US" altLang="ja-JP" b="1" dirty="0" err="1" smtClean="0">
                <a:solidFill>
                  <a:srgbClr val="800000"/>
                </a:solidFill>
                <a:latin typeface="+mj-lt"/>
              </a:rPr>
              <a:t>MeV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/nucleon.</a:t>
            </a:r>
          </a:p>
          <a:p>
            <a:endParaRPr lang="en-US" altLang="ja-JP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- We decided the ring design which ensure the </a:t>
            </a:r>
            <a:r>
              <a:rPr lang="en-US" altLang="ja-JP" b="1" dirty="0" err="1" smtClean="0">
                <a:solidFill>
                  <a:srgbClr val="800000"/>
                </a:solidFill>
                <a:latin typeface="+mj-lt"/>
              </a:rPr>
              <a:t>isochronism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of 10</a:t>
            </a:r>
            <a:r>
              <a:rPr lang="en-US" altLang="ja-JP" b="1" baseline="30000" dirty="0" smtClean="0">
                <a:solidFill>
                  <a:srgbClr val="800000"/>
                </a:solidFill>
                <a:latin typeface="+mj-lt"/>
              </a:rPr>
              <a:t>−6</a:t>
            </a:r>
            <a:r>
              <a:rPr lang="ja-JP" altLang="en-US" b="1" baseline="30000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at</a:t>
            </a:r>
            <a:r>
              <a:rPr lang="ja-JP" altLang="en-US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1% momentum spread. The shape of the laminated 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iron plate is decided.</a:t>
            </a:r>
            <a:r>
              <a:rPr lang="ja-JP" altLang="en-US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The remaining</a:t>
            </a:r>
            <a:r>
              <a:rPr lang="ja-JP" altLang="en-US" b="1" dirty="0" smtClean="0">
                <a:solidFill>
                  <a:srgbClr val="800000"/>
                </a:solidFill>
                <a:latin typeface="+mj-lt"/>
              </a:rPr>
              <a:t> 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task is to </a:t>
            </a:r>
            <a:r>
              <a:rPr lang="en-US" altLang="ja-JP" b="1" dirty="0" err="1" smtClean="0">
                <a:solidFill>
                  <a:srgbClr val="800000"/>
                </a:solidFill>
                <a:latin typeface="+mj-lt"/>
              </a:rPr>
              <a:t>ﬁx</a:t>
            </a:r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the</a:t>
            </a:r>
          </a:p>
          <a:p>
            <a:r>
              <a:rPr lang="en-US" altLang="ja-JP" b="1" dirty="0" smtClean="0">
                <a:solidFill>
                  <a:srgbClr val="800000"/>
                </a:solidFill>
                <a:latin typeface="+mj-lt"/>
              </a:rPr>
              <a:t>  placement of trim-coils.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17"/>
          <p:cNvSpPr>
            <a:spLocks noChangeArrowheads="1"/>
          </p:cNvSpPr>
          <p:nvPr/>
        </p:nvSpPr>
        <p:spPr bwMode="auto">
          <a:xfrm>
            <a:off x="50800" y="5987872"/>
            <a:ext cx="5397500" cy="830997"/>
          </a:xfrm>
          <a:prstGeom prst="rect">
            <a:avLst/>
          </a:prstGeom>
          <a:solidFill>
            <a:srgbClr val="0000FF">
              <a:alpha val="92000"/>
            </a:srgbClr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altLang="ja-JP" b="1" dirty="0" smtClean="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1. Fast response kicker system</a:t>
            </a:r>
          </a:p>
          <a:p>
            <a:pPr marL="457200" indent="-457200"/>
            <a:r>
              <a:rPr lang="en-US" altLang="ja-JP" b="1" dirty="0" smtClean="0">
                <a:solidFill>
                  <a:srgbClr val="FFFF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2. Precisely tuned isochronous ring</a:t>
            </a:r>
            <a:endParaRPr lang="en-US" altLang="ja-JP" b="1" baseline="30000" dirty="0">
              <a:solidFill>
                <a:srgbClr val="FFFFFF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257800" y="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Conceptual design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002264" y="4470400"/>
            <a:ext cx="2697163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699427" y="4470400"/>
            <a:ext cx="1036637" cy="1828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7564864" y="5613400"/>
            <a:ext cx="600075" cy="685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9" name="Oval 14"/>
          <p:cNvSpPr>
            <a:spLocks noChangeAspect="1" noChangeArrowheads="1"/>
          </p:cNvSpPr>
          <p:nvPr/>
        </p:nvSpPr>
        <p:spPr bwMode="auto">
          <a:xfrm>
            <a:off x="6382177" y="3860800"/>
            <a:ext cx="2062162" cy="20621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n>
                <a:solidFill>
                  <a:srgbClr val="FF6600"/>
                </a:solidFill>
              </a:ln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>
            <a:off x="3526264" y="4318000"/>
            <a:ext cx="0" cy="304800"/>
          </a:xfrm>
          <a:prstGeom prst="line">
            <a:avLst/>
          </a:prstGeom>
          <a:noFill/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11" name="Line 38"/>
          <p:cNvSpPr>
            <a:spLocks noChangeShapeType="1"/>
          </p:cNvSpPr>
          <p:nvPr/>
        </p:nvSpPr>
        <p:spPr bwMode="auto">
          <a:xfrm>
            <a:off x="2002264" y="4318000"/>
            <a:ext cx="0" cy="3048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3291314" y="4522788"/>
            <a:ext cx="48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000" b="1">
                <a:solidFill>
                  <a:schemeClr val="tx1"/>
                </a:solidFill>
                <a:latin typeface="Arial"/>
                <a:ea typeface="+mj-ea"/>
                <a:cs typeface="Arial"/>
              </a:rPr>
              <a:t>F3</a:t>
            </a: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6310739" y="4622800"/>
            <a:ext cx="152400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5126464" y="4346575"/>
            <a:ext cx="1125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b="1">
                <a:solidFill>
                  <a:srgbClr val="0000FF"/>
                </a:solidFill>
                <a:latin typeface="Arial"/>
                <a:ea typeface="+mj-ea"/>
                <a:cs typeface="Arial"/>
              </a:rPr>
              <a:t>Kicker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740826" y="59182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Injection line</a:t>
            </a:r>
          </a:p>
        </p:txBody>
      </p:sp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791002" y="3568700"/>
            <a:ext cx="83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b="1">
                <a:solidFill>
                  <a:schemeClr val="tx1"/>
                </a:solidFill>
                <a:latin typeface="Arial"/>
                <a:ea typeface="+mj-ea"/>
                <a:cs typeface="Arial"/>
              </a:rPr>
              <a:t>SRC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724952" y="6299200"/>
            <a:ext cx="18399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sz="1800" b="1">
              <a:latin typeface="Arial"/>
              <a:ea typeface="+mj-ea"/>
              <a:cs typeface="Arial"/>
            </a:endParaRP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auto">
          <a:xfrm>
            <a:off x="6510764" y="4229100"/>
            <a:ext cx="1813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Isochronous</a:t>
            </a:r>
          </a:p>
          <a:p>
            <a:pPr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       ring</a:t>
            </a:r>
          </a:p>
          <a:p>
            <a:pPr>
              <a:defRPr/>
            </a:pPr>
            <a:endParaRPr lang="en-US" altLang="ja-JP" sz="800" b="1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>
              <a:defRPr/>
            </a:pPr>
            <a:r>
              <a:rPr lang="en-US" altLang="ja-JP" sz="1600" b="1" i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   δB</a:t>
            </a:r>
            <a:r>
              <a:rPr lang="en-US" altLang="ja-JP" sz="1600" b="1" baseline="-250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0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/</a:t>
            </a:r>
            <a:r>
              <a:rPr lang="en-US" altLang="ja-JP" sz="1600" b="1" i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altLang="ja-JP" sz="1600" b="1" baseline="-25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0</a:t>
            </a:r>
            <a:r>
              <a:rPr lang="en-US" altLang="ja-JP" sz="1600" b="1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~ 10</a:t>
            </a:r>
            <a:r>
              <a:rPr lang="en-US" altLang="ja-JP" sz="1600" b="1" baseline="300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-6</a:t>
            </a:r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6386939" y="3454400"/>
            <a:ext cx="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 flipH="1">
            <a:off x="3526264" y="3454400"/>
            <a:ext cx="286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V="1">
            <a:off x="3526264" y="3725863"/>
            <a:ext cx="0" cy="338137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3831064" y="3109913"/>
            <a:ext cx="227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transmission cable</a:t>
            </a: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6310739" y="3937000"/>
            <a:ext cx="1524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solidFill>
                <a:srgbClr val="0000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6386939" y="4394200"/>
            <a:ext cx="0" cy="228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25" name="Rectangle 85"/>
          <p:cNvSpPr>
            <a:spLocks noChangeArrowheads="1"/>
          </p:cNvSpPr>
          <p:nvPr/>
        </p:nvSpPr>
        <p:spPr bwMode="auto">
          <a:xfrm>
            <a:off x="3454827" y="4068763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26" name="Line 86"/>
          <p:cNvSpPr>
            <a:spLocks noChangeShapeType="1"/>
          </p:cNvSpPr>
          <p:nvPr/>
        </p:nvSpPr>
        <p:spPr bwMode="auto">
          <a:xfrm flipV="1">
            <a:off x="3526264" y="3454400"/>
            <a:ext cx="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Rectangle 97"/>
          <p:cNvSpPr>
            <a:spLocks noChangeArrowheads="1"/>
          </p:cNvSpPr>
          <p:nvPr/>
        </p:nvSpPr>
        <p:spPr bwMode="auto">
          <a:xfrm>
            <a:off x="3505627" y="3689350"/>
            <a:ext cx="1646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u="sng">
                <a:latin typeface="Arial"/>
                <a:ea typeface="+mj-ea"/>
                <a:cs typeface="Arial"/>
              </a:rPr>
              <a:t>trigger signal</a:t>
            </a:r>
          </a:p>
        </p:txBody>
      </p:sp>
      <p:sp>
        <p:nvSpPr>
          <p:cNvPr id="28" name="Rectangle 102"/>
          <p:cNvSpPr>
            <a:spLocks noChangeArrowheads="1"/>
          </p:cNvSpPr>
          <p:nvPr/>
        </p:nvSpPr>
        <p:spPr bwMode="auto">
          <a:xfrm>
            <a:off x="3259564" y="50038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BigRIPS</a:t>
            </a:r>
            <a:endParaRPr lang="en-US" altLang="ja-JP" sz="1800" b="1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9" name="Line 106"/>
          <p:cNvSpPr>
            <a:spLocks noChangeShapeType="1"/>
          </p:cNvSpPr>
          <p:nvPr/>
        </p:nvSpPr>
        <p:spPr bwMode="auto">
          <a:xfrm>
            <a:off x="1327577" y="4471988"/>
            <a:ext cx="6858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508427" y="3149600"/>
            <a:ext cx="1316037" cy="1320800"/>
          </a:xfrm>
          <a:prstGeom prst="ellipse">
            <a:avLst/>
          </a:prstGeom>
          <a:noFill/>
          <a:ln w="38100" cap="flat" cmpd="sng" algn="ctr">
            <a:solidFill>
              <a:srgbClr val="03573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913239" y="2946400"/>
            <a:ext cx="506413" cy="5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70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 rot="18054850">
            <a:off x="406827" y="3252787"/>
            <a:ext cx="508000" cy="5048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70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 rot="10800000">
            <a:off x="913239" y="4165600"/>
            <a:ext cx="506413" cy="5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 rot="13858433">
            <a:off x="406827" y="3862387"/>
            <a:ext cx="508000" cy="5048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 rot="3059742">
            <a:off x="1418858" y="3251994"/>
            <a:ext cx="508000" cy="5064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70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 rot="7254850">
            <a:off x="1418858" y="3861594"/>
            <a:ext cx="508000" cy="5064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70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1773664" y="4522788"/>
            <a:ext cx="48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000" b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F0</a:t>
            </a: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2832100" y="447198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570181" y="4471988"/>
            <a:ext cx="2508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flipV="1">
            <a:off x="3526264" y="4221163"/>
            <a:ext cx="0" cy="10001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43" name="Rectangle 97"/>
          <p:cNvSpPr>
            <a:spLocks noChangeArrowheads="1"/>
          </p:cNvSpPr>
          <p:nvPr/>
        </p:nvSpPr>
        <p:spPr bwMode="auto">
          <a:xfrm>
            <a:off x="3626277" y="4400550"/>
            <a:ext cx="1005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u="sng" dirty="0">
                <a:solidFill>
                  <a:srgbClr val="FF6600"/>
                </a:solidFill>
                <a:latin typeface="Arial"/>
                <a:ea typeface="+mj-ea"/>
                <a:cs typeface="Arial"/>
              </a:rPr>
              <a:t>particle</a:t>
            </a: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429677" y="4699000"/>
            <a:ext cx="915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b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magnet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5502702" y="3860800"/>
            <a:ext cx="86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b="1">
                <a:solidFill>
                  <a:srgbClr val="0000FF"/>
                </a:solidFill>
                <a:latin typeface="Arial"/>
                <a:ea typeface="+mj-ea"/>
                <a:cs typeface="Arial"/>
              </a:rPr>
              <a:t>power</a:t>
            </a:r>
          </a:p>
          <a:p>
            <a:pPr>
              <a:defRPr/>
            </a:pPr>
            <a:r>
              <a:rPr lang="en-US" altLang="ja-JP" sz="1600" b="1">
                <a:solidFill>
                  <a:srgbClr val="0000FF"/>
                </a:solidFill>
                <a:latin typeface="Arial"/>
                <a:ea typeface="+mj-ea"/>
                <a:cs typeface="Arial"/>
              </a:rPr>
              <a:t>supply</a:t>
            </a:r>
          </a:p>
        </p:txBody>
      </p:sp>
      <p:sp>
        <p:nvSpPr>
          <p:cNvPr id="40" name="円/楕円 39"/>
          <p:cNvSpPr/>
          <p:nvPr/>
        </p:nvSpPr>
        <p:spPr>
          <a:xfrm>
            <a:off x="3564364" y="4406900"/>
            <a:ext cx="147638" cy="14605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cs typeface="Arial"/>
            </a:endParaRPr>
          </a:p>
        </p:txBody>
      </p: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2337227" y="4443413"/>
            <a:ext cx="1073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selection</a:t>
            </a:r>
          </a:p>
          <a:p>
            <a:pPr>
              <a:defRPr/>
            </a:pP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B</a:t>
            </a:r>
            <a:r>
              <a:rPr lang="en-US" altLang="ja-JP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ρ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/>
              </a:rPr>
              <a:t>, TOF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6726664" y="31242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b="1">
                <a:solidFill>
                  <a:srgbClr val="7F7F7F"/>
                </a:solidFill>
                <a:latin typeface="Arial"/>
                <a:ea typeface="+mj-ea"/>
                <a:cs typeface="Arial"/>
              </a:rPr>
              <a:t>identification</a:t>
            </a:r>
          </a:p>
          <a:p>
            <a:pPr>
              <a:defRPr/>
            </a:pPr>
            <a:r>
              <a:rPr lang="en-US" altLang="ja-JP" sz="1600" b="1">
                <a:solidFill>
                  <a:srgbClr val="7F7F7F"/>
                </a:solidFill>
                <a:latin typeface="Arial"/>
                <a:ea typeface="+mj-ea"/>
                <a:cs typeface="Arial"/>
              </a:rPr>
              <a:t>dE, E</a:t>
            </a:r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rot="5400000">
            <a:off x="7641064" y="3632200"/>
            <a:ext cx="228600" cy="228600"/>
          </a:xfrm>
          <a:prstGeom prst="line">
            <a:avLst/>
          </a:prstGeom>
          <a:noFill/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6764764" y="5351463"/>
            <a:ext cx="1339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δT</a:t>
            </a:r>
            <a:r>
              <a:rPr lang="en-US" altLang="ja-JP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/</a:t>
            </a:r>
            <a:r>
              <a:rPr lang="en-US" altLang="ja-JP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lang="en-US" altLang="ja-JP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&lt; 10</a:t>
            </a:r>
            <a:r>
              <a:rPr lang="en-US" altLang="ja-JP" sz="18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-6</a:t>
            </a:r>
            <a:r>
              <a:rPr lang="en-US" altLang="ja-JP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55" name="Rectangle 40"/>
          <p:cNvSpPr>
            <a:spLocks noChangeArrowheads="1"/>
          </p:cNvSpPr>
          <p:nvPr/>
        </p:nvSpPr>
        <p:spPr bwMode="auto">
          <a:xfrm rot="3620093">
            <a:off x="4196984" y="5091906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600" b="1" i="1" dirty="0" err="1">
                <a:solidFill>
                  <a:srgbClr val="7F7F7F"/>
                </a:solidFill>
                <a:latin typeface="Arial"/>
                <a:ea typeface="+mj-ea"/>
                <a:cs typeface="Arial"/>
              </a:rPr>
              <a:t>β</a:t>
            </a:r>
            <a:r>
              <a:rPr lang="en-US" altLang="ja-JP" sz="1600" b="1" dirty="0">
                <a:solidFill>
                  <a:srgbClr val="7F7F7F"/>
                </a:solidFill>
                <a:latin typeface="Arial"/>
                <a:ea typeface="+mj-ea"/>
                <a:cs typeface="Arial"/>
              </a:rPr>
              <a:t> measurement</a:t>
            </a: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198029" y="1341967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1. Self-trigger individual injection</a:t>
            </a:r>
          </a:p>
          <a:p>
            <a:endParaRPr lang="en-US" altLang="ja-JP" b="1" dirty="0" smtClean="0">
              <a:solidFill>
                <a:srgbClr val="800000"/>
              </a:solidFill>
              <a:latin typeface="Arial" pitchFamily="64" charset="0"/>
              <a:ea typeface="ＭＳ Ｐゴシック" pitchFamily="64" charset="-128"/>
              <a:cs typeface="Arial" pitchFamily="64" charset="0"/>
            </a:endParaRPr>
          </a:p>
          <a:p>
            <a:r>
              <a:rPr lang="en-US" altLang="ja-JP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2. Precise </a:t>
            </a:r>
            <a:r>
              <a:rPr lang="en-US" altLang="ja-JP" b="1" dirty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isochronous condition</a:t>
            </a:r>
            <a:endParaRPr lang="en-US" altLang="ja-JP" b="1" baseline="30000" dirty="0" smtClean="0">
              <a:solidFill>
                <a:srgbClr val="800000"/>
              </a:solidFill>
              <a:latin typeface="Arial" pitchFamily="64" charset="0"/>
              <a:ea typeface="ＭＳ Ｐゴシック" pitchFamily="64" charset="-128"/>
              <a:cs typeface="Arial" pitchFamily="6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642100" y="1592263"/>
          <a:ext cx="2016125" cy="541337"/>
        </p:xfrm>
        <a:graphic>
          <a:graphicData uri="http://schemas.openxmlformats.org/presentationml/2006/ole">
            <p:oleObj spid="_x0000_s18434" name="数式" r:id="rId3" imgW="1511300" imgH="4064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372225" y="2152650"/>
          <a:ext cx="1623661" cy="603250"/>
        </p:xfrm>
        <a:graphic>
          <a:graphicData uri="http://schemas.openxmlformats.org/presentationml/2006/ole">
            <p:oleObj spid="_x0000_s18435" name="数式" r:id="rId4" imgW="1193800" imgH="444500" progId="Equation.3">
              <p:embed/>
            </p:oleObj>
          </a:graphicData>
        </a:graphic>
      </p:graphicFrame>
      <p:sp>
        <p:nvSpPr>
          <p:cNvPr id="59" name="Line 12"/>
          <p:cNvSpPr>
            <a:spLocks noChangeShapeType="1"/>
          </p:cNvSpPr>
          <p:nvPr/>
        </p:nvSpPr>
        <p:spPr bwMode="auto">
          <a:xfrm rot="16200000" flipH="1">
            <a:off x="7531526" y="3513138"/>
            <a:ext cx="600075" cy="685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rot="10800000">
            <a:off x="7717264" y="5918200"/>
            <a:ext cx="228600" cy="228600"/>
          </a:xfrm>
          <a:prstGeom prst="line">
            <a:avLst/>
          </a:prstGeom>
          <a:noFill/>
          <a:ln w="444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61" name="正方形/長方形 60"/>
          <p:cNvSpPr/>
          <p:nvPr/>
        </p:nvSpPr>
        <p:spPr>
          <a:xfrm rot="3637017">
            <a:off x="4272389" y="5222875"/>
            <a:ext cx="12207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δβ</a:t>
            </a:r>
            <a:r>
              <a:rPr lang="en-US" altLang="ja-JP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/</a:t>
            </a:r>
            <a:r>
              <a:rPr lang="en-US" altLang="ja-JP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β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~ 10</a:t>
            </a:r>
            <a:r>
              <a:rPr lang="en-US" altLang="ja-JP" sz="1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-4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Line 39"/>
          <p:cNvSpPr>
            <a:spLocks noChangeShapeType="1"/>
          </p:cNvSpPr>
          <p:nvPr/>
        </p:nvSpPr>
        <p:spPr bwMode="auto">
          <a:xfrm flipV="1">
            <a:off x="7912100" y="5689600"/>
            <a:ext cx="3175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b="1">
              <a:latin typeface="Arial"/>
              <a:ea typeface="+mj-ea"/>
              <a:cs typeface="Arial"/>
            </a:endParaRPr>
          </a:p>
        </p:txBody>
      </p:sp>
      <p:sp>
        <p:nvSpPr>
          <p:cNvPr id="62" name="Rectangle 102"/>
          <p:cNvSpPr>
            <a:spLocks noChangeArrowheads="1"/>
          </p:cNvSpPr>
          <p:nvPr/>
        </p:nvSpPr>
        <p:spPr bwMode="auto">
          <a:xfrm>
            <a:off x="8024813" y="5816600"/>
            <a:ext cx="1062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4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200 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MeV</a:t>
            </a:r>
            <a:r>
              <a:rPr lang="en-US" altLang="ja-JP" sz="1400" b="1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/u</a:t>
            </a:r>
            <a:endParaRPr lang="en-US" altLang="ja-JP" sz="1400" b="1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cxnSp>
        <p:nvCxnSpPr>
          <p:cNvPr id="64" name="曲線コネクタ 63"/>
          <p:cNvCxnSpPr/>
          <p:nvPr/>
        </p:nvCxnSpPr>
        <p:spPr bwMode="auto">
          <a:xfrm rot="16200000" flipV="1">
            <a:off x="3426883" y="3981450"/>
            <a:ext cx="203200" cy="139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円/楕円 69"/>
          <p:cNvSpPr/>
          <p:nvPr/>
        </p:nvSpPr>
        <p:spPr>
          <a:xfrm>
            <a:off x="3564364" y="4406900"/>
            <a:ext cx="147638" cy="14605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cs typeface="Arial"/>
            </a:endParaRPr>
          </a:p>
        </p:txBody>
      </p:sp>
      <p:cxnSp>
        <p:nvCxnSpPr>
          <p:cNvPr id="71" name="曲線コネクタ 70"/>
          <p:cNvCxnSpPr/>
          <p:nvPr/>
        </p:nvCxnSpPr>
        <p:spPr bwMode="auto">
          <a:xfrm rot="16200000" flipV="1">
            <a:off x="3426885" y="3981450"/>
            <a:ext cx="203200" cy="1397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0955 0.00115 0.01979 0.00139 0.02917 0.00555 C 0.04323 -0.00093 0.05139 0.00092 0.06945 3.7037E-6 C 0.07639 0.00046 0.08316 0.00115 0.09028 0.00185 C 0.09809 0.00231 0.10642 3.7037E-6 0.11389 0.0037 C 0.11649 0.00486 0.11406 0.0125 0.11667 0.01481 C 0.12136 0.01898 0.1257 0.02338 0.13056 0.02777 C 0.13316 0.03865 0.1342 0.05254 0.14167 0.05926 C 0.1467 0.07939 0.13854 0.04861 0.14583 0.07037 C 0.15122 0.08657 0.14514 0.07685 0.15278 0.08703 C 0.15469 0.09467 0.1566 0.10208 0.15972 0.10926 C 0.16215 0.11504 0.16632 0.11944 0.16806 0.12592 C 0.17136 0.13912 0.17413 0.15069 0.18195 0.16111 C 0.18507 0.17407 0.19288 0.17546 0.19722 0.18703 C 0.20087 0.19676 0.19792 0.20231 0.20556 0.20926 C 0.20729 0.21666 0.2092 0.22407 0.21111 0.23148 C 0.21146 0.23333 0.21111 0.23634 0.2125 0.23703 C 0.21389 0.2375 0.21528 0.23819 0.21667 0.23889 C 0.22101 0.24768 0.21875 0.24213 0.22222 0.25555 C 0.22309 0.25926 0.225 0.26666 0.225 0.26689 C 0.26892 0.26203 0.24896 0.26088 0.28472 0.26666 C 0.29497 0.27106 0.28542 0.26759 0.30695 0.26666 C 0.32778 0.26551 0.40833 0.26342 0.42483 0.26296 C 0.42899 0.25463 0.43316 0.24745 0.44028 0.24444 C 0.44497 0.23472 0.44826 0.22407 0.45695 0.22037 C 0.45764 0.21597 0.45695 0.20995 0.45972 0.2074 C 0.46198 0.20509 0.46806 0.2037 0.46806 0.20393 C 0.47257 0.18541 0.46511 0.21111 0.47361 0.19444 C 0.47448 0.19236 0.47483 0.18379 0.47639 0.18148 C 0.47743 0.17963 0.47917 0.17916 0.48056 0.17777 C 0.4849 0.17268 0.48681 0.16713 0.49167 0.16296 C 0.49809 0.15 0.49445 0.15416 0.50139 0.14814 C 0.50677 0.13726 0.50556 0.12176 0.51111 0.11111 C 0.51493 0.10324 0.51858 0.09722 0.52083 0.08889 C 0.52136 0.07893 0.52361 0.06898 0.52361 0.05926 C 0.52361 0.05347 0.52292 0.04791 0.52222 0.04259 C 0.52153 0.03865 0.51945 0.03148 0.51945 0.03171 C 0.51858 0.0206 0.51597 0.00046 0.51111 -0.00926 C 0.50833 -0.01482 0.50434 -0.01968 0.50278 -0.02593 C 0.50208 -0.02824 0.5 -0.04028 0.49722 -0.0426 C 0.49427 -0.04514 0.49063 -0.04491 0.4875 -0.0463 C 0.48524 -0.05486 0.48264 -0.05533 0.47639 -0.05741 C 0.475 -0.0588 0.47326 -0.05949 0.47222 -0.06111 C 0.47118 -0.06274 0.47188 -0.06551 0.47083 -0.06667 C 0.46632 -0.07153 0.45972 -0.06945 0.45417 -0.07037 C 0.45313 -0.07223 0.45278 -0.07477 0.45139 -0.07593 C 0.44844 -0.07848 0.43316 -0.08542 0.42917 -0.08704 C 0.41233 -0.07963 0.42361 -0.08357 0.39445 -0.08149 C 0.37917 -0.07662 0.4033 -0.08426 0.375 -0.07778 C 0.37118 -0.07709 0.36372 -0.07408 0.36372 -0.07385 C 0.35972 -0.07037 0.35556 -0.06667 0.35139 -0.06297 C 0.35 -0.06181 0.34722 -0.05926 0.34722 -0.05903 C 0.34201 -0.04908 0.34722 -0.05718 0.34028 -0.05186 C 0.33733 -0.04977 0.33195 -0.04445 0.33195 -0.04422 C 0.32969 -0.03611 0.32761 -0.03843 0.32205 -0.03334 C 0.31892 -0.02686 0.31875 -0.02315 0.31389 -0.01852 C 0.31215 -0.01181 0.30903 -0.00649 0.30695 3.7037E-6 C 0.30347 0.00995 0.30313 0.02014 0.29861 0.02963 C 0.29774 0.03379 0.29618 0.03796 0.29583 0.04259 C 0.29549 0.0449 0.29566 0.06203 0.29306 0.06851 C 0.28958 0.07662 0.28542 0.08194 0.28333 0.09074 C 0.28195 0.10277 0.28195 0.11828 0.275 0.12777 " pathEditMode="relative" rAng="0" ptsTypes="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 C 0.00034 -0.02917 -0.0099 -0.06227 0.00138 -0.08704 C 0.00364 -0.09213 0.06822 -0.0875 0.0736 -0.08704 C 0.1019 -0.08843 0.12985 -0.09144 0.15833 -0.08889 C 0.16874 -0.08426 0.16371 -0.08449 0.1736 -0.08704 C 0.19704 -0.08079 0.26683 -0.08889 0.26805 -0.08889 C 0.27951 -0.09213 0.29826 -0.08634 0.30972 -0.08519 C 0.31093 -0.08472 0.31319 -0.08519 0.31388 -0.08333 C 0.3144 -0.08171 0.31249 -0.07986 0.31249 -0.07778 C 0.31249 -0.07338 0.31406 -0.06736 0.31527 -0.06296 C 0.31197 -0.0463 0.31701 -0.02778 0.30972 -0.01296 C 0.31701 0.01667 0.31388 0.05394 0.31388 0.08333 " pathEditMode="relative" ptsTypes="fffffffffffA">
                                      <p:cBhvr>
                                        <p:cTn id="17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C 0.03559 0.01574 0.07483 0.00463 0.1125 0.00556 C 0.11337 0.00926 0.11319 0.01389 0.11528 0.01667 C 0.11823 0.0206 0.12014 0.02246 0.12222 0.02778 C 0.12569 0.03727 0.12639 0.04746 0.13333 0.05371 C 0.1342 0.05556 0.13542 0.05718 0.13611 0.05926 C 0.13715 0.06273 0.13889 0.07037 0.13889 0.0706 C 0.14115 0.09144 0.14045 0.07986 0.15 0.0926 C 0.15451 0.09861 0.15608 0.10926 0.15972 0.11667 L 0.16667 0.13519 C 0.16667 0.13542 0.16667 0.13519 0.16667 0.13542 C 0.16771 0.13959 0.16806 0.1426 0.17083 0.1463 C 0.17326 0.14954 0.17656 0.15209 0.17917 0.15556 C 0.18299 0.17084 0.17639 0.14653 0.18611 0.17222 C 0.18872 0.17917 0.18993 0.18496 0.19167 0.1926 C 0.19236 0.1963 0.1934 0.2 0.19444 0.20371 C 0.19479 0.20556 0.19444 0.2081 0.19583 0.20926 C 0.20017 0.21297 0.20469 0.21736 0.20694 0.22408 C 0.21059 0.23542 0.21128 0.24815 0.21944 0.25556 C 0.22674 0.28472 0.21927 0.26644 0.26528 0.26852 C 0.30538 0.26713 0.3408 0.26829 0.38056 0.27037 C 0.39444 0.26922 0.40885 0.27246 0.42222 0.26667 C 0.42361 0.26597 0.4224 0.26204 0.42361 0.26111 C 0.42587 0.2588 0.43194 0.25741 0.43194 0.25764 C 0.43542 0.24329 0.43021 0.25996 0.4375 0.24815 C 0.43837 0.24653 0.43767 0.24352 0.43889 0.2426 C 0.44115 0.24028 0.44722 0.23889 0.44722 0.23912 C 0.45035 0.23218 0.45052 0.22847 0.45556 0.22408 C 0.46007 0.20556 0.45243 0.23357 0.46111 0.21297 C 0.46667 0.19931 0.46128 0.20209 0.47222 0.1926 C 0.47552 0.18588 0.4783 0.18565 0.48333 0.18148 C 0.48767 0.17269 0.48733 0.16528 0.49444 0.15926 C 0.49601 0.15579 0.50382 0.1382 0.50417 0.13704 C 0.50556 0.13102 0.50608 0.12408 0.50833 0.11852 C 0.50903 0.11644 0.51042 0.11482 0.51111 0.11297 C 0.51215 0.10926 0.51389 0.10185 0.51389 0.10209 C 0.51476 0.09074 0.51528 0.08079 0.51806 0.07037 C 0.51719 0.05394 0.51701 0.03959 0.51389 0.02408 C 0.51042 0.00718 0.51476 0.01088 0.50694 0.00741 C 0.50399 -0.00416 0.50816 -0.0199 0.49861 -0.02407 C 0.49444 -0.02963 0.49288 -0.03472 0.4875 -0.03703 C 0.48281 -0.04653 0.48611 -0.04143 0.47639 -0.05 C 0.475 -0.05139 0.47222 -0.0537 0.47222 -0.05347 C 0.46545 -0.06713 0.44757 -0.07523 0.43611 -0.07778 C 0.43073 -0.08865 0.42743 -0.08703 0.41806 -0.08518 C 0.40469 -0.0868 0.40174 -0.08865 0.38889 -0.08518 C 0.38229 -0.08356 0.37604 -0.07963 0.36944 -0.07778 C 0.36806 -0.07662 0.36632 -0.07569 0.36528 -0.07407 C 0.36406 -0.07268 0.36372 -0.07014 0.3625 -0.06852 C 0.35833 -0.06435 0.35069 -0.06528 0.34583 -0.06296 C 0.34062 -0.05278 0.34583 -0.06088 0.33889 -0.05555 C 0.33594 -0.05347 0.33056 -0.04815 0.33056 -0.04791 C 0.32569 -0.03865 0.32448 -0.02824 0.31528 -0.02407 C 0.31267 -0.01921 0.31007 -0.01296 0.30833 -0.0074 C 0.30417 0.0044 0.30417 0.01644 0.29722 0.02593 C 0.29097 0.05023 0.29444 0.07662 0.29722 0.10185 C 0.29774 0.10787 0.30122 0.1125 0.30278 0.11852 C 0.30399 0.13079 0.30365 0.13403 0.31111 0.14074 C 0.31181 0.14352 0.31406 0.15787 0.31528 0.15926 C 0.31858 0.16273 0.32344 0.16181 0.32778 0.16297 C 0.32812 0.16482 0.32795 0.16736 0.32917 0.16852 C 0.33142 0.1706 0.3375 0.17222 0.3375 0.17246 C 0.34497 0.18727 0.35868 0.18866 0.36944 0.19815 C 0.36979 0.2 0.36962 0.20255 0.37083 0.20371 C 0.37812 0.21065 0.40139 0.21181 0.40972 0.21297 C 0.42274 0.21158 0.43333 0.20903 0.44583 0.20556 C 0.45208 0.20347 0.45729 0.19838 0.46389 0.1963 C 0.46528 0.19491 0.46684 0.19398 0.46806 0.1926 C 0.4691 0.19097 0.46944 0.18843 0.47083 0.18704 C 0.47448 0.18264 0.48038 0.18148 0.48472 0.17778 C 0.49097 0.16482 0.48698 0.16806 0.49444 0.16482 C 0.4967 0.15996 0.49792 0.15185 0.50139 0.14815 C 0.50382 0.14514 0.50972 0.14074 0.50972 0.14097 C 0.51059 0.13704 0.51146 0.13334 0.5125 0.12963 C 0.51285 0.12778 0.51389 0.12408 0.51389 0.12431 C 0.51493 0.1081 0.51319 0.10417 0.52222 0.0963 C 0.52118 0.07408 0.51962 0.05324 0.51806 0.03148 C 0.51719 0.02199 0.51719 0.01273 0.51111 0.00741 C 0.51094 0.00695 0.50608 -0.01713 0.50556 -0.01852 C 0.50469 -0.0206 0.50278 -0.02106 0.50139 -0.02222 C 0.50035 -0.02407 0.49983 -0.02639 0.49861 -0.02778 C 0.49601 -0.03078 0.49028 -0.03518 0.49028 -0.03495 C 0.48785 -0.0449 0.4809 -0.04653 0.475 -0.05185 C 0.4684 -0.06504 0.47222 -0.06065 0.46528 -0.06666 C 0.45937 -0.07847 0.44844 -0.07662 0.43889 -0.07778 C 0.43576 -0.08055 0.43368 -0.08472 0.43056 -0.08703 C 0.42795 -0.08912 0.42222 -0.09074 0.42222 -0.09051 C 0.41007 -0.0868 0.39705 -0.08541 0.38472 -0.08333 C 0.38056 -0.08148 0.37639 -0.07963 0.37222 -0.07778 C 0.37083 -0.07731 0.36806 -0.07592 0.36806 -0.07569 C 0.36354 -0.06736 0.36042 -0.06643 0.35278 -0.06296 C 0.35139 -0.0625 0.34861 -0.06111 0.34861 -0.06088 C 0.34427 -0.05278 0.33819 -0.05023 0.33194 -0.04444 C 0.32812 -0.02963 0.33368 -0.04699 0.32639 -0.03703 C 0.32483 -0.03518 0.325 -0.03171 0.32361 -0.02963 C 0.32118 -0.02662 0.31528 -0.02222 0.31528 -0.02199 C 0.31163 -0.00833 0.31649 -0.02569 0.31111 -0.01111 C 0.30851 -0.0044 0.3066 0.00255 0.30417 0.00926 C 0.30347 0.01088 0.30365 0.01343 0.30278 0.01482 C 0.30174 0.01597 0.3 0.01597 0.29861 0.01667 C 0.29479 0.03125 0.29618 0.02385 0.29444 0.03889 C 0.29583 0.05787 0.2941 0.09746 0.30278 0.11482 C 0.30434 0.12778 0.30417 0.12963 0.31111 0.13889 C 0.31319 0.15278 0.31562 0.16204 0.325 0.17037 C 0.33281 0.18611 0.32222 0.16736 0.33194 0.17778 C 0.33316 0.17917 0.33333 0.18172 0.33472 0.18334 C 0.33924 0.18843 0.34705 0.18912 0.35278 0.19074 C 0.35868 0.19607 0.36111 0.1963 0.36667 0.20371 " pathEditMode="relative" rAng="0" ptsTypes="ffffffffFffffffffffffffffffffffffffffffffffffffffffffffff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C 0.00035 -0.02847 -0.00955 -0.06134 0.00139 -0.08588 C 0.00365 -0.09028 0.06754 -0.08588 0.07274 -0.08588 C 0.1007 -0.08704 0.12847 -0.08982 0.15643 -0.0875 C 0.16684 -0.0831 0.16181 -0.0831 0.1717 -0.08588 C 0.19479 -0.07917 0.26372 -0.0875 0.26493 -0.0875 C 0.27622 -0.09028 0.29479 -0.08472 0.30625 -0.0838 C 0.30747 -0.0831 0.30972 -0.0838 0.31042 -0.08195 C 0.31094 -0.08033 0.30903 -0.07871 0.30903 -0.07639 C 0.30903 -0.07199 0.31059 -0.06644 0.31181 -0.06181 C 0.30851 -0.0456 0.31354 -0.02732 0.30625 -0.01273 C 0.31354 0.0169 0.31042 0.0537 0.31042 0.08287 " pathEditMode="relative" rAng="0" ptsTypes="fffffffffffA">
                                      <p:cBhvr>
                                        <p:cTn id="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7 0.2037 C 0.37309 0.20602 0.37969 0.20764 0.38611 0.21111 C 0.39653 0.20671 0.41285 0.20787 0.42222 0.20741 C 0.43351 0.19792 0.4408 0.20301 0.45834 0.20254 C 0.46163 0.19583 0.46597 0.19514 0.47136 0.19259 C 0.47257 0.1912 0.47361 0.19004 0.475 0.18889 C 0.47674 0.18704 0.48056 0.18403 0.48056 0.18403 C 0.48282 0.1794 0.48472 0.1794 0.48802 0.17662 C 0.49011 0.17222 0.49219 0.16944 0.49549 0.16667 C 0.49879 0.15926 0.50382 0.15509 0.50747 0.14815 C 0.5099 0.13704 0.5099 0.12569 0.51302 0.11481 C 0.51441 0.10926 0.51424 0.10417 0.51858 0.10254 C 0.52188 0.0993 0.52188 0.09676 0.52413 0.09259 C 0.52448 0.08958 0.52552 0.0868 0.52604 0.08403 C 0.52674 0.07824 0.52778 0.06667 0.52778 0.06667 C 0.52726 0.04907 0.53038 0.03819 0.52413 0.02592 C 0.52188 0.01667 0.51893 0.00787 0.51667 -0.00116 C 0.51563 -0.00486 0.51545 -0.00926 0.51389 -0.01227 C 0.51146 -0.0169 0.50903 -0.01991 0.50556 -0.02222 C 0.504 -0.02824 0.50174 -0.03264 0.49722 -0.03449 C 0.4908 -0.04306 0.49202 -0.04028 0.48889 -0.04676 C 0.48646 -0.05139 0.48403 -0.05949 0.47969 -0.06158 C 0.47726 -0.06273 0.47466 -0.06366 0.47222 -0.06412 C 0.46823 -0.06528 0.46025 -0.06667 0.46025 -0.06667 C 0.45834 -0.06829 0.45591 -0.06921 0.45469 -0.07153 C 0.454 -0.07292 0.45347 -0.07431 0.45278 -0.07523 C 0.45104 -0.07732 0.44722 -0.08009 0.44722 -0.08009 C 0.44167 -0.0919 0.43212 -0.09097 0.42327 -0.09375 C 0.41979 -0.09491 0.41702 -0.09746 0.41389 -0.09861 C 0.40504 -0.09514 0.41025 -0.09676 0.39827 -0.09491 C 0.39722 -0.09421 0.39618 -0.09375 0.39549 -0.09259 C 0.39479 -0.09167 0.39514 -0.09005 0.39445 -0.08889 C 0.39393 -0.08843 0.38941 -0.08681 0.38889 -0.08634 C 0.3849 -0.08426 0.38177 -0.08079 0.37778 -0.07894 C 0.37604 -0.07755 0.37361 -0.07732 0.37222 -0.07523 C 0.37118 -0.07408 0.37136 -0.07176 0.37049 -0.07037 C 0.36979 -0.06945 0.36841 -0.06968 0.36771 -0.06898 C 0.36216 -0.06505 0.36129 -0.06389 0.35556 -0.06158 C 0.35243 -0.05903 0.35052 -0.05602 0.34722 -0.05417 C 0.34288 -0.04537 0.33438 -0.03912 0.32778 -0.03333 C 0.3257 -0.02894 0.32413 -0.02755 0.32049 -0.02593 C 0.31962 -0.02338 0.31841 -0.0213 0.31771 -0.01852 C 0.31511 -0.00926 0.31545 0.00023 0.31111 0.00879 C 0.31007 0.01435 0.30799 0.01991 0.30556 0.02477 C 0.30365 0.03241 0.30209 0.04028 0.3 0.04815 C 0.30104 0.05972 0.30278 0.07268 0.30556 0.08403 C 0.30573 0.08981 0.30174 0.12361 0.31302 0.12847 C 0.31632 0.13148 0.31597 0.13403 0.31945 0.13704 C 0.32205 0.14213 0.32639 0.15764 0.32969 0.16065 C 0.3342 0.16458 0.33594 0.16551 0.3408 0.16805 C 0.34341 0.17153 0.34445 0.175 0.34827 0.17662 C 0.35157 0.17963 0.35538 0.18079 0.35938 0.18287 C 0.36545 0.19097 0.36233 0.18912 0.36771 0.19143 C 0.37084 0.19792 0.37327 0.1993 0.37882 0.20139 C 0.38299 0.20463 0.38698 0.20648 0.39167 0.20879 C 0.39809 0.20555 0.39393 0.20717 0.4066 0.20625 C 0.41823 0.20532 0.44167 0.2037 0.44167 0.2037 C 0.45278 0.20185 0.4625 0.19537 0.47413 0.19398 C 0.4757 0.19352 0.47743 0.19375 0.47882 0.19259 C 0.47952 0.19167 0.479 0.18981 0.47969 0.18889 C 0.48056 0.18704 0.48438 0.18403 0.48611 0.18287 C 0.48976 0.17546 0.49045 0.16713 0.49636 0.1618 C 0.49844 0.15741 0.49844 0.15486 0.50191 0.15185 C 0.50382 0.14352 0.50851 0.13796 0.51302 0.13217 C 0.51389 0.13079 0.5158 0.12847 0.5158 0.12847 C 0.51719 0.12176 0.51788 0.11504 0.51945 0.10879 C 0.52084 0.08542 0.52257 0.0625 0.525 0.03958 C 0.52309 0.02917 0.52292 0.0169 0.51945 0.00741 C 0.51736 0.00185 0.51372 -0.00255 0.51111 -0.00741 C 0.50938 -0.01667 0.4967 -0.03658 0.49167 -0.04306 C 0.48993 -0.05 0.48959 -0.05162 0.48438 -0.05417 C 0.47969 -0.06042 0.47587 -0.06065 0.47049 -0.06412 C 0.46511 -0.06759 0.46441 -0.07246 0.46025 -0.07639 C 0.45608 -0.08033 0.45035 -0.07847 0.44549 -0.07894 C 0.43698 -0.08102 0.42847 -0.08426 0.42049 -0.0875 C 0.40382 -0.08681 0.39323 -0.08403 0.37778 -0.08264 C 0.37674 -0.08195 0.37552 -0.08148 0.375 -0.08009 C 0.37431 -0.07917 0.37483 -0.07732 0.37413 -0.07639 C 0.3724 -0.075 0.37032 -0.075 0.36858 -0.07408 C 0.36719 -0.07361 0.36615 -0.07222 0.36493 -0.07153 C 0.36337 -0.07107 0.36163 -0.07107 0.36025 -0.07037 C 0.35799 -0.06968 0.35382 -0.06783 0.35382 -0.06783 C 0.35035 -0.06482 0.35052 -0.06111 0.34722 -0.05787 C 0.34045 -0.05185 0.34011 -0.05301 0.3316 -0.05046 C 0.32743 -0.04792 0.32188 -0.04537 0.31858 -0.04074 C 0.31528 -0.03658 0.31285 -0.03287 0.30834 -0.03079 C 0.30799 -0.02963 0.30782 -0.02847 0.30747 -0.02708 C 0.3066 -0.02477 0.30521 -0.02246 0.30469 -0.01968 C 0.30261 -0.01134 0.30226 -0.00556 0.3 0.00254 C 0.29879 0.01736 0.29549 0.03403 0.30104 0.04815 C 0.30243 0.0581 0.30018 0.06898 0.30469 0.07778 C 0.30573 0.08518 0.30782 0.08935 0.31025 0.09629 C 0.31233 0.10254 0.31285 0.10787 0.3158 0.11366 C 0.31736 0.12292 0.31702 0.13194 0.32049 0.14074 C 0.32257 0.15625 0.33629 0.17708 0.34722 0.18287 C 0.35035 0.18449 0.35347 0.18565 0.3566 0.18773 C 0.36007 0.19004 0.36268 0.19606 0.36667 0.19629 C 0.37466 0.19676 0.38264 0.19722 0.3908 0.19768 C 0.40261 0.19977 0.41407 0.20278 0.42604 0.20509 C 0.44983 0.20393 0.44913 0.20509 0.46389 0.20139 C 0.46875 0.19653 0.47396 0.19352 0.47882 0.18889 C 0.48212 0.18171 0.48316 0.17801 0.48802 0.17176 C 0.48924 0.16991 0.49167 0.16667 0.49167 0.16667 C 0.49306 0.16134 0.49566 0.15856 0.49913 0.15555 C 0.5007 0.14398 0.49844 0.15417 0.50278 0.14583 C 0.50504 0.1412 0.50643 0.13449 0.50834 0.12963 C 0.51042 0.12384 0.50886 0.11921 0.51389 0.11736 C 0.5165 0.11042 0.51823 0.10625 0.51945 0.09884 C 0.51216 0.06759 0.52101 0.10833 0.5158 0.02222 C 0.51528 0.01574 0.50643 0.00717 0.50382 0.00254 C 0.50104 -0.00232 0.49636 -0.01227 0.49636 -0.01227 C 0.49271 -0.02755 0.49757 -0.05903 0.48247 -0.06528 C 0.48056 -0.07315 0.47552 -0.07801 0.47049 -0.08148 C 0.46823 -0.08958 0.4625 -0.09074 0.45834 -0.0963 C 0.45313 -0.10301 0.45174 -0.11019 0.44445 -0.11227 C 0.44097 -0.11551 0.44132 -0.11806 0.43802 -0.12083 C 0.4349 -0.12685 0.43195 -0.12986 0.42691 -0.13195 C 0.42413 -0.13565 0.42205 -0.1419 0.41771 -0.1419 " pathEditMode="relative" ptsTypes="fffffffffffffffffffffffffffffffffffffffffffffffffffffffffffffffffffffffffffffffffffffffffffffffffffffffffffffffffffffA">
                                      <p:cBhvr>
                                        <p:cTn id="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70" grpId="1" animBg="1"/>
      <p:bldP spid="70" grpId="2" animBg="1"/>
      <p:bldP spid="70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19" descr="screenshot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3" y="2000250"/>
            <a:ext cx="89296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正方形/長方形 22"/>
          <p:cNvSpPr>
            <a:spLocks noChangeArrowheads="1"/>
          </p:cNvSpPr>
          <p:nvPr/>
        </p:nvSpPr>
        <p:spPr bwMode="auto">
          <a:xfrm>
            <a:off x="1179513" y="3097213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kicker</a:t>
            </a:r>
          </a:p>
        </p:txBody>
      </p:sp>
      <p:sp>
        <p:nvSpPr>
          <p:cNvPr id="28676" name="正方形/長方形 21"/>
          <p:cNvSpPr>
            <a:spLocks noChangeArrowheads="1"/>
          </p:cNvSpPr>
          <p:nvPr/>
        </p:nvSpPr>
        <p:spPr bwMode="auto">
          <a:xfrm>
            <a:off x="6654800" y="5773738"/>
            <a:ext cx="542925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F3</a:t>
            </a:r>
            <a:endParaRPr lang="ja-JP" altLang="en-US" b="1" dirty="0">
              <a:solidFill>
                <a:srgbClr val="0000FF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8678" name="正方形/長方形 17"/>
          <p:cNvSpPr>
            <a:spLocks noChangeArrowheads="1"/>
          </p:cNvSpPr>
          <p:nvPr/>
        </p:nvSpPr>
        <p:spPr bwMode="auto">
          <a:xfrm>
            <a:off x="4668838" y="2373868"/>
            <a:ext cx="4335462" cy="369332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Flight </a:t>
            </a:r>
            <a:r>
              <a:rPr lang="en-US" altLang="ja-JP" sz="1800" b="1" dirty="0" smtClean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time : 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945ns  </a:t>
            </a:r>
            <a:r>
              <a:rPr lang="en-US" altLang="ja-JP" sz="16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(200MeV/u,161.5m)</a:t>
            </a:r>
          </a:p>
        </p:txBody>
      </p:sp>
      <p:sp>
        <p:nvSpPr>
          <p:cNvPr id="28679" name="正方形/長方形 20"/>
          <p:cNvSpPr>
            <a:spLocks noChangeArrowheads="1"/>
          </p:cNvSpPr>
          <p:nvPr/>
        </p:nvSpPr>
        <p:spPr bwMode="auto">
          <a:xfrm>
            <a:off x="2117725" y="3424238"/>
            <a:ext cx="165100" cy="3317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400" y="4419600"/>
            <a:ext cx="29718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rgbClr val="FF6600"/>
                </a:solidFill>
                <a:latin typeface="Arial"/>
                <a:cs typeface="Arial"/>
              </a:rPr>
              <a:t>Delay from thyratron out</a:t>
            </a:r>
          </a:p>
          <a:p>
            <a:pPr>
              <a:defRPr/>
            </a:pPr>
            <a:r>
              <a:rPr lang="en-US" altLang="ja-JP" sz="1800" b="1" dirty="0">
                <a:solidFill>
                  <a:srgbClr val="FF6600"/>
                </a:solidFill>
                <a:latin typeface="Arial"/>
                <a:cs typeface="Arial"/>
              </a:rPr>
              <a:t>to flat-top center : 230ns</a:t>
            </a:r>
          </a:p>
        </p:txBody>
      </p:sp>
      <p:sp>
        <p:nvSpPr>
          <p:cNvPr id="28681" name="正方形/長方形 8"/>
          <p:cNvSpPr>
            <a:spLocks noChangeArrowheads="1"/>
          </p:cNvSpPr>
          <p:nvPr/>
        </p:nvSpPr>
        <p:spPr bwMode="auto">
          <a:xfrm>
            <a:off x="6972300" y="5162550"/>
            <a:ext cx="71080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>
                <a:solidFill>
                  <a:srgbClr val="FF66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55ns</a:t>
            </a:r>
          </a:p>
        </p:txBody>
      </p:sp>
      <p:sp>
        <p:nvSpPr>
          <p:cNvPr id="28682" name="正方形/長方形 10"/>
          <p:cNvSpPr>
            <a:spLocks noChangeArrowheads="1"/>
          </p:cNvSpPr>
          <p:nvPr/>
        </p:nvSpPr>
        <p:spPr bwMode="auto">
          <a:xfrm>
            <a:off x="4940300" y="4953000"/>
            <a:ext cx="15647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>
                <a:solidFill>
                  <a:srgbClr val="FF66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370ns </a:t>
            </a:r>
            <a:r>
              <a:rPr lang="en-US" altLang="ja-JP" sz="16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(105m)</a:t>
            </a:r>
          </a:p>
        </p:txBody>
      </p:sp>
      <p:cxnSp>
        <p:nvCxnSpPr>
          <p:cNvPr id="28683" name="直線矢印コネクタ 12"/>
          <p:cNvCxnSpPr>
            <a:cxnSpLocks noChangeShapeType="1"/>
            <a:stCxn id="28679" idx="1"/>
          </p:cNvCxnSpPr>
          <p:nvPr/>
        </p:nvCxnSpPr>
        <p:spPr bwMode="auto">
          <a:xfrm rot="10800000">
            <a:off x="1984375" y="3482975"/>
            <a:ext cx="133350" cy="106363"/>
          </a:xfrm>
          <a:prstGeom prst="straightConnector1">
            <a:avLst/>
          </a:prstGeom>
          <a:noFill/>
          <a:ln w="12700" cap="flat" cmpd="sng" algn="ctr">
            <a:solidFill>
              <a:srgbClr val="8A000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84" name="直線コネクタ 18"/>
          <p:cNvCxnSpPr>
            <a:cxnSpLocks noChangeShapeType="1"/>
          </p:cNvCxnSpPr>
          <p:nvPr/>
        </p:nvCxnSpPr>
        <p:spPr bwMode="auto">
          <a:xfrm rot="5400000" flipH="1" flipV="1">
            <a:off x="1346200" y="3683000"/>
            <a:ext cx="863600" cy="609600"/>
          </a:xfrm>
          <a:prstGeom prst="line">
            <a:avLst/>
          </a:prstGeom>
          <a:noFill/>
          <a:ln w="12700" cap="flat" cmpd="sng" algn="ctr">
            <a:solidFill>
              <a:srgbClr val="8A000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正方形/長方形 29"/>
          <p:cNvSpPr>
            <a:spLocks noChangeArrowheads="1"/>
          </p:cNvSpPr>
          <p:nvPr/>
        </p:nvSpPr>
        <p:spPr bwMode="auto">
          <a:xfrm>
            <a:off x="4622800" y="3694113"/>
            <a:ext cx="2819400" cy="6463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>
                <a:solidFill>
                  <a:srgbClr val="FF66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Response time </a:t>
            </a:r>
            <a:r>
              <a:rPr lang="en-US" altLang="ja-JP" sz="1800" b="1" dirty="0" smtClean="0">
                <a:solidFill>
                  <a:srgbClr val="FF66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of kicker power supply : 275ns</a:t>
            </a:r>
            <a:r>
              <a:rPr lang="en-US" altLang="ja-JP" sz="1800" b="1" dirty="0">
                <a:solidFill>
                  <a:srgbClr val="FF66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.</a:t>
            </a:r>
          </a:p>
        </p:txBody>
      </p:sp>
      <p:cxnSp>
        <p:nvCxnSpPr>
          <p:cNvPr id="34" name="直線矢印コネクタ 33"/>
          <p:cNvCxnSpPr>
            <a:cxnSpLocks noChangeShapeType="1"/>
            <a:stCxn id="30" idx="1"/>
          </p:cNvCxnSpPr>
          <p:nvPr/>
        </p:nvCxnSpPr>
        <p:spPr bwMode="auto">
          <a:xfrm rot="10800000">
            <a:off x="2206652" y="3575059"/>
            <a:ext cx="2416149" cy="442220"/>
          </a:xfrm>
          <a:prstGeom prst="straightConnector1">
            <a:avLst/>
          </a:prstGeom>
          <a:noFill/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" name="正方形/長方形 21"/>
          <p:cNvSpPr>
            <a:spLocks noChangeArrowheads="1"/>
          </p:cNvSpPr>
          <p:nvPr/>
        </p:nvSpPr>
        <p:spPr bwMode="auto">
          <a:xfrm>
            <a:off x="8432800" y="6245423"/>
            <a:ext cx="394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F0</a:t>
            </a:r>
            <a:endParaRPr lang="ja-JP" altLang="en-US" sz="1400" b="1" dirty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4" name="正方形/長方形 17"/>
          <p:cNvSpPr>
            <a:spLocks noChangeArrowheads="1"/>
          </p:cNvSpPr>
          <p:nvPr/>
        </p:nvSpPr>
        <p:spPr bwMode="auto">
          <a:xfrm>
            <a:off x="4660900" y="2907268"/>
            <a:ext cx="4445000" cy="369332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 smtClean="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Time taken for kicker excitation : 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930ns</a:t>
            </a:r>
            <a:endParaRPr lang="en-US" altLang="ja-JP" sz="1600" b="1" dirty="0" smtClean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6" name="正方形/長方形 17"/>
          <p:cNvSpPr>
            <a:spLocks noChangeArrowheads="1"/>
          </p:cNvSpPr>
          <p:nvPr/>
        </p:nvSpPr>
        <p:spPr bwMode="auto">
          <a:xfrm>
            <a:off x="6383338" y="4343400"/>
            <a:ext cx="2417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→ A. </a:t>
            </a:r>
            <a:r>
              <a:rPr lang="en-US" altLang="ja-JP" sz="1800" b="1" dirty="0" err="1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Tokuchi</a:t>
            </a:r>
            <a:endParaRPr lang="en-US" altLang="ja-JP" sz="1800" b="1" dirty="0" smtClean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4975225" y="556260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dirty="0" err="1">
                <a:solidFill>
                  <a:srgbClr val="000000"/>
                </a:solidFill>
                <a:latin typeface="Arial"/>
                <a:ea typeface="+mj-ea"/>
                <a:cs typeface="Arial"/>
              </a:rPr>
              <a:t>BigRIPS</a:t>
            </a:r>
            <a:endParaRPr lang="en-US" altLang="ja-JP" sz="1800" b="1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8" name="Rectangle 102"/>
          <p:cNvSpPr>
            <a:spLocks noChangeArrowheads="1"/>
          </p:cNvSpPr>
          <p:nvPr/>
        </p:nvSpPr>
        <p:spPr bwMode="auto">
          <a:xfrm>
            <a:off x="3251200" y="2145268"/>
            <a:ext cx="1184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1800" b="1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SHARAQ</a:t>
            </a:r>
            <a:endParaRPr lang="en-US" altLang="ja-JP" sz="1800" b="1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096000" y="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Overall </a:t>
            </a:r>
            <a:r>
              <a:rPr lang="en-US" altLang="ja-JP" sz="3200" b="1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design</a:t>
            </a:r>
          </a:p>
        </p:txBody>
      </p:sp>
      <p:sp>
        <p:nvSpPr>
          <p:cNvPr id="32" name="正方形/長方形 21"/>
          <p:cNvSpPr>
            <a:spLocks noChangeArrowheads="1"/>
          </p:cNvSpPr>
          <p:nvPr/>
        </p:nvSpPr>
        <p:spPr bwMode="auto">
          <a:xfrm>
            <a:off x="3479800" y="3048000"/>
            <a:ext cx="623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FH10</a:t>
            </a:r>
            <a:endParaRPr lang="ja-JP" altLang="en-US" sz="1400" b="1" dirty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946400" y="1270000"/>
            <a:ext cx="615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b="1" dirty="0" smtClean="0">
                <a:solidFill>
                  <a:srgbClr val="8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Self-trigger individual injection condition</a:t>
            </a:r>
            <a:endParaRPr lang="en-US" altLang="ja-JP" b="1" dirty="0">
              <a:solidFill>
                <a:srgbClr val="80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/>
      <p:bldP spid="28678" grpId="1" animBg="1"/>
      <p:bldP spid="8" grpId="0" animBg="1"/>
      <p:bldP spid="28681" grpId="0" animBg="1"/>
      <p:bldP spid="28682" grpId="0" animBg="1"/>
      <p:bldP spid="30" grpId="0" animBg="1"/>
      <p:bldP spid="24" grpId="0" animBg="1"/>
      <p:bldP spid="2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図形グループ 9"/>
          <p:cNvGrpSpPr/>
          <p:nvPr/>
        </p:nvGrpSpPr>
        <p:grpSpPr>
          <a:xfrm>
            <a:off x="895350" y="990600"/>
            <a:ext cx="8172450" cy="5780088"/>
            <a:chOff x="895350" y="990600"/>
            <a:chExt cx="8172450" cy="5780088"/>
          </a:xfrm>
        </p:grpSpPr>
        <p:pic>
          <p:nvPicPr>
            <p:cNvPr id="21506" name="図 11" descr="2011Apri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350" y="990600"/>
              <a:ext cx="8172450" cy="5780088"/>
            </a:xfrm>
            <a:prstGeom prst="rect">
              <a:avLst/>
            </a:prstGeom>
            <a:noFill/>
            <a:ln w="9525">
              <a:solidFill>
                <a:srgbClr val="8A0006"/>
              </a:solidFill>
              <a:miter lim="800000"/>
              <a:headEnd/>
              <a:tailEnd/>
            </a:ln>
          </p:spPr>
        </p:pic>
        <p:sp>
          <p:nvSpPr>
            <p:cNvPr id="21507" name="正方形/長方形 20"/>
            <p:cNvSpPr>
              <a:spLocks noChangeArrowheads="1"/>
            </p:cNvSpPr>
            <p:nvPr/>
          </p:nvSpPr>
          <p:spPr bwMode="auto">
            <a:xfrm>
              <a:off x="4030663" y="1600200"/>
              <a:ext cx="2065337" cy="461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1">
                  <a:solidFill>
                    <a:schemeClr val="tx1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Injection line</a:t>
              </a:r>
              <a:endParaRPr lang="ja-JP" altLang="en-US" b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21508" name="正方形/長方形 22"/>
            <p:cNvSpPr>
              <a:spLocks noChangeArrowheads="1"/>
            </p:cNvSpPr>
            <p:nvPr/>
          </p:nvSpPr>
          <p:spPr bwMode="auto">
            <a:xfrm>
              <a:off x="2197100" y="4020403"/>
              <a:ext cx="2895600" cy="461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Isochronous Ring</a:t>
              </a:r>
              <a:endParaRPr lang="en-US" altLang="ja-JP" b="1" dirty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21510" name="正方形/長方形 22"/>
            <p:cNvSpPr>
              <a:spLocks noChangeArrowheads="1"/>
            </p:cNvSpPr>
            <p:nvPr/>
          </p:nvSpPr>
          <p:spPr bwMode="auto">
            <a:xfrm>
              <a:off x="5105400" y="5105400"/>
              <a:ext cx="1066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K</a:t>
              </a:r>
              <a:r>
                <a:rPr lang="en-US" altLang="ja-JP" sz="2000" b="1" dirty="0" smtClean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icker</a:t>
              </a:r>
              <a:endPara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21511" name="正方形/長方形 22"/>
            <p:cNvSpPr>
              <a:spLocks noChangeArrowheads="1"/>
            </p:cNvSpPr>
            <p:nvPr/>
          </p:nvSpPr>
          <p:spPr bwMode="auto">
            <a:xfrm>
              <a:off x="2980263" y="2872321"/>
              <a:ext cx="1143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 dirty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S</a:t>
              </a:r>
              <a:r>
                <a:rPr lang="en-US" altLang="ja-JP" sz="2000" b="1" dirty="0" smtClean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eptum</a:t>
              </a:r>
              <a:endPara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21513" name="正方形/長方形 21"/>
            <p:cNvSpPr>
              <a:spLocks noChangeArrowheads="1"/>
            </p:cNvSpPr>
            <p:nvPr/>
          </p:nvSpPr>
          <p:spPr bwMode="auto">
            <a:xfrm>
              <a:off x="6313488" y="3022600"/>
              <a:ext cx="1571625" cy="461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b="1">
                  <a:solidFill>
                    <a:schemeClr val="tx1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SHARAQ</a:t>
              </a:r>
              <a:endParaRPr lang="ja-JP" altLang="en-US" b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12" name="正方形/長方形 22"/>
            <p:cNvSpPr>
              <a:spLocks noChangeArrowheads="1"/>
            </p:cNvSpPr>
            <p:nvPr/>
          </p:nvSpPr>
          <p:spPr bwMode="auto">
            <a:xfrm>
              <a:off x="3509434" y="2656419"/>
              <a:ext cx="3683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1</a:t>
              </a:r>
              <a:endPara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  <p:sp>
          <p:nvSpPr>
            <p:cNvPr id="13" name="正方形/長方形 22"/>
            <p:cNvSpPr>
              <a:spLocks noChangeArrowheads="1"/>
            </p:cNvSpPr>
            <p:nvPr/>
          </p:nvSpPr>
          <p:spPr bwMode="auto">
            <a:xfrm>
              <a:off x="3251200" y="2656420"/>
              <a:ext cx="3683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00FF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2</a:t>
              </a:r>
              <a:endPara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Floor arrangement plan</a:t>
            </a:r>
            <a:endParaRPr lang="en-US" altLang="ja-JP" sz="3200" b="1" dirty="0">
              <a:solidFill>
                <a:schemeClr val="bg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 bwMode="auto">
          <a:xfrm>
            <a:off x="5994400" y="4368800"/>
            <a:ext cx="3035300" cy="2387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86200" y="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Specification for magnets</a:t>
            </a:r>
            <a:endParaRPr lang="en-US" altLang="ja-JP" sz="3200" b="1" dirty="0">
              <a:solidFill>
                <a:schemeClr val="bg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pic>
        <p:nvPicPr>
          <p:cNvPr id="7" name="図 6" descr="NEC_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193800"/>
            <a:ext cx="8461146" cy="1409847"/>
          </a:xfrm>
          <a:prstGeom prst="rect">
            <a:avLst/>
          </a:prstGeom>
          <a:noFill/>
          <a:ln w="15875">
            <a:solidFill>
              <a:srgbClr val="8A0006"/>
            </a:solidFill>
            <a:round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95500" y="2679700"/>
            <a:ext cx="6946900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			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	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TARNII-D	</a:t>
            </a:r>
            <a:r>
              <a:rPr lang="en-US" altLang="ja-JP" sz="2000" b="1" dirty="0" smtClean="0">
                <a:solidFill>
                  <a:srgbClr val="035733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KEK</a:t>
            </a:r>
            <a:r>
              <a:rPr lang="en-US" altLang="ja-JP" sz="2000" b="1" dirty="0">
                <a:solidFill>
                  <a:srgbClr val="035733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-PS</a:t>
            </a:r>
            <a:r>
              <a:rPr lang="en-US" altLang="ja-JP" sz="2000" b="1" dirty="0" smtClean="0">
                <a:solidFill>
                  <a:srgbClr val="035733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-Q</a:t>
            </a:r>
            <a:endParaRPr lang="en-US" altLang="ja-JP" sz="2000" b="1" dirty="0" smtClean="0">
              <a:solidFill>
                <a:srgbClr val="FF0000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Gap, Bore Diameter (mm) </a:t>
            </a:r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: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	     80		     100</a:t>
            </a: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Length (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 :			     1.0		     0.6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B (T) , B’ (T/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 :		     1.6		     18.0</a:t>
            </a:r>
            <a:endParaRPr lang="en-US" altLang="ja-JP" sz="2000" b="1" dirty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700" y="5099784"/>
            <a:ext cx="5740400" cy="16312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Type :			         septum-1          2</a:t>
            </a:r>
          </a:p>
          <a:p>
            <a:r>
              <a:rPr lang="en-US" altLang="ja-JP" sz="2000" b="1" dirty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Bending angle (degree) :     	12.7	      5.0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Radius of curvature (</a:t>
            </a:r>
            <a:r>
              <a:rPr lang="en-US" altLang="ja-JP" sz="2000" b="1" dirty="0" err="1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</a:t>
            </a:r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 :	5.73	      14.3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B (T) :				1.12	      0.45</a:t>
            </a: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Current (A) :			2750	      2750</a:t>
            </a:r>
            <a:endParaRPr lang="en-US" altLang="ja-JP" sz="2000" b="1" dirty="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6261100" y="6413500"/>
            <a:ext cx="1092200" cy="2921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7658100" y="5892800"/>
            <a:ext cx="1092200" cy="2921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454900" y="5207000"/>
            <a:ext cx="850900" cy="4699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15" name="フリーフォーム 14"/>
          <p:cNvSpPr/>
          <p:nvPr/>
        </p:nvSpPr>
        <p:spPr bwMode="auto">
          <a:xfrm>
            <a:off x="7950200" y="4580467"/>
            <a:ext cx="1047750" cy="1540933"/>
          </a:xfrm>
          <a:custGeom>
            <a:avLst/>
            <a:gdLst>
              <a:gd name="connsiteX0" fmla="*/ 0 w 1047750"/>
              <a:gd name="connsiteY0" fmla="*/ 67733 h 1540933"/>
              <a:gd name="connsiteX1" fmla="*/ 876300 w 1047750"/>
              <a:gd name="connsiteY1" fmla="*/ 194733 h 1540933"/>
              <a:gd name="connsiteX2" fmla="*/ 1028700 w 1047750"/>
              <a:gd name="connsiteY2" fmla="*/ 1236133 h 1540933"/>
              <a:gd name="connsiteX3" fmla="*/ 800100 w 1047750"/>
              <a:gd name="connsiteY3" fmla="*/ 1540933 h 154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1540933">
                <a:moveTo>
                  <a:pt x="0" y="67733"/>
                </a:moveTo>
                <a:cubicBezTo>
                  <a:pt x="352425" y="33866"/>
                  <a:pt x="704850" y="0"/>
                  <a:pt x="876300" y="194733"/>
                </a:cubicBezTo>
                <a:cubicBezTo>
                  <a:pt x="1047750" y="389466"/>
                  <a:pt x="1041400" y="1011766"/>
                  <a:pt x="1028700" y="1236133"/>
                </a:cubicBezTo>
                <a:cubicBezTo>
                  <a:pt x="1016000" y="1460500"/>
                  <a:pt x="800100" y="1540933"/>
                  <a:pt x="800100" y="1540933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19" name="フリーフォーム 18"/>
          <p:cNvSpPr/>
          <p:nvPr/>
        </p:nvSpPr>
        <p:spPr bwMode="auto">
          <a:xfrm>
            <a:off x="7353300" y="6055783"/>
            <a:ext cx="304800" cy="518584"/>
          </a:xfrm>
          <a:custGeom>
            <a:avLst/>
            <a:gdLst>
              <a:gd name="connsiteX0" fmla="*/ 304800 w 304800"/>
              <a:gd name="connsiteY0" fmla="*/ 52917 h 518584"/>
              <a:gd name="connsiteX1" fmla="*/ 127000 w 304800"/>
              <a:gd name="connsiteY1" fmla="*/ 65617 h 518584"/>
              <a:gd name="connsiteX2" fmla="*/ 241300 w 304800"/>
              <a:gd name="connsiteY2" fmla="*/ 446617 h 518584"/>
              <a:gd name="connsiteX3" fmla="*/ 0 w 304800"/>
              <a:gd name="connsiteY3" fmla="*/ 497417 h 51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518584">
                <a:moveTo>
                  <a:pt x="304800" y="52917"/>
                </a:moveTo>
                <a:cubicBezTo>
                  <a:pt x="221191" y="26458"/>
                  <a:pt x="137583" y="0"/>
                  <a:pt x="127000" y="65617"/>
                </a:cubicBezTo>
                <a:cubicBezTo>
                  <a:pt x="116417" y="131234"/>
                  <a:pt x="262467" y="374650"/>
                  <a:pt x="241300" y="446617"/>
                </a:cubicBezTo>
                <a:cubicBezTo>
                  <a:pt x="220133" y="518584"/>
                  <a:pt x="0" y="497417"/>
                  <a:pt x="0" y="497417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743700" y="4406900"/>
            <a:ext cx="14224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97133" y="4394200"/>
            <a:ext cx="1556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chemeClr val="tx1"/>
                </a:solidFill>
                <a:latin typeface="+mn-lt"/>
              </a:rPr>
              <a:t>Main</a:t>
            </a:r>
          </a:p>
          <a:p>
            <a:r>
              <a:rPr lang="en-US" altLang="ja-JP" sz="1600" b="1">
                <a:solidFill>
                  <a:schemeClr val="tx1"/>
                </a:solidFill>
                <a:latin typeface="+mn-lt"/>
              </a:rPr>
              <a:t>Power Supply</a:t>
            </a:r>
            <a:endParaRPr kumimoji="1" lang="ja-JP" altLang="en-US"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45400" y="5854700"/>
            <a:ext cx="111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0000FF"/>
                </a:solidFill>
                <a:latin typeface="+mn-lt"/>
              </a:rPr>
              <a:t>Septum-1</a:t>
            </a:r>
            <a:endParaRPr kumimoji="1" lang="ja-JP" altLang="en-US" sz="16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61100" y="6375400"/>
            <a:ext cx="111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rgbClr val="0000FF"/>
                </a:solidFill>
                <a:latin typeface="+mn-lt"/>
              </a:rPr>
              <a:t>Septum-2</a:t>
            </a:r>
            <a:endParaRPr kumimoji="1" lang="ja-JP" altLang="en-US" sz="16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29500" y="5270500"/>
            <a:ext cx="90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>
                <a:solidFill>
                  <a:schemeClr val="tx1"/>
                </a:solidFill>
                <a:latin typeface="+mn-lt"/>
              </a:rPr>
              <a:t>Sub PS</a:t>
            </a:r>
            <a:endParaRPr kumimoji="1" lang="ja-JP" altLang="en-US" sz="16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フリーフォーム 23"/>
          <p:cNvSpPr/>
          <p:nvPr/>
        </p:nvSpPr>
        <p:spPr bwMode="auto">
          <a:xfrm>
            <a:off x="7065433" y="5435600"/>
            <a:ext cx="592667" cy="546100"/>
          </a:xfrm>
          <a:custGeom>
            <a:avLst/>
            <a:gdLst>
              <a:gd name="connsiteX0" fmla="*/ 389467 w 592667"/>
              <a:gd name="connsiteY0" fmla="*/ 0 h 546100"/>
              <a:gd name="connsiteX1" fmla="*/ 33867 w 592667"/>
              <a:gd name="connsiteY1" fmla="*/ 215900 h 546100"/>
              <a:gd name="connsiteX2" fmla="*/ 592667 w 592667"/>
              <a:gd name="connsiteY2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7" h="546100">
                <a:moveTo>
                  <a:pt x="389467" y="0"/>
                </a:moveTo>
                <a:cubicBezTo>
                  <a:pt x="194733" y="62441"/>
                  <a:pt x="0" y="124883"/>
                  <a:pt x="33867" y="215900"/>
                </a:cubicBezTo>
                <a:cubicBezTo>
                  <a:pt x="67734" y="306917"/>
                  <a:pt x="330200" y="426508"/>
                  <a:pt x="592667" y="546100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25" name="フリーフォーム 24"/>
          <p:cNvSpPr/>
          <p:nvPr/>
        </p:nvSpPr>
        <p:spPr bwMode="auto">
          <a:xfrm>
            <a:off x="8305800" y="5405967"/>
            <a:ext cx="588433" cy="601133"/>
          </a:xfrm>
          <a:custGeom>
            <a:avLst/>
            <a:gdLst>
              <a:gd name="connsiteX0" fmla="*/ 0 w 588433"/>
              <a:gd name="connsiteY0" fmla="*/ 29633 h 601133"/>
              <a:gd name="connsiteX1" fmla="*/ 342900 w 588433"/>
              <a:gd name="connsiteY1" fmla="*/ 55033 h 601133"/>
              <a:gd name="connsiteX2" fmla="*/ 571500 w 588433"/>
              <a:gd name="connsiteY2" fmla="*/ 359833 h 601133"/>
              <a:gd name="connsiteX3" fmla="*/ 444500 w 588433"/>
              <a:gd name="connsiteY3" fmla="*/ 601133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433" h="601133">
                <a:moveTo>
                  <a:pt x="0" y="29633"/>
                </a:moveTo>
                <a:cubicBezTo>
                  <a:pt x="123825" y="14816"/>
                  <a:pt x="247650" y="0"/>
                  <a:pt x="342900" y="55033"/>
                </a:cubicBezTo>
                <a:cubicBezTo>
                  <a:pt x="438150" y="110066"/>
                  <a:pt x="554567" y="268816"/>
                  <a:pt x="571500" y="359833"/>
                </a:cubicBezTo>
                <a:cubicBezTo>
                  <a:pt x="588433" y="450850"/>
                  <a:pt x="444500" y="601133"/>
                  <a:pt x="444500" y="601133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  <p:sp>
        <p:nvSpPr>
          <p:cNvPr id="28" name="フリーフォーム 27"/>
          <p:cNvSpPr/>
          <p:nvPr/>
        </p:nvSpPr>
        <p:spPr bwMode="auto">
          <a:xfrm>
            <a:off x="6051550" y="4646083"/>
            <a:ext cx="679450" cy="2015067"/>
          </a:xfrm>
          <a:custGeom>
            <a:avLst/>
            <a:gdLst>
              <a:gd name="connsiteX0" fmla="*/ 679450 w 679450"/>
              <a:gd name="connsiteY0" fmla="*/ 52917 h 2015067"/>
              <a:gd name="connsiteX1" fmla="*/ 476250 w 679450"/>
              <a:gd name="connsiteY1" fmla="*/ 281517 h 2015067"/>
              <a:gd name="connsiteX2" fmla="*/ 44450 w 679450"/>
              <a:gd name="connsiteY2" fmla="*/ 1742017 h 2015067"/>
              <a:gd name="connsiteX3" fmla="*/ 209550 w 679450"/>
              <a:gd name="connsiteY3" fmla="*/ 191981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" h="2015067">
                <a:moveTo>
                  <a:pt x="679450" y="52917"/>
                </a:moveTo>
                <a:cubicBezTo>
                  <a:pt x="630766" y="26458"/>
                  <a:pt x="582083" y="0"/>
                  <a:pt x="476250" y="281517"/>
                </a:cubicBezTo>
                <a:cubicBezTo>
                  <a:pt x="370417" y="563034"/>
                  <a:pt x="88900" y="1468967"/>
                  <a:pt x="44450" y="1742017"/>
                </a:cubicBezTo>
                <a:cubicBezTo>
                  <a:pt x="0" y="2015067"/>
                  <a:pt x="104775" y="1967442"/>
                  <a:pt x="209550" y="1919817"/>
                </a:cubicBez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" pitchFamily="32" charset="0"/>
              <a:ea typeface="ＤＦＰ中楷書体" pitchFamily="32" charset="-128"/>
              <a:cs typeface="ＤＦＰ中楷書体" pitchFamily="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図形グループ 15"/>
          <p:cNvGrpSpPr>
            <a:grpSpLocks/>
          </p:cNvGrpSpPr>
          <p:nvPr/>
        </p:nvGrpSpPr>
        <p:grpSpPr bwMode="auto">
          <a:xfrm>
            <a:off x="25400" y="2235200"/>
            <a:ext cx="6598104" cy="4598988"/>
            <a:chOff x="25387" y="2235197"/>
            <a:chExt cx="6597865" cy="4599658"/>
          </a:xfrm>
        </p:grpSpPr>
        <p:pic>
          <p:nvPicPr>
            <p:cNvPr id="2356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87" y="2243690"/>
              <a:ext cx="5434551" cy="459116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3567" name="Rectangle 6"/>
            <p:cNvSpPr>
              <a:spLocks noChangeArrowheads="1"/>
            </p:cNvSpPr>
            <p:nvPr/>
          </p:nvSpPr>
          <p:spPr bwMode="auto">
            <a:xfrm>
              <a:off x="42330" y="2235197"/>
              <a:ext cx="2840453" cy="49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r>
                <a:rPr lang="en-US" altLang="ja-JP" sz="2000" b="1" dirty="0" smtClean="0">
                  <a:solidFill>
                    <a:schemeClr val="bg1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For two </a:t>
              </a:r>
              <a:r>
                <a:rPr lang="en-US" altLang="ja-JP" sz="2000" b="1" dirty="0">
                  <a:solidFill>
                    <a:schemeClr val="bg1"/>
                  </a:solidFill>
                  <a:latin typeface="Arial" pitchFamily="64" charset="0"/>
                  <a:ea typeface="Arial" pitchFamily="64" charset="0"/>
                  <a:cs typeface="Arial" pitchFamily="64" charset="0"/>
                </a:rPr>
                <a:t>outer dipoles</a:t>
              </a:r>
            </a:p>
          </p:txBody>
        </p:sp>
        <p:cxnSp>
          <p:nvCxnSpPr>
            <p:cNvPr id="23569" name="直線矢印コネクタ 12"/>
            <p:cNvCxnSpPr>
              <a:cxnSpLocks noChangeShapeType="1"/>
            </p:cNvCxnSpPr>
            <p:nvPr/>
          </p:nvCxnSpPr>
          <p:spPr bwMode="auto">
            <a:xfrm rot="5400000">
              <a:off x="2379109" y="2929587"/>
              <a:ext cx="1261442" cy="1193656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83" name="テキスト ボックス 82"/>
            <p:cNvSpPr txBox="1"/>
            <p:nvPr/>
          </p:nvSpPr>
          <p:spPr>
            <a:xfrm>
              <a:off x="3428864" y="2446366"/>
              <a:ext cx="3194388" cy="4617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0000FF"/>
                  </a:solidFill>
                  <a:latin typeface="+mn-lt"/>
                </a:rPr>
                <a:t>Laminated iron plate</a:t>
              </a:r>
              <a:endParaRPr lang="en-US" altLang="ja-JP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029200" y="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design</a:t>
            </a:r>
          </a:p>
        </p:txBody>
      </p:sp>
      <p:pic>
        <p:nvPicPr>
          <p:cNvPr id="23556" name="図 5" descr="screenshot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393062">
            <a:off x="2678907" y="-448469"/>
            <a:ext cx="895350" cy="24558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5486401" y="947738"/>
            <a:ext cx="3441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Key components :</a:t>
            </a:r>
          </a:p>
          <a:p>
            <a:r>
              <a:rPr lang="ja-JP" altLang="en-US" sz="2000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・</a:t>
            </a:r>
            <a:r>
              <a:rPr lang="en-US" altLang="ja-JP" sz="2000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 Laminated iron plate</a:t>
            </a:r>
          </a:p>
          <a:p>
            <a:r>
              <a:rPr lang="ja-JP" altLang="en-US" sz="2000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・</a:t>
            </a:r>
            <a:r>
              <a:rPr lang="en-US" altLang="ja-JP" sz="2000" b="1" dirty="0" smtClean="0">
                <a:solidFill>
                  <a:srgbClr val="800000"/>
                </a:solidFill>
                <a:latin typeface="Arial" pitchFamily="64" charset="0"/>
                <a:ea typeface="ＭＳ Ｐゴシック" pitchFamily="64" charset="-128"/>
                <a:cs typeface="Arial" pitchFamily="64" charset="0"/>
              </a:rPr>
              <a:t> Trim-coils</a:t>
            </a:r>
            <a:endParaRPr lang="en-US" altLang="ja-JP" sz="2000" b="1" dirty="0">
              <a:solidFill>
                <a:srgbClr val="800000"/>
              </a:solidFill>
              <a:latin typeface="Arial" pitchFamily="64" charset="0"/>
              <a:ea typeface="ＭＳ Ｐゴシック" pitchFamily="64" charset="-128"/>
              <a:cs typeface="Arial" pitchFamily="64" charset="0"/>
            </a:endParaRPr>
          </a:p>
        </p:txBody>
      </p:sp>
      <p:cxnSp>
        <p:nvCxnSpPr>
          <p:cNvPr id="18" name="直線矢印コネクタ 17"/>
          <p:cNvCxnSpPr>
            <a:endCxn id="23567" idx="0"/>
          </p:cNvCxnSpPr>
          <p:nvPr/>
        </p:nvCxnSpPr>
        <p:spPr bwMode="auto">
          <a:xfrm rot="5400000">
            <a:off x="1366311" y="1467911"/>
            <a:ext cx="863600" cy="67097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直線矢印コネクタ 18"/>
          <p:cNvCxnSpPr>
            <a:endCxn id="23567" idx="0"/>
          </p:cNvCxnSpPr>
          <p:nvPr/>
        </p:nvCxnSpPr>
        <p:spPr bwMode="auto">
          <a:xfrm rot="10800000" flipV="1">
            <a:off x="1462622" y="871538"/>
            <a:ext cx="2431516" cy="1363662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図形グループ 20"/>
          <p:cNvGrpSpPr>
            <a:grpSpLocks/>
          </p:cNvGrpSpPr>
          <p:nvPr/>
        </p:nvGrpSpPr>
        <p:grpSpPr bwMode="auto">
          <a:xfrm>
            <a:off x="1409700" y="2446338"/>
            <a:ext cx="7708900" cy="4386262"/>
            <a:chOff x="1435625" y="2472267"/>
            <a:chExt cx="7708375" cy="438573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5625" y="2551632"/>
              <a:ext cx="7708375" cy="4306368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3454787" y="2472267"/>
              <a:ext cx="3194286" cy="46160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0000FF"/>
                  </a:solidFill>
                  <a:latin typeface="+mn-lt"/>
                </a:rPr>
                <a:t>Laminated iron plate</a:t>
              </a:r>
              <a:endParaRPr lang="en-US" altLang="ja-JP" b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324792" y="5221485"/>
              <a:ext cx="2468395" cy="6460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800" b="1" dirty="0">
                  <a:solidFill>
                    <a:schemeClr val="tx1"/>
                  </a:solidFill>
                  <a:latin typeface="+mn-lt"/>
                </a:rPr>
                <a:t>- thickness of 0.3mm</a:t>
              </a:r>
            </a:p>
            <a:p>
              <a:pPr>
                <a:defRPr/>
              </a:pPr>
              <a:r>
                <a:rPr lang="en-US" altLang="ja-JP" sz="1800" b="1" dirty="0">
                  <a:solidFill>
                    <a:schemeClr val="tx1"/>
                  </a:solidFill>
                  <a:latin typeface="+mn-lt"/>
                </a:rPr>
                <a:t>- 9 layers</a:t>
              </a:r>
            </a:p>
          </p:txBody>
        </p:sp>
        <p:cxnSp>
          <p:nvCxnSpPr>
            <p:cNvPr id="23564" name="直線矢印コネクタ 19"/>
            <p:cNvCxnSpPr>
              <a:cxnSpLocks noChangeShapeType="1"/>
              <a:stCxn id="14" idx="2"/>
            </p:cNvCxnSpPr>
            <p:nvPr/>
          </p:nvCxnSpPr>
          <p:spPr bwMode="auto">
            <a:xfrm rot="16200000" flipH="1">
              <a:off x="4754899" y="3230908"/>
              <a:ext cx="1993726" cy="1399663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23" name="テキスト ボックス 22"/>
            <p:cNvSpPr txBox="1"/>
            <p:nvPr/>
          </p:nvSpPr>
          <p:spPr>
            <a:xfrm>
              <a:off x="1481660" y="4619895"/>
              <a:ext cx="852429" cy="3698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800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800" b="1" dirty="0">
                  <a:solidFill>
                    <a:schemeClr val="tx1"/>
                  </a:solidFill>
                  <a:latin typeface="+mn-lt"/>
                </a:rPr>
                <a:t>40mm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図 29" descr="screenshot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590800"/>
            <a:ext cx="4176712" cy="3624263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</p:pic>
      <p:pic>
        <p:nvPicPr>
          <p:cNvPr id="24585" name="図 28" descr="screenshot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2590800"/>
            <a:ext cx="4140200" cy="3598863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5029200" y="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design</a:t>
            </a:r>
          </a:p>
        </p:txBody>
      </p:sp>
      <p:pic>
        <p:nvPicPr>
          <p:cNvPr id="24579" name="図 5" descr="screenshot_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393062">
            <a:off x="2678907" y="-448469"/>
            <a:ext cx="895350" cy="24558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cxnSp>
        <p:nvCxnSpPr>
          <p:cNvPr id="12" name="直線矢印コネクタ 11"/>
          <p:cNvCxnSpPr>
            <a:endCxn id="24585" idx="0"/>
          </p:cNvCxnSpPr>
          <p:nvPr/>
        </p:nvCxnSpPr>
        <p:spPr bwMode="auto">
          <a:xfrm>
            <a:off x="2471738" y="1295400"/>
            <a:ext cx="4348162" cy="1295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4102100" y="469900"/>
            <a:ext cx="2730500" cy="2133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直線矢印コネクタ 14"/>
          <p:cNvCxnSpPr>
            <a:endCxn id="24586" idx="0"/>
          </p:cNvCxnSpPr>
          <p:nvPr/>
        </p:nvCxnSpPr>
        <p:spPr bwMode="auto">
          <a:xfrm rot="5400000">
            <a:off x="1864123" y="1516459"/>
            <a:ext cx="1516062" cy="63262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直線矢印コネクタ 15"/>
          <p:cNvCxnSpPr>
            <a:endCxn id="24586" idx="0"/>
          </p:cNvCxnSpPr>
          <p:nvPr/>
        </p:nvCxnSpPr>
        <p:spPr bwMode="auto">
          <a:xfrm rot="5400000">
            <a:off x="2029223" y="1183084"/>
            <a:ext cx="1684337" cy="11310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169863" y="2514600"/>
            <a:ext cx="11001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accent6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normal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699000" y="2557463"/>
            <a:ext cx="12525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accent6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modified</a:t>
            </a:r>
          </a:p>
        </p:txBody>
      </p:sp>
      <p:sp>
        <p:nvSpPr>
          <p:cNvPr id="24589" name="Rectangle 6"/>
          <p:cNvSpPr>
            <a:spLocks noChangeArrowheads="1"/>
          </p:cNvSpPr>
          <p:nvPr/>
        </p:nvSpPr>
        <p:spPr bwMode="auto">
          <a:xfrm>
            <a:off x="2108200" y="2514600"/>
            <a:ext cx="11001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B(</a:t>
            </a:r>
            <a:r>
              <a:rPr lang="en-US" altLang="ja-JP" sz="1200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)/B</a:t>
            </a:r>
            <a:r>
              <a:rPr lang="en-US" altLang="ja-JP" sz="1200" baseline="-250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[T]</a:t>
            </a:r>
            <a:endParaRPr lang="en-US" altLang="ja-JP" sz="1200" baseline="-2500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4590" name="Rectangle 6"/>
          <p:cNvSpPr>
            <a:spLocks noChangeArrowheads="1"/>
          </p:cNvSpPr>
          <p:nvPr/>
        </p:nvSpPr>
        <p:spPr bwMode="auto">
          <a:xfrm>
            <a:off x="6646863" y="2514600"/>
            <a:ext cx="11001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B(</a:t>
            </a:r>
            <a:r>
              <a:rPr lang="en-US" altLang="ja-JP" sz="1200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)/B</a:t>
            </a:r>
            <a:r>
              <a:rPr lang="en-US" altLang="ja-JP" sz="1200" baseline="-250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[T]</a:t>
            </a:r>
            <a:endParaRPr lang="en-US" altLang="ja-JP" sz="1200" baseline="-2500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3632200" y="5638800"/>
            <a:ext cx="838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1200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[mm]</a:t>
            </a:r>
            <a:endParaRPr lang="en-US" altLang="ja-JP" sz="1200" baseline="-2500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24592" name="Rectangle 6"/>
          <p:cNvSpPr>
            <a:spLocks noChangeArrowheads="1"/>
          </p:cNvSpPr>
          <p:nvPr/>
        </p:nvSpPr>
        <p:spPr bwMode="auto">
          <a:xfrm>
            <a:off x="8128000" y="5638800"/>
            <a:ext cx="838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1200" i="1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r</a:t>
            </a:r>
            <a:r>
              <a:rPr lang="en-US" altLang="ja-JP" sz="1200">
                <a:solidFill>
                  <a:schemeClr val="tx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[mm]</a:t>
            </a:r>
            <a:endParaRPr lang="en-US" altLang="ja-JP" sz="1200" baseline="-25000">
              <a:solidFill>
                <a:schemeClr val="tx1"/>
              </a:solidFill>
              <a:latin typeface="Arial" pitchFamily="64" charset="0"/>
              <a:ea typeface="Arial" pitchFamily="64" charset="0"/>
              <a:cs typeface="Arial" pitchFamily="6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1701800" y="6319838"/>
            <a:ext cx="57531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FF"/>
                </a:solidFill>
                <a:latin typeface="+mn-lt"/>
              </a:rPr>
              <a:t>Radial distributions of magnetic field strength</a:t>
            </a:r>
            <a:endParaRPr lang="en-US" altLang="ja-JP" sz="20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5029200" y="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Isochronous design</a:t>
            </a:r>
          </a:p>
        </p:txBody>
      </p:sp>
      <p:sp>
        <p:nvSpPr>
          <p:cNvPr id="25603" name="正方形/長方形 11"/>
          <p:cNvSpPr>
            <a:spLocks noChangeArrowheads="1"/>
          </p:cNvSpPr>
          <p:nvPr/>
        </p:nvSpPr>
        <p:spPr bwMode="auto">
          <a:xfrm>
            <a:off x="1435100" y="6380163"/>
            <a:ext cx="4831550" cy="400110"/>
          </a:xfrm>
          <a:prstGeom prst="rect">
            <a:avLst/>
          </a:prstGeom>
          <a:solidFill>
            <a:srgbClr val="035733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i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δB</a:t>
            </a:r>
            <a:r>
              <a:rPr lang="en-US" altLang="ja-JP" sz="2000" b="1" baseline="-25000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2000" b="1" i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/</a:t>
            </a:r>
            <a:r>
              <a:rPr lang="en-US" altLang="ja-JP" sz="2000" b="1" i="1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B</a:t>
            </a:r>
            <a:r>
              <a:rPr lang="en-US" altLang="ja-JP" sz="2000" b="1" baseline="-25000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r>
              <a:rPr lang="en-US" altLang="ja-JP" sz="2000" b="1" i="1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</a:t>
            </a:r>
            <a:r>
              <a:rPr lang="en-US" altLang="ja-JP" sz="2000" b="1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&lt; 10</a:t>
            </a:r>
            <a:r>
              <a:rPr lang="en-US" altLang="ja-JP" sz="2000" b="1" baseline="30000" dirty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-4</a:t>
            </a:r>
            <a:r>
              <a:rPr lang="en-US" altLang="ja-JP" sz="2000" b="1" dirty="0" smtClean="0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at 1% momentum spread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5604" name="図 9" descr="screenshot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622425"/>
            <a:ext cx="5580063" cy="4702175"/>
          </a:xfrm>
          <a:prstGeom prst="rect">
            <a:avLst/>
          </a:prstGeom>
          <a:noFill/>
          <a:ln w="9525">
            <a:solidFill>
              <a:srgbClr val="8A0006"/>
            </a:solidFill>
            <a:miter lim="800000"/>
            <a:headEnd/>
            <a:tailEnd/>
          </a:ln>
        </p:spPr>
      </p:pic>
      <p:sp>
        <p:nvSpPr>
          <p:cNvPr id="25605" name="正方形/長方形 12"/>
          <p:cNvSpPr>
            <a:spLocks noChangeArrowheads="1"/>
          </p:cNvSpPr>
          <p:nvPr/>
        </p:nvSpPr>
        <p:spPr bwMode="auto">
          <a:xfrm>
            <a:off x="2113490" y="1704444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δT/T</a:t>
            </a:r>
            <a:r>
              <a:rPr lang="en-US" altLang="ja-JP" sz="1800" baseline="-250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0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25606" name="正方形/長方形 13"/>
          <p:cNvSpPr>
            <a:spLocks noChangeArrowheads="1"/>
          </p:cNvSpPr>
          <p:nvPr/>
        </p:nvSpPr>
        <p:spPr bwMode="auto">
          <a:xfrm>
            <a:off x="5883275" y="5336640"/>
            <a:ext cx="64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800" i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dp/p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781800" y="4808538"/>
            <a:ext cx="2224088" cy="830262"/>
          </a:xfrm>
          <a:prstGeom prst="rect">
            <a:avLst/>
          </a:prstGeom>
          <a:solidFill>
            <a:srgbClr val="FFFFFF"/>
          </a:solidFill>
          <a:ln>
            <a:solidFill>
              <a:srgbClr val="8A000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i="1" dirty="0" err="1" smtClean="0">
                <a:solidFill>
                  <a:schemeClr val="tx1"/>
                </a:solidFill>
                <a:latin typeface="+mn-lt"/>
              </a:rPr>
              <a:t>m/</a:t>
            </a:r>
            <a:r>
              <a:rPr lang="en-US" altLang="ja-JP" b="1" i="1" dirty="0" err="1">
                <a:solidFill>
                  <a:schemeClr val="tx1"/>
                </a:solidFill>
                <a:latin typeface="+mn-lt"/>
              </a:rPr>
              <a:t>q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 ~ </a:t>
            </a:r>
            <a:r>
              <a:rPr lang="en-US" altLang="ja-JP" b="1" dirty="0">
                <a:solidFill>
                  <a:srgbClr val="0000FF"/>
                </a:solidFill>
                <a:latin typeface="+mn-lt"/>
              </a:rPr>
              <a:t>3</a:t>
            </a:r>
          </a:p>
          <a:p>
            <a:pPr>
              <a:defRPr/>
            </a:pPr>
            <a:r>
              <a:rPr lang="en-US" altLang="ja-JP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ja-JP" b="1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+mn-lt"/>
              </a:rPr>
              <a:t>: 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1.0T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 ,</a:t>
            </a:r>
            <a:r>
              <a:rPr lang="en-US" altLang="ja-JP" b="1" dirty="0">
                <a:solidFill>
                  <a:srgbClr val="0000FF"/>
                </a:solidFill>
                <a:latin typeface="+mn-lt"/>
              </a:rPr>
              <a:t>1.6T</a:t>
            </a:r>
            <a:endParaRPr lang="ja-JP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02668" y="1023938"/>
            <a:ext cx="4576232" cy="830997"/>
          </a:xfrm>
          <a:prstGeom prst="rect">
            <a:avLst/>
          </a:prstGeom>
          <a:solidFill>
            <a:srgbClr val="FFFFFF"/>
          </a:solidFill>
          <a:ln>
            <a:solidFill>
              <a:srgbClr val="8A000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tx1"/>
                </a:solidFill>
                <a:latin typeface="+mn-lt"/>
              </a:rPr>
              <a:t>Shape </a:t>
            </a:r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of laminated iron </a:t>
            </a:r>
            <a:r>
              <a:rPr lang="en-US" altLang="ja-JP" b="1" dirty="0">
                <a:solidFill>
                  <a:schemeClr val="tx1"/>
                </a:solidFill>
                <a:latin typeface="+mn-lt"/>
              </a:rPr>
              <a:t>plate is </a:t>
            </a:r>
            <a:r>
              <a:rPr lang="en-US" altLang="ja-JP" b="1" dirty="0" smtClean="0">
                <a:solidFill>
                  <a:schemeClr val="tx1"/>
                </a:solidFill>
                <a:latin typeface="+mn-lt"/>
              </a:rPr>
              <a:t>optimized at 1.5 Tesla.</a:t>
            </a:r>
            <a:endParaRPr lang="en-US" altLang="ja-JP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26733" y="5299604"/>
            <a:ext cx="1712829" cy="338554"/>
          </a:xfrm>
          <a:prstGeom prst="rect">
            <a:avLst/>
          </a:prstGeom>
          <a:solidFill>
            <a:srgbClr val="FFFFFF"/>
          </a:solidFill>
          <a:ln>
            <a:solidFill>
              <a:srgbClr val="8A000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 err="1" smtClean="0">
                <a:solidFill>
                  <a:schemeClr val="tx1"/>
                </a:solidFill>
                <a:latin typeface="+mn-lt"/>
              </a:rPr>
              <a:t>after 2000 turns</a:t>
            </a:r>
            <a:endParaRPr lang="ja-JP" altLang="en-US" sz="1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61733" y="0"/>
            <a:ext cx="62822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altLang="ja-JP" sz="3200" b="1">
                <a:solidFill>
                  <a:schemeClr val="bg1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Field measurement preparation</a:t>
            </a:r>
          </a:p>
        </p:txBody>
      </p:sp>
      <p:pic>
        <p:nvPicPr>
          <p:cNvPr id="5" name="図 4" descr="pho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6" y="1473199"/>
            <a:ext cx="3877733" cy="517031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図 5" descr="引張り強度試験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81" y="2099731"/>
            <a:ext cx="2336800" cy="3115733"/>
          </a:xfrm>
          <a:prstGeom prst="rect">
            <a:avLst/>
          </a:prstGeom>
        </p:spPr>
      </p:pic>
      <p:sp>
        <p:nvSpPr>
          <p:cNvPr id="7" name="正方形/長方形 77"/>
          <p:cNvSpPr>
            <a:spLocks noChangeArrowheads="1"/>
          </p:cNvSpPr>
          <p:nvPr/>
        </p:nvSpPr>
        <p:spPr bwMode="auto">
          <a:xfrm>
            <a:off x="4508500" y="1109133"/>
            <a:ext cx="439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solidFill>
                  <a:srgbClr val="800000"/>
                </a:solidFill>
                <a:latin typeface="+mn-lt"/>
                <a:ea typeface="Arial" pitchFamily="64" charset="0"/>
                <a:cs typeface="Arial" pitchFamily="64" charset="0"/>
              </a:rPr>
              <a:t>Test of tensile strength of Epoxy resin adhesive (EP007, EP008) with </a:t>
            </a:r>
            <a:r>
              <a:rPr lang="en-US" altLang="ja-JP" sz="2000" b="1">
                <a:solidFill>
                  <a:srgbClr val="800000"/>
                </a:solidFill>
                <a:latin typeface="+mn-lt"/>
              </a:rPr>
              <a:t>CEMEDINE CO., LTD.</a:t>
            </a:r>
            <a:endParaRPr lang="ja-JP" altLang="en-US" sz="2000" b="1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4364567" y="5377921"/>
            <a:ext cx="3678766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8A0006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Tensile strength :   ~ 10 N/mm</a:t>
            </a:r>
            <a:r>
              <a:rPr lang="en-US" altLang="ja-JP" sz="1800" b="1" baseline="300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2</a:t>
            </a:r>
          </a:p>
          <a:p>
            <a:r>
              <a:rPr lang="en-US" altLang="ja-JP" sz="18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- Magnetic attraction force</a:t>
            </a:r>
          </a:p>
          <a:p>
            <a:r>
              <a:rPr lang="en-US" altLang="ja-JP" sz="1800" b="1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           in 1.6 Tesla :   1.02 N/mm</a:t>
            </a:r>
            <a:r>
              <a:rPr lang="en-US" altLang="ja-JP" sz="1800" b="1" baseline="30000">
                <a:solidFill>
                  <a:srgbClr val="000000"/>
                </a:solidFill>
                <a:latin typeface="Arial" pitchFamily="64" charset="0"/>
                <a:ea typeface="Arial" pitchFamily="64" charset="0"/>
                <a:cs typeface="Arial" pitchFamily="6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shinaTemp01">
  <a:themeElements>
    <a:clrScheme name="">
      <a:dk1>
        <a:srgbClr val="000000"/>
      </a:dk1>
      <a:lt1>
        <a:srgbClr val="FFFFFF"/>
      </a:lt1>
      <a:dk2>
        <a:srgbClr val="E9E9E9"/>
      </a:dk2>
      <a:lt2>
        <a:srgbClr val="808080"/>
      </a:lt2>
      <a:accent1>
        <a:srgbClr val="BBE0E3"/>
      </a:accent1>
      <a:accent2>
        <a:srgbClr val="990008"/>
      </a:accent2>
      <a:accent3>
        <a:srgbClr val="FFFFFF"/>
      </a:accent3>
      <a:accent4>
        <a:srgbClr val="000000"/>
      </a:accent4>
      <a:accent5>
        <a:srgbClr val="DAEDEF"/>
      </a:accent5>
      <a:accent6>
        <a:srgbClr val="8A0006"/>
      </a:accent6>
      <a:hlink>
        <a:srgbClr val="009999"/>
      </a:hlink>
      <a:folHlink>
        <a:srgbClr val="99CC00"/>
      </a:folHlink>
    </a:clrScheme>
    <a:fontScheme name="nishinaTemp0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rgbClr val="008000"/>
            </a:solidFill>
            <a:effectLst/>
            <a:latin typeface="Times" pitchFamily="32" charset="0"/>
            <a:ea typeface="ＤＦＰ中楷書体" pitchFamily="32" charset="-128"/>
            <a:cs typeface="ＤＦＰ中楷書体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rgbClr val="008000"/>
            </a:solidFill>
            <a:effectLst/>
            <a:latin typeface="Times" pitchFamily="32" charset="0"/>
            <a:ea typeface="ＤＦＰ中楷書体" pitchFamily="32" charset="-128"/>
            <a:cs typeface="ＤＦＰ中楷書体" pitchFamily="32" charset="-128"/>
          </a:defRPr>
        </a:defPPr>
      </a:lstStyle>
    </a:lnDef>
  </a:objectDefaults>
  <a:extraClrSchemeLst>
    <a:extraClrScheme>
      <a:clrScheme name="nishinaTemp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hinaTemp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hinaTemp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hinaTemp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hinaTemp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shinaTemp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shinaTemp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HD:Applications:Advanced applications:Microsoft Office 2004:テンプレート:プレゼンテーション:デザイン:Blends</Template>
  <TotalTime>97508</TotalTime>
  <Words>1082</Words>
  <Application>Microsoft Macintosh PowerPoint</Application>
  <PresentationFormat>画面に合わせる (4:3)</PresentationFormat>
  <Paragraphs>221</Paragraphs>
  <Slides>16</Slides>
  <Notes>5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nishinaTemp01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理化学研究所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等時性蓄積リングによる質量測定</dc:title>
  <dc:creator>山口 由高</dc:creator>
  <cp:lastModifiedBy>山口 由高</cp:lastModifiedBy>
  <cp:revision>890</cp:revision>
  <cp:lastPrinted>2011-04-03T23:53:04Z</cp:lastPrinted>
  <dcterms:created xsi:type="dcterms:W3CDTF">2011-11-14T01:33:19Z</dcterms:created>
  <dcterms:modified xsi:type="dcterms:W3CDTF">2011-11-14T01:34:18Z</dcterms:modified>
</cp:coreProperties>
</file>