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256" r:id="rId2"/>
    <p:sldId id="441" r:id="rId3"/>
    <p:sldId id="449" r:id="rId4"/>
    <p:sldId id="444" r:id="rId5"/>
    <p:sldId id="363" r:id="rId6"/>
    <p:sldId id="439" r:id="rId7"/>
    <p:sldId id="438" r:id="rId8"/>
    <p:sldId id="453" r:id="rId9"/>
    <p:sldId id="432" r:id="rId10"/>
    <p:sldId id="457" r:id="rId11"/>
    <p:sldId id="448" r:id="rId12"/>
    <p:sldId id="455" r:id="rId13"/>
    <p:sldId id="456" r:id="rId14"/>
    <p:sldId id="433" r:id="rId15"/>
    <p:sldId id="452" r:id="rId16"/>
    <p:sldId id="458" r:id="rId17"/>
    <p:sldId id="459" r:id="rId18"/>
    <p:sldId id="451" r:id="rId19"/>
    <p:sldId id="460" r:id="rId20"/>
  </p:sldIdLst>
  <p:sldSz cx="9144000" cy="6858000" type="screen4x3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1200" b="1" kern="1200">
        <a:solidFill>
          <a:schemeClr val="bg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CC00"/>
    <a:srgbClr val="99FF99"/>
    <a:srgbClr val="FD4A03"/>
    <a:srgbClr val="C3F8FF"/>
    <a:srgbClr val="CCFF99"/>
    <a:srgbClr val="FFCC99"/>
    <a:srgbClr val="D1CDFF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8" autoAdjust="0"/>
    <p:restoredTop sz="88540" autoAdjust="0"/>
  </p:normalViewPr>
  <p:slideViewPr>
    <p:cSldViewPr>
      <p:cViewPr varScale="1">
        <p:scale>
          <a:sx n="61" d="100"/>
          <a:sy n="61" d="100"/>
        </p:scale>
        <p:origin x="-9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1254" y="-84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ja-JP" altLang="en-US"/>
              <a:t>時間反転対称性検証実験のための電子横方向偏極度計の開発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7EC82928-162A-4BB2-8027-291D09B5C34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68C17D09-C56B-494B-8103-449D4002E01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7EDCB-F890-4C1F-9628-85E921E4BB23}" type="slidenum">
              <a:rPr lang="en-US" altLang="ja-JP" smtClean="0">
                <a:latin typeface="Times New Roman" charset="0"/>
                <a:ea typeface="ＭＳ Ｐゴシック" pitchFamily="50" charset="-128"/>
              </a:rPr>
              <a:pPr/>
              <a:t>1</a:t>
            </a:fld>
            <a:endParaRPr lang="en-US" altLang="ja-JP" smtClean="0">
              <a:latin typeface="Times New Roman" charset="0"/>
              <a:ea typeface="ＭＳ Ｐゴシック" pitchFamily="50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>
              <a:latin typeface="Times New Roman" charset="0"/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59F1FA-CB73-4987-9C45-781CD1308BB9}" type="slidenum">
              <a:rPr lang="en-US" altLang="ja-JP" smtClean="0">
                <a:latin typeface="Arial" pitchFamily="34" charset="0"/>
              </a:rPr>
              <a:pPr/>
              <a:t>10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1374" y="739330"/>
            <a:ext cx="2337195" cy="370326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z="1000" smtClean="0">
                <a:latin typeface="Arial" pitchFamily="34" charset="0"/>
              </a:rPr>
              <a:t>About our experimental setup.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Beam is 28Si, 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intensity is about 10 to 7th (pawer) particles per spil 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and beam energies are 400, 600, 800 MeV/nucleon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Target is In , thickness is 390 mg/cm2 located in the vacuum.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We use 3 type counters located in the air.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First one is “Pion Range Counter”.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This is composed of 14 layers of scintillators.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Particles enter from this direction.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These two are for trigger and this little big scintillator is for veto of through charged particles.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There are 11 counters between trigger and veto counters, which measure the range of particles.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Measured angles are 30,45,60,75,90, and 120 degrees in the laboratory frame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Solid angle is 10 msr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Second one is Multiplicity Array. This is composed of 60 scintillators Which is set in cylindrical shape around the beam duct.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We want to know the impact parameter information using this counter but analysis is not finished.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3.Ion Chamber measures beam intensity</a:t>
            </a:r>
          </a:p>
          <a:p>
            <a:pPr eaLnBrk="1" hangingPunct="1"/>
            <a:r>
              <a:rPr lang="en-US" altLang="ja-JP" sz="1000" smtClean="0">
                <a:latin typeface="Arial" pitchFamily="34" charset="0"/>
              </a:rPr>
              <a:t>From next slide, I explain the analysis procedure of pions.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BC6DDB-BE68-4256-ADDF-B8DC6EE912B4}" type="slidenum">
              <a:rPr lang="en-US" altLang="ja-JP" smtClean="0">
                <a:latin typeface="Arial" pitchFamily="34" charset="0"/>
              </a:rPr>
              <a:pPr/>
              <a:t>11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>
                <a:latin typeface="Arial" pitchFamily="34" charset="0"/>
              </a:rPr>
              <a:t>This is the mid rapidity frame.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Horizontal axis is pion kinematic energy in mid rapidity frame and vertical axis is pion ratio in log scale.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I put the every angle data by beam energy.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circle is 45deg data, square is 60deg, triangle is 90deg, and open triangle is 120deg.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We can see some dependence in beam energy.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Slope of data point is decrease with beam energy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When we fit the data with exponential function. 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we got the slope parameter like this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When we compare between 400 and 800 MeV data, 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slope parameter is twice as high.</a:t>
            </a:r>
          </a:p>
          <a:p>
            <a:pPr eaLnBrk="1" hangingPunct="1"/>
            <a:r>
              <a:rPr lang="en-US" altLang="ja-JP" smtClean="0">
                <a:latin typeface="Arial" pitchFamily="34" charset="0"/>
              </a:rPr>
              <a:t>We think that the ratio at high energy is almost one and then the ratio at low energy is different between three data.</a:t>
            </a:r>
          </a:p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5734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45C9DA-14AF-4E56-89AA-B7BD0F0ABFCD}" type="slidenum">
              <a:rPr lang="en-US" altLang="ja-JP" smtClean="0">
                <a:latin typeface="Arial" pitchFamily="34" charset="0"/>
              </a:rPr>
              <a:pPr/>
              <a:t>12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E7AF1-CB97-4593-90CF-C05DAB8ABFCD}" type="slidenum">
              <a:rPr lang="en-US" altLang="ja-JP" smtClean="0"/>
              <a:pPr/>
              <a:t>17</a:t>
            </a:fld>
            <a:endParaRPr lang="en-US" altLang="ja-JP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28663"/>
            <a:ext cx="4870450" cy="3652837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-128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ja-JP" sz="2400" b="0">
              <a:solidFill>
                <a:schemeClr val="tx1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3900"/>
            </a:lvl1pPr>
          </a:lstStyle>
          <a:p>
            <a:r>
              <a:rPr lang="ja-JP" altLang="en-US"/>
              <a:t>マスタ タイトルの</a:t>
            </a:r>
            <a:br>
              <a:rPr lang="ja-JP" altLang="en-US"/>
            </a:br>
            <a:r>
              <a:rPr lang="ja-JP" altLang="en-US"/>
              <a:t>書式設定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2AB0F-30BE-4DA2-B4BB-8A20160EA0B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E311B-4700-49E9-8942-27F71E229CF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91400" y="457200"/>
            <a:ext cx="1524000" cy="56388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819400" y="457200"/>
            <a:ext cx="44196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D50E7-11B8-438D-989D-6D9C1E61CF5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19400" y="457200"/>
            <a:ext cx="6096000" cy="4572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2819400" y="990600"/>
            <a:ext cx="6096000" cy="51054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7C2DB1-AD22-4CF7-8AC5-DACCBC8E617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0D59E-C4E1-4A28-9DE9-0F612146267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4D76-1FC0-4DE2-8059-6CE14E5154C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94A1E-7E71-4029-9570-8B7FE602320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819400" y="990600"/>
            <a:ext cx="2971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943600" y="990600"/>
            <a:ext cx="2971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EBDEB-372B-408D-AB78-F3E687E2BC5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7B01B-B5ED-4B95-9C70-3899C6BFA4F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EF8BC-3EDD-4456-B074-3F0E9610AA3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15CB6-905D-4788-BFB1-5ACA0E8F877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D7954-67D8-4B25-AF7F-6F0263682AD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3E0BA-144A-4C5E-A105-331EA592221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ja-JP" sz="2400" b="0">
              <a:solidFill>
                <a:schemeClr val="tx1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457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990600"/>
            <a:ext cx="6096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  <a:endParaRPr lang="ja-JP" altLang="ja-JP" smtClean="0"/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  <a:endParaRPr lang="ja-JP" altLang="ja-JP" smtClean="0"/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ja-JP" smtClean="0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2CD66ED8-AB70-4BEB-8950-D8607BE1D7A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72" r:id="rId12"/>
    <p:sldLayoutId id="2147483688" r:id="rId13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2600" b="1">
          <a:solidFill>
            <a:schemeClr val="tx2"/>
          </a:solidFill>
          <a:latin typeface="Arial Narrow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kumimoji="1"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44" y="4794940"/>
            <a:ext cx="4071936" cy="1348704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2400" dirty="0" smtClean="0">
                <a:effectLst>
                  <a:outerShdw blurRad="38100" dist="38100" dir="2700000" algn="tl">
                    <a:srgbClr val="800000"/>
                  </a:outerShdw>
                </a:effectLst>
              </a:rPr>
              <a:t>Department of Physics</a:t>
            </a:r>
          </a:p>
          <a:p>
            <a:pPr eaLnBrk="1" hangingPunct="1"/>
            <a:r>
              <a:rPr lang="en-US" altLang="ja-JP" sz="2400" dirty="0" smtClean="0">
                <a:effectLst>
                  <a:outerShdw blurRad="38100" dist="38100" dir="2700000" algn="tl">
                    <a:srgbClr val="800000"/>
                  </a:outerShdw>
                </a:effectLst>
              </a:rPr>
              <a:t>Kyoto University</a:t>
            </a:r>
          </a:p>
          <a:p>
            <a:pPr eaLnBrk="1" hangingPunct="1"/>
            <a:r>
              <a:rPr lang="en-US" altLang="ja-JP" sz="2400" dirty="0" smtClean="0">
                <a:effectLst>
                  <a:outerShdw blurRad="38100" dist="38100" dir="2700000" algn="tl">
                    <a:srgbClr val="800000"/>
                  </a:outerShdw>
                </a:effectLst>
              </a:rPr>
              <a:t>Tetsuya MURAKAMI</a:t>
            </a:r>
            <a:endParaRPr lang="ja-JP" altLang="en-US" sz="2400" dirty="0" smtClean="0">
              <a:effectLst>
                <a:outerShdw blurRad="38100" dist="38100" dir="2700000" algn="tl">
                  <a:srgbClr val="800000"/>
                </a:outerShdw>
              </a:effectLst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2910" y="637815"/>
            <a:ext cx="8242300" cy="486929"/>
          </a:xfrm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 sz="3200" dirty="0" smtClean="0"/>
              <a:t>パイ測定と対称エネルギー</a:t>
            </a:r>
          </a:p>
        </p:txBody>
      </p:sp>
      <p:cxnSp>
        <p:nvCxnSpPr>
          <p:cNvPr id="26" name="直線コネクタ 25"/>
          <p:cNvCxnSpPr/>
          <p:nvPr/>
        </p:nvCxnSpPr>
        <p:spPr bwMode="auto">
          <a:xfrm rot="5400000">
            <a:off x="2928938" y="2428875"/>
            <a:ext cx="2357437" cy="13573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29" name="正方形/長方形 28"/>
          <p:cNvSpPr>
            <a:spLocks noChangeArrowheads="1"/>
          </p:cNvSpPr>
          <p:nvPr/>
        </p:nvSpPr>
        <p:spPr bwMode="auto">
          <a:xfrm>
            <a:off x="2643188" y="2143125"/>
            <a:ext cx="642937" cy="357188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30" name="正方形/長方形 30"/>
          <p:cNvSpPr>
            <a:spLocks noChangeArrowheads="1"/>
          </p:cNvSpPr>
          <p:nvPr/>
        </p:nvSpPr>
        <p:spPr bwMode="auto">
          <a:xfrm>
            <a:off x="2500313" y="3786188"/>
            <a:ext cx="214312" cy="71437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31" name="正方形/長方形 31"/>
          <p:cNvSpPr>
            <a:spLocks noChangeArrowheads="1"/>
          </p:cNvSpPr>
          <p:nvPr/>
        </p:nvSpPr>
        <p:spPr bwMode="auto">
          <a:xfrm>
            <a:off x="2500313" y="3714750"/>
            <a:ext cx="214312" cy="71438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32" name="正方形/長方形 32"/>
          <p:cNvSpPr>
            <a:spLocks noChangeArrowheads="1"/>
          </p:cNvSpPr>
          <p:nvPr/>
        </p:nvSpPr>
        <p:spPr bwMode="auto">
          <a:xfrm>
            <a:off x="2500313" y="3643313"/>
            <a:ext cx="214312" cy="71437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5133" name="Picture 1" descr="\\Wpc03\super (e)\Heavy Ion\いけちん\central.gif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786314" y="2962280"/>
            <a:ext cx="345122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" descr="\\Wpc03\super (e)\Heavy Ion\いけちん\peripheral.gif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428596" y="3038479"/>
            <a:ext cx="34544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8596" y="4214818"/>
            <a:ext cx="807249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Mincho" pitchFamily="49" charset="-128"/>
              <a:cs typeface="+mj-cs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85800" y="1308386"/>
            <a:ext cx="8242300" cy="4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Pion</a:t>
            </a: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Ratios and ESYM</a:t>
            </a: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1" lang="ja-JP" alt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9"/>
          <p:cNvSpPr>
            <a:spLocks noChangeArrowheads="1"/>
          </p:cNvSpPr>
          <p:nvPr/>
        </p:nvSpPr>
        <p:spPr bwMode="auto">
          <a:xfrm>
            <a:off x="0" y="692150"/>
            <a:ext cx="5867400" cy="4176713"/>
          </a:xfrm>
          <a:prstGeom prst="rect">
            <a:avLst/>
          </a:prstGeom>
          <a:solidFill>
            <a:srgbClr val="FFFF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42875" y="1557338"/>
            <a:ext cx="4248150" cy="7905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88025" cy="6334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200" smtClean="0"/>
              <a:t>Experimental Setup</a:t>
            </a: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640013" y="2589213"/>
            <a:ext cx="1454150" cy="1812925"/>
            <a:chOff x="1663" y="1631"/>
            <a:chExt cx="916" cy="1142"/>
          </a:xfrm>
        </p:grpSpPr>
        <p:sp>
          <p:nvSpPr>
            <p:cNvPr id="10300" name="Rectangle 6"/>
            <p:cNvSpPr>
              <a:spLocks noChangeArrowheads="1"/>
            </p:cNvSpPr>
            <p:nvPr/>
          </p:nvSpPr>
          <p:spPr bwMode="auto">
            <a:xfrm rot="2593082">
              <a:off x="2048" y="1915"/>
              <a:ext cx="101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1" name="Rectangle 7"/>
            <p:cNvSpPr>
              <a:spLocks noChangeArrowheads="1"/>
            </p:cNvSpPr>
            <p:nvPr/>
          </p:nvSpPr>
          <p:spPr bwMode="auto">
            <a:xfrm rot="2593082">
              <a:off x="2118" y="1981"/>
              <a:ext cx="101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2" name="Rectangle 8"/>
            <p:cNvSpPr>
              <a:spLocks noChangeArrowheads="1"/>
            </p:cNvSpPr>
            <p:nvPr/>
          </p:nvSpPr>
          <p:spPr bwMode="auto">
            <a:xfrm rot="2593082">
              <a:off x="2188" y="2047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3" name="Rectangle 9"/>
            <p:cNvSpPr>
              <a:spLocks noChangeArrowheads="1"/>
            </p:cNvSpPr>
            <p:nvPr/>
          </p:nvSpPr>
          <p:spPr bwMode="auto">
            <a:xfrm rot="2593082">
              <a:off x="2259" y="2113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4" name="Rectangle 10"/>
            <p:cNvSpPr>
              <a:spLocks noChangeArrowheads="1"/>
            </p:cNvSpPr>
            <p:nvPr/>
          </p:nvSpPr>
          <p:spPr bwMode="auto">
            <a:xfrm rot="2593082">
              <a:off x="2333" y="2182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5" name="Rectangle 11"/>
            <p:cNvSpPr>
              <a:spLocks noChangeArrowheads="1"/>
            </p:cNvSpPr>
            <p:nvPr/>
          </p:nvSpPr>
          <p:spPr bwMode="auto">
            <a:xfrm rot="2593082">
              <a:off x="2406" y="2251"/>
              <a:ext cx="100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6" name="Rectangle 12"/>
            <p:cNvSpPr>
              <a:spLocks noChangeArrowheads="1"/>
            </p:cNvSpPr>
            <p:nvPr/>
          </p:nvSpPr>
          <p:spPr bwMode="auto">
            <a:xfrm rot="2593082">
              <a:off x="2478" y="2320"/>
              <a:ext cx="101" cy="45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7" name="Rectangle 13"/>
            <p:cNvSpPr>
              <a:spLocks noChangeArrowheads="1"/>
            </p:cNvSpPr>
            <p:nvPr/>
          </p:nvSpPr>
          <p:spPr bwMode="auto">
            <a:xfrm rot="2593082">
              <a:off x="1998" y="1875"/>
              <a:ext cx="62" cy="39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8" name="Rectangle 14"/>
            <p:cNvSpPr>
              <a:spLocks noChangeArrowheads="1"/>
            </p:cNvSpPr>
            <p:nvPr/>
          </p:nvSpPr>
          <p:spPr bwMode="auto">
            <a:xfrm rot="2593082">
              <a:off x="1663" y="1631"/>
              <a:ext cx="11" cy="17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09" name="Rectangle 15"/>
            <p:cNvSpPr>
              <a:spLocks noChangeArrowheads="1"/>
            </p:cNvSpPr>
            <p:nvPr/>
          </p:nvSpPr>
          <p:spPr bwMode="auto">
            <a:xfrm rot="2593082">
              <a:off x="1738" y="1702"/>
              <a:ext cx="11" cy="17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10" name="Rectangle 16"/>
            <p:cNvSpPr>
              <a:spLocks noChangeArrowheads="1"/>
            </p:cNvSpPr>
            <p:nvPr/>
          </p:nvSpPr>
          <p:spPr bwMode="auto">
            <a:xfrm rot="2593082">
              <a:off x="1934" y="1865"/>
              <a:ext cx="42" cy="28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11" name="Rectangle 17"/>
            <p:cNvSpPr>
              <a:spLocks noChangeArrowheads="1"/>
            </p:cNvSpPr>
            <p:nvPr/>
          </p:nvSpPr>
          <p:spPr bwMode="auto">
            <a:xfrm rot="2593082">
              <a:off x="1883" y="1818"/>
              <a:ext cx="20" cy="241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12" name="Rectangle 18"/>
            <p:cNvSpPr>
              <a:spLocks noChangeArrowheads="1"/>
            </p:cNvSpPr>
            <p:nvPr/>
          </p:nvSpPr>
          <p:spPr bwMode="auto">
            <a:xfrm rot="2593082">
              <a:off x="1806" y="1749"/>
              <a:ext cx="20" cy="24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46" name="Line 19"/>
          <p:cNvSpPr>
            <a:spLocks noChangeShapeType="1"/>
          </p:cNvSpPr>
          <p:nvPr/>
        </p:nvSpPr>
        <p:spPr bwMode="auto">
          <a:xfrm>
            <a:off x="1150938" y="1989138"/>
            <a:ext cx="44116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47" name="Line 20"/>
          <p:cNvSpPr>
            <a:spLocks noChangeShapeType="1"/>
          </p:cNvSpPr>
          <p:nvPr/>
        </p:nvSpPr>
        <p:spPr bwMode="auto">
          <a:xfrm>
            <a:off x="179388" y="1557338"/>
            <a:ext cx="4213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48" name="Line 22"/>
          <p:cNvSpPr>
            <a:spLocks noChangeShapeType="1"/>
          </p:cNvSpPr>
          <p:nvPr/>
        </p:nvSpPr>
        <p:spPr bwMode="auto">
          <a:xfrm>
            <a:off x="206375" y="2349500"/>
            <a:ext cx="4186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49" name="Rectangle 23"/>
          <p:cNvSpPr>
            <a:spLocks noChangeArrowheads="1"/>
          </p:cNvSpPr>
          <p:nvPr/>
        </p:nvSpPr>
        <p:spPr bwMode="auto">
          <a:xfrm>
            <a:off x="1908175" y="1881188"/>
            <a:ext cx="34925" cy="2508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0" name="Rectangle 24"/>
          <p:cNvSpPr>
            <a:spLocks noChangeArrowheads="1"/>
          </p:cNvSpPr>
          <p:nvPr/>
        </p:nvSpPr>
        <p:spPr bwMode="auto">
          <a:xfrm>
            <a:off x="2411413" y="1557338"/>
            <a:ext cx="539750" cy="82708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1" name="Line 25"/>
          <p:cNvSpPr>
            <a:spLocks noChangeShapeType="1"/>
          </p:cNvSpPr>
          <p:nvPr/>
        </p:nvSpPr>
        <p:spPr bwMode="auto">
          <a:xfrm>
            <a:off x="2411413" y="16287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2" name="Line 26"/>
          <p:cNvSpPr>
            <a:spLocks noChangeShapeType="1"/>
          </p:cNvSpPr>
          <p:nvPr/>
        </p:nvSpPr>
        <p:spPr bwMode="auto">
          <a:xfrm>
            <a:off x="2411413" y="173672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3" name="Line 27"/>
          <p:cNvSpPr>
            <a:spLocks noChangeShapeType="1"/>
          </p:cNvSpPr>
          <p:nvPr/>
        </p:nvSpPr>
        <p:spPr bwMode="auto">
          <a:xfrm>
            <a:off x="2411413" y="18446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4" name="Line 28"/>
          <p:cNvSpPr>
            <a:spLocks noChangeShapeType="1"/>
          </p:cNvSpPr>
          <p:nvPr/>
        </p:nvSpPr>
        <p:spPr bwMode="auto">
          <a:xfrm>
            <a:off x="2411413" y="195262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5" name="Line 29"/>
          <p:cNvSpPr>
            <a:spLocks noChangeShapeType="1"/>
          </p:cNvSpPr>
          <p:nvPr/>
        </p:nvSpPr>
        <p:spPr bwMode="auto">
          <a:xfrm>
            <a:off x="2411413" y="20605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6" name="Line 30"/>
          <p:cNvSpPr>
            <a:spLocks noChangeShapeType="1"/>
          </p:cNvSpPr>
          <p:nvPr/>
        </p:nvSpPr>
        <p:spPr bwMode="auto">
          <a:xfrm>
            <a:off x="2411413" y="216852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7" name="Line 31"/>
          <p:cNvSpPr>
            <a:spLocks noChangeShapeType="1"/>
          </p:cNvSpPr>
          <p:nvPr/>
        </p:nvSpPr>
        <p:spPr bwMode="auto">
          <a:xfrm>
            <a:off x="2411413" y="2276475"/>
            <a:ext cx="539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8" name="Line 32"/>
          <p:cNvSpPr>
            <a:spLocks noChangeShapeType="1"/>
          </p:cNvSpPr>
          <p:nvPr/>
        </p:nvSpPr>
        <p:spPr bwMode="auto">
          <a:xfrm>
            <a:off x="719138" y="1989138"/>
            <a:ext cx="576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9" name="Line 33"/>
          <p:cNvSpPr>
            <a:spLocks noChangeShapeType="1"/>
          </p:cNvSpPr>
          <p:nvPr/>
        </p:nvSpPr>
        <p:spPr bwMode="auto">
          <a:xfrm>
            <a:off x="1908175" y="1989138"/>
            <a:ext cx="2700338" cy="2700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60" name="Line 34"/>
          <p:cNvSpPr>
            <a:spLocks noChangeShapeType="1"/>
          </p:cNvSpPr>
          <p:nvPr/>
        </p:nvSpPr>
        <p:spPr bwMode="auto">
          <a:xfrm>
            <a:off x="1619250" y="2278063"/>
            <a:ext cx="828675" cy="827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61" name="Line 35"/>
          <p:cNvSpPr>
            <a:spLocks noChangeShapeType="1"/>
          </p:cNvSpPr>
          <p:nvPr/>
        </p:nvSpPr>
        <p:spPr bwMode="auto">
          <a:xfrm flipH="1">
            <a:off x="2411413" y="2924175"/>
            <a:ext cx="252412" cy="2524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62" name="Line 36"/>
          <p:cNvSpPr>
            <a:spLocks noChangeShapeType="1"/>
          </p:cNvSpPr>
          <p:nvPr/>
        </p:nvSpPr>
        <p:spPr bwMode="auto">
          <a:xfrm flipH="1">
            <a:off x="1547813" y="2024063"/>
            <a:ext cx="323850" cy="3238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63" name="Arc 37"/>
          <p:cNvSpPr>
            <a:spLocks/>
          </p:cNvSpPr>
          <p:nvPr/>
        </p:nvSpPr>
        <p:spPr bwMode="auto">
          <a:xfrm rot="5110581">
            <a:off x="2446337" y="1846263"/>
            <a:ext cx="792163" cy="1366838"/>
          </a:xfrm>
          <a:custGeom>
            <a:avLst/>
            <a:gdLst>
              <a:gd name="T0" fmla="*/ 0 w 15838"/>
              <a:gd name="T1" fmla="*/ 0 h 21600"/>
              <a:gd name="T2" fmla="*/ 2147483647 w 15838"/>
              <a:gd name="T3" fmla="*/ 2147483647 h 21600"/>
              <a:gd name="T4" fmla="*/ 0 w 1583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38" h="21600" fill="none" extrusionOk="0">
                <a:moveTo>
                  <a:pt x="-1" y="0"/>
                </a:moveTo>
                <a:cubicBezTo>
                  <a:pt x="6011" y="0"/>
                  <a:pt x="11750" y="2505"/>
                  <a:pt x="15838" y="6912"/>
                </a:cubicBezTo>
              </a:path>
              <a:path w="15838" h="21600" stroke="0" extrusionOk="0">
                <a:moveTo>
                  <a:pt x="-1" y="0"/>
                </a:moveTo>
                <a:cubicBezTo>
                  <a:pt x="6011" y="0"/>
                  <a:pt x="11750" y="2505"/>
                  <a:pt x="15838" y="691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4" name="Text Box 38"/>
          <p:cNvSpPr txBox="1">
            <a:spLocks noChangeArrowheads="1"/>
          </p:cNvSpPr>
          <p:nvPr/>
        </p:nvSpPr>
        <p:spPr bwMode="auto">
          <a:xfrm>
            <a:off x="1376363" y="2663825"/>
            <a:ext cx="719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50cm</a:t>
            </a:r>
          </a:p>
        </p:txBody>
      </p:sp>
      <p:sp>
        <p:nvSpPr>
          <p:cNvPr id="10265" name="Text Box 39"/>
          <p:cNvSpPr txBox="1">
            <a:spLocks noChangeArrowheads="1"/>
          </p:cNvSpPr>
          <p:nvPr/>
        </p:nvSpPr>
        <p:spPr bwMode="auto">
          <a:xfrm>
            <a:off x="3357563" y="2484438"/>
            <a:ext cx="809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FF0000"/>
                </a:solidFill>
              </a:rPr>
              <a:t>θ</a:t>
            </a:r>
            <a:r>
              <a:rPr lang="en-US" altLang="ja-JP" b="1" baseline="-25000">
                <a:solidFill>
                  <a:srgbClr val="FF0000"/>
                </a:solidFill>
              </a:rPr>
              <a:t>lab</a:t>
            </a:r>
          </a:p>
        </p:txBody>
      </p:sp>
      <p:sp>
        <p:nvSpPr>
          <p:cNvPr id="10266" name="Text Box 40"/>
          <p:cNvSpPr txBox="1">
            <a:spLocks noChangeArrowheads="1"/>
          </p:cNvSpPr>
          <p:nvPr/>
        </p:nvSpPr>
        <p:spPr bwMode="auto">
          <a:xfrm>
            <a:off x="115888" y="1628775"/>
            <a:ext cx="784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0267" name="Text Box 41"/>
          <p:cNvSpPr txBox="1">
            <a:spLocks noChangeArrowheads="1"/>
          </p:cNvSpPr>
          <p:nvPr/>
        </p:nvSpPr>
        <p:spPr bwMode="auto">
          <a:xfrm>
            <a:off x="1422400" y="148748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10268" name="Text Box 42"/>
          <p:cNvSpPr txBox="1">
            <a:spLocks noChangeArrowheads="1"/>
          </p:cNvSpPr>
          <p:nvPr/>
        </p:nvSpPr>
        <p:spPr bwMode="auto">
          <a:xfrm>
            <a:off x="1422400" y="3860800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FF0000"/>
                </a:solidFill>
              </a:rPr>
              <a:t>Range Counter</a:t>
            </a:r>
          </a:p>
        </p:txBody>
      </p:sp>
      <p:sp>
        <p:nvSpPr>
          <p:cNvPr id="10269" name="Text Box 43"/>
          <p:cNvSpPr txBox="1">
            <a:spLocks noChangeArrowheads="1"/>
          </p:cNvSpPr>
          <p:nvPr/>
        </p:nvSpPr>
        <p:spPr bwMode="auto">
          <a:xfrm>
            <a:off x="2268538" y="908050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FF0000"/>
                </a:solidFill>
              </a:rPr>
              <a:t>Multiplicity Array</a:t>
            </a:r>
          </a:p>
        </p:txBody>
      </p:sp>
      <p:sp>
        <p:nvSpPr>
          <p:cNvPr id="10270" name="Rectangle 44"/>
          <p:cNvSpPr>
            <a:spLocks noChangeArrowheads="1"/>
          </p:cNvSpPr>
          <p:nvPr/>
        </p:nvSpPr>
        <p:spPr bwMode="auto">
          <a:xfrm>
            <a:off x="5157788" y="1763713"/>
            <a:ext cx="107950" cy="431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71" name="Text Box 45"/>
          <p:cNvSpPr txBox="1">
            <a:spLocks noChangeArrowheads="1"/>
          </p:cNvSpPr>
          <p:nvPr/>
        </p:nvSpPr>
        <p:spPr bwMode="auto">
          <a:xfrm>
            <a:off x="4616450" y="1133475"/>
            <a:ext cx="1349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>
                <a:solidFill>
                  <a:srgbClr val="FF0000"/>
                </a:solidFill>
              </a:rPr>
              <a:t>Ion Chamber</a:t>
            </a:r>
            <a:r>
              <a:rPr lang="en-US" altLang="ja-JP" sz="14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72" name="Picture 46" descr="s-PB0503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38625"/>
            <a:ext cx="3492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3" name="Line 47"/>
          <p:cNvSpPr>
            <a:spLocks noChangeShapeType="1"/>
          </p:cNvSpPr>
          <p:nvPr/>
        </p:nvSpPr>
        <p:spPr bwMode="auto">
          <a:xfrm flipH="1">
            <a:off x="468313" y="5661025"/>
            <a:ext cx="32400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10274" name="Picture 48" descr="s-multiplic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728663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5" name="Line 49"/>
          <p:cNvSpPr>
            <a:spLocks noChangeShapeType="1"/>
          </p:cNvSpPr>
          <p:nvPr/>
        </p:nvSpPr>
        <p:spPr bwMode="auto">
          <a:xfrm>
            <a:off x="6057900" y="1719263"/>
            <a:ext cx="1800225" cy="179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76" name="Text Box 50"/>
          <p:cNvSpPr txBox="1">
            <a:spLocks noChangeArrowheads="1"/>
          </p:cNvSpPr>
          <p:nvPr/>
        </p:nvSpPr>
        <p:spPr bwMode="auto">
          <a:xfrm>
            <a:off x="6237288" y="2393950"/>
            <a:ext cx="998537" cy="406400"/>
          </a:xfrm>
          <a:prstGeom prst="rect">
            <a:avLst/>
          </a:prstGeom>
          <a:solidFill>
            <a:srgbClr val="FFFFE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10277" name="Rectangle 51"/>
          <p:cNvSpPr>
            <a:spLocks noChangeArrowheads="1"/>
          </p:cNvSpPr>
          <p:nvPr/>
        </p:nvSpPr>
        <p:spPr bwMode="auto">
          <a:xfrm>
            <a:off x="7002463" y="1763713"/>
            <a:ext cx="65087" cy="217487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0278" name="Text Box 53"/>
          <p:cNvSpPr txBox="1">
            <a:spLocks noChangeArrowheads="1"/>
          </p:cNvSpPr>
          <p:nvPr/>
        </p:nvSpPr>
        <p:spPr bwMode="auto">
          <a:xfrm>
            <a:off x="6372225" y="279400"/>
            <a:ext cx="2655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FF0000"/>
                </a:solidFill>
              </a:rPr>
              <a:t>Multiplicity Array</a:t>
            </a:r>
          </a:p>
        </p:txBody>
      </p:sp>
      <p:sp>
        <p:nvSpPr>
          <p:cNvPr id="10279" name="Text Box 54"/>
          <p:cNvSpPr txBox="1">
            <a:spLocks noChangeArrowheads="1"/>
          </p:cNvSpPr>
          <p:nvPr/>
        </p:nvSpPr>
        <p:spPr bwMode="auto">
          <a:xfrm>
            <a:off x="3348038" y="2781300"/>
            <a:ext cx="9286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Vacuum</a:t>
            </a:r>
          </a:p>
        </p:txBody>
      </p:sp>
      <p:sp>
        <p:nvSpPr>
          <p:cNvPr id="10280" name="Text Box 55"/>
          <p:cNvSpPr txBox="1">
            <a:spLocks noChangeArrowheads="1"/>
          </p:cNvSpPr>
          <p:nvPr/>
        </p:nvSpPr>
        <p:spPr bwMode="auto">
          <a:xfrm>
            <a:off x="4572000" y="2371725"/>
            <a:ext cx="495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0281" name="Line 60"/>
          <p:cNvSpPr>
            <a:spLocks noChangeShapeType="1"/>
          </p:cNvSpPr>
          <p:nvPr/>
        </p:nvSpPr>
        <p:spPr bwMode="auto">
          <a:xfrm>
            <a:off x="4392613" y="1557338"/>
            <a:ext cx="0" cy="792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82" name="Text Box 61"/>
          <p:cNvSpPr txBox="1">
            <a:spLocks noChangeArrowheads="1"/>
          </p:cNvSpPr>
          <p:nvPr/>
        </p:nvSpPr>
        <p:spPr bwMode="auto">
          <a:xfrm>
            <a:off x="3492500" y="1592263"/>
            <a:ext cx="9350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000000"/>
                </a:solidFill>
              </a:rPr>
              <a:t>Vacuum</a:t>
            </a:r>
          </a:p>
        </p:txBody>
      </p:sp>
      <p:sp>
        <p:nvSpPr>
          <p:cNvPr id="10283" name="Rectangle 62"/>
          <p:cNvSpPr>
            <a:spLocks noChangeArrowheads="1"/>
          </p:cNvSpPr>
          <p:nvPr/>
        </p:nvSpPr>
        <p:spPr bwMode="auto">
          <a:xfrm rot="2593082">
            <a:off x="4114800" y="3633788"/>
            <a:ext cx="52388" cy="112077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84" name="Line 64"/>
          <p:cNvSpPr>
            <a:spLocks noChangeShapeType="1"/>
          </p:cNvSpPr>
          <p:nvPr/>
        </p:nvSpPr>
        <p:spPr bwMode="auto">
          <a:xfrm flipV="1">
            <a:off x="6696075" y="2025650"/>
            <a:ext cx="287338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85" name="Text Box 55"/>
          <p:cNvSpPr txBox="1">
            <a:spLocks noChangeArrowheads="1"/>
          </p:cNvSpPr>
          <p:nvPr/>
        </p:nvSpPr>
        <p:spPr bwMode="auto">
          <a:xfrm>
            <a:off x="4716463" y="3563938"/>
            <a:ext cx="4356100" cy="3140075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ja-JP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spcBef>
                <a:spcPct val="50000"/>
              </a:spcBef>
            </a:pPr>
            <a:endParaRPr lang="en-US" altLang="ja-JP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Target :  In ~ 390 mg/cm</a:t>
            </a:r>
            <a:r>
              <a:rPr lang="en-US" altLang="ja-JP" baseline="300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Typical Intensity : ~ 10</a:t>
            </a:r>
            <a:r>
              <a:rPr lang="en-US" altLang="ja-JP" baseline="300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</a:t>
            </a: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ppp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Range Counter : 14 layers (+2) of Sci.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measured angle (θlab)</a:t>
            </a:r>
            <a:b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:  </a:t>
            </a:r>
            <a:r>
              <a:rPr lang="en-US" altLang="ja-JP" sz="16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30, 45, 60, 75, 90, 120 degree</a:t>
            </a: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solid angle : 10 msr</a:t>
            </a:r>
          </a:p>
        </p:txBody>
      </p:sp>
      <p:graphicFrame>
        <p:nvGraphicFramePr>
          <p:cNvPr id="61" name="表 60"/>
          <p:cNvGraphicFramePr>
            <a:graphicFrameLocks noGrp="1"/>
          </p:cNvGraphicFramePr>
          <p:nvPr/>
        </p:nvGraphicFramePr>
        <p:xfrm>
          <a:off x="4718050" y="3563938"/>
          <a:ext cx="4354513" cy="74136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737086"/>
                <a:gridCol w="1665137"/>
                <a:gridCol w="952290"/>
              </a:tblGrid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Beam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       </a:t>
                      </a:r>
                      <a:r>
                        <a:rPr kumimoji="1" lang="en-US" altLang="ja-JP" sz="18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28</a:t>
                      </a:r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Si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132</a:t>
                      </a:r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Xe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Energy(</a:t>
                      </a:r>
                      <a:r>
                        <a:rPr kumimoji="1" lang="en-US" altLang="ja-JP" sz="18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AMeV</a:t>
                      </a:r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400, 600, 800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 400</a:t>
                      </a:r>
                      <a:endParaRPr kumimoji="1" lang="ja-JP" altLang="en-US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marL="91442" marR="91442" marT="45700" marB="4570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/>
          <p:cNvPicPr>
            <a:picLocks noChangeAspect="1" noChangeArrowheads="1"/>
          </p:cNvPicPr>
          <p:nvPr/>
        </p:nvPicPr>
        <p:blipFill>
          <a:blip r:embed="rId3" cstate="print"/>
          <a:srcRect t="13161" r="8517"/>
          <a:stretch>
            <a:fillRect/>
          </a:stretch>
        </p:blipFill>
        <p:spPr bwMode="auto">
          <a:xfrm>
            <a:off x="371475" y="857250"/>
            <a:ext cx="43148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18"/>
          <p:cNvPicPr>
            <a:picLocks noChangeAspect="1" noChangeArrowheads="1"/>
          </p:cNvPicPr>
          <p:nvPr/>
        </p:nvPicPr>
        <p:blipFill>
          <a:blip r:embed="rId4" cstate="print"/>
          <a:srcRect t="13075" r="8517"/>
          <a:stretch>
            <a:fillRect/>
          </a:stretch>
        </p:blipFill>
        <p:spPr bwMode="auto">
          <a:xfrm>
            <a:off x="4829175" y="836613"/>
            <a:ext cx="431482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19"/>
          <p:cNvPicPr>
            <a:picLocks noChangeAspect="1" noChangeArrowheads="1"/>
          </p:cNvPicPr>
          <p:nvPr/>
        </p:nvPicPr>
        <p:blipFill>
          <a:blip r:embed="rId5" cstate="print"/>
          <a:srcRect t="13075" r="8633"/>
          <a:stretch>
            <a:fillRect/>
          </a:stretch>
        </p:blipFill>
        <p:spPr bwMode="auto">
          <a:xfrm>
            <a:off x="369888" y="3879850"/>
            <a:ext cx="4310062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6" cstate="print"/>
          <a:srcRect t="13161" r="8517"/>
          <a:stretch>
            <a:fillRect/>
          </a:stretch>
        </p:blipFill>
        <p:spPr bwMode="auto">
          <a:xfrm>
            <a:off x="358775" y="857250"/>
            <a:ext cx="43164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1"/>
          <p:cNvPicPr>
            <a:picLocks noChangeAspect="1" noChangeArrowheads="1"/>
          </p:cNvPicPr>
          <p:nvPr/>
        </p:nvPicPr>
        <p:blipFill>
          <a:blip r:embed="rId7" cstate="print"/>
          <a:srcRect t="13075" r="8633"/>
          <a:stretch>
            <a:fillRect/>
          </a:stretch>
        </p:blipFill>
        <p:spPr bwMode="auto">
          <a:xfrm>
            <a:off x="4824413" y="836613"/>
            <a:ext cx="43084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8" cstate="print"/>
          <a:srcRect t="13075" r="8517"/>
          <a:stretch>
            <a:fillRect/>
          </a:stretch>
        </p:blipFill>
        <p:spPr bwMode="auto">
          <a:xfrm>
            <a:off x="358775" y="3879850"/>
            <a:ext cx="4316413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6013" cy="7032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4000" dirty="0"/>
              <a:t>B</a:t>
            </a:r>
            <a:r>
              <a:rPr lang="en-US" altLang="ja-JP" sz="4000" dirty="0" smtClean="0"/>
              <a:t>eam </a:t>
            </a:r>
            <a:r>
              <a:rPr lang="en-US" altLang="ja-JP" sz="4000" dirty="0"/>
              <a:t>E</a:t>
            </a:r>
            <a:r>
              <a:rPr lang="en-US" altLang="ja-JP" sz="4000" dirty="0" smtClean="0"/>
              <a:t>nergy Dependence : Si</a:t>
            </a:r>
          </a:p>
        </p:txBody>
      </p:sp>
      <p:sp>
        <p:nvSpPr>
          <p:cNvPr id="18441" name="Text Box 6"/>
          <p:cNvSpPr txBox="1">
            <a:spLocks noChangeArrowheads="1"/>
          </p:cNvSpPr>
          <p:nvPr/>
        </p:nvSpPr>
        <p:spPr bwMode="auto">
          <a:xfrm rot="-5400000">
            <a:off x="-361156" y="1677194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292929"/>
                </a:solidFill>
              </a:rPr>
              <a:t>log scale </a:t>
            </a:r>
            <a:r>
              <a:rPr lang="ja-JP" altLang="en-US" sz="1600">
                <a:solidFill>
                  <a:srgbClr val="292929"/>
                </a:solidFill>
              </a:rPr>
              <a:t>　</a:t>
            </a:r>
            <a:r>
              <a:rPr lang="en-US" altLang="ja-JP">
                <a:solidFill>
                  <a:srgbClr val="292929"/>
                </a:solidFill>
              </a:rPr>
              <a:t>π</a:t>
            </a:r>
            <a:r>
              <a:rPr lang="en-US" altLang="ja-JP" baseline="30000">
                <a:solidFill>
                  <a:srgbClr val="292929"/>
                </a:solidFill>
              </a:rPr>
              <a:t>-</a:t>
            </a:r>
            <a:r>
              <a:rPr lang="en-US" altLang="ja-JP">
                <a:solidFill>
                  <a:srgbClr val="292929"/>
                </a:solidFill>
              </a:rPr>
              <a:t>/π</a:t>
            </a:r>
            <a:r>
              <a:rPr lang="en-US" altLang="ja-JP" baseline="30000">
                <a:solidFill>
                  <a:srgbClr val="292929"/>
                </a:solidFill>
              </a:rPr>
              <a:t>+</a:t>
            </a:r>
            <a:endParaRPr lang="en-US" altLang="ja-JP" sz="2000">
              <a:solidFill>
                <a:srgbClr val="292929"/>
              </a:solidFill>
            </a:endParaRPr>
          </a:p>
        </p:txBody>
      </p:sp>
      <p:sp>
        <p:nvSpPr>
          <p:cNvPr id="18442" name="Text Box 7"/>
          <p:cNvSpPr txBox="1">
            <a:spLocks noChangeArrowheads="1"/>
          </p:cNvSpPr>
          <p:nvPr/>
        </p:nvSpPr>
        <p:spPr bwMode="auto">
          <a:xfrm>
            <a:off x="4675188" y="6438900"/>
            <a:ext cx="1223962" cy="3381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292929"/>
                </a:solidFill>
              </a:rPr>
              <a:t>E</a:t>
            </a:r>
            <a:r>
              <a:rPr lang="en-US" altLang="ja-JP" sz="1600" baseline="-25000">
                <a:solidFill>
                  <a:srgbClr val="292929"/>
                </a:solidFill>
              </a:rPr>
              <a:t>rapπ</a:t>
            </a:r>
            <a:r>
              <a:rPr lang="en-US" altLang="ja-JP" sz="1600">
                <a:solidFill>
                  <a:srgbClr val="292929"/>
                </a:solidFill>
              </a:rPr>
              <a:t> (MeV)</a:t>
            </a:r>
          </a:p>
        </p:txBody>
      </p:sp>
      <p:sp>
        <p:nvSpPr>
          <p:cNvPr id="18443" name="Text Box 8"/>
          <p:cNvSpPr txBox="1">
            <a:spLocks noChangeArrowheads="1"/>
          </p:cNvSpPr>
          <p:nvPr/>
        </p:nvSpPr>
        <p:spPr bwMode="auto">
          <a:xfrm>
            <a:off x="3382963" y="981075"/>
            <a:ext cx="1117600" cy="385763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400 MeV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7848600" y="944563"/>
            <a:ext cx="1117600" cy="385762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600 MeV</a:t>
            </a:r>
          </a:p>
        </p:txBody>
      </p:sp>
      <p:sp>
        <p:nvSpPr>
          <p:cNvPr id="18445" name="Text Box 10"/>
          <p:cNvSpPr txBox="1">
            <a:spLocks noChangeArrowheads="1"/>
          </p:cNvSpPr>
          <p:nvPr/>
        </p:nvSpPr>
        <p:spPr bwMode="auto">
          <a:xfrm>
            <a:off x="3382963" y="4005263"/>
            <a:ext cx="1117600" cy="385762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800 MeV</a:t>
            </a:r>
          </a:p>
        </p:txBody>
      </p:sp>
      <p:sp>
        <p:nvSpPr>
          <p:cNvPr id="18446" name="Text Box 11"/>
          <p:cNvSpPr txBox="1">
            <a:spLocks noChangeArrowheads="1"/>
          </p:cNvSpPr>
          <p:nvPr/>
        </p:nvSpPr>
        <p:spPr bwMode="auto">
          <a:xfrm>
            <a:off x="7723188" y="4265613"/>
            <a:ext cx="1029449" cy="9541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● 45deg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■ 60deg</a:t>
            </a:r>
          </a:p>
          <a:p>
            <a:r>
              <a:rPr lang="ja-JP" altLang="en-US" sz="1400" dirty="0">
                <a:solidFill>
                  <a:schemeClr val="accent1"/>
                </a:solidFill>
              </a:rPr>
              <a:t>▼</a:t>
            </a:r>
            <a:r>
              <a:rPr lang="en-US" altLang="ja-JP" sz="1400" dirty="0">
                <a:solidFill>
                  <a:schemeClr val="accent1"/>
                </a:solidFill>
              </a:rPr>
              <a:t> 90deg</a:t>
            </a:r>
          </a:p>
          <a:p>
            <a:r>
              <a:rPr lang="ja-JP" altLang="en-US" sz="1400" dirty="0">
                <a:solidFill>
                  <a:srgbClr val="000000"/>
                </a:solidFill>
              </a:rPr>
              <a:t>○</a:t>
            </a:r>
            <a:r>
              <a:rPr lang="en-US" altLang="ja-JP" sz="1400" dirty="0">
                <a:solidFill>
                  <a:srgbClr val="000000"/>
                </a:solidFill>
              </a:rPr>
              <a:t> 120deg</a:t>
            </a:r>
          </a:p>
        </p:txBody>
      </p:sp>
      <p:sp>
        <p:nvSpPr>
          <p:cNvPr id="18447" name="Text Box 12"/>
          <p:cNvSpPr txBox="1">
            <a:spLocks noChangeArrowheads="1"/>
          </p:cNvSpPr>
          <p:nvPr/>
        </p:nvSpPr>
        <p:spPr bwMode="auto">
          <a:xfrm>
            <a:off x="4895850" y="5697538"/>
            <a:ext cx="3840163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000000"/>
                </a:solidFill>
              </a:rPr>
              <a:t>Slopes depend on Beam Energy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627313" y="1584325"/>
            <a:ext cx="1763712" cy="379413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dirty="0" smtClean="0">
                <a:solidFill>
                  <a:srgbClr val="FF0000"/>
                </a:solidFill>
              </a:rPr>
              <a:t>Fitting :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C*X</a:t>
            </a:r>
            <a:r>
              <a:rPr lang="en-US" altLang="ja-JP" sz="2800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altLang="ja-JP" sz="2800" baseline="300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4895850" y="4257675"/>
            <a:ext cx="2571538" cy="1200329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dirty="0"/>
              <a:t>slope α:</a:t>
            </a:r>
          </a:p>
          <a:p>
            <a:pPr>
              <a:buFontTx/>
              <a:buChar char="•"/>
            </a:pPr>
            <a:r>
              <a:rPr lang="en-US" altLang="ja-JP" sz="1800" dirty="0"/>
              <a:t> 400 : (4.5±0.5)×10</a:t>
            </a:r>
            <a:r>
              <a:rPr lang="en-US" altLang="ja-JP" sz="1800" baseline="30000" dirty="0"/>
              <a:t>-1</a:t>
            </a:r>
          </a:p>
          <a:p>
            <a:pPr>
              <a:buFontTx/>
              <a:buChar char="•"/>
            </a:pPr>
            <a:r>
              <a:rPr lang="en-US" altLang="ja-JP" sz="1800" dirty="0"/>
              <a:t> 600 : (3.2±0.5)×10</a:t>
            </a:r>
            <a:r>
              <a:rPr lang="en-US" altLang="ja-JP" sz="1800" baseline="30000" dirty="0"/>
              <a:t>-1</a:t>
            </a:r>
          </a:p>
          <a:p>
            <a:pPr>
              <a:buFontTx/>
              <a:buChar char="•"/>
            </a:pPr>
            <a:r>
              <a:rPr lang="en-US" altLang="ja-JP" sz="1800" dirty="0"/>
              <a:t> 800 : (2.0±0.5)×10</a:t>
            </a:r>
            <a:r>
              <a:rPr lang="en-US" altLang="ja-JP" sz="1800" baseline="30000" dirty="0"/>
              <a:t>-1</a:t>
            </a:r>
          </a:p>
        </p:txBody>
      </p:sp>
      <p:sp>
        <p:nvSpPr>
          <p:cNvPr id="18450" name="Text Box 6"/>
          <p:cNvSpPr txBox="1">
            <a:spLocks noChangeArrowheads="1"/>
          </p:cNvSpPr>
          <p:nvPr/>
        </p:nvSpPr>
        <p:spPr bwMode="auto">
          <a:xfrm rot="-5400000">
            <a:off x="4067969" y="1664494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292929"/>
                </a:solidFill>
              </a:rPr>
              <a:t>log scale </a:t>
            </a:r>
            <a:r>
              <a:rPr lang="ja-JP" altLang="en-US" sz="1600">
                <a:solidFill>
                  <a:srgbClr val="292929"/>
                </a:solidFill>
              </a:rPr>
              <a:t>　</a:t>
            </a:r>
            <a:r>
              <a:rPr lang="en-US" altLang="ja-JP">
                <a:solidFill>
                  <a:srgbClr val="292929"/>
                </a:solidFill>
              </a:rPr>
              <a:t>π</a:t>
            </a:r>
            <a:r>
              <a:rPr lang="en-US" altLang="ja-JP" baseline="30000">
                <a:solidFill>
                  <a:srgbClr val="292929"/>
                </a:solidFill>
              </a:rPr>
              <a:t>-</a:t>
            </a:r>
            <a:r>
              <a:rPr lang="en-US" altLang="ja-JP">
                <a:solidFill>
                  <a:srgbClr val="292929"/>
                </a:solidFill>
              </a:rPr>
              <a:t>/π</a:t>
            </a:r>
            <a:r>
              <a:rPr lang="en-US" altLang="ja-JP" baseline="30000">
                <a:solidFill>
                  <a:srgbClr val="292929"/>
                </a:solidFill>
              </a:rPr>
              <a:t>+</a:t>
            </a:r>
            <a:endParaRPr lang="en-US" altLang="ja-JP" sz="2000">
              <a:solidFill>
                <a:srgbClr val="292929"/>
              </a:solidFill>
            </a:endParaRPr>
          </a:p>
        </p:txBody>
      </p:sp>
      <p:sp>
        <p:nvSpPr>
          <p:cNvPr id="18451" name="Text Box 6"/>
          <p:cNvSpPr txBox="1">
            <a:spLocks noChangeArrowheads="1"/>
          </p:cNvSpPr>
          <p:nvPr/>
        </p:nvSpPr>
        <p:spPr bwMode="auto">
          <a:xfrm rot="-5400000">
            <a:off x="-359569" y="4652169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292929"/>
                </a:solidFill>
              </a:rPr>
              <a:t>log scale </a:t>
            </a:r>
            <a:r>
              <a:rPr lang="ja-JP" altLang="en-US" sz="1600">
                <a:solidFill>
                  <a:srgbClr val="292929"/>
                </a:solidFill>
              </a:rPr>
              <a:t>　</a:t>
            </a:r>
            <a:r>
              <a:rPr lang="en-US" altLang="ja-JP">
                <a:solidFill>
                  <a:srgbClr val="292929"/>
                </a:solidFill>
              </a:rPr>
              <a:t>π</a:t>
            </a:r>
            <a:r>
              <a:rPr lang="en-US" altLang="ja-JP" baseline="30000">
                <a:solidFill>
                  <a:srgbClr val="292929"/>
                </a:solidFill>
              </a:rPr>
              <a:t>-</a:t>
            </a:r>
            <a:r>
              <a:rPr lang="en-US" altLang="ja-JP">
                <a:solidFill>
                  <a:srgbClr val="292929"/>
                </a:solidFill>
              </a:rPr>
              <a:t>/π</a:t>
            </a:r>
            <a:r>
              <a:rPr lang="en-US" altLang="ja-JP" baseline="30000">
                <a:solidFill>
                  <a:srgbClr val="292929"/>
                </a:solidFill>
              </a:rPr>
              <a:t>+</a:t>
            </a:r>
            <a:endParaRPr lang="en-US" altLang="ja-JP" sz="2000">
              <a:solidFill>
                <a:srgbClr val="2929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8442" grpId="0" animBg="1"/>
      <p:bldP spid="18443" grpId="0" animBg="1"/>
      <p:bldP spid="18444" grpId="0" animBg="1"/>
      <p:bldP spid="18445" grpId="0" animBg="1"/>
      <p:bldP spid="18446" grpId="0" animBg="1"/>
      <p:bldP spid="18447" grpId="0" animBg="1"/>
      <p:bldP spid="29709" grpId="0" animBg="1"/>
      <p:bldP spid="29714" grpId="0" animBg="1"/>
      <p:bldP spid="18450" grpId="0"/>
      <p:bldP spid="184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4643438" y="1670050"/>
            <a:ext cx="4440237" cy="3451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8435" name="Picture 23"/>
          <p:cNvPicPr>
            <a:picLocks noChangeAspect="1" noChangeArrowheads="1"/>
          </p:cNvPicPr>
          <p:nvPr/>
        </p:nvPicPr>
        <p:blipFill>
          <a:blip r:embed="rId3" cstate="print"/>
          <a:srcRect t="13161" r="8633"/>
          <a:stretch>
            <a:fillRect/>
          </a:stretch>
        </p:blipFill>
        <p:spPr bwMode="auto">
          <a:xfrm>
            <a:off x="4710113" y="2009775"/>
            <a:ext cx="4308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正方形/長方形 7"/>
          <p:cNvSpPr/>
          <p:nvPr/>
        </p:nvSpPr>
        <p:spPr>
          <a:xfrm>
            <a:off x="130175" y="1665288"/>
            <a:ext cx="4440238" cy="34559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8437" name="Picture 20"/>
          <p:cNvPicPr>
            <a:picLocks noChangeAspect="1" noChangeArrowheads="1"/>
          </p:cNvPicPr>
          <p:nvPr/>
        </p:nvPicPr>
        <p:blipFill>
          <a:blip r:embed="rId4" cstate="print"/>
          <a:srcRect t="13161" r="8517"/>
          <a:stretch>
            <a:fillRect/>
          </a:stretch>
        </p:blipFill>
        <p:spPr bwMode="auto">
          <a:xfrm>
            <a:off x="134938" y="2009775"/>
            <a:ext cx="43164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4000" dirty="0" smtClean="0"/>
              <a:t>N/Z</a:t>
            </a:r>
            <a:r>
              <a:rPr lang="ja-JP" altLang="en-US" sz="4000" dirty="0"/>
              <a:t> </a:t>
            </a:r>
            <a:r>
              <a:rPr lang="en-US" altLang="ja-JP" sz="4000" dirty="0" smtClean="0"/>
              <a:t>dependence : Si and </a:t>
            </a:r>
            <a:r>
              <a:rPr lang="en-US" altLang="ja-JP" sz="4000" dirty="0" err="1" smtClean="0"/>
              <a:t>Xe</a:t>
            </a:r>
            <a:r>
              <a:rPr lang="en-US" altLang="ja-JP" sz="4000" dirty="0" smtClean="0"/>
              <a:t> beam</a:t>
            </a:r>
            <a:endParaRPr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8825" y="5589588"/>
            <a:ext cx="8229600" cy="1223962"/>
          </a:xfrm>
        </p:spPr>
        <p:txBody>
          <a:bodyPr/>
          <a:lstStyle/>
          <a:p>
            <a:pPr>
              <a:defRPr/>
            </a:pPr>
            <a:r>
              <a:rPr lang="en-US" altLang="ja-JP" sz="2800" dirty="0" smtClean="0"/>
              <a:t>slope α</a:t>
            </a:r>
            <a:r>
              <a:rPr lang="ja-JP" altLang="en-US" sz="2800" dirty="0"/>
              <a:t> 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 Si + In : </a:t>
            </a:r>
            <a:r>
              <a:rPr lang="en-US" altLang="ja-JP" sz="2800" dirty="0"/>
              <a:t>(4.5±0.5)×</a:t>
            </a:r>
            <a:r>
              <a:rPr lang="en-US" altLang="ja-JP" sz="2800" dirty="0" smtClean="0"/>
              <a:t>10</a:t>
            </a:r>
            <a:r>
              <a:rPr lang="en-US" altLang="ja-JP" sz="2800" baseline="30000" dirty="0" smtClean="0"/>
              <a:t>-1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     </a:t>
            </a:r>
            <a:r>
              <a:rPr lang="en-US" altLang="ja-JP" sz="2800" dirty="0" err="1" smtClean="0"/>
              <a:t>Xe+In</a:t>
            </a:r>
            <a:r>
              <a:rPr lang="en-US" altLang="ja-JP" sz="2800" dirty="0" smtClean="0"/>
              <a:t>  :(11.0±0.8)×10</a:t>
            </a:r>
            <a:r>
              <a:rPr lang="en-US" altLang="ja-JP" sz="2800" baseline="30000" dirty="0" smtClean="0"/>
              <a:t>-1</a:t>
            </a:r>
            <a:r>
              <a:rPr lang="en-US" altLang="ja-JP" sz="2800" dirty="0" smtClean="0"/>
              <a:t> 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pPr>
              <a:defRPr/>
            </a:pPr>
            <a:endParaRPr lang="ja-JP" altLang="en-US" sz="2800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599363" y="2133600"/>
            <a:ext cx="1185862" cy="1200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□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30deg</a:t>
            </a:r>
          </a:p>
          <a:p>
            <a:pPr>
              <a:defRPr/>
            </a:pPr>
            <a:r>
              <a:rPr lang="en-US" altLang="ja-JP" dirty="0">
                <a:solidFill>
                  <a:srgbClr val="0000FF"/>
                </a:solidFill>
                <a:latin typeface="Arial" charset="0"/>
              </a:rPr>
              <a:t>● 45deg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■ 60deg</a:t>
            </a:r>
          </a:p>
          <a:p>
            <a:pPr>
              <a:defRPr/>
            </a:pPr>
            <a:r>
              <a:rPr lang="en-US" altLang="ja-JP" dirty="0">
                <a:solidFill>
                  <a:srgbClr val="00B0F0"/>
                </a:solidFill>
                <a:latin typeface="Arial" charset="0"/>
              </a:rPr>
              <a:t>▲ 75deg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27650" y="1700213"/>
            <a:ext cx="26701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dirty="0" err="1">
                <a:solidFill>
                  <a:schemeClr val="bg1">
                    <a:lumMod val="50000"/>
                  </a:schemeClr>
                </a:solidFill>
                <a:latin typeface="Cari"/>
              </a:rPr>
              <a:t>Xe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  <a:latin typeface="Cari"/>
              </a:rPr>
              <a:t> + In  400 MeV</a:t>
            </a:r>
            <a:endParaRPr lang="ja-JP" altLang="en-US" sz="2400" dirty="0">
              <a:solidFill>
                <a:schemeClr val="bg1">
                  <a:lumMod val="50000"/>
                </a:schemeClr>
              </a:solidFill>
              <a:latin typeface="Cari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9138" y="1700213"/>
            <a:ext cx="23780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  <a:latin typeface="Cari"/>
              </a:rPr>
              <a:t>Si + In  400 MeV</a:t>
            </a:r>
            <a:endParaRPr lang="ja-JP" altLang="en-US" sz="2400" dirty="0">
              <a:solidFill>
                <a:schemeClr val="bg1">
                  <a:lumMod val="50000"/>
                </a:schemeClr>
              </a:solidFill>
              <a:latin typeface="Cari"/>
            </a:endParaRPr>
          </a:p>
        </p:txBody>
      </p:sp>
      <p:sp>
        <p:nvSpPr>
          <p:cNvPr id="18443" name="Text Box 7"/>
          <p:cNvSpPr txBox="1">
            <a:spLocks noChangeArrowheads="1"/>
          </p:cNvSpPr>
          <p:nvPr/>
        </p:nvSpPr>
        <p:spPr bwMode="auto">
          <a:xfrm>
            <a:off x="1738313" y="4783138"/>
            <a:ext cx="1223962" cy="3381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292929"/>
                </a:solidFill>
              </a:rPr>
              <a:t>E</a:t>
            </a:r>
            <a:r>
              <a:rPr lang="en-US" altLang="ja-JP" sz="1600" baseline="-25000">
                <a:solidFill>
                  <a:srgbClr val="292929"/>
                </a:solidFill>
              </a:rPr>
              <a:t>rapπ</a:t>
            </a:r>
            <a:r>
              <a:rPr lang="en-US" altLang="ja-JP" sz="1600">
                <a:solidFill>
                  <a:srgbClr val="292929"/>
                </a:solidFill>
              </a:rPr>
              <a:t> (MeV)</a:t>
            </a:r>
          </a:p>
        </p:txBody>
      </p:sp>
      <p:sp>
        <p:nvSpPr>
          <p:cNvPr id="18444" name="Text Box 7"/>
          <p:cNvSpPr txBox="1">
            <a:spLocks noChangeArrowheads="1"/>
          </p:cNvSpPr>
          <p:nvPr/>
        </p:nvSpPr>
        <p:spPr bwMode="auto">
          <a:xfrm>
            <a:off x="6251575" y="4768850"/>
            <a:ext cx="1225550" cy="339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292929"/>
                </a:solidFill>
              </a:rPr>
              <a:t>E</a:t>
            </a:r>
            <a:r>
              <a:rPr lang="en-US" altLang="ja-JP" sz="1600" baseline="-25000">
                <a:solidFill>
                  <a:srgbClr val="292929"/>
                </a:solidFill>
              </a:rPr>
              <a:t>rapπ</a:t>
            </a:r>
            <a:r>
              <a:rPr lang="en-US" altLang="ja-JP" sz="1600">
                <a:solidFill>
                  <a:srgbClr val="292929"/>
                </a:solidFill>
              </a:rPr>
              <a:t> (MeV)</a:t>
            </a:r>
          </a:p>
        </p:txBody>
      </p:sp>
      <p:sp>
        <p:nvSpPr>
          <p:cNvPr id="18445" name="Text Box 6"/>
          <p:cNvSpPr txBox="1">
            <a:spLocks noChangeArrowheads="1"/>
          </p:cNvSpPr>
          <p:nvPr/>
        </p:nvSpPr>
        <p:spPr bwMode="auto">
          <a:xfrm rot="-5400000">
            <a:off x="-648494" y="2845594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292929"/>
                </a:solidFill>
              </a:rPr>
              <a:t>log scale </a:t>
            </a:r>
            <a:r>
              <a:rPr lang="ja-JP" altLang="en-US" sz="1600">
                <a:solidFill>
                  <a:srgbClr val="292929"/>
                </a:solidFill>
              </a:rPr>
              <a:t>　</a:t>
            </a:r>
            <a:r>
              <a:rPr lang="en-US" altLang="ja-JP">
                <a:solidFill>
                  <a:srgbClr val="292929"/>
                </a:solidFill>
              </a:rPr>
              <a:t>π</a:t>
            </a:r>
            <a:r>
              <a:rPr lang="en-US" altLang="ja-JP" baseline="30000">
                <a:solidFill>
                  <a:srgbClr val="292929"/>
                </a:solidFill>
              </a:rPr>
              <a:t>-</a:t>
            </a:r>
            <a:r>
              <a:rPr lang="en-US" altLang="ja-JP">
                <a:solidFill>
                  <a:srgbClr val="292929"/>
                </a:solidFill>
              </a:rPr>
              <a:t>/π</a:t>
            </a:r>
            <a:r>
              <a:rPr lang="en-US" altLang="ja-JP" baseline="30000">
                <a:solidFill>
                  <a:srgbClr val="292929"/>
                </a:solidFill>
              </a:rPr>
              <a:t>+</a:t>
            </a:r>
            <a:endParaRPr lang="en-US" altLang="ja-JP" sz="2000">
              <a:solidFill>
                <a:srgbClr val="292929"/>
              </a:solidFill>
            </a:endParaRPr>
          </a:p>
        </p:txBody>
      </p:sp>
      <p:sp>
        <p:nvSpPr>
          <p:cNvPr id="18446" name="Text Box 6"/>
          <p:cNvSpPr txBox="1">
            <a:spLocks noChangeArrowheads="1"/>
          </p:cNvSpPr>
          <p:nvPr/>
        </p:nvSpPr>
        <p:spPr bwMode="auto">
          <a:xfrm rot="-5400000">
            <a:off x="3886201" y="2852737"/>
            <a:ext cx="176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292929"/>
                </a:solidFill>
              </a:rPr>
              <a:t>log scale </a:t>
            </a:r>
            <a:r>
              <a:rPr lang="ja-JP" altLang="en-US" sz="1600">
                <a:solidFill>
                  <a:srgbClr val="292929"/>
                </a:solidFill>
              </a:rPr>
              <a:t>　</a:t>
            </a:r>
            <a:r>
              <a:rPr lang="en-US" altLang="ja-JP">
                <a:solidFill>
                  <a:srgbClr val="292929"/>
                </a:solidFill>
              </a:rPr>
              <a:t>π</a:t>
            </a:r>
            <a:r>
              <a:rPr lang="en-US" altLang="ja-JP" baseline="30000">
                <a:solidFill>
                  <a:srgbClr val="292929"/>
                </a:solidFill>
              </a:rPr>
              <a:t>-</a:t>
            </a:r>
            <a:r>
              <a:rPr lang="en-US" altLang="ja-JP">
                <a:solidFill>
                  <a:srgbClr val="292929"/>
                </a:solidFill>
              </a:rPr>
              <a:t>/π</a:t>
            </a:r>
            <a:r>
              <a:rPr lang="en-US" altLang="ja-JP" baseline="30000">
                <a:solidFill>
                  <a:srgbClr val="292929"/>
                </a:solidFill>
              </a:rPr>
              <a:t>+</a:t>
            </a:r>
            <a:endParaRPr lang="en-US" altLang="ja-JP" sz="2000">
              <a:solidFill>
                <a:srgbClr val="292929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82575" y="5229225"/>
            <a:ext cx="1763713" cy="379413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dirty="0" smtClean="0">
                <a:solidFill>
                  <a:srgbClr val="FF0000"/>
                </a:solidFill>
              </a:rPr>
              <a:t>Fitting :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C*X</a:t>
            </a:r>
            <a:r>
              <a:rPr lang="en-US" altLang="ja-JP" sz="2800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altLang="ja-JP" sz="2800" baseline="300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18448" name="Text Box 11"/>
          <p:cNvSpPr txBox="1">
            <a:spLocks noChangeArrowheads="1"/>
          </p:cNvSpPr>
          <p:nvPr/>
        </p:nvSpPr>
        <p:spPr bwMode="auto">
          <a:xfrm>
            <a:off x="2987675" y="2168525"/>
            <a:ext cx="1249363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● 45deg</a:t>
            </a:r>
          </a:p>
          <a:p>
            <a:r>
              <a:rPr lang="en-US" altLang="ja-JP">
                <a:solidFill>
                  <a:srgbClr val="FF0000"/>
                </a:solidFill>
              </a:rPr>
              <a:t>■ 60deg</a:t>
            </a:r>
          </a:p>
          <a:p>
            <a:r>
              <a:rPr lang="ja-JP" altLang="en-US">
                <a:solidFill>
                  <a:schemeClr val="accent1"/>
                </a:solidFill>
              </a:rPr>
              <a:t>▼</a:t>
            </a:r>
            <a:r>
              <a:rPr lang="en-US" altLang="ja-JP">
                <a:solidFill>
                  <a:schemeClr val="accent1"/>
                </a:solidFill>
              </a:rPr>
              <a:t> 90deg</a:t>
            </a:r>
          </a:p>
          <a:p>
            <a:r>
              <a:rPr lang="ja-JP" altLang="en-US">
                <a:solidFill>
                  <a:srgbClr val="000000"/>
                </a:solidFill>
              </a:rPr>
              <a:t>○</a:t>
            </a:r>
            <a:r>
              <a:rPr lang="en-US" altLang="ja-JP">
                <a:solidFill>
                  <a:srgbClr val="000000"/>
                </a:solidFill>
              </a:rPr>
              <a:t> 120deg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6884987" cy="738187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The integrated-yield ratio</a:t>
            </a:r>
            <a:endParaRPr lang="ja-JP" altLang="en-US" dirty="0"/>
          </a:p>
        </p:txBody>
      </p:sp>
      <p:graphicFrame>
        <p:nvGraphicFramePr>
          <p:cNvPr id="19459" name="オブジェクト 5"/>
          <p:cNvGraphicFramePr>
            <a:graphicFrameLocks noChangeAspect="1"/>
          </p:cNvGraphicFramePr>
          <p:nvPr/>
        </p:nvGraphicFramePr>
        <p:xfrm>
          <a:off x="142875" y="993775"/>
          <a:ext cx="4610100" cy="1954213"/>
        </p:xfrm>
        <a:graphic>
          <a:graphicData uri="http://schemas.openxmlformats.org/presentationml/2006/ole">
            <p:oleObj spid="_x0000_s231426" name="数式" r:id="rId3" imgW="2070100" imgH="1244600" progId="Equation.3">
              <p:embed/>
            </p:oleObj>
          </a:graphicData>
        </a:graphic>
      </p:graphicFrame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752975" y="3789363"/>
            <a:ext cx="4283075" cy="2916237"/>
            <a:chOff x="3175" y="799"/>
            <a:chExt cx="2540" cy="1633"/>
          </a:xfrm>
        </p:grpSpPr>
        <p:pic>
          <p:nvPicPr>
            <p:cNvPr id="19478" name="Picture 4" descr="NZrat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75" y="799"/>
              <a:ext cx="2540" cy="16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479" name="Rectangle 29"/>
            <p:cNvSpPr>
              <a:spLocks noChangeArrowheads="1"/>
            </p:cNvSpPr>
            <p:nvPr/>
          </p:nvSpPr>
          <p:spPr bwMode="auto">
            <a:xfrm>
              <a:off x="3538" y="867"/>
              <a:ext cx="1179" cy="72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aphicFrame>
        <p:nvGraphicFramePr>
          <p:cNvPr id="19461" name="オブジェクト 11"/>
          <p:cNvGraphicFramePr>
            <a:graphicFrameLocks noChangeAspect="1"/>
          </p:cNvGraphicFramePr>
          <p:nvPr/>
        </p:nvGraphicFramePr>
        <p:xfrm>
          <a:off x="7596188" y="2744788"/>
          <a:ext cx="1074737" cy="709612"/>
        </p:xfrm>
        <a:graphic>
          <a:graphicData uri="http://schemas.openxmlformats.org/presentationml/2006/ole">
            <p:oleObj spid="_x0000_s231427" name="数式" r:id="rId5" imgW="583947" imgH="431613" progId="Equation.3">
              <p:embed/>
            </p:oleObj>
          </a:graphicData>
        </a:graphic>
      </p:graphicFrame>
      <p:sp>
        <p:nvSpPr>
          <p:cNvPr id="7" name="右矢印 6"/>
          <p:cNvSpPr/>
          <p:nvPr/>
        </p:nvSpPr>
        <p:spPr>
          <a:xfrm>
            <a:off x="4892675" y="1793875"/>
            <a:ext cx="654050" cy="3603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19463" name="オブジェクト 3"/>
          <p:cNvGraphicFramePr>
            <a:graphicFrameLocks noChangeAspect="1"/>
          </p:cNvGraphicFramePr>
          <p:nvPr/>
        </p:nvGraphicFramePr>
        <p:xfrm>
          <a:off x="5719763" y="1971675"/>
          <a:ext cx="3267075" cy="719138"/>
        </p:xfrm>
        <a:graphic>
          <a:graphicData uri="http://schemas.openxmlformats.org/presentationml/2006/ole">
            <p:oleObj spid="_x0000_s231428" name="数式" r:id="rId6" imgW="1701800" imgH="419100" progId="Equation.3">
              <p:embed/>
            </p:oleObj>
          </a:graphicData>
        </a:graphic>
      </p:graphicFrame>
      <p:sp>
        <p:nvSpPr>
          <p:cNvPr id="19464" name="テキスト ボックス 5"/>
          <p:cNvSpPr txBox="1">
            <a:spLocks noChangeArrowheads="1"/>
          </p:cNvSpPr>
          <p:nvPr/>
        </p:nvSpPr>
        <p:spPr bwMode="auto">
          <a:xfrm>
            <a:off x="5688013" y="1196975"/>
            <a:ext cx="2882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Sum the data point</a:t>
            </a:r>
          </a:p>
          <a:p>
            <a:r>
              <a:rPr lang="en-US" altLang="ja-JP" sz="2000"/>
              <a:t>             like this formula</a:t>
            </a:r>
            <a:endParaRPr lang="ja-JP" altLang="en-US" sz="2000"/>
          </a:p>
        </p:txBody>
      </p:sp>
      <p:grpSp>
        <p:nvGrpSpPr>
          <p:cNvPr id="4" name="グループ化 28"/>
          <p:cNvGrpSpPr>
            <a:grpSpLocks/>
          </p:cNvGrpSpPr>
          <p:nvPr/>
        </p:nvGrpSpPr>
        <p:grpSpPr bwMode="auto">
          <a:xfrm>
            <a:off x="6227763" y="5589588"/>
            <a:ext cx="144462" cy="360362"/>
            <a:chOff x="6228184" y="5589240"/>
            <a:chExt cx="144016" cy="360040"/>
          </a:xfrm>
        </p:grpSpPr>
        <p:sp>
          <p:nvSpPr>
            <p:cNvPr id="18" name="円/楕円 17"/>
            <p:cNvSpPr/>
            <p:nvPr/>
          </p:nvSpPr>
          <p:spPr>
            <a:xfrm>
              <a:off x="6232931" y="5697094"/>
              <a:ext cx="139269" cy="144333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>
            <a:xfrm>
              <a:off x="6302566" y="5589240"/>
              <a:ext cx="0" cy="3600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6232931" y="5589240"/>
              <a:ext cx="13926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6228184" y="5949280"/>
              <a:ext cx="13926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グループ化 19"/>
          <p:cNvGrpSpPr>
            <a:grpSpLocks/>
          </p:cNvGrpSpPr>
          <p:nvPr/>
        </p:nvGrpSpPr>
        <p:grpSpPr bwMode="auto">
          <a:xfrm>
            <a:off x="7596188" y="4365625"/>
            <a:ext cx="139700" cy="841375"/>
            <a:chOff x="7596336" y="4365104"/>
            <a:chExt cx="139166" cy="842196"/>
          </a:xfrm>
        </p:grpSpPr>
        <p:sp>
          <p:nvSpPr>
            <p:cNvPr id="24" name="円/楕円 23"/>
            <p:cNvSpPr/>
            <p:nvPr/>
          </p:nvSpPr>
          <p:spPr>
            <a:xfrm>
              <a:off x="7596336" y="4689270"/>
              <a:ext cx="139166" cy="144604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7665919" y="4365104"/>
              <a:ext cx="0" cy="84219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7596336" y="4374638"/>
              <a:ext cx="13916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7596336" y="5205711"/>
              <a:ext cx="13916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7" name="テキスト ボックス 29"/>
          <p:cNvSpPr txBox="1">
            <a:spLocks noChangeArrowheads="1"/>
          </p:cNvSpPr>
          <p:nvPr/>
        </p:nvSpPr>
        <p:spPr bwMode="auto">
          <a:xfrm>
            <a:off x="5651500" y="5192713"/>
            <a:ext cx="82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Si+In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9468" name="テキスト ボックス 36"/>
          <p:cNvSpPr txBox="1">
            <a:spLocks noChangeArrowheads="1"/>
          </p:cNvSpPr>
          <p:nvPr/>
        </p:nvSpPr>
        <p:spPr bwMode="auto">
          <a:xfrm>
            <a:off x="7056438" y="3968750"/>
            <a:ext cx="828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Xe+In</a:t>
            </a:r>
            <a:endParaRPr lang="ja-JP" altLang="en-US">
              <a:solidFill>
                <a:srgbClr val="FF0000"/>
              </a:solidFill>
            </a:endParaRPr>
          </a:p>
        </p:txBody>
      </p:sp>
      <p:pic>
        <p:nvPicPr>
          <p:cNvPr id="19469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338" y="3068638"/>
            <a:ext cx="431165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33264" y="1412776"/>
            <a:ext cx="7139136" cy="43924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ja-JP" sz="3200" dirty="0" smtClean="0"/>
              <a:t>Now w</a:t>
            </a:r>
            <a:r>
              <a:rPr kumimoji="1" lang="en-US" altLang="ja-JP" sz="3200" dirty="0" smtClean="0"/>
              <a:t>e are </a:t>
            </a:r>
            <a:r>
              <a:rPr lang="en-US" altLang="ja-JP" sz="3200" dirty="0" smtClean="0"/>
              <a:t>almost ready for new </a:t>
            </a:r>
            <a:r>
              <a:rPr lang="en-US" altLang="ja-JP" sz="3200" dirty="0" err="1" smtClean="0"/>
              <a:t>pion</a:t>
            </a:r>
            <a:r>
              <a:rPr lang="en-US" altLang="ja-JP" sz="3200" dirty="0" smtClean="0"/>
              <a:t> </a:t>
            </a:r>
            <a:r>
              <a:rPr kumimoji="1" lang="en-US" altLang="ja-JP" sz="3200" dirty="0" smtClean="0"/>
              <a:t>measurements  from </a:t>
            </a:r>
            <a:r>
              <a:rPr kumimoji="1" lang="en-US" altLang="ja-JP" sz="3200" baseline="30000" dirty="0" smtClean="0"/>
              <a:t>129,132,136</a:t>
            </a:r>
            <a:r>
              <a:rPr kumimoji="1" lang="en-US" altLang="ja-JP" sz="3200" dirty="0" smtClean="0"/>
              <a:t>Xe on </a:t>
            </a:r>
            <a:r>
              <a:rPr kumimoji="1" lang="en-US" altLang="ja-JP" sz="3200" dirty="0" err="1" smtClean="0"/>
              <a:t>CsI</a:t>
            </a:r>
            <a:r>
              <a:rPr kumimoji="1" lang="en-US" altLang="ja-JP" sz="3200" dirty="0" smtClean="0"/>
              <a:t> </a:t>
            </a:r>
            <a:r>
              <a:rPr lang="en-US" altLang="ja-JP" sz="3200" dirty="0" smtClean="0"/>
              <a:t>reactions at 400 </a:t>
            </a:r>
            <a:r>
              <a:rPr lang="en-US" altLang="ja-JP" sz="3200" dirty="0" err="1" smtClean="0"/>
              <a:t>MeV</a:t>
            </a:r>
            <a:r>
              <a:rPr lang="en-US" altLang="ja-JP" sz="3200" dirty="0" smtClean="0"/>
              <a:t>/u .</a:t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　</a:t>
            </a:r>
            <a:r>
              <a:rPr lang="en-US" altLang="ja-JP" sz="3200" dirty="0" err="1" smtClean="0"/>
              <a:t>CsI</a:t>
            </a:r>
            <a:r>
              <a:rPr lang="en-US" altLang="ja-JP" sz="3200" dirty="0" smtClean="0"/>
              <a:t> ~</a:t>
            </a:r>
            <a:r>
              <a:rPr lang="en-US" altLang="ja-JP" sz="3200" baseline="30000" dirty="0" smtClean="0"/>
              <a:t>130</a:t>
            </a:r>
            <a:r>
              <a:rPr lang="en-US" altLang="ja-JP" sz="3200" dirty="0" smtClean="0"/>
              <a:t>Xe : &lt;Z&gt;=54 &lt;N&gt;=76  </a:t>
            </a:r>
            <a:r>
              <a:rPr lang="ja-JP" altLang="en-US" sz="3200" dirty="0" smtClean="0"/>
              <a:t>→ </a:t>
            </a:r>
            <a:r>
              <a:rPr lang="en-US" altLang="ja-JP" sz="3200" dirty="0" smtClean="0"/>
              <a:t>N/Z= 1.41</a:t>
            </a:r>
            <a:br>
              <a:rPr lang="en-US" altLang="ja-JP" sz="3200" dirty="0" smtClean="0"/>
            </a:br>
            <a:r>
              <a:rPr lang="en-US" altLang="ja-JP" sz="3200" dirty="0" smtClean="0"/>
              <a:t>  </a:t>
            </a:r>
            <a:r>
              <a:rPr lang="en-US" altLang="ja-JP" sz="3200" baseline="30000" dirty="0" smtClean="0"/>
              <a:t>129,132,136</a:t>
            </a:r>
            <a:r>
              <a:rPr lang="en-US" altLang="ja-JP" sz="3200" dirty="0" smtClean="0"/>
              <a:t>Xe  N/Z=1.39-1.52 </a:t>
            </a:r>
            <a:endParaRPr kumimoji="1" lang="ja-JP" altLang="en-US" sz="3200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0D59E-C4E1-4A28-9DE9-0F6121462678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6096000" cy="129614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ja-JP" sz="4000" dirty="0" smtClean="0"/>
              <a:t>Next generation experiments</a:t>
            </a:r>
            <a:br>
              <a:rPr lang="en-US" altLang="ja-JP" sz="4000" dirty="0" smtClean="0"/>
            </a:br>
            <a:r>
              <a:rPr lang="en-US" altLang="ja-JP" sz="4000" dirty="0" smtClean="0"/>
              <a:t> Wider N/Z range</a:t>
            </a:r>
            <a:endParaRPr kumimoji="1" lang="ja-JP" altLang="en-US" sz="4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6EF8BC-3EDD-4456-B074-3F0E9610AA38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4" name="図 3" descr="isobe_v2_pub-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160240"/>
            <a:ext cx="6012160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215CB6-905D-4788-BFB1-5ACA0E8F8774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3" name="図 2" descr="designOvervie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2798" y="1053860"/>
            <a:ext cx="7061650" cy="5327468"/>
          </a:xfrm>
          <a:prstGeom prst="rect">
            <a:avLst/>
          </a:prstGeom>
        </p:spPr>
      </p:pic>
      <p:pic>
        <p:nvPicPr>
          <p:cNvPr id="5" name="図 4" descr="SnapshotSAMURAI2011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32656"/>
            <a:ext cx="3360374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84250" y="1092200"/>
            <a:ext cx="3206750" cy="2455863"/>
            <a:chOff x="1441931" y="4480057"/>
            <a:chExt cx="2258725" cy="1927000"/>
          </a:xfrm>
        </p:grpSpPr>
        <p:pic>
          <p:nvPicPr>
            <p:cNvPr id="119846" name="Picture 5" descr="g4_08.eps"/>
            <p:cNvPicPr>
              <a:picLocks noChangeAspect="1"/>
            </p:cNvPicPr>
            <p:nvPr/>
          </p:nvPicPr>
          <p:blipFill>
            <a:blip r:embed="rId3" cstate="print"/>
            <a:srcRect l="28047" t="37128" r="28923" b="37708"/>
            <a:stretch>
              <a:fillRect/>
            </a:stretch>
          </p:blipFill>
          <p:spPr bwMode="auto">
            <a:xfrm>
              <a:off x="1441931" y="4565417"/>
              <a:ext cx="1953182" cy="172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47" name="Rectangle 6"/>
            <p:cNvSpPr>
              <a:spLocks noChangeArrowheads="1"/>
            </p:cNvSpPr>
            <p:nvPr/>
          </p:nvSpPr>
          <p:spPr bwMode="auto">
            <a:xfrm rot="1932986">
              <a:off x="2400493" y="4480057"/>
              <a:ext cx="1300163" cy="51395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endParaRPr kumimoji="0" lang="en-US" altLang="ja-JP" sz="1800"/>
            </a:p>
          </p:txBody>
        </p:sp>
        <p:sp>
          <p:nvSpPr>
            <p:cNvPr id="119848" name="Rectangle 9"/>
            <p:cNvSpPr>
              <a:spLocks noChangeArrowheads="1"/>
            </p:cNvSpPr>
            <p:nvPr/>
          </p:nvSpPr>
          <p:spPr bwMode="auto">
            <a:xfrm>
              <a:off x="3376613" y="5195887"/>
              <a:ext cx="204787" cy="100488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endParaRPr kumimoji="0" lang="en-US" altLang="ja-JP" sz="1800"/>
            </a:p>
          </p:txBody>
        </p:sp>
        <p:sp>
          <p:nvSpPr>
            <p:cNvPr id="119849" name="Rectangle 10"/>
            <p:cNvSpPr>
              <a:spLocks noChangeArrowheads="1"/>
            </p:cNvSpPr>
            <p:nvPr/>
          </p:nvSpPr>
          <p:spPr bwMode="auto">
            <a:xfrm rot="3129561">
              <a:off x="2914257" y="5665672"/>
              <a:ext cx="477883" cy="100488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endParaRPr kumimoji="0" lang="en-US" altLang="ja-JP" sz="1800"/>
            </a:p>
          </p:txBody>
        </p:sp>
      </p:grpSp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28588"/>
            <a:ext cx="7772400" cy="865187"/>
          </a:xfrm>
        </p:spPr>
        <p:txBody>
          <a:bodyPr/>
          <a:lstStyle/>
          <a:p>
            <a:r>
              <a:rPr lang="en-US" altLang="ja-JP" sz="2400" smtClean="0"/>
              <a:t>TPC properties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41900" y="1219200"/>
          <a:ext cx="3581400" cy="55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/>
                <a:gridCol w="1790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SAMURAI TPC 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Pad plane</a:t>
                      </a:r>
                      <a:r>
                        <a:rPr lang="en-US" baseline="0" dirty="0" smtClean="0"/>
                        <a:t>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1.3m x 0.9 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pads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11664</a:t>
                      </a:r>
                      <a:r>
                        <a:rPr lang="en-US" baseline="0" dirty="0" smtClean="0"/>
                        <a:t>   </a:t>
                      </a:r>
                      <a:r>
                        <a:rPr lang="ja-JP" altLang="en-US" baseline="0" dirty="0" smtClean="0"/>
                        <a:t>　</a:t>
                      </a:r>
                      <a:r>
                        <a:rPr lang="en-US" baseline="0" dirty="0" smtClean="0"/>
                        <a:t>    (108 x 108)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Pad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r>
                        <a:rPr lang="en-US" baseline="0" dirty="0" smtClean="0"/>
                        <a:t> mm x 8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Drift</a:t>
                      </a:r>
                      <a:r>
                        <a:rPr lang="en-US" baseline="0" dirty="0" smtClean="0"/>
                        <a:t> distance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atmosphere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dx</a:t>
                      </a:r>
                      <a:r>
                        <a:rPr lang="en-US" baseline="0" dirty="0" smtClean="0"/>
                        <a:t>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Z=1-3</a:t>
                      </a:r>
                      <a:r>
                        <a:rPr lang="en-US" baseline="0" dirty="0" smtClean="0"/>
                        <a:t> (Star El.), 1-8 (Get El.)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Two track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Multiplicity</a:t>
                      </a:r>
                      <a:r>
                        <a:rPr lang="en-US" baseline="0" dirty="0" smtClean="0"/>
                        <a:t> 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(large</a:t>
                      </a:r>
                      <a:r>
                        <a:rPr lang="en-US" baseline="0" dirty="0" smtClean="0"/>
                        <a:t> systems absolute </a:t>
                      </a:r>
                      <a:r>
                        <a:rPr lang="en-US" baseline="0" dirty="0" err="1" smtClean="0"/>
                        <a:t>pion</a:t>
                      </a:r>
                      <a:r>
                        <a:rPr lang="en-US" baseline="0" dirty="0" smtClean="0"/>
                        <a:t> eff.)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87375" y="4318000"/>
            <a:ext cx="3422650" cy="22637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kern="0" dirty="0">
                <a:solidFill>
                  <a:schemeClr val="accent2"/>
                </a:solidFill>
                <a:latin typeface="+mn-lt"/>
                <a:ea typeface="+mn-ea"/>
              </a:rPr>
              <a:t>Initial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d</a:t>
            </a:r>
            <a:r>
              <a:rPr kumimoji="0" lang="en-US" sz="2000" kern="0" dirty="0" err="1">
                <a:solidFill>
                  <a:schemeClr val="accent2"/>
                </a:solidFill>
                <a:latin typeface="+mn-lt"/>
                <a:ea typeface="+mn-ea"/>
              </a:rPr>
              <a:t>esign</a:t>
            </a:r>
            <a:r>
              <a:rPr kumimoji="0" lang="en-US" sz="2000" kern="0" dirty="0">
                <a:solidFill>
                  <a:schemeClr val="accent2"/>
                </a:solidFill>
                <a:latin typeface="+mn-lt"/>
                <a:ea typeface="+mn-ea"/>
              </a:rPr>
              <a:t> is based upon EOS TPC, whose properties are well documented.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2000" kern="0" dirty="0">
              <a:solidFill>
                <a:schemeClr val="accent2"/>
              </a:solidFill>
              <a:latin typeface="+mn-lt"/>
              <a:ea typeface="+mn-e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kern="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Isobe</a:t>
            </a:r>
            <a:r>
              <a:rPr kumimoji="0" lang="en-US" sz="20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-san</a:t>
            </a:r>
            <a:r>
              <a:rPr kumimoji="0" lang="en-US" sz="2000" kern="0" dirty="0">
                <a:solidFill>
                  <a:schemeClr val="accent2"/>
                </a:solidFill>
                <a:latin typeface="+mn-lt"/>
                <a:ea typeface="+mn-ea"/>
              </a:rPr>
              <a:t> has started simulations.</a:t>
            </a:r>
          </a:p>
        </p:txBody>
      </p:sp>
      <p:sp>
        <p:nvSpPr>
          <p:cNvPr id="119845" name="TextBox 18"/>
          <p:cNvSpPr txBox="1">
            <a:spLocks noChangeArrowheads="1"/>
          </p:cNvSpPr>
          <p:nvPr/>
        </p:nvSpPr>
        <p:spPr bwMode="auto">
          <a:xfrm>
            <a:off x="457200" y="3476625"/>
            <a:ext cx="392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</a:rPr>
              <a:t>GEANT simulation </a:t>
            </a:r>
          </a:p>
          <a:p>
            <a:r>
              <a:rPr lang="en-US" altLang="ja-JP" sz="1600" baseline="30000" dirty="0">
                <a:solidFill>
                  <a:schemeClr val="tx1"/>
                </a:solidFill>
              </a:rPr>
              <a:t>132</a:t>
            </a:r>
            <a:r>
              <a:rPr lang="en-US" altLang="ja-JP" sz="1600" dirty="0">
                <a:solidFill>
                  <a:schemeClr val="tx1"/>
                </a:solidFill>
              </a:rPr>
              <a:t>Sn+</a:t>
            </a:r>
            <a:r>
              <a:rPr lang="en-US" altLang="ja-JP" sz="1600" baseline="30000" dirty="0">
                <a:solidFill>
                  <a:schemeClr val="tx1"/>
                </a:solidFill>
              </a:rPr>
              <a:t>124</a:t>
            </a:r>
            <a:r>
              <a:rPr lang="en-US" altLang="ja-JP" sz="1600" dirty="0">
                <a:solidFill>
                  <a:schemeClr val="tx1"/>
                </a:solidFill>
              </a:rPr>
              <a:t>Sn collisions at E/A=300  </a:t>
            </a:r>
            <a:r>
              <a:rPr lang="en-US" altLang="ja-JP" sz="1600" dirty="0" err="1">
                <a:solidFill>
                  <a:schemeClr val="tx1"/>
                </a:solidFill>
              </a:rPr>
              <a:t>MeV</a:t>
            </a:r>
            <a:endParaRPr lang="en-US" altLang="ja-JP" sz="1600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6EF8BC-3EDD-4456-B074-3F0E9610AA38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4" name="図 3" descr="access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332656"/>
            <a:ext cx="8208912" cy="6194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図 1" descr="isobe_samurai-tpc-1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75656" y="2996952"/>
            <a:ext cx="6048451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accent2"/>
                </a:solidFill>
              </a:rPr>
              <a:t>Ｐｌｅａｓｅ　ｓｔａｙ　ｔｕｎｅｄ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3648" y="254968"/>
            <a:ext cx="6096000" cy="725760"/>
          </a:xfrm>
        </p:spPr>
        <p:txBody>
          <a:bodyPr/>
          <a:lstStyle/>
          <a:p>
            <a:pPr algn="ctr"/>
            <a:r>
              <a:rPr lang="ja-JP" altLang="en-US" sz="3600" dirty="0" smtClean="0"/>
              <a:t>状態方程式を語るときに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Useful Notations</a:t>
            </a:r>
            <a:endParaRPr kumimoji="1"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594D76-1FC0-4DE2-8059-6CE14E5154C6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6" name="角丸四角形 5"/>
          <p:cNvSpPr/>
          <p:nvPr/>
        </p:nvSpPr>
        <p:spPr bwMode="auto">
          <a:xfrm>
            <a:off x="971600" y="1052736"/>
            <a:ext cx="7344816" cy="5616624"/>
          </a:xfrm>
          <a:prstGeom prst="roundRect">
            <a:avLst/>
          </a:prstGeom>
          <a:solidFill>
            <a:schemeClr val="tx2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1985517" y="1124744"/>
          <a:ext cx="3882627" cy="5549136"/>
        </p:xfrm>
        <a:graphic>
          <a:graphicData uri="http://schemas.openxmlformats.org/presentationml/2006/ole">
            <p:oleObj spid="_x0000_s167938" name="数式" r:id="rId3" imgW="2577960" imgH="3682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NUSYM11 at Smith College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6EF8BC-3EDD-4456-B074-3F0E9610AA38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4" name="図 3" descr="yennello_nusym11-4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44724"/>
            <a:ext cx="7884368" cy="5913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19400" y="188640"/>
            <a:ext cx="6096000" cy="1008112"/>
          </a:xfrm>
        </p:spPr>
        <p:txBody>
          <a:bodyPr/>
          <a:lstStyle/>
          <a:p>
            <a:pPr algn="ctr"/>
            <a:r>
              <a:rPr lang="ja-JP" altLang="en-US" dirty="0" smtClean="0"/>
              <a:t>Ｎ</a:t>
            </a:r>
            <a:r>
              <a:rPr kumimoji="1" lang="en-US" altLang="ja-JP" dirty="0" err="1" smtClean="0"/>
              <a:t>eutron</a:t>
            </a:r>
            <a:r>
              <a:rPr kumimoji="1" lang="en-US" altLang="ja-JP" dirty="0" smtClean="0"/>
              <a:t> skin thickness measurements by </a:t>
            </a:r>
            <a:r>
              <a:rPr kumimoji="1" lang="en-US" altLang="ja-JP" dirty="0" err="1" smtClean="0"/>
              <a:t>Zenihiro</a:t>
            </a:r>
            <a:r>
              <a:rPr kumimoji="1" lang="en-US" altLang="ja-JP" dirty="0" smtClean="0"/>
              <a:t> et al.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PhD thesis 2011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PRC82, 054607 (2010)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594D76-1FC0-4DE2-8059-6CE14E5154C6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7" name="角丸四角形 6"/>
          <p:cNvSpPr/>
          <p:nvPr/>
        </p:nvSpPr>
        <p:spPr bwMode="auto">
          <a:xfrm>
            <a:off x="971600" y="1340768"/>
            <a:ext cx="2736304" cy="2204864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1115616" y="1412776"/>
          <a:ext cx="2365375" cy="1944688"/>
        </p:xfrm>
        <a:graphic>
          <a:graphicData uri="http://schemas.openxmlformats.org/presentationml/2006/ole">
            <p:oleObj spid="_x0000_s229378" name="数式" r:id="rId3" imgW="1143000" imgH="939600" progId="Equation.3">
              <p:embed/>
            </p:oleObj>
          </a:graphicData>
        </a:graphic>
      </p:graphicFrame>
      <p:sp>
        <p:nvSpPr>
          <p:cNvPr id="9" name="角丸四角形 8"/>
          <p:cNvSpPr/>
          <p:nvPr/>
        </p:nvSpPr>
        <p:spPr bwMode="auto">
          <a:xfrm>
            <a:off x="5652120" y="2060848"/>
            <a:ext cx="2736304" cy="792088"/>
          </a:xfrm>
          <a:prstGeom prst="roundRect">
            <a:avLst/>
          </a:prstGeom>
          <a:solidFill>
            <a:schemeClr val="tx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000" dirty="0" smtClean="0">
                <a:ea typeface="ＭＳ Ｐゴシック" charset="-128"/>
              </a:rPr>
              <a:t>S=33.0±1.1  </a:t>
            </a:r>
            <a:r>
              <a:rPr lang="en-US" altLang="ja-JP" sz="2000" dirty="0" err="1" smtClean="0">
                <a:ea typeface="ＭＳ Ｐゴシック" charset="-128"/>
              </a:rPr>
              <a:t>MeV</a:t>
            </a:r>
            <a:endParaRPr lang="en-US" altLang="ja-JP" sz="2000" dirty="0" smtClean="0">
              <a:ea typeface="ＭＳ Ｐゴシック" charset="-128"/>
            </a:endParaRPr>
          </a:p>
          <a:p>
            <a:r>
              <a:rPr lang="en-US" altLang="ja-JP" sz="2000" dirty="0" smtClean="0">
                <a:ea typeface="ＭＳ Ｐゴシック" charset="-128"/>
              </a:rPr>
              <a:t>L=67.0±12.1  </a:t>
            </a:r>
            <a:r>
              <a:rPr lang="en-US" altLang="ja-JP" sz="2000" dirty="0" err="1" smtClean="0">
                <a:ea typeface="ＭＳ Ｐゴシック" charset="-128"/>
              </a:rPr>
              <a:t>MeV</a:t>
            </a:r>
            <a:endParaRPr lang="en-US" altLang="ja-JP" sz="2000" dirty="0" smtClean="0">
              <a:ea typeface="ＭＳ Ｐゴシック" charset="-128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4139952" y="2420888"/>
            <a:ext cx="1152128" cy="216024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2" name="図 11" descr="phd_juzo080-5.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1831" y="3068960"/>
            <a:ext cx="3602497" cy="3627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2" descr="E_symm_rho_D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601" y="521585"/>
            <a:ext cx="4140200" cy="348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356100" y="4105275"/>
            <a:ext cx="4152900" cy="2752725"/>
            <a:chOff x="2976" y="816"/>
            <a:chExt cx="2784" cy="2218"/>
          </a:xfrm>
        </p:grpSpPr>
        <p:pic>
          <p:nvPicPr>
            <p:cNvPr id="71680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816"/>
              <a:ext cx="2784" cy="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6808" name="Text Box 8"/>
            <p:cNvSpPr txBox="1">
              <a:spLocks noChangeArrowheads="1"/>
            </p:cNvSpPr>
            <p:nvPr/>
          </p:nvSpPr>
          <p:spPr bwMode="auto">
            <a:xfrm>
              <a:off x="5088" y="863"/>
              <a:ext cx="624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/>
                <a:t>Au+Au</a:t>
              </a:r>
            </a:p>
          </p:txBody>
        </p:sp>
      </p:grpSp>
      <p:sp>
        <p:nvSpPr>
          <p:cNvPr id="716818" name="Text Box 18"/>
          <p:cNvSpPr txBox="1">
            <a:spLocks noChangeArrowheads="1"/>
          </p:cNvSpPr>
          <p:nvPr/>
        </p:nvSpPr>
        <p:spPr bwMode="auto">
          <a:xfrm>
            <a:off x="5426075" y="1303338"/>
            <a:ext cx="479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6000" dirty="0">
                <a:latin typeface="Trajan" pitchFamily="18" charset="0"/>
              </a:rPr>
              <a:t>?</a:t>
            </a: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>
            <a:off x="2841625" y="2806700"/>
            <a:ext cx="1330325" cy="1588"/>
          </a:xfrm>
          <a:prstGeom prst="line">
            <a:avLst/>
          </a:prstGeom>
          <a:noFill/>
          <a:ln w="38100">
            <a:solidFill>
              <a:srgbClr val="0066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21" name="Text Box 21"/>
          <p:cNvSpPr txBox="1">
            <a:spLocks noChangeArrowheads="1"/>
          </p:cNvSpPr>
          <p:nvPr/>
        </p:nvSpPr>
        <p:spPr bwMode="auto">
          <a:xfrm>
            <a:off x="3163888" y="2892425"/>
            <a:ext cx="1071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6666"/>
                </a:solidFill>
              </a:rPr>
              <a:t>MSU</a:t>
            </a:r>
          </a:p>
        </p:txBody>
      </p:sp>
      <p:sp>
        <p:nvSpPr>
          <p:cNvPr id="716823" name="Line 23"/>
          <p:cNvSpPr>
            <a:spLocks noChangeShapeType="1"/>
          </p:cNvSpPr>
          <p:nvPr/>
        </p:nvSpPr>
        <p:spPr bwMode="auto">
          <a:xfrm>
            <a:off x="4100513" y="1406525"/>
            <a:ext cx="8302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24" name="Text Box 24"/>
          <p:cNvSpPr txBox="1">
            <a:spLocks noChangeArrowheads="1"/>
          </p:cNvSpPr>
          <p:nvPr/>
        </p:nvSpPr>
        <p:spPr bwMode="auto">
          <a:xfrm>
            <a:off x="4113213" y="895350"/>
            <a:ext cx="1023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RIBF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5360988" y="2738438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accent2"/>
                </a:solidFill>
              </a:rPr>
              <a:t>GSI</a:t>
            </a:r>
          </a:p>
        </p:txBody>
      </p:sp>
      <p:sp>
        <p:nvSpPr>
          <p:cNvPr id="716809" name="Line 9"/>
          <p:cNvSpPr>
            <a:spLocks noChangeShapeType="1"/>
          </p:cNvSpPr>
          <p:nvPr/>
        </p:nvSpPr>
        <p:spPr bwMode="auto">
          <a:xfrm flipH="1" flipV="1">
            <a:off x="5926138" y="3606800"/>
            <a:ext cx="792162" cy="765175"/>
          </a:xfrm>
          <a:prstGeom prst="line">
            <a:avLst/>
          </a:prstGeom>
          <a:noFill/>
          <a:ln w="38100">
            <a:solidFill>
              <a:srgbClr val="0000CC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16803" name="Picture 3" descr="SvsP_talk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4068763"/>
            <a:ext cx="3467100" cy="2789237"/>
          </a:xfrm>
          <a:prstGeom prst="rect">
            <a:avLst/>
          </a:prstGeom>
          <a:noFill/>
        </p:spPr>
      </p:pic>
      <p:sp>
        <p:nvSpPr>
          <p:cNvPr id="716831" name="Line 31"/>
          <p:cNvSpPr>
            <a:spLocks noChangeShapeType="1"/>
          </p:cNvSpPr>
          <p:nvPr/>
        </p:nvSpPr>
        <p:spPr bwMode="auto">
          <a:xfrm flipV="1">
            <a:off x="2159000" y="3009900"/>
            <a:ext cx="8509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685800" y="426720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dirty="0" err="1"/>
              <a:t>Isospin</a:t>
            </a:r>
            <a:r>
              <a:rPr lang="en-US" dirty="0"/>
              <a:t> diffusion, n-p flow</a:t>
            </a:r>
          </a:p>
        </p:txBody>
      </p:sp>
      <p:sp>
        <p:nvSpPr>
          <p:cNvPr id="716834" name="Text Box 34"/>
          <p:cNvSpPr txBox="1">
            <a:spLocks noChangeArrowheads="1"/>
          </p:cNvSpPr>
          <p:nvPr/>
        </p:nvSpPr>
        <p:spPr bwMode="auto">
          <a:xfrm>
            <a:off x="5257800" y="6007100"/>
            <a:ext cx="165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/>
              <a:t>Pion production</a:t>
            </a: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 rot="5400000">
            <a:off x="7422653" y="5168255"/>
            <a:ext cx="280769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dirty="0"/>
              <a:t>Xiao, et al., arXiv:0808.0186 (2008)</a:t>
            </a:r>
          </a:p>
          <a:p>
            <a:pPr marL="342900" indent="-342900">
              <a:buFontTx/>
              <a:buNone/>
            </a:pPr>
            <a:r>
              <a:rPr lang="en-US" dirty="0" err="1"/>
              <a:t>Reisdorf</a:t>
            </a:r>
            <a:r>
              <a:rPr lang="en-US" dirty="0"/>
              <a:t>, et al., NPA 781 (2007) 459.</a:t>
            </a:r>
            <a:r>
              <a:rPr lang="en-US" sz="1100" dirty="0"/>
              <a:t> 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6228184" y="1988840"/>
            <a:ext cx="2808312" cy="129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S=33.0</a:t>
            </a:r>
            <a:r>
              <a:rPr lang="en-US" altLang="ja-JP" sz="2000" dirty="0" smtClean="0">
                <a:ea typeface="ＭＳ Ｐゴシック" charset="-128"/>
              </a:rPr>
              <a:t>±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1.1</a:t>
            </a:r>
            <a:r>
              <a:rPr kumimoji="1" lang="en-US" altLang="ja-JP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  </a:t>
            </a: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MeV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  <a:p>
            <a:r>
              <a:rPr lang="en-US" altLang="ja-JP" sz="2000" dirty="0" smtClean="0">
                <a:ea typeface="ＭＳ Ｐゴシック" charset="-128"/>
              </a:rPr>
              <a:t>L=67.0±12.1  </a:t>
            </a:r>
            <a:r>
              <a:rPr lang="en-US" altLang="ja-JP" sz="2000" dirty="0" err="1" smtClean="0">
                <a:ea typeface="ＭＳ Ｐゴシック" charset="-128"/>
              </a:rPr>
              <a:t>MeV</a:t>
            </a:r>
            <a:endParaRPr lang="en-US" altLang="ja-JP" sz="2000" dirty="0" smtClean="0">
              <a:ea typeface="ＭＳ Ｐゴシック" charset="-128"/>
            </a:endParaRPr>
          </a:p>
          <a:p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K</a:t>
            </a:r>
            <a:r>
              <a:rPr kumimoji="1" lang="en-US" altLang="ja-JP" sz="2000" b="1" i="0" u="none" strike="noStrike" cap="none" normalizeH="0" baseline="-2500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sym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rPr>
              <a:t>=-148</a:t>
            </a:r>
            <a:r>
              <a:rPr lang="en-US" altLang="ja-JP" sz="2000" dirty="0" smtClean="0">
                <a:ea typeface="ＭＳ Ｐゴシック" charset="-128"/>
              </a:rPr>
              <a:t>±124 </a:t>
            </a:r>
            <a:r>
              <a:rPr lang="en-US" altLang="ja-JP" sz="2000" dirty="0" err="1" smtClean="0">
                <a:ea typeface="ＭＳ Ｐゴシック" charset="-128"/>
              </a:rPr>
              <a:t>MeV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According to </a:t>
            </a:r>
            <a:r>
              <a:rPr kumimoji="1" lang="en-US" altLang="ja-JP" dirty="0" err="1" smtClean="0"/>
              <a:t>Bao-An’s</a:t>
            </a:r>
            <a:r>
              <a:rPr kumimoji="1" lang="en-US" altLang="ja-JP" dirty="0" smtClean="0"/>
              <a:t> calculation from NPA 708 (2002) 365.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594D76-1FC0-4DE2-8059-6CE14E5154C6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5" name="コンテンツ プレースホルダ 4" descr="NPA708_36505-f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953" y="1347936"/>
            <a:ext cx="5262893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215CB6-905D-4788-BFB1-5ACA0E8F8774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7" name="図 6" descr="NPA708_36512-f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32656"/>
            <a:ext cx="2841571" cy="5760640"/>
          </a:xfrm>
          <a:prstGeom prst="rect">
            <a:avLst/>
          </a:prstGeom>
        </p:spPr>
      </p:pic>
      <p:pic>
        <p:nvPicPr>
          <p:cNvPr id="8" name="図 7" descr="NPA708_36515-f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32656"/>
            <a:ext cx="2906439" cy="5749891"/>
          </a:xfrm>
          <a:prstGeom prst="rect">
            <a:avLst/>
          </a:prstGeom>
        </p:spPr>
      </p:pic>
      <p:pic>
        <p:nvPicPr>
          <p:cNvPr id="9" name="図 8" descr="NPA708_36518-f1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9898" y="320229"/>
            <a:ext cx="3186598" cy="5773067"/>
          </a:xfrm>
          <a:prstGeom prst="rect">
            <a:avLst/>
          </a:prstGeom>
        </p:spPr>
      </p:pic>
      <p:graphicFrame>
        <p:nvGraphicFramePr>
          <p:cNvPr id="240641" name="オブジェクト 3"/>
          <p:cNvGraphicFramePr>
            <a:graphicFrameLocks noChangeAspect="1"/>
          </p:cNvGraphicFramePr>
          <p:nvPr/>
        </p:nvGraphicFramePr>
        <p:xfrm>
          <a:off x="1763688" y="6165304"/>
          <a:ext cx="5724525" cy="623887"/>
        </p:xfrm>
        <a:graphic>
          <a:graphicData uri="http://schemas.openxmlformats.org/presentationml/2006/ole">
            <p:oleObj spid="_x0000_s240641" name="数式" r:id="rId6" imgW="20955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0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Possible Probe for symmetry energy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819400" y="990600"/>
            <a:ext cx="6096000" cy="2294384"/>
          </a:xfrm>
        </p:spPr>
        <p:txBody>
          <a:bodyPr/>
          <a:lstStyle/>
          <a:p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+</a:t>
            </a:r>
            <a:r>
              <a:rPr lang="en-US" altLang="ja-JP" dirty="0" smtClean="0">
                <a:latin typeface="Symbol" pitchFamily="18" charset="2"/>
              </a:rPr>
              <a:t>-p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</a:t>
            </a:r>
            <a:r>
              <a:rPr lang="en-US" altLang="ja-JP" dirty="0" smtClean="0"/>
              <a:t>ratio</a:t>
            </a:r>
            <a:endParaRPr kumimoji="1" lang="en-US" altLang="ja-JP" dirty="0" smtClean="0"/>
          </a:p>
          <a:p>
            <a:r>
              <a:rPr lang="en-US" altLang="ja-JP" dirty="0" smtClean="0"/>
              <a:t>Proton-neutron </a:t>
            </a:r>
            <a:r>
              <a:rPr lang="en-US" altLang="ja-JP" dirty="0" smtClean="0"/>
              <a:t>ratio</a:t>
            </a:r>
            <a:endParaRPr kumimoji="1" lang="en-US" altLang="ja-JP" dirty="0" smtClean="0"/>
          </a:p>
          <a:p>
            <a:r>
              <a:rPr kumimoji="1" lang="en-US" altLang="ja-JP" dirty="0" smtClean="0"/>
              <a:t>Light ion ratio (t-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He</a:t>
            </a:r>
            <a:r>
              <a:rPr kumimoji="1" lang="en-US" altLang="ja-JP" dirty="0" smtClean="0"/>
              <a:t>)</a:t>
            </a:r>
            <a:endParaRPr lang="en-US" altLang="ja-JP" dirty="0" smtClean="0"/>
          </a:p>
          <a:p>
            <a:r>
              <a:rPr lang="en-US" altLang="ja-JP" dirty="0" smtClean="0"/>
              <a:t>Particle flow of </a:t>
            </a:r>
            <a:r>
              <a:rPr lang="en-US" altLang="ja-JP" dirty="0" err="1" smtClean="0"/>
              <a:t>pions</a:t>
            </a:r>
            <a:r>
              <a:rPr lang="en-US" altLang="ja-JP" dirty="0" smtClean="0"/>
              <a:t>, protons, neutrons and light ions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594D76-1FC0-4DE2-8059-6CE14E5154C6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5" name="図 4" descr="PR464_113(Bao-an)-12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323452"/>
            <a:ext cx="5652120" cy="320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HIMAC </a:t>
            </a:r>
            <a:r>
              <a:rPr kumimoji="1" lang="en-US" altLang="ja-JP" sz="3200" dirty="0" err="1" smtClean="0"/>
              <a:t>Pion</a:t>
            </a:r>
            <a:r>
              <a:rPr kumimoji="1" lang="en-US" altLang="ja-JP" sz="3200" dirty="0" smtClean="0"/>
              <a:t> Experiments</a:t>
            </a:r>
            <a:endParaRPr kumimoji="1"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594D76-1FC0-4DE2-8059-6CE14E5154C6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5" name="図 4" descr="matsuda_thesis033-hima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15593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一般">
  <a:themeElements>
    <a:clrScheme name="一般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一般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一般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一般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一般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19895</TotalTime>
  <Words>759</Words>
  <Application>Microsoft Office PowerPoint</Application>
  <PresentationFormat>画面に合わせる (4:3)</PresentationFormat>
  <Paragraphs>165</Paragraphs>
  <Slides>19</Slides>
  <Notes>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22" baseType="lpstr">
      <vt:lpstr>一般</vt:lpstr>
      <vt:lpstr>数式</vt:lpstr>
      <vt:lpstr>Microsoft 数式 3.0</vt:lpstr>
      <vt:lpstr>パイ測定と対称エネルギー</vt:lpstr>
      <vt:lpstr>状態方程式を語るときに Useful Notations</vt:lpstr>
      <vt:lpstr>Summary of NUSYM11 at Smith College</vt:lpstr>
      <vt:lpstr>Ｎeutron skin thickness measurements by Zenihiro et al.　 PhD thesis 2011　PRC82, 054607 (2010) </vt:lpstr>
      <vt:lpstr>スライド 5</vt:lpstr>
      <vt:lpstr>According to Bao-An’s calculation from NPA 708 (2002) 365.</vt:lpstr>
      <vt:lpstr>スライド 7</vt:lpstr>
      <vt:lpstr>Possible Probe for symmetry energy</vt:lpstr>
      <vt:lpstr>HIMAC Pion Experiments</vt:lpstr>
      <vt:lpstr>Experimental Setup</vt:lpstr>
      <vt:lpstr>Beam Energy Dependence : Si</vt:lpstr>
      <vt:lpstr>N/Z dependence : Si and Xe beam</vt:lpstr>
      <vt:lpstr>The integrated-yield ratio</vt:lpstr>
      <vt:lpstr>Now we are almost ready for new pion measurements  from 129,132,136Xe on CsI reactions at 400 MeV/u .  　CsI ~130Xe : &lt;Z&gt;=54 &lt;N&gt;=76  → N/Z= 1.41   129,132,136Xe  N/Z=1.39-1.52 </vt:lpstr>
      <vt:lpstr>Next generation experiments  Wider N/Z range</vt:lpstr>
      <vt:lpstr>スライド 16</vt:lpstr>
      <vt:lpstr>TPC properties</vt:lpstr>
      <vt:lpstr>スライド 18</vt:lpstr>
      <vt:lpstr>スライド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nitta minori</dc:creator>
  <cp:lastModifiedBy>Tetsuya</cp:lastModifiedBy>
  <cp:revision>973</cp:revision>
  <cp:lastPrinted>1601-01-01T00:00:00Z</cp:lastPrinted>
  <dcterms:created xsi:type="dcterms:W3CDTF">1601-01-01T00:00:00Z</dcterms:created>
  <dcterms:modified xsi:type="dcterms:W3CDTF">2011-09-12T20:57:20Z</dcterms:modified>
</cp:coreProperties>
</file>