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m4v" ContentType="video/unknown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tags/tag2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embeddings/oleObject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56" r:id="rId2"/>
    <p:sldId id="258" r:id="rId3"/>
    <p:sldId id="424" r:id="rId4"/>
    <p:sldId id="423" r:id="rId5"/>
    <p:sldId id="275" r:id="rId6"/>
    <p:sldId id="425" r:id="rId7"/>
    <p:sldId id="418" r:id="rId8"/>
    <p:sldId id="387" r:id="rId9"/>
    <p:sldId id="278" r:id="rId10"/>
    <p:sldId id="280" r:id="rId11"/>
    <p:sldId id="390" r:id="rId12"/>
    <p:sldId id="386" r:id="rId13"/>
    <p:sldId id="260" r:id="rId14"/>
    <p:sldId id="314" r:id="rId15"/>
    <p:sldId id="496" r:id="rId16"/>
    <p:sldId id="261" r:id="rId17"/>
    <p:sldId id="259" r:id="rId18"/>
    <p:sldId id="263" r:id="rId19"/>
    <p:sldId id="535" r:id="rId20"/>
    <p:sldId id="264" r:id="rId21"/>
    <p:sldId id="531" r:id="rId22"/>
    <p:sldId id="265" r:id="rId23"/>
    <p:sldId id="530" r:id="rId24"/>
    <p:sldId id="345" r:id="rId25"/>
    <p:sldId id="472" r:id="rId26"/>
    <p:sldId id="351" r:id="rId27"/>
    <p:sldId id="488" r:id="rId28"/>
    <p:sldId id="405" r:id="rId29"/>
    <p:sldId id="538" r:id="rId30"/>
    <p:sldId id="388" r:id="rId31"/>
    <p:sldId id="542" r:id="rId32"/>
    <p:sldId id="272" r:id="rId33"/>
    <p:sldId id="487" r:id="rId34"/>
    <p:sldId id="372" r:id="rId35"/>
    <p:sldId id="394" r:id="rId36"/>
    <p:sldId id="489" r:id="rId37"/>
    <p:sldId id="411" r:id="rId38"/>
    <p:sldId id="393" r:id="rId39"/>
    <p:sldId id="310" r:id="rId40"/>
    <p:sldId id="507" r:id="rId41"/>
    <p:sldId id="539" r:id="rId42"/>
    <p:sldId id="410" r:id="rId43"/>
    <p:sldId id="492" r:id="rId44"/>
    <p:sldId id="493" r:id="rId45"/>
    <p:sldId id="494" r:id="rId46"/>
    <p:sldId id="495" r:id="rId47"/>
    <p:sldId id="537" r:id="rId48"/>
    <p:sldId id="441" r:id="rId4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EIC-RIKEN" id="{2610161B-324B-5F4D-92CD-BCF83E7D5A30}">
          <p14:sldIdLst>
            <p14:sldId id="256"/>
            <p14:sldId id="258"/>
            <p14:sldId id="424"/>
            <p14:sldId id="423"/>
            <p14:sldId id="275"/>
            <p14:sldId id="425"/>
            <p14:sldId id="418"/>
            <p14:sldId id="387"/>
            <p14:sldId id="278"/>
            <p14:sldId id="280"/>
            <p14:sldId id="390"/>
            <p14:sldId id="386"/>
            <p14:sldId id="260"/>
            <p14:sldId id="314"/>
            <p14:sldId id="496"/>
            <p14:sldId id="261"/>
            <p14:sldId id="259"/>
            <p14:sldId id="263"/>
            <p14:sldId id="535"/>
            <p14:sldId id="264"/>
            <p14:sldId id="531"/>
            <p14:sldId id="265"/>
            <p14:sldId id="530"/>
            <p14:sldId id="345"/>
            <p14:sldId id="472"/>
            <p14:sldId id="351"/>
            <p14:sldId id="488"/>
            <p14:sldId id="405"/>
            <p14:sldId id="538"/>
            <p14:sldId id="388"/>
            <p14:sldId id="542"/>
            <p14:sldId id="272"/>
            <p14:sldId id="487"/>
            <p14:sldId id="372"/>
            <p14:sldId id="394"/>
            <p14:sldId id="489"/>
            <p14:sldId id="411"/>
            <p14:sldId id="393"/>
          </p14:sldIdLst>
        </p14:section>
        <p14:section name="BackUps RIKEN" id="{0F4040CE-CD82-E64C-8CC6-49FE6671FDFC}">
          <p14:sldIdLst>
            <p14:sldId id="310"/>
            <p14:sldId id="507"/>
            <p14:sldId id="539"/>
            <p14:sldId id="410"/>
            <p14:sldId id="492"/>
            <p14:sldId id="493"/>
            <p14:sldId id="494"/>
            <p14:sldId id="495"/>
            <p14:sldId id="537"/>
            <p14:sldId id="44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FF"/>
    <a:srgbClr val="FF8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1644" autoAdjust="0"/>
    <p:restoredTop sz="94697" autoAdjust="0"/>
  </p:normalViewPr>
  <p:slideViewPr>
    <p:cSldViewPr snapToGrid="0" snapToObjects="1">
      <p:cViewPr>
        <p:scale>
          <a:sx n="65" d="100"/>
          <a:sy n="65" d="100"/>
        </p:scale>
        <p:origin x="-728" y="-6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8" y="43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notesMaster" Target="notesMasters/notesMaster1.xml"/><Relationship Id="rId51" Type="http://schemas.openxmlformats.org/officeDocument/2006/relationships/handoutMaster" Target="handoutMasters/handoutMaster1.xml"/><Relationship Id="rId52" Type="http://schemas.openxmlformats.org/officeDocument/2006/relationships/printerSettings" Target="printerSettings/printerSettings1.bin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9B271F-655E-4C4E-90FC-DE7E821A2827}" type="doc">
      <dgm:prSet loTypeId="urn:microsoft.com/office/officeart/2005/8/layout/arrow2" loCatId="process" qsTypeId="urn:microsoft.com/office/officeart/2005/8/quickstyle/simple4" qsCatId="simple" csTypeId="urn:microsoft.com/office/officeart/2005/8/colors/accent1_2" csCatId="accent1" phldr="1"/>
      <dgm:spPr/>
    </dgm:pt>
    <dgm:pt modelId="{BF910EA2-ED30-2F4E-8B78-8C6DC42F3388}">
      <dgm:prSet phldrT="[Text]"/>
      <dgm:spPr/>
      <dgm:t>
        <a:bodyPr/>
        <a:lstStyle/>
        <a:p>
          <a:r>
            <a:rPr lang="en-US" dirty="0" smtClean="0"/>
            <a:t>Inclusive</a:t>
          </a:r>
          <a:endParaRPr lang="en-US" dirty="0"/>
        </a:p>
      </dgm:t>
    </dgm:pt>
    <dgm:pt modelId="{00FF1520-682E-CA40-81B8-3CAC317D812D}" type="parTrans" cxnId="{D6765FEE-3272-E44D-8985-CE5A74E27374}">
      <dgm:prSet/>
      <dgm:spPr/>
      <dgm:t>
        <a:bodyPr/>
        <a:lstStyle/>
        <a:p>
          <a:endParaRPr lang="en-US"/>
        </a:p>
      </dgm:t>
    </dgm:pt>
    <dgm:pt modelId="{386BCD6C-6FF6-E845-8957-16933CB776F0}" type="sibTrans" cxnId="{D6765FEE-3272-E44D-8985-CE5A74E27374}">
      <dgm:prSet/>
      <dgm:spPr/>
      <dgm:t>
        <a:bodyPr/>
        <a:lstStyle/>
        <a:p>
          <a:endParaRPr lang="en-US"/>
        </a:p>
      </dgm:t>
    </dgm:pt>
    <dgm:pt modelId="{5B028B1A-AAAB-5341-976C-2F2DCE0795E7}">
      <dgm:prSet phldrT="[Text]"/>
      <dgm:spPr/>
      <dgm:t>
        <a:bodyPr/>
        <a:lstStyle/>
        <a:p>
          <a:r>
            <a:rPr lang="en-US" dirty="0" smtClean="0"/>
            <a:t>Semi-Inclusive</a:t>
          </a:r>
          <a:endParaRPr lang="en-US" dirty="0"/>
        </a:p>
      </dgm:t>
    </dgm:pt>
    <dgm:pt modelId="{AB151C87-0834-4A4C-9870-2AE0168F0A15}" type="parTrans" cxnId="{6D690984-9F02-D746-942F-FFE1D4E550E7}">
      <dgm:prSet/>
      <dgm:spPr/>
      <dgm:t>
        <a:bodyPr/>
        <a:lstStyle/>
        <a:p>
          <a:endParaRPr lang="en-US"/>
        </a:p>
      </dgm:t>
    </dgm:pt>
    <dgm:pt modelId="{185ADEF2-A01C-984A-95AF-CE71CA7C00B8}" type="sibTrans" cxnId="{6D690984-9F02-D746-942F-FFE1D4E550E7}">
      <dgm:prSet/>
      <dgm:spPr/>
      <dgm:t>
        <a:bodyPr/>
        <a:lstStyle/>
        <a:p>
          <a:endParaRPr lang="en-US"/>
        </a:p>
      </dgm:t>
    </dgm:pt>
    <dgm:pt modelId="{DC02BC08-DC23-B84E-91CE-9DF4B59D33EC}">
      <dgm:prSet phldrT="[Text]"/>
      <dgm:spPr/>
      <dgm:t>
        <a:bodyPr/>
        <a:lstStyle/>
        <a:p>
          <a:r>
            <a:rPr lang="en-US" dirty="0" smtClean="0"/>
            <a:t>Exclusive</a:t>
          </a:r>
          <a:endParaRPr lang="en-US" dirty="0"/>
        </a:p>
      </dgm:t>
    </dgm:pt>
    <dgm:pt modelId="{8D1726CD-14B2-0647-9C7F-A8AD8CB061AE}" type="parTrans" cxnId="{F152CFD9-06E0-5142-9A93-C5A47F8D2A7C}">
      <dgm:prSet/>
      <dgm:spPr/>
      <dgm:t>
        <a:bodyPr/>
        <a:lstStyle/>
        <a:p>
          <a:endParaRPr lang="en-US"/>
        </a:p>
      </dgm:t>
    </dgm:pt>
    <dgm:pt modelId="{005C8CD9-9C7D-8844-872D-33F9D6A1DB6E}" type="sibTrans" cxnId="{F152CFD9-06E0-5142-9A93-C5A47F8D2A7C}">
      <dgm:prSet/>
      <dgm:spPr/>
      <dgm:t>
        <a:bodyPr/>
        <a:lstStyle/>
        <a:p>
          <a:endParaRPr lang="en-US"/>
        </a:p>
      </dgm:t>
    </dgm:pt>
    <dgm:pt modelId="{3384A273-6933-B246-9F97-520F2CF690BC}" type="pres">
      <dgm:prSet presAssocID="{859B271F-655E-4C4E-90FC-DE7E821A2827}" presName="arrowDiagram" presStyleCnt="0">
        <dgm:presLayoutVars>
          <dgm:chMax val="5"/>
          <dgm:dir/>
          <dgm:resizeHandles val="exact"/>
        </dgm:presLayoutVars>
      </dgm:prSet>
      <dgm:spPr/>
    </dgm:pt>
    <dgm:pt modelId="{8AE6C67D-2A97-444A-B59D-305C1BF1ECF9}" type="pres">
      <dgm:prSet presAssocID="{859B271F-655E-4C4E-90FC-DE7E821A2827}" presName="arrow" presStyleLbl="bgShp" presStyleIdx="0" presStyleCnt="1"/>
      <dgm:spPr/>
    </dgm:pt>
    <dgm:pt modelId="{D9E8F081-8AAD-374F-9ABA-767F03F3F4B9}" type="pres">
      <dgm:prSet presAssocID="{859B271F-655E-4C4E-90FC-DE7E821A2827}" presName="arrowDiagram3" presStyleCnt="0"/>
      <dgm:spPr/>
    </dgm:pt>
    <dgm:pt modelId="{566C96A8-DFA7-9F41-987A-29F359CF3145}" type="pres">
      <dgm:prSet presAssocID="{BF910EA2-ED30-2F4E-8B78-8C6DC42F3388}" presName="bullet3a" presStyleLbl="node1" presStyleIdx="0" presStyleCnt="3"/>
      <dgm:spPr/>
    </dgm:pt>
    <dgm:pt modelId="{7AE014EB-CD55-0B40-94DE-19AF7A835EDC}" type="pres">
      <dgm:prSet presAssocID="{BF910EA2-ED30-2F4E-8B78-8C6DC42F3388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AFB14E-A4E5-154A-8941-46D9026378F0}" type="pres">
      <dgm:prSet presAssocID="{5B028B1A-AAAB-5341-976C-2F2DCE0795E7}" presName="bullet3b" presStyleLbl="node1" presStyleIdx="1" presStyleCnt="3"/>
      <dgm:spPr/>
    </dgm:pt>
    <dgm:pt modelId="{734DB8DD-278D-494A-9890-C178E624D05B}" type="pres">
      <dgm:prSet presAssocID="{5B028B1A-AAAB-5341-976C-2F2DCE0795E7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3A6FB7-B475-5D4A-90E7-1BCCB3BBD0BF}" type="pres">
      <dgm:prSet presAssocID="{DC02BC08-DC23-B84E-91CE-9DF4B59D33EC}" presName="bullet3c" presStyleLbl="node1" presStyleIdx="2" presStyleCnt="3"/>
      <dgm:spPr/>
    </dgm:pt>
    <dgm:pt modelId="{3042A492-001C-134A-987A-585504911F13}" type="pres">
      <dgm:prSet presAssocID="{DC02BC08-DC23-B84E-91CE-9DF4B59D33EC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7A8B426-9E78-B342-9EC0-5A1560BD44AB}" type="presOf" srcId="{DC02BC08-DC23-B84E-91CE-9DF4B59D33EC}" destId="{3042A492-001C-134A-987A-585504911F13}" srcOrd="0" destOrd="0" presId="urn:microsoft.com/office/officeart/2005/8/layout/arrow2"/>
    <dgm:cxn modelId="{04F8711F-B4B5-4944-BBA0-8B46E789518F}" type="presOf" srcId="{5B028B1A-AAAB-5341-976C-2F2DCE0795E7}" destId="{734DB8DD-278D-494A-9890-C178E624D05B}" srcOrd="0" destOrd="0" presId="urn:microsoft.com/office/officeart/2005/8/layout/arrow2"/>
    <dgm:cxn modelId="{D6765FEE-3272-E44D-8985-CE5A74E27374}" srcId="{859B271F-655E-4C4E-90FC-DE7E821A2827}" destId="{BF910EA2-ED30-2F4E-8B78-8C6DC42F3388}" srcOrd="0" destOrd="0" parTransId="{00FF1520-682E-CA40-81B8-3CAC317D812D}" sibTransId="{386BCD6C-6FF6-E845-8957-16933CB776F0}"/>
    <dgm:cxn modelId="{F8B87F48-3335-7C4A-B962-C527293CFC9D}" type="presOf" srcId="{859B271F-655E-4C4E-90FC-DE7E821A2827}" destId="{3384A273-6933-B246-9F97-520F2CF690BC}" srcOrd="0" destOrd="0" presId="urn:microsoft.com/office/officeart/2005/8/layout/arrow2"/>
    <dgm:cxn modelId="{F152CFD9-06E0-5142-9A93-C5A47F8D2A7C}" srcId="{859B271F-655E-4C4E-90FC-DE7E821A2827}" destId="{DC02BC08-DC23-B84E-91CE-9DF4B59D33EC}" srcOrd="2" destOrd="0" parTransId="{8D1726CD-14B2-0647-9C7F-A8AD8CB061AE}" sibTransId="{005C8CD9-9C7D-8844-872D-33F9D6A1DB6E}"/>
    <dgm:cxn modelId="{6D690984-9F02-D746-942F-FFE1D4E550E7}" srcId="{859B271F-655E-4C4E-90FC-DE7E821A2827}" destId="{5B028B1A-AAAB-5341-976C-2F2DCE0795E7}" srcOrd="1" destOrd="0" parTransId="{AB151C87-0834-4A4C-9870-2AE0168F0A15}" sibTransId="{185ADEF2-A01C-984A-95AF-CE71CA7C00B8}"/>
    <dgm:cxn modelId="{6F6A7869-FFD7-AA4E-9E60-96D7235024BD}" type="presOf" srcId="{BF910EA2-ED30-2F4E-8B78-8C6DC42F3388}" destId="{7AE014EB-CD55-0B40-94DE-19AF7A835EDC}" srcOrd="0" destOrd="0" presId="urn:microsoft.com/office/officeart/2005/8/layout/arrow2"/>
    <dgm:cxn modelId="{1E1C3A1B-33FE-1A46-AF45-32827ACD75AD}" type="presParOf" srcId="{3384A273-6933-B246-9F97-520F2CF690BC}" destId="{8AE6C67D-2A97-444A-B59D-305C1BF1ECF9}" srcOrd="0" destOrd="0" presId="urn:microsoft.com/office/officeart/2005/8/layout/arrow2"/>
    <dgm:cxn modelId="{463969A2-0762-054C-9C72-6F2232FDD293}" type="presParOf" srcId="{3384A273-6933-B246-9F97-520F2CF690BC}" destId="{D9E8F081-8AAD-374F-9ABA-767F03F3F4B9}" srcOrd="1" destOrd="0" presId="urn:microsoft.com/office/officeart/2005/8/layout/arrow2"/>
    <dgm:cxn modelId="{FDDCF3DE-0DAB-3847-927A-D52257C75F7F}" type="presParOf" srcId="{D9E8F081-8AAD-374F-9ABA-767F03F3F4B9}" destId="{566C96A8-DFA7-9F41-987A-29F359CF3145}" srcOrd="0" destOrd="0" presId="urn:microsoft.com/office/officeart/2005/8/layout/arrow2"/>
    <dgm:cxn modelId="{93E2DB13-82A2-024F-9027-F324332CB606}" type="presParOf" srcId="{D9E8F081-8AAD-374F-9ABA-767F03F3F4B9}" destId="{7AE014EB-CD55-0B40-94DE-19AF7A835EDC}" srcOrd="1" destOrd="0" presId="urn:microsoft.com/office/officeart/2005/8/layout/arrow2"/>
    <dgm:cxn modelId="{5C9F98FA-EC37-6040-A8CB-E0FDC9F00AAE}" type="presParOf" srcId="{D9E8F081-8AAD-374F-9ABA-767F03F3F4B9}" destId="{90AFB14E-A4E5-154A-8941-46D9026378F0}" srcOrd="2" destOrd="0" presId="urn:microsoft.com/office/officeart/2005/8/layout/arrow2"/>
    <dgm:cxn modelId="{DB6F52BA-4964-BE41-B9E2-BCD204ED3605}" type="presParOf" srcId="{D9E8F081-8AAD-374F-9ABA-767F03F3F4B9}" destId="{734DB8DD-278D-494A-9890-C178E624D05B}" srcOrd="3" destOrd="0" presId="urn:microsoft.com/office/officeart/2005/8/layout/arrow2"/>
    <dgm:cxn modelId="{D8420F06-886B-7840-8A55-6B1E972C8933}" type="presParOf" srcId="{D9E8F081-8AAD-374F-9ABA-767F03F3F4B9}" destId="{FB3A6FB7-B475-5D4A-90E7-1BCCB3BBD0BF}" srcOrd="4" destOrd="0" presId="urn:microsoft.com/office/officeart/2005/8/layout/arrow2"/>
    <dgm:cxn modelId="{05FEE8EE-C990-CC40-BB1B-22529B83DABA}" type="presParOf" srcId="{D9E8F081-8AAD-374F-9ABA-767F03F3F4B9}" destId="{3042A492-001C-134A-987A-585504911F13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E6C67D-2A97-444A-B59D-305C1BF1ECF9}">
      <dsp:nvSpPr>
        <dsp:cNvPr id="0" name=""/>
        <dsp:cNvSpPr/>
      </dsp:nvSpPr>
      <dsp:spPr>
        <a:xfrm>
          <a:off x="494029" y="0"/>
          <a:ext cx="7241540" cy="452596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66C96A8-DFA7-9F41-987A-29F359CF3145}">
      <dsp:nvSpPr>
        <dsp:cNvPr id="0" name=""/>
        <dsp:cNvSpPr/>
      </dsp:nvSpPr>
      <dsp:spPr>
        <a:xfrm>
          <a:off x="1413705" y="3123819"/>
          <a:ext cx="188280" cy="18828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E014EB-CD55-0B40-94DE-19AF7A835EDC}">
      <dsp:nvSpPr>
        <dsp:cNvPr id="0" name=""/>
        <dsp:cNvSpPr/>
      </dsp:nvSpPr>
      <dsp:spPr>
        <a:xfrm>
          <a:off x="1507845" y="3217959"/>
          <a:ext cx="1687279" cy="1308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766" tIns="0" rIns="0" bIns="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Inclusive</a:t>
          </a:r>
          <a:endParaRPr lang="en-US" sz="2900" kern="1200" dirty="0"/>
        </a:p>
      </dsp:txBody>
      <dsp:txXfrm>
        <a:off x="1507845" y="3217959"/>
        <a:ext cx="1687279" cy="1308003"/>
      </dsp:txXfrm>
    </dsp:sp>
    <dsp:sp modelId="{90AFB14E-A4E5-154A-8941-46D9026378F0}">
      <dsp:nvSpPr>
        <dsp:cNvPr id="0" name=""/>
        <dsp:cNvSpPr/>
      </dsp:nvSpPr>
      <dsp:spPr>
        <a:xfrm>
          <a:off x="3075638" y="1893662"/>
          <a:ext cx="340352" cy="34035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34DB8DD-278D-494A-9890-C178E624D05B}">
      <dsp:nvSpPr>
        <dsp:cNvPr id="0" name=""/>
        <dsp:cNvSpPr/>
      </dsp:nvSpPr>
      <dsp:spPr>
        <a:xfrm>
          <a:off x="3245815" y="2063839"/>
          <a:ext cx="1737969" cy="24621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346" tIns="0" rIns="0" bIns="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Semi-Inclusive</a:t>
          </a:r>
          <a:endParaRPr lang="en-US" sz="2900" kern="1200" dirty="0"/>
        </a:p>
      </dsp:txBody>
      <dsp:txXfrm>
        <a:off x="3245815" y="2063839"/>
        <a:ext cx="1737969" cy="2462123"/>
      </dsp:txXfrm>
    </dsp:sp>
    <dsp:sp modelId="{FB3A6FB7-B475-5D4A-90E7-1BCCB3BBD0BF}">
      <dsp:nvSpPr>
        <dsp:cNvPr id="0" name=""/>
        <dsp:cNvSpPr/>
      </dsp:nvSpPr>
      <dsp:spPr>
        <a:xfrm>
          <a:off x="5074304" y="1145068"/>
          <a:ext cx="470700" cy="47070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042A492-001C-134A-987A-585504911F13}">
      <dsp:nvSpPr>
        <dsp:cNvPr id="0" name=""/>
        <dsp:cNvSpPr/>
      </dsp:nvSpPr>
      <dsp:spPr>
        <a:xfrm>
          <a:off x="5309654" y="1380418"/>
          <a:ext cx="1737969" cy="3145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414" tIns="0" rIns="0" bIns="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Exclusive</a:t>
          </a:r>
          <a:endParaRPr lang="en-US" sz="2900" kern="1200" dirty="0"/>
        </a:p>
      </dsp:txBody>
      <dsp:txXfrm>
        <a:off x="5309654" y="1380418"/>
        <a:ext cx="1737969" cy="31455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Relationship Id="rId2" Type="http://schemas.openxmlformats.org/officeDocument/2006/relationships/image" Target="../media/image3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DFC1B6-2BDD-974B-9B3D-11900ECFF01E}" type="datetimeFigureOut">
              <a:rPr lang="en-US" smtClean="0"/>
              <a:t>10/21/11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6D33B0-BE5A-F749-A5C9-54A82A804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5666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D7C04-664B-1D44-836F-98286AED9D7F}" type="datetimeFigureOut">
              <a:rPr lang="en-US" smtClean="0"/>
              <a:t>10/21/11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642F35-2D3D-A74D-9921-5B8003EA5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0701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42F35-2D3D-A74D-9921-5B8003EA5FB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8516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35298" indent="-282807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31227" indent="-22624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83718" indent="-22624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6209" indent="-22624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88700" indent="-2262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41190" indent="-2262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93681" indent="-2262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46172" indent="-2262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4DE05B04-7D2B-C84C-A858-108E30C6AAFB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  <p:sp>
        <p:nvSpPr>
          <p:cNvPr id="23556" name="Slide Number Placeholder 3"/>
          <p:cNvSpPr txBox="1">
            <a:spLocks noGrp="1"/>
          </p:cNvSpPr>
          <p:nvPr/>
        </p:nvSpPr>
        <p:spPr bwMode="auto">
          <a:xfrm>
            <a:off x="3884316" y="8684914"/>
            <a:ext cx="2972115" cy="45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b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/>
            <a:fld id="{FC1FAC9F-EFB6-2C49-8CEC-52B3707B13E4}" type="slidenum">
              <a:rPr lang="en-US" sz="1200"/>
              <a:pPr algn="r"/>
              <a:t>24</a:t>
            </a:fld>
            <a:endParaRPr lang="en-US" sz="1200"/>
          </a:p>
        </p:txBody>
      </p:sp>
      <p:sp>
        <p:nvSpPr>
          <p:cNvPr id="23557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35298" indent="-282807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31227" indent="-22624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83718" indent="-22624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6209" indent="-22624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88700" indent="-2262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41190" indent="-2262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93681" indent="-2262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46172" indent="-2262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endParaRPr 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35298" indent="-282807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31227" indent="-22624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83718" indent="-22624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6209" indent="-22624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88700" indent="-2262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41190" indent="-2262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93681" indent="-2262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46172" indent="-2262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8FD80A03-2384-944F-A097-8741E38A9457}" type="slidenum">
              <a:rPr lang="en-US" sz="1200"/>
              <a:pPr/>
              <a:t>26</a:t>
            </a:fld>
            <a:endParaRPr lang="en-US" sz="1200"/>
          </a:p>
        </p:txBody>
      </p:sp>
      <p:sp>
        <p:nvSpPr>
          <p:cNvPr id="52227" name="Rectangle 24"/>
          <p:cNvSpPr txBox="1">
            <a:spLocks noGrp="1" noChangeArrowheads="1"/>
          </p:cNvSpPr>
          <p:nvPr/>
        </p:nvSpPr>
        <p:spPr bwMode="auto">
          <a:xfrm>
            <a:off x="3884316" y="8684914"/>
            <a:ext cx="2972115" cy="45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b"/>
          <a:lstStyle>
            <a:lvl1pPr defTabSz="9239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defTabSz="9239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defTabSz="9239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defTabSz="9239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defTabSz="9239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 eaLnBrk="1" hangingPunct="1"/>
            <a:fld id="{332B6493-9041-6640-873A-DDC41BF54759}" type="slidenum">
              <a:rPr lang="en-US" sz="12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rPr>
              <a:pPr algn="r" eaLnBrk="1" hangingPunct="1"/>
              <a:t>26</a:t>
            </a:fld>
            <a:endParaRPr lang="en-US" sz="1200">
              <a:solidFill>
                <a:srgbClr val="000000"/>
              </a:solidFill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52228" name="Text Box 1"/>
          <p:cNvSpPr txBox="1">
            <a:spLocks noChangeArrowheads="1"/>
          </p:cNvSpPr>
          <p:nvPr/>
        </p:nvSpPr>
        <p:spPr bwMode="auto">
          <a:xfrm>
            <a:off x="3816804" y="8611020"/>
            <a:ext cx="2918732" cy="452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8865" tIns="46210" rIns="88865" bIns="46210" anchor="b"/>
          <a:lstStyle>
            <a:lvl1pPr defTabSz="923925" eaLnBrk="0" hangingPunct="0">
              <a:tabLst>
                <a:tab pos="0" algn="l"/>
                <a:tab pos="455613" algn="l"/>
                <a:tab pos="911225" algn="l"/>
                <a:tab pos="1368425" algn="l"/>
                <a:tab pos="1824038" algn="l"/>
                <a:tab pos="2281238" algn="l"/>
                <a:tab pos="2736850" algn="l"/>
                <a:tab pos="3190875" algn="l"/>
                <a:tab pos="3648075" algn="l"/>
                <a:tab pos="4103688" algn="l"/>
                <a:tab pos="4560888" algn="l"/>
                <a:tab pos="5016500" algn="l"/>
                <a:tab pos="5472113" algn="l"/>
                <a:tab pos="5929313" algn="l"/>
                <a:tab pos="6384925" algn="l"/>
                <a:tab pos="6842125" algn="l"/>
                <a:tab pos="7297738" algn="l"/>
                <a:tab pos="7753350" algn="l"/>
                <a:tab pos="8210550" algn="l"/>
                <a:tab pos="8666163" algn="l"/>
                <a:tab pos="9123363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defTabSz="923925" eaLnBrk="0" hangingPunct="0">
              <a:tabLst>
                <a:tab pos="0" algn="l"/>
                <a:tab pos="455613" algn="l"/>
                <a:tab pos="911225" algn="l"/>
                <a:tab pos="1368425" algn="l"/>
                <a:tab pos="1824038" algn="l"/>
                <a:tab pos="2281238" algn="l"/>
                <a:tab pos="2736850" algn="l"/>
                <a:tab pos="3190875" algn="l"/>
                <a:tab pos="3648075" algn="l"/>
                <a:tab pos="4103688" algn="l"/>
                <a:tab pos="4560888" algn="l"/>
                <a:tab pos="5016500" algn="l"/>
                <a:tab pos="5472113" algn="l"/>
                <a:tab pos="5929313" algn="l"/>
                <a:tab pos="6384925" algn="l"/>
                <a:tab pos="6842125" algn="l"/>
                <a:tab pos="7297738" algn="l"/>
                <a:tab pos="7753350" algn="l"/>
                <a:tab pos="8210550" algn="l"/>
                <a:tab pos="8666163" algn="l"/>
                <a:tab pos="9123363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defTabSz="923925" eaLnBrk="0" hangingPunct="0">
              <a:tabLst>
                <a:tab pos="0" algn="l"/>
                <a:tab pos="455613" algn="l"/>
                <a:tab pos="911225" algn="l"/>
                <a:tab pos="1368425" algn="l"/>
                <a:tab pos="1824038" algn="l"/>
                <a:tab pos="2281238" algn="l"/>
                <a:tab pos="2736850" algn="l"/>
                <a:tab pos="3190875" algn="l"/>
                <a:tab pos="3648075" algn="l"/>
                <a:tab pos="4103688" algn="l"/>
                <a:tab pos="4560888" algn="l"/>
                <a:tab pos="5016500" algn="l"/>
                <a:tab pos="5472113" algn="l"/>
                <a:tab pos="5929313" algn="l"/>
                <a:tab pos="6384925" algn="l"/>
                <a:tab pos="6842125" algn="l"/>
                <a:tab pos="7297738" algn="l"/>
                <a:tab pos="7753350" algn="l"/>
                <a:tab pos="8210550" algn="l"/>
                <a:tab pos="8666163" algn="l"/>
                <a:tab pos="9123363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defTabSz="923925" eaLnBrk="0" hangingPunct="0">
              <a:tabLst>
                <a:tab pos="0" algn="l"/>
                <a:tab pos="455613" algn="l"/>
                <a:tab pos="911225" algn="l"/>
                <a:tab pos="1368425" algn="l"/>
                <a:tab pos="1824038" algn="l"/>
                <a:tab pos="2281238" algn="l"/>
                <a:tab pos="2736850" algn="l"/>
                <a:tab pos="3190875" algn="l"/>
                <a:tab pos="3648075" algn="l"/>
                <a:tab pos="4103688" algn="l"/>
                <a:tab pos="4560888" algn="l"/>
                <a:tab pos="5016500" algn="l"/>
                <a:tab pos="5472113" algn="l"/>
                <a:tab pos="5929313" algn="l"/>
                <a:tab pos="6384925" algn="l"/>
                <a:tab pos="6842125" algn="l"/>
                <a:tab pos="7297738" algn="l"/>
                <a:tab pos="7753350" algn="l"/>
                <a:tab pos="8210550" algn="l"/>
                <a:tab pos="8666163" algn="l"/>
                <a:tab pos="9123363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defTabSz="923925" eaLnBrk="0" hangingPunct="0">
              <a:tabLst>
                <a:tab pos="0" algn="l"/>
                <a:tab pos="455613" algn="l"/>
                <a:tab pos="911225" algn="l"/>
                <a:tab pos="1368425" algn="l"/>
                <a:tab pos="1824038" algn="l"/>
                <a:tab pos="2281238" algn="l"/>
                <a:tab pos="2736850" algn="l"/>
                <a:tab pos="3190875" algn="l"/>
                <a:tab pos="3648075" algn="l"/>
                <a:tab pos="4103688" algn="l"/>
                <a:tab pos="4560888" algn="l"/>
                <a:tab pos="5016500" algn="l"/>
                <a:tab pos="5472113" algn="l"/>
                <a:tab pos="5929313" algn="l"/>
                <a:tab pos="6384925" algn="l"/>
                <a:tab pos="6842125" algn="l"/>
                <a:tab pos="7297738" algn="l"/>
                <a:tab pos="7753350" algn="l"/>
                <a:tab pos="8210550" algn="l"/>
                <a:tab pos="8666163" algn="l"/>
                <a:tab pos="9123363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1225" algn="l"/>
                <a:tab pos="1368425" algn="l"/>
                <a:tab pos="1824038" algn="l"/>
                <a:tab pos="2281238" algn="l"/>
                <a:tab pos="2736850" algn="l"/>
                <a:tab pos="3190875" algn="l"/>
                <a:tab pos="3648075" algn="l"/>
                <a:tab pos="4103688" algn="l"/>
                <a:tab pos="4560888" algn="l"/>
                <a:tab pos="5016500" algn="l"/>
                <a:tab pos="5472113" algn="l"/>
                <a:tab pos="5929313" algn="l"/>
                <a:tab pos="6384925" algn="l"/>
                <a:tab pos="6842125" algn="l"/>
                <a:tab pos="7297738" algn="l"/>
                <a:tab pos="7753350" algn="l"/>
                <a:tab pos="8210550" algn="l"/>
                <a:tab pos="8666163" algn="l"/>
                <a:tab pos="9123363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1225" algn="l"/>
                <a:tab pos="1368425" algn="l"/>
                <a:tab pos="1824038" algn="l"/>
                <a:tab pos="2281238" algn="l"/>
                <a:tab pos="2736850" algn="l"/>
                <a:tab pos="3190875" algn="l"/>
                <a:tab pos="3648075" algn="l"/>
                <a:tab pos="4103688" algn="l"/>
                <a:tab pos="4560888" algn="l"/>
                <a:tab pos="5016500" algn="l"/>
                <a:tab pos="5472113" algn="l"/>
                <a:tab pos="5929313" algn="l"/>
                <a:tab pos="6384925" algn="l"/>
                <a:tab pos="6842125" algn="l"/>
                <a:tab pos="7297738" algn="l"/>
                <a:tab pos="7753350" algn="l"/>
                <a:tab pos="8210550" algn="l"/>
                <a:tab pos="8666163" algn="l"/>
                <a:tab pos="9123363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1225" algn="l"/>
                <a:tab pos="1368425" algn="l"/>
                <a:tab pos="1824038" algn="l"/>
                <a:tab pos="2281238" algn="l"/>
                <a:tab pos="2736850" algn="l"/>
                <a:tab pos="3190875" algn="l"/>
                <a:tab pos="3648075" algn="l"/>
                <a:tab pos="4103688" algn="l"/>
                <a:tab pos="4560888" algn="l"/>
                <a:tab pos="5016500" algn="l"/>
                <a:tab pos="5472113" algn="l"/>
                <a:tab pos="5929313" algn="l"/>
                <a:tab pos="6384925" algn="l"/>
                <a:tab pos="6842125" algn="l"/>
                <a:tab pos="7297738" algn="l"/>
                <a:tab pos="7753350" algn="l"/>
                <a:tab pos="8210550" algn="l"/>
                <a:tab pos="8666163" algn="l"/>
                <a:tab pos="9123363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1225" algn="l"/>
                <a:tab pos="1368425" algn="l"/>
                <a:tab pos="1824038" algn="l"/>
                <a:tab pos="2281238" algn="l"/>
                <a:tab pos="2736850" algn="l"/>
                <a:tab pos="3190875" algn="l"/>
                <a:tab pos="3648075" algn="l"/>
                <a:tab pos="4103688" algn="l"/>
                <a:tab pos="4560888" algn="l"/>
                <a:tab pos="5016500" algn="l"/>
                <a:tab pos="5472113" algn="l"/>
                <a:tab pos="5929313" algn="l"/>
                <a:tab pos="6384925" algn="l"/>
                <a:tab pos="6842125" algn="l"/>
                <a:tab pos="7297738" algn="l"/>
                <a:tab pos="7753350" algn="l"/>
                <a:tab pos="8210550" algn="l"/>
                <a:tab pos="8666163" algn="l"/>
                <a:tab pos="9123363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 eaLnBrk="1" hangingPunct="1"/>
            <a:fld id="{3FE9C0D4-F9AD-CE4A-90BF-6B72C9EDAFFA}" type="slidenum">
              <a:rPr lang="en-US" sz="1200">
                <a:solidFill>
                  <a:srgbClr val="000000"/>
                </a:solidFill>
                <a:latin typeface="Arial" charset="0"/>
              </a:rPr>
              <a:pPr algn="r" eaLnBrk="1" hangingPunct="1"/>
              <a:t>26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2229" name="Text Box 2"/>
          <p:cNvSpPr txBox="1">
            <a:spLocks noChangeArrowheads="1"/>
          </p:cNvSpPr>
          <p:nvPr/>
        </p:nvSpPr>
        <p:spPr bwMode="auto">
          <a:xfrm>
            <a:off x="1188532" y="687058"/>
            <a:ext cx="4361613" cy="34007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287" tIns="45144" rIns="90287" bIns="45144" anchor="ctr"/>
          <a:lstStyle>
            <a:lvl1pPr defTabSz="9239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defTabSz="9239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defTabSz="9239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defTabSz="9239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defTabSz="9239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endParaRPr lang="en-US" sz="1800">
              <a:solidFill>
                <a:srgbClr val="000000"/>
              </a:solidFill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52230" name="Rectangle 3"/>
          <p:cNvSpPr>
            <a:spLocks noGrp="1" noChangeArrowheads="1"/>
          </p:cNvSpPr>
          <p:nvPr>
            <p:ph type="body"/>
          </p:nvPr>
        </p:nvSpPr>
        <p:spPr>
          <a:xfrm>
            <a:off x="686115" y="4344029"/>
            <a:ext cx="5459081" cy="4087758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Lots of communication</a:t>
            </a:r>
            <a:r>
              <a:rPr lang="en-US" baseline="0" dirty="0" smtClean="0"/>
              <a:t> between Lab Physics Groups and the Accelerator groups.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FE40C-6DC3-C342-9239-E7D318FCC6D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0228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421" tIns="45710" rIns="91421" bIns="45710"/>
          <a:lstStyle/>
          <a:p>
            <a:endParaRPr lang="en-US" smtClean="0">
              <a:latin typeface="Arial" pitchFamily="34" charset="0"/>
              <a:ea typeface="ＭＳ Ｐゴシック" charset="-128"/>
            </a:endParaRPr>
          </a:p>
        </p:txBody>
      </p:sp>
      <p:sp>
        <p:nvSpPr>
          <p:cNvPr id="58372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10" rIns="91421" bIns="45710" anchor="b"/>
          <a:lstStyle/>
          <a:p>
            <a:pPr algn="r"/>
            <a:fld id="{92DFAAAD-D444-4B16-8162-CD4E5DE855C8}" type="slidenum">
              <a:rPr lang="en-US" sz="1200"/>
              <a:pPr algn="r"/>
              <a:t>42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While no body</a:t>
            </a:r>
            <a:r>
              <a:rPr lang="en-US" baseline="0" dirty="0" smtClean="0"/>
              <a:t> doubts QCD any more, some over-arching and extremely important questions remain….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7896F-CA29-CE4D-BE8B-C18559D10A6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And yet, how well do we understand gluons, their interactions and their broader impact on the QCD? –The answer unfortunately is: Very little!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7896F-CA29-CE4D-BE8B-C18559D10A6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7896F-CA29-CE4D-BE8B-C18559D10A6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C71BC-5D8B-F048-B4D5-44099DFAB18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C71BC-5D8B-F048-B4D5-44099DFAB18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C7D4B03-D190-4B71-8058-33F8D2816B06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GB"/>
          </a:p>
        </p:txBody>
      </p:sp>
      <p:sp>
        <p:nvSpPr>
          <p:cNvPr id="4301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68825" cy="34258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301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0050" cy="410845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273F1C-0161-4442-B726-7D5A084F188D}" type="slidenum">
              <a:rPr lang="en-US"/>
              <a:pPr/>
              <a:t>19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>
          <a:xfrm>
            <a:off x="686427" y="4343716"/>
            <a:ext cx="5485146" cy="4113855"/>
          </a:xfrm>
          <a:noFill/>
          <a:ln/>
        </p:spPr>
        <p:txBody>
          <a:bodyPr/>
          <a:lstStyle/>
          <a:p>
            <a:pPr defTabSz="452491"/>
            <a:r>
              <a:rPr lang="en-US" smtClean="0">
                <a:ea typeface="ＭＳ Ｐゴシック"/>
              </a:rPr>
              <a:t>We returned to developing cost effective and ECO-friendly eRHIC option with ERL located in the existing RHIC tunnel. We plan to install all magnets for 6 passes and 30 GeV from the start and then build up SRF linac from 1 GeV to 5 GeV per pass.</a:t>
            </a:r>
          </a:p>
          <a:p>
            <a:pPr defTabSz="452491"/>
            <a:r>
              <a:rPr lang="en-US" smtClean="0">
                <a:ea typeface="ＭＳ Ｐゴシック"/>
              </a:rPr>
              <a:t>In this case electrons will pass through the detector halls in the way to the top energy, will collide in up to 3 IRs. Then they will be decelerated to the injection energy and damped.</a:t>
            </a:r>
          </a:p>
        </p:txBody>
      </p:sp>
      <p:sp>
        <p:nvSpPr>
          <p:cNvPr id="48131" name="Slide Number Placeholder 3"/>
          <p:cNvSpPr txBox="1">
            <a:spLocks noGrp="1"/>
          </p:cNvSpPr>
          <p:nvPr/>
        </p:nvSpPr>
        <p:spPr bwMode="auto">
          <a:xfrm>
            <a:off x="3885051" y="8685856"/>
            <a:ext cx="2971382" cy="45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 anchor="b"/>
          <a:lstStyle/>
          <a:p>
            <a:pPr algn="r" defTabSz="457205"/>
            <a:fld id="{9DB2DB40-2A24-43E4-9F3B-C731A9AB42FB}" type="slidenum">
              <a:rPr lang="en-US" sz="1200">
                <a:latin typeface="Calibri" pitchFamily="34" charset="0"/>
              </a:rPr>
              <a:pPr algn="r" defTabSz="457205"/>
              <a:t>23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A. Deshpande, EIC Science and Project Overview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73F6C-F8D8-B348-B654-EE84CB3F7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349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A. Deshpande, EIC Science and Project Overview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73F6C-F8D8-B348-B654-EE84CB3F7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103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A. Deshpande, EIC Science and Project Overview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73F6C-F8D8-B348-B654-EE84CB3F7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914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A. Deshpande, EIC Science and Project Overview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73F6C-F8D8-B348-B654-EE84CB3F7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673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A. Deshpande, EIC Science and Project Overview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73F6C-F8D8-B348-B654-EE84CB3F7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468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A. Deshpande, EIC Science and Project Overview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73F6C-F8D8-B348-B654-EE84CB3F7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71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A. Deshpande, EIC Science and Project Overview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73F6C-F8D8-B348-B654-EE84CB3F7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00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A. Deshpande, EIC Science and Project Overview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73F6C-F8D8-B348-B654-EE84CB3F7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580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A. Deshpande, EIC Science and Project Overview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73F6C-F8D8-B348-B654-EE84CB3F7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282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A. Deshpande, EIC Science and Project Overview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73F6C-F8D8-B348-B654-EE84CB3F7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85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A. Deshpande, EIC Science and Project Overview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73F6C-F8D8-B348-B654-EE84CB3F7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568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10762"/>
            <a:ext cx="8686800" cy="5445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0400" y="6486698"/>
            <a:ext cx="14055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10/21/11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7118" y="6497458"/>
            <a:ext cx="63432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A. Deshpande, EIC Science and Project Overview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5944" y="6492875"/>
            <a:ext cx="728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910762"/>
            <a:ext cx="9226297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0" y="6486698"/>
            <a:ext cx="9226297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" name="Picture 5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-384" y="6515989"/>
            <a:ext cx="571032" cy="332253"/>
          </a:xfrm>
          <a:prstGeom prst="rect">
            <a:avLst/>
          </a:prstGeom>
          <a:gradFill flip="none" rotWithShape="1">
            <a:gsLst>
              <a:gs pos="77000">
                <a:srgbClr val="000090"/>
              </a:gs>
              <a:gs pos="100000">
                <a:srgbClr val="FFFFFF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7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8567046" y="0"/>
            <a:ext cx="548640" cy="507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46358"/>
            <a:ext cx="8229600" cy="764404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none"/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45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microsoft.com/office/2007/relationships/media" Target="../media/media1.m4v"/><Relationship Id="rId2" Type="http://schemas.openxmlformats.org/officeDocument/2006/relationships/video" Target="../media/media1.m4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emf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4" Type="http://schemas.openxmlformats.org/officeDocument/2006/relationships/image" Target="../media/image31.png"/><Relationship Id="rId5" Type="http://schemas.openxmlformats.org/officeDocument/2006/relationships/image" Target="../media/image32.jpeg"/><Relationship Id="rId6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37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35.emf"/><Relationship Id="rId7" Type="http://schemas.openxmlformats.org/officeDocument/2006/relationships/oleObject" Target="../embeddings/oleObject2.bin"/><Relationship Id="rId8" Type="http://schemas.openxmlformats.org/officeDocument/2006/relationships/image" Target="../media/image3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40.jpeg"/><Relationship Id="rId5" Type="http://schemas.openxmlformats.org/officeDocument/2006/relationships/image" Target="../media/image41.jpeg"/><Relationship Id="rId6" Type="http://schemas.openxmlformats.org/officeDocument/2006/relationships/image" Target="../media/image42.jpeg"/><Relationship Id="rId7" Type="http://schemas.openxmlformats.org/officeDocument/2006/relationships/image" Target="../media/image43.jpe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4" Type="http://schemas.openxmlformats.org/officeDocument/2006/relationships/image" Target="../media/image49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int.washington.edu/PROGRAMS/10-3/" TargetMode="External"/><Relationship Id="rId3" Type="http://schemas.openxmlformats.org/officeDocument/2006/relationships/hyperlink" Target="http://arxiv.org/abs/1108.1713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png"/><Relationship Id="rId3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5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eb.mit.edu/eicc/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4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4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5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4.png"/><Relationship Id="rId3" Type="http://schemas.openxmlformats.org/officeDocument/2006/relationships/image" Target="../media/image66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4" Type="http://schemas.openxmlformats.org/officeDocument/2006/relationships/oleObject" Target="../embeddings/oleObject3.bin"/><Relationship Id="rId5" Type="http://schemas.openxmlformats.org/officeDocument/2006/relationships/image" Target="../media/image67.emf"/><Relationship Id="rId6" Type="http://schemas.openxmlformats.org/officeDocument/2006/relationships/image" Target="../media/image69.png"/><Relationship Id="rId7" Type="http://schemas.openxmlformats.org/officeDocument/2006/relationships/image" Target="../media/image70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0504" y="434543"/>
            <a:ext cx="7620000" cy="147002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Electron Ion Collider</a:t>
            </a:r>
            <a:br>
              <a:rPr lang="en-US" dirty="0" smtClean="0"/>
            </a:br>
            <a:r>
              <a:rPr lang="en-US" sz="2400" i="1" dirty="0" smtClean="0"/>
              <a:t>(An Overview)</a:t>
            </a:r>
            <a:endParaRPr lang="en-US" sz="31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8104" y="5784266"/>
            <a:ext cx="7772400" cy="765631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solidFill>
                  <a:srgbClr val="0000FF"/>
                </a:solidFill>
              </a:rPr>
              <a:t>October 21, 2011</a:t>
            </a:r>
          </a:p>
          <a:p>
            <a:r>
              <a:rPr lang="en-US" sz="1800" b="1" dirty="0" smtClean="0">
                <a:solidFill>
                  <a:srgbClr val="0000FF"/>
                </a:solidFill>
              </a:rPr>
              <a:t>Future Directions in High Energy QCD</a:t>
            </a:r>
          </a:p>
        </p:txBody>
      </p:sp>
      <p:sp>
        <p:nvSpPr>
          <p:cNvPr id="7" name="Rectangle 6"/>
          <p:cNvSpPr/>
          <p:nvPr/>
        </p:nvSpPr>
        <p:spPr>
          <a:xfrm>
            <a:off x="446857" y="2116894"/>
            <a:ext cx="828944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Precision study &amp; understanding the role of </a:t>
            </a:r>
          </a:p>
          <a:p>
            <a:pPr algn="ctr"/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luons (&amp; sea quarks) in QCD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50199" y="5427556"/>
            <a:ext cx="3488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Abhay Deshpande</a:t>
            </a:r>
            <a:endParaRPr lang="en-US" b="1" dirty="0"/>
          </a:p>
        </p:txBody>
      </p:sp>
      <p:pic>
        <p:nvPicPr>
          <p:cNvPr id="8" name="untitled.m4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537014" y="3810594"/>
            <a:ext cx="1875144" cy="14478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6934" y="6551792"/>
            <a:ext cx="874619" cy="3058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50199" y="3380154"/>
            <a:ext cx="3532187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a-DK" dirty="0"/>
              <a:t>http://</a:t>
            </a:r>
            <a:r>
              <a:rPr lang="da-DK" dirty="0" err="1"/>
              <a:t>arxiv.org</a:t>
            </a:r>
            <a:r>
              <a:rPr lang="da-DK" dirty="0"/>
              <a:t>/pdf/1108.1713v1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46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876" y="98864"/>
            <a:ext cx="8229600" cy="768141"/>
          </a:xfrm>
        </p:spPr>
        <p:txBody>
          <a:bodyPr>
            <a:noAutofit/>
          </a:bodyPr>
          <a:lstStyle/>
          <a:p>
            <a:r>
              <a:rPr lang="en-US" sz="2800" dirty="0" smtClean="0"/>
              <a:t>Low-</a:t>
            </a:r>
            <a:r>
              <a:rPr lang="en-US" sz="2800" dirty="0" err="1" smtClean="0"/>
              <a:t>x</a:t>
            </a:r>
            <a:r>
              <a:rPr lang="en-US" sz="2800" dirty="0" smtClean="0"/>
              <a:t>, higher twist &amp; Color Glass Condensate</a:t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10/21/11</a:t>
            </a:r>
            <a:endParaRPr lang="en-US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A. Deshpande, EIC Science and Project Overview</a:t>
            </a:r>
            <a:endParaRPr lang="en-US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150D-7C2F-1D4C-81AD-057E2CD66132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26" name="Group 14"/>
          <p:cNvGrpSpPr/>
          <p:nvPr/>
        </p:nvGrpSpPr>
        <p:grpSpPr>
          <a:xfrm>
            <a:off x="243551" y="1409120"/>
            <a:ext cx="4101200" cy="3917669"/>
            <a:chOff x="4824350" y="615358"/>
            <a:chExt cx="4190480" cy="3657590"/>
          </a:xfrm>
        </p:grpSpPr>
        <p:pic>
          <p:nvPicPr>
            <p:cNvPr id="27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24350" y="615358"/>
              <a:ext cx="4190480" cy="3490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8" name="Rectangle 27"/>
            <p:cNvSpPr/>
            <p:nvPr/>
          </p:nvSpPr>
          <p:spPr>
            <a:xfrm>
              <a:off x="4967745" y="4044348"/>
              <a:ext cx="1648916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590997" y="543135"/>
            <a:ext cx="59993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McLerran</a:t>
            </a:r>
            <a:r>
              <a:rPr lang="en-US" sz="1600" dirty="0" smtClean="0"/>
              <a:t>, </a:t>
            </a:r>
            <a:r>
              <a:rPr lang="en-US" sz="1600" dirty="0" err="1" smtClean="0"/>
              <a:t>Venugopalan</a:t>
            </a:r>
            <a:r>
              <a:rPr lang="en-US" sz="1600" dirty="0" smtClean="0"/>
              <a:t>… See Review: F. </a:t>
            </a:r>
            <a:r>
              <a:rPr lang="en-US" sz="1600" dirty="0" err="1" smtClean="0"/>
              <a:t>Gelis</a:t>
            </a:r>
            <a:r>
              <a:rPr lang="en-US" sz="1600" dirty="0" smtClean="0"/>
              <a:t> et al., , arXiv:1002.0333)</a:t>
            </a:r>
            <a:endParaRPr lang="en-US" sz="1600" dirty="0"/>
          </a:p>
        </p:txBody>
      </p:sp>
      <p:grpSp>
        <p:nvGrpSpPr>
          <p:cNvPr id="4" name="Group 3"/>
          <p:cNvGrpSpPr/>
          <p:nvPr/>
        </p:nvGrpSpPr>
        <p:grpSpPr>
          <a:xfrm>
            <a:off x="4326074" y="1290096"/>
            <a:ext cx="4988594" cy="4985980"/>
            <a:chOff x="4326074" y="1588880"/>
            <a:chExt cx="4988594" cy="4985980"/>
          </a:xfrm>
        </p:grpSpPr>
        <p:sp>
          <p:nvSpPr>
            <p:cNvPr id="30" name="TextBox 29"/>
            <p:cNvSpPr txBox="1"/>
            <p:nvPr/>
          </p:nvSpPr>
          <p:spPr>
            <a:xfrm>
              <a:off x="4326074" y="1588880"/>
              <a:ext cx="4988594" cy="49859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Method of including </a:t>
              </a:r>
              <a:r>
                <a:rPr lang="en-US" sz="2400" b="1" dirty="0" smtClean="0">
                  <a:solidFill>
                    <a:srgbClr val="800000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</a:rPr>
                <a:t>non-linear </a:t>
              </a:r>
              <a:r>
                <a:rPr lang="en-US" sz="2400" dirty="0" smtClean="0"/>
                <a:t>effects in DGLAP equation  </a:t>
              </a:r>
              <a:r>
                <a:rPr lang="en-US" sz="2400" dirty="0" smtClean="0">
                  <a:sym typeface="Wingdings"/>
                </a:rPr>
                <a:t> </a:t>
              </a:r>
              <a:r>
                <a:rPr lang="en-US" sz="2400" dirty="0" smtClean="0">
                  <a:solidFill>
                    <a:srgbClr val="FF0000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</a:rPr>
                <a:t>Small coupling, high gluon densities </a:t>
              </a:r>
              <a:r>
                <a:rPr lang="en-US" sz="2400" dirty="0" smtClean="0">
                  <a:solidFill>
                    <a:srgbClr val="FF0000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  <a:sym typeface="Wingdings"/>
                </a:rPr>
                <a:t></a:t>
              </a:r>
              <a:r>
                <a:rPr lang="en-US" sz="2400" b="1" dirty="0" smtClean="0">
                  <a:sym typeface="Wingdings"/>
                </a:rPr>
                <a:t> </a:t>
              </a:r>
              <a:r>
                <a:rPr lang="en-US" sz="2400" dirty="0" smtClean="0"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</a:rPr>
                <a:t>Saturation Scale </a:t>
              </a:r>
              <a:r>
                <a:rPr lang="en-US" sz="2800" b="1" dirty="0" smtClean="0">
                  <a:solidFill>
                    <a:srgbClr val="000090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</a:rPr>
                <a:t>Q</a:t>
              </a:r>
              <a:r>
                <a:rPr lang="en-US" sz="2800" b="1" baseline="-25000" dirty="0" smtClean="0">
                  <a:solidFill>
                    <a:srgbClr val="000090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</a:rPr>
                <a:t>S</a:t>
              </a:r>
              <a:r>
                <a:rPr lang="en-US" sz="2800" b="1" dirty="0" smtClean="0">
                  <a:solidFill>
                    <a:srgbClr val="000090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</a:rPr>
                <a:t>(x,Q</a:t>
              </a:r>
              <a:r>
                <a:rPr lang="en-US" sz="2800" b="1" baseline="30000" dirty="0" smtClean="0">
                  <a:solidFill>
                    <a:srgbClr val="000090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</a:rPr>
                <a:t>2</a:t>
              </a:r>
              <a:r>
                <a:rPr lang="en-US" sz="2800" b="1" dirty="0" smtClean="0">
                  <a:solidFill>
                    <a:srgbClr val="000090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</a:rPr>
                <a:t>,</a:t>
              </a:r>
              <a:r>
                <a:rPr lang="en-US" sz="2800" b="1" dirty="0" smtClean="0">
                  <a:solidFill>
                    <a:srgbClr val="FF0000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</a:rPr>
                <a:t>A</a:t>
              </a:r>
              <a:r>
                <a:rPr lang="en-US" sz="2800" b="1" dirty="0" smtClean="0">
                  <a:solidFill>
                    <a:srgbClr val="000090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</a:rPr>
                <a:t>)</a:t>
              </a:r>
            </a:p>
            <a:p>
              <a:r>
                <a:rPr lang="en-US" sz="2400" b="1" dirty="0" smtClean="0">
                  <a:solidFill>
                    <a:srgbClr val="000090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  <a:sym typeface="Wingdings"/>
                </a:rPr>
                <a:t> </a:t>
              </a:r>
              <a:r>
                <a:rPr lang="en-US" sz="2400" dirty="0" smtClean="0">
                  <a:solidFill>
                    <a:srgbClr val="000090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  <a:sym typeface="Wingdings"/>
                </a:rPr>
                <a:t>Some form of saturation, including Color Glass Condensate</a:t>
              </a:r>
              <a:endParaRPr lang="en-US" sz="2400" b="1" dirty="0" smtClean="0">
                <a:solidFill>
                  <a:srgbClr val="00009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endParaRPr>
            </a:p>
            <a:p>
              <a:endParaRPr lang="en-US" sz="2800" b="1" dirty="0" smtClean="0">
                <a:solidFill>
                  <a:srgbClr val="00009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endParaRPr>
            </a:p>
            <a:p>
              <a:endParaRPr lang="en-US" sz="2800" b="1" dirty="0" smtClean="0">
                <a:solidFill>
                  <a:srgbClr val="00009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endParaRPr>
            </a:p>
            <a:p>
              <a:endParaRPr lang="en-US" sz="2400" dirty="0">
                <a:solidFill>
                  <a:srgbClr val="00009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endParaRPr>
            </a:p>
            <a:p>
              <a:r>
                <a:rPr lang="en-US" sz="2400" dirty="0" smtClean="0">
                  <a:solidFill>
                    <a:srgbClr val="000090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</a:rPr>
                <a:t>No unambiguous experimental evidence yet, </a:t>
              </a:r>
              <a:r>
                <a:rPr lang="en-US" sz="2400" dirty="0" smtClean="0">
                  <a:solidFill>
                    <a:srgbClr val="000000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</a:rPr>
                <a:t>but many smoking guns (HERA, RHIC</a:t>
              </a:r>
              <a:r>
                <a:rPr lang="en-US" sz="2400" dirty="0">
                  <a:solidFill>
                    <a:srgbClr val="000000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</a:rPr>
                <a:t> </a:t>
              </a:r>
              <a:r>
                <a:rPr lang="en-US" sz="2400" dirty="0" smtClean="0">
                  <a:solidFill>
                    <a:srgbClr val="000000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</a:rPr>
                <a:t>&amp; now LHC!)</a:t>
              </a:r>
            </a:p>
            <a:p>
              <a:endParaRPr lang="en-US" dirty="0"/>
            </a:p>
          </p:txBody>
        </p:sp>
        <p:pic>
          <p:nvPicPr>
            <p:cNvPr id="31" name="Picture 4" descr="&#10;image-344.pdf                                                  00B0EB95Macintosh HD                   BB759CDB: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449888" y="4139399"/>
              <a:ext cx="2600277" cy="776756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</p:pic>
      </p:grpSp>
      <p:sp>
        <p:nvSpPr>
          <p:cNvPr id="3" name="TextBox 2"/>
          <p:cNvSpPr txBox="1"/>
          <p:nvPr/>
        </p:nvSpPr>
        <p:spPr>
          <a:xfrm>
            <a:off x="885616" y="5500065"/>
            <a:ext cx="8086109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Could be explored cleanly in future with a high energy </a:t>
            </a:r>
          </a:p>
          <a:p>
            <a:pPr algn="ctr"/>
            <a:r>
              <a:rPr lang="en-US" sz="2400" dirty="0" smtClean="0"/>
              <a:t>electron-Nucleus Collider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590356" y="3790808"/>
            <a:ext cx="1381370" cy="80021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Kowalski</a:t>
            </a:r>
          </a:p>
          <a:p>
            <a:r>
              <a:rPr lang="en-US" sz="1400" dirty="0" err="1" smtClean="0"/>
              <a:t>Teany</a:t>
            </a:r>
            <a:endParaRPr lang="en-US" sz="1400" dirty="0" smtClean="0"/>
          </a:p>
          <a:p>
            <a:r>
              <a:rPr lang="en-US" sz="1400" dirty="0">
                <a:solidFill>
                  <a:schemeClr val="tx1"/>
                </a:solidFill>
              </a:rPr>
              <a:t>PRD 68:11400</a:t>
            </a:r>
            <a:r>
              <a:rPr lang="en-US" sz="1400" dirty="0">
                <a:solidFill>
                  <a:schemeClr val="tx1"/>
                </a:solidFill>
                <a:latin typeface="Futura Condensed" pitchFamily="-106" charset="0"/>
              </a:rPr>
              <a:t>5</a:t>
            </a:r>
            <a:r>
              <a:rPr lang="en-US" dirty="0">
                <a:solidFill>
                  <a:schemeClr val="tx1"/>
                </a:solidFill>
                <a:latin typeface="Futura Condensed" pitchFamily="-106" charset="0"/>
              </a:rPr>
              <a:t> 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8263" y="996329"/>
            <a:ext cx="4842573" cy="450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57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EIC and RHIC/LHC (Heavy Ion)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A. Deshpande, EIC Science and Project Overview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73F6C-F8D8-B348-B654-EE84CB3F7996}" type="slidenum">
              <a:rPr lang="en-US" smtClean="0"/>
              <a:t>11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878" y="1490542"/>
            <a:ext cx="7772400" cy="15113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95234" y="1139883"/>
            <a:ext cx="1277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Initial state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91085" y="2913131"/>
            <a:ext cx="13166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Pre-</a:t>
            </a:r>
          </a:p>
          <a:p>
            <a:pPr algn="ctr"/>
            <a:r>
              <a:rPr lang="en-US" dirty="0" smtClean="0"/>
              <a:t>equilibrium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943101" y="2013414"/>
            <a:ext cx="699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QGP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835285" y="3006501"/>
            <a:ext cx="1559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hadronization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266503" y="1135736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freezout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2528437" y="1135736"/>
            <a:ext cx="18676" cy="314059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" name="Right Arrow 18"/>
          <p:cNvSpPr/>
          <p:nvPr/>
        </p:nvSpPr>
        <p:spPr>
          <a:xfrm>
            <a:off x="2689279" y="3821934"/>
            <a:ext cx="1624765" cy="343389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519463" y="3781470"/>
            <a:ext cx="1819879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RHIC/LHC</a:t>
            </a:r>
            <a:endParaRPr lang="en-US" sz="2400" dirty="0"/>
          </a:p>
        </p:txBody>
      </p:sp>
      <p:sp>
        <p:nvSpPr>
          <p:cNvPr id="21" name="Left Arrow 20"/>
          <p:cNvSpPr/>
          <p:nvPr/>
        </p:nvSpPr>
        <p:spPr>
          <a:xfrm>
            <a:off x="1314523" y="3133517"/>
            <a:ext cx="978408" cy="484632"/>
          </a:xfrm>
          <a:prstGeom prst="leftArrow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57200" y="3762796"/>
            <a:ext cx="2015209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EIC</a:t>
            </a:r>
            <a:endParaRPr lang="en-US" sz="2400" dirty="0"/>
          </a:p>
        </p:txBody>
      </p:sp>
      <p:sp>
        <p:nvSpPr>
          <p:cNvPr id="26" name="Rectangle 25"/>
          <p:cNvSpPr/>
          <p:nvPr/>
        </p:nvSpPr>
        <p:spPr>
          <a:xfrm>
            <a:off x="2689279" y="1139883"/>
            <a:ext cx="3865827" cy="3140593"/>
          </a:xfrm>
          <a:prstGeom prst="rect">
            <a:avLst/>
          </a:prstGeom>
          <a:solidFill>
            <a:srgbClr val="CCFFCC">
              <a:alpha val="19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4560" y="4519089"/>
            <a:ext cx="933067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A decadal plan is being launched to characterize the “QGP</a:t>
            </a:r>
            <a:r>
              <a:rPr lang="en-US" sz="2800" dirty="0" smtClean="0"/>
              <a:t>”</a:t>
            </a:r>
          </a:p>
          <a:p>
            <a:pPr algn="ctr"/>
            <a:r>
              <a:rPr lang="en-US" sz="2800" dirty="0" smtClean="0"/>
              <a:t>To understand “QGP” fully, we need to understand: </a:t>
            </a:r>
          </a:p>
          <a:p>
            <a:pPr lvl="1" algn="ctr"/>
            <a:r>
              <a:rPr lang="en-US" sz="2800" dirty="0">
                <a:solidFill>
                  <a:srgbClr val="FF0000"/>
                </a:solidFill>
              </a:rPr>
              <a:t>T</a:t>
            </a:r>
            <a:r>
              <a:rPr lang="en-US" sz="2800" dirty="0" smtClean="0">
                <a:solidFill>
                  <a:srgbClr val="FF0000"/>
                </a:solidFill>
              </a:rPr>
              <a:t>he initial state i.e. the nucleu</a:t>
            </a:r>
            <a:r>
              <a:rPr lang="en-US" sz="2800" dirty="0">
                <a:solidFill>
                  <a:srgbClr val="FF0000"/>
                </a:solidFill>
              </a:rPr>
              <a:t>s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&amp; </a:t>
            </a:r>
            <a:r>
              <a:rPr lang="en-US" sz="2800" dirty="0" err="1" smtClean="0">
                <a:solidFill>
                  <a:srgbClr val="FF00FF"/>
                </a:solidFill>
              </a:rPr>
              <a:t>hadronization</a:t>
            </a:r>
            <a:endParaRPr lang="en-US" sz="2800" dirty="0">
              <a:solidFill>
                <a:srgbClr val="FF00FF"/>
              </a:solidFill>
            </a:endParaRPr>
          </a:p>
          <a:p>
            <a:pPr lvl="1" algn="ctr"/>
            <a:r>
              <a:rPr lang="en-US" sz="2800" b="1" i="1" dirty="0" smtClean="0">
                <a:solidFill>
                  <a:srgbClr val="0000FF"/>
                </a:solidFill>
              </a:rPr>
              <a:t>Deeper Connection: many body interactions of </a:t>
            </a:r>
            <a:r>
              <a:rPr lang="en-US" sz="2800" b="1" i="1" dirty="0" err="1" smtClean="0">
                <a:solidFill>
                  <a:srgbClr val="0000FF"/>
                </a:solidFill>
              </a:rPr>
              <a:t>parton</a:t>
            </a:r>
            <a:r>
              <a:rPr lang="en-US" sz="2800" b="1" i="1" dirty="0" smtClean="0">
                <a:solidFill>
                  <a:srgbClr val="0000FF"/>
                </a:solidFill>
              </a:rPr>
              <a:t> in QCD</a:t>
            </a:r>
            <a:endParaRPr lang="en-US" sz="2800" b="1" i="1" dirty="0" smtClean="0">
              <a:solidFill>
                <a:srgbClr val="FF00FF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7010400" y="3278164"/>
            <a:ext cx="978408" cy="484632"/>
          </a:xfrm>
          <a:prstGeom prst="rightArrow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FF00"/>
                </a:solidFill>
              </a:ln>
              <a:solidFill>
                <a:srgbClr val="00FF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35285" y="3781470"/>
            <a:ext cx="2015209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EIC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5536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6" grpId="0" animBg="1"/>
      <p:bldP spid="7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22313" y="4145464"/>
            <a:ext cx="7772400" cy="1736822"/>
          </a:xfrm>
        </p:spPr>
        <p:txBody>
          <a:bodyPr>
            <a:normAutofit/>
          </a:bodyPr>
          <a:lstStyle/>
          <a:p>
            <a:r>
              <a:rPr lang="en-US" dirty="0" smtClean="0"/>
              <a:t>Understanding </a:t>
            </a:r>
            <a:br>
              <a:rPr lang="en-US" dirty="0" smtClean="0"/>
            </a:br>
            <a:r>
              <a:rPr lang="en-US" dirty="0" smtClean="0"/>
              <a:t>Nucleon </a:t>
            </a:r>
            <a:r>
              <a:rPr lang="en-US" dirty="0" err="1" smtClean="0"/>
              <a:t>spiN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sz="2400" dirty="0" smtClean="0"/>
              <a:t>What role do gluons play?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A. Deshpande, EIC Science and Project Overview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73F6C-F8D8-B348-B654-EE84CB3F7996}" type="slidenum">
              <a:rPr lang="en-US" smtClean="0"/>
              <a:t>12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9322" y="1318680"/>
            <a:ext cx="2994678" cy="445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59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Status of “Nucleon Spin Crisis Puzzle”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1"/>
            <a:ext cx="9144000" cy="2020790"/>
          </a:xfrm>
        </p:spPr>
        <p:txBody>
          <a:bodyPr anchor="ctr">
            <a:noAutofit/>
          </a:bodyPr>
          <a:lstStyle/>
          <a:p>
            <a:r>
              <a:rPr lang="en-US" sz="2400" dirty="0" smtClean="0"/>
              <a:t>We </a:t>
            </a:r>
            <a:r>
              <a:rPr lang="en-US" sz="2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know</a:t>
            </a:r>
            <a:r>
              <a:rPr lang="en-US" sz="2400" dirty="0" smtClean="0"/>
              <a:t> how to determine </a:t>
            </a:r>
            <a:r>
              <a:rPr lang="en-US" sz="2400" dirty="0" smtClean="0">
                <a:latin typeface="Symbol" charset="2"/>
                <a:cs typeface="Symbol" charset="2"/>
              </a:rPr>
              <a:t>DS</a:t>
            </a:r>
            <a:r>
              <a:rPr lang="en-US" sz="2400" dirty="0" smtClean="0"/>
              <a:t> and </a:t>
            </a:r>
            <a:r>
              <a:rPr lang="en-US" sz="2400" dirty="0" smtClean="0">
                <a:latin typeface="Symbol" charset="2"/>
                <a:cs typeface="Symbol" charset="2"/>
              </a:rPr>
              <a:t>D</a:t>
            </a:r>
            <a:r>
              <a:rPr lang="en-US" sz="2400" dirty="0"/>
              <a:t>g</a:t>
            </a:r>
            <a:r>
              <a:rPr lang="en-US" sz="2400" dirty="0" smtClean="0"/>
              <a:t> precisely: </a:t>
            </a:r>
            <a:r>
              <a:rPr lang="en-US" sz="2400" dirty="0" err="1" smtClean="0"/>
              <a:t>data+pQCD</a:t>
            </a:r>
            <a:r>
              <a:rPr lang="en-US" sz="2400" dirty="0" smtClean="0"/>
              <a:t> </a:t>
            </a:r>
          </a:p>
          <a:p>
            <a:pPr lvl="1"/>
            <a:r>
              <a:rPr lang="en-US" dirty="0" smtClean="0"/>
              <a:t>½ (</a:t>
            </a:r>
            <a:r>
              <a:rPr lang="en-US" dirty="0" smtClean="0">
                <a:latin typeface="Symbol" charset="2"/>
                <a:cs typeface="Symbol" charset="2"/>
              </a:rPr>
              <a:t>DS</a:t>
            </a:r>
            <a:r>
              <a:rPr lang="en-US" dirty="0" smtClean="0"/>
              <a:t>) ~ 0.15 : From fixed target pol. DIS experiments </a:t>
            </a:r>
          </a:p>
          <a:p>
            <a:pPr lvl="1"/>
            <a:r>
              <a:rPr lang="en-US" dirty="0" smtClean="0">
                <a:cs typeface="Symbol" charset="2"/>
              </a:rPr>
              <a:t>RHIC-Spin: </a:t>
            </a:r>
            <a:r>
              <a:rPr lang="en-US" dirty="0" smtClean="0">
                <a:latin typeface="Symbol" charset="2"/>
                <a:cs typeface="Symbol" charset="2"/>
              </a:rPr>
              <a:t>D</a:t>
            </a:r>
            <a:r>
              <a:rPr lang="en-US" dirty="0"/>
              <a:t>g</a:t>
            </a:r>
            <a:r>
              <a:rPr lang="en-US" dirty="0" smtClean="0"/>
              <a:t> </a:t>
            </a:r>
            <a:r>
              <a:rPr lang="en-US" i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not large </a:t>
            </a:r>
            <a:r>
              <a:rPr lang="en-US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as anticipated in the 1990s, but </a:t>
            </a:r>
            <a:r>
              <a:rPr lang="en-US" i="1" dirty="0" smtClean="0">
                <a:solidFill>
                  <a:srgbClr val="FF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measurements  &amp; precision needed at low </a:t>
            </a:r>
            <a:r>
              <a:rPr lang="en-US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&amp; high x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</a:t>
            </a:r>
            <a:endParaRPr lang="en-US" i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10/21/11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A. Deshpande, EIC Science and Project Overview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150D-7C2F-1D4C-81AD-057E2CD66132}" type="slidenum">
              <a:rPr lang="en-US" smtClean="0"/>
              <a:pPr/>
              <a:t>13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5697637" y="364118"/>
            <a:ext cx="1020155" cy="39445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0159481" y="634913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1269" y="3529660"/>
            <a:ext cx="4288482" cy="2902148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0824" y="910762"/>
            <a:ext cx="4343400" cy="78684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988083" y="910762"/>
            <a:ext cx="1699472" cy="786848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  <a:alpha val="21000"/>
                </a:schemeClr>
              </a:gs>
              <a:gs pos="35000">
                <a:schemeClr val="accent5">
                  <a:tint val="37000"/>
                  <a:satMod val="300000"/>
                  <a:alpha val="21000"/>
                </a:schemeClr>
              </a:gs>
              <a:gs pos="100000">
                <a:schemeClr val="accent5">
                  <a:tint val="15000"/>
                  <a:satMod val="350000"/>
                  <a:alpha val="21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018320" y="928184"/>
            <a:ext cx="1699472" cy="786848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50000"/>
                  <a:satMod val="300000"/>
                  <a:alpha val="16000"/>
                </a:schemeClr>
              </a:gs>
              <a:gs pos="35000">
                <a:schemeClr val="accent4">
                  <a:tint val="37000"/>
                  <a:satMod val="300000"/>
                  <a:alpha val="16000"/>
                </a:schemeClr>
              </a:gs>
              <a:gs pos="100000">
                <a:schemeClr val="accent4">
                  <a:tint val="15000"/>
                  <a:satMod val="350000"/>
                  <a:alpha val="16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>
            <a:grpSpLocks noChangeAspect="1"/>
          </p:cNvGrpSpPr>
          <p:nvPr/>
        </p:nvGrpSpPr>
        <p:grpSpPr>
          <a:xfrm>
            <a:off x="432662" y="3503763"/>
            <a:ext cx="4114800" cy="2969817"/>
            <a:chOff x="381000" y="838200"/>
            <a:chExt cx="4953000" cy="3945610"/>
          </a:xfrm>
        </p:grpSpPr>
        <p:pic>
          <p:nvPicPr>
            <p:cNvPr id="21" name="Picture 94" descr="CompareRun5Run6Run9_split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>
            <a:xfrm>
              <a:off x="381000" y="838200"/>
              <a:ext cx="4953000" cy="3945610"/>
            </a:xfrm>
            <a:prstGeom prst="rect">
              <a:avLst/>
            </a:prstGeom>
            <a:ln/>
          </p:spPr>
        </p:pic>
        <p:sp>
          <p:nvSpPr>
            <p:cNvPr id="22" name="TextBox 21"/>
            <p:cNvSpPr txBox="1"/>
            <p:nvPr/>
          </p:nvSpPr>
          <p:spPr>
            <a:xfrm>
              <a:off x="4439708" y="2965820"/>
              <a:ext cx="633353" cy="89359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Run5</a:t>
              </a:r>
            </a:p>
            <a:p>
              <a:r>
                <a:rPr lang="en-US" sz="1600" dirty="0" smtClean="0">
                  <a:solidFill>
                    <a:srgbClr val="0000FF"/>
                  </a:solidFill>
                </a:rPr>
                <a:t>Run6</a:t>
              </a:r>
            </a:p>
            <a:p>
              <a:r>
                <a:rPr lang="en-US" sz="1600" dirty="0" smtClean="0"/>
                <a:t>Run9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079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59001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>
                <a:latin typeface="Symbol" pitchFamily="-109" charset="2"/>
                <a:ea typeface="+mj-ea"/>
                <a:cs typeface="+mj-cs"/>
              </a:rPr>
              <a:t>D</a:t>
            </a:r>
            <a:r>
              <a:rPr lang="en-US" dirty="0"/>
              <a:t>g</a:t>
            </a:r>
            <a:r>
              <a:rPr lang="en-US" dirty="0" smtClean="0">
                <a:ea typeface="+mj-ea"/>
                <a:cs typeface="+mj-cs"/>
              </a:rPr>
              <a:t>(</a:t>
            </a:r>
            <a:r>
              <a:rPr lang="en-US" dirty="0">
                <a:ea typeface="+mj-ea"/>
                <a:cs typeface="+mj-cs"/>
              </a:rPr>
              <a:t>x) @ Q</a:t>
            </a:r>
            <a:r>
              <a:rPr lang="en-US" baseline="30000" dirty="0">
                <a:ea typeface="+mj-ea"/>
                <a:cs typeface="+mj-cs"/>
              </a:rPr>
              <a:t>2</a:t>
            </a:r>
            <a:r>
              <a:rPr lang="en-US" dirty="0">
                <a:ea typeface="+mj-ea"/>
                <a:cs typeface="+mj-cs"/>
              </a:rPr>
              <a:t>=10 GeV</a:t>
            </a:r>
            <a:r>
              <a:rPr lang="en-US" baseline="30000" dirty="0">
                <a:ea typeface="+mj-ea"/>
                <a:cs typeface="+mj-cs"/>
              </a:rPr>
              <a:t>2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20487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18982" y="1178844"/>
            <a:ext cx="4159250" cy="5257800"/>
          </a:xfrm>
        </p:spPr>
      </p:pic>
      <p:sp>
        <p:nvSpPr>
          <p:cNvPr id="82947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5303840" y="1167690"/>
            <a:ext cx="3179020" cy="1278594"/>
          </a:xfrm>
          <a:solidFill>
            <a:srgbClr val="0000FF"/>
          </a:solidFill>
        </p:spPr>
        <p:txBody>
          <a:bodyPr anchor="ctr"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>
                <a:solidFill>
                  <a:srgbClr val="FFFF00"/>
                </a:solidFill>
                <a:ea typeface="+mn-ea"/>
                <a:cs typeface="+mn-cs"/>
              </a:rPr>
              <a:t>Global analysis: DIS, SIDIS, RHIC-Spin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>
                <a:solidFill>
                  <a:srgbClr val="FFFF00"/>
                </a:solidFill>
                <a:ea typeface="+mn-ea"/>
                <a:cs typeface="+mn-cs"/>
              </a:rPr>
              <a:t>Uncertainly on </a:t>
            </a:r>
            <a:r>
              <a:rPr lang="en-US" sz="2400" b="1" dirty="0">
                <a:solidFill>
                  <a:srgbClr val="FFFF00"/>
                </a:solidFill>
                <a:latin typeface="Symbol" pitchFamily="-109" charset="2"/>
                <a:ea typeface="+mn-ea"/>
                <a:cs typeface="+mn-cs"/>
              </a:rPr>
              <a:t>D</a:t>
            </a:r>
            <a:r>
              <a:rPr lang="en-US" sz="2400" b="1" dirty="0">
                <a:solidFill>
                  <a:srgbClr val="FFFF00"/>
                </a:solidFill>
                <a:ea typeface="+mn-ea"/>
                <a:cs typeface="+mn-cs"/>
              </a:rPr>
              <a:t>G large at low </a:t>
            </a:r>
            <a:r>
              <a:rPr lang="en-US" sz="2400" b="1" dirty="0" err="1">
                <a:solidFill>
                  <a:srgbClr val="FFFF00"/>
                </a:solidFill>
                <a:ea typeface="+mn-ea"/>
                <a:cs typeface="+mn-cs"/>
              </a:rPr>
              <a:t>x</a:t>
            </a:r>
            <a:endParaRPr lang="en-US" sz="2400" dirty="0">
              <a:solidFill>
                <a:srgbClr val="FFFF00"/>
              </a:solidFill>
              <a:ea typeface="+mn-ea"/>
              <a:cs typeface="+mn-cs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10/21/11</a:t>
            </a:r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A. Deshpande, EIC Science and Project Overview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150D-7C2F-1D4C-81AD-057E2CD66132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0489" name="Text Box 6"/>
          <p:cNvSpPr txBox="1">
            <a:spLocks noChangeArrowheads="1"/>
          </p:cNvSpPr>
          <p:nvPr/>
        </p:nvSpPr>
        <p:spPr bwMode="auto">
          <a:xfrm>
            <a:off x="2508293" y="599639"/>
            <a:ext cx="41274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d</a:t>
            </a:r>
            <a:r>
              <a:rPr lang="en-US" sz="1800" dirty="0" smtClean="0"/>
              <a:t>e </a:t>
            </a:r>
            <a:r>
              <a:rPr lang="en-US" sz="1800" dirty="0" err="1"/>
              <a:t>Florian</a:t>
            </a:r>
            <a:r>
              <a:rPr lang="en-US" sz="1800" dirty="0"/>
              <a:t>, </a:t>
            </a:r>
            <a:r>
              <a:rPr lang="en-US" sz="1800" dirty="0" err="1"/>
              <a:t>Sassot</a:t>
            </a:r>
            <a:r>
              <a:rPr lang="en-US" sz="1800" dirty="0"/>
              <a:t>, </a:t>
            </a:r>
            <a:r>
              <a:rPr lang="en-US" sz="1800" dirty="0" err="1"/>
              <a:t>Stratmann</a:t>
            </a:r>
            <a:r>
              <a:rPr lang="en-US" sz="1800" dirty="0"/>
              <a:t> &amp; </a:t>
            </a:r>
            <a:r>
              <a:rPr lang="en-US" sz="1800" dirty="0" err="1"/>
              <a:t>Vogelsang</a:t>
            </a:r>
            <a:endParaRPr lang="en-US" sz="1800" dirty="0"/>
          </a:p>
        </p:txBody>
      </p:sp>
      <p:sp>
        <p:nvSpPr>
          <p:cNvPr id="20490" name="Rectangle 7"/>
          <p:cNvSpPr>
            <a:spLocks noChangeArrowheads="1"/>
          </p:cNvSpPr>
          <p:nvPr/>
        </p:nvSpPr>
        <p:spPr bwMode="auto">
          <a:xfrm>
            <a:off x="2057400" y="4857750"/>
            <a:ext cx="12414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halkboard" pitchFamily="-109" charset="0"/>
              </a:rPr>
              <a:t>Present</a:t>
            </a:r>
            <a:endParaRPr lang="en-US" dirty="0">
              <a:latin typeface="Monaco" pitchFamily="-109" charset="0"/>
            </a:endParaRPr>
          </a:p>
        </p:txBody>
      </p:sp>
      <p:grpSp>
        <p:nvGrpSpPr>
          <p:cNvPr id="10" name="Gruppierung 32"/>
          <p:cNvGrpSpPr>
            <a:grpSpLocks/>
          </p:cNvGrpSpPr>
          <p:nvPr/>
        </p:nvGrpSpPr>
        <p:grpSpPr bwMode="auto">
          <a:xfrm>
            <a:off x="5280815" y="2433862"/>
            <a:ext cx="3401497" cy="3843558"/>
            <a:chOff x="5185193" y="3014690"/>
            <a:chExt cx="3308051" cy="3843309"/>
          </a:xfrm>
          <a:solidFill>
            <a:schemeClr val="tx1"/>
          </a:solidFill>
        </p:grpSpPr>
        <p:pic>
          <p:nvPicPr>
            <p:cNvPr id="11" name="Picture 6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5193" y="3611772"/>
              <a:ext cx="3308051" cy="3246227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pic>
          <p:nvPicPr>
            <p:cNvPr id="12" name="Picture 19" descr="C:\Documents and Settings\Marco\Desktop\BNL-JUNE-09\txp_fig.pn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6096" y="3014690"/>
              <a:ext cx="2582920" cy="545145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sp>
          <p:nvSpPr>
            <p:cNvPr id="13" name="Line 22"/>
            <p:cNvSpPr>
              <a:spLocks noChangeShapeType="1"/>
            </p:cNvSpPr>
            <p:nvPr/>
          </p:nvSpPr>
          <p:spPr bwMode="auto">
            <a:xfrm rot="600000" flipH="1">
              <a:off x="5901761" y="4919212"/>
              <a:ext cx="228600" cy="106680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Text Box 21"/>
            <p:cNvSpPr txBox="1">
              <a:spLocks noChangeArrowheads="1"/>
            </p:cNvSpPr>
            <p:nvPr/>
          </p:nvSpPr>
          <p:spPr bwMode="auto">
            <a:xfrm rot="-4080000">
              <a:off x="5519106" y="5280028"/>
              <a:ext cx="1312429" cy="37080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rbe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rbe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rbe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rbe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rbe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charset="0"/>
                  <a:ea typeface="ＭＳ Ｐゴシック" charset="0"/>
                </a:defRPr>
              </a:lvl9pPr>
            </a:lstStyle>
            <a:p>
              <a:r>
                <a:rPr lang="en-US" sz="1600">
                  <a:latin typeface="Comic Sans MS" charset="0"/>
                  <a:cs typeface="Comic Sans MS" charset="0"/>
                </a:rPr>
                <a:t> positive </a:t>
              </a:r>
              <a:r>
                <a:rPr lang="en-US">
                  <a:solidFill>
                    <a:srgbClr val="3534BD"/>
                  </a:solidFill>
                  <a:latin typeface="Symbol" charset="0"/>
                </a:rPr>
                <a:t>D</a:t>
              </a:r>
              <a:r>
                <a:rPr lang="en-US" sz="1600">
                  <a:solidFill>
                    <a:srgbClr val="3534BD"/>
                  </a:solidFill>
                  <a:latin typeface="Comic Sans MS" charset="0"/>
                  <a:cs typeface="Comic Sans MS" charset="0"/>
                </a:rPr>
                <a:t>g</a:t>
              </a:r>
              <a:endParaRPr lang="de-DE">
                <a:solidFill>
                  <a:srgbClr val="3534BD"/>
                </a:solidFill>
                <a:latin typeface="Comic Sans MS" charset="0"/>
                <a:cs typeface="Comic Sans MS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593386" y="4757180"/>
            <a:ext cx="2273203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Low x measurements</a:t>
            </a:r>
          </a:p>
          <a:p>
            <a:r>
              <a:rPr lang="en-US" dirty="0" smtClean="0"/>
              <a:t>=Opportunity!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56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Status of “Nucleon Spin Crisis Puzzle”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1"/>
            <a:ext cx="9144000" cy="2020790"/>
          </a:xfrm>
        </p:spPr>
        <p:txBody>
          <a:bodyPr anchor="ctr">
            <a:noAutofit/>
          </a:bodyPr>
          <a:lstStyle/>
          <a:p>
            <a:r>
              <a:rPr lang="en-US" sz="2000" dirty="0" smtClean="0"/>
              <a:t>We </a:t>
            </a:r>
            <a:r>
              <a:rPr lang="en-US" sz="20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know</a:t>
            </a:r>
            <a:r>
              <a:rPr lang="en-US" sz="2000" dirty="0" smtClean="0"/>
              <a:t> how to measure </a:t>
            </a:r>
            <a:r>
              <a:rPr lang="en-US" sz="2000" dirty="0" smtClean="0">
                <a:latin typeface="Symbol" charset="2"/>
                <a:cs typeface="Symbol" charset="2"/>
              </a:rPr>
              <a:t>DS</a:t>
            </a:r>
            <a:r>
              <a:rPr lang="en-US" sz="2000" dirty="0" smtClean="0"/>
              <a:t> and </a:t>
            </a:r>
            <a:r>
              <a:rPr lang="en-US" sz="2000" dirty="0" smtClean="0">
                <a:latin typeface="Symbol" charset="2"/>
                <a:cs typeface="Symbol" charset="2"/>
              </a:rPr>
              <a:t>D</a:t>
            </a:r>
            <a:r>
              <a:rPr lang="en-US" sz="2000" dirty="0" smtClean="0"/>
              <a:t>G precisely using </a:t>
            </a:r>
            <a:r>
              <a:rPr lang="en-US" sz="2000" dirty="0" err="1" smtClean="0"/>
              <a:t>pQCD</a:t>
            </a:r>
            <a:r>
              <a:rPr lang="en-US" sz="2000" dirty="0" smtClean="0"/>
              <a:t> </a:t>
            </a:r>
          </a:p>
          <a:p>
            <a:pPr lvl="1"/>
            <a:r>
              <a:rPr lang="en-US" sz="2000" dirty="0" smtClean="0"/>
              <a:t>½ (</a:t>
            </a:r>
            <a:r>
              <a:rPr lang="en-US" sz="2000" dirty="0" smtClean="0">
                <a:latin typeface="Symbol" charset="2"/>
                <a:cs typeface="Symbol" charset="2"/>
              </a:rPr>
              <a:t>DS</a:t>
            </a:r>
            <a:r>
              <a:rPr lang="en-US" sz="2000" dirty="0" smtClean="0"/>
              <a:t>) ~ 0.15 : From fixed target pol. DIS experiments </a:t>
            </a:r>
          </a:p>
          <a:p>
            <a:pPr lvl="1"/>
            <a:r>
              <a:rPr lang="en-US" sz="2000" dirty="0" smtClean="0">
                <a:cs typeface="Symbol" charset="2"/>
              </a:rPr>
              <a:t>RHIC-Spin: </a:t>
            </a:r>
            <a:r>
              <a:rPr lang="en-US" sz="2000" dirty="0" smtClean="0">
                <a:latin typeface="Symbol" charset="2"/>
                <a:cs typeface="Symbol" charset="2"/>
              </a:rPr>
              <a:t>D</a:t>
            </a:r>
            <a:r>
              <a:rPr lang="en-US" sz="2000" dirty="0" smtClean="0"/>
              <a:t>G </a:t>
            </a:r>
            <a:r>
              <a:rPr lang="en-US" sz="2000" i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not large </a:t>
            </a:r>
            <a:r>
              <a:rPr lang="en-US" sz="20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as anticipated in the 1990s, but </a:t>
            </a:r>
            <a:r>
              <a:rPr lang="en-US" sz="2000" i="1" dirty="0" smtClean="0">
                <a:solidFill>
                  <a:srgbClr val="FF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measurements  &amp; precision needed at low </a:t>
            </a:r>
            <a:r>
              <a:rPr lang="en-US" sz="2000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&amp; high </a:t>
            </a:r>
            <a:r>
              <a:rPr lang="en-US" sz="2000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x</a:t>
            </a:r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</a:t>
            </a:r>
            <a:endParaRPr lang="en-US" sz="2000" i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0" y="3551352"/>
            <a:ext cx="9144000" cy="2871884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smtClean="0"/>
              <a:t>Generalized Parton Distributions: H,E,E’,H’ </a:t>
            </a:r>
            <a:r>
              <a:rPr lang="en-US" sz="2000" dirty="0" smtClean="0">
                <a:sym typeface="Wingdings"/>
              </a:rPr>
              <a:t> Connection to </a:t>
            </a:r>
            <a:r>
              <a:rPr lang="en-US" sz="2000" dirty="0" err="1" smtClean="0">
                <a:sym typeface="Wingdings"/>
              </a:rPr>
              <a:t>partonic</a:t>
            </a:r>
            <a:r>
              <a:rPr lang="en-US" sz="2000" dirty="0" smtClean="0">
                <a:sym typeface="Wingdings"/>
              </a:rPr>
              <a:t> OAM</a:t>
            </a:r>
            <a:r>
              <a:rPr lang="en-US" sz="2000" dirty="0" smtClean="0"/>
              <a:t>                          </a:t>
            </a:r>
            <a:endParaRPr lang="en-US" sz="2000" dirty="0" smtClean="0">
              <a:solidFill>
                <a:srgbClr val="00000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  <a:p>
            <a:pPr lvl="1"/>
            <a:r>
              <a:rPr lang="en-US" sz="2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Quark GPDs </a:t>
            </a:r>
            <a:r>
              <a:rPr lang="en-US" sz="2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sym typeface="Wingdings"/>
              </a:rPr>
              <a:t> </a:t>
            </a:r>
            <a:r>
              <a:rPr lang="en-US" sz="2200" b="1" i="1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sym typeface="Wingdings"/>
              </a:rPr>
              <a:t>J</a:t>
            </a:r>
            <a:r>
              <a:rPr lang="en-US" sz="2200" b="1" i="1" baseline="-250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sym typeface="Wingdings"/>
              </a:rPr>
              <a:t>q</a:t>
            </a:r>
            <a:r>
              <a:rPr lang="en-US" sz="2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: </a:t>
            </a:r>
            <a:r>
              <a:rPr lang="en-US" sz="2200" dirty="0" smtClean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12</a:t>
            </a:r>
            <a:r>
              <a:rPr lang="en-US" sz="2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GeV@JLab &amp; COMPASS@CERN</a:t>
            </a:r>
            <a:endParaRPr lang="en-US" sz="2200" dirty="0" smtClean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sym typeface="Wingdings"/>
            </a:endParaRPr>
          </a:p>
          <a:p>
            <a:pPr lvl="1"/>
            <a:r>
              <a:rPr lang="en-US" sz="2200" dirty="0" smtClean="0">
                <a:solidFill>
                  <a:srgbClr val="BB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Gluons @ low x </a:t>
            </a:r>
            <a:r>
              <a:rPr lang="en-US" sz="2200" dirty="0" smtClean="0">
                <a:solidFill>
                  <a:srgbClr val="BB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sym typeface="Wingdings"/>
              </a:rPr>
              <a:t> </a:t>
            </a:r>
            <a:r>
              <a:rPr lang="en-US" sz="2200" b="1" i="1" dirty="0" err="1" smtClean="0">
                <a:solidFill>
                  <a:srgbClr val="BB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sym typeface="Wingdings"/>
              </a:rPr>
              <a:t>J</a:t>
            </a:r>
            <a:r>
              <a:rPr lang="en-US" sz="2200" b="1" i="1" baseline="-25000" dirty="0" err="1">
                <a:solidFill>
                  <a:srgbClr val="BB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sym typeface="Wingdings"/>
              </a:rPr>
              <a:t>g</a:t>
            </a:r>
            <a:r>
              <a:rPr lang="en-US" sz="2200" b="1" i="1" dirty="0" smtClean="0">
                <a:solidFill>
                  <a:srgbClr val="BB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sym typeface="Wingdings"/>
              </a:rPr>
              <a:t> </a:t>
            </a:r>
            <a:r>
              <a:rPr lang="en-US" sz="2200" dirty="0" smtClean="0">
                <a:solidFill>
                  <a:srgbClr val="BB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sym typeface="Wingdings"/>
              </a:rPr>
              <a:t> will need the future EIC!</a:t>
            </a:r>
            <a:endParaRPr lang="en-US" sz="2200" baseline="-250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sym typeface="Wingdings"/>
            </a:endParaRPr>
          </a:p>
          <a:p>
            <a:r>
              <a:rPr lang="en-US" sz="2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(2+1)D tomographic image of the proton…. Transverse Mom. Distributions</a:t>
            </a:r>
          </a:p>
          <a:p>
            <a:pPr lvl="1"/>
            <a:r>
              <a:rPr lang="en-US" sz="2200" b="1" dirty="0" smtClean="0">
                <a:solidFill>
                  <a:schemeClr val="accent2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2: </a:t>
            </a:r>
            <a:r>
              <a:rPr lang="en-US" sz="2200" b="1" dirty="0" err="1" smtClean="0">
                <a:solidFill>
                  <a:schemeClr val="accent2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x,y</a:t>
            </a:r>
            <a:r>
              <a:rPr lang="en-US" sz="2200" b="1" dirty="0" smtClean="0">
                <a:solidFill>
                  <a:schemeClr val="accent2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position </a:t>
            </a:r>
            <a:r>
              <a:rPr lang="en-US" sz="2200" b="1" dirty="0" smtClean="0">
                <a:solidFill>
                  <a:srgbClr val="0000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and </a:t>
            </a:r>
            <a:r>
              <a:rPr lang="en-US" sz="2200" b="1" dirty="0" smtClean="0">
                <a:solidFill>
                  <a:schemeClr val="accent4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+1:momentum in z direction</a:t>
            </a:r>
            <a:endParaRPr lang="en-US" sz="2200" dirty="0" smtClean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2200" b="1" dirty="0" smtClean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24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Towards Full understanding of transverse and longitudinal hadron structure including spin!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10/21/11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A. Deshpande, EIC Science and Project Overview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150D-7C2F-1D4C-81AD-057E2CD66132}" type="slidenum">
              <a:rPr lang="en-US" smtClean="0"/>
              <a:pPr/>
              <a:t>15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5697637" y="364118"/>
            <a:ext cx="1020155" cy="39445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0159481" y="634913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018" y="1044786"/>
            <a:ext cx="6217920" cy="80822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697770" y="1041480"/>
            <a:ext cx="1848857" cy="786848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  <a:alpha val="21000"/>
                </a:schemeClr>
              </a:gs>
              <a:gs pos="35000">
                <a:schemeClr val="accent5">
                  <a:tint val="37000"/>
                  <a:satMod val="300000"/>
                  <a:alpha val="21000"/>
                </a:schemeClr>
              </a:gs>
              <a:gs pos="100000">
                <a:schemeClr val="accent5">
                  <a:tint val="15000"/>
                  <a:satMod val="350000"/>
                  <a:alpha val="21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51838" y="1063162"/>
            <a:ext cx="519953" cy="786848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  <a:alpha val="21000"/>
                </a:schemeClr>
              </a:gs>
              <a:gs pos="35000">
                <a:schemeClr val="accent5">
                  <a:tint val="37000"/>
                  <a:satMod val="300000"/>
                  <a:alpha val="21000"/>
                </a:schemeClr>
              </a:gs>
              <a:gs pos="100000">
                <a:schemeClr val="accent5">
                  <a:tint val="15000"/>
                  <a:satMod val="350000"/>
                  <a:alpha val="21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59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228600" y="188913"/>
            <a:ext cx="8915400" cy="719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lnSpc>
                <a:spcPct val="81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altLang="zh-CN" sz="3600" b="1">
              <a:solidFill>
                <a:srgbClr val="000000"/>
              </a:solidFill>
            </a:endParaRPr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2089150" y="908050"/>
            <a:ext cx="4144963" cy="4349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zh-CN" altLang="en-GB" sz="2000">
                <a:solidFill>
                  <a:srgbClr val="000000"/>
                </a:solidFill>
              </a:rPr>
              <a:t>    </a:t>
            </a:r>
            <a:r>
              <a:rPr lang="en-GB" altLang="zh-CN" sz="2000">
                <a:solidFill>
                  <a:srgbClr val="000000"/>
                </a:solidFill>
              </a:rPr>
              <a:t>W</a:t>
            </a:r>
            <a:r>
              <a:rPr lang="en-GB" altLang="zh-CN" sz="2000" baseline="-25000">
                <a:solidFill>
                  <a:srgbClr val="000000"/>
                </a:solidFill>
              </a:rPr>
              <a:t>p</a:t>
            </a:r>
            <a:r>
              <a:rPr lang="en-GB" altLang="zh-CN" sz="2000" baseline="30000">
                <a:solidFill>
                  <a:srgbClr val="000000"/>
                </a:solidFill>
              </a:rPr>
              <a:t>u</a:t>
            </a:r>
            <a:r>
              <a:rPr lang="en-GB" altLang="zh-CN" sz="2000">
                <a:solidFill>
                  <a:srgbClr val="000000"/>
                </a:solidFill>
              </a:rPr>
              <a:t>(x,k</a:t>
            </a:r>
            <a:r>
              <a:rPr lang="en-GB" altLang="zh-CN" sz="2000" baseline="-33000">
                <a:solidFill>
                  <a:srgbClr val="000000"/>
                </a:solidFill>
              </a:rPr>
              <a:t>T</a:t>
            </a:r>
            <a:r>
              <a:rPr lang="en-GB" altLang="zh-CN" sz="2000">
                <a:solidFill>
                  <a:srgbClr val="000000"/>
                </a:solidFill>
              </a:rPr>
              <a:t>,</a:t>
            </a:r>
            <a:r>
              <a:rPr lang="en-GB" altLang="zh-CN" sz="2000" b="1" i="1">
                <a:solidFill>
                  <a:srgbClr val="000000"/>
                </a:solidFill>
              </a:rPr>
              <a:t>r </a:t>
            </a:r>
            <a:r>
              <a:rPr lang="en-GB" altLang="zh-CN" sz="2000">
                <a:solidFill>
                  <a:srgbClr val="000000"/>
                </a:solidFill>
              </a:rPr>
              <a:t>)  Wigner distributions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179388" y="3068638"/>
            <a:ext cx="4065587" cy="3236912"/>
            <a:chOff x="113" y="1933"/>
            <a:chExt cx="2561" cy="2039"/>
          </a:xfrm>
        </p:grpSpPr>
        <p:sp>
          <p:nvSpPr>
            <p:cNvPr id="19485" name="Text Box 8"/>
            <p:cNvSpPr txBox="1">
              <a:spLocks noChangeArrowheads="1"/>
            </p:cNvSpPr>
            <p:nvPr/>
          </p:nvSpPr>
          <p:spPr bwMode="auto">
            <a:xfrm>
              <a:off x="2071" y="2523"/>
              <a:ext cx="393" cy="2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altLang="zh-CN" sz="2000">
                  <a:solidFill>
                    <a:srgbClr val="000000"/>
                  </a:solidFill>
                </a:rPr>
                <a:t>d</a:t>
              </a:r>
              <a:r>
                <a:rPr lang="en-GB" altLang="zh-CN" sz="2000" baseline="30000">
                  <a:solidFill>
                    <a:srgbClr val="000000"/>
                  </a:solidFill>
                </a:rPr>
                <a:t>2</a:t>
              </a:r>
              <a:r>
                <a:rPr lang="en-GB" altLang="zh-CN" sz="2000">
                  <a:solidFill>
                    <a:srgbClr val="000000"/>
                  </a:solidFill>
                </a:rPr>
                <a:t>k</a:t>
              </a:r>
              <a:r>
                <a:rPr lang="en-GB" altLang="zh-CN" sz="2000" baseline="-25000">
                  <a:solidFill>
                    <a:srgbClr val="000000"/>
                  </a:solidFill>
                </a:rPr>
                <a:t>T</a:t>
              </a:r>
            </a:p>
          </p:txBody>
        </p:sp>
        <p:sp>
          <p:nvSpPr>
            <p:cNvPr id="19486" name="Line 10"/>
            <p:cNvSpPr>
              <a:spLocks noChangeShapeType="1"/>
            </p:cNvSpPr>
            <p:nvPr/>
          </p:nvSpPr>
          <p:spPr bwMode="auto">
            <a:xfrm>
              <a:off x="2018" y="1933"/>
              <a:ext cx="1" cy="1497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7" name="Text Box 11"/>
            <p:cNvSpPr txBox="1">
              <a:spLocks noChangeArrowheads="1"/>
            </p:cNvSpPr>
            <p:nvPr/>
          </p:nvSpPr>
          <p:spPr bwMode="auto">
            <a:xfrm>
              <a:off x="1624" y="3430"/>
              <a:ext cx="1050" cy="441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altLang="zh-CN" sz="2000">
                  <a:solidFill>
                    <a:srgbClr val="000000"/>
                  </a:solidFill>
                </a:rPr>
                <a:t>PDFs</a:t>
              </a:r>
              <a:r>
                <a:rPr lang="en-GB" altLang="zh-CN" sz="2000">
                  <a:solidFill>
                    <a:srgbClr val="0066FF"/>
                  </a:solidFill>
                </a:rPr>
                <a:t> </a:t>
              </a:r>
            </a:p>
            <a:p>
              <a:pPr>
                <a:lnSpc>
                  <a:spcPct val="93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altLang="zh-CN" sz="2000">
                  <a:solidFill>
                    <a:srgbClr val="0066FF"/>
                  </a:solidFill>
                </a:rPr>
                <a:t>f</a:t>
              </a:r>
              <a:r>
                <a:rPr lang="en-GB" altLang="zh-CN" sz="2000" baseline="-25000">
                  <a:solidFill>
                    <a:srgbClr val="0066FF"/>
                  </a:solidFill>
                </a:rPr>
                <a:t>1</a:t>
              </a:r>
              <a:r>
                <a:rPr lang="en-GB" altLang="zh-CN" sz="2000" baseline="30000">
                  <a:solidFill>
                    <a:srgbClr val="000000"/>
                  </a:solidFill>
                </a:rPr>
                <a:t>u</a:t>
              </a:r>
              <a:r>
                <a:rPr lang="en-GB" altLang="zh-CN" sz="2000">
                  <a:solidFill>
                    <a:srgbClr val="000000"/>
                  </a:solidFill>
                </a:rPr>
                <a:t>(x), .. </a:t>
              </a:r>
              <a:r>
                <a:rPr lang="en-GB" altLang="zh-CN" sz="2000">
                  <a:solidFill>
                    <a:srgbClr val="FF3300"/>
                  </a:solidFill>
                </a:rPr>
                <a:t>h</a:t>
              </a:r>
              <a:r>
                <a:rPr lang="en-GB" altLang="zh-CN" sz="2000" baseline="-25000">
                  <a:solidFill>
                    <a:srgbClr val="FF3300"/>
                  </a:solidFill>
                </a:rPr>
                <a:t>1</a:t>
              </a:r>
              <a:r>
                <a:rPr lang="en-GB" altLang="zh-CN" sz="2000" baseline="30000">
                  <a:solidFill>
                    <a:srgbClr val="000000"/>
                  </a:solidFill>
                </a:rPr>
                <a:t>u</a:t>
              </a:r>
              <a:r>
                <a:rPr lang="en-GB" altLang="zh-CN" sz="2000">
                  <a:solidFill>
                    <a:srgbClr val="000000"/>
                  </a:solidFill>
                </a:rPr>
                <a:t>(x)</a:t>
              </a:r>
              <a:r>
                <a:rPr lang="x-none" altLang="zh-CN" sz="2000">
                  <a:solidFill>
                    <a:srgbClr val="000000"/>
                  </a:solidFill>
                </a:rPr>
                <a:t>‏</a:t>
              </a:r>
              <a:endParaRPr lang="en-GB" altLang="zh-CN" sz="2000">
                <a:solidFill>
                  <a:srgbClr val="000000"/>
                </a:solidFill>
              </a:endParaRPr>
            </a:p>
          </p:txBody>
        </p:sp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113" y="2750"/>
              <a:ext cx="1450" cy="1222"/>
              <a:chOff x="113" y="2750"/>
              <a:chExt cx="1450" cy="1222"/>
            </a:xfrm>
          </p:grpSpPr>
          <p:pic>
            <p:nvPicPr>
              <p:cNvPr id="19489" name="Picture 1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13" y="2750"/>
                <a:ext cx="1451" cy="122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19490" name="Rectangle 14"/>
              <p:cNvSpPr>
                <a:spLocks noChangeArrowheads="1"/>
              </p:cNvSpPr>
              <p:nvPr/>
            </p:nvSpPr>
            <p:spPr bwMode="auto">
              <a:xfrm>
                <a:off x="1062" y="2866"/>
                <a:ext cx="369" cy="14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4427538" y="1341438"/>
            <a:ext cx="4551362" cy="2432050"/>
            <a:chOff x="2789" y="845"/>
            <a:chExt cx="2867" cy="1532"/>
          </a:xfrm>
        </p:grpSpPr>
        <p:sp>
          <p:nvSpPr>
            <p:cNvPr id="19481" name="Text Box 5"/>
            <p:cNvSpPr txBox="1">
              <a:spLocks noChangeArrowheads="1"/>
            </p:cNvSpPr>
            <p:nvPr/>
          </p:nvSpPr>
          <p:spPr bwMode="auto">
            <a:xfrm>
              <a:off x="3247" y="1480"/>
              <a:ext cx="933" cy="23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altLang="zh-CN" sz="2000">
                  <a:solidFill>
                    <a:srgbClr val="000000"/>
                  </a:solidFill>
                </a:rPr>
                <a:t>GPDs/IPDs</a:t>
              </a:r>
            </a:p>
          </p:txBody>
        </p:sp>
        <p:sp>
          <p:nvSpPr>
            <p:cNvPr id="19482" name="Line 6"/>
            <p:cNvSpPr>
              <a:spLocks noChangeShapeType="1"/>
            </p:cNvSpPr>
            <p:nvPr/>
          </p:nvSpPr>
          <p:spPr bwMode="auto">
            <a:xfrm>
              <a:off x="2789" y="845"/>
              <a:ext cx="726" cy="589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3" name="Text Box 7"/>
            <p:cNvSpPr txBox="1">
              <a:spLocks noChangeArrowheads="1"/>
            </p:cNvSpPr>
            <p:nvPr/>
          </p:nvSpPr>
          <p:spPr bwMode="auto">
            <a:xfrm>
              <a:off x="3087" y="1018"/>
              <a:ext cx="608" cy="2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altLang="zh-CN" sz="2000">
                  <a:solidFill>
                    <a:srgbClr val="000000"/>
                  </a:solidFill>
                </a:rPr>
                <a:t>d</a:t>
              </a:r>
              <a:r>
                <a:rPr lang="en-GB" altLang="zh-CN" sz="2000" baseline="30000">
                  <a:solidFill>
                    <a:srgbClr val="000000"/>
                  </a:solidFill>
                </a:rPr>
                <a:t>2</a:t>
              </a:r>
              <a:r>
                <a:rPr lang="en-GB" altLang="zh-CN" sz="2000">
                  <a:solidFill>
                    <a:srgbClr val="000000"/>
                  </a:solidFill>
                </a:rPr>
                <a:t>k</a:t>
              </a:r>
              <a:r>
                <a:rPr lang="en-GB" altLang="zh-CN" sz="2000" baseline="-25000">
                  <a:solidFill>
                    <a:srgbClr val="000000"/>
                  </a:solidFill>
                </a:rPr>
                <a:t>T </a:t>
              </a:r>
              <a:r>
                <a:rPr lang="en-GB" altLang="zh-CN" sz="2000">
                  <a:solidFill>
                    <a:srgbClr val="000000"/>
                  </a:solidFill>
                </a:rPr>
                <a:t>dr</a:t>
              </a:r>
              <a:r>
                <a:rPr lang="en-GB" altLang="zh-CN" sz="2000" baseline="-25000">
                  <a:solidFill>
                    <a:srgbClr val="000000"/>
                  </a:solidFill>
                </a:rPr>
                <a:t>z</a:t>
              </a:r>
            </a:p>
          </p:txBody>
        </p:sp>
        <p:pic>
          <p:nvPicPr>
            <p:cNvPr id="19484" name="Picture 1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41" y="935"/>
              <a:ext cx="1415" cy="1442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</p:pic>
      </p:grp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73025" y="1365250"/>
            <a:ext cx="4292601" cy="2495550"/>
            <a:chOff x="46" y="860"/>
            <a:chExt cx="2704" cy="1572"/>
          </a:xfrm>
        </p:grpSpPr>
        <p:sp>
          <p:nvSpPr>
            <p:cNvPr id="19477" name="Line 3"/>
            <p:cNvSpPr>
              <a:spLocks noChangeShapeType="1"/>
            </p:cNvSpPr>
            <p:nvPr/>
          </p:nvSpPr>
          <p:spPr bwMode="auto">
            <a:xfrm flipH="1">
              <a:off x="2106" y="860"/>
              <a:ext cx="627" cy="574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8" name="Text Box 4"/>
            <p:cNvSpPr txBox="1">
              <a:spLocks noChangeArrowheads="1"/>
            </p:cNvSpPr>
            <p:nvPr/>
          </p:nvSpPr>
          <p:spPr bwMode="auto">
            <a:xfrm>
              <a:off x="1882" y="1026"/>
              <a:ext cx="408" cy="2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altLang="zh-CN" sz="2000">
                  <a:solidFill>
                    <a:srgbClr val="000000"/>
                  </a:solidFill>
                </a:rPr>
                <a:t>d</a:t>
              </a:r>
              <a:r>
                <a:rPr lang="en-GB" altLang="zh-CN" sz="2000" baseline="30000">
                  <a:solidFill>
                    <a:srgbClr val="000000"/>
                  </a:solidFill>
                </a:rPr>
                <a:t>3</a:t>
              </a:r>
              <a:r>
                <a:rPr lang="en-GB" altLang="zh-CN" sz="2000" b="1" i="1">
                  <a:solidFill>
                    <a:srgbClr val="000000"/>
                  </a:solidFill>
                </a:rPr>
                <a:t>r</a:t>
              </a:r>
              <a:r>
                <a:rPr lang="en-GB" altLang="zh-CN" sz="2000">
                  <a:solidFill>
                    <a:srgbClr val="000000"/>
                  </a:solidFill>
                </a:rPr>
                <a:t>   </a:t>
              </a:r>
            </a:p>
          </p:txBody>
        </p:sp>
        <p:sp>
          <p:nvSpPr>
            <p:cNvPr id="19479" name="Text Box 9"/>
            <p:cNvSpPr txBox="1">
              <a:spLocks noChangeArrowheads="1"/>
            </p:cNvSpPr>
            <p:nvPr/>
          </p:nvSpPr>
          <p:spPr bwMode="auto">
            <a:xfrm>
              <a:off x="1316" y="1480"/>
              <a:ext cx="1434" cy="42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pPr algn="ctr">
                <a:lnSpc>
                  <a:spcPct val="93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altLang="zh-CN" sz="2000" dirty="0">
                  <a:solidFill>
                    <a:srgbClr val="000000"/>
                  </a:solidFill>
                </a:rPr>
                <a:t>TMD </a:t>
              </a:r>
              <a:r>
                <a:rPr lang="en-GB" altLang="zh-CN" sz="2000" dirty="0" err="1">
                  <a:solidFill>
                    <a:srgbClr val="000000"/>
                  </a:solidFill>
                </a:rPr>
                <a:t>PDFs</a:t>
              </a:r>
              <a:r>
                <a:rPr lang="en-GB" altLang="zh-CN" sz="2000" dirty="0" smtClean="0">
                  <a:solidFill>
                    <a:srgbClr val="000000"/>
                  </a:solidFill>
                </a:rPr>
                <a:t> </a:t>
              </a:r>
            </a:p>
            <a:p>
              <a:pPr algn="ctr">
                <a:lnSpc>
                  <a:spcPct val="93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altLang="zh-CN" dirty="0" smtClean="0">
                  <a:solidFill>
                    <a:srgbClr val="0066FF"/>
                  </a:solidFill>
                </a:rPr>
                <a:t>f</a:t>
              </a:r>
              <a:r>
                <a:rPr lang="en-GB" altLang="zh-CN" baseline="-25000" dirty="0" smtClean="0">
                  <a:solidFill>
                    <a:srgbClr val="0066FF"/>
                  </a:solidFill>
                </a:rPr>
                <a:t>1</a:t>
              </a:r>
              <a:r>
                <a:rPr lang="en-GB" altLang="zh-CN" baseline="30000" dirty="0" smtClean="0">
                  <a:solidFill>
                    <a:srgbClr val="000000"/>
                  </a:solidFill>
                </a:rPr>
                <a:t>u</a:t>
              </a:r>
              <a:r>
                <a:rPr lang="en-GB" altLang="zh-CN" dirty="0">
                  <a:solidFill>
                    <a:srgbClr val="000000"/>
                  </a:solidFill>
                </a:rPr>
                <a:t>(x,k</a:t>
              </a:r>
              <a:r>
                <a:rPr lang="en-GB" altLang="zh-CN" baseline="-25000" dirty="0">
                  <a:solidFill>
                    <a:srgbClr val="000000"/>
                  </a:solidFill>
                </a:rPr>
                <a:t>T</a:t>
              </a:r>
              <a:r>
                <a:rPr lang="en-GB" altLang="zh-CN" dirty="0">
                  <a:solidFill>
                    <a:srgbClr val="000000"/>
                  </a:solidFill>
                </a:rPr>
                <a:t>), .. </a:t>
              </a:r>
              <a:r>
                <a:rPr lang="en-GB" altLang="zh-CN" dirty="0">
                  <a:solidFill>
                    <a:srgbClr val="FF3300"/>
                  </a:solidFill>
                </a:rPr>
                <a:t>h</a:t>
              </a:r>
              <a:r>
                <a:rPr lang="en-GB" altLang="zh-CN" baseline="-25000" dirty="0">
                  <a:solidFill>
                    <a:srgbClr val="FF3300"/>
                  </a:solidFill>
                </a:rPr>
                <a:t>1</a:t>
              </a:r>
              <a:r>
                <a:rPr lang="en-GB" altLang="zh-CN" baseline="30000" dirty="0">
                  <a:solidFill>
                    <a:srgbClr val="000000"/>
                  </a:solidFill>
                </a:rPr>
                <a:t>u</a:t>
              </a:r>
              <a:r>
                <a:rPr lang="en-GB" altLang="zh-CN" dirty="0">
                  <a:solidFill>
                    <a:srgbClr val="000000"/>
                  </a:solidFill>
                </a:rPr>
                <a:t>(x,k</a:t>
              </a:r>
              <a:r>
                <a:rPr lang="en-GB" altLang="zh-CN" baseline="-25000" dirty="0">
                  <a:solidFill>
                    <a:srgbClr val="000000"/>
                  </a:solidFill>
                </a:rPr>
                <a:t>T</a:t>
              </a:r>
              <a:r>
                <a:rPr lang="en-GB" altLang="zh-CN" dirty="0">
                  <a:solidFill>
                    <a:srgbClr val="000000"/>
                  </a:solidFill>
                </a:rPr>
                <a:t>)</a:t>
              </a:r>
              <a:r>
                <a:rPr lang="x-none" altLang="zh-CN" dirty="0">
                  <a:solidFill>
                    <a:srgbClr val="000000"/>
                  </a:solidFill>
                </a:rPr>
                <a:t>‏</a:t>
              </a:r>
              <a:endParaRPr lang="en-GB" altLang="zh-CN" dirty="0">
                <a:solidFill>
                  <a:srgbClr val="000000"/>
                </a:solidFill>
              </a:endParaRPr>
            </a:p>
          </p:txBody>
        </p:sp>
        <p:pic>
          <p:nvPicPr>
            <p:cNvPr id="19480" name="Picture 1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" y="976"/>
              <a:ext cx="1250" cy="145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sp>
        <p:nvSpPr>
          <p:cNvPr id="7192" name="Text Box 24"/>
          <p:cNvSpPr txBox="1">
            <a:spLocks noChangeArrowheads="1"/>
          </p:cNvSpPr>
          <p:nvPr/>
        </p:nvSpPr>
        <p:spPr bwMode="auto">
          <a:xfrm>
            <a:off x="3176588" y="3055938"/>
            <a:ext cx="2921000" cy="657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lnSpc>
                <a:spcPct val="7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zh-CN" sz="4000" b="1" u="sng">
                <a:solidFill>
                  <a:srgbClr val="007A77"/>
                </a:solidFill>
              </a:rPr>
              <a:t>3D imaging</a:t>
            </a:r>
          </a:p>
        </p:txBody>
      </p:sp>
      <p:sp>
        <p:nvSpPr>
          <p:cNvPr id="19464" name="Text Box 25"/>
          <p:cNvSpPr txBox="1">
            <a:spLocks noChangeArrowheads="1"/>
          </p:cNvSpPr>
          <p:nvPr/>
        </p:nvSpPr>
        <p:spPr bwMode="auto">
          <a:xfrm>
            <a:off x="6637338" y="788988"/>
            <a:ext cx="828675" cy="657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lnSpc>
                <a:spcPct val="7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zh-CN" sz="4000" b="1" u="sng" dirty="0">
                <a:solidFill>
                  <a:srgbClr val="007A77"/>
                </a:solidFill>
              </a:rPr>
              <a:t>6D </a:t>
            </a:r>
            <a:r>
              <a:rPr lang="en-GB" altLang="zh-CN" sz="4000" b="1" u="sng" dirty="0" smtClean="0">
                <a:solidFill>
                  <a:srgbClr val="007A77"/>
                </a:solidFill>
              </a:rPr>
              <a:t>Dist.</a:t>
            </a:r>
            <a:endParaRPr lang="en-GB" altLang="zh-CN" sz="4000" b="1" u="sng" dirty="0">
              <a:solidFill>
                <a:srgbClr val="007A77"/>
              </a:solidFill>
            </a:endParaRPr>
          </a:p>
        </p:txBody>
      </p:sp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3846513" y="2852738"/>
            <a:ext cx="5260975" cy="3494087"/>
            <a:chOff x="3846513" y="2852738"/>
            <a:chExt cx="5260975" cy="3494064"/>
          </a:xfrm>
        </p:grpSpPr>
        <p:sp>
          <p:nvSpPr>
            <p:cNvPr id="19470" name="Line 17"/>
            <p:cNvSpPr>
              <a:spLocks noChangeShapeType="1"/>
            </p:cNvSpPr>
            <p:nvPr/>
          </p:nvSpPr>
          <p:spPr bwMode="auto">
            <a:xfrm flipH="1">
              <a:off x="3846513" y="2852738"/>
              <a:ext cx="1860550" cy="252095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1" name="Text Box 18"/>
            <p:cNvSpPr txBox="1">
              <a:spLocks noChangeArrowheads="1"/>
            </p:cNvSpPr>
            <p:nvPr/>
          </p:nvSpPr>
          <p:spPr bwMode="auto">
            <a:xfrm>
              <a:off x="4572000" y="4149725"/>
              <a:ext cx="647700" cy="700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altLang="zh-CN" sz="2000">
                  <a:solidFill>
                    <a:srgbClr val="000000"/>
                  </a:solidFill>
                </a:rPr>
                <a:t>d</a:t>
              </a:r>
              <a:r>
                <a:rPr lang="en-GB" altLang="zh-CN" sz="2000" baseline="30000">
                  <a:solidFill>
                    <a:srgbClr val="000000"/>
                  </a:solidFill>
                </a:rPr>
                <a:t>2</a:t>
              </a:r>
              <a:r>
                <a:rPr lang="en-GB" altLang="zh-CN" sz="2000">
                  <a:solidFill>
                    <a:srgbClr val="000000"/>
                  </a:solidFill>
                </a:rPr>
                <a:t>r</a:t>
              </a:r>
              <a:r>
                <a:rPr lang="en-GB" altLang="zh-CN" sz="2000" baseline="-25000">
                  <a:solidFill>
                    <a:srgbClr val="000000"/>
                  </a:solidFill>
                </a:rPr>
                <a:t>T</a:t>
              </a:r>
              <a:r>
                <a:rPr lang="en-GB" altLang="zh-CN" sz="2000">
                  <a:solidFill>
                    <a:srgbClr val="000000"/>
                  </a:solidFill>
                </a:rPr>
                <a:t>   </a:t>
              </a:r>
            </a:p>
          </p:txBody>
        </p:sp>
        <p:sp>
          <p:nvSpPr>
            <p:cNvPr id="19472" name="Line 19"/>
            <p:cNvSpPr>
              <a:spLocks noChangeShapeType="1"/>
            </p:cNvSpPr>
            <p:nvPr/>
          </p:nvSpPr>
          <p:spPr bwMode="auto">
            <a:xfrm flipH="1">
              <a:off x="5940425" y="2852738"/>
              <a:ext cx="127000" cy="194786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3" name="Text Box 20"/>
            <p:cNvSpPr txBox="1">
              <a:spLocks noChangeArrowheads="1"/>
            </p:cNvSpPr>
            <p:nvPr/>
          </p:nvSpPr>
          <p:spPr bwMode="auto">
            <a:xfrm>
              <a:off x="5364163" y="5013325"/>
              <a:ext cx="1079500" cy="1304925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altLang="zh-CN" sz="2000">
                  <a:solidFill>
                    <a:srgbClr val="000000"/>
                  </a:solidFill>
                </a:rPr>
                <a:t>Form Factors</a:t>
              </a:r>
            </a:p>
            <a:p>
              <a:pPr>
                <a:lnSpc>
                  <a:spcPct val="93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altLang="zh-CN" sz="2000">
                  <a:solidFill>
                    <a:srgbClr val="000000"/>
                  </a:solidFill>
                </a:rPr>
                <a:t>G</a:t>
              </a:r>
              <a:r>
                <a:rPr lang="en-GB" altLang="zh-CN" sz="2000" baseline="-25000">
                  <a:solidFill>
                    <a:srgbClr val="000000"/>
                  </a:solidFill>
                </a:rPr>
                <a:t>E</a:t>
              </a:r>
              <a:r>
                <a:rPr lang="en-GB" altLang="zh-CN" sz="2000">
                  <a:solidFill>
                    <a:srgbClr val="000000"/>
                  </a:solidFill>
                </a:rPr>
                <a:t>(Q</a:t>
              </a:r>
              <a:r>
                <a:rPr lang="en-GB" altLang="zh-CN" sz="2000" baseline="30000">
                  <a:solidFill>
                    <a:srgbClr val="000000"/>
                  </a:solidFill>
                </a:rPr>
                <a:t>2</a:t>
              </a:r>
              <a:r>
                <a:rPr lang="en-GB" altLang="zh-CN" sz="2000">
                  <a:solidFill>
                    <a:srgbClr val="000000"/>
                  </a:solidFill>
                </a:rPr>
                <a:t>), </a:t>
              </a:r>
            </a:p>
            <a:p>
              <a:pPr>
                <a:lnSpc>
                  <a:spcPct val="93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altLang="zh-CN" sz="2000">
                  <a:solidFill>
                    <a:srgbClr val="000000"/>
                  </a:solidFill>
                </a:rPr>
                <a:t>G</a:t>
              </a:r>
              <a:r>
                <a:rPr lang="en-GB" altLang="zh-CN" sz="2000" baseline="-25000">
                  <a:solidFill>
                    <a:srgbClr val="000000"/>
                  </a:solidFill>
                </a:rPr>
                <a:t>M</a:t>
              </a:r>
              <a:r>
                <a:rPr lang="en-GB" altLang="zh-CN" sz="2000">
                  <a:solidFill>
                    <a:srgbClr val="000000"/>
                  </a:solidFill>
                </a:rPr>
                <a:t>(Q</a:t>
              </a:r>
              <a:r>
                <a:rPr lang="en-GB" altLang="zh-CN" sz="2000" baseline="30000">
                  <a:solidFill>
                    <a:srgbClr val="000000"/>
                  </a:solidFill>
                </a:rPr>
                <a:t>2</a:t>
              </a:r>
              <a:r>
                <a:rPr lang="en-GB" altLang="zh-CN" sz="2000">
                  <a:solidFill>
                    <a:srgbClr val="000000"/>
                  </a:solidFill>
                </a:rPr>
                <a:t>)</a:t>
              </a:r>
              <a:r>
                <a:rPr lang="x-none" altLang="zh-CN" sz="2000">
                  <a:solidFill>
                    <a:srgbClr val="000000"/>
                  </a:solidFill>
                </a:rPr>
                <a:t>‏</a:t>
              </a:r>
              <a:endParaRPr lang="en-GB" altLang="zh-CN" sz="2000">
                <a:solidFill>
                  <a:srgbClr val="000000"/>
                </a:solidFill>
              </a:endParaRPr>
            </a:p>
          </p:txBody>
        </p:sp>
        <p:pic>
          <p:nvPicPr>
            <p:cNvPr id="19474" name="Picture 2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543675" y="4419600"/>
              <a:ext cx="2371725" cy="192720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9475" name="Text Box 22"/>
            <p:cNvSpPr txBox="1">
              <a:spLocks noChangeArrowheads="1"/>
            </p:cNvSpPr>
            <p:nvPr/>
          </p:nvSpPr>
          <p:spPr bwMode="auto">
            <a:xfrm>
              <a:off x="6119813" y="3825875"/>
              <a:ext cx="2987675" cy="6604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altLang="zh-CN" sz="2000">
                  <a:solidFill>
                    <a:srgbClr val="000000"/>
                  </a:solidFill>
                </a:rPr>
                <a:t>dx &amp;</a:t>
              </a:r>
            </a:p>
            <a:p>
              <a:pPr>
                <a:lnSpc>
                  <a:spcPct val="93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altLang="zh-CN" sz="2000">
                  <a:solidFill>
                    <a:srgbClr val="000000"/>
                  </a:solidFill>
                </a:rPr>
                <a:t>Fourier Transformation    </a:t>
              </a:r>
            </a:p>
          </p:txBody>
        </p:sp>
        <p:sp>
          <p:nvSpPr>
            <p:cNvPr id="19476" name="Text Box 26"/>
            <p:cNvSpPr txBox="1">
              <a:spLocks noChangeArrowheads="1"/>
            </p:cNvSpPr>
            <p:nvPr/>
          </p:nvSpPr>
          <p:spPr bwMode="auto">
            <a:xfrm>
              <a:off x="4356100" y="5516563"/>
              <a:ext cx="828675" cy="6572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5000" rIns="90000" bIns="45000"/>
            <a:lstStyle/>
            <a:p>
              <a:pPr>
                <a:lnSpc>
                  <a:spcPct val="7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altLang="zh-CN" sz="4000" b="1" u="sng">
                  <a:solidFill>
                    <a:srgbClr val="007A77"/>
                  </a:solidFill>
                </a:rPr>
                <a:t>1D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977218" y="267484"/>
            <a:ext cx="725571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kern="0" dirty="0">
                <a:ln w="12700">
                  <a:solidFill>
                    <a:srgbClr val="000000">
                      <a:lumMod val="85000"/>
                      <a:lumOff val="15000"/>
                    </a:srgbClr>
                  </a:solidFill>
                </a:ln>
                <a:solidFill>
                  <a:srgbClr val="FF0000"/>
                </a:solidFill>
                <a:effectLst>
                  <a:outerShdw blurRad="50800" dist="38100" dir="2700000">
                    <a:srgbClr val="FF0000">
                      <a:alpha val="43000"/>
                    </a:srgbClr>
                  </a:outerShdw>
                </a:effectLst>
                <a:ea typeface="ＭＳ Ｐゴシック" charset="-128"/>
              </a:rPr>
              <a:t>Unified View of </a:t>
            </a:r>
            <a:r>
              <a:rPr lang="en-US" sz="3600" kern="0" dirty="0" smtClean="0">
                <a:ln w="12700">
                  <a:solidFill>
                    <a:srgbClr val="000000">
                      <a:lumMod val="85000"/>
                      <a:lumOff val="15000"/>
                    </a:srgbClr>
                  </a:solidFill>
                </a:ln>
                <a:solidFill>
                  <a:srgbClr val="FF0000"/>
                </a:solidFill>
                <a:effectLst>
                  <a:outerShdw blurRad="50800" dist="38100" dir="2700000">
                    <a:srgbClr val="FF0000">
                      <a:alpha val="43000"/>
                    </a:srgbClr>
                  </a:outerShdw>
                </a:effectLst>
                <a:ea typeface="ＭＳ Ｐゴシック" charset="-128"/>
              </a:rPr>
              <a:t>Nucleon </a:t>
            </a:r>
            <a:r>
              <a:rPr lang="en-US" sz="3600" kern="0" dirty="0">
                <a:ln w="12700">
                  <a:solidFill>
                    <a:srgbClr val="000000">
                      <a:lumMod val="85000"/>
                      <a:lumOff val="15000"/>
                    </a:srgbClr>
                  </a:solidFill>
                </a:ln>
                <a:solidFill>
                  <a:srgbClr val="FF0000"/>
                </a:solidFill>
                <a:effectLst>
                  <a:outerShdw blurRad="50800" dist="38100" dir="2700000">
                    <a:srgbClr val="FF0000">
                      <a:alpha val="43000"/>
                    </a:srgbClr>
                  </a:outerShdw>
                </a:effectLst>
                <a:ea typeface="ＭＳ Ｐゴシック" charset="-128"/>
              </a:rPr>
              <a:t>Structure</a:t>
            </a:r>
            <a:endParaRPr lang="en-US" sz="3600" dirty="0">
              <a:effectLst>
                <a:outerShdw blurRad="50800" dist="38100" dir="2700000">
                  <a:srgbClr val="FF0000">
                    <a:alpha val="43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9" name="Date Placeholder 3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10/21/11</a:t>
            </a:r>
            <a:endParaRPr lang="en-US"/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67B97-392F-4E40-B3EA-A51A5BB84959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1" name="Footer Placeholder 4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A. Deshpande, EIC Science and Project Overview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39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we really “understand” QCD?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7166"/>
            <a:ext cx="8686800" cy="5443597"/>
          </a:xfrm>
        </p:spPr>
        <p:txBody>
          <a:bodyPr anchor="ctr">
            <a:noAutofit/>
          </a:bodyPr>
          <a:lstStyle/>
          <a:p>
            <a:pPr>
              <a:buNone/>
            </a:pPr>
            <a:r>
              <a:rPr lang="en-US" sz="2200" dirty="0" smtClean="0">
                <a:solidFill>
                  <a:srgbClr val="3366FF"/>
                </a:solidFill>
              </a:rPr>
              <a:t>While there is no reason to doubt QCD, our level of understanding of QCD remains extremely unsatisfactory:  both at low &amp; high energy</a:t>
            </a:r>
          </a:p>
          <a:p>
            <a:pPr algn="ctr">
              <a:buNone/>
            </a:pPr>
            <a:endParaRPr lang="en-US" sz="2200" dirty="0" smtClean="0">
              <a:solidFill>
                <a:srgbClr val="000000"/>
              </a:solidFill>
            </a:endParaRPr>
          </a:p>
          <a:p>
            <a:r>
              <a:rPr lang="en-US" sz="2200" dirty="0" smtClean="0">
                <a:solidFill>
                  <a:srgbClr val="000000"/>
                </a:solidFill>
              </a:rPr>
              <a:t>Can we explain basic properties of hadrons such as </a:t>
            </a:r>
            <a:r>
              <a:rPr lang="en-US" sz="2200" dirty="0" smtClean="0">
                <a:solidFill>
                  <a:srgbClr val="FF0000"/>
                </a:solidFill>
              </a:rPr>
              <a:t>mass</a:t>
            </a:r>
            <a:r>
              <a:rPr lang="en-US" sz="2200" dirty="0" smtClean="0"/>
              <a:t> and </a:t>
            </a:r>
            <a:r>
              <a:rPr lang="en-US" sz="2200" dirty="0" smtClean="0">
                <a:solidFill>
                  <a:srgbClr val="FF0000"/>
                </a:solidFill>
              </a:rPr>
              <a:t>spin</a:t>
            </a:r>
            <a:r>
              <a:rPr lang="en-US" sz="2200" dirty="0" smtClean="0">
                <a:solidFill>
                  <a:srgbClr val="000000"/>
                </a:solidFill>
              </a:rPr>
              <a:t> from the QCD degrees of freedom at </a:t>
            </a:r>
            <a:r>
              <a:rPr lang="en-US" sz="2200" dirty="0" smtClean="0">
                <a:solidFill>
                  <a:srgbClr val="0000FF"/>
                </a:solidFill>
              </a:rPr>
              <a:t>low energy</a:t>
            </a:r>
            <a:r>
              <a:rPr lang="en-US" sz="2200" dirty="0" smtClean="0">
                <a:solidFill>
                  <a:srgbClr val="000000"/>
                </a:solidFill>
              </a:rPr>
              <a:t>?</a:t>
            </a:r>
          </a:p>
          <a:p>
            <a:r>
              <a:rPr lang="en-US" sz="2200" dirty="0" smtClean="0">
                <a:solidFill>
                  <a:srgbClr val="000000"/>
                </a:solidFill>
              </a:rPr>
              <a:t>What </a:t>
            </a:r>
            <a:r>
              <a:rPr lang="en-US" sz="2200" b="1" i="1" u="sng" dirty="0" smtClean="0">
                <a:solidFill>
                  <a:srgbClr val="000000"/>
                </a:solidFill>
              </a:rPr>
              <a:t>are</a:t>
            </a:r>
            <a:r>
              <a:rPr lang="en-US" sz="2200" dirty="0" smtClean="0">
                <a:solidFill>
                  <a:srgbClr val="000000"/>
                </a:solidFill>
              </a:rPr>
              <a:t> the effective </a:t>
            </a:r>
            <a:r>
              <a:rPr lang="en-US" sz="2200" dirty="0" smtClean="0">
                <a:solidFill>
                  <a:srgbClr val="0000FF"/>
                </a:solidFill>
              </a:rPr>
              <a:t>degrees of freedom at high energy?</a:t>
            </a:r>
            <a:endParaRPr lang="en-US" sz="2200" dirty="0" smtClean="0">
              <a:solidFill>
                <a:srgbClr val="000000"/>
              </a:solidFill>
            </a:endParaRPr>
          </a:p>
          <a:p>
            <a:r>
              <a:rPr lang="en-US" sz="2200" dirty="0">
                <a:solidFill>
                  <a:srgbClr val="000000"/>
                </a:solidFill>
              </a:rPr>
              <a:t>H</a:t>
            </a:r>
            <a:r>
              <a:rPr lang="en-US" sz="2200" dirty="0" smtClean="0">
                <a:solidFill>
                  <a:srgbClr val="000000"/>
                </a:solidFill>
              </a:rPr>
              <a:t>ow do these degrees of freedom </a:t>
            </a:r>
            <a:r>
              <a:rPr lang="en-US" sz="2200" dirty="0" smtClean="0"/>
              <a:t>interact</a:t>
            </a:r>
            <a:r>
              <a:rPr lang="en-US" sz="2200" dirty="0" smtClean="0">
                <a:solidFill>
                  <a:srgbClr val="000000"/>
                </a:solidFill>
              </a:rPr>
              <a:t> with each other and with other hard probes?</a:t>
            </a:r>
          </a:p>
          <a:p>
            <a:r>
              <a:rPr lang="en-US" sz="2200" dirty="0" smtClean="0">
                <a:solidFill>
                  <a:srgbClr val="000000"/>
                </a:solidFill>
              </a:rPr>
              <a:t>What can we learn from them about </a:t>
            </a:r>
            <a:r>
              <a:rPr lang="en-US" sz="2200" dirty="0" smtClean="0">
                <a:solidFill>
                  <a:srgbClr val="0000FF"/>
                </a:solidFill>
              </a:rPr>
              <a:t>confinement &amp; universal features</a:t>
            </a:r>
            <a:r>
              <a:rPr lang="en-US" sz="2200" dirty="0" smtClean="0"/>
              <a:t> </a:t>
            </a:r>
            <a:r>
              <a:rPr lang="en-US" sz="2200" dirty="0" smtClean="0">
                <a:solidFill>
                  <a:srgbClr val="000000"/>
                </a:solidFill>
              </a:rPr>
              <a:t>of the theory of QCD? </a:t>
            </a:r>
          </a:p>
          <a:p>
            <a:pPr algn="ctr">
              <a:buNone/>
            </a:pPr>
            <a:endParaRPr lang="en-US" sz="2200" dirty="0" smtClean="0"/>
          </a:p>
          <a:p>
            <a:pPr>
              <a:buNone/>
            </a:pPr>
            <a:r>
              <a:rPr lang="en-US" sz="2200" dirty="0" smtClean="0">
                <a:solidFill>
                  <a:srgbClr val="FF0000"/>
                </a:solidFill>
              </a:rPr>
              <a:t>After ~20+ </a:t>
            </a:r>
            <a:r>
              <a:rPr lang="en-US" sz="2200" dirty="0" err="1" smtClean="0">
                <a:solidFill>
                  <a:srgbClr val="FF0000"/>
                </a:solidFill>
              </a:rPr>
              <a:t>yrs</a:t>
            </a:r>
            <a:r>
              <a:rPr lang="en-US" sz="2200" dirty="0" smtClean="0">
                <a:solidFill>
                  <a:srgbClr val="FF0000"/>
                </a:solidFill>
              </a:rPr>
              <a:t> of experimental &amp; theoretical progress, </a:t>
            </a:r>
            <a:r>
              <a:rPr lang="en-US" sz="2200" dirty="0">
                <a:solidFill>
                  <a:srgbClr val="FF0000"/>
                </a:solidFill>
              </a:rPr>
              <a:t>w</a:t>
            </a:r>
            <a:r>
              <a:rPr lang="en-US" sz="2200" dirty="0" smtClean="0">
                <a:solidFill>
                  <a:srgbClr val="FF0000"/>
                </a:solidFill>
              </a:rPr>
              <a:t>e are only </a:t>
            </a:r>
            <a:r>
              <a:rPr lang="en-US" sz="2200" i="1" dirty="0" smtClean="0">
                <a:solidFill>
                  <a:srgbClr val="0000FF"/>
                </a:solidFill>
              </a:rPr>
              <a:t>beginning to understand </a:t>
            </a:r>
            <a:r>
              <a:rPr lang="en-US" sz="2200" dirty="0" smtClean="0">
                <a:solidFill>
                  <a:srgbClr val="FF0000"/>
                </a:solidFill>
              </a:rPr>
              <a:t>the many body dynamics of QCD</a:t>
            </a:r>
            <a:endParaRPr lang="en-US" sz="22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A. Deshpande, EIC Science and Project Overview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67B97-392F-4E40-B3EA-A51A5BB8495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87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-3174"/>
            <a:ext cx="7772400" cy="31877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The Proposal: </a:t>
            </a:r>
            <a:br>
              <a:rPr lang="en-US" b="1" dirty="0" smtClean="0">
                <a:solidFill>
                  <a:srgbClr val="800000"/>
                </a:solidFill>
              </a:rPr>
            </a:br>
            <a:r>
              <a:rPr lang="en-US" sz="3111" b="1" dirty="0" smtClean="0">
                <a:solidFill>
                  <a:srgbClr val="0000FF"/>
                </a:solidFill>
              </a:rPr>
              <a:t>Future DIS experiment at an Electron Ion Collider</a:t>
            </a:r>
            <a:r>
              <a:rPr lang="en-US" sz="3111" dirty="0" smtClean="0">
                <a:solidFill>
                  <a:srgbClr val="0000FF"/>
                </a:solidFill>
              </a:rPr>
              <a:t>: A high energy, high luminosity (polarized) </a:t>
            </a:r>
            <a:r>
              <a:rPr lang="en-US" sz="3111" i="1" dirty="0" err="1" smtClean="0">
                <a:solidFill>
                  <a:srgbClr val="0000FF"/>
                </a:solidFill>
              </a:rPr>
              <a:t>ep</a:t>
            </a:r>
            <a:r>
              <a:rPr lang="en-US" sz="3111" dirty="0" smtClean="0">
                <a:solidFill>
                  <a:srgbClr val="0000FF"/>
                </a:solidFill>
              </a:rPr>
              <a:t> and </a:t>
            </a:r>
            <a:r>
              <a:rPr lang="en-US" sz="3111" dirty="0" err="1" smtClean="0">
                <a:solidFill>
                  <a:srgbClr val="0000FF"/>
                </a:solidFill>
              </a:rPr>
              <a:t>eA</a:t>
            </a:r>
            <a:r>
              <a:rPr lang="en-US" sz="3111" dirty="0" smtClean="0">
                <a:solidFill>
                  <a:srgbClr val="0000FF"/>
                </a:solidFill>
              </a:rPr>
              <a:t> collider and a suitably designed detector</a:t>
            </a:r>
            <a:endParaRPr lang="en-US" sz="3111" dirty="0">
              <a:solidFill>
                <a:srgbClr val="0000FF"/>
              </a:solidFill>
            </a:endParaRPr>
          </a:p>
        </p:txBody>
      </p:sp>
      <p:grpSp>
        <p:nvGrpSpPr>
          <p:cNvPr id="2" name="Group 2"/>
          <p:cNvGrpSpPr/>
          <p:nvPr/>
        </p:nvGrpSpPr>
        <p:grpSpPr>
          <a:xfrm>
            <a:off x="381000" y="3122062"/>
            <a:ext cx="4419600" cy="3175000"/>
            <a:chOff x="990600" y="838200"/>
            <a:chExt cx="4419600" cy="3175000"/>
          </a:xfrm>
        </p:grpSpPr>
        <p:pic>
          <p:nvPicPr>
            <p:cNvPr id="4" name="Picture 5" descr="C:\eic\dis.gi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90600" y="949325"/>
              <a:ext cx="3962400" cy="3063875"/>
            </a:xfrm>
            <a:prstGeom prst="rect">
              <a:avLst/>
            </a:prstGeom>
            <a:noFill/>
          </p:spPr>
        </p:pic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4419600" y="3505200"/>
              <a:ext cx="5397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i="0">
                  <a:latin typeface="Times New Roman" pitchFamily="-65" charset="0"/>
                </a:rPr>
                <a:t>[2]</a:t>
              </a:r>
            </a:p>
          </p:txBody>
        </p:sp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4870450" y="2590800"/>
              <a:ext cx="5397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i="0">
                  <a:latin typeface="Times New Roman" pitchFamily="-65" charset="0"/>
                </a:rPr>
                <a:t>[3]</a:t>
              </a:r>
            </a:p>
          </p:txBody>
        </p:sp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4565650" y="838200"/>
              <a:ext cx="5397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i="0">
                  <a:latin typeface="Times New Roman" pitchFamily="-65" charset="0"/>
                </a:rPr>
                <a:t>[1]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800600" y="3295650"/>
            <a:ext cx="439585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Measurements:</a:t>
            </a:r>
          </a:p>
          <a:p>
            <a:r>
              <a:rPr lang="en-US" sz="2400" dirty="0" smtClean="0"/>
              <a:t>[1] </a:t>
            </a:r>
            <a:r>
              <a:rPr lang="en-US" sz="2400" dirty="0" err="1" smtClean="0">
                <a:sym typeface="Wingdings"/>
              </a:rPr>
              <a:t></a:t>
            </a:r>
            <a:r>
              <a:rPr lang="en-US" sz="2400" dirty="0" smtClean="0">
                <a:sym typeface="Wingdings"/>
              </a:rPr>
              <a:t> Inclusive</a:t>
            </a:r>
          </a:p>
          <a:p>
            <a:r>
              <a:rPr lang="en-US" sz="2400" dirty="0" smtClean="0">
                <a:sym typeface="Wingdings"/>
              </a:rPr>
              <a:t>[1] and </a:t>
            </a:r>
            <a:r>
              <a:rPr lang="en-US" sz="2400" dirty="0" smtClean="0">
                <a:solidFill>
                  <a:srgbClr val="0000FF"/>
                </a:solidFill>
                <a:sym typeface="Wingdings"/>
              </a:rPr>
              <a:t>[2]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b="1" u="sng" dirty="0" smtClean="0">
                <a:sym typeface="Wingdings"/>
              </a:rPr>
              <a:t>or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sym typeface="Wingdings"/>
              </a:rPr>
              <a:t>[3]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Semi</a:t>
            </a:r>
            <a:r>
              <a:rPr lang="en-US" sz="2400" dirty="0" smtClean="0">
                <a:sym typeface="Wingdings"/>
              </a:rPr>
              <a:t>-Inclusive</a:t>
            </a:r>
          </a:p>
          <a:p>
            <a:r>
              <a:rPr lang="en-US" sz="2400" dirty="0" smtClean="0">
                <a:sym typeface="Wingdings"/>
              </a:rPr>
              <a:t>[1] and </a:t>
            </a:r>
            <a:r>
              <a:rPr lang="en-US" sz="2400" dirty="0" smtClean="0">
                <a:solidFill>
                  <a:srgbClr val="0000FF"/>
                </a:solidFill>
                <a:sym typeface="Wingdings"/>
              </a:rPr>
              <a:t>[2]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b="1" u="sng" dirty="0" smtClean="0">
                <a:sym typeface="Wingdings"/>
              </a:rPr>
              <a:t>and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sym typeface="Wingdings"/>
              </a:rPr>
              <a:t>[3]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Exclusive</a:t>
            </a:r>
            <a:endParaRPr lang="en-US" sz="2400" dirty="0" smtClean="0">
              <a:sym typeface="Wingdings"/>
            </a:endParaRPr>
          </a:p>
          <a:p>
            <a:endParaRPr lang="en-US" sz="2400" dirty="0" smtClean="0">
              <a:sym typeface="Wingdings"/>
            </a:endParaRPr>
          </a:p>
          <a:p>
            <a:r>
              <a:rPr lang="en-US" sz="2400" dirty="0" smtClean="0">
                <a:sym typeface="Wingdings"/>
              </a:rPr>
              <a:t>Inclusive </a:t>
            </a:r>
            <a:r>
              <a:rPr lang="en-US" sz="2400" dirty="0" err="1" smtClean="0">
                <a:sym typeface="Wingdings"/>
              </a:rPr>
              <a:t></a:t>
            </a:r>
            <a:r>
              <a:rPr lang="en-US" sz="2400" dirty="0" smtClean="0">
                <a:sym typeface="Wingdings"/>
              </a:rPr>
              <a:t> Exclusive</a:t>
            </a:r>
          </a:p>
          <a:p>
            <a:r>
              <a:rPr lang="en-US" sz="2400" dirty="0" smtClean="0">
                <a:sym typeface="Wingdings"/>
              </a:rPr>
              <a:t>Low </a:t>
            </a:r>
            <a:r>
              <a:rPr lang="en-US" sz="2400" dirty="0" err="1" smtClean="0">
                <a:sym typeface="Wingdings"/>
              </a:rPr>
              <a:t></a:t>
            </a:r>
            <a:r>
              <a:rPr lang="en-US" sz="2400" dirty="0" smtClean="0">
                <a:sym typeface="Wingdings"/>
              </a:rPr>
              <a:t> High Luminosity</a:t>
            </a:r>
          </a:p>
          <a:p>
            <a:r>
              <a:rPr lang="en-US" sz="2400" dirty="0" smtClean="0">
                <a:sym typeface="Wingdings"/>
              </a:rPr>
              <a:t>Demanding Detector capabilities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466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Inclusive &amp; Semi-Inclusive DIS</a:t>
            </a:r>
            <a:endParaRPr lang="en-US" dirty="0"/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6A96A-431D-C54E-8415-31F30655DEA0}" type="slidenum">
              <a:rPr lang="en-US"/>
              <a:pPr/>
              <a:t>19</a:t>
            </a:fld>
            <a:endParaRPr lang="en-US"/>
          </a:p>
        </p:txBody>
      </p:sp>
      <p:pic>
        <p:nvPicPr>
          <p:cNvPr id="113667" name="Picture 3"/>
          <p:cNvPicPr>
            <a:picLocks noChangeAspect="1" noChangeArrowheads="1"/>
          </p:cNvPicPr>
          <p:nvPr/>
        </p:nvPicPr>
        <p:blipFill>
          <a:blip r:embed="rId4"/>
          <a:srcRect l="3337" t="5580" r="1112" b="697"/>
          <a:stretch>
            <a:fillRect/>
          </a:stretch>
        </p:blipFill>
        <p:spPr bwMode="auto">
          <a:xfrm>
            <a:off x="63501" y="1035910"/>
            <a:ext cx="3401191" cy="2660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69" name="Rectangle 5"/>
          <p:cNvSpPr>
            <a:spLocks/>
          </p:cNvSpPr>
          <p:nvPr/>
        </p:nvSpPr>
        <p:spPr bwMode="auto">
          <a:xfrm>
            <a:off x="7349066" y="910170"/>
            <a:ext cx="1231900" cy="77893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BFF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 eaLnBrk="1" hangingPunct="1">
              <a:spcBef>
                <a:spcPts val="1150"/>
              </a:spcBef>
            </a:pPr>
            <a:r>
              <a:rPr lang="en-US" sz="1600" dirty="0">
                <a:solidFill>
                  <a:srgbClr val="000000"/>
                </a:solidFill>
                <a:latin typeface="Comic Sans MS" charset="0"/>
                <a:sym typeface="Comic Sans MS" charset="0"/>
              </a:rPr>
              <a:t>Measure of resolution power</a:t>
            </a:r>
          </a:p>
        </p:txBody>
      </p:sp>
      <p:sp>
        <p:nvSpPr>
          <p:cNvPr id="113670" name="Rectangle 6"/>
          <p:cNvSpPr>
            <a:spLocks/>
          </p:cNvSpPr>
          <p:nvPr/>
        </p:nvSpPr>
        <p:spPr bwMode="auto">
          <a:xfrm>
            <a:off x="7344838" y="1955803"/>
            <a:ext cx="1231900" cy="54609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BFF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 eaLnBrk="1" hangingPunct="1">
              <a:spcBef>
                <a:spcPts val="1150"/>
              </a:spcBef>
            </a:pPr>
            <a:r>
              <a:rPr lang="en-US" sz="1600" dirty="0">
                <a:solidFill>
                  <a:srgbClr val="000000"/>
                </a:solidFill>
                <a:latin typeface="Comic Sans MS" charset="0"/>
                <a:sym typeface="Comic Sans MS" charset="0"/>
              </a:rPr>
              <a:t>Measure of inelasticity</a:t>
            </a:r>
          </a:p>
        </p:txBody>
      </p:sp>
      <p:sp>
        <p:nvSpPr>
          <p:cNvPr id="113671" name="Rectangle 7"/>
          <p:cNvSpPr>
            <a:spLocks/>
          </p:cNvSpPr>
          <p:nvPr/>
        </p:nvSpPr>
        <p:spPr bwMode="auto">
          <a:xfrm>
            <a:off x="7192432" y="2772835"/>
            <a:ext cx="1380068" cy="103293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BFF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 eaLnBrk="1" hangingPunct="1">
              <a:spcBef>
                <a:spcPts val="1150"/>
              </a:spcBef>
            </a:pPr>
            <a:r>
              <a:rPr lang="en-US" sz="1600" dirty="0">
                <a:solidFill>
                  <a:srgbClr val="000000"/>
                </a:solidFill>
                <a:latin typeface="Comic Sans MS" charset="0"/>
                <a:sym typeface="Comic Sans MS" charset="0"/>
              </a:rPr>
              <a:t>Measure of momentum fraction of </a:t>
            </a:r>
            <a:r>
              <a:rPr lang="en-US" sz="1600" dirty="0" smtClean="0">
                <a:solidFill>
                  <a:srgbClr val="000000"/>
                </a:solidFill>
                <a:latin typeface="Comic Sans MS" charset="0"/>
                <a:sym typeface="Comic Sans MS" charset="0"/>
              </a:rPr>
              <a:t>struck quark</a:t>
            </a:r>
            <a:endParaRPr lang="en-US" sz="1600" dirty="0">
              <a:solidFill>
                <a:srgbClr val="000000"/>
              </a:solidFill>
              <a:latin typeface="Comic Sans MS" charset="0"/>
              <a:sym typeface="Comic Sans MS" charset="0"/>
            </a:endParaRP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10/21/11</a:t>
            </a:r>
            <a:endParaRPr lang="en-US" altLang="ja-JP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4508500" y="3327400"/>
          <a:ext cx="1270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" name="Equation" r:id="rId5" imgW="127000" imgH="203200" progId="Equation.DSMT4">
                  <p:embed/>
                </p:oleObj>
              </mc:Choice>
              <mc:Fallback>
                <p:oleObj name="Equation" r:id="rId5" imgW="1270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3327400"/>
                        <a:ext cx="127000" cy="20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38100" y="880204"/>
            <a:ext cx="15931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Kinematics:</a:t>
            </a:r>
            <a:endParaRPr lang="en-US" sz="2000" u="sng" dirty="0"/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A. Deshpande, EIC Science and Project Overview</a:t>
            </a:r>
            <a:endParaRPr lang="en-US" altLang="ja-JP"/>
          </a:p>
        </p:txBody>
      </p:sp>
      <p:sp>
        <p:nvSpPr>
          <p:cNvPr id="29" name="TextBox 28"/>
          <p:cNvSpPr txBox="1"/>
          <p:nvPr/>
        </p:nvSpPr>
        <p:spPr>
          <a:xfrm>
            <a:off x="-1143000" y="-1397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52400" y="3889276"/>
            <a:ext cx="850646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FF"/>
                </a:solidFill>
              </a:rPr>
              <a:t>Inclusive events:</a:t>
            </a:r>
          </a:p>
          <a:p>
            <a:r>
              <a:rPr lang="en-US" dirty="0" err="1" smtClean="0"/>
              <a:t>e+p</a:t>
            </a:r>
            <a:r>
              <a:rPr lang="en-US" dirty="0" smtClean="0"/>
              <a:t>/A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e’+X</a:t>
            </a:r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detect only the scattered lepton in the detector</a:t>
            </a:r>
          </a:p>
          <a:p>
            <a:endParaRPr lang="en-US" dirty="0" smtClean="0">
              <a:sym typeface="Wingdings"/>
            </a:endParaRPr>
          </a:p>
          <a:p>
            <a:r>
              <a:rPr lang="en-US" dirty="0" smtClean="0">
                <a:solidFill>
                  <a:srgbClr val="0000FF"/>
                </a:solidFill>
                <a:sym typeface="Wingdings"/>
              </a:rPr>
              <a:t>Semi-inclusive events:</a:t>
            </a:r>
          </a:p>
          <a:p>
            <a:r>
              <a:rPr lang="en-US" dirty="0" err="1" smtClean="0">
                <a:sym typeface="Wingdings"/>
              </a:rPr>
              <a:t>e+p</a:t>
            </a:r>
            <a:r>
              <a:rPr lang="en-US" dirty="0" smtClean="0">
                <a:sym typeface="Wingdings"/>
              </a:rPr>
              <a:t>/A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e’+h(</a:t>
            </a:r>
            <a:r>
              <a:rPr lang="en-US" dirty="0" err="1" smtClean="0">
                <a:latin typeface="Symbol" charset="2"/>
                <a:cs typeface="Symbol" charset="2"/>
                <a:sym typeface="Wingdings"/>
              </a:rPr>
              <a:t>p</a:t>
            </a:r>
            <a:r>
              <a:rPr lang="en-US" dirty="0" err="1" smtClean="0">
                <a:sym typeface="Wingdings"/>
              </a:rPr>
              <a:t>,K,p,jet)+X</a:t>
            </a:r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detect the scattered lepton in coincidence with identified hadrons/jets in </a:t>
            </a:r>
          </a:p>
          <a:p>
            <a:r>
              <a:rPr lang="en-US" dirty="0" smtClean="0">
                <a:sym typeface="Wingdings"/>
              </a:rPr>
              <a:t>the detector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73900" y="4254500"/>
            <a:ext cx="16796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with respect to </a:t>
            </a:r>
            <a:r>
              <a:rPr lang="en-US" sz="1400" dirty="0" err="1" smtClean="0">
                <a:latin typeface="Symbol" charset="2"/>
                <a:cs typeface="Symbol" charset="2"/>
              </a:rPr>
              <a:t>g</a:t>
            </a:r>
            <a:endParaRPr lang="en-US" sz="1400" dirty="0">
              <a:latin typeface="Symbol" charset="2"/>
              <a:cs typeface="Symbol" charset="2"/>
            </a:endParaRPr>
          </a:p>
        </p:txBody>
      </p:sp>
      <p:graphicFrame>
        <p:nvGraphicFramePr>
          <p:cNvPr id="113668" name="Object 4"/>
          <p:cNvGraphicFramePr>
            <a:graphicFrameLocks noChangeAspect="1"/>
          </p:cNvGraphicFramePr>
          <p:nvPr/>
        </p:nvGraphicFramePr>
        <p:xfrm>
          <a:off x="4387850" y="1085850"/>
          <a:ext cx="2873375" cy="3760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" name="Equation" r:id="rId7" imgW="1638300" imgH="2146300" progId="Equation.3">
                  <p:embed/>
                </p:oleObj>
              </mc:Choice>
              <mc:Fallback>
                <p:oleObj name="Equation" r:id="rId7" imgW="1638300" imgH="2146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7850" y="1085850"/>
                        <a:ext cx="2873375" cy="3760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9322457"/>
      </p:ext>
    </p:extLst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xmlns:p14="http://schemas.microsoft.com/office/powerpoint/2010/main">
        <p14:prism/>
      </p:transition>
    </mc:Choice>
    <mc:Fallback xmlns:mv="urn:schemas-microsoft-com:mac:vml" xmlns="">
      <p:transition>
        <p:cov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QCD: The SM of Strong Interactions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8381"/>
            <a:ext cx="8229600" cy="2298067"/>
          </a:xfrm>
        </p:spPr>
        <p:txBody>
          <a:bodyPr/>
          <a:lstStyle/>
          <a:p>
            <a:pPr algn="ctr">
              <a:buNone/>
            </a:pPr>
            <a:r>
              <a:rPr lang="en-US" sz="3200" i="1" dirty="0" smtClean="0">
                <a:solidFill>
                  <a:schemeClr val="tx1"/>
                </a:solidFill>
              </a:rPr>
              <a:t>“Folks, we need to stop “testing” QCD</a:t>
            </a:r>
          </a:p>
          <a:p>
            <a:pPr algn="ctr">
              <a:buNone/>
            </a:pPr>
            <a:r>
              <a:rPr lang="en-US" sz="3200" i="1" dirty="0" smtClean="0">
                <a:solidFill>
                  <a:schemeClr val="tx1"/>
                </a:solidFill>
              </a:rPr>
              <a:t>and start </a:t>
            </a:r>
            <a:r>
              <a:rPr lang="en-US" sz="3200" i="1" u="sng" dirty="0" smtClean="0">
                <a:solidFill>
                  <a:schemeClr val="tx1"/>
                </a:solidFill>
              </a:rPr>
              <a:t>understanding</a:t>
            </a:r>
            <a:r>
              <a:rPr lang="en-US" sz="3200" i="1" dirty="0" smtClean="0">
                <a:solidFill>
                  <a:schemeClr val="tx1"/>
                </a:solidFill>
              </a:rPr>
              <a:t> it”</a:t>
            </a:r>
          </a:p>
          <a:p>
            <a:pPr algn="ctr">
              <a:buNone/>
            </a:pPr>
            <a:r>
              <a:rPr lang="en-US" sz="2000" dirty="0" smtClean="0"/>
              <a:t>Yuri </a:t>
            </a:r>
            <a:r>
              <a:rPr lang="en-US" sz="2000" dirty="0" err="1" smtClean="0"/>
              <a:t>Dokshitzer</a:t>
            </a:r>
            <a:endParaRPr lang="en-US" sz="2000" dirty="0" smtClean="0"/>
          </a:p>
          <a:p>
            <a:pPr algn="ctr">
              <a:buNone/>
            </a:pPr>
            <a:r>
              <a:rPr lang="en-US" b="1" dirty="0" smtClean="0">
                <a:solidFill>
                  <a:srgbClr val="0000FF"/>
                </a:solidFill>
              </a:rPr>
              <a:t>1998</a:t>
            </a:r>
            <a:r>
              <a:rPr lang="en-US" dirty="0" smtClean="0"/>
              <a:t>,</a:t>
            </a:r>
            <a:r>
              <a:rPr lang="en-US" sz="2000" dirty="0" smtClean="0"/>
              <a:t> ICHEP Vancouver, BC , Conference Summary Talk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10/21/11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A. Deshpande, EIC Science and Project Overview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150D-7C2F-1D4C-81AD-057E2CD66132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4" name="Group 13"/>
          <p:cNvGrpSpPr/>
          <p:nvPr/>
        </p:nvGrpSpPr>
        <p:grpSpPr>
          <a:xfrm>
            <a:off x="457200" y="3536210"/>
            <a:ext cx="7975736" cy="2922789"/>
            <a:chOff x="457200" y="3536210"/>
            <a:chExt cx="7975736" cy="2922789"/>
          </a:xfrm>
        </p:grpSpPr>
        <p:grpSp>
          <p:nvGrpSpPr>
            <p:cNvPr id="5" name="Group 6"/>
            <p:cNvGrpSpPr>
              <a:grpSpLocks noChangeAspect="1"/>
            </p:cNvGrpSpPr>
            <p:nvPr/>
          </p:nvGrpSpPr>
          <p:grpSpPr>
            <a:xfrm>
              <a:off x="2261208" y="4541299"/>
              <a:ext cx="4572000" cy="1917700"/>
              <a:chOff x="784961" y="1506809"/>
              <a:chExt cx="6873139" cy="2882900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4961" y="1506809"/>
                <a:ext cx="2057400" cy="2882900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72019" y="1538559"/>
                <a:ext cx="2057400" cy="2819400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00700" y="1506809"/>
                <a:ext cx="2057400" cy="2882900"/>
              </a:xfrm>
              <a:prstGeom prst="rect">
                <a:avLst/>
              </a:prstGeom>
            </p:spPr>
          </p:pic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00872" y="4739635"/>
              <a:ext cx="1286709" cy="1286709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457200" y="3536210"/>
              <a:ext cx="7975736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FF"/>
                  </a:solidFill>
                </a:rPr>
                <a:t>2004</a:t>
              </a:r>
              <a:r>
                <a:rPr lang="en-US" sz="2800" dirty="0" smtClean="0"/>
                <a:t> For the discovery of asymptotic freedom in QCD</a:t>
              </a:r>
            </a:p>
            <a:p>
              <a:endParaRPr lang="en-US" dirty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46227" y="4739635"/>
              <a:ext cx="1286709" cy="12867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3648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EIC  : Basic Parameters (e-p)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7648" y="1066800"/>
            <a:ext cx="4876800" cy="5334000"/>
          </a:xfrm>
        </p:spPr>
        <p:txBody>
          <a:bodyPr anchor="ctr">
            <a:normAutofit/>
          </a:bodyPr>
          <a:lstStyle/>
          <a:p>
            <a:r>
              <a:rPr lang="en-US" dirty="0" err="1" smtClean="0"/>
              <a:t>E</a:t>
            </a:r>
            <a:r>
              <a:rPr lang="en-US" baseline="-25000" dirty="0" err="1" smtClean="0"/>
              <a:t>e</a:t>
            </a:r>
            <a:r>
              <a:rPr lang="en-US" dirty="0" smtClean="0"/>
              <a:t>=</a:t>
            </a:r>
            <a:r>
              <a:rPr lang="en-US" dirty="0" smtClean="0">
                <a:solidFill>
                  <a:srgbClr val="8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10</a:t>
            </a:r>
            <a:r>
              <a:rPr lang="en-US" dirty="0" smtClean="0"/>
              <a:t> </a:t>
            </a:r>
            <a:r>
              <a:rPr lang="en-US" dirty="0" err="1" smtClean="0"/>
              <a:t>GeV</a:t>
            </a:r>
            <a:r>
              <a:rPr lang="en-US" dirty="0" smtClean="0"/>
              <a:t> </a:t>
            </a:r>
            <a:r>
              <a:rPr lang="en-US" sz="1800" dirty="0" smtClean="0"/>
              <a:t>(</a:t>
            </a:r>
            <a:r>
              <a:rPr lang="en-US" sz="1800" dirty="0" smtClean="0">
                <a:solidFill>
                  <a:srgbClr val="008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5</a:t>
            </a:r>
            <a:r>
              <a:rPr lang="en-US" sz="1800" dirty="0" smtClean="0"/>
              <a:t>-30 </a:t>
            </a:r>
            <a:r>
              <a:rPr lang="en-US" sz="1800" dirty="0" err="1" smtClean="0"/>
              <a:t>GeV</a:t>
            </a:r>
            <a:r>
              <a:rPr lang="en-US" sz="1800" dirty="0" smtClean="0"/>
              <a:t> variable)</a:t>
            </a:r>
          </a:p>
          <a:p>
            <a:r>
              <a:rPr lang="en-US" dirty="0" err="1" smtClean="0"/>
              <a:t>E</a:t>
            </a:r>
            <a:r>
              <a:rPr lang="en-US" baseline="-25000" dirty="0" err="1" smtClean="0"/>
              <a:t>p</a:t>
            </a:r>
            <a:r>
              <a:rPr lang="en-US" dirty="0" smtClean="0"/>
              <a:t>=</a:t>
            </a:r>
            <a:r>
              <a:rPr lang="en-US" dirty="0" smtClean="0">
                <a:solidFill>
                  <a:srgbClr val="8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250</a:t>
            </a:r>
            <a:r>
              <a:rPr lang="en-US" dirty="0" smtClean="0"/>
              <a:t> </a:t>
            </a:r>
            <a:r>
              <a:rPr lang="en-US" dirty="0" err="1" smtClean="0"/>
              <a:t>GeV</a:t>
            </a:r>
            <a:r>
              <a:rPr lang="en-US" dirty="0" smtClean="0"/>
              <a:t> </a:t>
            </a:r>
            <a:r>
              <a:rPr lang="en-US" sz="1800" dirty="0" smtClean="0"/>
              <a:t>(</a:t>
            </a:r>
            <a:r>
              <a:rPr lang="en-US" sz="1800" dirty="0" smtClean="0">
                <a:solidFill>
                  <a:srgbClr val="008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50</a:t>
            </a:r>
            <a:r>
              <a:rPr lang="en-US" sz="1800" dirty="0" smtClean="0"/>
              <a:t>-275 </a:t>
            </a:r>
            <a:r>
              <a:rPr lang="en-US" sz="1800" dirty="0" err="1" smtClean="0"/>
              <a:t>GeV</a:t>
            </a:r>
            <a:r>
              <a:rPr lang="en-US" sz="1800" dirty="0" smtClean="0"/>
              <a:t> Variable)</a:t>
            </a:r>
          </a:p>
          <a:p>
            <a:r>
              <a:rPr lang="en-US" dirty="0" err="1" smtClean="0">
                <a:solidFill>
                  <a:srgbClr val="8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Sqrt</a:t>
            </a:r>
            <a:r>
              <a:rPr lang="en-US" dirty="0" smtClean="0">
                <a:solidFill>
                  <a:srgbClr val="8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(S</a:t>
            </a:r>
            <a:r>
              <a:rPr lang="en-US" baseline="-25000" dirty="0" smtClean="0">
                <a:solidFill>
                  <a:srgbClr val="8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ep</a:t>
            </a:r>
            <a:r>
              <a:rPr lang="en-US" dirty="0" smtClean="0">
                <a:solidFill>
                  <a:srgbClr val="8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) = 100 (30-180) </a:t>
            </a:r>
            <a:r>
              <a:rPr lang="en-US" dirty="0" err="1" smtClean="0">
                <a:solidFill>
                  <a:srgbClr val="8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GeV</a:t>
            </a:r>
            <a:endParaRPr lang="en-US" dirty="0" smtClean="0">
              <a:solidFill>
                <a:srgbClr val="80000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en-US" dirty="0" err="1"/>
              <a:t>x</a:t>
            </a:r>
            <a:r>
              <a:rPr lang="en-US" baseline="-25000" dirty="0" err="1" smtClean="0"/>
              <a:t>min</a:t>
            </a:r>
            <a:r>
              <a:rPr lang="en-US" dirty="0" smtClean="0"/>
              <a:t> ~ 10</a:t>
            </a:r>
            <a:r>
              <a:rPr lang="en-US" baseline="30000" dirty="0" smtClean="0"/>
              <a:t>-4 </a:t>
            </a:r>
            <a:r>
              <a:rPr lang="en-US" dirty="0" smtClean="0"/>
              <a:t>; Q</a:t>
            </a:r>
            <a:r>
              <a:rPr lang="en-US" baseline="30000" dirty="0" smtClean="0"/>
              <a:t>2</a:t>
            </a:r>
            <a:r>
              <a:rPr lang="en-US" baseline="-25000" dirty="0" smtClean="0"/>
              <a:t>max</a:t>
            </a:r>
            <a:r>
              <a:rPr lang="en-US" dirty="0"/>
              <a:t>~</a:t>
            </a:r>
            <a:r>
              <a:rPr lang="en-US" dirty="0" smtClean="0"/>
              <a:t> 10</a:t>
            </a:r>
            <a:r>
              <a:rPr lang="en-US" baseline="30000" dirty="0" smtClean="0"/>
              <a:t>4</a:t>
            </a:r>
            <a:r>
              <a:rPr lang="en-US" dirty="0" smtClean="0"/>
              <a:t> </a:t>
            </a:r>
            <a:r>
              <a:rPr lang="en-US" dirty="0" err="1" smtClean="0"/>
              <a:t>GeV</a:t>
            </a:r>
            <a:endParaRPr lang="en-US" dirty="0" smtClean="0"/>
          </a:p>
          <a:p>
            <a:r>
              <a:rPr lang="en-US" dirty="0"/>
              <a:t>P</a:t>
            </a:r>
            <a:r>
              <a:rPr lang="en-US" dirty="0" smtClean="0"/>
              <a:t>olarization ~ 70%: </a:t>
            </a:r>
            <a:r>
              <a:rPr lang="en-US" dirty="0" err="1" smtClean="0"/>
              <a:t>e,p</a:t>
            </a:r>
            <a:r>
              <a:rPr lang="en-US" dirty="0" smtClean="0"/>
              <a:t>, D/</a:t>
            </a:r>
            <a:r>
              <a:rPr lang="en-US" baseline="30000" dirty="0" smtClean="0"/>
              <a:t>3</a:t>
            </a:r>
            <a:r>
              <a:rPr lang="en-US" dirty="0" smtClean="0"/>
              <a:t>He</a:t>
            </a:r>
          </a:p>
          <a:p>
            <a:r>
              <a:rPr lang="en-US" dirty="0" smtClean="0">
                <a:solidFill>
                  <a:srgbClr val="8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Luminosity </a:t>
            </a:r>
            <a:r>
              <a:rPr lang="en-US" dirty="0" err="1" smtClean="0">
                <a:solidFill>
                  <a:srgbClr val="8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L</a:t>
            </a:r>
            <a:r>
              <a:rPr lang="en-US" baseline="-25000" dirty="0" err="1" smtClean="0">
                <a:solidFill>
                  <a:srgbClr val="8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ep</a:t>
            </a:r>
            <a:r>
              <a:rPr lang="en-US" dirty="0" smtClean="0">
                <a:solidFill>
                  <a:srgbClr val="8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= 10</a:t>
            </a:r>
            <a:r>
              <a:rPr lang="en-US" baseline="30000" dirty="0" smtClean="0">
                <a:solidFill>
                  <a:srgbClr val="8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33-34</a:t>
            </a:r>
            <a:r>
              <a:rPr lang="en-US" dirty="0" smtClean="0">
                <a:solidFill>
                  <a:srgbClr val="8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cm</a:t>
            </a:r>
            <a:r>
              <a:rPr lang="en-US" baseline="30000" dirty="0" smtClean="0">
                <a:solidFill>
                  <a:srgbClr val="8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-2</a:t>
            </a:r>
            <a:r>
              <a:rPr lang="en-US" dirty="0" smtClean="0">
                <a:solidFill>
                  <a:srgbClr val="8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s</a:t>
            </a:r>
            <a:r>
              <a:rPr lang="en-US" baseline="30000" dirty="0" smtClean="0">
                <a:solidFill>
                  <a:srgbClr val="8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-1</a:t>
            </a:r>
          </a:p>
          <a:p>
            <a:r>
              <a:rPr lang="en-US" dirty="0" smtClean="0">
                <a:solidFill>
                  <a:srgbClr val="FF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Minimum </a:t>
            </a:r>
            <a:r>
              <a:rPr lang="en-US" dirty="0" smtClean="0">
                <a:solidFill>
                  <a:srgbClr val="008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Integrated luminosity: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50 fb</a:t>
            </a:r>
            <a:r>
              <a:rPr lang="en-US" baseline="30000" dirty="0" smtClean="0">
                <a:solidFill>
                  <a:srgbClr val="008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-1</a:t>
            </a:r>
            <a:r>
              <a:rPr lang="en-US" dirty="0" smtClean="0">
                <a:solidFill>
                  <a:srgbClr val="008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in 10 yrs (100 </a:t>
            </a:r>
            <a:r>
              <a:rPr lang="en-US" dirty="0" err="1" smtClean="0">
                <a:solidFill>
                  <a:srgbClr val="008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x</a:t>
            </a:r>
            <a:r>
              <a:rPr lang="en-US" dirty="0" smtClean="0">
                <a:solidFill>
                  <a:srgbClr val="008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HERA)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Possible with 10</a:t>
            </a:r>
            <a:r>
              <a:rPr lang="en-US" baseline="30000" dirty="0" smtClean="0">
                <a:solidFill>
                  <a:srgbClr val="008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33</a:t>
            </a:r>
            <a:r>
              <a:rPr lang="en-US" dirty="0" smtClean="0">
                <a:solidFill>
                  <a:srgbClr val="008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cm</a:t>
            </a:r>
            <a:r>
              <a:rPr lang="en-US" baseline="30000" dirty="0" smtClean="0">
                <a:solidFill>
                  <a:srgbClr val="008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-2</a:t>
            </a:r>
            <a:r>
              <a:rPr lang="en-US" dirty="0" smtClean="0">
                <a:solidFill>
                  <a:srgbClr val="008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s</a:t>
            </a:r>
            <a:r>
              <a:rPr lang="en-US" baseline="30000" dirty="0" smtClean="0">
                <a:solidFill>
                  <a:srgbClr val="008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-1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Recent projections </a:t>
            </a:r>
            <a:r>
              <a:rPr lang="en-US" i="1" dirty="0" smtClean="0">
                <a:solidFill>
                  <a:srgbClr val="FF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much higher</a:t>
            </a:r>
            <a:endParaRPr lang="en-US" dirty="0" smtClean="0">
              <a:solidFill>
                <a:srgbClr val="80000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10/21/11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A. Deshpande, EIC Science and Project Overview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150D-7C2F-1D4C-81AD-057E2CD66132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8" name="Picture 4" descr="EIC fig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1950" y="1066800"/>
            <a:ext cx="4933950" cy="5257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2370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6820"/>
            <a:ext cx="8229600" cy="764404"/>
          </a:xfrm>
          <a:solidFill>
            <a:schemeClr val="bg1">
              <a:alpha val="86000"/>
            </a:schemeClr>
          </a:solidFill>
        </p:spPr>
        <p:txBody>
          <a:bodyPr/>
          <a:lstStyle/>
          <a:p>
            <a:r>
              <a:rPr lang="en-US" dirty="0" smtClean="0"/>
              <a:t>EIC  : Basic Parameters (e-A)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2566" y="1066800"/>
            <a:ext cx="4876800" cy="5334000"/>
          </a:xfrm>
        </p:spPr>
        <p:txBody>
          <a:bodyPr anchor="ctr">
            <a:normAutofit/>
          </a:bodyPr>
          <a:lstStyle/>
          <a:p>
            <a:r>
              <a:rPr lang="en-US" dirty="0" err="1" smtClean="0"/>
              <a:t>E</a:t>
            </a:r>
            <a:r>
              <a:rPr lang="en-US" baseline="-25000" dirty="0" err="1" smtClean="0"/>
              <a:t>e</a:t>
            </a:r>
            <a:r>
              <a:rPr lang="en-US" dirty="0" smtClean="0"/>
              <a:t>=</a:t>
            </a:r>
            <a:r>
              <a:rPr lang="en-US" dirty="0" smtClean="0">
                <a:solidFill>
                  <a:srgbClr val="8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10</a:t>
            </a:r>
            <a:r>
              <a:rPr lang="en-US" dirty="0" smtClean="0"/>
              <a:t> </a:t>
            </a:r>
            <a:r>
              <a:rPr lang="en-US" dirty="0" err="1" smtClean="0"/>
              <a:t>GeV</a:t>
            </a:r>
            <a:r>
              <a:rPr lang="en-US" dirty="0" smtClean="0"/>
              <a:t> </a:t>
            </a:r>
            <a:r>
              <a:rPr lang="en-US" sz="1800" dirty="0" smtClean="0"/>
              <a:t>(</a:t>
            </a:r>
            <a:r>
              <a:rPr lang="en-US" sz="1800" dirty="0" smtClean="0">
                <a:solidFill>
                  <a:srgbClr val="008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5</a:t>
            </a:r>
            <a:r>
              <a:rPr lang="en-US" sz="1800" dirty="0" smtClean="0"/>
              <a:t>-30 </a:t>
            </a:r>
            <a:r>
              <a:rPr lang="en-US" sz="1800" dirty="0" err="1" smtClean="0"/>
              <a:t>GeV</a:t>
            </a:r>
            <a:r>
              <a:rPr lang="en-US" sz="1800" dirty="0" smtClean="0"/>
              <a:t> variable)</a:t>
            </a:r>
          </a:p>
          <a:p>
            <a:r>
              <a:rPr lang="en-US" dirty="0" smtClean="0"/>
              <a:t>E</a:t>
            </a:r>
            <a:r>
              <a:rPr lang="en-US" baseline="-25000" dirty="0"/>
              <a:t>A</a:t>
            </a:r>
            <a:r>
              <a:rPr lang="en-US" dirty="0" smtClean="0"/>
              <a:t>=</a:t>
            </a:r>
            <a:r>
              <a:rPr lang="en-US" dirty="0" smtClean="0">
                <a:solidFill>
                  <a:srgbClr val="8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100</a:t>
            </a:r>
            <a:r>
              <a:rPr lang="en-US" dirty="0" smtClean="0"/>
              <a:t> </a:t>
            </a:r>
            <a:r>
              <a:rPr lang="en-US" dirty="0" err="1" smtClean="0"/>
              <a:t>GeV</a:t>
            </a:r>
            <a:r>
              <a:rPr lang="en-US" dirty="0" smtClean="0"/>
              <a:t> </a:t>
            </a:r>
            <a:r>
              <a:rPr lang="en-US" sz="1800" dirty="0" smtClean="0"/>
              <a:t>(</a:t>
            </a:r>
            <a:r>
              <a:rPr lang="en-US" sz="1800" dirty="0" smtClean="0">
                <a:solidFill>
                  <a:srgbClr val="008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20</a:t>
            </a:r>
            <a:r>
              <a:rPr lang="en-US" sz="1800" dirty="0" smtClean="0"/>
              <a:t>-110 </a:t>
            </a:r>
            <a:r>
              <a:rPr lang="en-US" sz="1800" dirty="0" err="1" smtClean="0"/>
              <a:t>GeV</a:t>
            </a:r>
            <a:r>
              <a:rPr lang="en-US" sz="1800" dirty="0" smtClean="0"/>
              <a:t> Variable)</a:t>
            </a:r>
          </a:p>
          <a:p>
            <a:r>
              <a:rPr lang="en-US" dirty="0" err="1" smtClean="0">
                <a:solidFill>
                  <a:srgbClr val="8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Sqrt</a:t>
            </a:r>
            <a:r>
              <a:rPr lang="en-US" dirty="0" smtClean="0">
                <a:solidFill>
                  <a:srgbClr val="8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(</a:t>
            </a:r>
            <a:r>
              <a:rPr lang="en-US" dirty="0" err="1" smtClean="0">
                <a:solidFill>
                  <a:srgbClr val="8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S</a:t>
            </a:r>
            <a:r>
              <a:rPr lang="en-US" baseline="-25000" dirty="0" err="1" smtClean="0">
                <a:solidFill>
                  <a:srgbClr val="8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eA</a:t>
            </a:r>
            <a:r>
              <a:rPr lang="en-US" dirty="0" smtClean="0">
                <a:solidFill>
                  <a:srgbClr val="8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) = 63 (20-115) </a:t>
            </a:r>
            <a:r>
              <a:rPr lang="en-US" dirty="0" err="1" smtClean="0">
                <a:solidFill>
                  <a:srgbClr val="8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GeV</a:t>
            </a:r>
            <a:endParaRPr lang="en-US" dirty="0" smtClean="0">
              <a:solidFill>
                <a:srgbClr val="80000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en-US" dirty="0" err="1"/>
              <a:t>x</a:t>
            </a:r>
            <a:r>
              <a:rPr lang="en-US" baseline="-25000" dirty="0" err="1" smtClean="0"/>
              <a:t>min</a:t>
            </a:r>
            <a:r>
              <a:rPr lang="en-US" dirty="0" smtClean="0"/>
              <a:t> ~10</a:t>
            </a:r>
            <a:r>
              <a:rPr lang="en-US" baseline="30000" dirty="0" smtClean="0"/>
              <a:t>-4 </a:t>
            </a:r>
            <a:r>
              <a:rPr lang="en-US" dirty="0" smtClean="0"/>
              <a:t>;</a:t>
            </a:r>
          </a:p>
          <a:p>
            <a:r>
              <a:rPr lang="en-US" dirty="0" smtClean="0"/>
              <a:t>Q</a:t>
            </a:r>
            <a:r>
              <a:rPr lang="en-US" baseline="30000" dirty="0" smtClean="0"/>
              <a:t>2</a:t>
            </a:r>
            <a:r>
              <a:rPr lang="en-US" baseline="-25000" dirty="0" smtClean="0"/>
              <a:t>max</a:t>
            </a:r>
            <a:r>
              <a:rPr lang="en-US" dirty="0"/>
              <a:t> </a:t>
            </a:r>
            <a:r>
              <a:rPr lang="en-US" dirty="0" smtClean="0"/>
              <a:t>~ 8 x10</a:t>
            </a:r>
            <a:r>
              <a:rPr lang="en-US" baseline="30000" dirty="0" smtClean="0"/>
              <a:t>3</a:t>
            </a:r>
            <a:r>
              <a:rPr lang="en-US" dirty="0" smtClean="0"/>
              <a:t> </a:t>
            </a:r>
            <a:r>
              <a:rPr lang="en-US" dirty="0" err="1" smtClean="0"/>
              <a:t>GeV</a:t>
            </a:r>
            <a:endParaRPr lang="en-US" b="1" dirty="0"/>
          </a:p>
          <a:p>
            <a:pPr>
              <a:buNone/>
            </a:pPr>
            <a:r>
              <a:rPr lang="en-US" b="1" dirty="0" smtClean="0"/>
              <a:t>Nuclei: </a:t>
            </a:r>
          </a:p>
          <a:p>
            <a:r>
              <a:rPr lang="en-US" b="1" dirty="0" smtClean="0"/>
              <a:t>Proton </a:t>
            </a:r>
            <a:r>
              <a:rPr lang="en-US" b="1" dirty="0" smtClean="0">
                <a:sym typeface="Wingdings"/>
              </a:rPr>
              <a:t> </a:t>
            </a:r>
            <a:r>
              <a:rPr lang="en-US" b="1" dirty="0" smtClean="0"/>
              <a:t>Uranium</a:t>
            </a:r>
          </a:p>
          <a:p>
            <a:r>
              <a:rPr lang="en-US" b="1" dirty="0" err="1" smtClean="0"/>
              <a:t>L</a:t>
            </a:r>
            <a:r>
              <a:rPr lang="en-US" b="1" baseline="-25000" dirty="0" err="1" smtClean="0"/>
              <a:t>eA</a:t>
            </a:r>
            <a:r>
              <a:rPr lang="en-US" b="1" dirty="0" smtClean="0"/>
              <a:t>/N = 10</a:t>
            </a:r>
            <a:r>
              <a:rPr lang="en-US" b="1" baseline="30000" dirty="0" smtClean="0"/>
              <a:t>33-34</a:t>
            </a:r>
            <a:r>
              <a:rPr lang="en-US" b="1" dirty="0" smtClean="0"/>
              <a:t> cm</a:t>
            </a:r>
            <a:r>
              <a:rPr lang="en-US" b="1" baseline="30000" dirty="0" smtClean="0"/>
              <a:t>-2</a:t>
            </a:r>
            <a:r>
              <a:rPr lang="en-US" b="1" dirty="0" smtClean="0"/>
              <a:t>s</a:t>
            </a:r>
            <a:r>
              <a:rPr lang="en-US" b="1" baseline="30000" dirty="0" smtClean="0"/>
              <a:t>-1</a:t>
            </a:r>
            <a:endParaRPr lang="en-US" b="1" dirty="0" smtClean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10/21/11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A. Deshpande, EIC Science and Project Overview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150D-7C2F-1D4C-81AD-057E2CD66132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4519" y="1425944"/>
            <a:ext cx="4746623" cy="431404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535352" y="4415693"/>
            <a:ext cx="389987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/>
        </p:nvCxnSpPr>
        <p:spPr>
          <a:xfrm flipV="1">
            <a:off x="1582615" y="2266469"/>
            <a:ext cx="2770318" cy="296983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/>
          </p:cNvCxnSpPr>
          <p:nvPr/>
        </p:nvCxnSpPr>
        <p:spPr>
          <a:xfrm flipV="1">
            <a:off x="745270" y="3673236"/>
            <a:ext cx="409998" cy="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155268" y="3488571"/>
            <a:ext cx="1287532" cy="2693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" dirty="0" err="1" smtClean="0">
                <a:latin typeface="Arial Narrow"/>
                <a:cs typeface="Arial Narrow"/>
              </a:rPr>
              <a:t>eRHIC</a:t>
            </a:r>
            <a:r>
              <a:rPr lang="en-US" sz="1150" dirty="0" smtClean="0">
                <a:latin typeface="Arial Narrow"/>
                <a:cs typeface="Arial Narrow"/>
              </a:rPr>
              <a:t> (5+100) </a:t>
            </a:r>
            <a:r>
              <a:rPr lang="en-US" sz="1150" dirty="0" err="1" smtClean="0">
                <a:latin typeface="Arial Narrow"/>
                <a:cs typeface="Arial Narrow"/>
              </a:rPr>
              <a:t>GeV</a:t>
            </a:r>
            <a:endParaRPr lang="en-US" sz="115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70821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1530631"/>
            <a:ext cx="7772400" cy="1470025"/>
          </a:xfrm>
        </p:spPr>
        <p:txBody>
          <a:bodyPr/>
          <a:lstStyle/>
          <a:p>
            <a:r>
              <a:rPr lang="en-US" dirty="0" smtClean="0"/>
              <a:t>Machine Designs</a:t>
            </a:r>
            <a:endParaRPr lang="en-US" sz="2000" dirty="0">
              <a:solidFill>
                <a:srgbClr val="800000"/>
              </a:solidFill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371600" y="3349618"/>
            <a:ext cx="6400800" cy="2963602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eRHIC</a:t>
            </a:r>
            <a:r>
              <a:rPr lang="en-US" dirty="0" smtClean="0">
                <a:solidFill>
                  <a:schemeClr val="tx1"/>
                </a:solidFill>
              </a:rPr>
              <a:t> at Brookhaven National Laboratory using the existing RHIC complex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ELIC at Jefferson Laboratory using the Upgraded 12GeV CEBAF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Both planned to be STAGED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20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Box 1"/>
          <p:cNvSpPr txBox="1">
            <a:spLocks noChangeArrowheads="1"/>
          </p:cNvSpPr>
          <p:nvPr/>
        </p:nvSpPr>
        <p:spPr bwMode="auto">
          <a:xfrm>
            <a:off x="7018144" y="3623564"/>
            <a:ext cx="2125856" cy="230832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en-US" sz="1600" b="1" i="1" dirty="0" err="1">
                <a:solidFill>
                  <a:srgbClr val="0033CC"/>
                </a:solidFill>
              </a:rPr>
              <a:t>eRHIC</a:t>
            </a:r>
            <a:r>
              <a:rPr lang="en-US" sz="1600" b="1" i="1" dirty="0">
                <a:solidFill>
                  <a:srgbClr val="0033CC"/>
                </a:solidFill>
              </a:rPr>
              <a:t> design has </a:t>
            </a:r>
            <a:r>
              <a:rPr lang="en-US" sz="1600" b="1" i="1" dirty="0" smtClean="0">
                <a:solidFill>
                  <a:srgbClr val="0033CC"/>
                </a:solidFill>
              </a:rPr>
              <a:t>evolved </a:t>
            </a:r>
            <a:r>
              <a:rPr lang="en-US" sz="1600" b="1" i="1" dirty="0">
                <a:solidFill>
                  <a:srgbClr val="0033CC"/>
                </a:solidFill>
              </a:rPr>
              <a:t>to make optimal </a:t>
            </a:r>
            <a:r>
              <a:rPr lang="en-US" sz="1600" b="1" i="1" dirty="0" smtClean="0">
                <a:solidFill>
                  <a:srgbClr val="0033CC"/>
                </a:solidFill>
              </a:rPr>
              <a:t> use </a:t>
            </a:r>
            <a:r>
              <a:rPr lang="en-US" sz="1600" b="1" i="1" dirty="0">
                <a:solidFill>
                  <a:srgbClr val="0033CC"/>
                </a:solidFill>
              </a:rPr>
              <a:t>of existing RHIC </a:t>
            </a:r>
            <a:r>
              <a:rPr lang="en-US" sz="1600" b="1" i="1" dirty="0" smtClean="0">
                <a:solidFill>
                  <a:srgbClr val="0033CC"/>
                </a:solidFill>
              </a:rPr>
              <a:t>infrastructure</a:t>
            </a:r>
            <a:r>
              <a:rPr lang="en-US" sz="1600" b="1" i="1" dirty="0">
                <a:solidFill>
                  <a:srgbClr val="0033CC"/>
                </a:solidFill>
              </a:rPr>
              <a:t>, and to permit straightforward (multi-step) upgrades from Phase 1 to eventual full electron energy</a:t>
            </a:r>
          </a:p>
        </p:txBody>
      </p:sp>
      <p:sp>
        <p:nvSpPr>
          <p:cNvPr id="120" name="Arc 119"/>
          <p:cNvSpPr/>
          <p:nvPr/>
        </p:nvSpPr>
        <p:spPr>
          <a:xfrm>
            <a:off x="3173413" y="6216650"/>
            <a:ext cx="1041400" cy="1206500"/>
          </a:xfrm>
          <a:prstGeom prst="arc">
            <a:avLst>
              <a:gd name="adj1" fmla="val 16200000"/>
              <a:gd name="adj2" fmla="val 21320030"/>
            </a:avLst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21" name="Arc 120"/>
          <p:cNvSpPr/>
          <p:nvPr/>
        </p:nvSpPr>
        <p:spPr>
          <a:xfrm flipH="1">
            <a:off x="4595813" y="6210300"/>
            <a:ext cx="1041400" cy="1206500"/>
          </a:xfrm>
          <a:prstGeom prst="arc">
            <a:avLst>
              <a:gd name="adj1" fmla="val 16200000"/>
              <a:gd name="adj2" fmla="val 21320030"/>
            </a:avLst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237" name="Arc 236"/>
          <p:cNvSpPr>
            <a:spLocks noChangeAspect="1"/>
          </p:cNvSpPr>
          <p:nvPr/>
        </p:nvSpPr>
        <p:spPr>
          <a:xfrm rot="18146531">
            <a:off x="1539082" y="1110456"/>
            <a:ext cx="4491038" cy="3825875"/>
          </a:xfrm>
          <a:prstGeom prst="arc">
            <a:avLst>
              <a:gd name="adj1" fmla="val 16200000"/>
              <a:gd name="adj2" fmla="val 19742576"/>
            </a:avLst>
          </a:prstGeom>
          <a:ln w="38100" cap="flat" cmpd="sng" algn="ctr">
            <a:solidFill>
              <a:srgbClr val="DD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290" name="Arc 289"/>
          <p:cNvSpPr>
            <a:spLocks noChangeAspect="1"/>
          </p:cNvSpPr>
          <p:nvPr/>
        </p:nvSpPr>
        <p:spPr>
          <a:xfrm rot="7277956">
            <a:off x="2842419" y="2432844"/>
            <a:ext cx="3890962" cy="3911600"/>
          </a:xfrm>
          <a:prstGeom prst="arc">
            <a:avLst>
              <a:gd name="adj1" fmla="val 16200000"/>
              <a:gd name="adj2" fmla="val 19504192"/>
            </a:avLst>
          </a:prstGeom>
          <a:ln w="38100" cap="flat" cmpd="sng" algn="ctr">
            <a:solidFill>
              <a:srgbClr val="DD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47111" name="Text Box 110"/>
          <p:cNvSpPr txBox="1">
            <a:spLocks noChangeArrowheads="1"/>
          </p:cNvSpPr>
          <p:nvPr/>
        </p:nvSpPr>
        <p:spPr bwMode="auto">
          <a:xfrm>
            <a:off x="3962400" y="5694363"/>
            <a:ext cx="8572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eaLnBrk="0" hangingPunct="0"/>
            <a:r>
              <a:rPr lang="en-US" sz="1600">
                <a:solidFill>
                  <a:srgbClr val="FF0000"/>
                </a:solidFill>
                <a:latin typeface="Comic Sans MS" pitchFamily="66" charset="0"/>
              </a:rPr>
              <a:t>eSTAR</a:t>
            </a:r>
          </a:p>
        </p:txBody>
      </p:sp>
      <p:sp>
        <p:nvSpPr>
          <p:cNvPr id="47112" name="Text Box 111"/>
          <p:cNvSpPr txBox="1">
            <a:spLocks noChangeArrowheads="1"/>
          </p:cNvSpPr>
          <p:nvPr/>
        </p:nvSpPr>
        <p:spPr bwMode="auto">
          <a:xfrm rot="3600000">
            <a:off x="1955006" y="4641057"/>
            <a:ext cx="11144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eaLnBrk="0" hangingPunct="0"/>
            <a:r>
              <a:rPr lang="en-US" sz="1600">
                <a:solidFill>
                  <a:srgbClr val="FF0000"/>
                </a:solidFill>
                <a:latin typeface="Comic Sans MS" pitchFamily="66" charset="0"/>
              </a:rPr>
              <a:t>ePHENIX</a:t>
            </a:r>
          </a:p>
        </p:txBody>
      </p:sp>
      <p:sp>
        <p:nvSpPr>
          <p:cNvPr id="146" name="Arc 145"/>
          <p:cNvSpPr>
            <a:spLocks noChangeAspect="1"/>
          </p:cNvSpPr>
          <p:nvPr/>
        </p:nvSpPr>
        <p:spPr>
          <a:xfrm>
            <a:off x="2992438" y="1074738"/>
            <a:ext cx="3657600" cy="3657600"/>
          </a:xfrm>
          <a:prstGeom prst="arc">
            <a:avLst>
              <a:gd name="adj1" fmla="val 16200000"/>
              <a:gd name="adj2" fmla="val 19742576"/>
            </a:avLst>
          </a:pr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53" name="Arc 152"/>
          <p:cNvSpPr>
            <a:spLocks noChangeAspect="1"/>
          </p:cNvSpPr>
          <p:nvPr/>
        </p:nvSpPr>
        <p:spPr>
          <a:xfrm>
            <a:off x="3008313" y="1035050"/>
            <a:ext cx="3657600" cy="3657600"/>
          </a:xfrm>
          <a:prstGeom prst="arc">
            <a:avLst>
              <a:gd name="adj1" fmla="val 16200000"/>
              <a:gd name="adj2" fmla="val 19742576"/>
            </a:avLst>
          </a:pr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54" name="Arc 153"/>
          <p:cNvSpPr>
            <a:spLocks noChangeAspect="1"/>
          </p:cNvSpPr>
          <p:nvPr/>
        </p:nvSpPr>
        <p:spPr>
          <a:xfrm rot="18000000">
            <a:off x="2117725" y="1033463"/>
            <a:ext cx="3657600" cy="3657600"/>
          </a:xfrm>
          <a:prstGeom prst="arc">
            <a:avLst>
              <a:gd name="adj1" fmla="val 16200000"/>
              <a:gd name="adj2" fmla="val 19742576"/>
            </a:avLst>
          </a:pr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57" name="Arc 156"/>
          <p:cNvSpPr>
            <a:spLocks noChangeAspect="1"/>
          </p:cNvSpPr>
          <p:nvPr/>
        </p:nvSpPr>
        <p:spPr>
          <a:xfrm rot="14400000">
            <a:off x="1677988" y="1803400"/>
            <a:ext cx="3657600" cy="3657600"/>
          </a:xfrm>
          <a:prstGeom prst="arc">
            <a:avLst>
              <a:gd name="adj1" fmla="val 16200000"/>
              <a:gd name="adj2" fmla="val 19742576"/>
            </a:avLst>
          </a:pr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59" name="Arc 158"/>
          <p:cNvSpPr>
            <a:spLocks noChangeAspect="1"/>
          </p:cNvSpPr>
          <p:nvPr/>
        </p:nvSpPr>
        <p:spPr>
          <a:xfrm rot="10800000">
            <a:off x="2114550" y="2571750"/>
            <a:ext cx="3657600" cy="3657600"/>
          </a:xfrm>
          <a:prstGeom prst="arc">
            <a:avLst>
              <a:gd name="adj1" fmla="val 16200000"/>
              <a:gd name="adj2" fmla="val 19742576"/>
            </a:avLst>
          </a:pr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61" name="Arc 160"/>
          <p:cNvSpPr>
            <a:spLocks noChangeAspect="1"/>
          </p:cNvSpPr>
          <p:nvPr/>
        </p:nvSpPr>
        <p:spPr>
          <a:xfrm rot="7200000">
            <a:off x="3005138" y="2568575"/>
            <a:ext cx="3657600" cy="3657600"/>
          </a:xfrm>
          <a:prstGeom prst="arc">
            <a:avLst>
              <a:gd name="adj1" fmla="val 16200000"/>
              <a:gd name="adj2" fmla="val 19742576"/>
            </a:avLst>
          </a:pr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62" name="Arc 161"/>
          <p:cNvSpPr>
            <a:spLocks noChangeAspect="1"/>
          </p:cNvSpPr>
          <p:nvPr/>
        </p:nvSpPr>
        <p:spPr>
          <a:xfrm rot="3600000">
            <a:off x="3452813" y="1801813"/>
            <a:ext cx="3657600" cy="3657600"/>
          </a:xfrm>
          <a:prstGeom prst="arc">
            <a:avLst>
              <a:gd name="adj1" fmla="val 16200000"/>
              <a:gd name="adj2" fmla="val 19742576"/>
            </a:avLst>
          </a:pr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65" name="Arc 164"/>
          <p:cNvSpPr>
            <a:spLocks noChangeAspect="1"/>
          </p:cNvSpPr>
          <p:nvPr/>
        </p:nvSpPr>
        <p:spPr>
          <a:xfrm rot="18000000">
            <a:off x="2144713" y="1068388"/>
            <a:ext cx="3657600" cy="3657600"/>
          </a:xfrm>
          <a:prstGeom prst="arc">
            <a:avLst>
              <a:gd name="adj1" fmla="val 16200000"/>
              <a:gd name="adj2" fmla="val 19742576"/>
            </a:avLst>
          </a:pr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66" name="Arc 165"/>
          <p:cNvSpPr>
            <a:spLocks noChangeAspect="1"/>
          </p:cNvSpPr>
          <p:nvPr/>
        </p:nvSpPr>
        <p:spPr>
          <a:xfrm rot="14400000">
            <a:off x="1722438" y="1803400"/>
            <a:ext cx="3657600" cy="3657600"/>
          </a:xfrm>
          <a:prstGeom prst="arc">
            <a:avLst>
              <a:gd name="adj1" fmla="val 16200000"/>
              <a:gd name="adj2" fmla="val 19742576"/>
            </a:avLst>
          </a:pr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67" name="Arc 166"/>
          <p:cNvSpPr>
            <a:spLocks noChangeAspect="1"/>
          </p:cNvSpPr>
          <p:nvPr/>
        </p:nvSpPr>
        <p:spPr>
          <a:xfrm rot="10800000">
            <a:off x="2143125" y="2533650"/>
            <a:ext cx="3657600" cy="3657600"/>
          </a:xfrm>
          <a:prstGeom prst="arc">
            <a:avLst>
              <a:gd name="adj1" fmla="val 16200000"/>
              <a:gd name="adj2" fmla="val 19742576"/>
            </a:avLst>
          </a:pr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69" name="Arc 168"/>
          <p:cNvSpPr>
            <a:spLocks noChangeAspect="1"/>
          </p:cNvSpPr>
          <p:nvPr/>
        </p:nvSpPr>
        <p:spPr>
          <a:xfrm rot="7200000">
            <a:off x="2984500" y="2530475"/>
            <a:ext cx="3657600" cy="3657600"/>
          </a:xfrm>
          <a:prstGeom prst="arc">
            <a:avLst>
              <a:gd name="adj1" fmla="val 16200000"/>
              <a:gd name="adj2" fmla="val 19742576"/>
            </a:avLst>
          </a:pr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47" name="Arc 146"/>
          <p:cNvSpPr>
            <a:spLocks noChangeAspect="1"/>
          </p:cNvSpPr>
          <p:nvPr/>
        </p:nvSpPr>
        <p:spPr>
          <a:xfrm rot="7200000" flipH="1">
            <a:off x="3409950" y="1790700"/>
            <a:ext cx="3657600" cy="3657600"/>
          </a:xfrm>
          <a:prstGeom prst="arc">
            <a:avLst>
              <a:gd name="adj1" fmla="val 16200000"/>
              <a:gd name="adj2" fmla="val 19742576"/>
            </a:avLst>
          </a:pr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47125" name="Line 184"/>
          <p:cNvSpPr>
            <a:spLocks noChangeShapeType="1"/>
          </p:cNvSpPr>
          <p:nvPr/>
        </p:nvSpPr>
        <p:spPr bwMode="auto">
          <a:xfrm rot="18000000" flipV="1">
            <a:off x="6175375" y="4903788"/>
            <a:ext cx="914400" cy="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26" name="Line 184"/>
          <p:cNvSpPr>
            <a:spLocks noChangeShapeType="1"/>
          </p:cNvSpPr>
          <p:nvPr/>
        </p:nvSpPr>
        <p:spPr bwMode="auto">
          <a:xfrm flipV="1">
            <a:off x="3919538" y="1054100"/>
            <a:ext cx="914400" cy="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27" name="Line 184"/>
          <p:cNvSpPr>
            <a:spLocks noChangeShapeType="1"/>
          </p:cNvSpPr>
          <p:nvPr/>
        </p:nvSpPr>
        <p:spPr bwMode="auto">
          <a:xfrm rot="14400000" flipV="1">
            <a:off x="1709738" y="4935538"/>
            <a:ext cx="914400" cy="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28" name="Line 184"/>
          <p:cNvSpPr>
            <a:spLocks noChangeShapeType="1"/>
          </p:cNvSpPr>
          <p:nvPr/>
        </p:nvSpPr>
        <p:spPr bwMode="auto">
          <a:xfrm flipV="1">
            <a:off x="3948113" y="6208713"/>
            <a:ext cx="914400" cy="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29" name="Rectangle 13"/>
          <p:cNvSpPr>
            <a:spLocks noChangeArrowheads="1"/>
          </p:cNvSpPr>
          <p:nvPr/>
        </p:nvSpPr>
        <p:spPr bwMode="auto">
          <a:xfrm rot="10800000">
            <a:off x="4249738" y="6080125"/>
            <a:ext cx="271462" cy="230188"/>
          </a:xfrm>
          <a:prstGeom prst="rect">
            <a:avLst/>
          </a:prstGeom>
          <a:gradFill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3500000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457200" eaLnBrk="0" hangingPunct="0"/>
            <a:endParaRPr lang="en-US" sz="1800">
              <a:latin typeface="Comic Sans MS" pitchFamily="66" charset="0"/>
            </a:endParaRPr>
          </a:p>
        </p:txBody>
      </p:sp>
      <p:sp>
        <p:nvSpPr>
          <p:cNvPr id="47130" name="Rectangle 136"/>
          <p:cNvSpPr>
            <a:spLocks noChangeArrowheads="1"/>
          </p:cNvSpPr>
          <p:nvPr/>
        </p:nvSpPr>
        <p:spPr bwMode="auto">
          <a:xfrm rot="3600000">
            <a:off x="2058988" y="4827588"/>
            <a:ext cx="228600" cy="215900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457200" eaLnBrk="0" hangingPunct="0"/>
            <a:endParaRPr lang="en-US" sz="1800">
              <a:latin typeface="Comic Sans MS" pitchFamily="66" charset="0"/>
            </a:endParaRPr>
          </a:p>
        </p:txBody>
      </p:sp>
      <p:sp>
        <p:nvSpPr>
          <p:cNvPr id="112" name="Oval 111"/>
          <p:cNvSpPr/>
          <p:nvPr/>
        </p:nvSpPr>
        <p:spPr>
          <a:xfrm>
            <a:off x="6210817" y="1194060"/>
            <a:ext cx="1828800" cy="1828800"/>
          </a:xfrm>
          <a:prstGeom prst="ellipse">
            <a:avLst/>
          </a:prstGeom>
          <a:noFill/>
          <a:ln w="38100" cap="flat" cmpd="dbl" algn="ctr">
            <a:gradFill>
              <a:gsLst>
                <a:gs pos="0">
                  <a:srgbClr val="FFEFD1">
                    <a:alpha val="44000"/>
                  </a:srgbClr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 dirty="0"/>
          </a:p>
        </p:txBody>
      </p:sp>
      <p:sp>
        <p:nvSpPr>
          <p:cNvPr id="236" name="Arc 235"/>
          <p:cNvSpPr>
            <a:spLocks noChangeAspect="1"/>
          </p:cNvSpPr>
          <p:nvPr/>
        </p:nvSpPr>
        <p:spPr>
          <a:xfrm rot="577047">
            <a:off x="2286000" y="863600"/>
            <a:ext cx="4530725" cy="3879850"/>
          </a:xfrm>
          <a:prstGeom prst="arc">
            <a:avLst>
              <a:gd name="adj1" fmla="val 16200000"/>
              <a:gd name="adj2" fmla="val 19742576"/>
            </a:avLst>
          </a:prstGeom>
          <a:ln w="38100" cap="flat" cmpd="sng" algn="ctr">
            <a:solidFill>
              <a:srgbClr val="DD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cxnSp>
        <p:nvCxnSpPr>
          <p:cNvPr id="261" name="Straight Connector 260"/>
          <p:cNvCxnSpPr>
            <a:stCxn id="237" idx="2"/>
            <a:endCxn id="236" idx="0"/>
          </p:cNvCxnSpPr>
          <p:nvPr/>
        </p:nvCxnSpPr>
        <p:spPr>
          <a:xfrm>
            <a:off x="3840163" y="884238"/>
            <a:ext cx="1035050" cy="6350"/>
          </a:xfrm>
          <a:prstGeom prst="line">
            <a:avLst/>
          </a:prstGeom>
          <a:ln w="38100">
            <a:solidFill>
              <a:srgbClr val="DD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6" name="Arc 265"/>
          <p:cNvSpPr>
            <a:spLocks noChangeAspect="1"/>
          </p:cNvSpPr>
          <p:nvPr/>
        </p:nvSpPr>
        <p:spPr>
          <a:xfrm rot="14995628">
            <a:off x="1197769" y="2034382"/>
            <a:ext cx="4721225" cy="3767137"/>
          </a:xfrm>
          <a:prstGeom prst="arc">
            <a:avLst>
              <a:gd name="adj1" fmla="val 16200000"/>
              <a:gd name="adj2" fmla="val 19742576"/>
            </a:avLst>
          </a:prstGeom>
          <a:ln w="38100" cap="flat" cmpd="sng" algn="ctr">
            <a:solidFill>
              <a:srgbClr val="DD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274" name="Arc 273"/>
          <p:cNvSpPr>
            <a:spLocks noChangeAspect="1"/>
          </p:cNvSpPr>
          <p:nvPr/>
        </p:nvSpPr>
        <p:spPr>
          <a:xfrm rot="11169758">
            <a:off x="1828800" y="2592388"/>
            <a:ext cx="4721225" cy="3767137"/>
          </a:xfrm>
          <a:prstGeom prst="arc">
            <a:avLst>
              <a:gd name="adj1" fmla="val 16200000"/>
              <a:gd name="adj2" fmla="val 19361024"/>
            </a:avLst>
          </a:prstGeom>
          <a:ln w="38100" cap="flat" cmpd="sng" algn="ctr">
            <a:solidFill>
              <a:srgbClr val="DD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cxnSp>
        <p:nvCxnSpPr>
          <p:cNvPr id="286" name="Straight Connector 285"/>
          <p:cNvCxnSpPr>
            <a:stCxn id="266" idx="0"/>
            <a:endCxn id="274" idx="2"/>
          </p:cNvCxnSpPr>
          <p:nvPr/>
        </p:nvCxnSpPr>
        <p:spPr>
          <a:xfrm rot="16200000" flipH="1">
            <a:off x="1559719" y="4793457"/>
            <a:ext cx="1022350" cy="563562"/>
          </a:xfrm>
          <a:prstGeom prst="line">
            <a:avLst/>
          </a:prstGeom>
          <a:ln w="38100">
            <a:solidFill>
              <a:srgbClr val="DD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9" name="Arc 288"/>
          <p:cNvSpPr>
            <a:spLocks noChangeAspect="1"/>
          </p:cNvSpPr>
          <p:nvPr/>
        </p:nvSpPr>
        <p:spPr>
          <a:xfrm rot="3574480">
            <a:off x="2988469" y="1497807"/>
            <a:ext cx="4356100" cy="3922712"/>
          </a:xfrm>
          <a:prstGeom prst="arc">
            <a:avLst>
              <a:gd name="adj1" fmla="val 16200000"/>
              <a:gd name="adj2" fmla="val 19742576"/>
            </a:avLst>
          </a:prstGeom>
          <a:ln w="38100" cap="flat" cmpd="sng" algn="ctr">
            <a:solidFill>
              <a:srgbClr val="DD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cxnSp>
        <p:nvCxnSpPr>
          <p:cNvPr id="291" name="Straight Connector 290"/>
          <p:cNvCxnSpPr>
            <a:stCxn id="289" idx="2"/>
            <a:endCxn id="290" idx="0"/>
          </p:cNvCxnSpPr>
          <p:nvPr/>
        </p:nvCxnSpPr>
        <p:spPr>
          <a:xfrm rot="5400000">
            <a:off x="6273801" y="4656137"/>
            <a:ext cx="931862" cy="563563"/>
          </a:xfrm>
          <a:prstGeom prst="line">
            <a:avLst/>
          </a:prstGeom>
          <a:ln w="38100">
            <a:solidFill>
              <a:srgbClr val="DD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7141" name="Group 191"/>
          <p:cNvGrpSpPr>
            <a:grpSpLocks noChangeAspect="1"/>
          </p:cNvGrpSpPr>
          <p:nvPr/>
        </p:nvGrpSpPr>
        <p:grpSpPr bwMode="auto">
          <a:xfrm rot="3651754">
            <a:off x="6410325" y="2197100"/>
            <a:ext cx="623888" cy="134938"/>
            <a:chOff x="786993" y="1745932"/>
            <a:chExt cx="740248" cy="161824"/>
          </a:xfrm>
        </p:grpSpPr>
        <p:grpSp>
          <p:nvGrpSpPr>
            <p:cNvPr id="47452" name="Group 102"/>
            <p:cNvGrpSpPr>
              <a:grpSpLocks/>
            </p:cNvGrpSpPr>
            <p:nvPr/>
          </p:nvGrpSpPr>
          <p:grpSpPr bwMode="auto">
            <a:xfrm>
              <a:off x="1335274" y="1746533"/>
              <a:ext cx="191967" cy="158541"/>
              <a:chOff x="1338874" y="1146562"/>
              <a:chExt cx="191967" cy="158541"/>
            </a:xfrm>
          </p:grpSpPr>
          <p:sp>
            <p:nvSpPr>
              <p:cNvPr id="255" name="Oval 115"/>
              <p:cNvSpPr>
                <a:spLocks noChangeArrowheads="1"/>
              </p:cNvSpPr>
              <p:nvPr/>
            </p:nvSpPr>
            <p:spPr bwMode="auto">
              <a:xfrm flipH="1">
                <a:off x="1469391" y="1147682"/>
                <a:ext cx="54624" cy="159920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457200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Comic Sans MS"/>
                  <a:ea typeface="+mn-ea"/>
                  <a:cs typeface="Comic Sans MS"/>
                </a:endParaRPr>
              </a:p>
            </p:txBody>
          </p:sp>
          <p:sp>
            <p:nvSpPr>
              <p:cNvPr id="256" name="Oval 116"/>
              <p:cNvSpPr>
                <a:spLocks noChangeArrowheads="1"/>
              </p:cNvSpPr>
              <p:nvPr/>
            </p:nvSpPr>
            <p:spPr bwMode="auto">
              <a:xfrm flipH="1">
                <a:off x="1427824" y="1147313"/>
                <a:ext cx="50856" cy="161823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defTabSz="457200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000" dirty="0">
                  <a:latin typeface="Comic Sans MS"/>
                  <a:ea typeface="+mn-ea"/>
                  <a:cs typeface="Comic Sans MS"/>
                </a:endParaRPr>
              </a:p>
            </p:txBody>
          </p:sp>
          <p:sp>
            <p:nvSpPr>
              <p:cNvPr id="257" name="Oval 117"/>
              <p:cNvSpPr>
                <a:spLocks noChangeAspect="1" noChangeArrowheads="1"/>
              </p:cNvSpPr>
              <p:nvPr/>
            </p:nvSpPr>
            <p:spPr bwMode="auto">
              <a:xfrm flipH="1">
                <a:off x="1375449" y="1145021"/>
                <a:ext cx="54624" cy="161823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457200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Comic Sans MS"/>
                  <a:ea typeface="+mn-ea"/>
                  <a:cs typeface="Comic Sans MS"/>
                </a:endParaRPr>
              </a:p>
            </p:txBody>
          </p:sp>
          <p:sp>
            <p:nvSpPr>
              <p:cNvPr id="258" name="Oval 118"/>
              <p:cNvSpPr>
                <a:spLocks noChangeArrowheads="1"/>
              </p:cNvSpPr>
              <p:nvPr/>
            </p:nvSpPr>
            <p:spPr bwMode="auto">
              <a:xfrm flipH="1">
                <a:off x="1332915" y="1144893"/>
                <a:ext cx="54624" cy="159920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457200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Comic Sans MS"/>
                  <a:ea typeface="+mn-ea"/>
                  <a:cs typeface="Comic Sans MS"/>
                </a:endParaRPr>
              </a:p>
            </p:txBody>
          </p:sp>
        </p:grpSp>
        <p:grpSp>
          <p:nvGrpSpPr>
            <p:cNvPr id="47453" name="Group 103"/>
            <p:cNvGrpSpPr>
              <a:grpSpLocks/>
            </p:cNvGrpSpPr>
            <p:nvPr/>
          </p:nvGrpSpPr>
          <p:grpSpPr bwMode="auto">
            <a:xfrm>
              <a:off x="1155938" y="1745932"/>
              <a:ext cx="189214" cy="159104"/>
              <a:chOff x="1343464" y="1144477"/>
              <a:chExt cx="189214" cy="159104"/>
            </a:xfrm>
          </p:grpSpPr>
          <p:sp>
            <p:nvSpPr>
              <p:cNvPr id="251" name="Oval 115"/>
              <p:cNvSpPr>
                <a:spLocks noChangeArrowheads="1"/>
              </p:cNvSpPr>
              <p:nvPr/>
            </p:nvSpPr>
            <p:spPr bwMode="auto">
              <a:xfrm flipH="1">
                <a:off x="1470828" y="1145682"/>
                <a:ext cx="54623" cy="158015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457200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Comic Sans MS"/>
                  <a:ea typeface="+mn-ea"/>
                  <a:cs typeface="Comic Sans MS"/>
                </a:endParaRPr>
              </a:p>
            </p:txBody>
          </p:sp>
          <p:sp>
            <p:nvSpPr>
              <p:cNvPr id="252" name="Oval 116"/>
              <p:cNvSpPr>
                <a:spLocks noChangeArrowheads="1"/>
              </p:cNvSpPr>
              <p:nvPr/>
            </p:nvSpPr>
            <p:spPr bwMode="auto">
              <a:xfrm flipH="1">
                <a:off x="1428293" y="1145554"/>
                <a:ext cx="54623" cy="15611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defTabSz="457200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000" dirty="0">
                  <a:latin typeface="Comic Sans MS"/>
                  <a:ea typeface="+mn-ea"/>
                  <a:cs typeface="Comic Sans MS"/>
                </a:endParaRPr>
              </a:p>
            </p:txBody>
          </p:sp>
          <p:sp>
            <p:nvSpPr>
              <p:cNvPr id="253" name="Oval 117"/>
              <p:cNvSpPr>
                <a:spLocks noChangeArrowheads="1"/>
              </p:cNvSpPr>
              <p:nvPr/>
            </p:nvSpPr>
            <p:spPr bwMode="auto">
              <a:xfrm flipH="1">
                <a:off x="1382329" y="1149246"/>
                <a:ext cx="50856" cy="158016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457200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Comic Sans MS"/>
                  <a:ea typeface="+mn-ea"/>
                  <a:cs typeface="Comic Sans MS"/>
                </a:endParaRPr>
              </a:p>
            </p:txBody>
          </p:sp>
          <p:sp>
            <p:nvSpPr>
              <p:cNvPr id="254" name="Oval 118"/>
              <p:cNvSpPr>
                <a:spLocks noChangeArrowheads="1"/>
              </p:cNvSpPr>
              <p:nvPr/>
            </p:nvSpPr>
            <p:spPr bwMode="auto">
              <a:xfrm flipH="1">
                <a:off x="1336843" y="1145945"/>
                <a:ext cx="52740" cy="158016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457200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Comic Sans MS"/>
                  <a:ea typeface="+mn-ea"/>
                  <a:cs typeface="Comic Sans MS"/>
                </a:endParaRPr>
              </a:p>
            </p:txBody>
          </p:sp>
        </p:grpSp>
        <p:grpSp>
          <p:nvGrpSpPr>
            <p:cNvPr id="47454" name="Group 108"/>
            <p:cNvGrpSpPr>
              <a:grpSpLocks/>
            </p:cNvGrpSpPr>
            <p:nvPr/>
          </p:nvGrpSpPr>
          <p:grpSpPr bwMode="auto">
            <a:xfrm>
              <a:off x="970671" y="1748853"/>
              <a:ext cx="191965" cy="158540"/>
              <a:chOff x="1342123" y="1145914"/>
              <a:chExt cx="191965" cy="158540"/>
            </a:xfrm>
          </p:grpSpPr>
          <p:sp>
            <p:nvSpPr>
              <p:cNvPr id="247" name="Oval 115"/>
              <p:cNvSpPr>
                <a:spLocks noChangeArrowheads="1"/>
              </p:cNvSpPr>
              <p:nvPr/>
            </p:nvSpPr>
            <p:spPr bwMode="auto">
              <a:xfrm flipH="1">
                <a:off x="1473618" y="1149253"/>
                <a:ext cx="48973" cy="1542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457200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Comic Sans MS"/>
                  <a:ea typeface="+mn-ea"/>
                  <a:cs typeface="Comic Sans MS"/>
                </a:endParaRPr>
              </a:p>
            </p:txBody>
          </p:sp>
          <p:sp>
            <p:nvSpPr>
              <p:cNvPr id="248" name="Oval 116"/>
              <p:cNvSpPr>
                <a:spLocks noChangeArrowheads="1"/>
              </p:cNvSpPr>
              <p:nvPr/>
            </p:nvSpPr>
            <p:spPr bwMode="auto">
              <a:xfrm flipH="1">
                <a:off x="1427146" y="1151405"/>
                <a:ext cx="48973" cy="1542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defTabSz="457200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000" dirty="0">
                  <a:latin typeface="Comic Sans MS"/>
                  <a:ea typeface="+mn-ea"/>
                  <a:cs typeface="Comic Sans MS"/>
                </a:endParaRPr>
              </a:p>
            </p:txBody>
          </p:sp>
          <p:sp>
            <p:nvSpPr>
              <p:cNvPr id="249" name="Oval 117"/>
              <p:cNvSpPr>
                <a:spLocks noChangeArrowheads="1"/>
              </p:cNvSpPr>
              <p:nvPr/>
            </p:nvSpPr>
            <p:spPr bwMode="auto">
              <a:xfrm flipH="1">
                <a:off x="1380235" y="1146319"/>
                <a:ext cx="54624" cy="15611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457200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Comic Sans MS"/>
                  <a:ea typeface="+mn-ea"/>
                  <a:cs typeface="Comic Sans MS"/>
                </a:endParaRPr>
              </a:p>
            </p:txBody>
          </p:sp>
          <p:sp>
            <p:nvSpPr>
              <p:cNvPr id="250" name="Oval 118"/>
              <p:cNvSpPr>
                <a:spLocks noChangeArrowheads="1"/>
              </p:cNvSpPr>
              <p:nvPr/>
            </p:nvSpPr>
            <p:spPr bwMode="auto">
              <a:xfrm flipH="1">
                <a:off x="1336444" y="1147271"/>
                <a:ext cx="52740" cy="15611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457200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Comic Sans MS"/>
                  <a:ea typeface="+mn-ea"/>
                  <a:cs typeface="Comic Sans MS"/>
                </a:endParaRPr>
              </a:p>
            </p:txBody>
          </p:sp>
        </p:grpSp>
        <p:grpSp>
          <p:nvGrpSpPr>
            <p:cNvPr id="47455" name="Group 118"/>
            <p:cNvGrpSpPr>
              <a:grpSpLocks/>
            </p:cNvGrpSpPr>
            <p:nvPr/>
          </p:nvGrpSpPr>
          <p:grpSpPr bwMode="auto">
            <a:xfrm>
              <a:off x="786993" y="1749218"/>
              <a:ext cx="191965" cy="158538"/>
              <a:chOff x="1342461" y="1144795"/>
              <a:chExt cx="191965" cy="158538"/>
            </a:xfrm>
          </p:grpSpPr>
          <p:sp>
            <p:nvSpPr>
              <p:cNvPr id="243" name="Oval 115"/>
              <p:cNvSpPr>
                <a:spLocks noChangeArrowheads="1"/>
              </p:cNvSpPr>
              <p:nvPr/>
            </p:nvSpPr>
            <p:spPr bwMode="auto">
              <a:xfrm flipH="1">
                <a:off x="1471685" y="1142536"/>
                <a:ext cx="54624" cy="152304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457200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Comic Sans MS"/>
                  <a:ea typeface="+mn-ea"/>
                  <a:cs typeface="Comic Sans MS"/>
                </a:endParaRPr>
              </a:p>
            </p:txBody>
          </p:sp>
          <p:sp>
            <p:nvSpPr>
              <p:cNvPr id="244" name="Oval 116"/>
              <p:cNvSpPr>
                <a:spLocks noChangeArrowheads="1"/>
              </p:cNvSpPr>
              <p:nvPr/>
            </p:nvSpPr>
            <p:spPr bwMode="auto">
              <a:xfrm flipH="1">
                <a:off x="1428013" y="1141121"/>
                <a:ext cx="50857" cy="15611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defTabSz="457200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000" dirty="0">
                  <a:latin typeface="Comic Sans MS"/>
                  <a:ea typeface="+mn-ea"/>
                  <a:cs typeface="Comic Sans MS"/>
                </a:endParaRPr>
              </a:p>
            </p:txBody>
          </p:sp>
          <p:sp>
            <p:nvSpPr>
              <p:cNvPr id="245" name="Oval 117"/>
              <p:cNvSpPr>
                <a:spLocks noChangeArrowheads="1"/>
              </p:cNvSpPr>
              <p:nvPr/>
            </p:nvSpPr>
            <p:spPr bwMode="auto">
              <a:xfrm flipH="1">
                <a:off x="1377283" y="1139754"/>
                <a:ext cx="54624" cy="15611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457200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Comic Sans MS"/>
                  <a:ea typeface="+mn-ea"/>
                  <a:cs typeface="Comic Sans MS"/>
                </a:endParaRPr>
              </a:p>
            </p:txBody>
          </p:sp>
          <p:sp>
            <p:nvSpPr>
              <p:cNvPr id="246" name="Oval 118"/>
              <p:cNvSpPr>
                <a:spLocks noChangeArrowheads="1"/>
              </p:cNvSpPr>
              <p:nvPr/>
            </p:nvSpPr>
            <p:spPr bwMode="auto">
              <a:xfrm flipH="1">
                <a:off x="1334291" y="1139506"/>
                <a:ext cx="54624" cy="15611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457200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Comic Sans MS"/>
                  <a:ea typeface="+mn-ea"/>
                  <a:cs typeface="Comic Sans MS"/>
                </a:endParaRPr>
              </a:p>
            </p:txBody>
          </p:sp>
        </p:grpSp>
      </p:grpSp>
      <p:sp>
        <p:nvSpPr>
          <p:cNvPr id="47142" name="Text Box 19"/>
          <p:cNvSpPr txBox="1">
            <a:spLocks noChangeArrowheads="1"/>
          </p:cNvSpPr>
          <p:nvPr/>
        </p:nvSpPr>
        <p:spPr bwMode="auto">
          <a:xfrm rot="-3606739">
            <a:off x="1423194" y="2431256"/>
            <a:ext cx="18557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 eaLnBrk="0" hangingPunct="0"/>
            <a:r>
              <a:rPr lang="en-US" sz="1200">
                <a:solidFill>
                  <a:srgbClr val="1513D7"/>
                </a:solidFill>
                <a:latin typeface="Comic Sans MS" pitchFamily="66" charset="0"/>
              </a:rPr>
              <a:t>Coherent e-cooler</a:t>
            </a:r>
          </a:p>
        </p:txBody>
      </p:sp>
      <p:sp>
        <p:nvSpPr>
          <p:cNvPr id="751" name="Freeform 750"/>
          <p:cNvSpPr/>
          <p:nvPr/>
        </p:nvSpPr>
        <p:spPr>
          <a:xfrm>
            <a:off x="4948238" y="1203325"/>
            <a:ext cx="796925" cy="269875"/>
          </a:xfrm>
          <a:custGeom>
            <a:avLst/>
            <a:gdLst>
              <a:gd name="connsiteX0" fmla="*/ 0 w 796066"/>
              <a:gd name="connsiteY0" fmla="*/ 0 h 268941"/>
              <a:gd name="connsiteX1" fmla="*/ 473336 w 796066"/>
              <a:gd name="connsiteY1" fmla="*/ 86061 h 268941"/>
              <a:gd name="connsiteX2" fmla="*/ 796066 w 796066"/>
              <a:gd name="connsiteY2" fmla="*/ 268941 h 268941"/>
              <a:gd name="connsiteX3" fmla="*/ 796066 w 796066"/>
              <a:gd name="connsiteY3" fmla="*/ 268941 h 268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6066" h="268941">
                <a:moveTo>
                  <a:pt x="0" y="0"/>
                </a:moveTo>
                <a:cubicBezTo>
                  <a:pt x="170329" y="20619"/>
                  <a:pt x="340658" y="41238"/>
                  <a:pt x="473336" y="86061"/>
                </a:cubicBezTo>
                <a:cubicBezTo>
                  <a:pt x="606014" y="130884"/>
                  <a:pt x="796066" y="268941"/>
                  <a:pt x="796066" y="268941"/>
                </a:cubicBezTo>
                <a:lnTo>
                  <a:pt x="796066" y="268941"/>
                </a:lnTo>
              </a:path>
            </a:pathLst>
          </a:custGeom>
          <a:ln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 dirty="0"/>
          </a:p>
        </p:txBody>
      </p:sp>
      <p:sp>
        <p:nvSpPr>
          <p:cNvPr id="752" name="Freeform 751"/>
          <p:cNvSpPr/>
          <p:nvPr/>
        </p:nvSpPr>
        <p:spPr>
          <a:xfrm rot="15409430">
            <a:off x="1239044" y="3555206"/>
            <a:ext cx="587375" cy="131763"/>
          </a:xfrm>
          <a:custGeom>
            <a:avLst/>
            <a:gdLst>
              <a:gd name="connsiteX0" fmla="*/ 0 w 796066"/>
              <a:gd name="connsiteY0" fmla="*/ 0 h 268941"/>
              <a:gd name="connsiteX1" fmla="*/ 473336 w 796066"/>
              <a:gd name="connsiteY1" fmla="*/ 86061 h 268941"/>
              <a:gd name="connsiteX2" fmla="*/ 796066 w 796066"/>
              <a:gd name="connsiteY2" fmla="*/ 268941 h 268941"/>
              <a:gd name="connsiteX3" fmla="*/ 796066 w 796066"/>
              <a:gd name="connsiteY3" fmla="*/ 268941 h 268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6066" h="268941">
                <a:moveTo>
                  <a:pt x="0" y="0"/>
                </a:moveTo>
                <a:cubicBezTo>
                  <a:pt x="170329" y="20619"/>
                  <a:pt x="340658" y="41238"/>
                  <a:pt x="473336" y="86061"/>
                </a:cubicBezTo>
                <a:cubicBezTo>
                  <a:pt x="606014" y="130884"/>
                  <a:pt x="796066" y="268941"/>
                  <a:pt x="796066" y="268941"/>
                </a:cubicBezTo>
                <a:lnTo>
                  <a:pt x="796066" y="268941"/>
                </a:lnTo>
              </a:path>
            </a:pathLst>
          </a:custGeom>
          <a:ln>
            <a:solidFill>
              <a:srgbClr val="DD0000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 dirty="0"/>
          </a:p>
        </p:txBody>
      </p:sp>
      <p:sp>
        <p:nvSpPr>
          <p:cNvPr id="47145" name="Line 184"/>
          <p:cNvSpPr>
            <a:spLocks noChangeShapeType="1"/>
          </p:cNvSpPr>
          <p:nvPr/>
        </p:nvSpPr>
        <p:spPr bwMode="auto">
          <a:xfrm rot="14400000" flipV="1">
            <a:off x="6169025" y="2335213"/>
            <a:ext cx="914400" cy="0"/>
          </a:xfrm>
          <a:prstGeom prst="line">
            <a:avLst/>
          </a:prstGeom>
          <a:noFill/>
          <a:ln w="76200">
            <a:solidFill>
              <a:srgbClr val="29FF1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756" name="Straight Arrow Connector 755"/>
          <p:cNvCxnSpPr/>
          <p:nvPr/>
        </p:nvCxnSpPr>
        <p:spPr>
          <a:xfrm rot="5400000" flipH="1" flipV="1">
            <a:off x="5800725" y="1855788"/>
            <a:ext cx="727075" cy="4794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7" name="Freeform 756"/>
          <p:cNvSpPr/>
          <p:nvPr/>
        </p:nvSpPr>
        <p:spPr>
          <a:xfrm>
            <a:off x="4918075" y="1281113"/>
            <a:ext cx="795338" cy="268287"/>
          </a:xfrm>
          <a:custGeom>
            <a:avLst/>
            <a:gdLst>
              <a:gd name="connsiteX0" fmla="*/ 0 w 796066"/>
              <a:gd name="connsiteY0" fmla="*/ 0 h 268941"/>
              <a:gd name="connsiteX1" fmla="*/ 473336 w 796066"/>
              <a:gd name="connsiteY1" fmla="*/ 86061 h 268941"/>
              <a:gd name="connsiteX2" fmla="*/ 796066 w 796066"/>
              <a:gd name="connsiteY2" fmla="*/ 268941 h 268941"/>
              <a:gd name="connsiteX3" fmla="*/ 796066 w 796066"/>
              <a:gd name="connsiteY3" fmla="*/ 268941 h 268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6066" h="268941">
                <a:moveTo>
                  <a:pt x="0" y="0"/>
                </a:moveTo>
                <a:cubicBezTo>
                  <a:pt x="170329" y="20619"/>
                  <a:pt x="340658" y="41238"/>
                  <a:pt x="473336" y="86061"/>
                </a:cubicBezTo>
                <a:cubicBezTo>
                  <a:pt x="606014" y="130884"/>
                  <a:pt x="796066" y="268941"/>
                  <a:pt x="796066" y="268941"/>
                </a:cubicBezTo>
                <a:lnTo>
                  <a:pt x="796066" y="268941"/>
                </a:lnTo>
              </a:path>
            </a:pathLst>
          </a:custGeom>
          <a:ln>
            <a:solidFill>
              <a:srgbClr val="FFFF00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 dirty="0"/>
          </a:p>
        </p:txBody>
      </p:sp>
      <p:sp>
        <p:nvSpPr>
          <p:cNvPr id="47148" name="Line 184"/>
          <p:cNvSpPr>
            <a:spLocks noChangeShapeType="1"/>
          </p:cNvSpPr>
          <p:nvPr/>
        </p:nvSpPr>
        <p:spPr bwMode="auto">
          <a:xfrm rot="18000000" flipV="1">
            <a:off x="1697038" y="2355850"/>
            <a:ext cx="914400" cy="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7149" name="Group 191"/>
          <p:cNvGrpSpPr>
            <a:grpSpLocks noChangeAspect="1"/>
          </p:cNvGrpSpPr>
          <p:nvPr/>
        </p:nvGrpSpPr>
        <p:grpSpPr bwMode="auto">
          <a:xfrm rot="7165234">
            <a:off x="1696244" y="2191544"/>
            <a:ext cx="622300" cy="134938"/>
            <a:chOff x="786993" y="1745932"/>
            <a:chExt cx="740248" cy="161824"/>
          </a:xfrm>
        </p:grpSpPr>
        <p:grpSp>
          <p:nvGrpSpPr>
            <p:cNvPr id="47432" name="Group 102"/>
            <p:cNvGrpSpPr>
              <a:grpSpLocks/>
            </p:cNvGrpSpPr>
            <p:nvPr/>
          </p:nvGrpSpPr>
          <p:grpSpPr bwMode="auto">
            <a:xfrm>
              <a:off x="1335274" y="1746533"/>
              <a:ext cx="191967" cy="158541"/>
              <a:chOff x="1338874" y="1146562"/>
              <a:chExt cx="191967" cy="158541"/>
            </a:xfrm>
          </p:grpSpPr>
          <p:sp>
            <p:nvSpPr>
              <p:cNvPr id="193" name="Oval 115"/>
              <p:cNvSpPr>
                <a:spLocks noChangeArrowheads="1"/>
              </p:cNvSpPr>
              <p:nvPr/>
            </p:nvSpPr>
            <p:spPr bwMode="auto">
              <a:xfrm flipH="1">
                <a:off x="1471967" y="1156164"/>
                <a:ext cx="56652" cy="161823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457200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Comic Sans MS"/>
                  <a:ea typeface="+mn-ea"/>
                  <a:cs typeface="Comic Sans MS"/>
                </a:endParaRPr>
              </a:p>
            </p:txBody>
          </p:sp>
          <p:sp>
            <p:nvSpPr>
              <p:cNvPr id="194" name="Oval 116"/>
              <p:cNvSpPr>
                <a:spLocks noChangeArrowheads="1"/>
              </p:cNvSpPr>
              <p:nvPr/>
            </p:nvSpPr>
            <p:spPr bwMode="auto">
              <a:xfrm flipH="1">
                <a:off x="1428304" y="1156371"/>
                <a:ext cx="50987" cy="161823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defTabSz="457200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000" dirty="0">
                  <a:latin typeface="Comic Sans MS"/>
                  <a:ea typeface="+mn-ea"/>
                  <a:cs typeface="Comic Sans MS"/>
                </a:endParaRPr>
              </a:p>
            </p:txBody>
          </p:sp>
          <p:sp>
            <p:nvSpPr>
              <p:cNvPr id="195" name="Oval 117"/>
              <p:cNvSpPr>
                <a:spLocks noChangeAspect="1" noChangeArrowheads="1"/>
              </p:cNvSpPr>
              <p:nvPr/>
            </p:nvSpPr>
            <p:spPr bwMode="auto">
              <a:xfrm flipH="1">
                <a:off x="1376780" y="1153852"/>
                <a:ext cx="54763" cy="159920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457200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Comic Sans MS"/>
                  <a:ea typeface="+mn-ea"/>
                  <a:cs typeface="Comic Sans MS"/>
                </a:endParaRPr>
              </a:p>
            </p:txBody>
          </p:sp>
          <p:sp>
            <p:nvSpPr>
              <p:cNvPr id="196" name="Oval 118"/>
              <p:cNvSpPr>
                <a:spLocks noChangeArrowheads="1"/>
              </p:cNvSpPr>
              <p:nvPr/>
            </p:nvSpPr>
            <p:spPr bwMode="auto">
              <a:xfrm flipH="1">
                <a:off x="1332751" y="1152656"/>
                <a:ext cx="54763" cy="159920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457200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Comic Sans MS"/>
                  <a:ea typeface="+mn-ea"/>
                  <a:cs typeface="Comic Sans MS"/>
                </a:endParaRPr>
              </a:p>
            </p:txBody>
          </p:sp>
        </p:grpSp>
        <p:grpSp>
          <p:nvGrpSpPr>
            <p:cNvPr id="47433" name="Group 103"/>
            <p:cNvGrpSpPr>
              <a:grpSpLocks/>
            </p:cNvGrpSpPr>
            <p:nvPr/>
          </p:nvGrpSpPr>
          <p:grpSpPr bwMode="auto">
            <a:xfrm>
              <a:off x="1155938" y="1745932"/>
              <a:ext cx="189214" cy="159104"/>
              <a:chOff x="1343464" y="1144477"/>
              <a:chExt cx="189214" cy="159104"/>
            </a:xfrm>
          </p:grpSpPr>
          <p:sp>
            <p:nvSpPr>
              <p:cNvPr id="188" name="Oval 115"/>
              <p:cNvSpPr>
                <a:spLocks noChangeArrowheads="1"/>
              </p:cNvSpPr>
              <p:nvPr/>
            </p:nvSpPr>
            <p:spPr bwMode="auto">
              <a:xfrm flipH="1">
                <a:off x="1478299" y="1146481"/>
                <a:ext cx="54763" cy="15611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457200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Comic Sans MS"/>
                  <a:ea typeface="+mn-ea"/>
                  <a:cs typeface="Comic Sans MS"/>
                </a:endParaRPr>
              </a:p>
            </p:txBody>
          </p:sp>
          <p:sp>
            <p:nvSpPr>
              <p:cNvPr id="189" name="Oval 116"/>
              <p:cNvSpPr>
                <a:spLocks noChangeArrowheads="1"/>
              </p:cNvSpPr>
              <p:nvPr/>
            </p:nvSpPr>
            <p:spPr bwMode="auto">
              <a:xfrm flipH="1">
                <a:off x="1434391" y="1145753"/>
                <a:ext cx="52875" cy="15611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defTabSz="457200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000" dirty="0">
                  <a:latin typeface="Comic Sans MS"/>
                  <a:ea typeface="+mn-ea"/>
                  <a:cs typeface="Comic Sans MS"/>
                </a:endParaRPr>
              </a:p>
            </p:txBody>
          </p:sp>
          <p:sp>
            <p:nvSpPr>
              <p:cNvPr id="190" name="Oval 117"/>
              <p:cNvSpPr>
                <a:spLocks noChangeArrowheads="1"/>
              </p:cNvSpPr>
              <p:nvPr/>
            </p:nvSpPr>
            <p:spPr bwMode="auto">
              <a:xfrm flipH="1">
                <a:off x="1388334" y="1150902"/>
                <a:ext cx="50987" cy="15991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457200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Comic Sans MS"/>
                  <a:ea typeface="+mn-ea"/>
                  <a:cs typeface="Comic Sans MS"/>
                </a:endParaRPr>
              </a:p>
            </p:txBody>
          </p:sp>
          <p:sp>
            <p:nvSpPr>
              <p:cNvPr id="192" name="Oval 118"/>
              <p:cNvSpPr>
                <a:spLocks noChangeArrowheads="1"/>
              </p:cNvSpPr>
              <p:nvPr/>
            </p:nvSpPr>
            <p:spPr bwMode="auto">
              <a:xfrm flipH="1">
                <a:off x="1343133" y="1147111"/>
                <a:ext cx="54764" cy="15991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457200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Comic Sans MS"/>
                  <a:ea typeface="+mn-ea"/>
                  <a:cs typeface="Comic Sans MS"/>
                </a:endParaRPr>
              </a:p>
            </p:txBody>
          </p:sp>
        </p:grpSp>
        <p:grpSp>
          <p:nvGrpSpPr>
            <p:cNvPr id="47434" name="Group 108"/>
            <p:cNvGrpSpPr>
              <a:grpSpLocks/>
            </p:cNvGrpSpPr>
            <p:nvPr/>
          </p:nvGrpSpPr>
          <p:grpSpPr bwMode="auto">
            <a:xfrm>
              <a:off x="970671" y="1748853"/>
              <a:ext cx="191965" cy="158540"/>
              <a:chOff x="1342123" y="1145914"/>
              <a:chExt cx="191965" cy="158540"/>
            </a:xfrm>
          </p:grpSpPr>
          <p:sp>
            <p:nvSpPr>
              <p:cNvPr id="184" name="Oval 115"/>
              <p:cNvSpPr>
                <a:spLocks noChangeArrowheads="1"/>
              </p:cNvSpPr>
              <p:nvPr/>
            </p:nvSpPr>
            <p:spPr bwMode="auto">
              <a:xfrm flipH="1">
                <a:off x="1478983" y="1159426"/>
                <a:ext cx="54763" cy="1542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457200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Comic Sans MS"/>
                  <a:ea typeface="+mn-ea"/>
                  <a:cs typeface="Comic Sans MS"/>
                </a:endParaRPr>
              </a:p>
            </p:txBody>
          </p:sp>
          <p:sp>
            <p:nvSpPr>
              <p:cNvPr id="185" name="Oval 116"/>
              <p:cNvSpPr>
                <a:spLocks noChangeArrowheads="1"/>
              </p:cNvSpPr>
              <p:nvPr/>
            </p:nvSpPr>
            <p:spPr bwMode="auto">
              <a:xfrm flipH="1">
                <a:off x="1431110" y="1154536"/>
                <a:ext cx="52875" cy="15611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defTabSz="457200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000" dirty="0">
                  <a:latin typeface="Comic Sans MS"/>
                  <a:ea typeface="+mn-ea"/>
                  <a:cs typeface="Comic Sans MS"/>
                </a:endParaRPr>
              </a:p>
            </p:txBody>
          </p:sp>
          <p:sp>
            <p:nvSpPr>
              <p:cNvPr id="186" name="Oval 117"/>
              <p:cNvSpPr>
                <a:spLocks noChangeArrowheads="1"/>
              </p:cNvSpPr>
              <p:nvPr/>
            </p:nvSpPr>
            <p:spPr bwMode="auto">
              <a:xfrm flipH="1">
                <a:off x="1379453" y="1154954"/>
                <a:ext cx="54764" cy="15611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457200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Comic Sans MS"/>
                  <a:ea typeface="+mn-ea"/>
                  <a:cs typeface="Comic Sans MS"/>
                </a:endParaRPr>
              </a:p>
            </p:txBody>
          </p:sp>
          <p:sp>
            <p:nvSpPr>
              <p:cNvPr id="187" name="Oval 118"/>
              <p:cNvSpPr>
                <a:spLocks noChangeArrowheads="1"/>
              </p:cNvSpPr>
              <p:nvPr/>
            </p:nvSpPr>
            <p:spPr bwMode="auto">
              <a:xfrm flipH="1">
                <a:off x="1336949" y="1152356"/>
                <a:ext cx="56652" cy="15611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457200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Comic Sans MS"/>
                  <a:ea typeface="+mn-ea"/>
                  <a:cs typeface="Comic Sans MS"/>
                </a:endParaRPr>
              </a:p>
            </p:txBody>
          </p:sp>
        </p:grpSp>
        <p:grpSp>
          <p:nvGrpSpPr>
            <p:cNvPr id="47435" name="Group 118"/>
            <p:cNvGrpSpPr>
              <a:grpSpLocks/>
            </p:cNvGrpSpPr>
            <p:nvPr/>
          </p:nvGrpSpPr>
          <p:grpSpPr bwMode="auto">
            <a:xfrm>
              <a:off x="786993" y="1749218"/>
              <a:ext cx="191965" cy="158538"/>
              <a:chOff x="1342461" y="1144795"/>
              <a:chExt cx="191965" cy="158538"/>
            </a:xfrm>
          </p:grpSpPr>
          <p:sp>
            <p:nvSpPr>
              <p:cNvPr id="180" name="Oval 115"/>
              <p:cNvSpPr>
                <a:spLocks noChangeArrowheads="1"/>
              </p:cNvSpPr>
              <p:nvPr/>
            </p:nvSpPr>
            <p:spPr bwMode="auto">
              <a:xfrm flipH="1">
                <a:off x="1479629" y="1150867"/>
                <a:ext cx="54764" cy="15611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457200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Comic Sans MS"/>
                  <a:ea typeface="+mn-ea"/>
                  <a:cs typeface="Comic Sans MS"/>
                </a:endParaRPr>
              </a:p>
            </p:txBody>
          </p:sp>
          <p:sp>
            <p:nvSpPr>
              <p:cNvPr id="181" name="Oval 116"/>
              <p:cNvSpPr>
                <a:spLocks noChangeArrowheads="1"/>
              </p:cNvSpPr>
              <p:nvPr/>
            </p:nvSpPr>
            <p:spPr bwMode="auto">
              <a:xfrm flipH="1">
                <a:off x="1435591" y="1154981"/>
                <a:ext cx="50986" cy="1542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defTabSz="457200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000" dirty="0">
                  <a:latin typeface="Comic Sans MS"/>
                  <a:ea typeface="+mn-ea"/>
                  <a:cs typeface="Comic Sans MS"/>
                </a:endParaRPr>
              </a:p>
            </p:txBody>
          </p:sp>
          <p:sp>
            <p:nvSpPr>
              <p:cNvPr id="182" name="Oval 117"/>
              <p:cNvSpPr>
                <a:spLocks noChangeArrowheads="1"/>
              </p:cNvSpPr>
              <p:nvPr/>
            </p:nvSpPr>
            <p:spPr bwMode="auto">
              <a:xfrm flipH="1">
                <a:off x="1385500" y="1145370"/>
                <a:ext cx="54764" cy="15611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457200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Comic Sans MS"/>
                  <a:ea typeface="+mn-ea"/>
                  <a:cs typeface="Comic Sans MS"/>
                </a:endParaRPr>
              </a:p>
            </p:txBody>
          </p:sp>
          <p:sp>
            <p:nvSpPr>
              <p:cNvPr id="183" name="Oval 118"/>
              <p:cNvSpPr>
                <a:spLocks noChangeArrowheads="1"/>
              </p:cNvSpPr>
              <p:nvPr/>
            </p:nvSpPr>
            <p:spPr bwMode="auto">
              <a:xfrm flipH="1">
                <a:off x="1342356" y="1154460"/>
                <a:ext cx="54764" cy="1542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457200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Comic Sans MS"/>
                  <a:ea typeface="+mn-ea"/>
                  <a:cs typeface="Comic Sans MS"/>
                </a:endParaRPr>
              </a:p>
            </p:txBody>
          </p:sp>
        </p:grpSp>
      </p:grpSp>
      <p:sp>
        <p:nvSpPr>
          <p:cNvPr id="47150" name="Line 184"/>
          <p:cNvSpPr>
            <a:spLocks noChangeShapeType="1"/>
          </p:cNvSpPr>
          <p:nvPr/>
        </p:nvSpPr>
        <p:spPr bwMode="auto">
          <a:xfrm rot="18000000" flipV="1">
            <a:off x="1698625" y="2357438"/>
            <a:ext cx="914400" cy="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51" name="Rectangle 136"/>
          <p:cNvSpPr>
            <a:spLocks noChangeArrowheads="1"/>
          </p:cNvSpPr>
          <p:nvPr/>
        </p:nvSpPr>
        <p:spPr bwMode="auto">
          <a:xfrm>
            <a:off x="4262438" y="952500"/>
            <a:ext cx="190500" cy="193675"/>
          </a:xfrm>
          <a:prstGeom prst="rect">
            <a:avLst/>
          </a:prstGeom>
          <a:blipFill dpi="0" rotWithShape="1">
            <a:blip r:embed="rId5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 eaLnBrk="0" hangingPunct="0"/>
            <a:endParaRPr lang="en-US" sz="1800">
              <a:latin typeface="Comic Sans MS" pitchFamily="66" charset="0"/>
            </a:endParaRPr>
          </a:p>
        </p:txBody>
      </p:sp>
      <p:sp>
        <p:nvSpPr>
          <p:cNvPr id="47152" name="Text Box 110"/>
          <p:cNvSpPr txBox="1">
            <a:spLocks noChangeArrowheads="1"/>
          </p:cNvSpPr>
          <p:nvPr/>
        </p:nvSpPr>
        <p:spPr bwMode="auto">
          <a:xfrm>
            <a:off x="3535363" y="1181100"/>
            <a:ext cx="16017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 eaLnBrk="0" hangingPunct="0"/>
            <a:r>
              <a:rPr lang="en-US" sz="1600">
                <a:solidFill>
                  <a:srgbClr val="000090"/>
                </a:solidFill>
                <a:latin typeface="Comic Sans MS" pitchFamily="66" charset="0"/>
              </a:rPr>
              <a:t>New </a:t>
            </a:r>
          </a:p>
          <a:p>
            <a:pPr algn="ctr" defTabSz="457200" eaLnBrk="0" hangingPunct="0"/>
            <a:r>
              <a:rPr lang="en-US" sz="1600">
                <a:solidFill>
                  <a:srgbClr val="000090"/>
                </a:solidFill>
                <a:latin typeface="Comic Sans MS" pitchFamily="66" charset="0"/>
              </a:rPr>
              <a:t>detector</a:t>
            </a:r>
          </a:p>
        </p:txBody>
      </p:sp>
      <p:sp>
        <p:nvSpPr>
          <p:cNvPr id="489" name="Arc 488"/>
          <p:cNvSpPr/>
          <p:nvPr/>
        </p:nvSpPr>
        <p:spPr>
          <a:xfrm rot="16200000" flipH="1" flipV="1">
            <a:off x="4125119" y="-102393"/>
            <a:ext cx="452437" cy="1860550"/>
          </a:xfrm>
          <a:prstGeom prst="arc">
            <a:avLst>
              <a:gd name="adj1" fmla="val 16803933"/>
              <a:gd name="adj2" fmla="val 4913040"/>
            </a:avLst>
          </a:prstGeom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490" name="Arc 489"/>
          <p:cNvSpPr/>
          <p:nvPr/>
        </p:nvSpPr>
        <p:spPr>
          <a:xfrm rot="5400000" flipH="1">
            <a:off x="4166394" y="5487194"/>
            <a:ext cx="469900" cy="1890712"/>
          </a:xfrm>
          <a:prstGeom prst="arc">
            <a:avLst>
              <a:gd name="adj1" fmla="val 16802610"/>
              <a:gd name="adj2" fmla="val 4705417"/>
            </a:avLst>
          </a:prstGeom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425" name="Arc 424"/>
          <p:cNvSpPr/>
          <p:nvPr/>
        </p:nvSpPr>
        <p:spPr>
          <a:xfrm rot="9000000" flipH="1" flipV="1">
            <a:off x="1785938" y="4186238"/>
            <a:ext cx="436562" cy="1862137"/>
          </a:xfrm>
          <a:prstGeom prst="arc">
            <a:avLst>
              <a:gd name="adj1" fmla="val 16803933"/>
              <a:gd name="adj2" fmla="val 4817061"/>
            </a:avLst>
          </a:prstGeom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cxnSp>
        <p:nvCxnSpPr>
          <p:cNvPr id="443" name="Straight Connector 442"/>
          <p:cNvCxnSpPr>
            <a:stCxn id="290" idx="2"/>
            <a:endCxn id="274" idx="0"/>
          </p:cNvCxnSpPr>
          <p:nvPr/>
        </p:nvCxnSpPr>
        <p:spPr>
          <a:xfrm rot="10800000" flipV="1">
            <a:off x="3986213" y="6332538"/>
            <a:ext cx="925512" cy="15875"/>
          </a:xfrm>
          <a:prstGeom prst="line">
            <a:avLst/>
          </a:prstGeom>
          <a:ln w="38100">
            <a:solidFill>
              <a:srgbClr val="DD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6" name="Rounded Rectangle 515"/>
          <p:cNvSpPr/>
          <p:nvPr/>
        </p:nvSpPr>
        <p:spPr>
          <a:xfrm rot="18000000">
            <a:off x="1810544" y="2316957"/>
            <a:ext cx="825500" cy="150812"/>
          </a:xfrm>
          <a:prstGeom prst="roundRect">
            <a:avLst/>
          </a:prstGeom>
          <a:noFill/>
          <a:ln w="76200" cap="flat" cmpd="tri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 dirty="0"/>
          </a:p>
        </p:txBody>
      </p:sp>
      <p:grpSp>
        <p:nvGrpSpPr>
          <p:cNvPr id="47158" name="Group 102"/>
          <p:cNvGrpSpPr>
            <a:grpSpLocks/>
          </p:cNvGrpSpPr>
          <p:nvPr/>
        </p:nvGrpSpPr>
        <p:grpSpPr bwMode="auto">
          <a:xfrm flipV="1">
            <a:off x="4621213" y="827088"/>
            <a:ext cx="123825" cy="107950"/>
            <a:chOff x="1348913" y="1142862"/>
            <a:chExt cx="190276" cy="155817"/>
          </a:xfrm>
        </p:grpSpPr>
        <p:sp>
          <p:nvSpPr>
            <p:cNvPr id="463" name="Oval 115"/>
            <p:cNvSpPr>
              <a:spLocks noChangeArrowheads="1"/>
            </p:cNvSpPr>
            <p:nvPr/>
          </p:nvSpPr>
          <p:spPr bwMode="auto">
            <a:xfrm flipH="1">
              <a:off x="1485521" y="1142862"/>
              <a:ext cx="53668" cy="158109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5720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latin typeface="Comic Sans MS"/>
                <a:ea typeface="+mn-ea"/>
                <a:cs typeface="Comic Sans MS"/>
              </a:endParaRPr>
            </a:p>
          </p:txBody>
        </p:sp>
        <p:sp>
          <p:nvSpPr>
            <p:cNvPr id="464" name="Oval 116"/>
            <p:cNvSpPr>
              <a:spLocks noChangeArrowheads="1"/>
            </p:cNvSpPr>
            <p:nvPr/>
          </p:nvSpPr>
          <p:spPr bwMode="auto">
            <a:xfrm flipH="1">
              <a:off x="1441612" y="1142862"/>
              <a:ext cx="51227" cy="158109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45720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 dirty="0">
                <a:latin typeface="Comic Sans MS"/>
                <a:ea typeface="+mn-ea"/>
                <a:cs typeface="Comic Sans MS"/>
              </a:endParaRPr>
            </a:p>
          </p:txBody>
        </p:sp>
        <p:sp>
          <p:nvSpPr>
            <p:cNvPr id="465" name="Oval 117"/>
            <p:cNvSpPr>
              <a:spLocks noChangeAspect="1" noChangeArrowheads="1"/>
            </p:cNvSpPr>
            <p:nvPr/>
          </p:nvSpPr>
          <p:spPr bwMode="auto">
            <a:xfrm flipH="1">
              <a:off x="1392823" y="1142862"/>
              <a:ext cx="53668" cy="158109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5720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latin typeface="Comic Sans MS"/>
                <a:ea typeface="+mn-ea"/>
                <a:cs typeface="Comic Sans MS"/>
              </a:endParaRPr>
            </a:p>
          </p:txBody>
        </p:sp>
        <p:sp>
          <p:nvSpPr>
            <p:cNvPr id="466" name="Oval 118"/>
            <p:cNvSpPr>
              <a:spLocks noChangeArrowheads="1"/>
            </p:cNvSpPr>
            <p:nvPr/>
          </p:nvSpPr>
          <p:spPr bwMode="auto">
            <a:xfrm flipH="1">
              <a:off x="1348913" y="1142862"/>
              <a:ext cx="53668" cy="158109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5720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latin typeface="Comic Sans MS"/>
                <a:ea typeface="+mn-ea"/>
                <a:cs typeface="Comic Sans MS"/>
              </a:endParaRPr>
            </a:p>
          </p:txBody>
        </p:sp>
      </p:grpSp>
      <p:sp>
        <p:nvSpPr>
          <p:cNvPr id="47159" name="Text Box 113"/>
          <p:cNvSpPr txBox="1">
            <a:spLocks noChangeAspect="1" noChangeArrowheads="1"/>
          </p:cNvSpPr>
          <p:nvPr/>
        </p:nvSpPr>
        <p:spPr bwMode="auto">
          <a:xfrm rot="3778540">
            <a:off x="1683544" y="4474369"/>
            <a:ext cx="79216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 eaLnBrk="0" hangingPunct="0"/>
            <a:r>
              <a:rPr lang="en-US" sz="900">
                <a:solidFill>
                  <a:srgbClr val="FF0000"/>
                </a:solidFill>
                <a:latin typeface="Comic Sans MS" pitchFamily="66" charset="0"/>
              </a:rPr>
              <a:t>30  GeV </a:t>
            </a:r>
          </a:p>
        </p:txBody>
      </p:sp>
      <p:sp>
        <p:nvSpPr>
          <p:cNvPr id="47160" name="Text Box 113"/>
          <p:cNvSpPr txBox="1">
            <a:spLocks noChangeAspect="1" noChangeArrowheads="1"/>
          </p:cNvSpPr>
          <p:nvPr/>
        </p:nvSpPr>
        <p:spPr bwMode="auto">
          <a:xfrm>
            <a:off x="3471863" y="5967413"/>
            <a:ext cx="79057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 eaLnBrk="0" hangingPunct="0"/>
            <a:r>
              <a:rPr lang="en-US" sz="900">
                <a:solidFill>
                  <a:srgbClr val="FF0000"/>
                </a:solidFill>
                <a:latin typeface="Comic Sans MS" pitchFamily="66" charset="0"/>
              </a:rPr>
              <a:t>30  GeV </a:t>
            </a:r>
          </a:p>
        </p:txBody>
      </p:sp>
      <p:cxnSp>
        <p:nvCxnSpPr>
          <p:cNvPr id="455" name="Straight Arrow Connector 454"/>
          <p:cNvCxnSpPr/>
          <p:nvPr/>
        </p:nvCxnSpPr>
        <p:spPr>
          <a:xfrm rot="10800000" flipV="1">
            <a:off x="1593850" y="3370263"/>
            <a:ext cx="977900" cy="76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7162" name="Group 417"/>
          <p:cNvGrpSpPr>
            <a:grpSpLocks/>
          </p:cNvGrpSpPr>
          <p:nvPr/>
        </p:nvGrpSpPr>
        <p:grpSpPr bwMode="auto">
          <a:xfrm>
            <a:off x="4643438" y="2452688"/>
            <a:ext cx="635000" cy="2019300"/>
            <a:chOff x="5131831" y="2186464"/>
            <a:chExt cx="635583" cy="2018381"/>
          </a:xfrm>
        </p:grpSpPr>
        <p:grpSp>
          <p:nvGrpSpPr>
            <p:cNvPr id="47344" name="Group 480"/>
            <p:cNvGrpSpPr>
              <a:grpSpLocks noChangeAspect="1"/>
            </p:cNvGrpSpPr>
            <p:nvPr/>
          </p:nvGrpSpPr>
          <p:grpSpPr bwMode="auto">
            <a:xfrm>
              <a:off x="5134689" y="2864541"/>
              <a:ext cx="629867" cy="330067"/>
              <a:chOff x="4166066" y="3056387"/>
              <a:chExt cx="2519466" cy="1320268"/>
            </a:xfrm>
          </p:grpSpPr>
          <p:grpSp>
            <p:nvGrpSpPr>
              <p:cNvPr id="47415" name="Group 86"/>
              <p:cNvGrpSpPr>
                <a:grpSpLocks noChangeAspect="1"/>
              </p:cNvGrpSpPr>
              <p:nvPr/>
            </p:nvGrpSpPr>
            <p:grpSpPr bwMode="auto">
              <a:xfrm>
                <a:off x="4166066" y="3056387"/>
                <a:ext cx="1406168" cy="1320268"/>
                <a:chOff x="1815" y="2475"/>
                <a:chExt cx="492" cy="547"/>
              </a:xfrm>
            </p:grpSpPr>
            <p:grpSp>
              <p:nvGrpSpPr>
                <p:cNvPr id="47420" name="Group 87"/>
                <p:cNvGrpSpPr>
                  <a:grpSpLocks noChangeAspect="1"/>
                </p:cNvGrpSpPr>
                <p:nvPr/>
              </p:nvGrpSpPr>
              <p:grpSpPr bwMode="auto">
                <a:xfrm>
                  <a:off x="1815" y="2475"/>
                  <a:ext cx="492" cy="273"/>
                  <a:chOff x="1815" y="2475"/>
                  <a:chExt cx="492" cy="273"/>
                </a:xfrm>
              </p:grpSpPr>
              <p:sp>
                <p:nvSpPr>
                  <p:cNvPr id="47425" name="Rectangle 88"/>
                  <p:cNvSpPr>
                    <a:spLocks noChangeAspect="1" noChangeArrowheads="1"/>
                  </p:cNvSpPr>
                  <p:nvPr/>
                </p:nvSpPr>
                <p:spPr bwMode="auto">
                  <a:xfrm rot="-1440000">
                    <a:off x="1910" y="2643"/>
                    <a:ext cx="62" cy="6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457200" eaLnBrk="0" hangingPunct="0"/>
                    <a:endParaRPr lang="en-US" sz="900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47426" name="Freeform 89"/>
                  <p:cNvSpPr>
                    <a:spLocks noChangeAspect="1"/>
                  </p:cNvSpPr>
                  <p:nvPr/>
                </p:nvSpPr>
                <p:spPr bwMode="auto">
                  <a:xfrm>
                    <a:off x="1815" y="2490"/>
                    <a:ext cx="492" cy="258"/>
                  </a:xfrm>
                  <a:custGeom>
                    <a:avLst/>
                    <a:gdLst>
                      <a:gd name="T0" fmla="*/ 104 w 492"/>
                      <a:gd name="T1" fmla="*/ 258 h 258"/>
                      <a:gd name="T2" fmla="*/ 0 w 492"/>
                      <a:gd name="T3" fmla="*/ 258 h 258"/>
                      <a:gd name="T4" fmla="*/ 0 w 492"/>
                      <a:gd name="T5" fmla="*/ 0 h 258"/>
                      <a:gd name="T6" fmla="*/ 364 w 492"/>
                      <a:gd name="T7" fmla="*/ 0 h 258"/>
                      <a:gd name="T8" fmla="*/ 492 w 492"/>
                      <a:gd name="T9" fmla="*/ 218 h 258"/>
                      <a:gd name="T10" fmla="*/ 190 w 492"/>
                      <a:gd name="T11" fmla="*/ 218 h 258"/>
                      <a:gd name="T12" fmla="*/ 146 w 492"/>
                      <a:gd name="T13" fmla="*/ 128 h 258"/>
                      <a:gd name="T14" fmla="*/ 80 w 492"/>
                      <a:gd name="T15" fmla="*/ 162 h 258"/>
                      <a:gd name="T16" fmla="*/ 104 w 492"/>
                      <a:gd name="T17" fmla="*/ 258 h 25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92"/>
                      <a:gd name="T28" fmla="*/ 0 h 258"/>
                      <a:gd name="T29" fmla="*/ 492 w 492"/>
                      <a:gd name="T30" fmla="*/ 258 h 258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92" h="258">
                        <a:moveTo>
                          <a:pt x="104" y="258"/>
                        </a:moveTo>
                        <a:lnTo>
                          <a:pt x="0" y="258"/>
                        </a:lnTo>
                        <a:lnTo>
                          <a:pt x="0" y="0"/>
                        </a:lnTo>
                        <a:lnTo>
                          <a:pt x="364" y="0"/>
                        </a:lnTo>
                        <a:lnTo>
                          <a:pt x="492" y="218"/>
                        </a:lnTo>
                        <a:lnTo>
                          <a:pt x="190" y="218"/>
                        </a:lnTo>
                        <a:lnTo>
                          <a:pt x="146" y="128"/>
                        </a:lnTo>
                        <a:lnTo>
                          <a:pt x="80" y="162"/>
                        </a:lnTo>
                        <a:lnTo>
                          <a:pt x="104" y="258"/>
                        </a:lnTo>
                        <a:close/>
                      </a:path>
                    </a:pathLst>
                  </a:cu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7427" name="Rectangle 90"/>
                  <p:cNvSpPr>
                    <a:spLocks noChangeAspect="1" noChangeArrowheads="1"/>
                  </p:cNvSpPr>
                  <p:nvPr/>
                </p:nvSpPr>
                <p:spPr bwMode="auto">
                  <a:xfrm rot="-2040000">
                    <a:off x="2198" y="2475"/>
                    <a:ext cx="62" cy="6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457200" eaLnBrk="0" hangingPunct="0"/>
                    <a:endParaRPr lang="en-US" sz="900">
                      <a:latin typeface="Comic Sans MS" pitchFamily="66" charset="0"/>
                    </a:endParaRPr>
                  </a:p>
                </p:txBody>
              </p:sp>
            </p:grpSp>
            <p:grpSp>
              <p:nvGrpSpPr>
                <p:cNvPr id="47421" name="Group 91"/>
                <p:cNvGrpSpPr>
                  <a:grpSpLocks noChangeAspect="1"/>
                </p:cNvGrpSpPr>
                <p:nvPr/>
              </p:nvGrpSpPr>
              <p:grpSpPr bwMode="auto">
                <a:xfrm flipV="1">
                  <a:off x="1815" y="2749"/>
                  <a:ext cx="492" cy="273"/>
                  <a:chOff x="1813" y="2475"/>
                  <a:chExt cx="492" cy="273"/>
                </a:xfrm>
              </p:grpSpPr>
              <p:sp>
                <p:nvSpPr>
                  <p:cNvPr id="47422" name="Rectangle 92"/>
                  <p:cNvSpPr>
                    <a:spLocks noChangeAspect="1" noChangeArrowheads="1"/>
                  </p:cNvSpPr>
                  <p:nvPr/>
                </p:nvSpPr>
                <p:spPr bwMode="auto">
                  <a:xfrm rot="-1380000">
                    <a:off x="1910" y="2643"/>
                    <a:ext cx="62" cy="6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457200" eaLnBrk="0" hangingPunct="0"/>
                    <a:endParaRPr lang="en-US" sz="900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47423" name="Freeform 93"/>
                  <p:cNvSpPr>
                    <a:spLocks noChangeAspect="1"/>
                  </p:cNvSpPr>
                  <p:nvPr/>
                </p:nvSpPr>
                <p:spPr bwMode="auto">
                  <a:xfrm>
                    <a:off x="1813" y="2490"/>
                    <a:ext cx="492" cy="258"/>
                  </a:xfrm>
                  <a:custGeom>
                    <a:avLst/>
                    <a:gdLst>
                      <a:gd name="T0" fmla="*/ 104 w 492"/>
                      <a:gd name="T1" fmla="*/ 258 h 258"/>
                      <a:gd name="T2" fmla="*/ 0 w 492"/>
                      <a:gd name="T3" fmla="*/ 258 h 258"/>
                      <a:gd name="T4" fmla="*/ 0 w 492"/>
                      <a:gd name="T5" fmla="*/ 0 h 258"/>
                      <a:gd name="T6" fmla="*/ 364 w 492"/>
                      <a:gd name="T7" fmla="*/ 0 h 258"/>
                      <a:gd name="T8" fmla="*/ 492 w 492"/>
                      <a:gd name="T9" fmla="*/ 218 h 258"/>
                      <a:gd name="T10" fmla="*/ 190 w 492"/>
                      <a:gd name="T11" fmla="*/ 218 h 258"/>
                      <a:gd name="T12" fmla="*/ 146 w 492"/>
                      <a:gd name="T13" fmla="*/ 128 h 258"/>
                      <a:gd name="T14" fmla="*/ 80 w 492"/>
                      <a:gd name="T15" fmla="*/ 162 h 258"/>
                      <a:gd name="T16" fmla="*/ 104 w 492"/>
                      <a:gd name="T17" fmla="*/ 258 h 25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92"/>
                      <a:gd name="T28" fmla="*/ 0 h 258"/>
                      <a:gd name="T29" fmla="*/ 492 w 492"/>
                      <a:gd name="T30" fmla="*/ 258 h 258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92" h="258">
                        <a:moveTo>
                          <a:pt x="104" y="258"/>
                        </a:moveTo>
                        <a:lnTo>
                          <a:pt x="0" y="258"/>
                        </a:lnTo>
                        <a:lnTo>
                          <a:pt x="0" y="0"/>
                        </a:lnTo>
                        <a:lnTo>
                          <a:pt x="364" y="0"/>
                        </a:lnTo>
                        <a:lnTo>
                          <a:pt x="492" y="218"/>
                        </a:lnTo>
                        <a:lnTo>
                          <a:pt x="190" y="218"/>
                        </a:lnTo>
                        <a:lnTo>
                          <a:pt x="146" y="128"/>
                        </a:lnTo>
                        <a:lnTo>
                          <a:pt x="80" y="162"/>
                        </a:lnTo>
                        <a:lnTo>
                          <a:pt x="104" y="258"/>
                        </a:lnTo>
                        <a:close/>
                      </a:path>
                    </a:pathLst>
                  </a:cu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7424" name="Rectangle 94"/>
                  <p:cNvSpPr>
                    <a:spLocks noChangeAspect="1" noChangeArrowheads="1"/>
                  </p:cNvSpPr>
                  <p:nvPr/>
                </p:nvSpPr>
                <p:spPr bwMode="auto">
                  <a:xfrm rot="-2040000">
                    <a:off x="2198" y="2475"/>
                    <a:ext cx="62" cy="6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457200" eaLnBrk="0" hangingPunct="0"/>
                    <a:endParaRPr lang="en-US" sz="900">
                      <a:latin typeface="Comic Sans MS" pitchFamily="66" charset="0"/>
                    </a:endParaRPr>
                  </a:p>
                </p:txBody>
              </p:sp>
            </p:grpSp>
          </p:grpSp>
          <p:sp>
            <p:nvSpPr>
              <p:cNvPr id="476" name="Block Arc 475"/>
              <p:cNvSpPr/>
              <p:nvPr/>
            </p:nvSpPr>
            <p:spPr>
              <a:xfrm>
                <a:off x="5591053" y="3168540"/>
                <a:ext cx="1093202" cy="1098053"/>
              </a:xfrm>
              <a:prstGeom prst="blockArc">
                <a:avLst>
                  <a:gd name="adj1" fmla="val 11067651"/>
                  <a:gd name="adj2" fmla="val 10455262"/>
                  <a:gd name="adj3" fmla="val 3178"/>
                </a:avLst>
              </a:prstGeom>
              <a:solidFill>
                <a:srgbClr val="000090"/>
              </a:solidFill>
              <a:ln>
                <a:solidFill>
                  <a:srgbClr val="00009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 sz="1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78" name="Rounded Rectangle 477"/>
              <p:cNvSpPr/>
              <p:nvPr/>
            </p:nvSpPr>
            <p:spPr>
              <a:xfrm>
                <a:off x="4999959" y="3631881"/>
                <a:ext cx="629229" cy="165025"/>
              </a:xfrm>
              <a:prstGeom prst="roundRect">
                <a:avLst/>
              </a:prstGeom>
              <a:solidFill>
                <a:srgbClr val="000090"/>
              </a:solidFill>
              <a:ln>
                <a:solidFill>
                  <a:srgbClr val="00009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 sz="1800" dirty="0"/>
              </a:p>
            </p:txBody>
          </p:sp>
          <p:sp>
            <p:nvSpPr>
              <p:cNvPr id="479" name="Rounded Rectangle 478"/>
              <p:cNvSpPr/>
              <p:nvPr/>
            </p:nvSpPr>
            <p:spPr>
              <a:xfrm>
                <a:off x="5063517" y="3657270"/>
                <a:ext cx="616517" cy="11424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 sz="1800" dirty="0"/>
              </a:p>
            </p:txBody>
          </p:sp>
          <p:sp>
            <p:nvSpPr>
              <p:cNvPr id="480" name="Oval 479"/>
              <p:cNvSpPr/>
              <p:nvPr/>
            </p:nvSpPr>
            <p:spPr>
              <a:xfrm>
                <a:off x="5203345" y="3689004"/>
                <a:ext cx="44493" cy="5077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 sz="1800" dirty="0"/>
              </a:p>
            </p:txBody>
          </p:sp>
        </p:grpSp>
        <p:grpSp>
          <p:nvGrpSpPr>
            <p:cNvPr id="47345" name="Group 480"/>
            <p:cNvGrpSpPr>
              <a:grpSpLocks noChangeAspect="1"/>
            </p:cNvGrpSpPr>
            <p:nvPr/>
          </p:nvGrpSpPr>
          <p:grpSpPr bwMode="auto">
            <a:xfrm>
              <a:off x="5131831" y="2524733"/>
              <a:ext cx="629867" cy="330067"/>
              <a:chOff x="4166066" y="3056387"/>
              <a:chExt cx="2519466" cy="1320268"/>
            </a:xfrm>
          </p:grpSpPr>
          <p:grpSp>
            <p:nvGrpSpPr>
              <p:cNvPr id="47402" name="Group 86"/>
              <p:cNvGrpSpPr>
                <a:grpSpLocks noChangeAspect="1"/>
              </p:cNvGrpSpPr>
              <p:nvPr/>
            </p:nvGrpSpPr>
            <p:grpSpPr bwMode="auto">
              <a:xfrm>
                <a:off x="4166066" y="3056387"/>
                <a:ext cx="1406168" cy="1320268"/>
                <a:chOff x="1815" y="2475"/>
                <a:chExt cx="492" cy="547"/>
              </a:xfrm>
            </p:grpSpPr>
            <p:grpSp>
              <p:nvGrpSpPr>
                <p:cNvPr id="47407" name="Group 87"/>
                <p:cNvGrpSpPr>
                  <a:grpSpLocks noChangeAspect="1"/>
                </p:cNvGrpSpPr>
                <p:nvPr/>
              </p:nvGrpSpPr>
              <p:grpSpPr bwMode="auto">
                <a:xfrm>
                  <a:off x="1815" y="2475"/>
                  <a:ext cx="492" cy="273"/>
                  <a:chOff x="1815" y="2475"/>
                  <a:chExt cx="492" cy="273"/>
                </a:xfrm>
              </p:grpSpPr>
              <p:sp>
                <p:nvSpPr>
                  <p:cNvPr id="47412" name="Rectangle 88"/>
                  <p:cNvSpPr>
                    <a:spLocks noChangeAspect="1" noChangeArrowheads="1"/>
                  </p:cNvSpPr>
                  <p:nvPr/>
                </p:nvSpPr>
                <p:spPr bwMode="auto">
                  <a:xfrm rot="-1440000">
                    <a:off x="1910" y="2643"/>
                    <a:ext cx="62" cy="6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457200" eaLnBrk="0" hangingPunct="0"/>
                    <a:endParaRPr lang="en-US" sz="900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47413" name="Freeform 89"/>
                  <p:cNvSpPr>
                    <a:spLocks noChangeAspect="1"/>
                  </p:cNvSpPr>
                  <p:nvPr/>
                </p:nvSpPr>
                <p:spPr bwMode="auto">
                  <a:xfrm>
                    <a:off x="1815" y="2490"/>
                    <a:ext cx="492" cy="258"/>
                  </a:xfrm>
                  <a:custGeom>
                    <a:avLst/>
                    <a:gdLst>
                      <a:gd name="T0" fmla="*/ 104 w 492"/>
                      <a:gd name="T1" fmla="*/ 258 h 258"/>
                      <a:gd name="T2" fmla="*/ 0 w 492"/>
                      <a:gd name="T3" fmla="*/ 258 h 258"/>
                      <a:gd name="T4" fmla="*/ 0 w 492"/>
                      <a:gd name="T5" fmla="*/ 0 h 258"/>
                      <a:gd name="T6" fmla="*/ 364 w 492"/>
                      <a:gd name="T7" fmla="*/ 0 h 258"/>
                      <a:gd name="T8" fmla="*/ 492 w 492"/>
                      <a:gd name="T9" fmla="*/ 218 h 258"/>
                      <a:gd name="T10" fmla="*/ 190 w 492"/>
                      <a:gd name="T11" fmla="*/ 218 h 258"/>
                      <a:gd name="T12" fmla="*/ 146 w 492"/>
                      <a:gd name="T13" fmla="*/ 128 h 258"/>
                      <a:gd name="T14" fmla="*/ 80 w 492"/>
                      <a:gd name="T15" fmla="*/ 162 h 258"/>
                      <a:gd name="T16" fmla="*/ 104 w 492"/>
                      <a:gd name="T17" fmla="*/ 258 h 25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92"/>
                      <a:gd name="T28" fmla="*/ 0 h 258"/>
                      <a:gd name="T29" fmla="*/ 492 w 492"/>
                      <a:gd name="T30" fmla="*/ 258 h 258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92" h="258">
                        <a:moveTo>
                          <a:pt x="104" y="258"/>
                        </a:moveTo>
                        <a:lnTo>
                          <a:pt x="0" y="258"/>
                        </a:lnTo>
                        <a:lnTo>
                          <a:pt x="0" y="0"/>
                        </a:lnTo>
                        <a:lnTo>
                          <a:pt x="364" y="0"/>
                        </a:lnTo>
                        <a:lnTo>
                          <a:pt x="492" y="218"/>
                        </a:lnTo>
                        <a:lnTo>
                          <a:pt x="190" y="218"/>
                        </a:lnTo>
                        <a:lnTo>
                          <a:pt x="146" y="128"/>
                        </a:lnTo>
                        <a:lnTo>
                          <a:pt x="80" y="162"/>
                        </a:lnTo>
                        <a:lnTo>
                          <a:pt x="104" y="258"/>
                        </a:lnTo>
                        <a:close/>
                      </a:path>
                    </a:pathLst>
                  </a:cu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7414" name="Rectangle 90"/>
                  <p:cNvSpPr>
                    <a:spLocks noChangeAspect="1" noChangeArrowheads="1"/>
                  </p:cNvSpPr>
                  <p:nvPr/>
                </p:nvSpPr>
                <p:spPr bwMode="auto">
                  <a:xfrm rot="-2040000">
                    <a:off x="2198" y="2475"/>
                    <a:ext cx="62" cy="6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457200" eaLnBrk="0" hangingPunct="0"/>
                    <a:endParaRPr lang="en-US" sz="900">
                      <a:latin typeface="Comic Sans MS" pitchFamily="66" charset="0"/>
                    </a:endParaRPr>
                  </a:p>
                </p:txBody>
              </p:sp>
            </p:grpSp>
            <p:grpSp>
              <p:nvGrpSpPr>
                <p:cNvPr id="47408" name="Group 91"/>
                <p:cNvGrpSpPr>
                  <a:grpSpLocks noChangeAspect="1"/>
                </p:cNvGrpSpPr>
                <p:nvPr/>
              </p:nvGrpSpPr>
              <p:grpSpPr bwMode="auto">
                <a:xfrm flipV="1">
                  <a:off x="1815" y="2749"/>
                  <a:ext cx="492" cy="273"/>
                  <a:chOff x="1813" y="2475"/>
                  <a:chExt cx="492" cy="273"/>
                </a:xfrm>
              </p:grpSpPr>
              <p:sp>
                <p:nvSpPr>
                  <p:cNvPr id="47409" name="Rectangle 92"/>
                  <p:cNvSpPr>
                    <a:spLocks noChangeAspect="1" noChangeArrowheads="1"/>
                  </p:cNvSpPr>
                  <p:nvPr/>
                </p:nvSpPr>
                <p:spPr bwMode="auto">
                  <a:xfrm rot="-1380000">
                    <a:off x="1910" y="2643"/>
                    <a:ext cx="62" cy="6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457200" eaLnBrk="0" hangingPunct="0"/>
                    <a:endParaRPr lang="en-US" sz="900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47410" name="Freeform 93"/>
                  <p:cNvSpPr>
                    <a:spLocks noChangeAspect="1"/>
                  </p:cNvSpPr>
                  <p:nvPr/>
                </p:nvSpPr>
                <p:spPr bwMode="auto">
                  <a:xfrm>
                    <a:off x="1813" y="2490"/>
                    <a:ext cx="492" cy="258"/>
                  </a:xfrm>
                  <a:custGeom>
                    <a:avLst/>
                    <a:gdLst>
                      <a:gd name="T0" fmla="*/ 104 w 492"/>
                      <a:gd name="T1" fmla="*/ 258 h 258"/>
                      <a:gd name="T2" fmla="*/ 0 w 492"/>
                      <a:gd name="T3" fmla="*/ 258 h 258"/>
                      <a:gd name="T4" fmla="*/ 0 w 492"/>
                      <a:gd name="T5" fmla="*/ 0 h 258"/>
                      <a:gd name="T6" fmla="*/ 364 w 492"/>
                      <a:gd name="T7" fmla="*/ 0 h 258"/>
                      <a:gd name="T8" fmla="*/ 492 w 492"/>
                      <a:gd name="T9" fmla="*/ 218 h 258"/>
                      <a:gd name="T10" fmla="*/ 190 w 492"/>
                      <a:gd name="T11" fmla="*/ 218 h 258"/>
                      <a:gd name="T12" fmla="*/ 146 w 492"/>
                      <a:gd name="T13" fmla="*/ 128 h 258"/>
                      <a:gd name="T14" fmla="*/ 80 w 492"/>
                      <a:gd name="T15" fmla="*/ 162 h 258"/>
                      <a:gd name="T16" fmla="*/ 104 w 492"/>
                      <a:gd name="T17" fmla="*/ 258 h 25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92"/>
                      <a:gd name="T28" fmla="*/ 0 h 258"/>
                      <a:gd name="T29" fmla="*/ 492 w 492"/>
                      <a:gd name="T30" fmla="*/ 258 h 258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92" h="258">
                        <a:moveTo>
                          <a:pt x="104" y="258"/>
                        </a:moveTo>
                        <a:lnTo>
                          <a:pt x="0" y="258"/>
                        </a:lnTo>
                        <a:lnTo>
                          <a:pt x="0" y="0"/>
                        </a:lnTo>
                        <a:lnTo>
                          <a:pt x="364" y="0"/>
                        </a:lnTo>
                        <a:lnTo>
                          <a:pt x="492" y="218"/>
                        </a:lnTo>
                        <a:lnTo>
                          <a:pt x="190" y="218"/>
                        </a:lnTo>
                        <a:lnTo>
                          <a:pt x="146" y="128"/>
                        </a:lnTo>
                        <a:lnTo>
                          <a:pt x="80" y="162"/>
                        </a:lnTo>
                        <a:lnTo>
                          <a:pt x="104" y="258"/>
                        </a:lnTo>
                        <a:close/>
                      </a:path>
                    </a:pathLst>
                  </a:cu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7411" name="Rectangle 94"/>
                  <p:cNvSpPr>
                    <a:spLocks noChangeAspect="1" noChangeArrowheads="1"/>
                  </p:cNvSpPr>
                  <p:nvPr/>
                </p:nvSpPr>
                <p:spPr bwMode="auto">
                  <a:xfrm rot="-2040000">
                    <a:off x="2198" y="2475"/>
                    <a:ext cx="62" cy="6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457200" eaLnBrk="0" hangingPunct="0"/>
                    <a:endParaRPr lang="en-US" sz="900">
                      <a:latin typeface="Comic Sans MS" pitchFamily="66" charset="0"/>
                    </a:endParaRPr>
                  </a:p>
                </p:txBody>
              </p:sp>
            </p:grpSp>
          </p:grpSp>
          <p:sp>
            <p:nvSpPr>
              <p:cNvPr id="263" name="Block Arc 262"/>
              <p:cNvSpPr/>
              <p:nvPr/>
            </p:nvSpPr>
            <p:spPr>
              <a:xfrm>
                <a:off x="5589771" y="3169492"/>
                <a:ext cx="1093202" cy="1098053"/>
              </a:xfrm>
              <a:prstGeom prst="blockArc">
                <a:avLst>
                  <a:gd name="adj1" fmla="val 11067651"/>
                  <a:gd name="adj2" fmla="val 10455262"/>
                  <a:gd name="adj3" fmla="val 3178"/>
                </a:avLst>
              </a:prstGeom>
              <a:solidFill>
                <a:srgbClr val="000090"/>
              </a:solidFill>
              <a:ln>
                <a:solidFill>
                  <a:srgbClr val="00009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 sz="1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4" name="Rounded Rectangle 263"/>
              <p:cNvSpPr/>
              <p:nvPr/>
            </p:nvSpPr>
            <p:spPr>
              <a:xfrm>
                <a:off x="4998677" y="3632833"/>
                <a:ext cx="629229" cy="165025"/>
              </a:xfrm>
              <a:prstGeom prst="roundRect">
                <a:avLst/>
              </a:prstGeom>
              <a:solidFill>
                <a:srgbClr val="000090"/>
              </a:solidFill>
              <a:ln>
                <a:solidFill>
                  <a:srgbClr val="00009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 sz="1800" dirty="0"/>
              </a:p>
            </p:txBody>
          </p:sp>
          <p:sp>
            <p:nvSpPr>
              <p:cNvPr id="265" name="Rounded Rectangle 264"/>
              <p:cNvSpPr/>
              <p:nvPr/>
            </p:nvSpPr>
            <p:spPr>
              <a:xfrm>
                <a:off x="5062236" y="3658221"/>
                <a:ext cx="616517" cy="11424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 sz="1800" dirty="0"/>
              </a:p>
            </p:txBody>
          </p:sp>
          <p:sp>
            <p:nvSpPr>
              <p:cNvPr id="267" name="Oval 266"/>
              <p:cNvSpPr/>
              <p:nvPr/>
            </p:nvSpPr>
            <p:spPr>
              <a:xfrm>
                <a:off x="5202064" y="3689955"/>
                <a:ext cx="44493" cy="5077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 sz="1800" dirty="0"/>
              </a:p>
            </p:txBody>
          </p:sp>
        </p:grpSp>
        <p:grpSp>
          <p:nvGrpSpPr>
            <p:cNvPr id="47346" name="Group 480"/>
            <p:cNvGrpSpPr>
              <a:grpSpLocks noChangeAspect="1"/>
            </p:cNvGrpSpPr>
            <p:nvPr/>
          </p:nvGrpSpPr>
          <p:grpSpPr bwMode="auto">
            <a:xfrm>
              <a:off x="5131831" y="2186464"/>
              <a:ext cx="629867" cy="330067"/>
              <a:chOff x="4166066" y="3056387"/>
              <a:chExt cx="2519466" cy="1320268"/>
            </a:xfrm>
          </p:grpSpPr>
          <p:grpSp>
            <p:nvGrpSpPr>
              <p:cNvPr id="47389" name="Group 86"/>
              <p:cNvGrpSpPr>
                <a:grpSpLocks noChangeAspect="1"/>
              </p:cNvGrpSpPr>
              <p:nvPr/>
            </p:nvGrpSpPr>
            <p:grpSpPr bwMode="auto">
              <a:xfrm>
                <a:off x="4166066" y="3056387"/>
                <a:ext cx="1406168" cy="1320268"/>
                <a:chOff x="1815" y="2475"/>
                <a:chExt cx="492" cy="547"/>
              </a:xfrm>
            </p:grpSpPr>
            <p:grpSp>
              <p:nvGrpSpPr>
                <p:cNvPr id="47394" name="Group 87"/>
                <p:cNvGrpSpPr>
                  <a:grpSpLocks noChangeAspect="1"/>
                </p:cNvGrpSpPr>
                <p:nvPr/>
              </p:nvGrpSpPr>
              <p:grpSpPr bwMode="auto">
                <a:xfrm>
                  <a:off x="1815" y="2475"/>
                  <a:ext cx="492" cy="273"/>
                  <a:chOff x="1815" y="2475"/>
                  <a:chExt cx="492" cy="273"/>
                </a:xfrm>
              </p:grpSpPr>
              <p:sp>
                <p:nvSpPr>
                  <p:cNvPr id="47399" name="Rectangle 88"/>
                  <p:cNvSpPr>
                    <a:spLocks noChangeAspect="1" noChangeArrowheads="1"/>
                  </p:cNvSpPr>
                  <p:nvPr/>
                </p:nvSpPr>
                <p:spPr bwMode="auto">
                  <a:xfrm rot="-1440000">
                    <a:off x="1910" y="2643"/>
                    <a:ext cx="62" cy="6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457200" eaLnBrk="0" hangingPunct="0"/>
                    <a:endParaRPr lang="en-US" sz="900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47400" name="Freeform 89"/>
                  <p:cNvSpPr>
                    <a:spLocks noChangeAspect="1"/>
                  </p:cNvSpPr>
                  <p:nvPr/>
                </p:nvSpPr>
                <p:spPr bwMode="auto">
                  <a:xfrm>
                    <a:off x="1815" y="2490"/>
                    <a:ext cx="492" cy="258"/>
                  </a:xfrm>
                  <a:custGeom>
                    <a:avLst/>
                    <a:gdLst>
                      <a:gd name="T0" fmla="*/ 104 w 492"/>
                      <a:gd name="T1" fmla="*/ 258 h 258"/>
                      <a:gd name="T2" fmla="*/ 0 w 492"/>
                      <a:gd name="T3" fmla="*/ 258 h 258"/>
                      <a:gd name="T4" fmla="*/ 0 w 492"/>
                      <a:gd name="T5" fmla="*/ 0 h 258"/>
                      <a:gd name="T6" fmla="*/ 364 w 492"/>
                      <a:gd name="T7" fmla="*/ 0 h 258"/>
                      <a:gd name="T8" fmla="*/ 492 w 492"/>
                      <a:gd name="T9" fmla="*/ 218 h 258"/>
                      <a:gd name="T10" fmla="*/ 190 w 492"/>
                      <a:gd name="T11" fmla="*/ 218 h 258"/>
                      <a:gd name="T12" fmla="*/ 146 w 492"/>
                      <a:gd name="T13" fmla="*/ 128 h 258"/>
                      <a:gd name="T14" fmla="*/ 80 w 492"/>
                      <a:gd name="T15" fmla="*/ 162 h 258"/>
                      <a:gd name="T16" fmla="*/ 104 w 492"/>
                      <a:gd name="T17" fmla="*/ 258 h 25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92"/>
                      <a:gd name="T28" fmla="*/ 0 h 258"/>
                      <a:gd name="T29" fmla="*/ 492 w 492"/>
                      <a:gd name="T30" fmla="*/ 258 h 258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92" h="258">
                        <a:moveTo>
                          <a:pt x="104" y="258"/>
                        </a:moveTo>
                        <a:lnTo>
                          <a:pt x="0" y="258"/>
                        </a:lnTo>
                        <a:lnTo>
                          <a:pt x="0" y="0"/>
                        </a:lnTo>
                        <a:lnTo>
                          <a:pt x="364" y="0"/>
                        </a:lnTo>
                        <a:lnTo>
                          <a:pt x="492" y="218"/>
                        </a:lnTo>
                        <a:lnTo>
                          <a:pt x="190" y="218"/>
                        </a:lnTo>
                        <a:lnTo>
                          <a:pt x="146" y="128"/>
                        </a:lnTo>
                        <a:lnTo>
                          <a:pt x="80" y="162"/>
                        </a:lnTo>
                        <a:lnTo>
                          <a:pt x="104" y="258"/>
                        </a:lnTo>
                        <a:close/>
                      </a:path>
                    </a:pathLst>
                  </a:cu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7401" name="Rectangle 90"/>
                  <p:cNvSpPr>
                    <a:spLocks noChangeAspect="1" noChangeArrowheads="1"/>
                  </p:cNvSpPr>
                  <p:nvPr/>
                </p:nvSpPr>
                <p:spPr bwMode="auto">
                  <a:xfrm rot="-2040000">
                    <a:off x="2198" y="2475"/>
                    <a:ext cx="62" cy="6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457200" eaLnBrk="0" hangingPunct="0"/>
                    <a:endParaRPr lang="en-US" sz="900">
                      <a:latin typeface="Comic Sans MS" pitchFamily="66" charset="0"/>
                    </a:endParaRPr>
                  </a:p>
                </p:txBody>
              </p:sp>
            </p:grpSp>
            <p:grpSp>
              <p:nvGrpSpPr>
                <p:cNvPr id="47395" name="Group 91"/>
                <p:cNvGrpSpPr>
                  <a:grpSpLocks noChangeAspect="1"/>
                </p:cNvGrpSpPr>
                <p:nvPr/>
              </p:nvGrpSpPr>
              <p:grpSpPr bwMode="auto">
                <a:xfrm flipV="1">
                  <a:off x="1815" y="2749"/>
                  <a:ext cx="492" cy="273"/>
                  <a:chOff x="1813" y="2475"/>
                  <a:chExt cx="492" cy="273"/>
                </a:xfrm>
              </p:grpSpPr>
              <p:sp>
                <p:nvSpPr>
                  <p:cNvPr id="47396" name="Rectangle 92"/>
                  <p:cNvSpPr>
                    <a:spLocks noChangeAspect="1" noChangeArrowheads="1"/>
                  </p:cNvSpPr>
                  <p:nvPr/>
                </p:nvSpPr>
                <p:spPr bwMode="auto">
                  <a:xfrm rot="-1380000">
                    <a:off x="1910" y="2643"/>
                    <a:ext cx="62" cy="6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457200" eaLnBrk="0" hangingPunct="0"/>
                    <a:endParaRPr lang="en-US" sz="900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47397" name="Freeform 93"/>
                  <p:cNvSpPr>
                    <a:spLocks noChangeAspect="1"/>
                  </p:cNvSpPr>
                  <p:nvPr/>
                </p:nvSpPr>
                <p:spPr bwMode="auto">
                  <a:xfrm>
                    <a:off x="1813" y="2490"/>
                    <a:ext cx="492" cy="258"/>
                  </a:xfrm>
                  <a:custGeom>
                    <a:avLst/>
                    <a:gdLst>
                      <a:gd name="T0" fmla="*/ 104 w 492"/>
                      <a:gd name="T1" fmla="*/ 258 h 258"/>
                      <a:gd name="T2" fmla="*/ 0 w 492"/>
                      <a:gd name="T3" fmla="*/ 258 h 258"/>
                      <a:gd name="T4" fmla="*/ 0 w 492"/>
                      <a:gd name="T5" fmla="*/ 0 h 258"/>
                      <a:gd name="T6" fmla="*/ 364 w 492"/>
                      <a:gd name="T7" fmla="*/ 0 h 258"/>
                      <a:gd name="T8" fmla="*/ 492 w 492"/>
                      <a:gd name="T9" fmla="*/ 218 h 258"/>
                      <a:gd name="T10" fmla="*/ 190 w 492"/>
                      <a:gd name="T11" fmla="*/ 218 h 258"/>
                      <a:gd name="T12" fmla="*/ 146 w 492"/>
                      <a:gd name="T13" fmla="*/ 128 h 258"/>
                      <a:gd name="T14" fmla="*/ 80 w 492"/>
                      <a:gd name="T15" fmla="*/ 162 h 258"/>
                      <a:gd name="T16" fmla="*/ 104 w 492"/>
                      <a:gd name="T17" fmla="*/ 258 h 25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92"/>
                      <a:gd name="T28" fmla="*/ 0 h 258"/>
                      <a:gd name="T29" fmla="*/ 492 w 492"/>
                      <a:gd name="T30" fmla="*/ 258 h 258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92" h="258">
                        <a:moveTo>
                          <a:pt x="104" y="258"/>
                        </a:moveTo>
                        <a:lnTo>
                          <a:pt x="0" y="258"/>
                        </a:lnTo>
                        <a:lnTo>
                          <a:pt x="0" y="0"/>
                        </a:lnTo>
                        <a:lnTo>
                          <a:pt x="364" y="0"/>
                        </a:lnTo>
                        <a:lnTo>
                          <a:pt x="492" y="218"/>
                        </a:lnTo>
                        <a:lnTo>
                          <a:pt x="190" y="218"/>
                        </a:lnTo>
                        <a:lnTo>
                          <a:pt x="146" y="128"/>
                        </a:lnTo>
                        <a:lnTo>
                          <a:pt x="80" y="162"/>
                        </a:lnTo>
                        <a:lnTo>
                          <a:pt x="104" y="258"/>
                        </a:lnTo>
                        <a:close/>
                      </a:path>
                    </a:pathLst>
                  </a:cu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7398" name="Rectangle 94"/>
                  <p:cNvSpPr>
                    <a:spLocks noChangeAspect="1" noChangeArrowheads="1"/>
                  </p:cNvSpPr>
                  <p:nvPr/>
                </p:nvSpPr>
                <p:spPr bwMode="auto">
                  <a:xfrm rot="-2040000">
                    <a:off x="2198" y="2475"/>
                    <a:ext cx="62" cy="6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457200" eaLnBrk="0" hangingPunct="0"/>
                    <a:endParaRPr lang="en-US" sz="900">
                      <a:latin typeface="Comic Sans MS" pitchFamily="66" charset="0"/>
                    </a:endParaRPr>
                  </a:p>
                </p:txBody>
              </p:sp>
            </p:grpSp>
          </p:grpSp>
          <p:sp>
            <p:nvSpPr>
              <p:cNvPr id="279" name="Block Arc 278"/>
              <p:cNvSpPr/>
              <p:nvPr/>
            </p:nvSpPr>
            <p:spPr>
              <a:xfrm>
                <a:off x="5589771" y="3170635"/>
                <a:ext cx="1093202" cy="1098049"/>
              </a:xfrm>
              <a:prstGeom prst="blockArc">
                <a:avLst>
                  <a:gd name="adj1" fmla="val 11067651"/>
                  <a:gd name="adj2" fmla="val 10455262"/>
                  <a:gd name="adj3" fmla="val 3178"/>
                </a:avLst>
              </a:prstGeom>
              <a:solidFill>
                <a:srgbClr val="000090"/>
              </a:solidFill>
              <a:ln>
                <a:solidFill>
                  <a:srgbClr val="00009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 sz="1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0" name="Rounded Rectangle 279"/>
              <p:cNvSpPr/>
              <p:nvPr/>
            </p:nvSpPr>
            <p:spPr>
              <a:xfrm>
                <a:off x="4998677" y="3633973"/>
                <a:ext cx="629229" cy="165025"/>
              </a:xfrm>
              <a:prstGeom prst="roundRect">
                <a:avLst/>
              </a:prstGeom>
              <a:solidFill>
                <a:srgbClr val="000090"/>
              </a:solidFill>
              <a:ln>
                <a:solidFill>
                  <a:srgbClr val="00009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 sz="1800" dirty="0"/>
              </a:p>
            </p:txBody>
          </p:sp>
          <p:sp>
            <p:nvSpPr>
              <p:cNvPr id="281" name="Rounded Rectangle 280"/>
              <p:cNvSpPr/>
              <p:nvPr/>
            </p:nvSpPr>
            <p:spPr>
              <a:xfrm>
                <a:off x="5062236" y="3659361"/>
                <a:ext cx="616517" cy="11424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 sz="1800" dirty="0"/>
              </a:p>
            </p:txBody>
          </p:sp>
          <p:sp>
            <p:nvSpPr>
              <p:cNvPr id="282" name="Oval 281"/>
              <p:cNvSpPr/>
              <p:nvPr/>
            </p:nvSpPr>
            <p:spPr>
              <a:xfrm>
                <a:off x="5202064" y="3691099"/>
                <a:ext cx="44493" cy="5077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 sz="1800" dirty="0"/>
              </a:p>
            </p:txBody>
          </p:sp>
        </p:grpSp>
        <p:grpSp>
          <p:nvGrpSpPr>
            <p:cNvPr id="47347" name="Group 480"/>
            <p:cNvGrpSpPr>
              <a:grpSpLocks noChangeAspect="1"/>
            </p:cNvGrpSpPr>
            <p:nvPr/>
          </p:nvGrpSpPr>
          <p:grpSpPr bwMode="auto">
            <a:xfrm>
              <a:off x="5137547" y="3874778"/>
              <a:ext cx="629867" cy="330067"/>
              <a:chOff x="4166066" y="3056387"/>
              <a:chExt cx="2519466" cy="1320268"/>
            </a:xfrm>
          </p:grpSpPr>
          <p:grpSp>
            <p:nvGrpSpPr>
              <p:cNvPr id="47376" name="Group 86"/>
              <p:cNvGrpSpPr>
                <a:grpSpLocks noChangeAspect="1"/>
              </p:cNvGrpSpPr>
              <p:nvPr/>
            </p:nvGrpSpPr>
            <p:grpSpPr bwMode="auto">
              <a:xfrm>
                <a:off x="4166066" y="3056387"/>
                <a:ext cx="1406168" cy="1320268"/>
                <a:chOff x="1815" y="2475"/>
                <a:chExt cx="492" cy="547"/>
              </a:xfrm>
            </p:grpSpPr>
            <p:grpSp>
              <p:nvGrpSpPr>
                <p:cNvPr id="47381" name="Group 87"/>
                <p:cNvGrpSpPr>
                  <a:grpSpLocks noChangeAspect="1"/>
                </p:cNvGrpSpPr>
                <p:nvPr/>
              </p:nvGrpSpPr>
              <p:grpSpPr bwMode="auto">
                <a:xfrm>
                  <a:off x="1815" y="2475"/>
                  <a:ext cx="492" cy="273"/>
                  <a:chOff x="1815" y="2475"/>
                  <a:chExt cx="492" cy="273"/>
                </a:xfrm>
              </p:grpSpPr>
              <p:sp>
                <p:nvSpPr>
                  <p:cNvPr id="47386" name="Rectangle 88"/>
                  <p:cNvSpPr>
                    <a:spLocks noChangeAspect="1" noChangeArrowheads="1"/>
                  </p:cNvSpPr>
                  <p:nvPr/>
                </p:nvSpPr>
                <p:spPr bwMode="auto">
                  <a:xfrm rot="-1440000">
                    <a:off x="1910" y="2643"/>
                    <a:ext cx="62" cy="6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457200" eaLnBrk="0" hangingPunct="0"/>
                    <a:endParaRPr lang="en-US" sz="900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47387" name="Freeform 89"/>
                  <p:cNvSpPr>
                    <a:spLocks noChangeAspect="1"/>
                  </p:cNvSpPr>
                  <p:nvPr/>
                </p:nvSpPr>
                <p:spPr bwMode="auto">
                  <a:xfrm>
                    <a:off x="1815" y="2490"/>
                    <a:ext cx="492" cy="258"/>
                  </a:xfrm>
                  <a:custGeom>
                    <a:avLst/>
                    <a:gdLst>
                      <a:gd name="T0" fmla="*/ 104 w 492"/>
                      <a:gd name="T1" fmla="*/ 258 h 258"/>
                      <a:gd name="T2" fmla="*/ 0 w 492"/>
                      <a:gd name="T3" fmla="*/ 258 h 258"/>
                      <a:gd name="T4" fmla="*/ 0 w 492"/>
                      <a:gd name="T5" fmla="*/ 0 h 258"/>
                      <a:gd name="T6" fmla="*/ 364 w 492"/>
                      <a:gd name="T7" fmla="*/ 0 h 258"/>
                      <a:gd name="T8" fmla="*/ 492 w 492"/>
                      <a:gd name="T9" fmla="*/ 218 h 258"/>
                      <a:gd name="T10" fmla="*/ 190 w 492"/>
                      <a:gd name="T11" fmla="*/ 218 h 258"/>
                      <a:gd name="T12" fmla="*/ 146 w 492"/>
                      <a:gd name="T13" fmla="*/ 128 h 258"/>
                      <a:gd name="T14" fmla="*/ 80 w 492"/>
                      <a:gd name="T15" fmla="*/ 162 h 258"/>
                      <a:gd name="T16" fmla="*/ 104 w 492"/>
                      <a:gd name="T17" fmla="*/ 258 h 25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92"/>
                      <a:gd name="T28" fmla="*/ 0 h 258"/>
                      <a:gd name="T29" fmla="*/ 492 w 492"/>
                      <a:gd name="T30" fmla="*/ 258 h 258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92" h="258">
                        <a:moveTo>
                          <a:pt x="104" y="258"/>
                        </a:moveTo>
                        <a:lnTo>
                          <a:pt x="0" y="258"/>
                        </a:lnTo>
                        <a:lnTo>
                          <a:pt x="0" y="0"/>
                        </a:lnTo>
                        <a:lnTo>
                          <a:pt x="364" y="0"/>
                        </a:lnTo>
                        <a:lnTo>
                          <a:pt x="492" y="218"/>
                        </a:lnTo>
                        <a:lnTo>
                          <a:pt x="190" y="218"/>
                        </a:lnTo>
                        <a:lnTo>
                          <a:pt x="146" y="128"/>
                        </a:lnTo>
                        <a:lnTo>
                          <a:pt x="80" y="162"/>
                        </a:lnTo>
                        <a:lnTo>
                          <a:pt x="104" y="258"/>
                        </a:lnTo>
                        <a:close/>
                      </a:path>
                    </a:pathLst>
                  </a:cu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7388" name="Rectangle 90"/>
                  <p:cNvSpPr>
                    <a:spLocks noChangeAspect="1" noChangeArrowheads="1"/>
                  </p:cNvSpPr>
                  <p:nvPr/>
                </p:nvSpPr>
                <p:spPr bwMode="auto">
                  <a:xfrm rot="-2040000">
                    <a:off x="2198" y="2475"/>
                    <a:ext cx="62" cy="6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457200" eaLnBrk="0" hangingPunct="0"/>
                    <a:endParaRPr lang="en-US" sz="900">
                      <a:latin typeface="Comic Sans MS" pitchFamily="66" charset="0"/>
                    </a:endParaRPr>
                  </a:p>
                </p:txBody>
              </p:sp>
            </p:grpSp>
            <p:grpSp>
              <p:nvGrpSpPr>
                <p:cNvPr id="47382" name="Group 91"/>
                <p:cNvGrpSpPr>
                  <a:grpSpLocks noChangeAspect="1"/>
                </p:cNvGrpSpPr>
                <p:nvPr/>
              </p:nvGrpSpPr>
              <p:grpSpPr bwMode="auto">
                <a:xfrm flipV="1">
                  <a:off x="1815" y="2749"/>
                  <a:ext cx="492" cy="273"/>
                  <a:chOff x="1813" y="2475"/>
                  <a:chExt cx="492" cy="273"/>
                </a:xfrm>
              </p:grpSpPr>
              <p:sp>
                <p:nvSpPr>
                  <p:cNvPr id="47383" name="Rectangle 92"/>
                  <p:cNvSpPr>
                    <a:spLocks noChangeAspect="1" noChangeArrowheads="1"/>
                  </p:cNvSpPr>
                  <p:nvPr/>
                </p:nvSpPr>
                <p:spPr bwMode="auto">
                  <a:xfrm rot="-1380000">
                    <a:off x="1910" y="2643"/>
                    <a:ext cx="62" cy="6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457200" eaLnBrk="0" hangingPunct="0"/>
                    <a:endParaRPr lang="en-US" sz="900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47384" name="Freeform 93"/>
                  <p:cNvSpPr>
                    <a:spLocks noChangeAspect="1"/>
                  </p:cNvSpPr>
                  <p:nvPr/>
                </p:nvSpPr>
                <p:spPr bwMode="auto">
                  <a:xfrm>
                    <a:off x="1813" y="2490"/>
                    <a:ext cx="492" cy="258"/>
                  </a:xfrm>
                  <a:custGeom>
                    <a:avLst/>
                    <a:gdLst>
                      <a:gd name="T0" fmla="*/ 104 w 492"/>
                      <a:gd name="T1" fmla="*/ 258 h 258"/>
                      <a:gd name="T2" fmla="*/ 0 w 492"/>
                      <a:gd name="T3" fmla="*/ 258 h 258"/>
                      <a:gd name="T4" fmla="*/ 0 w 492"/>
                      <a:gd name="T5" fmla="*/ 0 h 258"/>
                      <a:gd name="T6" fmla="*/ 364 w 492"/>
                      <a:gd name="T7" fmla="*/ 0 h 258"/>
                      <a:gd name="T8" fmla="*/ 492 w 492"/>
                      <a:gd name="T9" fmla="*/ 218 h 258"/>
                      <a:gd name="T10" fmla="*/ 190 w 492"/>
                      <a:gd name="T11" fmla="*/ 218 h 258"/>
                      <a:gd name="T12" fmla="*/ 146 w 492"/>
                      <a:gd name="T13" fmla="*/ 128 h 258"/>
                      <a:gd name="T14" fmla="*/ 80 w 492"/>
                      <a:gd name="T15" fmla="*/ 162 h 258"/>
                      <a:gd name="T16" fmla="*/ 104 w 492"/>
                      <a:gd name="T17" fmla="*/ 258 h 25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92"/>
                      <a:gd name="T28" fmla="*/ 0 h 258"/>
                      <a:gd name="T29" fmla="*/ 492 w 492"/>
                      <a:gd name="T30" fmla="*/ 258 h 258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92" h="258">
                        <a:moveTo>
                          <a:pt x="104" y="258"/>
                        </a:moveTo>
                        <a:lnTo>
                          <a:pt x="0" y="258"/>
                        </a:lnTo>
                        <a:lnTo>
                          <a:pt x="0" y="0"/>
                        </a:lnTo>
                        <a:lnTo>
                          <a:pt x="364" y="0"/>
                        </a:lnTo>
                        <a:lnTo>
                          <a:pt x="492" y="218"/>
                        </a:lnTo>
                        <a:lnTo>
                          <a:pt x="190" y="218"/>
                        </a:lnTo>
                        <a:lnTo>
                          <a:pt x="146" y="128"/>
                        </a:lnTo>
                        <a:lnTo>
                          <a:pt x="80" y="162"/>
                        </a:lnTo>
                        <a:lnTo>
                          <a:pt x="104" y="258"/>
                        </a:lnTo>
                        <a:close/>
                      </a:path>
                    </a:pathLst>
                  </a:cu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7385" name="Rectangle 94"/>
                  <p:cNvSpPr>
                    <a:spLocks noChangeAspect="1" noChangeArrowheads="1"/>
                  </p:cNvSpPr>
                  <p:nvPr/>
                </p:nvSpPr>
                <p:spPr bwMode="auto">
                  <a:xfrm rot="-2040000">
                    <a:off x="2198" y="2475"/>
                    <a:ext cx="62" cy="6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457200" eaLnBrk="0" hangingPunct="0"/>
                    <a:endParaRPr lang="en-US" sz="900">
                      <a:latin typeface="Comic Sans MS" pitchFamily="66" charset="0"/>
                    </a:endParaRPr>
                  </a:p>
                </p:txBody>
              </p:sp>
            </p:grpSp>
          </p:grpSp>
          <p:sp>
            <p:nvSpPr>
              <p:cNvPr id="298" name="Block Arc 297"/>
              <p:cNvSpPr/>
              <p:nvPr/>
            </p:nvSpPr>
            <p:spPr>
              <a:xfrm>
                <a:off x="5592330" y="3170703"/>
                <a:ext cx="1093202" cy="1098049"/>
              </a:xfrm>
              <a:prstGeom prst="blockArc">
                <a:avLst>
                  <a:gd name="adj1" fmla="val 11067651"/>
                  <a:gd name="adj2" fmla="val 10455262"/>
                  <a:gd name="adj3" fmla="val 3178"/>
                </a:avLst>
              </a:prstGeom>
              <a:solidFill>
                <a:srgbClr val="000090"/>
              </a:solidFill>
              <a:ln>
                <a:solidFill>
                  <a:srgbClr val="00009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 sz="1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9" name="Rounded Rectangle 298"/>
              <p:cNvSpPr/>
              <p:nvPr/>
            </p:nvSpPr>
            <p:spPr>
              <a:xfrm>
                <a:off x="5001236" y="3634040"/>
                <a:ext cx="629229" cy="165025"/>
              </a:xfrm>
              <a:prstGeom prst="roundRect">
                <a:avLst/>
              </a:prstGeom>
              <a:solidFill>
                <a:srgbClr val="000090"/>
              </a:solidFill>
              <a:ln>
                <a:solidFill>
                  <a:srgbClr val="00009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 sz="1800" dirty="0"/>
              </a:p>
            </p:txBody>
          </p:sp>
          <p:sp>
            <p:nvSpPr>
              <p:cNvPr id="300" name="Rounded Rectangle 299"/>
              <p:cNvSpPr/>
              <p:nvPr/>
            </p:nvSpPr>
            <p:spPr>
              <a:xfrm>
                <a:off x="5064794" y="3659429"/>
                <a:ext cx="616517" cy="11424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 sz="1800" dirty="0"/>
              </a:p>
            </p:txBody>
          </p:sp>
          <p:sp>
            <p:nvSpPr>
              <p:cNvPr id="301" name="Oval 300"/>
              <p:cNvSpPr/>
              <p:nvPr/>
            </p:nvSpPr>
            <p:spPr>
              <a:xfrm>
                <a:off x="5204622" y="3691167"/>
                <a:ext cx="44493" cy="5077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 sz="1800" dirty="0"/>
              </a:p>
            </p:txBody>
          </p:sp>
        </p:grpSp>
        <p:grpSp>
          <p:nvGrpSpPr>
            <p:cNvPr id="47348" name="Group 480"/>
            <p:cNvGrpSpPr>
              <a:grpSpLocks noChangeAspect="1"/>
            </p:cNvGrpSpPr>
            <p:nvPr/>
          </p:nvGrpSpPr>
          <p:grpSpPr bwMode="auto">
            <a:xfrm>
              <a:off x="5134689" y="3534970"/>
              <a:ext cx="629867" cy="330067"/>
              <a:chOff x="4166066" y="3056387"/>
              <a:chExt cx="2519466" cy="1320268"/>
            </a:xfrm>
          </p:grpSpPr>
          <p:grpSp>
            <p:nvGrpSpPr>
              <p:cNvPr id="47363" name="Group 86"/>
              <p:cNvGrpSpPr>
                <a:grpSpLocks noChangeAspect="1"/>
              </p:cNvGrpSpPr>
              <p:nvPr/>
            </p:nvGrpSpPr>
            <p:grpSpPr bwMode="auto">
              <a:xfrm>
                <a:off x="4166066" y="3056387"/>
                <a:ext cx="1406168" cy="1320268"/>
                <a:chOff x="1815" y="2475"/>
                <a:chExt cx="492" cy="547"/>
              </a:xfrm>
            </p:grpSpPr>
            <p:grpSp>
              <p:nvGrpSpPr>
                <p:cNvPr id="47368" name="Group 87"/>
                <p:cNvGrpSpPr>
                  <a:grpSpLocks noChangeAspect="1"/>
                </p:cNvGrpSpPr>
                <p:nvPr/>
              </p:nvGrpSpPr>
              <p:grpSpPr bwMode="auto">
                <a:xfrm>
                  <a:off x="1815" y="2475"/>
                  <a:ext cx="492" cy="273"/>
                  <a:chOff x="1815" y="2475"/>
                  <a:chExt cx="492" cy="273"/>
                </a:xfrm>
              </p:grpSpPr>
              <p:sp>
                <p:nvSpPr>
                  <p:cNvPr id="47373" name="Rectangle 88"/>
                  <p:cNvSpPr>
                    <a:spLocks noChangeAspect="1" noChangeArrowheads="1"/>
                  </p:cNvSpPr>
                  <p:nvPr/>
                </p:nvSpPr>
                <p:spPr bwMode="auto">
                  <a:xfrm rot="-1440000">
                    <a:off x="1910" y="2643"/>
                    <a:ext cx="62" cy="6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457200" eaLnBrk="0" hangingPunct="0"/>
                    <a:endParaRPr lang="en-US" sz="900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47374" name="Freeform 89"/>
                  <p:cNvSpPr>
                    <a:spLocks noChangeAspect="1"/>
                  </p:cNvSpPr>
                  <p:nvPr/>
                </p:nvSpPr>
                <p:spPr bwMode="auto">
                  <a:xfrm>
                    <a:off x="1815" y="2490"/>
                    <a:ext cx="492" cy="258"/>
                  </a:xfrm>
                  <a:custGeom>
                    <a:avLst/>
                    <a:gdLst>
                      <a:gd name="T0" fmla="*/ 104 w 492"/>
                      <a:gd name="T1" fmla="*/ 258 h 258"/>
                      <a:gd name="T2" fmla="*/ 0 w 492"/>
                      <a:gd name="T3" fmla="*/ 258 h 258"/>
                      <a:gd name="T4" fmla="*/ 0 w 492"/>
                      <a:gd name="T5" fmla="*/ 0 h 258"/>
                      <a:gd name="T6" fmla="*/ 364 w 492"/>
                      <a:gd name="T7" fmla="*/ 0 h 258"/>
                      <a:gd name="T8" fmla="*/ 492 w 492"/>
                      <a:gd name="T9" fmla="*/ 218 h 258"/>
                      <a:gd name="T10" fmla="*/ 190 w 492"/>
                      <a:gd name="T11" fmla="*/ 218 h 258"/>
                      <a:gd name="T12" fmla="*/ 146 w 492"/>
                      <a:gd name="T13" fmla="*/ 128 h 258"/>
                      <a:gd name="T14" fmla="*/ 80 w 492"/>
                      <a:gd name="T15" fmla="*/ 162 h 258"/>
                      <a:gd name="T16" fmla="*/ 104 w 492"/>
                      <a:gd name="T17" fmla="*/ 258 h 25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92"/>
                      <a:gd name="T28" fmla="*/ 0 h 258"/>
                      <a:gd name="T29" fmla="*/ 492 w 492"/>
                      <a:gd name="T30" fmla="*/ 258 h 258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92" h="258">
                        <a:moveTo>
                          <a:pt x="104" y="258"/>
                        </a:moveTo>
                        <a:lnTo>
                          <a:pt x="0" y="258"/>
                        </a:lnTo>
                        <a:lnTo>
                          <a:pt x="0" y="0"/>
                        </a:lnTo>
                        <a:lnTo>
                          <a:pt x="364" y="0"/>
                        </a:lnTo>
                        <a:lnTo>
                          <a:pt x="492" y="218"/>
                        </a:lnTo>
                        <a:lnTo>
                          <a:pt x="190" y="218"/>
                        </a:lnTo>
                        <a:lnTo>
                          <a:pt x="146" y="128"/>
                        </a:lnTo>
                        <a:lnTo>
                          <a:pt x="80" y="162"/>
                        </a:lnTo>
                        <a:lnTo>
                          <a:pt x="104" y="258"/>
                        </a:lnTo>
                        <a:close/>
                      </a:path>
                    </a:pathLst>
                  </a:cu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7375" name="Rectangle 90"/>
                  <p:cNvSpPr>
                    <a:spLocks noChangeAspect="1" noChangeArrowheads="1"/>
                  </p:cNvSpPr>
                  <p:nvPr/>
                </p:nvSpPr>
                <p:spPr bwMode="auto">
                  <a:xfrm rot="-2040000">
                    <a:off x="2198" y="2475"/>
                    <a:ext cx="62" cy="6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457200" eaLnBrk="0" hangingPunct="0"/>
                    <a:endParaRPr lang="en-US" sz="900">
                      <a:latin typeface="Comic Sans MS" pitchFamily="66" charset="0"/>
                    </a:endParaRPr>
                  </a:p>
                </p:txBody>
              </p:sp>
            </p:grpSp>
            <p:grpSp>
              <p:nvGrpSpPr>
                <p:cNvPr id="47369" name="Group 91"/>
                <p:cNvGrpSpPr>
                  <a:grpSpLocks noChangeAspect="1"/>
                </p:cNvGrpSpPr>
                <p:nvPr/>
              </p:nvGrpSpPr>
              <p:grpSpPr bwMode="auto">
                <a:xfrm flipV="1">
                  <a:off x="1815" y="2749"/>
                  <a:ext cx="492" cy="273"/>
                  <a:chOff x="1813" y="2475"/>
                  <a:chExt cx="492" cy="273"/>
                </a:xfrm>
              </p:grpSpPr>
              <p:sp>
                <p:nvSpPr>
                  <p:cNvPr id="47370" name="Rectangle 92"/>
                  <p:cNvSpPr>
                    <a:spLocks noChangeAspect="1" noChangeArrowheads="1"/>
                  </p:cNvSpPr>
                  <p:nvPr/>
                </p:nvSpPr>
                <p:spPr bwMode="auto">
                  <a:xfrm rot="-1380000">
                    <a:off x="1910" y="2643"/>
                    <a:ext cx="62" cy="6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457200" eaLnBrk="0" hangingPunct="0"/>
                    <a:endParaRPr lang="en-US" sz="900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47371" name="Freeform 93"/>
                  <p:cNvSpPr>
                    <a:spLocks noChangeAspect="1"/>
                  </p:cNvSpPr>
                  <p:nvPr/>
                </p:nvSpPr>
                <p:spPr bwMode="auto">
                  <a:xfrm>
                    <a:off x="1813" y="2490"/>
                    <a:ext cx="492" cy="258"/>
                  </a:xfrm>
                  <a:custGeom>
                    <a:avLst/>
                    <a:gdLst>
                      <a:gd name="T0" fmla="*/ 104 w 492"/>
                      <a:gd name="T1" fmla="*/ 258 h 258"/>
                      <a:gd name="T2" fmla="*/ 0 w 492"/>
                      <a:gd name="T3" fmla="*/ 258 h 258"/>
                      <a:gd name="T4" fmla="*/ 0 w 492"/>
                      <a:gd name="T5" fmla="*/ 0 h 258"/>
                      <a:gd name="T6" fmla="*/ 364 w 492"/>
                      <a:gd name="T7" fmla="*/ 0 h 258"/>
                      <a:gd name="T8" fmla="*/ 492 w 492"/>
                      <a:gd name="T9" fmla="*/ 218 h 258"/>
                      <a:gd name="T10" fmla="*/ 190 w 492"/>
                      <a:gd name="T11" fmla="*/ 218 h 258"/>
                      <a:gd name="T12" fmla="*/ 146 w 492"/>
                      <a:gd name="T13" fmla="*/ 128 h 258"/>
                      <a:gd name="T14" fmla="*/ 80 w 492"/>
                      <a:gd name="T15" fmla="*/ 162 h 258"/>
                      <a:gd name="T16" fmla="*/ 104 w 492"/>
                      <a:gd name="T17" fmla="*/ 258 h 25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92"/>
                      <a:gd name="T28" fmla="*/ 0 h 258"/>
                      <a:gd name="T29" fmla="*/ 492 w 492"/>
                      <a:gd name="T30" fmla="*/ 258 h 258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92" h="258">
                        <a:moveTo>
                          <a:pt x="104" y="258"/>
                        </a:moveTo>
                        <a:lnTo>
                          <a:pt x="0" y="258"/>
                        </a:lnTo>
                        <a:lnTo>
                          <a:pt x="0" y="0"/>
                        </a:lnTo>
                        <a:lnTo>
                          <a:pt x="364" y="0"/>
                        </a:lnTo>
                        <a:lnTo>
                          <a:pt x="492" y="218"/>
                        </a:lnTo>
                        <a:lnTo>
                          <a:pt x="190" y="218"/>
                        </a:lnTo>
                        <a:lnTo>
                          <a:pt x="146" y="128"/>
                        </a:lnTo>
                        <a:lnTo>
                          <a:pt x="80" y="162"/>
                        </a:lnTo>
                        <a:lnTo>
                          <a:pt x="104" y="258"/>
                        </a:lnTo>
                        <a:close/>
                      </a:path>
                    </a:pathLst>
                  </a:cu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7372" name="Rectangle 94"/>
                  <p:cNvSpPr>
                    <a:spLocks noChangeAspect="1" noChangeArrowheads="1"/>
                  </p:cNvSpPr>
                  <p:nvPr/>
                </p:nvSpPr>
                <p:spPr bwMode="auto">
                  <a:xfrm rot="-2040000">
                    <a:off x="2198" y="2475"/>
                    <a:ext cx="62" cy="6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457200" eaLnBrk="0" hangingPunct="0"/>
                    <a:endParaRPr lang="en-US" sz="900">
                      <a:latin typeface="Comic Sans MS" pitchFamily="66" charset="0"/>
                    </a:endParaRPr>
                  </a:p>
                </p:txBody>
              </p:sp>
            </p:grpSp>
          </p:grpSp>
          <p:sp>
            <p:nvSpPr>
              <p:cNvPr id="312" name="Block Arc 311"/>
              <p:cNvSpPr/>
              <p:nvPr/>
            </p:nvSpPr>
            <p:spPr>
              <a:xfrm>
                <a:off x="5591053" y="3171655"/>
                <a:ext cx="1093202" cy="1098049"/>
              </a:xfrm>
              <a:prstGeom prst="blockArc">
                <a:avLst>
                  <a:gd name="adj1" fmla="val 11067651"/>
                  <a:gd name="adj2" fmla="val 10455262"/>
                  <a:gd name="adj3" fmla="val 3178"/>
                </a:avLst>
              </a:prstGeom>
              <a:solidFill>
                <a:srgbClr val="000090"/>
              </a:solidFill>
              <a:ln>
                <a:solidFill>
                  <a:srgbClr val="00009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 sz="1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3" name="Rounded Rectangle 312"/>
              <p:cNvSpPr/>
              <p:nvPr/>
            </p:nvSpPr>
            <p:spPr>
              <a:xfrm>
                <a:off x="4999959" y="3634992"/>
                <a:ext cx="629229" cy="165025"/>
              </a:xfrm>
              <a:prstGeom prst="roundRect">
                <a:avLst/>
              </a:prstGeom>
              <a:solidFill>
                <a:srgbClr val="000090"/>
              </a:solidFill>
              <a:ln>
                <a:solidFill>
                  <a:srgbClr val="00009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 sz="1800" dirty="0"/>
              </a:p>
            </p:txBody>
          </p:sp>
          <p:sp>
            <p:nvSpPr>
              <p:cNvPr id="314" name="Rounded Rectangle 313"/>
              <p:cNvSpPr/>
              <p:nvPr/>
            </p:nvSpPr>
            <p:spPr>
              <a:xfrm>
                <a:off x="5063517" y="3660381"/>
                <a:ext cx="616517" cy="11424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 sz="1800" dirty="0"/>
              </a:p>
            </p:txBody>
          </p:sp>
          <p:sp>
            <p:nvSpPr>
              <p:cNvPr id="315" name="Oval 314"/>
              <p:cNvSpPr/>
              <p:nvPr/>
            </p:nvSpPr>
            <p:spPr>
              <a:xfrm>
                <a:off x="5203345" y="3692118"/>
                <a:ext cx="44493" cy="5077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 sz="1800" dirty="0"/>
              </a:p>
            </p:txBody>
          </p:sp>
        </p:grpSp>
        <p:grpSp>
          <p:nvGrpSpPr>
            <p:cNvPr id="47349" name="Group 480"/>
            <p:cNvGrpSpPr>
              <a:grpSpLocks noChangeAspect="1"/>
            </p:cNvGrpSpPr>
            <p:nvPr/>
          </p:nvGrpSpPr>
          <p:grpSpPr bwMode="auto">
            <a:xfrm>
              <a:off x="5134689" y="3196701"/>
              <a:ext cx="629867" cy="330067"/>
              <a:chOff x="4166066" y="3056387"/>
              <a:chExt cx="2519466" cy="1320268"/>
            </a:xfrm>
          </p:grpSpPr>
          <p:grpSp>
            <p:nvGrpSpPr>
              <p:cNvPr id="47350" name="Group 86"/>
              <p:cNvGrpSpPr>
                <a:grpSpLocks noChangeAspect="1"/>
              </p:cNvGrpSpPr>
              <p:nvPr/>
            </p:nvGrpSpPr>
            <p:grpSpPr bwMode="auto">
              <a:xfrm>
                <a:off x="4166066" y="3056387"/>
                <a:ext cx="1406168" cy="1320268"/>
                <a:chOff x="1815" y="2475"/>
                <a:chExt cx="492" cy="547"/>
              </a:xfrm>
            </p:grpSpPr>
            <p:grpSp>
              <p:nvGrpSpPr>
                <p:cNvPr id="47355" name="Group 87"/>
                <p:cNvGrpSpPr>
                  <a:grpSpLocks noChangeAspect="1"/>
                </p:cNvGrpSpPr>
                <p:nvPr/>
              </p:nvGrpSpPr>
              <p:grpSpPr bwMode="auto">
                <a:xfrm>
                  <a:off x="1815" y="2475"/>
                  <a:ext cx="492" cy="273"/>
                  <a:chOff x="1815" y="2475"/>
                  <a:chExt cx="492" cy="273"/>
                </a:xfrm>
              </p:grpSpPr>
              <p:sp>
                <p:nvSpPr>
                  <p:cNvPr id="47360" name="Rectangle 88"/>
                  <p:cNvSpPr>
                    <a:spLocks noChangeAspect="1" noChangeArrowheads="1"/>
                  </p:cNvSpPr>
                  <p:nvPr/>
                </p:nvSpPr>
                <p:spPr bwMode="auto">
                  <a:xfrm rot="-1440000">
                    <a:off x="1910" y="2643"/>
                    <a:ext cx="62" cy="6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457200" eaLnBrk="0" hangingPunct="0"/>
                    <a:endParaRPr lang="en-US" sz="900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47361" name="Freeform 89"/>
                  <p:cNvSpPr>
                    <a:spLocks noChangeAspect="1"/>
                  </p:cNvSpPr>
                  <p:nvPr/>
                </p:nvSpPr>
                <p:spPr bwMode="auto">
                  <a:xfrm>
                    <a:off x="1815" y="2490"/>
                    <a:ext cx="492" cy="258"/>
                  </a:xfrm>
                  <a:custGeom>
                    <a:avLst/>
                    <a:gdLst>
                      <a:gd name="T0" fmla="*/ 104 w 492"/>
                      <a:gd name="T1" fmla="*/ 258 h 258"/>
                      <a:gd name="T2" fmla="*/ 0 w 492"/>
                      <a:gd name="T3" fmla="*/ 258 h 258"/>
                      <a:gd name="T4" fmla="*/ 0 w 492"/>
                      <a:gd name="T5" fmla="*/ 0 h 258"/>
                      <a:gd name="T6" fmla="*/ 364 w 492"/>
                      <a:gd name="T7" fmla="*/ 0 h 258"/>
                      <a:gd name="T8" fmla="*/ 492 w 492"/>
                      <a:gd name="T9" fmla="*/ 218 h 258"/>
                      <a:gd name="T10" fmla="*/ 190 w 492"/>
                      <a:gd name="T11" fmla="*/ 218 h 258"/>
                      <a:gd name="T12" fmla="*/ 146 w 492"/>
                      <a:gd name="T13" fmla="*/ 128 h 258"/>
                      <a:gd name="T14" fmla="*/ 80 w 492"/>
                      <a:gd name="T15" fmla="*/ 162 h 258"/>
                      <a:gd name="T16" fmla="*/ 104 w 492"/>
                      <a:gd name="T17" fmla="*/ 258 h 25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92"/>
                      <a:gd name="T28" fmla="*/ 0 h 258"/>
                      <a:gd name="T29" fmla="*/ 492 w 492"/>
                      <a:gd name="T30" fmla="*/ 258 h 258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92" h="258">
                        <a:moveTo>
                          <a:pt x="104" y="258"/>
                        </a:moveTo>
                        <a:lnTo>
                          <a:pt x="0" y="258"/>
                        </a:lnTo>
                        <a:lnTo>
                          <a:pt x="0" y="0"/>
                        </a:lnTo>
                        <a:lnTo>
                          <a:pt x="364" y="0"/>
                        </a:lnTo>
                        <a:lnTo>
                          <a:pt x="492" y="218"/>
                        </a:lnTo>
                        <a:lnTo>
                          <a:pt x="190" y="218"/>
                        </a:lnTo>
                        <a:lnTo>
                          <a:pt x="146" y="128"/>
                        </a:lnTo>
                        <a:lnTo>
                          <a:pt x="80" y="162"/>
                        </a:lnTo>
                        <a:lnTo>
                          <a:pt x="104" y="258"/>
                        </a:lnTo>
                        <a:close/>
                      </a:path>
                    </a:pathLst>
                  </a:cu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7362" name="Rectangle 90"/>
                  <p:cNvSpPr>
                    <a:spLocks noChangeAspect="1" noChangeArrowheads="1"/>
                  </p:cNvSpPr>
                  <p:nvPr/>
                </p:nvSpPr>
                <p:spPr bwMode="auto">
                  <a:xfrm rot="-2040000">
                    <a:off x="2198" y="2475"/>
                    <a:ext cx="62" cy="6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457200" eaLnBrk="0" hangingPunct="0"/>
                    <a:endParaRPr lang="en-US" sz="900">
                      <a:latin typeface="Comic Sans MS" pitchFamily="66" charset="0"/>
                    </a:endParaRPr>
                  </a:p>
                </p:txBody>
              </p:sp>
            </p:grpSp>
            <p:grpSp>
              <p:nvGrpSpPr>
                <p:cNvPr id="47356" name="Group 91"/>
                <p:cNvGrpSpPr>
                  <a:grpSpLocks noChangeAspect="1"/>
                </p:cNvGrpSpPr>
                <p:nvPr/>
              </p:nvGrpSpPr>
              <p:grpSpPr bwMode="auto">
                <a:xfrm flipV="1">
                  <a:off x="1815" y="2749"/>
                  <a:ext cx="492" cy="273"/>
                  <a:chOff x="1813" y="2475"/>
                  <a:chExt cx="492" cy="273"/>
                </a:xfrm>
              </p:grpSpPr>
              <p:sp>
                <p:nvSpPr>
                  <p:cNvPr id="47357" name="Rectangle 92"/>
                  <p:cNvSpPr>
                    <a:spLocks noChangeAspect="1" noChangeArrowheads="1"/>
                  </p:cNvSpPr>
                  <p:nvPr/>
                </p:nvSpPr>
                <p:spPr bwMode="auto">
                  <a:xfrm rot="-1380000">
                    <a:off x="1910" y="2643"/>
                    <a:ext cx="62" cy="6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457200" eaLnBrk="0" hangingPunct="0"/>
                    <a:endParaRPr lang="en-US" sz="900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47358" name="Freeform 93"/>
                  <p:cNvSpPr>
                    <a:spLocks noChangeAspect="1"/>
                  </p:cNvSpPr>
                  <p:nvPr/>
                </p:nvSpPr>
                <p:spPr bwMode="auto">
                  <a:xfrm>
                    <a:off x="1813" y="2490"/>
                    <a:ext cx="492" cy="258"/>
                  </a:xfrm>
                  <a:custGeom>
                    <a:avLst/>
                    <a:gdLst>
                      <a:gd name="T0" fmla="*/ 104 w 492"/>
                      <a:gd name="T1" fmla="*/ 258 h 258"/>
                      <a:gd name="T2" fmla="*/ 0 w 492"/>
                      <a:gd name="T3" fmla="*/ 258 h 258"/>
                      <a:gd name="T4" fmla="*/ 0 w 492"/>
                      <a:gd name="T5" fmla="*/ 0 h 258"/>
                      <a:gd name="T6" fmla="*/ 364 w 492"/>
                      <a:gd name="T7" fmla="*/ 0 h 258"/>
                      <a:gd name="T8" fmla="*/ 492 w 492"/>
                      <a:gd name="T9" fmla="*/ 218 h 258"/>
                      <a:gd name="T10" fmla="*/ 190 w 492"/>
                      <a:gd name="T11" fmla="*/ 218 h 258"/>
                      <a:gd name="T12" fmla="*/ 146 w 492"/>
                      <a:gd name="T13" fmla="*/ 128 h 258"/>
                      <a:gd name="T14" fmla="*/ 80 w 492"/>
                      <a:gd name="T15" fmla="*/ 162 h 258"/>
                      <a:gd name="T16" fmla="*/ 104 w 492"/>
                      <a:gd name="T17" fmla="*/ 258 h 25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92"/>
                      <a:gd name="T28" fmla="*/ 0 h 258"/>
                      <a:gd name="T29" fmla="*/ 492 w 492"/>
                      <a:gd name="T30" fmla="*/ 258 h 258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92" h="258">
                        <a:moveTo>
                          <a:pt x="104" y="258"/>
                        </a:moveTo>
                        <a:lnTo>
                          <a:pt x="0" y="258"/>
                        </a:lnTo>
                        <a:lnTo>
                          <a:pt x="0" y="0"/>
                        </a:lnTo>
                        <a:lnTo>
                          <a:pt x="364" y="0"/>
                        </a:lnTo>
                        <a:lnTo>
                          <a:pt x="492" y="218"/>
                        </a:lnTo>
                        <a:lnTo>
                          <a:pt x="190" y="218"/>
                        </a:lnTo>
                        <a:lnTo>
                          <a:pt x="146" y="128"/>
                        </a:lnTo>
                        <a:lnTo>
                          <a:pt x="80" y="162"/>
                        </a:lnTo>
                        <a:lnTo>
                          <a:pt x="104" y="258"/>
                        </a:lnTo>
                        <a:close/>
                      </a:path>
                    </a:pathLst>
                  </a:cu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7359" name="Rectangle 94"/>
                  <p:cNvSpPr>
                    <a:spLocks noChangeAspect="1" noChangeArrowheads="1"/>
                  </p:cNvSpPr>
                  <p:nvPr/>
                </p:nvSpPr>
                <p:spPr bwMode="auto">
                  <a:xfrm rot="-2040000">
                    <a:off x="2198" y="2475"/>
                    <a:ext cx="62" cy="6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457200" eaLnBrk="0" hangingPunct="0"/>
                    <a:endParaRPr lang="en-US" sz="900">
                      <a:latin typeface="Comic Sans MS" pitchFamily="66" charset="0"/>
                    </a:endParaRPr>
                  </a:p>
                </p:txBody>
              </p:sp>
            </p:grpSp>
          </p:grpSp>
          <p:sp>
            <p:nvSpPr>
              <p:cNvPr id="327" name="Block Arc 326"/>
              <p:cNvSpPr/>
              <p:nvPr/>
            </p:nvSpPr>
            <p:spPr>
              <a:xfrm>
                <a:off x="5591053" y="3172794"/>
                <a:ext cx="1093202" cy="1098053"/>
              </a:xfrm>
              <a:prstGeom prst="blockArc">
                <a:avLst>
                  <a:gd name="adj1" fmla="val 11067651"/>
                  <a:gd name="adj2" fmla="val 10455262"/>
                  <a:gd name="adj3" fmla="val 3178"/>
                </a:avLst>
              </a:prstGeom>
              <a:solidFill>
                <a:srgbClr val="000090"/>
              </a:solidFill>
              <a:ln>
                <a:solidFill>
                  <a:srgbClr val="00009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 sz="1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1" name="Rounded Rectangle 330"/>
              <p:cNvSpPr/>
              <p:nvPr/>
            </p:nvSpPr>
            <p:spPr>
              <a:xfrm>
                <a:off x="4999959" y="3636136"/>
                <a:ext cx="629229" cy="165025"/>
              </a:xfrm>
              <a:prstGeom prst="roundRect">
                <a:avLst/>
              </a:prstGeom>
              <a:solidFill>
                <a:srgbClr val="000090"/>
              </a:solidFill>
              <a:ln>
                <a:solidFill>
                  <a:srgbClr val="00009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 sz="1800" dirty="0"/>
              </a:p>
            </p:txBody>
          </p:sp>
          <p:sp>
            <p:nvSpPr>
              <p:cNvPr id="332" name="Rounded Rectangle 331"/>
              <p:cNvSpPr/>
              <p:nvPr/>
            </p:nvSpPr>
            <p:spPr>
              <a:xfrm>
                <a:off x="5063517" y="3661524"/>
                <a:ext cx="616517" cy="11424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 sz="1800" dirty="0"/>
              </a:p>
            </p:txBody>
          </p:sp>
          <p:sp>
            <p:nvSpPr>
              <p:cNvPr id="333" name="Oval 332"/>
              <p:cNvSpPr/>
              <p:nvPr/>
            </p:nvSpPr>
            <p:spPr>
              <a:xfrm>
                <a:off x="5203345" y="3693258"/>
                <a:ext cx="44493" cy="5077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 sz="1800" dirty="0"/>
              </a:p>
            </p:txBody>
          </p:sp>
        </p:grpSp>
      </p:grpSp>
      <p:sp>
        <p:nvSpPr>
          <p:cNvPr id="47163" name="Text Box 19"/>
          <p:cNvSpPr txBox="1">
            <a:spLocks noChangeArrowheads="1"/>
          </p:cNvSpPr>
          <p:nvPr/>
        </p:nvSpPr>
        <p:spPr bwMode="auto">
          <a:xfrm rot="-3606739">
            <a:off x="1077913" y="1920875"/>
            <a:ext cx="13366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Linac</a:t>
            </a:r>
          </a:p>
        </p:txBody>
      </p:sp>
      <p:sp>
        <p:nvSpPr>
          <p:cNvPr id="47164" name="Text Box 19"/>
          <p:cNvSpPr txBox="1">
            <a:spLocks noChangeArrowheads="1"/>
          </p:cNvSpPr>
          <p:nvPr/>
        </p:nvSpPr>
        <p:spPr bwMode="auto">
          <a:xfrm rot="3600000">
            <a:off x="5868194" y="2520157"/>
            <a:ext cx="14668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Linac 2.45 GeV</a:t>
            </a:r>
          </a:p>
        </p:txBody>
      </p:sp>
      <p:grpSp>
        <p:nvGrpSpPr>
          <p:cNvPr id="47165" name="Group 373"/>
          <p:cNvGrpSpPr>
            <a:grpSpLocks/>
          </p:cNvGrpSpPr>
          <p:nvPr/>
        </p:nvGrpSpPr>
        <p:grpSpPr bwMode="auto">
          <a:xfrm>
            <a:off x="2895600" y="5310188"/>
            <a:ext cx="1033463" cy="322262"/>
            <a:chOff x="4641972" y="4692927"/>
            <a:chExt cx="1032733" cy="323166"/>
          </a:xfrm>
        </p:grpSpPr>
        <p:sp>
          <p:nvSpPr>
            <p:cNvPr id="47342" name="TextBox 141"/>
            <p:cNvSpPr txBox="1">
              <a:spLocks noChangeArrowheads="1"/>
            </p:cNvSpPr>
            <p:nvPr/>
          </p:nvSpPr>
          <p:spPr bwMode="auto">
            <a:xfrm>
              <a:off x="4641972" y="4692927"/>
              <a:ext cx="103273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457200"/>
              <a:r>
                <a:rPr lang="en-US" sz="1200">
                  <a:latin typeface="Comic Sans MS" pitchFamily="66" charset="0"/>
                </a:rPr>
                <a:t>100 m</a:t>
              </a:r>
            </a:p>
          </p:txBody>
        </p:sp>
        <p:cxnSp>
          <p:nvCxnSpPr>
            <p:cNvPr id="369" name="Straight Connector 368"/>
            <p:cNvCxnSpPr/>
            <p:nvPr/>
          </p:nvCxnSpPr>
          <p:spPr>
            <a:xfrm flipV="1">
              <a:off x="4929107" y="5016093"/>
              <a:ext cx="456877" cy="0"/>
            </a:xfrm>
            <a:prstGeom prst="line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66" name="Group 480"/>
          <p:cNvGrpSpPr>
            <a:grpSpLocks noChangeAspect="1"/>
          </p:cNvGrpSpPr>
          <p:nvPr/>
        </p:nvGrpSpPr>
        <p:grpSpPr bwMode="auto">
          <a:xfrm flipH="1">
            <a:off x="2659063" y="3259138"/>
            <a:ext cx="630237" cy="330200"/>
            <a:chOff x="4166066" y="3056387"/>
            <a:chExt cx="2519466" cy="1320268"/>
          </a:xfrm>
        </p:grpSpPr>
        <p:grpSp>
          <p:nvGrpSpPr>
            <p:cNvPr id="47329" name="Group 86"/>
            <p:cNvGrpSpPr>
              <a:grpSpLocks noChangeAspect="1"/>
            </p:cNvGrpSpPr>
            <p:nvPr/>
          </p:nvGrpSpPr>
          <p:grpSpPr bwMode="auto">
            <a:xfrm>
              <a:off x="4166066" y="3056387"/>
              <a:ext cx="1406168" cy="1320268"/>
              <a:chOff x="1815" y="2475"/>
              <a:chExt cx="492" cy="547"/>
            </a:xfrm>
          </p:grpSpPr>
          <p:grpSp>
            <p:nvGrpSpPr>
              <p:cNvPr id="47334" name="Group 87"/>
              <p:cNvGrpSpPr>
                <a:grpSpLocks noChangeAspect="1"/>
              </p:cNvGrpSpPr>
              <p:nvPr/>
            </p:nvGrpSpPr>
            <p:grpSpPr bwMode="auto">
              <a:xfrm>
                <a:off x="1815" y="2475"/>
                <a:ext cx="492" cy="273"/>
                <a:chOff x="1815" y="2475"/>
                <a:chExt cx="492" cy="273"/>
              </a:xfrm>
            </p:grpSpPr>
            <p:sp>
              <p:nvSpPr>
                <p:cNvPr id="47339" name="Rectangle 88"/>
                <p:cNvSpPr>
                  <a:spLocks noChangeAspect="1" noChangeArrowheads="1"/>
                </p:cNvSpPr>
                <p:nvPr/>
              </p:nvSpPr>
              <p:spPr bwMode="auto">
                <a:xfrm rot="-1440000">
                  <a:off x="1910" y="2643"/>
                  <a:ext cx="62" cy="6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 eaLnBrk="0" hangingPunct="0"/>
                  <a:endParaRPr lang="en-US" sz="900">
                    <a:latin typeface="Comic Sans MS" pitchFamily="66" charset="0"/>
                  </a:endParaRPr>
                </a:p>
              </p:txBody>
            </p:sp>
            <p:sp>
              <p:nvSpPr>
                <p:cNvPr id="47340" name="Freeform 89"/>
                <p:cNvSpPr>
                  <a:spLocks noChangeAspect="1"/>
                </p:cNvSpPr>
                <p:nvPr/>
              </p:nvSpPr>
              <p:spPr bwMode="auto">
                <a:xfrm>
                  <a:off x="1815" y="2490"/>
                  <a:ext cx="492" cy="258"/>
                </a:xfrm>
                <a:custGeom>
                  <a:avLst/>
                  <a:gdLst>
                    <a:gd name="T0" fmla="*/ 104 w 492"/>
                    <a:gd name="T1" fmla="*/ 258 h 258"/>
                    <a:gd name="T2" fmla="*/ 0 w 492"/>
                    <a:gd name="T3" fmla="*/ 258 h 258"/>
                    <a:gd name="T4" fmla="*/ 0 w 492"/>
                    <a:gd name="T5" fmla="*/ 0 h 258"/>
                    <a:gd name="T6" fmla="*/ 364 w 492"/>
                    <a:gd name="T7" fmla="*/ 0 h 258"/>
                    <a:gd name="T8" fmla="*/ 492 w 492"/>
                    <a:gd name="T9" fmla="*/ 218 h 258"/>
                    <a:gd name="T10" fmla="*/ 190 w 492"/>
                    <a:gd name="T11" fmla="*/ 218 h 258"/>
                    <a:gd name="T12" fmla="*/ 146 w 492"/>
                    <a:gd name="T13" fmla="*/ 128 h 258"/>
                    <a:gd name="T14" fmla="*/ 80 w 492"/>
                    <a:gd name="T15" fmla="*/ 162 h 258"/>
                    <a:gd name="T16" fmla="*/ 104 w 492"/>
                    <a:gd name="T17" fmla="*/ 258 h 25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92"/>
                    <a:gd name="T28" fmla="*/ 0 h 258"/>
                    <a:gd name="T29" fmla="*/ 492 w 492"/>
                    <a:gd name="T30" fmla="*/ 258 h 25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92" h="258">
                      <a:moveTo>
                        <a:pt x="104" y="258"/>
                      </a:moveTo>
                      <a:lnTo>
                        <a:pt x="0" y="258"/>
                      </a:lnTo>
                      <a:lnTo>
                        <a:pt x="0" y="0"/>
                      </a:lnTo>
                      <a:lnTo>
                        <a:pt x="364" y="0"/>
                      </a:lnTo>
                      <a:lnTo>
                        <a:pt x="492" y="218"/>
                      </a:lnTo>
                      <a:lnTo>
                        <a:pt x="190" y="218"/>
                      </a:lnTo>
                      <a:lnTo>
                        <a:pt x="146" y="128"/>
                      </a:lnTo>
                      <a:lnTo>
                        <a:pt x="80" y="162"/>
                      </a:lnTo>
                      <a:lnTo>
                        <a:pt x="104" y="258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341" name="Rectangle 90"/>
                <p:cNvSpPr>
                  <a:spLocks noChangeAspect="1" noChangeArrowheads="1"/>
                </p:cNvSpPr>
                <p:nvPr/>
              </p:nvSpPr>
              <p:spPr bwMode="auto">
                <a:xfrm rot="-2040000">
                  <a:off x="2198" y="2475"/>
                  <a:ext cx="62" cy="6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 eaLnBrk="0" hangingPunct="0"/>
                  <a:endParaRPr lang="en-US" sz="900"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47335" name="Group 91"/>
              <p:cNvGrpSpPr>
                <a:grpSpLocks noChangeAspect="1"/>
              </p:cNvGrpSpPr>
              <p:nvPr/>
            </p:nvGrpSpPr>
            <p:grpSpPr bwMode="auto">
              <a:xfrm flipV="1">
                <a:off x="1815" y="2749"/>
                <a:ext cx="492" cy="273"/>
                <a:chOff x="1813" y="2475"/>
                <a:chExt cx="492" cy="273"/>
              </a:xfrm>
            </p:grpSpPr>
            <p:sp>
              <p:nvSpPr>
                <p:cNvPr id="47336" name="Rectangle 92"/>
                <p:cNvSpPr>
                  <a:spLocks noChangeAspect="1" noChangeArrowheads="1"/>
                </p:cNvSpPr>
                <p:nvPr/>
              </p:nvSpPr>
              <p:spPr bwMode="auto">
                <a:xfrm rot="-1380000">
                  <a:off x="1910" y="2643"/>
                  <a:ext cx="62" cy="6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 eaLnBrk="0" hangingPunct="0"/>
                  <a:endParaRPr lang="en-US" sz="900">
                    <a:latin typeface="Comic Sans MS" pitchFamily="66" charset="0"/>
                  </a:endParaRPr>
                </a:p>
              </p:txBody>
            </p:sp>
            <p:sp>
              <p:nvSpPr>
                <p:cNvPr id="47337" name="Freeform 93"/>
                <p:cNvSpPr>
                  <a:spLocks noChangeAspect="1"/>
                </p:cNvSpPr>
                <p:nvPr/>
              </p:nvSpPr>
              <p:spPr bwMode="auto">
                <a:xfrm>
                  <a:off x="1813" y="2490"/>
                  <a:ext cx="492" cy="258"/>
                </a:xfrm>
                <a:custGeom>
                  <a:avLst/>
                  <a:gdLst>
                    <a:gd name="T0" fmla="*/ 104 w 492"/>
                    <a:gd name="T1" fmla="*/ 258 h 258"/>
                    <a:gd name="T2" fmla="*/ 0 w 492"/>
                    <a:gd name="T3" fmla="*/ 258 h 258"/>
                    <a:gd name="T4" fmla="*/ 0 w 492"/>
                    <a:gd name="T5" fmla="*/ 0 h 258"/>
                    <a:gd name="T6" fmla="*/ 364 w 492"/>
                    <a:gd name="T7" fmla="*/ 0 h 258"/>
                    <a:gd name="T8" fmla="*/ 492 w 492"/>
                    <a:gd name="T9" fmla="*/ 218 h 258"/>
                    <a:gd name="T10" fmla="*/ 190 w 492"/>
                    <a:gd name="T11" fmla="*/ 218 h 258"/>
                    <a:gd name="T12" fmla="*/ 146 w 492"/>
                    <a:gd name="T13" fmla="*/ 128 h 258"/>
                    <a:gd name="T14" fmla="*/ 80 w 492"/>
                    <a:gd name="T15" fmla="*/ 162 h 258"/>
                    <a:gd name="T16" fmla="*/ 104 w 492"/>
                    <a:gd name="T17" fmla="*/ 258 h 25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92"/>
                    <a:gd name="T28" fmla="*/ 0 h 258"/>
                    <a:gd name="T29" fmla="*/ 492 w 492"/>
                    <a:gd name="T30" fmla="*/ 258 h 25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92" h="258">
                      <a:moveTo>
                        <a:pt x="104" y="258"/>
                      </a:moveTo>
                      <a:lnTo>
                        <a:pt x="0" y="258"/>
                      </a:lnTo>
                      <a:lnTo>
                        <a:pt x="0" y="0"/>
                      </a:lnTo>
                      <a:lnTo>
                        <a:pt x="364" y="0"/>
                      </a:lnTo>
                      <a:lnTo>
                        <a:pt x="492" y="218"/>
                      </a:lnTo>
                      <a:lnTo>
                        <a:pt x="190" y="218"/>
                      </a:lnTo>
                      <a:lnTo>
                        <a:pt x="146" y="128"/>
                      </a:lnTo>
                      <a:lnTo>
                        <a:pt x="80" y="162"/>
                      </a:lnTo>
                      <a:lnTo>
                        <a:pt x="104" y="258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338" name="Rectangle 94"/>
                <p:cNvSpPr>
                  <a:spLocks noChangeAspect="1" noChangeArrowheads="1"/>
                </p:cNvSpPr>
                <p:nvPr/>
              </p:nvSpPr>
              <p:spPr bwMode="auto">
                <a:xfrm rot="-2040000">
                  <a:off x="2198" y="2475"/>
                  <a:ext cx="62" cy="6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 eaLnBrk="0" hangingPunct="0"/>
                  <a:endParaRPr lang="en-US" sz="900">
                    <a:latin typeface="Comic Sans MS" pitchFamily="66" charset="0"/>
                  </a:endParaRPr>
                </a:p>
              </p:txBody>
            </p:sp>
          </p:grpSp>
        </p:grpSp>
        <p:sp>
          <p:nvSpPr>
            <p:cNvPr id="428" name="Block Arc 427"/>
            <p:cNvSpPr/>
            <p:nvPr/>
          </p:nvSpPr>
          <p:spPr>
            <a:xfrm>
              <a:off x="5587630" y="3170641"/>
              <a:ext cx="1097902" cy="1098106"/>
            </a:xfrm>
            <a:prstGeom prst="blockArc">
              <a:avLst>
                <a:gd name="adj1" fmla="val 11067651"/>
                <a:gd name="adj2" fmla="val 10455262"/>
                <a:gd name="adj3" fmla="val 3178"/>
              </a:avLst>
            </a:prstGeom>
            <a:solidFill>
              <a:srgbClr val="000090"/>
            </a:solidFill>
            <a:ln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429" name="Rounded Rectangle 428"/>
            <p:cNvSpPr/>
            <p:nvPr/>
          </p:nvSpPr>
          <p:spPr>
            <a:xfrm>
              <a:off x="4997425" y="3634002"/>
              <a:ext cx="634627" cy="165033"/>
            </a:xfrm>
            <a:prstGeom prst="roundRect">
              <a:avLst/>
            </a:prstGeom>
            <a:solidFill>
              <a:srgbClr val="000090"/>
            </a:solidFill>
            <a:ln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sz="1800" dirty="0"/>
            </a:p>
          </p:txBody>
        </p:sp>
        <p:sp>
          <p:nvSpPr>
            <p:cNvPr id="430" name="Rounded Rectangle 429"/>
            <p:cNvSpPr/>
            <p:nvPr/>
          </p:nvSpPr>
          <p:spPr>
            <a:xfrm>
              <a:off x="5060888" y="3659392"/>
              <a:ext cx="615590" cy="11425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sz="1800" dirty="0"/>
            </a:p>
          </p:txBody>
        </p:sp>
        <p:sp>
          <p:nvSpPr>
            <p:cNvPr id="431" name="Oval 430"/>
            <p:cNvSpPr/>
            <p:nvPr/>
          </p:nvSpPr>
          <p:spPr>
            <a:xfrm>
              <a:off x="5200506" y="3691131"/>
              <a:ext cx="44426" cy="507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sz="1800" dirty="0"/>
            </a:p>
          </p:txBody>
        </p:sp>
      </p:grpSp>
      <p:grpSp>
        <p:nvGrpSpPr>
          <p:cNvPr id="47167" name="Group 480"/>
          <p:cNvGrpSpPr>
            <a:grpSpLocks noChangeAspect="1"/>
          </p:cNvGrpSpPr>
          <p:nvPr/>
        </p:nvGrpSpPr>
        <p:grpSpPr bwMode="auto">
          <a:xfrm flipH="1">
            <a:off x="2662238" y="2919413"/>
            <a:ext cx="630237" cy="330200"/>
            <a:chOff x="4166066" y="3056387"/>
            <a:chExt cx="2519466" cy="1320268"/>
          </a:xfrm>
        </p:grpSpPr>
        <p:grpSp>
          <p:nvGrpSpPr>
            <p:cNvPr id="47316" name="Group 86"/>
            <p:cNvGrpSpPr>
              <a:grpSpLocks noChangeAspect="1"/>
            </p:cNvGrpSpPr>
            <p:nvPr/>
          </p:nvGrpSpPr>
          <p:grpSpPr bwMode="auto">
            <a:xfrm>
              <a:off x="4166066" y="3056387"/>
              <a:ext cx="1406168" cy="1320268"/>
              <a:chOff x="1815" y="2475"/>
              <a:chExt cx="492" cy="547"/>
            </a:xfrm>
          </p:grpSpPr>
          <p:grpSp>
            <p:nvGrpSpPr>
              <p:cNvPr id="47321" name="Group 87"/>
              <p:cNvGrpSpPr>
                <a:grpSpLocks noChangeAspect="1"/>
              </p:cNvGrpSpPr>
              <p:nvPr/>
            </p:nvGrpSpPr>
            <p:grpSpPr bwMode="auto">
              <a:xfrm>
                <a:off x="1815" y="2475"/>
                <a:ext cx="492" cy="273"/>
                <a:chOff x="1815" y="2475"/>
                <a:chExt cx="492" cy="273"/>
              </a:xfrm>
            </p:grpSpPr>
            <p:sp>
              <p:nvSpPr>
                <p:cNvPr id="47326" name="Rectangle 88"/>
                <p:cNvSpPr>
                  <a:spLocks noChangeAspect="1" noChangeArrowheads="1"/>
                </p:cNvSpPr>
                <p:nvPr/>
              </p:nvSpPr>
              <p:spPr bwMode="auto">
                <a:xfrm rot="-1440000">
                  <a:off x="1910" y="2643"/>
                  <a:ext cx="62" cy="6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 eaLnBrk="0" hangingPunct="0"/>
                  <a:endParaRPr lang="en-US" sz="900">
                    <a:latin typeface="Comic Sans MS" pitchFamily="66" charset="0"/>
                  </a:endParaRPr>
                </a:p>
              </p:txBody>
            </p:sp>
            <p:sp>
              <p:nvSpPr>
                <p:cNvPr id="47327" name="Freeform 89"/>
                <p:cNvSpPr>
                  <a:spLocks noChangeAspect="1"/>
                </p:cNvSpPr>
                <p:nvPr/>
              </p:nvSpPr>
              <p:spPr bwMode="auto">
                <a:xfrm>
                  <a:off x="1815" y="2490"/>
                  <a:ext cx="492" cy="258"/>
                </a:xfrm>
                <a:custGeom>
                  <a:avLst/>
                  <a:gdLst>
                    <a:gd name="T0" fmla="*/ 104 w 492"/>
                    <a:gd name="T1" fmla="*/ 258 h 258"/>
                    <a:gd name="T2" fmla="*/ 0 w 492"/>
                    <a:gd name="T3" fmla="*/ 258 h 258"/>
                    <a:gd name="T4" fmla="*/ 0 w 492"/>
                    <a:gd name="T5" fmla="*/ 0 h 258"/>
                    <a:gd name="T6" fmla="*/ 364 w 492"/>
                    <a:gd name="T7" fmla="*/ 0 h 258"/>
                    <a:gd name="T8" fmla="*/ 492 w 492"/>
                    <a:gd name="T9" fmla="*/ 218 h 258"/>
                    <a:gd name="T10" fmla="*/ 190 w 492"/>
                    <a:gd name="T11" fmla="*/ 218 h 258"/>
                    <a:gd name="T12" fmla="*/ 146 w 492"/>
                    <a:gd name="T13" fmla="*/ 128 h 258"/>
                    <a:gd name="T14" fmla="*/ 80 w 492"/>
                    <a:gd name="T15" fmla="*/ 162 h 258"/>
                    <a:gd name="T16" fmla="*/ 104 w 492"/>
                    <a:gd name="T17" fmla="*/ 258 h 25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92"/>
                    <a:gd name="T28" fmla="*/ 0 h 258"/>
                    <a:gd name="T29" fmla="*/ 492 w 492"/>
                    <a:gd name="T30" fmla="*/ 258 h 25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92" h="258">
                      <a:moveTo>
                        <a:pt x="104" y="258"/>
                      </a:moveTo>
                      <a:lnTo>
                        <a:pt x="0" y="258"/>
                      </a:lnTo>
                      <a:lnTo>
                        <a:pt x="0" y="0"/>
                      </a:lnTo>
                      <a:lnTo>
                        <a:pt x="364" y="0"/>
                      </a:lnTo>
                      <a:lnTo>
                        <a:pt x="492" y="218"/>
                      </a:lnTo>
                      <a:lnTo>
                        <a:pt x="190" y="218"/>
                      </a:lnTo>
                      <a:lnTo>
                        <a:pt x="146" y="128"/>
                      </a:lnTo>
                      <a:lnTo>
                        <a:pt x="80" y="162"/>
                      </a:lnTo>
                      <a:lnTo>
                        <a:pt x="104" y="258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328" name="Rectangle 90"/>
                <p:cNvSpPr>
                  <a:spLocks noChangeAspect="1" noChangeArrowheads="1"/>
                </p:cNvSpPr>
                <p:nvPr/>
              </p:nvSpPr>
              <p:spPr bwMode="auto">
                <a:xfrm rot="-2040000">
                  <a:off x="2198" y="2475"/>
                  <a:ext cx="62" cy="6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 eaLnBrk="0" hangingPunct="0"/>
                  <a:endParaRPr lang="en-US" sz="900"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47322" name="Group 91"/>
              <p:cNvGrpSpPr>
                <a:grpSpLocks noChangeAspect="1"/>
              </p:cNvGrpSpPr>
              <p:nvPr/>
            </p:nvGrpSpPr>
            <p:grpSpPr bwMode="auto">
              <a:xfrm flipV="1">
                <a:off x="1815" y="2749"/>
                <a:ext cx="492" cy="273"/>
                <a:chOff x="1813" y="2475"/>
                <a:chExt cx="492" cy="273"/>
              </a:xfrm>
            </p:grpSpPr>
            <p:sp>
              <p:nvSpPr>
                <p:cNvPr id="47323" name="Rectangle 92"/>
                <p:cNvSpPr>
                  <a:spLocks noChangeAspect="1" noChangeArrowheads="1"/>
                </p:cNvSpPr>
                <p:nvPr/>
              </p:nvSpPr>
              <p:spPr bwMode="auto">
                <a:xfrm rot="-1380000">
                  <a:off x="1910" y="2643"/>
                  <a:ext cx="62" cy="6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 eaLnBrk="0" hangingPunct="0"/>
                  <a:endParaRPr lang="en-US" sz="900">
                    <a:latin typeface="Comic Sans MS" pitchFamily="66" charset="0"/>
                  </a:endParaRPr>
                </a:p>
              </p:txBody>
            </p:sp>
            <p:sp>
              <p:nvSpPr>
                <p:cNvPr id="47324" name="Freeform 93"/>
                <p:cNvSpPr>
                  <a:spLocks noChangeAspect="1"/>
                </p:cNvSpPr>
                <p:nvPr/>
              </p:nvSpPr>
              <p:spPr bwMode="auto">
                <a:xfrm>
                  <a:off x="1813" y="2490"/>
                  <a:ext cx="492" cy="258"/>
                </a:xfrm>
                <a:custGeom>
                  <a:avLst/>
                  <a:gdLst>
                    <a:gd name="T0" fmla="*/ 104 w 492"/>
                    <a:gd name="T1" fmla="*/ 258 h 258"/>
                    <a:gd name="T2" fmla="*/ 0 w 492"/>
                    <a:gd name="T3" fmla="*/ 258 h 258"/>
                    <a:gd name="T4" fmla="*/ 0 w 492"/>
                    <a:gd name="T5" fmla="*/ 0 h 258"/>
                    <a:gd name="T6" fmla="*/ 364 w 492"/>
                    <a:gd name="T7" fmla="*/ 0 h 258"/>
                    <a:gd name="T8" fmla="*/ 492 w 492"/>
                    <a:gd name="T9" fmla="*/ 218 h 258"/>
                    <a:gd name="T10" fmla="*/ 190 w 492"/>
                    <a:gd name="T11" fmla="*/ 218 h 258"/>
                    <a:gd name="T12" fmla="*/ 146 w 492"/>
                    <a:gd name="T13" fmla="*/ 128 h 258"/>
                    <a:gd name="T14" fmla="*/ 80 w 492"/>
                    <a:gd name="T15" fmla="*/ 162 h 258"/>
                    <a:gd name="T16" fmla="*/ 104 w 492"/>
                    <a:gd name="T17" fmla="*/ 258 h 25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92"/>
                    <a:gd name="T28" fmla="*/ 0 h 258"/>
                    <a:gd name="T29" fmla="*/ 492 w 492"/>
                    <a:gd name="T30" fmla="*/ 258 h 25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92" h="258">
                      <a:moveTo>
                        <a:pt x="104" y="258"/>
                      </a:moveTo>
                      <a:lnTo>
                        <a:pt x="0" y="258"/>
                      </a:lnTo>
                      <a:lnTo>
                        <a:pt x="0" y="0"/>
                      </a:lnTo>
                      <a:lnTo>
                        <a:pt x="364" y="0"/>
                      </a:lnTo>
                      <a:lnTo>
                        <a:pt x="492" y="218"/>
                      </a:lnTo>
                      <a:lnTo>
                        <a:pt x="190" y="218"/>
                      </a:lnTo>
                      <a:lnTo>
                        <a:pt x="146" y="128"/>
                      </a:lnTo>
                      <a:lnTo>
                        <a:pt x="80" y="162"/>
                      </a:lnTo>
                      <a:lnTo>
                        <a:pt x="104" y="258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325" name="Rectangle 94"/>
                <p:cNvSpPr>
                  <a:spLocks noChangeAspect="1" noChangeArrowheads="1"/>
                </p:cNvSpPr>
                <p:nvPr/>
              </p:nvSpPr>
              <p:spPr bwMode="auto">
                <a:xfrm rot="-2040000">
                  <a:off x="2198" y="2475"/>
                  <a:ext cx="62" cy="6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 eaLnBrk="0" hangingPunct="0"/>
                  <a:endParaRPr lang="en-US" sz="900">
                    <a:latin typeface="Comic Sans MS" pitchFamily="66" charset="0"/>
                  </a:endParaRPr>
                </a:p>
              </p:txBody>
            </p:sp>
          </p:grpSp>
        </p:grpSp>
        <p:sp>
          <p:nvSpPr>
            <p:cNvPr id="414" name="Block Arc 413"/>
            <p:cNvSpPr/>
            <p:nvPr/>
          </p:nvSpPr>
          <p:spPr>
            <a:xfrm>
              <a:off x="5587630" y="3170641"/>
              <a:ext cx="1097902" cy="1098106"/>
            </a:xfrm>
            <a:prstGeom prst="blockArc">
              <a:avLst>
                <a:gd name="adj1" fmla="val 11067651"/>
                <a:gd name="adj2" fmla="val 10455262"/>
                <a:gd name="adj3" fmla="val 3178"/>
              </a:avLst>
            </a:prstGeom>
            <a:solidFill>
              <a:srgbClr val="000090"/>
            </a:solidFill>
            <a:ln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415" name="Rounded Rectangle 414"/>
            <p:cNvSpPr/>
            <p:nvPr/>
          </p:nvSpPr>
          <p:spPr>
            <a:xfrm>
              <a:off x="4997425" y="3634002"/>
              <a:ext cx="634627" cy="165033"/>
            </a:xfrm>
            <a:prstGeom prst="roundRect">
              <a:avLst/>
            </a:prstGeom>
            <a:solidFill>
              <a:srgbClr val="000090"/>
            </a:solidFill>
            <a:ln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sz="1800" dirty="0"/>
            </a:p>
          </p:txBody>
        </p:sp>
        <p:sp>
          <p:nvSpPr>
            <p:cNvPr id="416" name="Rounded Rectangle 415"/>
            <p:cNvSpPr/>
            <p:nvPr/>
          </p:nvSpPr>
          <p:spPr>
            <a:xfrm>
              <a:off x="5060888" y="3659392"/>
              <a:ext cx="615590" cy="11425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sz="1800" dirty="0"/>
            </a:p>
          </p:txBody>
        </p:sp>
        <p:sp>
          <p:nvSpPr>
            <p:cNvPr id="417" name="Oval 416"/>
            <p:cNvSpPr/>
            <p:nvPr/>
          </p:nvSpPr>
          <p:spPr>
            <a:xfrm>
              <a:off x="5200506" y="3691131"/>
              <a:ext cx="44426" cy="507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sz="1800" dirty="0"/>
            </a:p>
          </p:txBody>
        </p:sp>
      </p:grpSp>
      <p:grpSp>
        <p:nvGrpSpPr>
          <p:cNvPr id="47168" name="Group 480"/>
          <p:cNvGrpSpPr>
            <a:grpSpLocks noChangeAspect="1"/>
          </p:cNvGrpSpPr>
          <p:nvPr/>
        </p:nvGrpSpPr>
        <p:grpSpPr bwMode="auto">
          <a:xfrm flipH="1">
            <a:off x="2662238" y="2581275"/>
            <a:ext cx="630237" cy="330200"/>
            <a:chOff x="4166066" y="3056387"/>
            <a:chExt cx="2519466" cy="1320268"/>
          </a:xfrm>
        </p:grpSpPr>
        <p:grpSp>
          <p:nvGrpSpPr>
            <p:cNvPr id="47303" name="Group 86"/>
            <p:cNvGrpSpPr>
              <a:grpSpLocks noChangeAspect="1"/>
            </p:cNvGrpSpPr>
            <p:nvPr/>
          </p:nvGrpSpPr>
          <p:grpSpPr bwMode="auto">
            <a:xfrm>
              <a:off x="4166066" y="3056387"/>
              <a:ext cx="1406168" cy="1320268"/>
              <a:chOff x="1815" y="2475"/>
              <a:chExt cx="492" cy="547"/>
            </a:xfrm>
          </p:grpSpPr>
          <p:grpSp>
            <p:nvGrpSpPr>
              <p:cNvPr id="47308" name="Group 87"/>
              <p:cNvGrpSpPr>
                <a:grpSpLocks noChangeAspect="1"/>
              </p:cNvGrpSpPr>
              <p:nvPr/>
            </p:nvGrpSpPr>
            <p:grpSpPr bwMode="auto">
              <a:xfrm>
                <a:off x="1815" y="2475"/>
                <a:ext cx="492" cy="273"/>
                <a:chOff x="1815" y="2475"/>
                <a:chExt cx="492" cy="273"/>
              </a:xfrm>
            </p:grpSpPr>
            <p:sp>
              <p:nvSpPr>
                <p:cNvPr id="47313" name="Rectangle 88"/>
                <p:cNvSpPr>
                  <a:spLocks noChangeAspect="1" noChangeArrowheads="1"/>
                </p:cNvSpPr>
                <p:nvPr/>
              </p:nvSpPr>
              <p:spPr bwMode="auto">
                <a:xfrm rot="-1440000">
                  <a:off x="1910" y="2643"/>
                  <a:ext cx="62" cy="6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 eaLnBrk="0" hangingPunct="0"/>
                  <a:endParaRPr lang="en-US" sz="900">
                    <a:latin typeface="Comic Sans MS" pitchFamily="66" charset="0"/>
                  </a:endParaRPr>
                </a:p>
              </p:txBody>
            </p:sp>
            <p:sp>
              <p:nvSpPr>
                <p:cNvPr id="47314" name="Freeform 89"/>
                <p:cNvSpPr>
                  <a:spLocks noChangeAspect="1"/>
                </p:cNvSpPr>
                <p:nvPr/>
              </p:nvSpPr>
              <p:spPr bwMode="auto">
                <a:xfrm>
                  <a:off x="1815" y="2490"/>
                  <a:ext cx="492" cy="258"/>
                </a:xfrm>
                <a:custGeom>
                  <a:avLst/>
                  <a:gdLst>
                    <a:gd name="T0" fmla="*/ 104 w 492"/>
                    <a:gd name="T1" fmla="*/ 258 h 258"/>
                    <a:gd name="T2" fmla="*/ 0 w 492"/>
                    <a:gd name="T3" fmla="*/ 258 h 258"/>
                    <a:gd name="T4" fmla="*/ 0 w 492"/>
                    <a:gd name="T5" fmla="*/ 0 h 258"/>
                    <a:gd name="T6" fmla="*/ 364 w 492"/>
                    <a:gd name="T7" fmla="*/ 0 h 258"/>
                    <a:gd name="T8" fmla="*/ 492 w 492"/>
                    <a:gd name="T9" fmla="*/ 218 h 258"/>
                    <a:gd name="T10" fmla="*/ 190 w 492"/>
                    <a:gd name="T11" fmla="*/ 218 h 258"/>
                    <a:gd name="T12" fmla="*/ 146 w 492"/>
                    <a:gd name="T13" fmla="*/ 128 h 258"/>
                    <a:gd name="T14" fmla="*/ 80 w 492"/>
                    <a:gd name="T15" fmla="*/ 162 h 258"/>
                    <a:gd name="T16" fmla="*/ 104 w 492"/>
                    <a:gd name="T17" fmla="*/ 258 h 25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92"/>
                    <a:gd name="T28" fmla="*/ 0 h 258"/>
                    <a:gd name="T29" fmla="*/ 492 w 492"/>
                    <a:gd name="T30" fmla="*/ 258 h 25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92" h="258">
                      <a:moveTo>
                        <a:pt x="104" y="258"/>
                      </a:moveTo>
                      <a:lnTo>
                        <a:pt x="0" y="258"/>
                      </a:lnTo>
                      <a:lnTo>
                        <a:pt x="0" y="0"/>
                      </a:lnTo>
                      <a:lnTo>
                        <a:pt x="364" y="0"/>
                      </a:lnTo>
                      <a:lnTo>
                        <a:pt x="492" y="218"/>
                      </a:lnTo>
                      <a:lnTo>
                        <a:pt x="190" y="218"/>
                      </a:lnTo>
                      <a:lnTo>
                        <a:pt x="146" y="128"/>
                      </a:lnTo>
                      <a:lnTo>
                        <a:pt x="80" y="162"/>
                      </a:lnTo>
                      <a:lnTo>
                        <a:pt x="104" y="258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315" name="Rectangle 90"/>
                <p:cNvSpPr>
                  <a:spLocks noChangeAspect="1" noChangeArrowheads="1"/>
                </p:cNvSpPr>
                <p:nvPr/>
              </p:nvSpPr>
              <p:spPr bwMode="auto">
                <a:xfrm rot="-2040000">
                  <a:off x="2198" y="2475"/>
                  <a:ext cx="62" cy="6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 eaLnBrk="0" hangingPunct="0"/>
                  <a:endParaRPr lang="en-US" sz="900"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47309" name="Group 91"/>
              <p:cNvGrpSpPr>
                <a:grpSpLocks noChangeAspect="1"/>
              </p:cNvGrpSpPr>
              <p:nvPr/>
            </p:nvGrpSpPr>
            <p:grpSpPr bwMode="auto">
              <a:xfrm flipV="1">
                <a:off x="1815" y="2749"/>
                <a:ext cx="492" cy="273"/>
                <a:chOff x="1813" y="2475"/>
                <a:chExt cx="492" cy="273"/>
              </a:xfrm>
            </p:grpSpPr>
            <p:sp>
              <p:nvSpPr>
                <p:cNvPr id="47310" name="Rectangle 92"/>
                <p:cNvSpPr>
                  <a:spLocks noChangeAspect="1" noChangeArrowheads="1"/>
                </p:cNvSpPr>
                <p:nvPr/>
              </p:nvSpPr>
              <p:spPr bwMode="auto">
                <a:xfrm rot="-1380000">
                  <a:off x="1910" y="2643"/>
                  <a:ext cx="62" cy="6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 eaLnBrk="0" hangingPunct="0"/>
                  <a:endParaRPr lang="en-US" sz="900">
                    <a:latin typeface="Comic Sans MS" pitchFamily="66" charset="0"/>
                  </a:endParaRPr>
                </a:p>
              </p:txBody>
            </p:sp>
            <p:sp>
              <p:nvSpPr>
                <p:cNvPr id="47311" name="Freeform 93"/>
                <p:cNvSpPr>
                  <a:spLocks noChangeAspect="1"/>
                </p:cNvSpPr>
                <p:nvPr/>
              </p:nvSpPr>
              <p:spPr bwMode="auto">
                <a:xfrm>
                  <a:off x="1813" y="2490"/>
                  <a:ext cx="492" cy="258"/>
                </a:xfrm>
                <a:custGeom>
                  <a:avLst/>
                  <a:gdLst>
                    <a:gd name="T0" fmla="*/ 104 w 492"/>
                    <a:gd name="T1" fmla="*/ 258 h 258"/>
                    <a:gd name="T2" fmla="*/ 0 w 492"/>
                    <a:gd name="T3" fmla="*/ 258 h 258"/>
                    <a:gd name="T4" fmla="*/ 0 w 492"/>
                    <a:gd name="T5" fmla="*/ 0 h 258"/>
                    <a:gd name="T6" fmla="*/ 364 w 492"/>
                    <a:gd name="T7" fmla="*/ 0 h 258"/>
                    <a:gd name="T8" fmla="*/ 492 w 492"/>
                    <a:gd name="T9" fmla="*/ 218 h 258"/>
                    <a:gd name="T10" fmla="*/ 190 w 492"/>
                    <a:gd name="T11" fmla="*/ 218 h 258"/>
                    <a:gd name="T12" fmla="*/ 146 w 492"/>
                    <a:gd name="T13" fmla="*/ 128 h 258"/>
                    <a:gd name="T14" fmla="*/ 80 w 492"/>
                    <a:gd name="T15" fmla="*/ 162 h 258"/>
                    <a:gd name="T16" fmla="*/ 104 w 492"/>
                    <a:gd name="T17" fmla="*/ 258 h 25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92"/>
                    <a:gd name="T28" fmla="*/ 0 h 258"/>
                    <a:gd name="T29" fmla="*/ 492 w 492"/>
                    <a:gd name="T30" fmla="*/ 258 h 25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92" h="258">
                      <a:moveTo>
                        <a:pt x="104" y="258"/>
                      </a:moveTo>
                      <a:lnTo>
                        <a:pt x="0" y="258"/>
                      </a:lnTo>
                      <a:lnTo>
                        <a:pt x="0" y="0"/>
                      </a:lnTo>
                      <a:lnTo>
                        <a:pt x="364" y="0"/>
                      </a:lnTo>
                      <a:lnTo>
                        <a:pt x="492" y="218"/>
                      </a:lnTo>
                      <a:lnTo>
                        <a:pt x="190" y="218"/>
                      </a:lnTo>
                      <a:lnTo>
                        <a:pt x="146" y="128"/>
                      </a:lnTo>
                      <a:lnTo>
                        <a:pt x="80" y="162"/>
                      </a:lnTo>
                      <a:lnTo>
                        <a:pt x="104" y="258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312" name="Rectangle 94"/>
                <p:cNvSpPr>
                  <a:spLocks noChangeAspect="1" noChangeArrowheads="1"/>
                </p:cNvSpPr>
                <p:nvPr/>
              </p:nvSpPr>
              <p:spPr bwMode="auto">
                <a:xfrm rot="-2040000">
                  <a:off x="2198" y="2475"/>
                  <a:ext cx="62" cy="6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 eaLnBrk="0" hangingPunct="0"/>
                  <a:endParaRPr lang="en-US" sz="900">
                    <a:latin typeface="Comic Sans MS" pitchFamily="66" charset="0"/>
                  </a:endParaRPr>
                </a:p>
              </p:txBody>
            </p:sp>
          </p:grpSp>
        </p:grpSp>
        <p:sp>
          <p:nvSpPr>
            <p:cNvPr id="401" name="Block Arc 400"/>
            <p:cNvSpPr/>
            <p:nvPr/>
          </p:nvSpPr>
          <p:spPr>
            <a:xfrm>
              <a:off x="5587630" y="3170641"/>
              <a:ext cx="1097902" cy="1098110"/>
            </a:xfrm>
            <a:prstGeom prst="blockArc">
              <a:avLst>
                <a:gd name="adj1" fmla="val 11067651"/>
                <a:gd name="adj2" fmla="val 10455262"/>
                <a:gd name="adj3" fmla="val 3178"/>
              </a:avLst>
            </a:prstGeom>
            <a:solidFill>
              <a:srgbClr val="000090"/>
            </a:solidFill>
            <a:ln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402" name="Rounded Rectangle 401"/>
            <p:cNvSpPr/>
            <p:nvPr/>
          </p:nvSpPr>
          <p:spPr>
            <a:xfrm>
              <a:off x="4997425" y="3634006"/>
              <a:ext cx="634627" cy="165033"/>
            </a:xfrm>
            <a:prstGeom prst="roundRect">
              <a:avLst/>
            </a:prstGeom>
            <a:solidFill>
              <a:srgbClr val="000090"/>
            </a:solidFill>
            <a:ln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sz="1800" dirty="0"/>
            </a:p>
          </p:txBody>
        </p:sp>
        <p:sp>
          <p:nvSpPr>
            <p:cNvPr id="403" name="Rounded Rectangle 402"/>
            <p:cNvSpPr/>
            <p:nvPr/>
          </p:nvSpPr>
          <p:spPr>
            <a:xfrm>
              <a:off x="5060888" y="3659396"/>
              <a:ext cx="615590" cy="11425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sz="1800" dirty="0"/>
            </a:p>
          </p:txBody>
        </p:sp>
        <p:sp>
          <p:nvSpPr>
            <p:cNvPr id="404" name="Oval 403"/>
            <p:cNvSpPr/>
            <p:nvPr/>
          </p:nvSpPr>
          <p:spPr>
            <a:xfrm>
              <a:off x="5200506" y="3691131"/>
              <a:ext cx="44426" cy="507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sz="1800" dirty="0"/>
            </a:p>
          </p:txBody>
        </p:sp>
      </p:grpSp>
      <p:grpSp>
        <p:nvGrpSpPr>
          <p:cNvPr id="47169" name="Group 480"/>
          <p:cNvGrpSpPr>
            <a:grpSpLocks noChangeAspect="1"/>
          </p:cNvGrpSpPr>
          <p:nvPr/>
        </p:nvGrpSpPr>
        <p:grpSpPr bwMode="auto">
          <a:xfrm flipH="1">
            <a:off x="2655888" y="4268788"/>
            <a:ext cx="630237" cy="330200"/>
            <a:chOff x="4166066" y="3056387"/>
            <a:chExt cx="2519466" cy="1320268"/>
          </a:xfrm>
        </p:grpSpPr>
        <p:grpSp>
          <p:nvGrpSpPr>
            <p:cNvPr id="47290" name="Group 86"/>
            <p:cNvGrpSpPr>
              <a:grpSpLocks noChangeAspect="1"/>
            </p:cNvGrpSpPr>
            <p:nvPr/>
          </p:nvGrpSpPr>
          <p:grpSpPr bwMode="auto">
            <a:xfrm>
              <a:off x="4166066" y="3056387"/>
              <a:ext cx="1406168" cy="1320268"/>
              <a:chOff x="1815" y="2475"/>
              <a:chExt cx="492" cy="547"/>
            </a:xfrm>
          </p:grpSpPr>
          <p:grpSp>
            <p:nvGrpSpPr>
              <p:cNvPr id="47295" name="Group 87"/>
              <p:cNvGrpSpPr>
                <a:grpSpLocks noChangeAspect="1"/>
              </p:cNvGrpSpPr>
              <p:nvPr/>
            </p:nvGrpSpPr>
            <p:grpSpPr bwMode="auto">
              <a:xfrm>
                <a:off x="1815" y="2475"/>
                <a:ext cx="492" cy="273"/>
                <a:chOff x="1815" y="2475"/>
                <a:chExt cx="492" cy="273"/>
              </a:xfrm>
            </p:grpSpPr>
            <p:sp>
              <p:nvSpPr>
                <p:cNvPr id="47300" name="Rectangle 88"/>
                <p:cNvSpPr>
                  <a:spLocks noChangeAspect="1" noChangeArrowheads="1"/>
                </p:cNvSpPr>
                <p:nvPr/>
              </p:nvSpPr>
              <p:spPr bwMode="auto">
                <a:xfrm rot="-1440000">
                  <a:off x="1910" y="2643"/>
                  <a:ext cx="62" cy="6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 eaLnBrk="0" hangingPunct="0"/>
                  <a:endParaRPr lang="en-US" sz="900">
                    <a:latin typeface="Comic Sans MS" pitchFamily="66" charset="0"/>
                  </a:endParaRPr>
                </a:p>
              </p:txBody>
            </p:sp>
            <p:sp>
              <p:nvSpPr>
                <p:cNvPr id="47301" name="Freeform 89"/>
                <p:cNvSpPr>
                  <a:spLocks noChangeAspect="1"/>
                </p:cNvSpPr>
                <p:nvPr/>
              </p:nvSpPr>
              <p:spPr bwMode="auto">
                <a:xfrm>
                  <a:off x="1815" y="2490"/>
                  <a:ext cx="492" cy="258"/>
                </a:xfrm>
                <a:custGeom>
                  <a:avLst/>
                  <a:gdLst>
                    <a:gd name="T0" fmla="*/ 104 w 492"/>
                    <a:gd name="T1" fmla="*/ 258 h 258"/>
                    <a:gd name="T2" fmla="*/ 0 w 492"/>
                    <a:gd name="T3" fmla="*/ 258 h 258"/>
                    <a:gd name="T4" fmla="*/ 0 w 492"/>
                    <a:gd name="T5" fmla="*/ 0 h 258"/>
                    <a:gd name="T6" fmla="*/ 364 w 492"/>
                    <a:gd name="T7" fmla="*/ 0 h 258"/>
                    <a:gd name="T8" fmla="*/ 492 w 492"/>
                    <a:gd name="T9" fmla="*/ 218 h 258"/>
                    <a:gd name="T10" fmla="*/ 190 w 492"/>
                    <a:gd name="T11" fmla="*/ 218 h 258"/>
                    <a:gd name="T12" fmla="*/ 146 w 492"/>
                    <a:gd name="T13" fmla="*/ 128 h 258"/>
                    <a:gd name="T14" fmla="*/ 80 w 492"/>
                    <a:gd name="T15" fmla="*/ 162 h 258"/>
                    <a:gd name="T16" fmla="*/ 104 w 492"/>
                    <a:gd name="T17" fmla="*/ 258 h 25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92"/>
                    <a:gd name="T28" fmla="*/ 0 h 258"/>
                    <a:gd name="T29" fmla="*/ 492 w 492"/>
                    <a:gd name="T30" fmla="*/ 258 h 25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92" h="258">
                      <a:moveTo>
                        <a:pt x="104" y="258"/>
                      </a:moveTo>
                      <a:lnTo>
                        <a:pt x="0" y="258"/>
                      </a:lnTo>
                      <a:lnTo>
                        <a:pt x="0" y="0"/>
                      </a:lnTo>
                      <a:lnTo>
                        <a:pt x="364" y="0"/>
                      </a:lnTo>
                      <a:lnTo>
                        <a:pt x="492" y="218"/>
                      </a:lnTo>
                      <a:lnTo>
                        <a:pt x="190" y="218"/>
                      </a:lnTo>
                      <a:lnTo>
                        <a:pt x="146" y="128"/>
                      </a:lnTo>
                      <a:lnTo>
                        <a:pt x="80" y="162"/>
                      </a:lnTo>
                      <a:lnTo>
                        <a:pt x="104" y="258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302" name="Rectangle 90"/>
                <p:cNvSpPr>
                  <a:spLocks noChangeAspect="1" noChangeArrowheads="1"/>
                </p:cNvSpPr>
                <p:nvPr/>
              </p:nvSpPr>
              <p:spPr bwMode="auto">
                <a:xfrm rot="-2040000">
                  <a:off x="2198" y="2475"/>
                  <a:ext cx="62" cy="6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 eaLnBrk="0" hangingPunct="0"/>
                  <a:endParaRPr lang="en-US" sz="900"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47296" name="Group 91"/>
              <p:cNvGrpSpPr>
                <a:grpSpLocks noChangeAspect="1"/>
              </p:cNvGrpSpPr>
              <p:nvPr/>
            </p:nvGrpSpPr>
            <p:grpSpPr bwMode="auto">
              <a:xfrm flipV="1">
                <a:off x="1815" y="2749"/>
                <a:ext cx="492" cy="273"/>
                <a:chOff x="1813" y="2475"/>
                <a:chExt cx="492" cy="273"/>
              </a:xfrm>
            </p:grpSpPr>
            <p:sp>
              <p:nvSpPr>
                <p:cNvPr id="47297" name="Rectangle 92"/>
                <p:cNvSpPr>
                  <a:spLocks noChangeAspect="1" noChangeArrowheads="1"/>
                </p:cNvSpPr>
                <p:nvPr/>
              </p:nvSpPr>
              <p:spPr bwMode="auto">
                <a:xfrm rot="-1380000">
                  <a:off x="1910" y="2643"/>
                  <a:ext cx="62" cy="6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 eaLnBrk="0" hangingPunct="0"/>
                  <a:endParaRPr lang="en-US" sz="900">
                    <a:latin typeface="Comic Sans MS" pitchFamily="66" charset="0"/>
                  </a:endParaRPr>
                </a:p>
              </p:txBody>
            </p:sp>
            <p:sp>
              <p:nvSpPr>
                <p:cNvPr id="47298" name="Freeform 93"/>
                <p:cNvSpPr>
                  <a:spLocks noChangeAspect="1"/>
                </p:cNvSpPr>
                <p:nvPr/>
              </p:nvSpPr>
              <p:spPr bwMode="auto">
                <a:xfrm>
                  <a:off x="1813" y="2490"/>
                  <a:ext cx="492" cy="258"/>
                </a:xfrm>
                <a:custGeom>
                  <a:avLst/>
                  <a:gdLst>
                    <a:gd name="T0" fmla="*/ 104 w 492"/>
                    <a:gd name="T1" fmla="*/ 258 h 258"/>
                    <a:gd name="T2" fmla="*/ 0 w 492"/>
                    <a:gd name="T3" fmla="*/ 258 h 258"/>
                    <a:gd name="T4" fmla="*/ 0 w 492"/>
                    <a:gd name="T5" fmla="*/ 0 h 258"/>
                    <a:gd name="T6" fmla="*/ 364 w 492"/>
                    <a:gd name="T7" fmla="*/ 0 h 258"/>
                    <a:gd name="T8" fmla="*/ 492 w 492"/>
                    <a:gd name="T9" fmla="*/ 218 h 258"/>
                    <a:gd name="T10" fmla="*/ 190 w 492"/>
                    <a:gd name="T11" fmla="*/ 218 h 258"/>
                    <a:gd name="T12" fmla="*/ 146 w 492"/>
                    <a:gd name="T13" fmla="*/ 128 h 258"/>
                    <a:gd name="T14" fmla="*/ 80 w 492"/>
                    <a:gd name="T15" fmla="*/ 162 h 258"/>
                    <a:gd name="T16" fmla="*/ 104 w 492"/>
                    <a:gd name="T17" fmla="*/ 258 h 25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92"/>
                    <a:gd name="T28" fmla="*/ 0 h 258"/>
                    <a:gd name="T29" fmla="*/ 492 w 492"/>
                    <a:gd name="T30" fmla="*/ 258 h 25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92" h="258">
                      <a:moveTo>
                        <a:pt x="104" y="258"/>
                      </a:moveTo>
                      <a:lnTo>
                        <a:pt x="0" y="258"/>
                      </a:lnTo>
                      <a:lnTo>
                        <a:pt x="0" y="0"/>
                      </a:lnTo>
                      <a:lnTo>
                        <a:pt x="364" y="0"/>
                      </a:lnTo>
                      <a:lnTo>
                        <a:pt x="492" y="218"/>
                      </a:lnTo>
                      <a:lnTo>
                        <a:pt x="190" y="218"/>
                      </a:lnTo>
                      <a:lnTo>
                        <a:pt x="146" y="128"/>
                      </a:lnTo>
                      <a:lnTo>
                        <a:pt x="80" y="162"/>
                      </a:lnTo>
                      <a:lnTo>
                        <a:pt x="104" y="258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299" name="Rectangle 94"/>
                <p:cNvSpPr>
                  <a:spLocks noChangeAspect="1" noChangeArrowheads="1"/>
                </p:cNvSpPr>
                <p:nvPr/>
              </p:nvSpPr>
              <p:spPr bwMode="auto">
                <a:xfrm rot="-2040000">
                  <a:off x="2198" y="2475"/>
                  <a:ext cx="62" cy="6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 eaLnBrk="0" hangingPunct="0"/>
                  <a:endParaRPr lang="en-US" sz="900">
                    <a:latin typeface="Comic Sans MS" pitchFamily="66" charset="0"/>
                  </a:endParaRPr>
                </a:p>
              </p:txBody>
            </p:sp>
          </p:grpSp>
        </p:grpSp>
        <p:sp>
          <p:nvSpPr>
            <p:cNvPr id="388" name="Block Arc 387"/>
            <p:cNvSpPr/>
            <p:nvPr/>
          </p:nvSpPr>
          <p:spPr>
            <a:xfrm>
              <a:off x="5587630" y="3170641"/>
              <a:ext cx="1097902" cy="1098106"/>
            </a:xfrm>
            <a:prstGeom prst="blockArc">
              <a:avLst>
                <a:gd name="adj1" fmla="val 11067651"/>
                <a:gd name="adj2" fmla="val 10455262"/>
                <a:gd name="adj3" fmla="val 3178"/>
              </a:avLst>
            </a:prstGeom>
            <a:solidFill>
              <a:srgbClr val="000090"/>
            </a:solidFill>
            <a:ln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389" name="Rounded Rectangle 388"/>
            <p:cNvSpPr/>
            <p:nvPr/>
          </p:nvSpPr>
          <p:spPr>
            <a:xfrm>
              <a:off x="4997425" y="3634002"/>
              <a:ext cx="634627" cy="165033"/>
            </a:xfrm>
            <a:prstGeom prst="roundRect">
              <a:avLst/>
            </a:prstGeom>
            <a:solidFill>
              <a:srgbClr val="000090"/>
            </a:solidFill>
            <a:ln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sz="1800" dirty="0"/>
            </a:p>
          </p:txBody>
        </p:sp>
        <p:sp>
          <p:nvSpPr>
            <p:cNvPr id="390" name="Rounded Rectangle 389"/>
            <p:cNvSpPr/>
            <p:nvPr/>
          </p:nvSpPr>
          <p:spPr>
            <a:xfrm>
              <a:off x="5060888" y="3659392"/>
              <a:ext cx="615590" cy="11425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sz="1800" dirty="0"/>
            </a:p>
          </p:txBody>
        </p:sp>
        <p:sp>
          <p:nvSpPr>
            <p:cNvPr id="391" name="Oval 390"/>
            <p:cNvSpPr/>
            <p:nvPr/>
          </p:nvSpPr>
          <p:spPr>
            <a:xfrm>
              <a:off x="5200506" y="3691131"/>
              <a:ext cx="44426" cy="507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sz="1800" dirty="0"/>
            </a:p>
          </p:txBody>
        </p:sp>
      </p:grpSp>
      <p:grpSp>
        <p:nvGrpSpPr>
          <p:cNvPr id="47170" name="Group 480"/>
          <p:cNvGrpSpPr>
            <a:grpSpLocks noChangeAspect="1"/>
          </p:cNvGrpSpPr>
          <p:nvPr/>
        </p:nvGrpSpPr>
        <p:grpSpPr bwMode="auto">
          <a:xfrm flipH="1">
            <a:off x="2659063" y="3929063"/>
            <a:ext cx="630237" cy="330200"/>
            <a:chOff x="4166066" y="3056387"/>
            <a:chExt cx="2519466" cy="1320268"/>
          </a:xfrm>
        </p:grpSpPr>
        <p:grpSp>
          <p:nvGrpSpPr>
            <p:cNvPr id="47277" name="Group 86"/>
            <p:cNvGrpSpPr>
              <a:grpSpLocks noChangeAspect="1"/>
            </p:cNvGrpSpPr>
            <p:nvPr/>
          </p:nvGrpSpPr>
          <p:grpSpPr bwMode="auto">
            <a:xfrm>
              <a:off x="4166066" y="3056387"/>
              <a:ext cx="1406168" cy="1320268"/>
              <a:chOff x="1815" y="2475"/>
              <a:chExt cx="492" cy="547"/>
            </a:xfrm>
          </p:grpSpPr>
          <p:grpSp>
            <p:nvGrpSpPr>
              <p:cNvPr id="47282" name="Group 87"/>
              <p:cNvGrpSpPr>
                <a:grpSpLocks noChangeAspect="1"/>
              </p:cNvGrpSpPr>
              <p:nvPr/>
            </p:nvGrpSpPr>
            <p:grpSpPr bwMode="auto">
              <a:xfrm>
                <a:off x="1815" y="2475"/>
                <a:ext cx="492" cy="273"/>
                <a:chOff x="1815" y="2475"/>
                <a:chExt cx="492" cy="273"/>
              </a:xfrm>
            </p:grpSpPr>
            <p:sp>
              <p:nvSpPr>
                <p:cNvPr id="47287" name="Rectangle 88"/>
                <p:cNvSpPr>
                  <a:spLocks noChangeAspect="1" noChangeArrowheads="1"/>
                </p:cNvSpPr>
                <p:nvPr/>
              </p:nvSpPr>
              <p:spPr bwMode="auto">
                <a:xfrm rot="-1440000">
                  <a:off x="1910" y="2643"/>
                  <a:ext cx="62" cy="6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 eaLnBrk="0" hangingPunct="0"/>
                  <a:endParaRPr lang="en-US" sz="900">
                    <a:latin typeface="Comic Sans MS" pitchFamily="66" charset="0"/>
                  </a:endParaRPr>
                </a:p>
              </p:txBody>
            </p:sp>
            <p:sp>
              <p:nvSpPr>
                <p:cNvPr id="47288" name="Freeform 89"/>
                <p:cNvSpPr>
                  <a:spLocks noChangeAspect="1"/>
                </p:cNvSpPr>
                <p:nvPr/>
              </p:nvSpPr>
              <p:spPr bwMode="auto">
                <a:xfrm>
                  <a:off x="1815" y="2490"/>
                  <a:ext cx="492" cy="258"/>
                </a:xfrm>
                <a:custGeom>
                  <a:avLst/>
                  <a:gdLst>
                    <a:gd name="T0" fmla="*/ 104 w 492"/>
                    <a:gd name="T1" fmla="*/ 258 h 258"/>
                    <a:gd name="T2" fmla="*/ 0 w 492"/>
                    <a:gd name="T3" fmla="*/ 258 h 258"/>
                    <a:gd name="T4" fmla="*/ 0 w 492"/>
                    <a:gd name="T5" fmla="*/ 0 h 258"/>
                    <a:gd name="T6" fmla="*/ 364 w 492"/>
                    <a:gd name="T7" fmla="*/ 0 h 258"/>
                    <a:gd name="T8" fmla="*/ 492 w 492"/>
                    <a:gd name="T9" fmla="*/ 218 h 258"/>
                    <a:gd name="T10" fmla="*/ 190 w 492"/>
                    <a:gd name="T11" fmla="*/ 218 h 258"/>
                    <a:gd name="T12" fmla="*/ 146 w 492"/>
                    <a:gd name="T13" fmla="*/ 128 h 258"/>
                    <a:gd name="T14" fmla="*/ 80 w 492"/>
                    <a:gd name="T15" fmla="*/ 162 h 258"/>
                    <a:gd name="T16" fmla="*/ 104 w 492"/>
                    <a:gd name="T17" fmla="*/ 258 h 25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92"/>
                    <a:gd name="T28" fmla="*/ 0 h 258"/>
                    <a:gd name="T29" fmla="*/ 492 w 492"/>
                    <a:gd name="T30" fmla="*/ 258 h 25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92" h="258">
                      <a:moveTo>
                        <a:pt x="104" y="258"/>
                      </a:moveTo>
                      <a:lnTo>
                        <a:pt x="0" y="258"/>
                      </a:lnTo>
                      <a:lnTo>
                        <a:pt x="0" y="0"/>
                      </a:lnTo>
                      <a:lnTo>
                        <a:pt x="364" y="0"/>
                      </a:lnTo>
                      <a:lnTo>
                        <a:pt x="492" y="218"/>
                      </a:lnTo>
                      <a:lnTo>
                        <a:pt x="190" y="218"/>
                      </a:lnTo>
                      <a:lnTo>
                        <a:pt x="146" y="128"/>
                      </a:lnTo>
                      <a:lnTo>
                        <a:pt x="80" y="162"/>
                      </a:lnTo>
                      <a:lnTo>
                        <a:pt x="104" y="258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289" name="Rectangle 90"/>
                <p:cNvSpPr>
                  <a:spLocks noChangeAspect="1" noChangeArrowheads="1"/>
                </p:cNvSpPr>
                <p:nvPr/>
              </p:nvSpPr>
              <p:spPr bwMode="auto">
                <a:xfrm rot="-2040000">
                  <a:off x="2198" y="2475"/>
                  <a:ext cx="62" cy="6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 eaLnBrk="0" hangingPunct="0"/>
                  <a:endParaRPr lang="en-US" sz="900"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47283" name="Group 91"/>
              <p:cNvGrpSpPr>
                <a:grpSpLocks noChangeAspect="1"/>
              </p:cNvGrpSpPr>
              <p:nvPr/>
            </p:nvGrpSpPr>
            <p:grpSpPr bwMode="auto">
              <a:xfrm flipV="1">
                <a:off x="1815" y="2749"/>
                <a:ext cx="492" cy="273"/>
                <a:chOff x="1813" y="2475"/>
                <a:chExt cx="492" cy="273"/>
              </a:xfrm>
            </p:grpSpPr>
            <p:sp>
              <p:nvSpPr>
                <p:cNvPr id="47284" name="Rectangle 92"/>
                <p:cNvSpPr>
                  <a:spLocks noChangeAspect="1" noChangeArrowheads="1"/>
                </p:cNvSpPr>
                <p:nvPr/>
              </p:nvSpPr>
              <p:spPr bwMode="auto">
                <a:xfrm rot="-1380000">
                  <a:off x="1910" y="2643"/>
                  <a:ext cx="62" cy="6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 eaLnBrk="0" hangingPunct="0"/>
                  <a:endParaRPr lang="en-US" sz="900">
                    <a:latin typeface="Comic Sans MS" pitchFamily="66" charset="0"/>
                  </a:endParaRPr>
                </a:p>
              </p:txBody>
            </p:sp>
            <p:sp>
              <p:nvSpPr>
                <p:cNvPr id="47285" name="Freeform 93"/>
                <p:cNvSpPr>
                  <a:spLocks noChangeAspect="1"/>
                </p:cNvSpPr>
                <p:nvPr/>
              </p:nvSpPr>
              <p:spPr bwMode="auto">
                <a:xfrm>
                  <a:off x="1813" y="2490"/>
                  <a:ext cx="492" cy="258"/>
                </a:xfrm>
                <a:custGeom>
                  <a:avLst/>
                  <a:gdLst>
                    <a:gd name="T0" fmla="*/ 104 w 492"/>
                    <a:gd name="T1" fmla="*/ 258 h 258"/>
                    <a:gd name="T2" fmla="*/ 0 w 492"/>
                    <a:gd name="T3" fmla="*/ 258 h 258"/>
                    <a:gd name="T4" fmla="*/ 0 w 492"/>
                    <a:gd name="T5" fmla="*/ 0 h 258"/>
                    <a:gd name="T6" fmla="*/ 364 w 492"/>
                    <a:gd name="T7" fmla="*/ 0 h 258"/>
                    <a:gd name="T8" fmla="*/ 492 w 492"/>
                    <a:gd name="T9" fmla="*/ 218 h 258"/>
                    <a:gd name="T10" fmla="*/ 190 w 492"/>
                    <a:gd name="T11" fmla="*/ 218 h 258"/>
                    <a:gd name="T12" fmla="*/ 146 w 492"/>
                    <a:gd name="T13" fmla="*/ 128 h 258"/>
                    <a:gd name="T14" fmla="*/ 80 w 492"/>
                    <a:gd name="T15" fmla="*/ 162 h 258"/>
                    <a:gd name="T16" fmla="*/ 104 w 492"/>
                    <a:gd name="T17" fmla="*/ 258 h 25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92"/>
                    <a:gd name="T28" fmla="*/ 0 h 258"/>
                    <a:gd name="T29" fmla="*/ 492 w 492"/>
                    <a:gd name="T30" fmla="*/ 258 h 25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92" h="258">
                      <a:moveTo>
                        <a:pt x="104" y="258"/>
                      </a:moveTo>
                      <a:lnTo>
                        <a:pt x="0" y="258"/>
                      </a:lnTo>
                      <a:lnTo>
                        <a:pt x="0" y="0"/>
                      </a:lnTo>
                      <a:lnTo>
                        <a:pt x="364" y="0"/>
                      </a:lnTo>
                      <a:lnTo>
                        <a:pt x="492" y="218"/>
                      </a:lnTo>
                      <a:lnTo>
                        <a:pt x="190" y="218"/>
                      </a:lnTo>
                      <a:lnTo>
                        <a:pt x="146" y="128"/>
                      </a:lnTo>
                      <a:lnTo>
                        <a:pt x="80" y="162"/>
                      </a:lnTo>
                      <a:lnTo>
                        <a:pt x="104" y="258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286" name="Rectangle 94"/>
                <p:cNvSpPr>
                  <a:spLocks noChangeAspect="1" noChangeArrowheads="1"/>
                </p:cNvSpPr>
                <p:nvPr/>
              </p:nvSpPr>
              <p:spPr bwMode="auto">
                <a:xfrm rot="-2040000">
                  <a:off x="2198" y="2475"/>
                  <a:ext cx="62" cy="6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 eaLnBrk="0" hangingPunct="0"/>
                  <a:endParaRPr lang="en-US" sz="900">
                    <a:latin typeface="Comic Sans MS" pitchFamily="66" charset="0"/>
                  </a:endParaRPr>
                </a:p>
              </p:txBody>
            </p:sp>
          </p:grpSp>
        </p:grpSp>
        <p:sp>
          <p:nvSpPr>
            <p:cNvPr id="367" name="Block Arc 366"/>
            <p:cNvSpPr/>
            <p:nvPr/>
          </p:nvSpPr>
          <p:spPr>
            <a:xfrm>
              <a:off x="5587630" y="3170641"/>
              <a:ext cx="1097902" cy="1098106"/>
            </a:xfrm>
            <a:prstGeom prst="blockArc">
              <a:avLst>
                <a:gd name="adj1" fmla="val 11067651"/>
                <a:gd name="adj2" fmla="val 10455262"/>
                <a:gd name="adj3" fmla="val 3178"/>
              </a:avLst>
            </a:prstGeom>
            <a:solidFill>
              <a:srgbClr val="000090"/>
            </a:solidFill>
            <a:ln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370" name="Rounded Rectangle 369"/>
            <p:cNvSpPr/>
            <p:nvPr/>
          </p:nvSpPr>
          <p:spPr>
            <a:xfrm>
              <a:off x="4997425" y="3634002"/>
              <a:ext cx="634627" cy="165033"/>
            </a:xfrm>
            <a:prstGeom prst="roundRect">
              <a:avLst/>
            </a:prstGeom>
            <a:solidFill>
              <a:srgbClr val="000090"/>
            </a:solidFill>
            <a:ln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sz="1800" dirty="0"/>
            </a:p>
          </p:txBody>
        </p:sp>
        <p:sp>
          <p:nvSpPr>
            <p:cNvPr id="371" name="Rounded Rectangle 370"/>
            <p:cNvSpPr/>
            <p:nvPr/>
          </p:nvSpPr>
          <p:spPr>
            <a:xfrm>
              <a:off x="5060888" y="3659392"/>
              <a:ext cx="615590" cy="11425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sz="1800" dirty="0"/>
            </a:p>
          </p:txBody>
        </p:sp>
        <p:sp>
          <p:nvSpPr>
            <p:cNvPr id="372" name="Oval 371"/>
            <p:cNvSpPr/>
            <p:nvPr/>
          </p:nvSpPr>
          <p:spPr>
            <a:xfrm>
              <a:off x="5200506" y="3691131"/>
              <a:ext cx="44426" cy="507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sz="1800" dirty="0"/>
            </a:p>
          </p:txBody>
        </p:sp>
      </p:grpSp>
      <p:grpSp>
        <p:nvGrpSpPr>
          <p:cNvPr id="47171" name="Group 480"/>
          <p:cNvGrpSpPr>
            <a:grpSpLocks noChangeAspect="1"/>
          </p:cNvGrpSpPr>
          <p:nvPr/>
        </p:nvGrpSpPr>
        <p:grpSpPr bwMode="auto">
          <a:xfrm flipH="1">
            <a:off x="2659063" y="3590925"/>
            <a:ext cx="630237" cy="330200"/>
            <a:chOff x="4166066" y="3056387"/>
            <a:chExt cx="2519466" cy="1320268"/>
          </a:xfrm>
        </p:grpSpPr>
        <p:grpSp>
          <p:nvGrpSpPr>
            <p:cNvPr id="47264" name="Group 86"/>
            <p:cNvGrpSpPr>
              <a:grpSpLocks noChangeAspect="1"/>
            </p:cNvGrpSpPr>
            <p:nvPr/>
          </p:nvGrpSpPr>
          <p:grpSpPr bwMode="auto">
            <a:xfrm>
              <a:off x="4166066" y="3056387"/>
              <a:ext cx="1406168" cy="1320268"/>
              <a:chOff x="1815" y="2475"/>
              <a:chExt cx="492" cy="547"/>
            </a:xfrm>
          </p:grpSpPr>
          <p:grpSp>
            <p:nvGrpSpPr>
              <p:cNvPr id="47269" name="Group 87"/>
              <p:cNvGrpSpPr>
                <a:grpSpLocks noChangeAspect="1"/>
              </p:cNvGrpSpPr>
              <p:nvPr/>
            </p:nvGrpSpPr>
            <p:grpSpPr bwMode="auto">
              <a:xfrm>
                <a:off x="1815" y="2475"/>
                <a:ext cx="492" cy="273"/>
                <a:chOff x="1815" y="2475"/>
                <a:chExt cx="492" cy="273"/>
              </a:xfrm>
            </p:grpSpPr>
            <p:sp>
              <p:nvSpPr>
                <p:cNvPr id="47274" name="Rectangle 88"/>
                <p:cNvSpPr>
                  <a:spLocks noChangeAspect="1" noChangeArrowheads="1"/>
                </p:cNvSpPr>
                <p:nvPr/>
              </p:nvSpPr>
              <p:spPr bwMode="auto">
                <a:xfrm rot="-1440000">
                  <a:off x="1910" y="2643"/>
                  <a:ext cx="62" cy="6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 eaLnBrk="0" hangingPunct="0"/>
                  <a:endParaRPr lang="en-US" sz="900">
                    <a:latin typeface="Comic Sans MS" pitchFamily="66" charset="0"/>
                  </a:endParaRPr>
                </a:p>
              </p:txBody>
            </p:sp>
            <p:sp>
              <p:nvSpPr>
                <p:cNvPr id="47275" name="Freeform 89"/>
                <p:cNvSpPr>
                  <a:spLocks noChangeAspect="1"/>
                </p:cNvSpPr>
                <p:nvPr/>
              </p:nvSpPr>
              <p:spPr bwMode="auto">
                <a:xfrm>
                  <a:off x="1815" y="2490"/>
                  <a:ext cx="492" cy="258"/>
                </a:xfrm>
                <a:custGeom>
                  <a:avLst/>
                  <a:gdLst>
                    <a:gd name="T0" fmla="*/ 104 w 492"/>
                    <a:gd name="T1" fmla="*/ 258 h 258"/>
                    <a:gd name="T2" fmla="*/ 0 w 492"/>
                    <a:gd name="T3" fmla="*/ 258 h 258"/>
                    <a:gd name="T4" fmla="*/ 0 w 492"/>
                    <a:gd name="T5" fmla="*/ 0 h 258"/>
                    <a:gd name="T6" fmla="*/ 364 w 492"/>
                    <a:gd name="T7" fmla="*/ 0 h 258"/>
                    <a:gd name="T8" fmla="*/ 492 w 492"/>
                    <a:gd name="T9" fmla="*/ 218 h 258"/>
                    <a:gd name="T10" fmla="*/ 190 w 492"/>
                    <a:gd name="T11" fmla="*/ 218 h 258"/>
                    <a:gd name="T12" fmla="*/ 146 w 492"/>
                    <a:gd name="T13" fmla="*/ 128 h 258"/>
                    <a:gd name="T14" fmla="*/ 80 w 492"/>
                    <a:gd name="T15" fmla="*/ 162 h 258"/>
                    <a:gd name="T16" fmla="*/ 104 w 492"/>
                    <a:gd name="T17" fmla="*/ 258 h 25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92"/>
                    <a:gd name="T28" fmla="*/ 0 h 258"/>
                    <a:gd name="T29" fmla="*/ 492 w 492"/>
                    <a:gd name="T30" fmla="*/ 258 h 25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92" h="258">
                      <a:moveTo>
                        <a:pt x="104" y="258"/>
                      </a:moveTo>
                      <a:lnTo>
                        <a:pt x="0" y="258"/>
                      </a:lnTo>
                      <a:lnTo>
                        <a:pt x="0" y="0"/>
                      </a:lnTo>
                      <a:lnTo>
                        <a:pt x="364" y="0"/>
                      </a:lnTo>
                      <a:lnTo>
                        <a:pt x="492" y="218"/>
                      </a:lnTo>
                      <a:lnTo>
                        <a:pt x="190" y="218"/>
                      </a:lnTo>
                      <a:lnTo>
                        <a:pt x="146" y="128"/>
                      </a:lnTo>
                      <a:lnTo>
                        <a:pt x="80" y="162"/>
                      </a:lnTo>
                      <a:lnTo>
                        <a:pt x="104" y="258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276" name="Rectangle 90"/>
                <p:cNvSpPr>
                  <a:spLocks noChangeAspect="1" noChangeArrowheads="1"/>
                </p:cNvSpPr>
                <p:nvPr/>
              </p:nvSpPr>
              <p:spPr bwMode="auto">
                <a:xfrm rot="-2040000">
                  <a:off x="2198" y="2475"/>
                  <a:ext cx="62" cy="6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 eaLnBrk="0" hangingPunct="0"/>
                  <a:endParaRPr lang="en-US" sz="900"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47270" name="Group 91"/>
              <p:cNvGrpSpPr>
                <a:grpSpLocks noChangeAspect="1"/>
              </p:cNvGrpSpPr>
              <p:nvPr/>
            </p:nvGrpSpPr>
            <p:grpSpPr bwMode="auto">
              <a:xfrm flipV="1">
                <a:off x="1815" y="2749"/>
                <a:ext cx="492" cy="273"/>
                <a:chOff x="1813" y="2475"/>
                <a:chExt cx="492" cy="273"/>
              </a:xfrm>
            </p:grpSpPr>
            <p:sp>
              <p:nvSpPr>
                <p:cNvPr id="47271" name="Rectangle 92"/>
                <p:cNvSpPr>
                  <a:spLocks noChangeAspect="1" noChangeArrowheads="1"/>
                </p:cNvSpPr>
                <p:nvPr/>
              </p:nvSpPr>
              <p:spPr bwMode="auto">
                <a:xfrm rot="-1380000">
                  <a:off x="1910" y="2643"/>
                  <a:ext cx="62" cy="6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 eaLnBrk="0" hangingPunct="0"/>
                  <a:endParaRPr lang="en-US" sz="900">
                    <a:latin typeface="Comic Sans MS" pitchFamily="66" charset="0"/>
                  </a:endParaRPr>
                </a:p>
              </p:txBody>
            </p:sp>
            <p:sp>
              <p:nvSpPr>
                <p:cNvPr id="47272" name="Freeform 93"/>
                <p:cNvSpPr>
                  <a:spLocks noChangeAspect="1"/>
                </p:cNvSpPr>
                <p:nvPr/>
              </p:nvSpPr>
              <p:spPr bwMode="auto">
                <a:xfrm>
                  <a:off x="1813" y="2490"/>
                  <a:ext cx="492" cy="258"/>
                </a:xfrm>
                <a:custGeom>
                  <a:avLst/>
                  <a:gdLst>
                    <a:gd name="T0" fmla="*/ 104 w 492"/>
                    <a:gd name="T1" fmla="*/ 258 h 258"/>
                    <a:gd name="T2" fmla="*/ 0 w 492"/>
                    <a:gd name="T3" fmla="*/ 258 h 258"/>
                    <a:gd name="T4" fmla="*/ 0 w 492"/>
                    <a:gd name="T5" fmla="*/ 0 h 258"/>
                    <a:gd name="T6" fmla="*/ 364 w 492"/>
                    <a:gd name="T7" fmla="*/ 0 h 258"/>
                    <a:gd name="T8" fmla="*/ 492 w 492"/>
                    <a:gd name="T9" fmla="*/ 218 h 258"/>
                    <a:gd name="T10" fmla="*/ 190 w 492"/>
                    <a:gd name="T11" fmla="*/ 218 h 258"/>
                    <a:gd name="T12" fmla="*/ 146 w 492"/>
                    <a:gd name="T13" fmla="*/ 128 h 258"/>
                    <a:gd name="T14" fmla="*/ 80 w 492"/>
                    <a:gd name="T15" fmla="*/ 162 h 258"/>
                    <a:gd name="T16" fmla="*/ 104 w 492"/>
                    <a:gd name="T17" fmla="*/ 258 h 25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92"/>
                    <a:gd name="T28" fmla="*/ 0 h 258"/>
                    <a:gd name="T29" fmla="*/ 492 w 492"/>
                    <a:gd name="T30" fmla="*/ 258 h 25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92" h="258">
                      <a:moveTo>
                        <a:pt x="104" y="258"/>
                      </a:moveTo>
                      <a:lnTo>
                        <a:pt x="0" y="258"/>
                      </a:lnTo>
                      <a:lnTo>
                        <a:pt x="0" y="0"/>
                      </a:lnTo>
                      <a:lnTo>
                        <a:pt x="364" y="0"/>
                      </a:lnTo>
                      <a:lnTo>
                        <a:pt x="492" y="218"/>
                      </a:lnTo>
                      <a:lnTo>
                        <a:pt x="190" y="218"/>
                      </a:lnTo>
                      <a:lnTo>
                        <a:pt x="146" y="128"/>
                      </a:lnTo>
                      <a:lnTo>
                        <a:pt x="80" y="162"/>
                      </a:lnTo>
                      <a:lnTo>
                        <a:pt x="104" y="258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273" name="Rectangle 94"/>
                <p:cNvSpPr>
                  <a:spLocks noChangeAspect="1" noChangeArrowheads="1"/>
                </p:cNvSpPr>
                <p:nvPr/>
              </p:nvSpPr>
              <p:spPr bwMode="auto">
                <a:xfrm rot="-2040000">
                  <a:off x="2198" y="2475"/>
                  <a:ext cx="62" cy="6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 eaLnBrk="0" hangingPunct="0"/>
                  <a:endParaRPr lang="en-US" sz="900">
                    <a:latin typeface="Comic Sans MS" pitchFamily="66" charset="0"/>
                  </a:endParaRPr>
                </a:p>
              </p:txBody>
            </p:sp>
          </p:grpSp>
        </p:grpSp>
        <p:sp>
          <p:nvSpPr>
            <p:cNvPr id="354" name="Block Arc 353"/>
            <p:cNvSpPr/>
            <p:nvPr/>
          </p:nvSpPr>
          <p:spPr>
            <a:xfrm>
              <a:off x="5587630" y="3170641"/>
              <a:ext cx="1097902" cy="1098110"/>
            </a:xfrm>
            <a:prstGeom prst="blockArc">
              <a:avLst>
                <a:gd name="adj1" fmla="val 11067651"/>
                <a:gd name="adj2" fmla="val 10455262"/>
                <a:gd name="adj3" fmla="val 3178"/>
              </a:avLst>
            </a:prstGeom>
            <a:solidFill>
              <a:srgbClr val="000090"/>
            </a:solidFill>
            <a:ln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355" name="Rounded Rectangle 354"/>
            <p:cNvSpPr/>
            <p:nvPr/>
          </p:nvSpPr>
          <p:spPr>
            <a:xfrm>
              <a:off x="4997425" y="3634006"/>
              <a:ext cx="634627" cy="165033"/>
            </a:xfrm>
            <a:prstGeom prst="roundRect">
              <a:avLst/>
            </a:prstGeom>
            <a:solidFill>
              <a:srgbClr val="000090"/>
            </a:solidFill>
            <a:ln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sz="1800" dirty="0"/>
            </a:p>
          </p:txBody>
        </p:sp>
        <p:sp>
          <p:nvSpPr>
            <p:cNvPr id="356" name="Rounded Rectangle 355"/>
            <p:cNvSpPr/>
            <p:nvPr/>
          </p:nvSpPr>
          <p:spPr>
            <a:xfrm>
              <a:off x="5060888" y="3659396"/>
              <a:ext cx="615590" cy="11425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sz="1800" dirty="0"/>
            </a:p>
          </p:txBody>
        </p:sp>
        <p:sp>
          <p:nvSpPr>
            <p:cNvPr id="357" name="Oval 356"/>
            <p:cNvSpPr/>
            <p:nvPr/>
          </p:nvSpPr>
          <p:spPr>
            <a:xfrm>
              <a:off x="5200506" y="3691131"/>
              <a:ext cx="44426" cy="507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sz="1800" dirty="0"/>
            </a:p>
          </p:txBody>
        </p:sp>
      </p:grpSp>
      <p:grpSp>
        <p:nvGrpSpPr>
          <p:cNvPr id="47172" name="Group 480"/>
          <p:cNvGrpSpPr>
            <a:grpSpLocks noChangeAspect="1"/>
          </p:cNvGrpSpPr>
          <p:nvPr/>
        </p:nvGrpSpPr>
        <p:grpSpPr bwMode="auto">
          <a:xfrm>
            <a:off x="6045200" y="787400"/>
            <a:ext cx="630238" cy="328613"/>
            <a:chOff x="4166066" y="3056387"/>
            <a:chExt cx="2519466" cy="1320268"/>
          </a:xfrm>
        </p:grpSpPr>
        <p:grpSp>
          <p:nvGrpSpPr>
            <p:cNvPr id="47251" name="Group 86"/>
            <p:cNvGrpSpPr>
              <a:grpSpLocks noChangeAspect="1"/>
            </p:cNvGrpSpPr>
            <p:nvPr/>
          </p:nvGrpSpPr>
          <p:grpSpPr bwMode="auto">
            <a:xfrm>
              <a:off x="4166066" y="3056387"/>
              <a:ext cx="1406168" cy="1320268"/>
              <a:chOff x="1815" y="2475"/>
              <a:chExt cx="492" cy="547"/>
            </a:xfrm>
          </p:grpSpPr>
          <p:grpSp>
            <p:nvGrpSpPr>
              <p:cNvPr id="47256" name="Group 87"/>
              <p:cNvGrpSpPr>
                <a:grpSpLocks noChangeAspect="1"/>
              </p:cNvGrpSpPr>
              <p:nvPr/>
            </p:nvGrpSpPr>
            <p:grpSpPr bwMode="auto">
              <a:xfrm>
                <a:off x="1815" y="2475"/>
                <a:ext cx="492" cy="273"/>
                <a:chOff x="1815" y="2475"/>
                <a:chExt cx="492" cy="273"/>
              </a:xfrm>
            </p:grpSpPr>
            <p:sp>
              <p:nvSpPr>
                <p:cNvPr id="47261" name="Rectangle 88"/>
                <p:cNvSpPr>
                  <a:spLocks noChangeAspect="1" noChangeArrowheads="1"/>
                </p:cNvSpPr>
                <p:nvPr/>
              </p:nvSpPr>
              <p:spPr bwMode="auto">
                <a:xfrm rot="-1440000">
                  <a:off x="1910" y="2643"/>
                  <a:ext cx="62" cy="6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 eaLnBrk="0" hangingPunct="0"/>
                  <a:endParaRPr lang="en-US" sz="900">
                    <a:latin typeface="Comic Sans MS" pitchFamily="66" charset="0"/>
                  </a:endParaRPr>
                </a:p>
              </p:txBody>
            </p:sp>
            <p:sp>
              <p:nvSpPr>
                <p:cNvPr id="47262" name="Freeform 89"/>
                <p:cNvSpPr>
                  <a:spLocks noChangeAspect="1"/>
                </p:cNvSpPr>
                <p:nvPr/>
              </p:nvSpPr>
              <p:spPr bwMode="auto">
                <a:xfrm>
                  <a:off x="1815" y="2490"/>
                  <a:ext cx="492" cy="258"/>
                </a:xfrm>
                <a:custGeom>
                  <a:avLst/>
                  <a:gdLst>
                    <a:gd name="T0" fmla="*/ 104 w 492"/>
                    <a:gd name="T1" fmla="*/ 258 h 258"/>
                    <a:gd name="T2" fmla="*/ 0 w 492"/>
                    <a:gd name="T3" fmla="*/ 258 h 258"/>
                    <a:gd name="T4" fmla="*/ 0 w 492"/>
                    <a:gd name="T5" fmla="*/ 0 h 258"/>
                    <a:gd name="T6" fmla="*/ 364 w 492"/>
                    <a:gd name="T7" fmla="*/ 0 h 258"/>
                    <a:gd name="T8" fmla="*/ 492 w 492"/>
                    <a:gd name="T9" fmla="*/ 218 h 258"/>
                    <a:gd name="T10" fmla="*/ 190 w 492"/>
                    <a:gd name="T11" fmla="*/ 218 h 258"/>
                    <a:gd name="T12" fmla="*/ 146 w 492"/>
                    <a:gd name="T13" fmla="*/ 128 h 258"/>
                    <a:gd name="T14" fmla="*/ 80 w 492"/>
                    <a:gd name="T15" fmla="*/ 162 h 258"/>
                    <a:gd name="T16" fmla="*/ 104 w 492"/>
                    <a:gd name="T17" fmla="*/ 258 h 25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92"/>
                    <a:gd name="T28" fmla="*/ 0 h 258"/>
                    <a:gd name="T29" fmla="*/ 492 w 492"/>
                    <a:gd name="T30" fmla="*/ 258 h 25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92" h="258">
                      <a:moveTo>
                        <a:pt x="104" y="258"/>
                      </a:moveTo>
                      <a:lnTo>
                        <a:pt x="0" y="258"/>
                      </a:lnTo>
                      <a:lnTo>
                        <a:pt x="0" y="0"/>
                      </a:lnTo>
                      <a:lnTo>
                        <a:pt x="364" y="0"/>
                      </a:lnTo>
                      <a:lnTo>
                        <a:pt x="492" y="218"/>
                      </a:lnTo>
                      <a:lnTo>
                        <a:pt x="190" y="218"/>
                      </a:lnTo>
                      <a:lnTo>
                        <a:pt x="146" y="128"/>
                      </a:lnTo>
                      <a:lnTo>
                        <a:pt x="80" y="162"/>
                      </a:lnTo>
                      <a:lnTo>
                        <a:pt x="104" y="258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263" name="Rectangle 90"/>
                <p:cNvSpPr>
                  <a:spLocks noChangeAspect="1" noChangeArrowheads="1"/>
                </p:cNvSpPr>
                <p:nvPr/>
              </p:nvSpPr>
              <p:spPr bwMode="auto">
                <a:xfrm rot="-2040000">
                  <a:off x="2198" y="2475"/>
                  <a:ext cx="62" cy="6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 eaLnBrk="0" hangingPunct="0"/>
                  <a:endParaRPr lang="en-US" sz="900"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47257" name="Group 91"/>
              <p:cNvGrpSpPr>
                <a:grpSpLocks noChangeAspect="1"/>
              </p:cNvGrpSpPr>
              <p:nvPr/>
            </p:nvGrpSpPr>
            <p:grpSpPr bwMode="auto">
              <a:xfrm flipV="1">
                <a:off x="1815" y="2749"/>
                <a:ext cx="492" cy="273"/>
                <a:chOff x="1813" y="2475"/>
                <a:chExt cx="492" cy="273"/>
              </a:xfrm>
            </p:grpSpPr>
            <p:sp>
              <p:nvSpPr>
                <p:cNvPr id="47258" name="Rectangle 92"/>
                <p:cNvSpPr>
                  <a:spLocks noChangeAspect="1" noChangeArrowheads="1"/>
                </p:cNvSpPr>
                <p:nvPr/>
              </p:nvSpPr>
              <p:spPr bwMode="auto">
                <a:xfrm rot="-1380000">
                  <a:off x="1910" y="2643"/>
                  <a:ext cx="62" cy="6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 eaLnBrk="0" hangingPunct="0"/>
                  <a:endParaRPr lang="en-US" sz="900">
                    <a:latin typeface="Comic Sans MS" pitchFamily="66" charset="0"/>
                  </a:endParaRPr>
                </a:p>
              </p:txBody>
            </p:sp>
            <p:sp>
              <p:nvSpPr>
                <p:cNvPr id="47259" name="Freeform 93"/>
                <p:cNvSpPr>
                  <a:spLocks noChangeAspect="1"/>
                </p:cNvSpPr>
                <p:nvPr/>
              </p:nvSpPr>
              <p:spPr bwMode="auto">
                <a:xfrm>
                  <a:off x="1813" y="2490"/>
                  <a:ext cx="492" cy="258"/>
                </a:xfrm>
                <a:custGeom>
                  <a:avLst/>
                  <a:gdLst>
                    <a:gd name="T0" fmla="*/ 104 w 492"/>
                    <a:gd name="T1" fmla="*/ 258 h 258"/>
                    <a:gd name="T2" fmla="*/ 0 w 492"/>
                    <a:gd name="T3" fmla="*/ 258 h 258"/>
                    <a:gd name="T4" fmla="*/ 0 w 492"/>
                    <a:gd name="T5" fmla="*/ 0 h 258"/>
                    <a:gd name="T6" fmla="*/ 364 w 492"/>
                    <a:gd name="T7" fmla="*/ 0 h 258"/>
                    <a:gd name="T8" fmla="*/ 492 w 492"/>
                    <a:gd name="T9" fmla="*/ 218 h 258"/>
                    <a:gd name="T10" fmla="*/ 190 w 492"/>
                    <a:gd name="T11" fmla="*/ 218 h 258"/>
                    <a:gd name="T12" fmla="*/ 146 w 492"/>
                    <a:gd name="T13" fmla="*/ 128 h 258"/>
                    <a:gd name="T14" fmla="*/ 80 w 492"/>
                    <a:gd name="T15" fmla="*/ 162 h 258"/>
                    <a:gd name="T16" fmla="*/ 104 w 492"/>
                    <a:gd name="T17" fmla="*/ 258 h 25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92"/>
                    <a:gd name="T28" fmla="*/ 0 h 258"/>
                    <a:gd name="T29" fmla="*/ 492 w 492"/>
                    <a:gd name="T30" fmla="*/ 258 h 25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92" h="258">
                      <a:moveTo>
                        <a:pt x="104" y="258"/>
                      </a:moveTo>
                      <a:lnTo>
                        <a:pt x="0" y="258"/>
                      </a:lnTo>
                      <a:lnTo>
                        <a:pt x="0" y="0"/>
                      </a:lnTo>
                      <a:lnTo>
                        <a:pt x="364" y="0"/>
                      </a:lnTo>
                      <a:lnTo>
                        <a:pt x="492" y="218"/>
                      </a:lnTo>
                      <a:lnTo>
                        <a:pt x="190" y="218"/>
                      </a:lnTo>
                      <a:lnTo>
                        <a:pt x="146" y="128"/>
                      </a:lnTo>
                      <a:lnTo>
                        <a:pt x="80" y="162"/>
                      </a:lnTo>
                      <a:lnTo>
                        <a:pt x="104" y="258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260" name="Rectangle 94"/>
                <p:cNvSpPr>
                  <a:spLocks noChangeAspect="1" noChangeArrowheads="1"/>
                </p:cNvSpPr>
                <p:nvPr/>
              </p:nvSpPr>
              <p:spPr bwMode="auto">
                <a:xfrm rot="-2040000">
                  <a:off x="2198" y="2475"/>
                  <a:ext cx="62" cy="6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 eaLnBrk="0" hangingPunct="0"/>
                  <a:endParaRPr lang="en-US" sz="900">
                    <a:latin typeface="Comic Sans MS" pitchFamily="66" charset="0"/>
                  </a:endParaRPr>
                </a:p>
              </p:txBody>
            </p:sp>
          </p:grpSp>
        </p:grpSp>
        <p:sp>
          <p:nvSpPr>
            <p:cNvPr id="351" name="Block Arc 350"/>
            <p:cNvSpPr/>
            <p:nvPr/>
          </p:nvSpPr>
          <p:spPr>
            <a:xfrm>
              <a:off x="5587628" y="3171193"/>
              <a:ext cx="1097904" cy="1097033"/>
            </a:xfrm>
            <a:prstGeom prst="blockArc">
              <a:avLst>
                <a:gd name="adj1" fmla="val 11067651"/>
                <a:gd name="adj2" fmla="val 10455262"/>
                <a:gd name="adj3" fmla="val 3178"/>
              </a:avLst>
            </a:prstGeom>
            <a:solidFill>
              <a:srgbClr val="000090"/>
            </a:solidFill>
            <a:ln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352" name="Rounded Rectangle 351"/>
            <p:cNvSpPr/>
            <p:nvPr/>
          </p:nvSpPr>
          <p:spPr>
            <a:xfrm>
              <a:off x="4997428" y="3636796"/>
              <a:ext cx="634626" cy="159450"/>
            </a:xfrm>
            <a:prstGeom prst="roundRect">
              <a:avLst/>
            </a:prstGeom>
            <a:solidFill>
              <a:srgbClr val="000090"/>
            </a:solidFill>
            <a:ln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sz="1800" dirty="0"/>
            </a:p>
          </p:txBody>
        </p:sp>
        <p:sp>
          <p:nvSpPr>
            <p:cNvPr id="353" name="Rounded Rectangle 352"/>
            <p:cNvSpPr/>
            <p:nvPr/>
          </p:nvSpPr>
          <p:spPr>
            <a:xfrm>
              <a:off x="5060890" y="3655928"/>
              <a:ext cx="615585" cy="12118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sz="1800" dirty="0"/>
            </a:p>
          </p:txBody>
        </p:sp>
        <p:sp>
          <p:nvSpPr>
            <p:cNvPr id="358" name="Oval 357"/>
            <p:cNvSpPr/>
            <p:nvPr/>
          </p:nvSpPr>
          <p:spPr>
            <a:xfrm>
              <a:off x="5200508" y="3694197"/>
              <a:ext cx="44422" cy="4464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sz="1800" dirty="0"/>
            </a:p>
          </p:txBody>
        </p:sp>
      </p:grpSp>
      <p:sp>
        <p:nvSpPr>
          <p:cNvPr id="47173" name="Text Box 113"/>
          <p:cNvSpPr txBox="1">
            <a:spLocks noChangeAspect="1" noChangeArrowheads="1"/>
          </p:cNvSpPr>
          <p:nvPr/>
        </p:nvSpPr>
        <p:spPr bwMode="auto">
          <a:xfrm flipH="1">
            <a:off x="4427538" y="1035050"/>
            <a:ext cx="6969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eaLnBrk="0" hangingPunct="0"/>
            <a:r>
              <a:rPr lang="en-US" sz="800">
                <a:solidFill>
                  <a:srgbClr val="FF0000"/>
                </a:solidFill>
                <a:latin typeface="Comic Sans MS" pitchFamily="66" charset="0"/>
              </a:rPr>
              <a:t>27.55 GeV </a:t>
            </a:r>
          </a:p>
        </p:txBody>
      </p:sp>
      <p:sp>
        <p:nvSpPr>
          <p:cNvPr id="317" name="Arc 316"/>
          <p:cNvSpPr/>
          <p:nvPr/>
        </p:nvSpPr>
        <p:spPr>
          <a:xfrm rot="3600000">
            <a:off x="6931026" y="2528887"/>
            <a:ext cx="209550" cy="155575"/>
          </a:xfrm>
          <a:prstGeom prst="arc">
            <a:avLst>
              <a:gd name="adj1" fmla="val 16200000"/>
              <a:gd name="adj2" fmla="val 6010379"/>
            </a:avLst>
          </a:pr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/>
          </a:p>
        </p:txBody>
      </p:sp>
      <p:sp>
        <p:nvSpPr>
          <p:cNvPr id="324" name="Arc 323"/>
          <p:cNvSpPr>
            <a:spLocks noChangeAspect="1"/>
          </p:cNvSpPr>
          <p:nvPr/>
        </p:nvSpPr>
        <p:spPr>
          <a:xfrm rot="577047">
            <a:off x="2439988" y="757238"/>
            <a:ext cx="4530725" cy="3879850"/>
          </a:xfrm>
          <a:prstGeom prst="arc">
            <a:avLst>
              <a:gd name="adj1" fmla="val 15576055"/>
              <a:gd name="adj2" fmla="val 19714471"/>
            </a:avLst>
          </a:prstGeom>
          <a:ln w="12700" cap="flat" cmpd="sng" algn="ctr">
            <a:solidFill>
              <a:srgbClr val="DD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grpSp>
        <p:nvGrpSpPr>
          <p:cNvPr id="47176" name="Group 1"/>
          <p:cNvGrpSpPr>
            <a:grpSpLocks/>
          </p:cNvGrpSpPr>
          <p:nvPr/>
        </p:nvGrpSpPr>
        <p:grpSpPr bwMode="auto">
          <a:xfrm rot="3600000">
            <a:off x="4110831" y="845345"/>
            <a:ext cx="3806825" cy="2284412"/>
            <a:chOff x="1719314" y="51753"/>
            <a:chExt cx="3806676" cy="2284552"/>
          </a:xfrm>
        </p:grpSpPr>
        <p:sp>
          <p:nvSpPr>
            <p:cNvPr id="47243" name="Text Box 19"/>
            <p:cNvSpPr txBox="1">
              <a:spLocks noChangeArrowheads="1"/>
            </p:cNvSpPr>
            <p:nvPr/>
          </p:nvSpPr>
          <p:spPr bwMode="auto">
            <a:xfrm>
              <a:off x="4723544" y="51753"/>
              <a:ext cx="80244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457200" eaLnBrk="0" hangingPunct="0"/>
              <a:r>
                <a:rPr lang="en-US" sz="1000">
                  <a:solidFill>
                    <a:srgbClr val="3366FF"/>
                  </a:solidFill>
                  <a:latin typeface="Comic Sans MS" pitchFamily="66" charset="0"/>
                </a:rPr>
                <a:t>Beam </a:t>
              </a:r>
            </a:p>
            <a:p>
              <a:pPr defTabSz="457200" eaLnBrk="0" hangingPunct="0"/>
              <a:r>
                <a:rPr lang="en-US" sz="1000">
                  <a:solidFill>
                    <a:srgbClr val="3366FF"/>
                  </a:solidFill>
                  <a:latin typeface="Comic Sans MS" pitchFamily="66" charset="0"/>
                </a:rPr>
                <a:t>dump</a:t>
              </a:r>
            </a:p>
          </p:txBody>
        </p:sp>
        <p:sp>
          <p:nvSpPr>
            <p:cNvPr id="47244" name="Text Box 19"/>
            <p:cNvSpPr txBox="1">
              <a:spLocks noChangeArrowheads="1"/>
            </p:cNvSpPr>
            <p:nvPr/>
          </p:nvSpPr>
          <p:spPr bwMode="auto">
            <a:xfrm>
              <a:off x="3457810" y="99167"/>
              <a:ext cx="76911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457200" eaLnBrk="0" hangingPunct="0"/>
              <a:r>
                <a:rPr lang="en-US" sz="1000">
                  <a:solidFill>
                    <a:srgbClr val="3366FF"/>
                  </a:solidFill>
                  <a:latin typeface="Comic Sans MS" pitchFamily="66" charset="0"/>
                </a:rPr>
                <a:t>Polarized </a:t>
              </a:r>
            </a:p>
            <a:p>
              <a:pPr defTabSz="457200" eaLnBrk="0" hangingPunct="0"/>
              <a:r>
                <a:rPr lang="en-US" sz="1000">
                  <a:solidFill>
                    <a:srgbClr val="3366FF"/>
                  </a:solidFill>
                  <a:latin typeface="Comic Sans MS" pitchFamily="66" charset="0"/>
                </a:rPr>
                <a:t>e-gun</a:t>
              </a:r>
            </a:p>
          </p:txBody>
        </p:sp>
        <p:sp>
          <p:nvSpPr>
            <p:cNvPr id="152" name="Can 151"/>
            <p:cNvSpPr/>
            <p:nvPr/>
          </p:nvSpPr>
          <p:spPr bwMode="auto">
            <a:xfrm rot="16200000">
              <a:off x="4625333" y="353771"/>
              <a:ext cx="157172" cy="179380"/>
            </a:xfrm>
            <a:prstGeom prst="can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/>
            </a:p>
          </p:txBody>
        </p:sp>
        <p:sp>
          <p:nvSpPr>
            <p:cNvPr id="469" name="Freeform 468"/>
            <p:cNvSpPr/>
            <p:nvPr/>
          </p:nvSpPr>
          <p:spPr>
            <a:xfrm rot="21439852" flipH="1">
              <a:off x="4087402" y="426452"/>
              <a:ext cx="261928" cy="122244"/>
            </a:xfrm>
            <a:custGeom>
              <a:avLst/>
              <a:gdLst>
                <a:gd name="connsiteX0" fmla="*/ 0 w 323850"/>
                <a:gd name="connsiteY0" fmla="*/ 104775 h 113242"/>
                <a:gd name="connsiteX1" fmla="*/ 139700 w 323850"/>
                <a:gd name="connsiteY1" fmla="*/ 98425 h 113242"/>
                <a:gd name="connsiteX2" fmla="*/ 190500 w 323850"/>
                <a:gd name="connsiteY2" fmla="*/ 15875 h 113242"/>
                <a:gd name="connsiteX3" fmla="*/ 323850 w 323850"/>
                <a:gd name="connsiteY3" fmla="*/ 3175 h 113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850" h="113242">
                  <a:moveTo>
                    <a:pt x="0" y="104775"/>
                  </a:moveTo>
                  <a:cubicBezTo>
                    <a:pt x="53975" y="109008"/>
                    <a:pt x="107950" y="113242"/>
                    <a:pt x="139700" y="98425"/>
                  </a:cubicBezTo>
                  <a:cubicBezTo>
                    <a:pt x="171450" y="83608"/>
                    <a:pt x="159808" y="31750"/>
                    <a:pt x="190500" y="15875"/>
                  </a:cubicBezTo>
                  <a:cubicBezTo>
                    <a:pt x="221192" y="0"/>
                    <a:pt x="323850" y="3175"/>
                    <a:pt x="323850" y="3175"/>
                  </a:cubicBez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sz="1800" dirty="0"/>
            </a:p>
          </p:txBody>
        </p:sp>
        <p:sp>
          <p:nvSpPr>
            <p:cNvPr id="470" name="Freeform 469"/>
            <p:cNvSpPr/>
            <p:nvPr/>
          </p:nvSpPr>
          <p:spPr>
            <a:xfrm rot="21439852">
              <a:off x="4336031" y="455821"/>
              <a:ext cx="288914" cy="85730"/>
            </a:xfrm>
            <a:custGeom>
              <a:avLst/>
              <a:gdLst>
                <a:gd name="connsiteX0" fmla="*/ 0 w 323850"/>
                <a:gd name="connsiteY0" fmla="*/ 104775 h 113242"/>
                <a:gd name="connsiteX1" fmla="*/ 139700 w 323850"/>
                <a:gd name="connsiteY1" fmla="*/ 98425 h 113242"/>
                <a:gd name="connsiteX2" fmla="*/ 190500 w 323850"/>
                <a:gd name="connsiteY2" fmla="*/ 15875 h 113242"/>
                <a:gd name="connsiteX3" fmla="*/ 323850 w 323850"/>
                <a:gd name="connsiteY3" fmla="*/ 3175 h 113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850" h="113242">
                  <a:moveTo>
                    <a:pt x="0" y="104775"/>
                  </a:moveTo>
                  <a:cubicBezTo>
                    <a:pt x="53975" y="109008"/>
                    <a:pt x="107950" y="113242"/>
                    <a:pt x="139700" y="98425"/>
                  </a:cubicBezTo>
                  <a:cubicBezTo>
                    <a:pt x="171450" y="83608"/>
                    <a:pt x="159808" y="31750"/>
                    <a:pt x="190500" y="15875"/>
                  </a:cubicBezTo>
                  <a:cubicBezTo>
                    <a:pt x="221192" y="0"/>
                    <a:pt x="323850" y="3175"/>
                    <a:pt x="323850" y="3175"/>
                  </a:cubicBez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sz="1800" dirty="0"/>
            </a:p>
          </p:txBody>
        </p:sp>
        <p:sp>
          <p:nvSpPr>
            <p:cNvPr id="471" name="Oval 470"/>
            <p:cNvSpPr/>
            <p:nvPr/>
          </p:nvSpPr>
          <p:spPr>
            <a:xfrm rot="16039852">
              <a:off x="3988752" y="389715"/>
              <a:ext cx="169873" cy="8730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sz="1800" dirty="0"/>
            </a:p>
          </p:txBody>
        </p:sp>
        <p:sp>
          <p:nvSpPr>
            <p:cNvPr id="47249" name="Text Box 113"/>
            <p:cNvSpPr txBox="1">
              <a:spLocks noChangeAspect="1" noChangeArrowheads="1"/>
            </p:cNvSpPr>
            <p:nvPr/>
          </p:nvSpPr>
          <p:spPr bwMode="auto">
            <a:xfrm flipH="1">
              <a:off x="4089908" y="160876"/>
              <a:ext cx="639963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57200" eaLnBrk="0" hangingPunct="0"/>
              <a:r>
                <a:rPr lang="en-US" sz="900">
                  <a:solidFill>
                    <a:srgbClr val="FF0000"/>
                  </a:solidFill>
                  <a:latin typeface="Comic Sans MS" pitchFamily="66" charset="0"/>
                </a:rPr>
                <a:t>0.6  GeV </a:t>
              </a:r>
            </a:p>
          </p:txBody>
        </p:sp>
        <p:cxnSp>
          <p:nvCxnSpPr>
            <p:cNvPr id="334" name="Straight Connector 333"/>
            <p:cNvCxnSpPr>
              <a:stCxn id="324" idx="0"/>
              <a:endCxn id="348" idx="2"/>
            </p:cNvCxnSpPr>
            <p:nvPr/>
          </p:nvCxnSpPr>
          <p:spPr>
            <a:xfrm rot="18000000" flipH="1">
              <a:off x="1395947" y="2011132"/>
              <a:ext cx="647740" cy="1587"/>
            </a:xfrm>
            <a:prstGeom prst="line">
              <a:avLst/>
            </a:pr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3" name="Straight Connector 342"/>
          <p:cNvCxnSpPr>
            <a:stCxn id="317" idx="0"/>
          </p:cNvCxnSpPr>
          <p:nvPr/>
        </p:nvCxnSpPr>
        <p:spPr>
          <a:xfrm rot="16200000" flipV="1">
            <a:off x="6561138" y="2027238"/>
            <a:ext cx="684212" cy="398462"/>
          </a:xfrm>
          <a:prstGeom prst="line">
            <a:avLst/>
          </a:pr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7" name="Arc 346"/>
          <p:cNvSpPr/>
          <p:nvPr/>
        </p:nvSpPr>
        <p:spPr>
          <a:xfrm rot="7200000">
            <a:off x="1631951" y="2484437"/>
            <a:ext cx="209550" cy="155575"/>
          </a:xfrm>
          <a:prstGeom prst="arc">
            <a:avLst>
              <a:gd name="adj1" fmla="val 16200000"/>
              <a:gd name="adj2" fmla="val 6010379"/>
            </a:avLst>
          </a:pr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/>
          </a:p>
        </p:txBody>
      </p:sp>
      <p:sp>
        <p:nvSpPr>
          <p:cNvPr id="348" name="Arc 347"/>
          <p:cNvSpPr>
            <a:spLocks noChangeAspect="1"/>
          </p:cNvSpPr>
          <p:nvPr/>
        </p:nvSpPr>
        <p:spPr>
          <a:xfrm rot="18600000">
            <a:off x="1443831" y="946944"/>
            <a:ext cx="4530725" cy="3881438"/>
          </a:xfrm>
          <a:prstGeom prst="arc">
            <a:avLst>
              <a:gd name="adj1" fmla="val 15576055"/>
              <a:gd name="adj2" fmla="val 19714471"/>
            </a:avLst>
          </a:prstGeom>
          <a:ln w="12700" cap="flat" cmpd="sng" algn="ctr">
            <a:solidFill>
              <a:srgbClr val="DD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cxnSp>
        <p:nvCxnSpPr>
          <p:cNvPr id="368" name="Straight Connector 367"/>
          <p:cNvCxnSpPr>
            <a:stCxn id="347" idx="2"/>
            <a:endCxn id="348" idx="0"/>
          </p:cNvCxnSpPr>
          <p:nvPr/>
        </p:nvCxnSpPr>
        <p:spPr>
          <a:xfrm rot="5400000" flipH="1" flipV="1">
            <a:off x="1551781" y="2048669"/>
            <a:ext cx="587375" cy="338138"/>
          </a:xfrm>
          <a:prstGeom prst="line">
            <a:avLst/>
          </a:pr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4" name="Freeform 373"/>
          <p:cNvSpPr/>
          <p:nvPr/>
        </p:nvSpPr>
        <p:spPr>
          <a:xfrm rot="15409430" flipH="1" flipV="1">
            <a:off x="6961187" y="3606801"/>
            <a:ext cx="588963" cy="131762"/>
          </a:xfrm>
          <a:custGeom>
            <a:avLst/>
            <a:gdLst>
              <a:gd name="connsiteX0" fmla="*/ 0 w 796066"/>
              <a:gd name="connsiteY0" fmla="*/ 0 h 268941"/>
              <a:gd name="connsiteX1" fmla="*/ 473336 w 796066"/>
              <a:gd name="connsiteY1" fmla="*/ 86061 h 268941"/>
              <a:gd name="connsiteX2" fmla="*/ 796066 w 796066"/>
              <a:gd name="connsiteY2" fmla="*/ 268941 h 268941"/>
              <a:gd name="connsiteX3" fmla="*/ 796066 w 796066"/>
              <a:gd name="connsiteY3" fmla="*/ 268941 h 268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6066" h="268941">
                <a:moveTo>
                  <a:pt x="0" y="0"/>
                </a:moveTo>
                <a:cubicBezTo>
                  <a:pt x="170329" y="20619"/>
                  <a:pt x="340658" y="41238"/>
                  <a:pt x="473336" y="86061"/>
                </a:cubicBezTo>
                <a:cubicBezTo>
                  <a:pt x="606014" y="130884"/>
                  <a:pt x="796066" y="268941"/>
                  <a:pt x="796066" y="268941"/>
                </a:cubicBezTo>
                <a:lnTo>
                  <a:pt x="796066" y="268941"/>
                </a:lnTo>
              </a:path>
            </a:pathLst>
          </a:custGeom>
          <a:ln>
            <a:solidFill>
              <a:srgbClr val="DD0000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 dirty="0"/>
          </a:p>
        </p:txBody>
      </p:sp>
      <p:sp>
        <p:nvSpPr>
          <p:cNvPr id="451" name="Freeform 450"/>
          <p:cNvSpPr/>
          <p:nvPr/>
        </p:nvSpPr>
        <p:spPr>
          <a:xfrm rot="9050523" flipV="1">
            <a:off x="2446338" y="1066800"/>
            <a:ext cx="588962" cy="46038"/>
          </a:xfrm>
          <a:custGeom>
            <a:avLst/>
            <a:gdLst>
              <a:gd name="connsiteX0" fmla="*/ 0 w 796066"/>
              <a:gd name="connsiteY0" fmla="*/ 0 h 268941"/>
              <a:gd name="connsiteX1" fmla="*/ 473336 w 796066"/>
              <a:gd name="connsiteY1" fmla="*/ 86061 h 268941"/>
              <a:gd name="connsiteX2" fmla="*/ 796066 w 796066"/>
              <a:gd name="connsiteY2" fmla="*/ 268941 h 268941"/>
              <a:gd name="connsiteX3" fmla="*/ 796066 w 796066"/>
              <a:gd name="connsiteY3" fmla="*/ 268941 h 268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6066" h="268941">
                <a:moveTo>
                  <a:pt x="0" y="0"/>
                </a:moveTo>
                <a:cubicBezTo>
                  <a:pt x="170329" y="20619"/>
                  <a:pt x="340658" y="41238"/>
                  <a:pt x="473336" y="86061"/>
                </a:cubicBezTo>
                <a:cubicBezTo>
                  <a:pt x="606014" y="130884"/>
                  <a:pt x="796066" y="268941"/>
                  <a:pt x="796066" y="268941"/>
                </a:cubicBezTo>
                <a:lnTo>
                  <a:pt x="796066" y="268941"/>
                </a:lnTo>
              </a:path>
            </a:pathLst>
          </a:custGeom>
          <a:ln w="12700" cap="flat" cmpd="sng" algn="ctr">
            <a:solidFill>
              <a:srgbClr val="DD0000"/>
            </a:solidFill>
            <a:prstDash val="solid"/>
            <a:round/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 dirty="0"/>
          </a:p>
        </p:txBody>
      </p:sp>
      <p:sp>
        <p:nvSpPr>
          <p:cNvPr id="456" name="Freeform 455"/>
          <p:cNvSpPr/>
          <p:nvPr/>
        </p:nvSpPr>
        <p:spPr>
          <a:xfrm rot="12458037" flipV="1">
            <a:off x="5335588" y="814388"/>
            <a:ext cx="587375" cy="46037"/>
          </a:xfrm>
          <a:custGeom>
            <a:avLst/>
            <a:gdLst>
              <a:gd name="connsiteX0" fmla="*/ 0 w 796066"/>
              <a:gd name="connsiteY0" fmla="*/ 0 h 268941"/>
              <a:gd name="connsiteX1" fmla="*/ 473336 w 796066"/>
              <a:gd name="connsiteY1" fmla="*/ 86061 h 268941"/>
              <a:gd name="connsiteX2" fmla="*/ 796066 w 796066"/>
              <a:gd name="connsiteY2" fmla="*/ 268941 h 268941"/>
              <a:gd name="connsiteX3" fmla="*/ 796066 w 796066"/>
              <a:gd name="connsiteY3" fmla="*/ 268941 h 268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6066" h="268941">
                <a:moveTo>
                  <a:pt x="0" y="0"/>
                </a:moveTo>
                <a:cubicBezTo>
                  <a:pt x="170329" y="20619"/>
                  <a:pt x="340658" y="41238"/>
                  <a:pt x="473336" y="86061"/>
                </a:cubicBezTo>
                <a:cubicBezTo>
                  <a:pt x="606014" y="130884"/>
                  <a:pt x="796066" y="268941"/>
                  <a:pt x="796066" y="268941"/>
                </a:cubicBezTo>
                <a:lnTo>
                  <a:pt x="796066" y="268941"/>
                </a:lnTo>
              </a:path>
            </a:pathLst>
          </a:custGeom>
          <a:ln w="12700" cap="flat" cmpd="sng" algn="ctr">
            <a:solidFill>
              <a:srgbClr val="DD0000"/>
            </a:solidFill>
            <a:prstDash val="solid"/>
            <a:round/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 dirty="0"/>
          </a:p>
        </p:txBody>
      </p:sp>
      <p:cxnSp>
        <p:nvCxnSpPr>
          <p:cNvPr id="109" name="Straight Connector 108"/>
          <p:cNvCxnSpPr>
            <a:stCxn id="348" idx="2"/>
            <a:endCxn id="324" idx="0"/>
          </p:cNvCxnSpPr>
          <p:nvPr/>
        </p:nvCxnSpPr>
        <p:spPr>
          <a:xfrm flipV="1">
            <a:off x="4030663" y="747713"/>
            <a:ext cx="647700" cy="3175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7185" name="Group 102"/>
          <p:cNvGrpSpPr>
            <a:grpSpLocks/>
          </p:cNvGrpSpPr>
          <p:nvPr/>
        </p:nvGrpSpPr>
        <p:grpSpPr bwMode="auto">
          <a:xfrm rot="3600000" flipV="1">
            <a:off x="6883400" y="2232026"/>
            <a:ext cx="123825" cy="107950"/>
            <a:chOff x="1348913" y="1142862"/>
            <a:chExt cx="190276" cy="155817"/>
          </a:xfrm>
        </p:grpSpPr>
        <p:sp>
          <p:nvSpPr>
            <p:cNvPr id="335" name="Oval 115"/>
            <p:cNvSpPr>
              <a:spLocks noChangeArrowheads="1"/>
            </p:cNvSpPr>
            <p:nvPr/>
          </p:nvSpPr>
          <p:spPr bwMode="auto">
            <a:xfrm flipH="1">
              <a:off x="1480726" y="1135057"/>
              <a:ext cx="53668" cy="158108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5720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latin typeface="Comic Sans MS"/>
                <a:ea typeface="+mn-ea"/>
                <a:cs typeface="Comic Sans MS"/>
              </a:endParaRPr>
            </a:p>
          </p:txBody>
        </p:sp>
        <p:sp>
          <p:nvSpPr>
            <p:cNvPr id="342" name="Oval 116"/>
            <p:cNvSpPr>
              <a:spLocks noChangeArrowheads="1"/>
            </p:cNvSpPr>
            <p:nvPr/>
          </p:nvSpPr>
          <p:spPr bwMode="auto">
            <a:xfrm flipH="1">
              <a:off x="1435217" y="1139232"/>
              <a:ext cx="51229" cy="158108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45720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 dirty="0">
                <a:latin typeface="Comic Sans MS"/>
                <a:ea typeface="+mn-ea"/>
                <a:cs typeface="Comic Sans MS"/>
              </a:endParaRPr>
            </a:p>
          </p:txBody>
        </p:sp>
        <p:sp>
          <p:nvSpPr>
            <p:cNvPr id="346" name="Oval 117"/>
            <p:cNvSpPr>
              <a:spLocks noChangeAspect="1" noChangeArrowheads="1"/>
            </p:cNvSpPr>
            <p:nvPr/>
          </p:nvSpPr>
          <p:spPr bwMode="auto">
            <a:xfrm flipH="1">
              <a:off x="1385723" y="1136305"/>
              <a:ext cx="53668" cy="158109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5720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latin typeface="Comic Sans MS"/>
                <a:ea typeface="+mn-ea"/>
                <a:cs typeface="Comic Sans MS"/>
              </a:endParaRPr>
            </a:p>
          </p:txBody>
        </p:sp>
        <p:sp>
          <p:nvSpPr>
            <p:cNvPr id="349" name="Oval 118"/>
            <p:cNvSpPr>
              <a:spLocks noChangeArrowheads="1"/>
            </p:cNvSpPr>
            <p:nvPr/>
          </p:nvSpPr>
          <p:spPr bwMode="auto">
            <a:xfrm flipH="1">
              <a:off x="1343056" y="1135633"/>
              <a:ext cx="53668" cy="158108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5720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latin typeface="Comic Sans MS"/>
                <a:ea typeface="+mn-ea"/>
                <a:cs typeface="Comic Sans MS"/>
              </a:endParaRPr>
            </a:p>
          </p:txBody>
        </p:sp>
      </p:grpSp>
      <p:sp>
        <p:nvSpPr>
          <p:cNvPr id="47186" name="TextBox 12"/>
          <p:cNvSpPr txBox="1">
            <a:spLocks noChangeArrowheads="1"/>
          </p:cNvSpPr>
          <p:nvPr/>
        </p:nvSpPr>
        <p:spPr bwMode="auto">
          <a:xfrm>
            <a:off x="8178800" y="33274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endParaRPr lang="en-US" sz="1800"/>
          </a:p>
        </p:txBody>
      </p:sp>
      <p:graphicFrame>
        <p:nvGraphicFramePr>
          <p:cNvPr id="432" name="Table 431"/>
          <p:cNvGraphicFramePr>
            <a:graphicFrameLocks noGrp="1"/>
          </p:cNvGraphicFramePr>
          <p:nvPr/>
        </p:nvGraphicFramePr>
        <p:xfrm>
          <a:off x="8186738" y="190500"/>
          <a:ext cx="825500" cy="2668588"/>
        </p:xfrm>
        <a:graphic>
          <a:graphicData uri="http://schemas.openxmlformats.org/drawingml/2006/table">
            <a:tbl>
              <a:tblPr/>
              <a:tblGrid>
                <a:gridCol w="825500"/>
              </a:tblGrid>
              <a:tr h="19208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42B7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6" charset="-128"/>
                        </a:rPr>
                        <a:t>E/Eo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42B7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6" charset="-128"/>
                        </a:rPr>
                        <a:t>0.0200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42B7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6" charset="-128"/>
                        </a:rPr>
                        <a:t>0.1017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42B7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6" charset="-128"/>
                        </a:rPr>
                        <a:t>0.1833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42B7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6" charset="-128"/>
                        </a:rPr>
                        <a:t>0.2650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42B7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6" charset="-128"/>
                        </a:rPr>
                        <a:t>0.3467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42B7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6" charset="-128"/>
                        </a:rPr>
                        <a:t>0.4283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42B7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6" charset="-128"/>
                        </a:rPr>
                        <a:t>0.5100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42B7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6" charset="-128"/>
                        </a:rPr>
                        <a:t>0.5917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42B7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6" charset="-128"/>
                        </a:rPr>
                        <a:t>0.6733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42B7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6" charset="-128"/>
                        </a:rPr>
                        <a:t>0.7550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42B7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6" charset="-128"/>
                        </a:rPr>
                        <a:t>0.8367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42B7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6" charset="-128"/>
                        </a:rPr>
                        <a:t>0.9183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42B7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6" charset="-128"/>
                        </a:rPr>
                        <a:t>1.0000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7219" name="Text Box 113"/>
          <p:cNvSpPr txBox="1">
            <a:spLocks noChangeAspect="1" noChangeArrowheads="1"/>
          </p:cNvSpPr>
          <p:nvPr/>
        </p:nvSpPr>
        <p:spPr bwMode="auto">
          <a:xfrm flipH="1">
            <a:off x="5329238" y="2500313"/>
            <a:ext cx="71437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eaLnBrk="0" hangingPunct="0"/>
            <a:r>
              <a:rPr lang="en-US" sz="900">
                <a:solidFill>
                  <a:srgbClr val="FF0000"/>
                </a:solidFill>
                <a:latin typeface="Comic Sans MS" pitchFamily="66" charset="0"/>
              </a:rPr>
              <a:t>0.9183 Eo </a:t>
            </a:r>
          </a:p>
        </p:txBody>
      </p:sp>
      <p:sp>
        <p:nvSpPr>
          <p:cNvPr id="47220" name="Text Box 117"/>
          <p:cNvSpPr txBox="1">
            <a:spLocks noChangeAspect="1" noChangeArrowheads="1"/>
          </p:cNvSpPr>
          <p:nvPr/>
        </p:nvSpPr>
        <p:spPr bwMode="auto">
          <a:xfrm flipH="1">
            <a:off x="5332413" y="2849563"/>
            <a:ext cx="731837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eaLnBrk="0" hangingPunct="0"/>
            <a:r>
              <a:rPr lang="en-US" sz="900">
                <a:solidFill>
                  <a:srgbClr val="FF0000"/>
                </a:solidFill>
                <a:latin typeface="Comic Sans MS" pitchFamily="66" charset="0"/>
              </a:rPr>
              <a:t>0.7550 Eo </a:t>
            </a:r>
          </a:p>
        </p:txBody>
      </p:sp>
      <p:sp>
        <p:nvSpPr>
          <p:cNvPr id="47221" name="Text Box 118"/>
          <p:cNvSpPr txBox="1">
            <a:spLocks noChangeAspect="1" noChangeArrowheads="1"/>
          </p:cNvSpPr>
          <p:nvPr/>
        </p:nvSpPr>
        <p:spPr bwMode="auto">
          <a:xfrm flipH="1">
            <a:off x="5329238" y="3167063"/>
            <a:ext cx="7143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eaLnBrk="0" hangingPunct="0"/>
            <a:r>
              <a:rPr lang="en-US" sz="900">
                <a:solidFill>
                  <a:srgbClr val="FF0000"/>
                </a:solidFill>
                <a:latin typeface="Comic Sans MS" pitchFamily="66" charset="0"/>
              </a:rPr>
              <a:t>0.5917 Eo</a:t>
            </a:r>
          </a:p>
        </p:txBody>
      </p:sp>
      <p:sp>
        <p:nvSpPr>
          <p:cNvPr id="47222" name="Text Box 119"/>
          <p:cNvSpPr txBox="1">
            <a:spLocks noChangeAspect="1" noChangeArrowheads="1"/>
          </p:cNvSpPr>
          <p:nvPr/>
        </p:nvSpPr>
        <p:spPr bwMode="auto">
          <a:xfrm flipH="1">
            <a:off x="5360988" y="3517900"/>
            <a:ext cx="73342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eaLnBrk="0" hangingPunct="0"/>
            <a:r>
              <a:rPr lang="en-US" sz="900">
                <a:solidFill>
                  <a:srgbClr val="FF0000"/>
                </a:solidFill>
                <a:latin typeface="Comic Sans MS" pitchFamily="66" charset="0"/>
              </a:rPr>
              <a:t>0.4286 Eo</a:t>
            </a:r>
          </a:p>
        </p:txBody>
      </p:sp>
      <p:sp>
        <p:nvSpPr>
          <p:cNvPr id="47223" name="Text Box 113"/>
          <p:cNvSpPr txBox="1">
            <a:spLocks noChangeAspect="1" noChangeArrowheads="1"/>
          </p:cNvSpPr>
          <p:nvPr/>
        </p:nvSpPr>
        <p:spPr bwMode="auto">
          <a:xfrm flipH="1">
            <a:off x="5381625" y="4195763"/>
            <a:ext cx="73025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eaLnBrk="0" hangingPunct="0"/>
            <a:r>
              <a:rPr lang="en-US" sz="900">
                <a:solidFill>
                  <a:srgbClr val="FF0000"/>
                </a:solidFill>
                <a:latin typeface="Comic Sans MS" pitchFamily="66" charset="0"/>
              </a:rPr>
              <a:t>0.1017  Eo</a:t>
            </a:r>
          </a:p>
        </p:txBody>
      </p:sp>
      <p:sp>
        <p:nvSpPr>
          <p:cNvPr id="47224" name="Text Box 119"/>
          <p:cNvSpPr txBox="1">
            <a:spLocks noChangeAspect="1" noChangeArrowheads="1"/>
          </p:cNvSpPr>
          <p:nvPr/>
        </p:nvSpPr>
        <p:spPr bwMode="auto">
          <a:xfrm flipH="1">
            <a:off x="5380038" y="3889375"/>
            <a:ext cx="73342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eaLnBrk="0" hangingPunct="0"/>
            <a:r>
              <a:rPr lang="en-US" sz="900">
                <a:solidFill>
                  <a:srgbClr val="FF0000"/>
                </a:solidFill>
                <a:latin typeface="Comic Sans MS" pitchFamily="66" charset="0"/>
              </a:rPr>
              <a:t>0.2650 Eo</a:t>
            </a:r>
          </a:p>
        </p:txBody>
      </p:sp>
      <p:sp>
        <p:nvSpPr>
          <p:cNvPr id="47225" name="Text Box 113"/>
          <p:cNvSpPr txBox="1">
            <a:spLocks noChangeAspect="1" noChangeArrowheads="1"/>
          </p:cNvSpPr>
          <p:nvPr/>
        </p:nvSpPr>
        <p:spPr bwMode="auto">
          <a:xfrm>
            <a:off x="3367088" y="2973388"/>
            <a:ext cx="7842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 eaLnBrk="0" hangingPunct="0"/>
            <a:r>
              <a:rPr lang="en-US" sz="900">
                <a:solidFill>
                  <a:srgbClr val="FF0000"/>
                </a:solidFill>
                <a:latin typeface="Comic Sans MS" pitchFamily="66" charset="0"/>
              </a:rPr>
              <a:t>0.8367 Eo </a:t>
            </a:r>
          </a:p>
        </p:txBody>
      </p:sp>
      <p:sp>
        <p:nvSpPr>
          <p:cNvPr id="47226" name="Text Box 117"/>
          <p:cNvSpPr txBox="1">
            <a:spLocks noChangeAspect="1" noChangeArrowheads="1"/>
          </p:cNvSpPr>
          <p:nvPr/>
        </p:nvSpPr>
        <p:spPr bwMode="auto">
          <a:xfrm>
            <a:off x="3325813" y="3292475"/>
            <a:ext cx="82232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 eaLnBrk="0" hangingPunct="0"/>
            <a:r>
              <a:rPr lang="en-US" sz="900">
                <a:solidFill>
                  <a:srgbClr val="FF0000"/>
                </a:solidFill>
                <a:latin typeface="Comic Sans MS" pitchFamily="66" charset="0"/>
              </a:rPr>
              <a:t>0.6733 Eo </a:t>
            </a:r>
          </a:p>
        </p:txBody>
      </p:sp>
      <p:sp>
        <p:nvSpPr>
          <p:cNvPr id="47227" name="Text Box 118"/>
          <p:cNvSpPr txBox="1">
            <a:spLocks noChangeAspect="1" noChangeArrowheads="1"/>
          </p:cNvSpPr>
          <p:nvPr/>
        </p:nvSpPr>
        <p:spPr bwMode="auto">
          <a:xfrm>
            <a:off x="3313113" y="3630613"/>
            <a:ext cx="7064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 eaLnBrk="0" hangingPunct="0"/>
            <a:r>
              <a:rPr lang="en-US" sz="900">
                <a:solidFill>
                  <a:srgbClr val="FF0000"/>
                </a:solidFill>
                <a:latin typeface="Comic Sans MS" pitchFamily="66" charset="0"/>
              </a:rPr>
              <a:t>0.5100 Eo</a:t>
            </a:r>
          </a:p>
        </p:txBody>
      </p:sp>
      <p:sp>
        <p:nvSpPr>
          <p:cNvPr id="47228" name="Text Box 119"/>
          <p:cNvSpPr txBox="1">
            <a:spLocks noChangeAspect="1" noChangeArrowheads="1"/>
          </p:cNvSpPr>
          <p:nvPr/>
        </p:nvSpPr>
        <p:spPr bwMode="auto">
          <a:xfrm>
            <a:off x="3344863" y="3975100"/>
            <a:ext cx="76358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 eaLnBrk="0" hangingPunct="0"/>
            <a:r>
              <a:rPr lang="en-US" sz="900">
                <a:solidFill>
                  <a:srgbClr val="FF0000"/>
                </a:solidFill>
                <a:latin typeface="Comic Sans MS" pitchFamily="66" charset="0"/>
              </a:rPr>
              <a:t>0.3467 Eo</a:t>
            </a:r>
          </a:p>
        </p:txBody>
      </p:sp>
      <p:sp>
        <p:nvSpPr>
          <p:cNvPr id="47229" name="Text Box 113"/>
          <p:cNvSpPr txBox="1">
            <a:spLocks noChangeAspect="1" noChangeArrowheads="1"/>
          </p:cNvSpPr>
          <p:nvPr/>
        </p:nvSpPr>
        <p:spPr bwMode="auto">
          <a:xfrm>
            <a:off x="3448050" y="2606675"/>
            <a:ext cx="3683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 eaLnBrk="0" hangingPunct="0"/>
            <a:r>
              <a:rPr lang="en-US" sz="900">
                <a:solidFill>
                  <a:srgbClr val="FF0000"/>
                </a:solidFill>
                <a:latin typeface="Comic Sans MS" pitchFamily="66" charset="0"/>
              </a:rPr>
              <a:t>Eo</a:t>
            </a:r>
          </a:p>
        </p:txBody>
      </p:sp>
      <p:sp>
        <p:nvSpPr>
          <p:cNvPr id="47230" name="Text Box 119"/>
          <p:cNvSpPr txBox="1">
            <a:spLocks noChangeAspect="1" noChangeArrowheads="1"/>
          </p:cNvSpPr>
          <p:nvPr/>
        </p:nvSpPr>
        <p:spPr bwMode="auto">
          <a:xfrm>
            <a:off x="3384550" y="4333875"/>
            <a:ext cx="81915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 eaLnBrk="0" hangingPunct="0"/>
            <a:r>
              <a:rPr lang="en-US" sz="900">
                <a:solidFill>
                  <a:srgbClr val="FF0000"/>
                </a:solidFill>
                <a:latin typeface="Comic Sans MS" pitchFamily="66" charset="0"/>
              </a:rPr>
              <a:t>0.1833 Eo</a:t>
            </a:r>
          </a:p>
        </p:txBody>
      </p:sp>
      <p:sp>
        <p:nvSpPr>
          <p:cNvPr id="47231" name="Text Box 119"/>
          <p:cNvSpPr txBox="1">
            <a:spLocks noChangeAspect="1" noChangeArrowheads="1"/>
          </p:cNvSpPr>
          <p:nvPr/>
        </p:nvSpPr>
        <p:spPr bwMode="auto">
          <a:xfrm>
            <a:off x="5194300" y="447675"/>
            <a:ext cx="81915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 eaLnBrk="0" hangingPunct="0"/>
            <a:r>
              <a:rPr lang="en-US" sz="900">
                <a:solidFill>
                  <a:srgbClr val="FF0000"/>
                </a:solidFill>
                <a:latin typeface="Comic Sans MS" pitchFamily="66" charset="0"/>
              </a:rPr>
              <a:t>0.02 Eo</a:t>
            </a:r>
          </a:p>
        </p:txBody>
      </p:sp>
      <p:sp>
        <p:nvSpPr>
          <p:cNvPr id="47232" name="Text Box 110"/>
          <p:cNvSpPr txBox="1">
            <a:spLocks noChangeArrowheads="1"/>
          </p:cNvSpPr>
          <p:nvPr/>
        </p:nvSpPr>
        <p:spPr bwMode="auto">
          <a:xfrm>
            <a:off x="1905000" y="0"/>
            <a:ext cx="6070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 eaLnBrk="0" hangingPunct="0"/>
            <a:r>
              <a:rPr lang="en-US" sz="2400" dirty="0">
                <a:solidFill>
                  <a:srgbClr val="000090"/>
                </a:solidFill>
                <a:latin typeface="Comic Sans MS" pitchFamily="66" charset="0"/>
              </a:rPr>
              <a:t>Staging of </a:t>
            </a:r>
            <a:r>
              <a:rPr lang="en-US" sz="2400" dirty="0" err="1">
                <a:solidFill>
                  <a:srgbClr val="000090"/>
                </a:solidFill>
                <a:latin typeface="Comic Sans MS" pitchFamily="66" charset="0"/>
              </a:rPr>
              <a:t>eRHIC</a:t>
            </a:r>
            <a:r>
              <a:rPr lang="en-US" sz="2400" dirty="0">
                <a:solidFill>
                  <a:srgbClr val="000090"/>
                </a:solidFill>
                <a:latin typeface="Comic Sans MS" pitchFamily="66" charset="0"/>
              </a:rPr>
              <a:t>: </a:t>
            </a:r>
            <a:r>
              <a:rPr lang="en-US" sz="2400" dirty="0" err="1">
                <a:solidFill>
                  <a:srgbClr val="000090"/>
                </a:solidFill>
                <a:latin typeface="Comic Sans MS" pitchFamily="66" charset="0"/>
              </a:rPr>
              <a:t>E</a:t>
            </a:r>
            <a:r>
              <a:rPr lang="en-US" sz="2400" baseline="-25000" dirty="0" err="1">
                <a:solidFill>
                  <a:srgbClr val="000090"/>
                </a:solidFill>
                <a:latin typeface="Comic Sans MS" pitchFamily="66" charset="0"/>
              </a:rPr>
              <a:t>o</a:t>
            </a:r>
            <a:r>
              <a:rPr lang="en-US" sz="2400" dirty="0">
                <a:solidFill>
                  <a:srgbClr val="000090"/>
                </a:solidFill>
                <a:latin typeface="Comic Sans MS" pitchFamily="66" charset="0"/>
              </a:rPr>
              <a:t> : 5 -&gt; 30 </a:t>
            </a:r>
            <a:r>
              <a:rPr lang="en-US" sz="2400" dirty="0" err="1">
                <a:solidFill>
                  <a:srgbClr val="000090"/>
                </a:solidFill>
                <a:latin typeface="Comic Sans MS" pitchFamily="66" charset="0"/>
              </a:rPr>
              <a:t>GeV</a:t>
            </a:r>
            <a:endParaRPr lang="en-US" sz="2400" dirty="0">
              <a:solidFill>
                <a:srgbClr val="000090"/>
              </a:solidFill>
              <a:latin typeface="Comic Sans MS" pitchFamily="66" charset="0"/>
            </a:endParaRPr>
          </a:p>
        </p:txBody>
      </p:sp>
      <p:sp>
        <p:nvSpPr>
          <p:cNvPr id="47233" name="Text Box 110"/>
          <p:cNvSpPr txBox="1">
            <a:spLocks noChangeArrowheads="1"/>
          </p:cNvSpPr>
          <p:nvPr/>
        </p:nvSpPr>
        <p:spPr bwMode="auto">
          <a:xfrm>
            <a:off x="41997" y="463792"/>
            <a:ext cx="22796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 eaLnBrk="0" hangingPunct="0"/>
            <a:r>
              <a:rPr lang="en-US" sz="1400" i="1" dirty="0">
                <a:solidFill>
                  <a:srgbClr val="FF0000"/>
                </a:solidFill>
                <a:latin typeface="Comic Sans MS" pitchFamily="66" charset="0"/>
              </a:rPr>
              <a:t>All energies scale proportionally by adding SRF cavities to the injector</a:t>
            </a:r>
          </a:p>
        </p:txBody>
      </p:sp>
      <p:sp>
        <p:nvSpPr>
          <p:cNvPr id="47234" name="Text Box 110"/>
          <p:cNvSpPr txBox="1">
            <a:spLocks noChangeArrowheads="1"/>
          </p:cNvSpPr>
          <p:nvPr/>
        </p:nvSpPr>
        <p:spPr bwMode="auto">
          <a:xfrm>
            <a:off x="2901950" y="4608513"/>
            <a:ext cx="36449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 eaLnBrk="0" hangingPunct="0"/>
            <a:r>
              <a:rPr lang="en-US" sz="1400" i="1" dirty="0">
                <a:solidFill>
                  <a:srgbClr val="0000FF"/>
                </a:solidFill>
                <a:latin typeface="Comic Sans MS" pitchFamily="66" charset="0"/>
              </a:rPr>
              <a:t>All magnets would </a:t>
            </a:r>
            <a:r>
              <a:rPr lang="en-US" sz="1400" i="1" dirty="0" smtClean="0">
                <a:solidFill>
                  <a:srgbClr val="0000FF"/>
                </a:solidFill>
                <a:latin typeface="Comic Sans MS" pitchFamily="66" charset="0"/>
              </a:rPr>
              <a:t>be installed </a:t>
            </a:r>
            <a:r>
              <a:rPr lang="en-US" sz="1400" i="1" dirty="0">
                <a:solidFill>
                  <a:srgbClr val="0000FF"/>
                </a:solidFill>
                <a:latin typeface="Comic Sans MS" pitchFamily="66" charset="0"/>
              </a:rPr>
              <a:t>from </a:t>
            </a:r>
            <a:r>
              <a:rPr lang="en-US" sz="1400" i="1" dirty="0" smtClean="0">
                <a:solidFill>
                  <a:srgbClr val="0000FF"/>
                </a:solidFill>
                <a:latin typeface="Comic Sans MS" pitchFamily="66" charset="0"/>
              </a:rPr>
              <a:t>DAY ONE </a:t>
            </a:r>
            <a:r>
              <a:rPr lang="en-US" sz="1400" i="1" dirty="0">
                <a:solidFill>
                  <a:srgbClr val="0000FF"/>
                </a:solidFill>
                <a:latin typeface="Comic Sans MS" pitchFamily="66" charset="0"/>
              </a:rPr>
              <a:t>and we would be cranking power supplies up as energy is increasing</a:t>
            </a:r>
          </a:p>
        </p:txBody>
      </p:sp>
      <p:pic>
        <p:nvPicPr>
          <p:cNvPr id="47235" name="Picture 343" descr="hi_hat_insert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750" y="1720850"/>
            <a:ext cx="1492250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236" name="Picture 3" descr="DSC_0014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79875" y="3279775"/>
            <a:ext cx="53022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237" name="Slide Number Placeholder 15"/>
          <p:cNvSpPr txBox="1">
            <a:spLocks noGrp="1"/>
          </p:cNvSpPr>
          <p:nvPr/>
        </p:nvSpPr>
        <p:spPr bwMode="auto">
          <a:xfrm>
            <a:off x="8534400" y="0"/>
            <a:ext cx="609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57200"/>
            <a:fld id="{D070ACBF-755E-4B37-833B-7CBF0210800B}" type="slidenum">
              <a:rPr lang="en-US" sz="1200">
                <a:solidFill>
                  <a:srgbClr val="898989"/>
                </a:solidFill>
                <a:latin typeface="Comic Sans MS" pitchFamily="66" charset="0"/>
              </a:rPr>
              <a:pPr algn="r" defTabSz="457200"/>
              <a:t>23</a:t>
            </a:fld>
            <a:endParaRPr lang="en-US" sz="1200">
              <a:solidFill>
                <a:srgbClr val="898989"/>
              </a:solidFill>
              <a:latin typeface="Comic Sans MS" pitchFamily="66" charset="0"/>
            </a:endParaRPr>
          </a:p>
        </p:txBody>
      </p:sp>
      <p:sp>
        <p:nvSpPr>
          <p:cNvPr id="47238" name="TextBox 2"/>
          <p:cNvSpPr txBox="1">
            <a:spLocks noChangeArrowheads="1"/>
          </p:cNvSpPr>
          <p:nvPr/>
        </p:nvSpPr>
        <p:spPr bwMode="auto">
          <a:xfrm>
            <a:off x="2798763" y="1712913"/>
            <a:ext cx="3101975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400" b="1"/>
              <a:t>ERL</a:t>
            </a:r>
            <a:r>
              <a:rPr lang="en-US" sz="1400" b="1">
                <a:solidFill>
                  <a:srgbClr val="D60093"/>
                </a:solidFill>
              </a:rPr>
              <a:t>: 6 electron beam passes thru SRF linacs precede (accel) and follow (decel) e-p/e-A collisions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096" y="5440098"/>
            <a:ext cx="34821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1" dirty="0" smtClean="0"/>
              <a:t>Technical design  review </a:t>
            </a:r>
          </a:p>
          <a:p>
            <a:r>
              <a:rPr lang="en-US" sz="1800" b="1" i="1" dirty="0" smtClean="0"/>
              <a:t>Aug. 1-3, 2011;  </a:t>
            </a:r>
            <a:r>
              <a:rPr lang="en-US" b="1" i="1" dirty="0"/>
              <a:t>A</a:t>
            </a:r>
            <a:r>
              <a:rPr lang="en-US" sz="1800" b="1" i="1" dirty="0" smtClean="0"/>
              <a:t>im for </a:t>
            </a:r>
          </a:p>
          <a:p>
            <a:r>
              <a:rPr lang="en-US" sz="1800" b="1" i="1" dirty="0" smtClean="0"/>
              <a:t>cost review Jan. 2012</a:t>
            </a:r>
            <a:endParaRPr lang="en-US" sz="1800" b="1" i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A. Deshpande, EIC Science and Project Overview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73F6C-F8D8-B348-B654-EE84CB3F7996}" type="slidenum">
              <a:rPr lang="en-US" smtClean="0"/>
              <a:t>23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2145" y="4435231"/>
            <a:ext cx="131318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Roser’s</a:t>
            </a:r>
            <a:r>
              <a:rPr lang="en-US" dirty="0" smtClean="0"/>
              <a:t> talk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7616975"/>
      </p:ext>
    </p:extLst>
  </p:cSld>
  <p:clrMapOvr>
    <a:masterClrMapping/>
  </p:clrMapOvr>
  <p:transition xmlns:p14="http://schemas.microsoft.com/office/powerpoint/2010/main" advTm="81350">
    <p:wedg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1195232" y="244266"/>
            <a:ext cx="6770843" cy="609600"/>
          </a:xfrm>
        </p:spPr>
        <p:txBody>
          <a:bodyPr/>
          <a:lstStyle/>
          <a:p>
            <a:r>
              <a:rPr lang="en-US" sz="3200" dirty="0">
                <a:solidFill>
                  <a:srgbClr val="0033CC"/>
                </a:solidFill>
                <a:latin typeface="Candara" charset="0"/>
              </a:rPr>
              <a:t>ELIC: High Energy &amp; Staging</a:t>
            </a:r>
            <a:endParaRPr lang="en-US" sz="4000" dirty="0">
              <a:solidFill>
                <a:srgbClr val="0033CC"/>
              </a:solidFill>
              <a:latin typeface="Candara" charset="0"/>
            </a:endParaRPr>
          </a:p>
        </p:txBody>
      </p:sp>
      <p:graphicFrame>
        <p:nvGraphicFramePr>
          <p:cNvPr id="14532" name="Group 196"/>
          <p:cNvGraphicFramePr>
            <a:graphicFrameLocks noGrp="1"/>
          </p:cNvGraphicFramePr>
          <p:nvPr/>
        </p:nvGraphicFramePr>
        <p:xfrm>
          <a:off x="1600200" y="5257800"/>
          <a:ext cx="4724400" cy="1356064"/>
        </p:xfrm>
        <a:graphic>
          <a:graphicData uri="http://schemas.openxmlformats.org/drawingml/2006/table">
            <a:tbl>
              <a:tblPr/>
              <a:tblGrid>
                <a:gridCol w="776288"/>
                <a:gridCol w="539750"/>
                <a:gridCol w="620712"/>
                <a:gridCol w="927100"/>
                <a:gridCol w="700088"/>
                <a:gridCol w="620712"/>
                <a:gridCol w="539750"/>
              </a:tblGrid>
              <a:tr h="48747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 pitchFamily="34" charset="0"/>
                        </a:rPr>
                        <a:t>Stage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T="45683" marB="4568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481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 pitchFamily="34" charset="0"/>
                        </a:rPr>
                        <a:t>Max. Energy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 pitchFamily="34" charset="0"/>
                        </a:rPr>
                        <a:t>(GeV/c)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T="45683" marB="4568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481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 pitchFamily="34" charset="0"/>
                        </a:rPr>
                        <a:t>Ring Size 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 pitchFamily="34" charset="0"/>
                        </a:rPr>
                        <a:t>(m)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T="45683" marB="4568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481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 pitchFamily="34" charset="0"/>
                        </a:rPr>
                        <a:t>Ring Type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T="45683" marB="4568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481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 pitchFamily="34" charset="0"/>
                        </a:rPr>
                        <a:t>IP #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T="45683" marB="4568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4817"/>
                    </a:solidFill>
                  </a:tcPr>
                </a:tc>
              </a:tr>
              <a:tr h="28941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T="45683" marB="4568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p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T="45683" marB="4568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e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T="45683" marB="4568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T="45683" marB="4568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p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T="45683" marB="4568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e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T="45683" marB="4568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T="45683" marB="4568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</a:tr>
              <a:tr h="28941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Medium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T="45683" marB="45683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96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T="45683" marB="45683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11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T="45683" marB="45683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1000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T="45683" marB="45683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Cold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T="45683" marB="45683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Warm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T="45683" marB="45683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3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T="45683" marB="45683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</a:tr>
              <a:tr h="28941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High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T="45683" marB="45683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250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T="45683" marB="45683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20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T="45683" marB="45683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2500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T="45683" marB="45683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Cold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T="45683" marB="45683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Warm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T="45683" marB="45683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4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T="45683" marB="45683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</a:tr>
            </a:tbl>
          </a:graphicData>
        </a:graphic>
      </p:graphicFrame>
      <p:sp>
        <p:nvSpPr>
          <p:cNvPr id="22570" name="Rectangular Callout 106"/>
          <p:cNvSpPr>
            <a:spLocks noChangeArrowheads="1"/>
          </p:cNvSpPr>
          <p:nvPr/>
        </p:nvSpPr>
        <p:spPr bwMode="auto">
          <a:xfrm>
            <a:off x="304800" y="1059280"/>
            <a:ext cx="2590800" cy="609600"/>
          </a:xfrm>
          <a:prstGeom prst="wedgeRectCallout">
            <a:avLst>
              <a:gd name="adj1" fmla="val 2642"/>
              <a:gd name="adj2" fmla="val 161096"/>
            </a:avLst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 sz="1600" b="1">
                <a:latin typeface="Candara" charset="0"/>
                <a:cs typeface="Arial" charset="0"/>
              </a:rPr>
              <a:t>Serves as a large booster to the full energy collider ring</a:t>
            </a:r>
          </a:p>
        </p:txBody>
      </p:sp>
      <p:pic>
        <p:nvPicPr>
          <p:cNvPr id="22572" name="Picture 176" descr="ELIC_r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16556"/>
            <a:ext cx="5562600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73" name="Picture 189" descr="ELIC_tunn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190416"/>
            <a:ext cx="2743200" cy="257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74" name="Picture 190" descr="ELIC_ar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221163"/>
            <a:ext cx="2590800" cy="257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75" name="Text Box 191"/>
          <p:cNvSpPr txBox="1">
            <a:spLocks noChangeArrowheads="1"/>
          </p:cNvSpPr>
          <p:nvPr/>
        </p:nvSpPr>
        <p:spPr bwMode="auto">
          <a:xfrm>
            <a:off x="7448550" y="3879850"/>
            <a:ext cx="517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FF0000"/>
                </a:solidFill>
                <a:latin typeface="Candara" charset="0"/>
              </a:rPr>
              <a:t>Arc</a:t>
            </a:r>
            <a:endParaRPr lang="en-US" sz="1800"/>
          </a:p>
        </p:txBody>
      </p:sp>
      <p:sp>
        <p:nvSpPr>
          <p:cNvPr id="22576" name="Text Box 192"/>
          <p:cNvSpPr txBox="1">
            <a:spLocks noChangeArrowheads="1"/>
          </p:cNvSpPr>
          <p:nvPr/>
        </p:nvSpPr>
        <p:spPr bwMode="auto">
          <a:xfrm>
            <a:off x="6781800" y="866190"/>
            <a:ext cx="1736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>
                <a:solidFill>
                  <a:srgbClr val="FF0000"/>
                </a:solidFill>
                <a:latin typeface="Candara" charset="0"/>
              </a:rPr>
              <a:t>Straight section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A. Deshpande, EIC Science and Project Overview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73F6C-F8D8-B348-B654-EE84CB3F7996}" type="slidenum">
              <a:rPr lang="en-US" smtClean="0"/>
              <a:t>24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5385" y="5509846"/>
            <a:ext cx="88998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Hutton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40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eic-det-v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8611"/>
            <a:ext cx="7144893" cy="4272534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Emerging </a:t>
            </a:r>
            <a:r>
              <a:rPr lang="en-US" dirty="0" err="1" smtClean="0"/>
              <a:t>eRHIC</a:t>
            </a:r>
            <a:r>
              <a:rPr lang="en-US" dirty="0" smtClean="0"/>
              <a:t> Detector Concept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25066" y="6499720"/>
            <a:ext cx="1990878" cy="365125"/>
          </a:xfrm>
        </p:spPr>
        <p:txBody>
          <a:bodyPr/>
          <a:lstStyle/>
          <a:p>
            <a:r>
              <a:rPr lang="en-US" altLang="ja-JP" smtClean="0"/>
              <a:t>10/21/11</a:t>
            </a:r>
            <a:endParaRPr lang="en-US" altLang="ja-JP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A. Deshpande, EIC Science and Project Overview</a:t>
            </a:r>
            <a:endParaRPr lang="en-US" altLang="ja-JP" dirty="0"/>
          </a:p>
        </p:txBody>
      </p:sp>
      <p:pic>
        <p:nvPicPr>
          <p:cNvPr id="8" name="Picture 7" descr="eic-det-v5.jpg"/>
          <p:cNvPicPr>
            <a:picLocks noChangeAspect="1"/>
          </p:cNvPicPr>
          <p:nvPr/>
        </p:nvPicPr>
        <p:blipFill>
          <a:blip r:embed="rId3"/>
          <a:srcRect l="68908" b="47940"/>
          <a:stretch>
            <a:fillRect/>
          </a:stretch>
        </p:blipFill>
        <p:spPr>
          <a:xfrm>
            <a:off x="5248661" y="762854"/>
            <a:ext cx="2368291" cy="2224318"/>
          </a:xfrm>
          <a:prstGeom prst="rect">
            <a:avLst/>
          </a:prstGeom>
        </p:spPr>
      </p:pic>
      <p:pic>
        <p:nvPicPr>
          <p:cNvPr id="9" name="Picture 8" descr="eic-det-v4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610" y="2078414"/>
            <a:ext cx="3273552" cy="14173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724" y="5135940"/>
            <a:ext cx="8772554" cy="13234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glow rad="101600">
              <a:schemeClr val="bg1">
                <a:lumMod val="85000"/>
                <a:alpha val="75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txBody>
          <a:bodyPr wrap="none" rtlCol="0">
            <a:spAutoFit/>
          </a:bodyPr>
          <a:lstStyle/>
          <a:p>
            <a:r>
              <a:rPr lang="en-US" sz="1600" dirty="0" smtClean="0"/>
              <a:t>high acceptance -5 &lt; </a:t>
            </a:r>
            <a:r>
              <a:rPr lang="en-US" sz="1600" dirty="0" err="1" smtClean="0">
                <a:latin typeface="Symbol" charset="2"/>
                <a:cs typeface="Symbol" charset="2"/>
              </a:rPr>
              <a:t>h</a:t>
            </a:r>
            <a:r>
              <a:rPr lang="en-US" sz="1600" dirty="0" smtClean="0"/>
              <a:t> &lt; 5 central detector</a:t>
            </a:r>
          </a:p>
          <a:p>
            <a:r>
              <a:rPr lang="en-US" sz="1600" dirty="0" smtClean="0"/>
              <a:t>good PID and vertex resolution (&lt; 5</a:t>
            </a:r>
            <a:r>
              <a:rPr lang="en-US" sz="1600" dirty="0" smtClean="0">
                <a:latin typeface="Symbol" charset="2"/>
                <a:cs typeface="Symbol" charset="2"/>
              </a:rPr>
              <a:t>m</a:t>
            </a:r>
            <a:r>
              <a:rPr lang="en-US" sz="1600" dirty="0" smtClean="0"/>
              <a:t>m)</a:t>
            </a:r>
          </a:p>
          <a:p>
            <a:r>
              <a:rPr lang="en-US" sz="1600" dirty="0" smtClean="0"/>
              <a:t>tracking and calorimeter coverage the same </a:t>
            </a:r>
            <a:r>
              <a:rPr lang="en-US" sz="1600" dirty="0" err="1" smtClean="0">
                <a:sym typeface="Wingdings"/>
              </a:rPr>
              <a:t></a:t>
            </a:r>
            <a:r>
              <a:rPr lang="en-US" sz="1600" dirty="0" smtClean="0">
                <a:sym typeface="Wingdings"/>
              </a:rPr>
              <a:t> good momentum resolution, lepton PID</a:t>
            </a:r>
          </a:p>
          <a:p>
            <a:r>
              <a:rPr lang="en-US" sz="1600" dirty="0" smtClean="0">
                <a:sym typeface="Wingdings"/>
              </a:rPr>
              <a:t>low material density </a:t>
            </a:r>
            <a:r>
              <a:rPr lang="en-US" sz="1600" dirty="0" err="1" smtClean="0">
                <a:sym typeface="Wingdings"/>
              </a:rPr>
              <a:t></a:t>
            </a:r>
            <a:r>
              <a:rPr lang="en-US" sz="1600" dirty="0" smtClean="0">
                <a:sym typeface="Wingdings"/>
              </a:rPr>
              <a:t> minimal multiple scattering and </a:t>
            </a:r>
            <a:r>
              <a:rPr lang="en-US" sz="1600" dirty="0" err="1" smtClean="0">
                <a:sym typeface="Wingdings"/>
              </a:rPr>
              <a:t>brems-strahlung</a:t>
            </a:r>
            <a:endParaRPr lang="en-US" sz="1600" dirty="0" smtClean="0">
              <a:sym typeface="Wingdings"/>
            </a:endParaRPr>
          </a:p>
          <a:p>
            <a:r>
              <a:rPr lang="en-US" sz="1600" dirty="0" smtClean="0">
                <a:sym typeface="Wingdings"/>
              </a:rPr>
              <a:t>very forward electron and proton detection </a:t>
            </a:r>
            <a:r>
              <a:rPr lang="en-US" sz="1600" dirty="0" err="1" smtClean="0">
                <a:sym typeface="Wingdings"/>
              </a:rPr>
              <a:t></a:t>
            </a:r>
            <a:r>
              <a:rPr lang="en-US" sz="1600" dirty="0" smtClean="0">
                <a:sym typeface="Wingdings"/>
              </a:rPr>
              <a:t> maybe dipole spectrometers </a:t>
            </a:r>
            <a:endParaRPr lang="en-US" sz="16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5546156" y="1309850"/>
            <a:ext cx="220515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Forward / Backward</a:t>
            </a:r>
          </a:p>
          <a:p>
            <a:r>
              <a:rPr lang="en-US" sz="1600" dirty="0" smtClean="0"/>
              <a:t>Spectrometers:</a:t>
            </a:r>
            <a:endParaRPr 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6692152" y="4164286"/>
            <a:ext cx="25058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BNL EIC Task Force &amp;</a:t>
            </a:r>
          </a:p>
          <a:p>
            <a:r>
              <a:rPr lang="en-US" dirty="0" smtClean="0"/>
              <a:t>EIC Collaboration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73F6C-F8D8-B348-B654-EE84CB3F7996}" type="slidenum">
              <a:rPr lang="en-US" smtClean="0"/>
              <a:t>25</a:t>
            </a:fld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457200" y="1563075"/>
            <a:ext cx="0" cy="1211384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50572" y="1231698"/>
            <a:ext cx="73852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1.5 m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234831" y="4633209"/>
            <a:ext cx="2848707" cy="0"/>
          </a:xfrm>
          <a:prstGeom prst="straightConnector1">
            <a:avLst/>
          </a:prstGeom>
          <a:ln w="38100" cmpd="sng"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256818" y="4183823"/>
            <a:ext cx="73852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3.5 m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5287737" y="2540000"/>
            <a:ext cx="297495" cy="4471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440137" y="2594710"/>
            <a:ext cx="297495" cy="4471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50572" y="48668"/>
            <a:ext cx="1462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R. </a:t>
            </a:r>
            <a:r>
              <a:rPr lang="en-US" dirty="0" err="1" smtClean="0"/>
              <a:t>Ent’s</a:t>
            </a:r>
            <a:r>
              <a:rPr lang="en-US" dirty="0"/>
              <a:t> </a:t>
            </a:r>
            <a:r>
              <a:rPr lang="en-US" dirty="0" smtClean="0"/>
              <a:t>Talk</a:t>
            </a:r>
          </a:p>
        </p:txBody>
      </p:sp>
    </p:spTree>
    <p:extLst>
      <p:ext uri="{BB962C8B-B14F-4D97-AF65-F5344CB8AC3E}">
        <p14:creationId xmlns:p14="http://schemas.microsoft.com/office/powerpoint/2010/main" val="615304883"/>
      </p:ext>
    </p:extLst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xmlns:p14="http://schemas.microsoft.com/office/powerpoint/2010/main">
        <p14:prism/>
      </p:transition>
    </mc:Choice>
    <mc:Fallback xmlns="" xmlns:mv="urn:schemas-microsoft-com:mac:vml">
      <p:transition>
        <p:cov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AutoShape 8"/>
          <p:cNvSpPr>
            <a:spLocks noChangeArrowheads="1"/>
          </p:cNvSpPr>
          <p:nvPr/>
        </p:nvSpPr>
        <p:spPr bwMode="auto">
          <a:xfrm>
            <a:off x="3381375" y="1168400"/>
            <a:ext cx="1096963" cy="1633538"/>
          </a:xfrm>
          <a:prstGeom prst="roundRect">
            <a:avLst>
              <a:gd name="adj" fmla="val 231"/>
            </a:avLst>
          </a:prstGeom>
          <a:solidFill>
            <a:srgbClr val="CC6633">
              <a:alpha val="29803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51203" name="AutoShape 9"/>
          <p:cNvSpPr>
            <a:spLocks noChangeArrowheads="1"/>
          </p:cNvSpPr>
          <p:nvPr/>
        </p:nvSpPr>
        <p:spPr bwMode="auto">
          <a:xfrm>
            <a:off x="998538" y="1301750"/>
            <a:ext cx="2286000" cy="1371600"/>
          </a:xfrm>
          <a:prstGeom prst="roundRect">
            <a:avLst>
              <a:gd name="adj" fmla="val 116"/>
            </a:avLst>
          </a:prstGeom>
          <a:solidFill>
            <a:srgbClr val="47B8B8">
              <a:alpha val="79999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36868" name="Line 10"/>
          <p:cNvSpPr>
            <a:spLocks noChangeShapeType="1"/>
          </p:cNvSpPr>
          <p:nvPr/>
        </p:nvSpPr>
        <p:spPr bwMode="auto">
          <a:xfrm>
            <a:off x="825500" y="1957388"/>
            <a:ext cx="6615113" cy="1587"/>
          </a:xfrm>
          <a:prstGeom prst="line">
            <a:avLst/>
          </a:prstGeom>
          <a:noFill/>
          <a:ln w="18360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51205" name="AutoShape 11"/>
          <p:cNvSpPr>
            <a:spLocks noChangeArrowheads="1"/>
          </p:cNvSpPr>
          <p:nvPr/>
        </p:nvSpPr>
        <p:spPr bwMode="auto">
          <a:xfrm rot="-180000">
            <a:off x="4575175" y="1522413"/>
            <a:ext cx="1079500" cy="374650"/>
          </a:xfrm>
          <a:prstGeom prst="roundRect">
            <a:avLst>
              <a:gd name="adj" fmla="val 579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51206" name="Line 12"/>
          <p:cNvSpPr>
            <a:spLocks noChangeShapeType="1"/>
          </p:cNvSpPr>
          <p:nvPr/>
        </p:nvSpPr>
        <p:spPr bwMode="auto">
          <a:xfrm flipV="1">
            <a:off x="804863" y="1792288"/>
            <a:ext cx="3824287" cy="254000"/>
          </a:xfrm>
          <a:prstGeom prst="line">
            <a:avLst/>
          </a:prstGeom>
          <a:noFill/>
          <a:ln w="18360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7" name="AutoShape 13"/>
          <p:cNvSpPr>
            <a:spLocks noChangeArrowheads="1"/>
          </p:cNvSpPr>
          <p:nvPr/>
        </p:nvSpPr>
        <p:spPr bwMode="auto">
          <a:xfrm>
            <a:off x="3713163" y="1917700"/>
            <a:ext cx="225425" cy="79375"/>
          </a:xfrm>
          <a:prstGeom prst="roundRect">
            <a:avLst>
              <a:gd name="adj" fmla="val 579"/>
            </a:avLst>
          </a:prstGeom>
          <a:solidFill>
            <a:srgbClr val="00AE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51208" name="AutoShape 14"/>
          <p:cNvSpPr>
            <a:spLocks noChangeArrowheads="1"/>
          </p:cNvSpPr>
          <p:nvPr/>
        </p:nvSpPr>
        <p:spPr bwMode="auto">
          <a:xfrm rot="-300000">
            <a:off x="5843588" y="1501775"/>
            <a:ext cx="446087" cy="207963"/>
          </a:xfrm>
          <a:prstGeom prst="roundRect">
            <a:avLst>
              <a:gd name="adj" fmla="val 579"/>
            </a:avLst>
          </a:prstGeom>
          <a:solidFill>
            <a:srgbClr val="00AE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51209" name="Text Box 15"/>
          <p:cNvSpPr txBox="1">
            <a:spLocks noChangeArrowheads="1"/>
          </p:cNvSpPr>
          <p:nvPr/>
        </p:nvSpPr>
        <p:spPr bwMode="auto">
          <a:xfrm>
            <a:off x="1492250" y="906463"/>
            <a:ext cx="1222375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720" tIns="50400" rIns="81720" bIns="4068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>
                <a:solidFill>
                  <a:srgbClr val="000000"/>
                </a:solidFill>
                <a:latin typeface="Arial" charset="0"/>
                <a:cs typeface="Arial" charset="0"/>
              </a:rPr>
              <a:t>solenoid</a:t>
            </a:r>
          </a:p>
        </p:txBody>
      </p:sp>
      <p:sp>
        <p:nvSpPr>
          <p:cNvPr id="51210" name="Text Box 16"/>
          <p:cNvSpPr txBox="1">
            <a:spLocks noChangeArrowheads="1"/>
          </p:cNvSpPr>
          <p:nvPr/>
        </p:nvSpPr>
        <p:spPr bwMode="auto">
          <a:xfrm>
            <a:off x="4602163" y="2046288"/>
            <a:ext cx="10414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720" tIns="50400" rIns="81720" bIns="4068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00000"/>
                </a:solidFill>
                <a:latin typeface="Arial" charset="0"/>
                <a:cs typeface="Arial" charset="0"/>
              </a:rPr>
              <a:t>electron FFQs</a:t>
            </a:r>
          </a:p>
        </p:txBody>
      </p:sp>
      <p:sp>
        <p:nvSpPr>
          <p:cNvPr id="51211" name="Text Box 17"/>
          <p:cNvSpPr txBox="1">
            <a:spLocks noChangeArrowheads="1"/>
          </p:cNvSpPr>
          <p:nvPr/>
        </p:nvSpPr>
        <p:spPr bwMode="auto">
          <a:xfrm>
            <a:off x="187325" y="2063750"/>
            <a:ext cx="422275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720" tIns="50400" rIns="81720" bIns="4068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2300DC"/>
                </a:solidFill>
                <a:latin typeface="Arial" charset="0"/>
                <a:cs typeface="Arial" charset="0"/>
              </a:rPr>
              <a:t>50 mrad</a:t>
            </a:r>
          </a:p>
        </p:txBody>
      </p:sp>
      <p:sp>
        <p:nvSpPr>
          <p:cNvPr id="51212" name="Text Box 18"/>
          <p:cNvSpPr txBox="1">
            <a:spLocks noChangeArrowheads="1"/>
          </p:cNvSpPr>
          <p:nvPr/>
        </p:nvSpPr>
        <p:spPr bwMode="auto">
          <a:xfrm>
            <a:off x="304800" y="1631950"/>
            <a:ext cx="422275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720" tIns="50400" rIns="81720" bIns="4068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B84747"/>
                </a:solidFill>
                <a:latin typeface="Arial" charset="0"/>
                <a:cs typeface="Arial" charset="0"/>
              </a:rPr>
              <a:t>0</a:t>
            </a:r>
            <a:r>
              <a:rPr lang="en-US" sz="1400">
                <a:solidFill>
                  <a:srgbClr val="B84747"/>
                </a:solidFill>
                <a:latin typeface="Arial" charset="0"/>
                <a:cs typeface="Calibri" charset="0"/>
              </a:rPr>
              <a:t> mrad</a:t>
            </a:r>
          </a:p>
        </p:txBody>
      </p:sp>
      <p:sp>
        <p:nvSpPr>
          <p:cNvPr id="51213" name="Text Box 19"/>
          <p:cNvSpPr txBox="1">
            <a:spLocks noChangeArrowheads="1"/>
          </p:cNvSpPr>
          <p:nvPr/>
        </p:nvSpPr>
        <p:spPr bwMode="auto">
          <a:xfrm>
            <a:off x="4732338" y="1122363"/>
            <a:ext cx="1549400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720" tIns="50400" rIns="81720" bIns="4068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00000"/>
                </a:solidFill>
                <a:latin typeface="Arial" charset="0"/>
                <a:cs typeface="Arial" charset="0"/>
              </a:rPr>
              <a:t>ion dipole w/ detectors</a:t>
            </a:r>
          </a:p>
        </p:txBody>
      </p:sp>
      <p:sp>
        <p:nvSpPr>
          <p:cNvPr id="51214" name="Line 21"/>
          <p:cNvSpPr>
            <a:spLocks noChangeShapeType="1"/>
          </p:cNvSpPr>
          <p:nvPr/>
        </p:nvSpPr>
        <p:spPr bwMode="auto">
          <a:xfrm flipV="1">
            <a:off x="4659313" y="1627188"/>
            <a:ext cx="1346200" cy="171450"/>
          </a:xfrm>
          <a:prstGeom prst="line">
            <a:avLst/>
          </a:prstGeom>
          <a:noFill/>
          <a:ln w="18360">
            <a:solidFill>
              <a:srgbClr val="00008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5" name="AutoShape 22"/>
          <p:cNvSpPr>
            <a:spLocks noChangeArrowheads="1"/>
          </p:cNvSpPr>
          <p:nvPr/>
        </p:nvSpPr>
        <p:spPr bwMode="auto">
          <a:xfrm rot="-300000">
            <a:off x="6524625" y="1438275"/>
            <a:ext cx="446088" cy="207963"/>
          </a:xfrm>
          <a:prstGeom prst="roundRect">
            <a:avLst>
              <a:gd name="adj" fmla="val 579"/>
            </a:avLst>
          </a:prstGeom>
          <a:solidFill>
            <a:srgbClr val="00AE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51216" name="AutoShape 23"/>
          <p:cNvSpPr>
            <a:spLocks noChangeArrowheads="1"/>
          </p:cNvSpPr>
          <p:nvPr/>
        </p:nvSpPr>
        <p:spPr bwMode="auto">
          <a:xfrm rot="-300000">
            <a:off x="7208838" y="1366838"/>
            <a:ext cx="446087" cy="207962"/>
          </a:xfrm>
          <a:prstGeom prst="roundRect">
            <a:avLst>
              <a:gd name="adj" fmla="val 579"/>
            </a:avLst>
          </a:prstGeom>
          <a:solidFill>
            <a:srgbClr val="00AE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51217" name="AutoShape 24"/>
          <p:cNvSpPr>
            <a:spLocks noChangeArrowheads="1"/>
          </p:cNvSpPr>
          <p:nvPr/>
        </p:nvSpPr>
        <p:spPr bwMode="auto">
          <a:xfrm>
            <a:off x="5119688" y="1914525"/>
            <a:ext cx="225425" cy="92075"/>
          </a:xfrm>
          <a:prstGeom prst="roundRect">
            <a:avLst>
              <a:gd name="adj" fmla="val 579"/>
            </a:avLst>
          </a:prstGeom>
          <a:solidFill>
            <a:srgbClr val="00AE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51218" name="AutoShape 25"/>
          <p:cNvSpPr>
            <a:spLocks noChangeArrowheads="1"/>
          </p:cNvSpPr>
          <p:nvPr/>
        </p:nvSpPr>
        <p:spPr bwMode="auto">
          <a:xfrm>
            <a:off x="5695950" y="1914525"/>
            <a:ext cx="225425" cy="92075"/>
          </a:xfrm>
          <a:prstGeom prst="roundRect">
            <a:avLst>
              <a:gd name="adj" fmla="val 579"/>
            </a:avLst>
          </a:prstGeom>
          <a:solidFill>
            <a:srgbClr val="00AE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51219" name="AutoShape 26"/>
          <p:cNvSpPr>
            <a:spLocks noChangeArrowheads="1"/>
          </p:cNvSpPr>
          <p:nvPr/>
        </p:nvSpPr>
        <p:spPr bwMode="auto">
          <a:xfrm rot="-60000">
            <a:off x="4108450" y="1917700"/>
            <a:ext cx="454025" cy="77788"/>
          </a:xfrm>
          <a:prstGeom prst="roundRect">
            <a:avLst>
              <a:gd name="adj" fmla="val 579"/>
            </a:avLst>
          </a:prstGeom>
          <a:solidFill>
            <a:srgbClr val="00AE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51220" name="Line 27"/>
          <p:cNvSpPr>
            <a:spLocks noChangeShapeType="1"/>
          </p:cNvSpPr>
          <p:nvPr/>
        </p:nvSpPr>
        <p:spPr bwMode="auto">
          <a:xfrm flipV="1">
            <a:off x="7904163" y="1397000"/>
            <a:ext cx="371475" cy="4127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1" name="Text Box 28"/>
          <p:cNvSpPr txBox="1">
            <a:spLocks noChangeArrowheads="1"/>
          </p:cNvSpPr>
          <p:nvPr/>
        </p:nvSpPr>
        <p:spPr bwMode="auto">
          <a:xfrm rot="-180000">
            <a:off x="7918450" y="1501775"/>
            <a:ext cx="417513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720" tIns="50400" rIns="81720" bIns="4068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00080"/>
                </a:solidFill>
                <a:latin typeface="Arial" charset="0"/>
                <a:cs typeface="Arial" charset="0"/>
              </a:rPr>
              <a:t>ions</a:t>
            </a:r>
          </a:p>
        </p:txBody>
      </p:sp>
      <p:sp>
        <p:nvSpPr>
          <p:cNvPr id="51222" name="Line 29"/>
          <p:cNvSpPr>
            <a:spLocks noChangeShapeType="1"/>
          </p:cNvSpPr>
          <p:nvPr/>
        </p:nvSpPr>
        <p:spPr bwMode="auto">
          <a:xfrm flipH="1">
            <a:off x="7691438" y="1976438"/>
            <a:ext cx="612775" cy="15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3" name="Text Box 30"/>
          <p:cNvSpPr txBox="1">
            <a:spLocks noChangeArrowheads="1"/>
          </p:cNvSpPr>
          <p:nvPr/>
        </p:nvSpPr>
        <p:spPr bwMode="auto">
          <a:xfrm>
            <a:off x="7685088" y="1985963"/>
            <a:ext cx="10414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720" tIns="50400" rIns="81720" bIns="4068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800000"/>
                </a:solidFill>
                <a:latin typeface="Arial" charset="0"/>
                <a:cs typeface="Arial" charset="0"/>
              </a:rPr>
              <a:t>electrons</a:t>
            </a:r>
          </a:p>
        </p:txBody>
      </p:sp>
      <p:sp>
        <p:nvSpPr>
          <p:cNvPr id="51224" name="Text Box 31"/>
          <p:cNvSpPr txBox="1">
            <a:spLocks noChangeArrowheads="1"/>
          </p:cNvSpPr>
          <p:nvPr/>
        </p:nvSpPr>
        <p:spPr bwMode="auto">
          <a:xfrm>
            <a:off x="1949450" y="1519238"/>
            <a:ext cx="417513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720" tIns="50400" rIns="81720" bIns="4068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00000"/>
                </a:solidFill>
                <a:latin typeface="Arial" charset="0"/>
                <a:cs typeface="Arial" charset="0"/>
              </a:rPr>
              <a:t>IP</a:t>
            </a:r>
          </a:p>
        </p:txBody>
      </p:sp>
      <p:sp>
        <p:nvSpPr>
          <p:cNvPr id="51225" name="Text Box 33"/>
          <p:cNvSpPr txBox="1">
            <a:spLocks noChangeArrowheads="1"/>
          </p:cNvSpPr>
          <p:nvPr/>
        </p:nvSpPr>
        <p:spPr bwMode="auto">
          <a:xfrm rot="-300000">
            <a:off x="6688138" y="1063625"/>
            <a:ext cx="733425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720" tIns="50400" rIns="81720" bIns="4068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00000"/>
                </a:solidFill>
                <a:latin typeface="Arial" charset="0"/>
                <a:cs typeface="Arial" charset="0"/>
              </a:rPr>
              <a:t>ion FFQs</a:t>
            </a:r>
          </a:p>
        </p:txBody>
      </p:sp>
      <p:sp>
        <p:nvSpPr>
          <p:cNvPr id="51226" name="Text Box 34"/>
          <p:cNvSpPr txBox="1">
            <a:spLocks noChangeArrowheads="1"/>
          </p:cNvSpPr>
          <p:nvPr/>
        </p:nvSpPr>
        <p:spPr bwMode="auto">
          <a:xfrm>
            <a:off x="1781175" y="2309813"/>
            <a:ext cx="85090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720" tIns="50400" rIns="81720" bIns="4068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>
                <a:solidFill>
                  <a:srgbClr val="000000"/>
                </a:solidFill>
                <a:latin typeface="Arial" charset="0"/>
                <a:cs typeface="Arial" charset="0"/>
              </a:rPr>
              <a:t>2+3 m</a:t>
            </a:r>
          </a:p>
        </p:txBody>
      </p:sp>
      <p:sp>
        <p:nvSpPr>
          <p:cNvPr id="51227" name="Text Box 35"/>
          <p:cNvSpPr txBox="1">
            <a:spLocks noChangeArrowheads="1"/>
          </p:cNvSpPr>
          <p:nvPr/>
        </p:nvSpPr>
        <p:spPr bwMode="auto">
          <a:xfrm>
            <a:off x="3508375" y="2346325"/>
            <a:ext cx="850900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720" tIns="50400" rIns="81720" bIns="4068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>
                <a:solidFill>
                  <a:srgbClr val="000000"/>
                </a:solidFill>
                <a:latin typeface="Arial" charset="0"/>
                <a:cs typeface="Arial" charset="0"/>
              </a:rPr>
              <a:t>2 m</a:t>
            </a:r>
          </a:p>
        </p:txBody>
      </p:sp>
      <p:sp>
        <p:nvSpPr>
          <p:cNvPr id="51228" name="Text Box 36"/>
          <p:cNvSpPr txBox="1">
            <a:spLocks noChangeArrowheads="1"/>
          </p:cNvSpPr>
          <p:nvPr/>
        </p:nvSpPr>
        <p:spPr bwMode="auto">
          <a:xfrm>
            <a:off x="4732338" y="2346325"/>
            <a:ext cx="850900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720" tIns="50400" rIns="81720" bIns="4068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>
                <a:solidFill>
                  <a:srgbClr val="000000"/>
                </a:solidFill>
                <a:latin typeface="Arial" charset="0"/>
                <a:cs typeface="Arial" charset="0"/>
              </a:rPr>
              <a:t>2 m</a:t>
            </a:r>
          </a:p>
        </p:txBody>
      </p:sp>
      <p:sp>
        <p:nvSpPr>
          <p:cNvPr id="51229" name="TextBox 33"/>
          <p:cNvSpPr txBox="1">
            <a:spLocks noChangeArrowheads="1"/>
          </p:cNvSpPr>
          <p:nvPr/>
        </p:nvSpPr>
        <p:spPr bwMode="auto">
          <a:xfrm>
            <a:off x="6781800" y="2954338"/>
            <a:ext cx="22860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ndara" charset="0"/>
                <a:ea typeface="MS PGothic" charset="0"/>
                <a:cs typeface="MS PGothic" charset="0"/>
              </a:rPr>
              <a:t>Detect particles with angles </a:t>
            </a:r>
            <a:r>
              <a:rPr lang="en-US" sz="1800">
                <a:solidFill>
                  <a:srgbClr val="FF0000"/>
                </a:solidFill>
                <a:latin typeface="Candara" charset="0"/>
                <a:ea typeface="MS PGothic" charset="0"/>
                <a:cs typeface="MS PGothic" charset="0"/>
              </a:rPr>
              <a:t>below 0.5</a:t>
            </a:r>
            <a:r>
              <a:rPr lang="en-US" sz="1800" baseline="30000">
                <a:solidFill>
                  <a:srgbClr val="FF0000"/>
                </a:solidFill>
                <a:latin typeface="Candara" charset="0"/>
                <a:ea typeface="MS PGothic" charset="0"/>
                <a:cs typeface="MS PGothic" charset="0"/>
              </a:rPr>
              <a:t>o</a:t>
            </a:r>
            <a:r>
              <a:rPr lang="en-US" sz="1800">
                <a:solidFill>
                  <a:srgbClr val="FF0000"/>
                </a:solidFill>
                <a:latin typeface="Candara" charset="0"/>
                <a:ea typeface="MS PGothic" charset="0"/>
                <a:cs typeface="MS PGothic" charset="0"/>
              </a:rPr>
              <a:t> </a:t>
            </a:r>
            <a:r>
              <a:rPr lang="en-US" sz="1800">
                <a:latin typeface="Candara" charset="0"/>
                <a:ea typeface="MS PGothic" charset="0"/>
                <a:cs typeface="MS PGothic" charset="0"/>
              </a:rPr>
              <a:t>beyond ion FFQs and in arcs.</a:t>
            </a:r>
          </a:p>
        </p:txBody>
      </p:sp>
      <p:sp>
        <p:nvSpPr>
          <p:cNvPr id="51230" name="Text Box 32"/>
          <p:cNvSpPr txBox="1">
            <a:spLocks noChangeArrowheads="1"/>
          </p:cNvSpPr>
          <p:nvPr/>
        </p:nvSpPr>
        <p:spPr bwMode="auto">
          <a:xfrm>
            <a:off x="3492500" y="808038"/>
            <a:ext cx="85090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720" tIns="50400" rIns="81720" bIns="4068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00000"/>
                </a:solidFill>
                <a:latin typeface="Arial" charset="0"/>
                <a:cs typeface="Arial" charset="0"/>
              </a:rPr>
              <a:t>detectors</a:t>
            </a:r>
          </a:p>
        </p:txBody>
      </p:sp>
      <p:sp>
        <p:nvSpPr>
          <p:cNvPr id="51232" name="TextBox 41"/>
          <p:cNvSpPr txBox="1">
            <a:spLocks noChangeArrowheads="1"/>
          </p:cNvSpPr>
          <p:nvPr/>
        </p:nvSpPr>
        <p:spPr bwMode="auto">
          <a:xfrm>
            <a:off x="4572000" y="2973388"/>
            <a:ext cx="22860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ndara" charset="0"/>
                <a:ea typeface="MS PGothic" charset="0"/>
                <a:cs typeface="MS PGothic" charset="0"/>
              </a:rPr>
              <a:t>Detect particles with angles </a:t>
            </a:r>
            <a:r>
              <a:rPr lang="en-US" sz="1800">
                <a:solidFill>
                  <a:srgbClr val="FF0000"/>
                </a:solidFill>
                <a:latin typeface="Candara" charset="0"/>
                <a:ea typeface="MS PGothic" charset="0"/>
                <a:cs typeface="MS PGothic" charset="0"/>
              </a:rPr>
              <a:t>down to 0.5</a:t>
            </a:r>
            <a:r>
              <a:rPr lang="en-US" sz="1800" baseline="30000">
                <a:solidFill>
                  <a:srgbClr val="FF0000"/>
                </a:solidFill>
                <a:latin typeface="Candara" charset="0"/>
                <a:ea typeface="MS PGothic" charset="0"/>
                <a:cs typeface="MS PGothic" charset="0"/>
              </a:rPr>
              <a:t>o</a:t>
            </a:r>
            <a:r>
              <a:rPr lang="en-US" sz="1800">
                <a:solidFill>
                  <a:srgbClr val="FF0000"/>
                </a:solidFill>
                <a:latin typeface="Candara" charset="0"/>
                <a:ea typeface="MS PGothic" charset="0"/>
                <a:cs typeface="MS PGothic" charset="0"/>
              </a:rPr>
              <a:t> </a:t>
            </a:r>
            <a:r>
              <a:rPr lang="en-US" sz="1800">
                <a:latin typeface="Candara" charset="0"/>
                <a:ea typeface="MS PGothic" charset="0"/>
                <a:cs typeface="MS PGothic" charset="0"/>
              </a:rPr>
              <a:t>before ion FFQs.</a:t>
            </a:r>
          </a:p>
          <a:p>
            <a:pPr eaLnBrk="1" hangingPunct="1"/>
            <a:r>
              <a:rPr lang="en-US" sz="1800">
                <a:latin typeface="Candara" charset="0"/>
                <a:ea typeface="MS PGothic" charset="0"/>
                <a:cs typeface="MS PGothic" charset="0"/>
              </a:rPr>
              <a:t>Need 1-2 Tm dipole.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0163" y="2909888"/>
            <a:ext cx="4770437" cy="3457575"/>
            <a:chOff x="30163" y="2909888"/>
            <a:chExt cx="4770437" cy="3457575"/>
          </a:xfrm>
        </p:grpSpPr>
        <p:sp>
          <p:nvSpPr>
            <p:cNvPr id="51201" name="Line 5"/>
            <p:cNvSpPr>
              <a:spLocks noChangeShapeType="1"/>
            </p:cNvSpPr>
            <p:nvPr/>
          </p:nvSpPr>
          <p:spPr bwMode="auto">
            <a:xfrm>
              <a:off x="3124200" y="3352800"/>
              <a:ext cx="11113" cy="29908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31" name="TextBox 33"/>
            <p:cNvSpPr txBox="1">
              <a:spLocks noChangeArrowheads="1"/>
            </p:cNvSpPr>
            <p:nvPr/>
          </p:nvSpPr>
          <p:spPr bwMode="auto">
            <a:xfrm>
              <a:off x="1447800" y="2909888"/>
              <a:ext cx="19050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rgbClr val="FF0000"/>
                  </a:solidFill>
                  <a:latin typeface="Candara" charset="0"/>
                  <a:ea typeface="MS PGothic" charset="0"/>
                  <a:cs typeface="MS PGothic" charset="0"/>
                </a:rPr>
                <a:t>Central detector</a:t>
              </a:r>
              <a:endParaRPr lang="en-US" sz="1800" b="1">
                <a:latin typeface="Candara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51233" name="Line 5"/>
            <p:cNvSpPr>
              <a:spLocks noChangeShapeType="1"/>
            </p:cNvSpPr>
            <p:nvPr/>
          </p:nvSpPr>
          <p:spPr bwMode="auto">
            <a:xfrm flipH="1">
              <a:off x="1981200" y="3319463"/>
              <a:ext cx="20638" cy="30162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34" name="AutoShape 1"/>
            <p:cNvSpPr>
              <a:spLocks noChangeArrowheads="1"/>
            </p:cNvSpPr>
            <p:nvPr/>
          </p:nvSpPr>
          <p:spPr bwMode="auto">
            <a:xfrm>
              <a:off x="1217613" y="3879850"/>
              <a:ext cx="1909762" cy="1477963"/>
            </a:xfrm>
            <a:prstGeom prst="roundRect">
              <a:avLst>
                <a:gd name="adj" fmla="val 116"/>
              </a:avLst>
            </a:prstGeom>
            <a:solidFill>
              <a:srgbClr val="CCFFFF">
                <a:alpha val="98038"/>
              </a:srgbClr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>
                <a:latin typeface="Arial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51235" name="Line 2"/>
            <p:cNvSpPr>
              <a:spLocks noChangeShapeType="1"/>
            </p:cNvSpPr>
            <p:nvPr/>
          </p:nvSpPr>
          <p:spPr bwMode="auto">
            <a:xfrm flipV="1">
              <a:off x="533400" y="4619625"/>
              <a:ext cx="4267200" cy="95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3"/>
            <p:cNvSpPr>
              <a:spLocks noChangeShapeType="1"/>
            </p:cNvSpPr>
            <p:nvPr/>
          </p:nvSpPr>
          <p:spPr bwMode="auto">
            <a:xfrm>
              <a:off x="1981200" y="4618038"/>
              <a:ext cx="2293938" cy="14779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237" name="Line 4"/>
            <p:cNvSpPr>
              <a:spLocks noChangeShapeType="1"/>
            </p:cNvSpPr>
            <p:nvPr/>
          </p:nvSpPr>
          <p:spPr bwMode="auto">
            <a:xfrm flipV="1">
              <a:off x="1981200" y="3140075"/>
              <a:ext cx="2293938" cy="14795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38" name="AutoShape 6"/>
            <p:cNvSpPr>
              <a:spLocks noChangeArrowheads="1"/>
            </p:cNvSpPr>
            <p:nvPr/>
          </p:nvSpPr>
          <p:spPr bwMode="auto">
            <a:xfrm>
              <a:off x="1035050" y="3697288"/>
              <a:ext cx="2417763" cy="184150"/>
            </a:xfrm>
            <a:custGeom>
              <a:avLst/>
              <a:gdLst>
                <a:gd name="T0" fmla="*/ 260028956 w 21600"/>
                <a:gd name="T1" fmla="*/ 784982 h 21600"/>
                <a:gd name="T2" fmla="*/ 135314360 w 21600"/>
                <a:gd name="T3" fmla="*/ 1569964 h 21600"/>
                <a:gd name="T4" fmla="*/ 10599652 w 21600"/>
                <a:gd name="T5" fmla="*/ 784982 h 21600"/>
                <a:gd name="T6" fmla="*/ 13531436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646 w 21600"/>
                <a:gd name="T13" fmla="*/ 2646 h 21600"/>
                <a:gd name="T14" fmla="*/ 18954 w 21600"/>
                <a:gd name="T15" fmla="*/ 1895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692" y="21600"/>
                  </a:lnTo>
                  <a:lnTo>
                    <a:pt x="19908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39" name="AutoShape 14"/>
            <p:cNvSpPr>
              <a:spLocks noChangeArrowheads="1"/>
            </p:cNvSpPr>
            <p:nvPr/>
          </p:nvSpPr>
          <p:spPr bwMode="auto">
            <a:xfrm>
              <a:off x="1517650" y="4278313"/>
              <a:ext cx="938213" cy="679450"/>
            </a:xfrm>
            <a:prstGeom prst="roundRect">
              <a:avLst>
                <a:gd name="adj" fmla="val 579"/>
              </a:avLst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>
                <a:latin typeface="Arial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51240" name="AutoShape 15"/>
            <p:cNvSpPr>
              <a:spLocks noChangeArrowheads="1"/>
            </p:cNvSpPr>
            <p:nvPr/>
          </p:nvSpPr>
          <p:spPr bwMode="auto">
            <a:xfrm>
              <a:off x="3005138" y="3910013"/>
              <a:ext cx="114300" cy="1401762"/>
            </a:xfrm>
            <a:prstGeom prst="roundRect">
              <a:avLst>
                <a:gd name="adj" fmla="val 579"/>
              </a:avLst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>
                <a:latin typeface="Arial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51241" name="AutoShape 16"/>
            <p:cNvSpPr>
              <a:spLocks noChangeArrowheads="1"/>
            </p:cNvSpPr>
            <p:nvPr/>
          </p:nvSpPr>
          <p:spPr bwMode="auto">
            <a:xfrm>
              <a:off x="1295400" y="3881438"/>
              <a:ext cx="1711325" cy="109537"/>
            </a:xfrm>
            <a:prstGeom prst="roundRect">
              <a:avLst>
                <a:gd name="adj" fmla="val 579"/>
              </a:avLst>
            </a:prstGeom>
            <a:solidFill>
              <a:srgbClr val="CC6633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>
                <a:latin typeface="Arial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51242" name="AutoShape 17"/>
            <p:cNvSpPr>
              <a:spLocks noChangeArrowheads="1"/>
            </p:cNvSpPr>
            <p:nvPr/>
          </p:nvSpPr>
          <p:spPr bwMode="auto">
            <a:xfrm>
              <a:off x="1890713" y="4530725"/>
              <a:ext cx="192087" cy="185738"/>
            </a:xfrm>
            <a:prstGeom prst="irregularSeal2">
              <a:avLst/>
            </a:prstGeom>
            <a:solidFill>
              <a:srgbClr val="8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>
                <a:latin typeface="Arial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51243" name="AutoShape 18"/>
            <p:cNvSpPr>
              <a:spLocks noChangeArrowheads="1"/>
            </p:cNvSpPr>
            <p:nvPr/>
          </p:nvSpPr>
          <p:spPr bwMode="auto">
            <a:xfrm>
              <a:off x="1295400" y="5240338"/>
              <a:ext cx="1711325" cy="111125"/>
            </a:xfrm>
            <a:prstGeom prst="roundRect">
              <a:avLst>
                <a:gd name="adj" fmla="val 579"/>
              </a:avLst>
            </a:prstGeom>
            <a:solidFill>
              <a:srgbClr val="CC6633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>
                <a:latin typeface="Arial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51244" name="AutoShape 19"/>
            <p:cNvSpPr>
              <a:spLocks noChangeArrowheads="1"/>
            </p:cNvSpPr>
            <p:nvPr/>
          </p:nvSpPr>
          <p:spPr bwMode="auto">
            <a:xfrm>
              <a:off x="2690813" y="4162425"/>
              <a:ext cx="114300" cy="922338"/>
            </a:xfrm>
            <a:prstGeom prst="roundRect">
              <a:avLst>
                <a:gd name="adj" fmla="val 579"/>
              </a:avLst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>
                <a:latin typeface="Arial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51245" name="AutoShape 20"/>
            <p:cNvSpPr>
              <a:spLocks noChangeArrowheads="1"/>
            </p:cNvSpPr>
            <p:nvPr/>
          </p:nvSpPr>
          <p:spPr bwMode="auto">
            <a:xfrm>
              <a:off x="1779588" y="4035425"/>
              <a:ext cx="1146175" cy="258763"/>
            </a:xfrm>
            <a:custGeom>
              <a:avLst/>
              <a:gdLst>
                <a:gd name="T0" fmla="*/ 48929309 w 21600"/>
                <a:gd name="T1" fmla="*/ 1549954 h 21600"/>
                <a:gd name="T2" fmla="*/ 30410145 w 21600"/>
                <a:gd name="T3" fmla="*/ 3099921 h 21600"/>
                <a:gd name="T4" fmla="*/ 11890929 w 21600"/>
                <a:gd name="T5" fmla="*/ 1549954 h 21600"/>
                <a:gd name="T6" fmla="*/ 30410145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6023 w 21600"/>
                <a:gd name="T13" fmla="*/ 6023 h 21600"/>
                <a:gd name="T14" fmla="*/ 15577 w 21600"/>
                <a:gd name="T15" fmla="*/ 155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8445" y="21600"/>
                  </a:lnTo>
                  <a:lnTo>
                    <a:pt x="1315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80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46" name="AutoShape 21"/>
            <p:cNvSpPr>
              <a:spLocks noChangeArrowheads="1"/>
            </p:cNvSpPr>
            <p:nvPr/>
          </p:nvSpPr>
          <p:spPr bwMode="auto">
            <a:xfrm flipV="1">
              <a:off x="1785938" y="4954588"/>
              <a:ext cx="1146175" cy="258762"/>
            </a:xfrm>
            <a:custGeom>
              <a:avLst/>
              <a:gdLst>
                <a:gd name="T0" fmla="*/ 2147483647 w 21600"/>
                <a:gd name="T1" fmla="*/ 18583017 h 21600"/>
                <a:gd name="T2" fmla="*/ 1614093196 w 21600"/>
                <a:gd name="T3" fmla="*/ 37165890 h 21600"/>
                <a:gd name="T4" fmla="*/ 631139460 w 21600"/>
                <a:gd name="T5" fmla="*/ 18583017 h 21600"/>
                <a:gd name="T6" fmla="*/ 1614093196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6023 w 21600"/>
                <a:gd name="T13" fmla="*/ 6023 h 21600"/>
                <a:gd name="T14" fmla="*/ 15577 w 21600"/>
                <a:gd name="T15" fmla="*/ 155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8445" y="21600"/>
                  </a:lnTo>
                  <a:lnTo>
                    <a:pt x="1315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80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47" name="AutoShape 22"/>
            <p:cNvSpPr>
              <a:spLocks noChangeArrowheads="1"/>
            </p:cNvSpPr>
            <p:nvPr/>
          </p:nvSpPr>
          <p:spPr bwMode="auto">
            <a:xfrm>
              <a:off x="3763963" y="3413125"/>
              <a:ext cx="190500" cy="2400300"/>
            </a:xfrm>
            <a:prstGeom prst="roundRect">
              <a:avLst>
                <a:gd name="adj" fmla="val 579"/>
              </a:avLst>
            </a:prstGeom>
            <a:solidFill>
              <a:srgbClr val="FF6633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>
                <a:latin typeface="Arial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51248" name="AutoShape 23"/>
            <p:cNvSpPr>
              <a:spLocks noChangeArrowheads="1"/>
            </p:cNvSpPr>
            <p:nvPr/>
          </p:nvSpPr>
          <p:spPr bwMode="auto">
            <a:xfrm>
              <a:off x="3975100" y="3238500"/>
              <a:ext cx="190500" cy="2770188"/>
            </a:xfrm>
            <a:prstGeom prst="roundRect">
              <a:avLst>
                <a:gd name="adj" fmla="val 579"/>
              </a:avLst>
            </a:prstGeom>
            <a:solidFill>
              <a:srgbClr val="E6E6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>
                <a:latin typeface="Arial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51249" name="AutoShape 24"/>
            <p:cNvSpPr>
              <a:spLocks noChangeArrowheads="1"/>
            </p:cNvSpPr>
            <p:nvPr/>
          </p:nvSpPr>
          <p:spPr bwMode="auto">
            <a:xfrm>
              <a:off x="4186238" y="3695700"/>
              <a:ext cx="190500" cy="1846263"/>
            </a:xfrm>
            <a:prstGeom prst="roundRect">
              <a:avLst>
                <a:gd name="adj" fmla="val 579"/>
              </a:avLst>
            </a:prstGeom>
            <a:solidFill>
              <a:srgbClr val="E6E6E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>
                <a:latin typeface="Arial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51250" name="AutoShape 25"/>
            <p:cNvSpPr>
              <a:spLocks noChangeArrowheads="1"/>
            </p:cNvSpPr>
            <p:nvPr/>
          </p:nvSpPr>
          <p:spPr bwMode="auto">
            <a:xfrm>
              <a:off x="3717925" y="3482975"/>
              <a:ext cx="39688" cy="2274888"/>
            </a:xfrm>
            <a:prstGeom prst="roundRect">
              <a:avLst>
                <a:gd name="adj" fmla="val 579"/>
              </a:avLst>
            </a:prstGeom>
            <a:solidFill>
              <a:srgbClr val="00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>
                <a:latin typeface="Arial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51251" name="AutoShape 26"/>
            <p:cNvSpPr>
              <a:spLocks noChangeArrowheads="1"/>
            </p:cNvSpPr>
            <p:nvPr/>
          </p:nvSpPr>
          <p:spPr bwMode="auto">
            <a:xfrm>
              <a:off x="720725" y="3635375"/>
              <a:ext cx="38100" cy="1993900"/>
            </a:xfrm>
            <a:prstGeom prst="roundRect">
              <a:avLst>
                <a:gd name="adj" fmla="val 579"/>
              </a:avLst>
            </a:prstGeom>
            <a:solidFill>
              <a:srgbClr val="00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>
                <a:latin typeface="Arial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51252" name="Text Box 27"/>
            <p:cNvSpPr txBox="1">
              <a:spLocks noChangeArrowheads="1"/>
            </p:cNvSpPr>
            <p:nvPr/>
          </p:nvSpPr>
          <p:spPr bwMode="auto">
            <a:xfrm rot="16200000">
              <a:off x="3253581" y="4493419"/>
              <a:ext cx="1239838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74520" rIns="90000" bIns="46800">
              <a:spAutoFit/>
            </a:bodyPr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n-US" sz="1200">
                  <a:solidFill>
                    <a:srgbClr val="000000"/>
                  </a:solidFill>
                  <a:latin typeface="Arial" charset="0"/>
                  <a:ea typeface="MS PGothic" charset="0"/>
                  <a:cs typeface="MS PGothic" charset="0"/>
                </a:rPr>
                <a:t>EM Calorimeter</a:t>
              </a:r>
            </a:p>
          </p:txBody>
        </p:sp>
        <p:sp>
          <p:nvSpPr>
            <p:cNvPr id="51253" name="Text Box 28"/>
            <p:cNvSpPr txBox="1">
              <a:spLocks noChangeArrowheads="1"/>
            </p:cNvSpPr>
            <p:nvPr/>
          </p:nvSpPr>
          <p:spPr bwMode="auto">
            <a:xfrm rot="16200000">
              <a:off x="3338513" y="4403725"/>
              <a:ext cx="1511300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74520" rIns="90000" bIns="46800">
              <a:spAutoFit/>
            </a:bodyPr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n-US" sz="1200">
                  <a:solidFill>
                    <a:srgbClr val="000000"/>
                  </a:solidFill>
                  <a:latin typeface="Arial" charset="0"/>
                  <a:ea typeface="MS PGothic" charset="0"/>
                  <a:cs typeface="MS PGothic" charset="0"/>
                </a:rPr>
                <a:t>Hadron Calorimeter</a:t>
              </a:r>
            </a:p>
          </p:txBody>
        </p:sp>
        <p:sp>
          <p:nvSpPr>
            <p:cNvPr id="51254" name="Text Box 29"/>
            <p:cNvSpPr txBox="1">
              <a:spLocks noChangeArrowheads="1"/>
            </p:cNvSpPr>
            <p:nvPr/>
          </p:nvSpPr>
          <p:spPr bwMode="auto">
            <a:xfrm rot="16200000">
              <a:off x="3716338" y="4368800"/>
              <a:ext cx="1181100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74520" rIns="90000" bIns="46800">
              <a:spAutoFit/>
            </a:bodyPr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n-US" sz="1200">
                  <a:solidFill>
                    <a:srgbClr val="000000"/>
                  </a:solidFill>
                  <a:latin typeface="Arial" charset="0"/>
                  <a:ea typeface="MS PGothic" charset="0"/>
                  <a:cs typeface="MS PGothic" charset="0"/>
                </a:rPr>
                <a:t>Muon Detector</a:t>
              </a:r>
            </a:p>
          </p:txBody>
        </p:sp>
        <p:sp>
          <p:nvSpPr>
            <p:cNvPr id="51255" name="AutoShape 30"/>
            <p:cNvSpPr>
              <a:spLocks noChangeArrowheads="1"/>
            </p:cNvSpPr>
            <p:nvPr/>
          </p:nvSpPr>
          <p:spPr bwMode="auto">
            <a:xfrm rot="16200000" flipH="1">
              <a:off x="-873125" y="4522788"/>
              <a:ext cx="2954337" cy="192088"/>
            </a:xfrm>
            <a:custGeom>
              <a:avLst/>
              <a:gdLst>
                <a:gd name="T0" fmla="*/ 2147483647 w 21600"/>
                <a:gd name="T1" fmla="*/ 7555764 h 21600"/>
                <a:gd name="T2" fmla="*/ 2147483647 w 21600"/>
                <a:gd name="T3" fmla="*/ 15111438 h 21600"/>
                <a:gd name="T4" fmla="*/ 1803558044 w 21600"/>
                <a:gd name="T5" fmla="*/ 7555764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505 w 21600"/>
                <a:gd name="T13" fmla="*/ 2505 h 21600"/>
                <a:gd name="T14" fmla="*/ 19095 w 21600"/>
                <a:gd name="T15" fmla="*/ 1909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409" y="21600"/>
                  </a:lnTo>
                  <a:lnTo>
                    <a:pt x="20191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33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56" name="Text Box 31"/>
            <p:cNvSpPr txBox="1">
              <a:spLocks noChangeArrowheads="1"/>
            </p:cNvSpPr>
            <p:nvPr/>
          </p:nvSpPr>
          <p:spPr bwMode="auto">
            <a:xfrm rot="16200000">
              <a:off x="15081" y="4302919"/>
              <a:ext cx="1239838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74520" rIns="90000" bIns="46800">
              <a:spAutoFit/>
            </a:bodyPr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n-US" sz="1200">
                  <a:solidFill>
                    <a:srgbClr val="000000"/>
                  </a:solidFill>
                  <a:latin typeface="Arial" charset="0"/>
                  <a:ea typeface="MS PGothic" charset="0"/>
                  <a:cs typeface="MS PGothic" charset="0"/>
                </a:rPr>
                <a:t>EM Calorimeter</a:t>
              </a:r>
            </a:p>
          </p:txBody>
        </p:sp>
        <p:sp>
          <p:nvSpPr>
            <p:cNvPr id="51257" name="AutoShape 33"/>
            <p:cNvSpPr>
              <a:spLocks noChangeArrowheads="1"/>
            </p:cNvSpPr>
            <p:nvPr/>
          </p:nvSpPr>
          <p:spPr bwMode="auto">
            <a:xfrm>
              <a:off x="1041400" y="3327400"/>
              <a:ext cx="2370138" cy="369888"/>
            </a:xfrm>
            <a:prstGeom prst="roundRect">
              <a:avLst>
                <a:gd name="adj" fmla="val 579"/>
              </a:avLst>
            </a:prstGeom>
            <a:solidFill>
              <a:srgbClr val="CCCCCC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>
                <a:latin typeface="Arial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51258" name="Text Box 34"/>
            <p:cNvSpPr txBox="1">
              <a:spLocks noChangeArrowheads="1"/>
            </p:cNvSpPr>
            <p:nvPr/>
          </p:nvSpPr>
          <p:spPr bwMode="auto">
            <a:xfrm>
              <a:off x="1074738" y="3392488"/>
              <a:ext cx="2311400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74520" rIns="90000" bIns="46800">
              <a:spAutoFit/>
            </a:bodyPr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n-US" sz="1200">
                  <a:solidFill>
                    <a:srgbClr val="000000"/>
                  </a:solidFill>
                  <a:latin typeface="Arial" charset="0"/>
                  <a:ea typeface="MS PGothic" charset="0"/>
                  <a:cs typeface="MS PGothic" charset="0"/>
                </a:rPr>
                <a:t>Solenoid yoke + Muon Detector</a:t>
              </a:r>
            </a:p>
          </p:txBody>
        </p:sp>
        <p:sp>
          <p:nvSpPr>
            <p:cNvPr id="51259" name="Text Box 35"/>
            <p:cNvSpPr txBox="1">
              <a:spLocks noChangeArrowheads="1"/>
            </p:cNvSpPr>
            <p:nvPr/>
          </p:nvSpPr>
          <p:spPr bwMode="auto">
            <a:xfrm>
              <a:off x="3402013" y="3276600"/>
              <a:ext cx="48577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74520" rIns="90000" bIns="46800">
              <a:spAutoFit/>
            </a:bodyPr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n-US" sz="1200">
                  <a:solidFill>
                    <a:srgbClr val="000000"/>
                  </a:solidFill>
                  <a:latin typeface="Arial" charset="0"/>
                  <a:ea typeface="MS PGothic" charset="0"/>
                  <a:cs typeface="MS PGothic" charset="0"/>
                </a:rPr>
                <a:t>TOF</a:t>
              </a:r>
            </a:p>
          </p:txBody>
        </p:sp>
        <p:sp>
          <p:nvSpPr>
            <p:cNvPr id="51260" name="AutoShape 36"/>
            <p:cNvSpPr>
              <a:spLocks noChangeArrowheads="1"/>
            </p:cNvSpPr>
            <p:nvPr/>
          </p:nvSpPr>
          <p:spPr bwMode="auto">
            <a:xfrm>
              <a:off x="1181100" y="4044950"/>
              <a:ext cx="114300" cy="1165225"/>
            </a:xfrm>
            <a:prstGeom prst="roundRect">
              <a:avLst>
                <a:gd name="adj" fmla="val 579"/>
              </a:avLst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>
                <a:latin typeface="Arial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51261" name="AutoShape 37"/>
            <p:cNvSpPr>
              <a:spLocks noChangeArrowheads="1"/>
            </p:cNvSpPr>
            <p:nvPr/>
          </p:nvSpPr>
          <p:spPr bwMode="auto">
            <a:xfrm rot="16200000" flipH="1">
              <a:off x="60325" y="4427538"/>
              <a:ext cx="1846263" cy="382587"/>
            </a:xfrm>
            <a:custGeom>
              <a:avLst/>
              <a:gdLst>
                <a:gd name="T0" fmla="*/ 2147483647 w 21600"/>
                <a:gd name="T1" fmla="*/ 59946778 h 21600"/>
                <a:gd name="T2" fmla="*/ 2147483647 w 21600"/>
                <a:gd name="T3" fmla="*/ 119893555 h 21600"/>
                <a:gd name="T4" fmla="*/ 1052173574 w 21600"/>
                <a:gd name="T5" fmla="*/ 59946778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485 w 21600"/>
                <a:gd name="T13" fmla="*/ 3485 h 21600"/>
                <a:gd name="T14" fmla="*/ 18115 w 21600"/>
                <a:gd name="T15" fmla="*/ 1811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3369" y="21600"/>
                  </a:lnTo>
                  <a:lnTo>
                    <a:pt x="18231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62" name="Text Box 38"/>
            <p:cNvSpPr txBox="1">
              <a:spLocks noChangeArrowheads="1"/>
            </p:cNvSpPr>
            <p:nvPr/>
          </p:nvSpPr>
          <p:spPr bwMode="auto">
            <a:xfrm rot="16200000">
              <a:off x="692944" y="4310857"/>
              <a:ext cx="604837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74520" rIns="90000" bIns="46800">
              <a:spAutoFit/>
            </a:bodyPr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n-US" sz="1200">
                  <a:solidFill>
                    <a:srgbClr val="000000"/>
                  </a:solidFill>
                  <a:latin typeface="Arial" charset="0"/>
                  <a:ea typeface="MS PGothic" charset="0"/>
                  <a:cs typeface="MS PGothic" charset="0"/>
                </a:rPr>
                <a:t>HTCC</a:t>
              </a:r>
            </a:p>
          </p:txBody>
        </p:sp>
        <p:sp>
          <p:nvSpPr>
            <p:cNvPr id="51263" name="AutoShape 39"/>
            <p:cNvSpPr>
              <a:spLocks noChangeArrowheads="1"/>
            </p:cNvSpPr>
            <p:nvPr/>
          </p:nvSpPr>
          <p:spPr bwMode="auto">
            <a:xfrm flipV="1">
              <a:off x="1036638" y="5351463"/>
              <a:ext cx="2417762" cy="185737"/>
            </a:xfrm>
            <a:custGeom>
              <a:avLst/>
              <a:gdLst>
                <a:gd name="T0" fmla="*/ 2147483647 w 21600"/>
                <a:gd name="T1" fmla="*/ 6825336 h 21600"/>
                <a:gd name="T2" fmla="*/ 2147483647 w 21600"/>
                <a:gd name="T3" fmla="*/ 13650595 h 21600"/>
                <a:gd name="T4" fmla="*/ 1186404768 w 21600"/>
                <a:gd name="T5" fmla="*/ 6825336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646 w 21600"/>
                <a:gd name="T13" fmla="*/ 2646 h 21600"/>
                <a:gd name="T14" fmla="*/ 18954 w 21600"/>
                <a:gd name="T15" fmla="*/ 1895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692" y="21600"/>
                  </a:lnTo>
                  <a:lnTo>
                    <a:pt x="19908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64" name="AutoShape 40"/>
            <p:cNvSpPr>
              <a:spLocks noChangeArrowheads="1"/>
            </p:cNvSpPr>
            <p:nvPr/>
          </p:nvSpPr>
          <p:spPr bwMode="auto">
            <a:xfrm>
              <a:off x="1041400" y="5537200"/>
              <a:ext cx="2370138" cy="369888"/>
            </a:xfrm>
            <a:prstGeom prst="roundRect">
              <a:avLst>
                <a:gd name="adj" fmla="val 579"/>
              </a:avLst>
            </a:prstGeom>
            <a:solidFill>
              <a:srgbClr val="CCCCCC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>
                <a:latin typeface="Arial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51265" name="AutoShape 41"/>
            <p:cNvSpPr>
              <a:spLocks noChangeArrowheads="1"/>
            </p:cNvSpPr>
            <p:nvPr/>
          </p:nvSpPr>
          <p:spPr bwMode="auto">
            <a:xfrm rot="5400000">
              <a:off x="2309812" y="4332288"/>
              <a:ext cx="2214563" cy="573088"/>
            </a:xfrm>
            <a:custGeom>
              <a:avLst/>
              <a:gdLst>
                <a:gd name="T0" fmla="*/ 208550011 w 21600"/>
                <a:gd name="T1" fmla="*/ 7602543 h 21600"/>
                <a:gd name="T2" fmla="*/ 113525266 w 21600"/>
                <a:gd name="T3" fmla="*/ 15205086 h 21600"/>
                <a:gd name="T4" fmla="*/ 18500418 w 21600"/>
                <a:gd name="T5" fmla="*/ 7602543 h 21600"/>
                <a:gd name="T6" fmla="*/ 113525266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560 w 21600"/>
                <a:gd name="T13" fmla="*/ 3560 h 21600"/>
                <a:gd name="T14" fmla="*/ 18040 w 21600"/>
                <a:gd name="T15" fmla="*/ 1804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3519" y="21600"/>
                  </a:lnTo>
                  <a:lnTo>
                    <a:pt x="18081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66CC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66" name="Text Box 42"/>
            <p:cNvSpPr txBox="1">
              <a:spLocks noChangeArrowheads="1"/>
            </p:cNvSpPr>
            <p:nvPr/>
          </p:nvSpPr>
          <p:spPr bwMode="auto">
            <a:xfrm rot="16200000">
              <a:off x="3185319" y="4299744"/>
              <a:ext cx="554038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74520" rIns="90000" bIns="46800">
              <a:spAutoFit/>
            </a:bodyPr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n-US" sz="1200">
                  <a:solidFill>
                    <a:srgbClr val="000000"/>
                  </a:solidFill>
                  <a:latin typeface="Arial" charset="0"/>
                  <a:ea typeface="MS PGothic" charset="0"/>
                  <a:cs typeface="MS PGothic" charset="0"/>
                </a:rPr>
                <a:t>RICH</a:t>
              </a:r>
            </a:p>
          </p:txBody>
        </p:sp>
        <p:sp>
          <p:nvSpPr>
            <p:cNvPr id="51267" name="AutoShape 43"/>
            <p:cNvSpPr>
              <a:spLocks noChangeArrowheads="1"/>
            </p:cNvSpPr>
            <p:nvPr/>
          </p:nvSpPr>
          <p:spPr bwMode="auto">
            <a:xfrm rot="3300000">
              <a:off x="3190875" y="3535363"/>
              <a:ext cx="36513" cy="611187"/>
            </a:xfrm>
            <a:prstGeom prst="roundRect">
              <a:avLst>
                <a:gd name="adj" fmla="val 579"/>
              </a:avLst>
            </a:prstGeom>
            <a:solidFill>
              <a:srgbClr val="00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>
                <a:latin typeface="Arial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51268" name="AutoShape 44"/>
            <p:cNvSpPr>
              <a:spLocks noChangeArrowheads="1"/>
            </p:cNvSpPr>
            <p:nvPr/>
          </p:nvSpPr>
          <p:spPr bwMode="auto">
            <a:xfrm>
              <a:off x="1173163" y="3978275"/>
              <a:ext cx="1803400" cy="58738"/>
            </a:xfrm>
            <a:prstGeom prst="roundRect">
              <a:avLst>
                <a:gd name="adj" fmla="val 579"/>
              </a:avLst>
            </a:prstGeom>
            <a:solidFill>
              <a:srgbClr val="008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>
                <a:latin typeface="Arial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51269" name="AutoShape 45"/>
            <p:cNvSpPr>
              <a:spLocks noChangeArrowheads="1"/>
            </p:cNvSpPr>
            <p:nvPr/>
          </p:nvSpPr>
          <p:spPr bwMode="auto">
            <a:xfrm rot="18300000">
              <a:off x="3188494" y="5099844"/>
              <a:ext cx="36513" cy="612775"/>
            </a:xfrm>
            <a:prstGeom prst="roundRect">
              <a:avLst>
                <a:gd name="adj" fmla="val 579"/>
              </a:avLst>
            </a:prstGeom>
            <a:solidFill>
              <a:srgbClr val="00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>
                <a:latin typeface="Arial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51270" name="AutoShape 46"/>
            <p:cNvSpPr>
              <a:spLocks noChangeArrowheads="1"/>
            </p:cNvSpPr>
            <p:nvPr/>
          </p:nvSpPr>
          <p:spPr bwMode="auto">
            <a:xfrm flipV="1">
              <a:off x="1211263" y="4957763"/>
              <a:ext cx="1435100" cy="260350"/>
            </a:xfrm>
            <a:custGeom>
              <a:avLst/>
              <a:gdLst>
                <a:gd name="T0" fmla="*/ 2147483647 w 21600"/>
                <a:gd name="T1" fmla="*/ 18811806 h 21600"/>
                <a:gd name="T2" fmla="*/ 2147483647 w 21600"/>
                <a:gd name="T3" fmla="*/ 37623456 h 21600"/>
                <a:gd name="T4" fmla="*/ 731392536 w 21600"/>
                <a:gd name="T5" fmla="*/ 18811806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295 w 21600"/>
                <a:gd name="T13" fmla="*/ 4295 h 21600"/>
                <a:gd name="T14" fmla="*/ 17305 w 21600"/>
                <a:gd name="T15" fmla="*/ 1730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4989" y="21600"/>
                  </a:lnTo>
                  <a:lnTo>
                    <a:pt x="16611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80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71" name="AutoShape 47"/>
            <p:cNvSpPr>
              <a:spLocks noChangeArrowheads="1"/>
            </p:cNvSpPr>
            <p:nvPr/>
          </p:nvSpPr>
          <p:spPr bwMode="auto">
            <a:xfrm>
              <a:off x="1173163" y="5203825"/>
              <a:ext cx="1803400" cy="58738"/>
            </a:xfrm>
            <a:prstGeom prst="roundRect">
              <a:avLst>
                <a:gd name="adj" fmla="val 579"/>
              </a:avLst>
            </a:prstGeom>
            <a:solidFill>
              <a:srgbClr val="008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>
                <a:latin typeface="Arial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51272" name="AutoShape 48"/>
            <p:cNvSpPr>
              <a:spLocks noChangeArrowheads="1"/>
            </p:cNvSpPr>
            <p:nvPr/>
          </p:nvSpPr>
          <p:spPr bwMode="auto">
            <a:xfrm>
              <a:off x="1208088" y="4037013"/>
              <a:ext cx="1433512" cy="258762"/>
            </a:xfrm>
            <a:custGeom>
              <a:avLst/>
              <a:gdLst>
                <a:gd name="T0" fmla="*/ 84147685 w 21600"/>
                <a:gd name="T1" fmla="*/ 1549948 h 21600"/>
                <a:gd name="T2" fmla="*/ 47568441 w 21600"/>
                <a:gd name="T3" fmla="*/ 3099897 h 21600"/>
                <a:gd name="T4" fmla="*/ 10989197 w 21600"/>
                <a:gd name="T5" fmla="*/ 1549948 h 21600"/>
                <a:gd name="T6" fmla="*/ 4756844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295 w 21600"/>
                <a:gd name="T13" fmla="*/ 4295 h 21600"/>
                <a:gd name="T14" fmla="*/ 17305 w 21600"/>
                <a:gd name="T15" fmla="*/ 1730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4989" y="21600"/>
                  </a:lnTo>
                  <a:lnTo>
                    <a:pt x="16611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80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73" name="Text Box 49"/>
            <p:cNvSpPr txBox="1">
              <a:spLocks noChangeArrowheads="1"/>
            </p:cNvSpPr>
            <p:nvPr/>
          </p:nvSpPr>
          <p:spPr bwMode="auto">
            <a:xfrm>
              <a:off x="1227138" y="4032250"/>
              <a:ext cx="1585912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74520" rIns="90000" bIns="46800">
              <a:spAutoFit/>
            </a:bodyPr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n-US" sz="1200">
                  <a:solidFill>
                    <a:srgbClr val="000000"/>
                  </a:solidFill>
                  <a:latin typeface="Arial" charset="0"/>
                  <a:ea typeface="MS PGothic" charset="0"/>
                  <a:cs typeface="MS PGothic" charset="0"/>
                </a:rPr>
                <a:t>RICH or DIRC/LTCC</a:t>
              </a:r>
            </a:p>
          </p:txBody>
        </p:sp>
        <p:sp>
          <p:nvSpPr>
            <p:cNvPr id="51274" name="Text Box 50"/>
            <p:cNvSpPr txBox="1">
              <a:spLocks noChangeArrowheads="1"/>
            </p:cNvSpPr>
            <p:nvPr/>
          </p:nvSpPr>
          <p:spPr bwMode="auto">
            <a:xfrm>
              <a:off x="1608138" y="4297363"/>
              <a:ext cx="76517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74520" rIns="90000" bIns="46800">
              <a:spAutoFit/>
            </a:bodyPr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n-US" sz="1200">
                  <a:solidFill>
                    <a:srgbClr val="000000"/>
                  </a:solidFill>
                  <a:latin typeface="Arial" charset="0"/>
                  <a:ea typeface="MS PGothic" charset="0"/>
                  <a:cs typeface="MS PGothic" charset="0"/>
                </a:rPr>
                <a:t>Tracking</a:t>
              </a:r>
            </a:p>
          </p:txBody>
        </p:sp>
        <p:sp>
          <p:nvSpPr>
            <p:cNvPr id="51275" name="AutoShape 51"/>
            <p:cNvSpPr>
              <a:spLocks noChangeArrowheads="1"/>
            </p:cNvSpPr>
            <p:nvPr/>
          </p:nvSpPr>
          <p:spPr bwMode="auto">
            <a:xfrm>
              <a:off x="1219200" y="3822700"/>
              <a:ext cx="1901825" cy="42863"/>
            </a:xfrm>
            <a:prstGeom prst="roundRect">
              <a:avLst>
                <a:gd name="adj" fmla="val 579"/>
              </a:avLst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>
                <a:latin typeface="Arial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51276" name="AutoShape 52"/>
            <p:cNvSpPr>
              <a:spLocks noChangeArrowheads="1"/>
            </p:cNvSpPr>
            <p:nvPr/>
          </p:nvSpPr>
          <p:spPr bwMode="auto">
            <a:xfrm>
              <a:off x="1219200" y="5373688"/>
              <a:ext cx="1901825" cy="44450"/>
            </a:xfrm>
            <a:prstGeom prst="roundRect">
              <a:avLst>
                <a:gd name="adj" fmla="val 579"/>
              </a:avLst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>
                <a:latin typeface="Arial" charset="0"/>
                <a:ea typeface="MS PGothic" charset="0"/>
                <a:cs typeface="MS PGothic" charset="0"/>
              </a:endParaRPr>
            </a:p>
          </p:txBody>
        </p:sp>
        <p:cxnSp>
          <p:nvCxnSpPr>
            <p:cNvPr id="88" name="Straight Arrow Connector 87"/>
            <p:cNvCxnSpPr/>
            <p:nvPr/>
          </p:nvCxnSpPr>
          <p:spPr>
            <a:xfrm>
              <a:off x="1217613" y="6289675"/>
              <a:ext cx="763587" cy="11113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278" name="Straight Arrow Connector 88"/>
            <p:cNvCxnSpPr>
              <a:cxnSpLocks noChangeShapeType="1"/>
            </p:cNvCxnSpPr>
            <p:nvPr/>
          </p:nvCxnSpPr>
          <p:spPr bwMode="auto">
            <a:xfrm flipV="1">
              <a:off x="1981200" y="6289675"/>
              <a:ext cx="1146175" cy="95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279" name="Straight Arrow Connector 89"/>
            <p:cNvCxnSpPr>
              <a:cxnSpLocks noChangeShapeType="1"/>
            </p:cNvCxnSpPr>
            <p:nvPr/>
          </p:nvCxnSpPr>
          <p:spPr bwMode="auto">
            <a:xfrm flipV="1">
              <a:off x="3127375" y="6289675"/>
              <a:ext cx="765175" cy="95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1280" name="TextBox 90"/>
            <p:cNvSpPr txBox="1">
              <a:spLocks noChangeArrowheads="1"/>
            </p:cNvSpPr>
            <p:nvPr/>
          </p:nvSpPr>
          <p:spPr bwMode="auto">
            <a:xfrm>
              <a:off x="1431925" y="6000750"/>
              <a:ext cx="5016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latin typeface="Arial" charset="0"/>
                  <a:ea typeface="MS PGothic" charset="0"/>
                  <a:cs typeface="MS PGothic" charset="0"/>
                </a:rPr>
                <a:t>2m</a:t>
              </a:r>
            </a:p>
          </p:txBody>
        </p:sp>
        <p:sp>
          <p:nvSpPr>
            <p:cNvPr id="51281" name="TextBox 91"/>
            <p:cNvSpPr txBox="1">
              <a:spLocks noChangeArrowheads="1"/>
            </p:cNvSpPr>
            <p:nvPr/>
          </p:nvSpPr>
          <p:spPr bwMode="auto">
            <a:xfrm>
              <a:off x="2363788" y="5991225"/>
              <a:ext cx="5016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latin typeface="Arial" charset="0"/>
                  <a:ea typeface="MS PGothic" charset="0"/>
                  <a:cs typeface="MS PGothic" charset="0"/>
                </a:rPr>
                <a:t>3m</a:t>
              </a:r>
            </a:p>
          </p:txBody>
        </p:sp>
        <p:sp>
          <p:nvSpPr>
            <p:cNvPr id="51282" name="TextBox 92"/>
            <p:cNvSpPr txBox="1">
              <a:spLocks noChangeArrowheads="1"/>
            </p:cNvSpPr>
            <p:nvPr/>
          </p:nvSpPr>
          <p:spPr bwMode="auto">
            <a:xfrm>
              <a:off x="3255963" y="5983288"/>
              <a:ext cx="5016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latin typeface="Arial" charset="0"/>
                  <a:ea typeface="MS PGothic" charset="0"/>
                  <a:cs typeface="MS PGothic" charset="0"/>
                </a:rPr>
                <a:t>2m</a:t>
              </a:r>
            </a:p>
          </p:txBody>
        </p:sp>
        <p:cxnSp>
          <p:nvCxnSpPr>
            <p:cNvPr id="51283" name="Straight Arrow Connector 94"/>
            <p:cNvCxnSpPr>
              <a:cxnSpLocks noChangeShapeType="1"/>
            </p:cNvCxnSpPr>
            <p:nvPr/>
          </p:nvCxnSpPr>
          <p:spPr bwMode="auto">
            <a:xfrm rot="5400000" flipH="1" flipV="1">
              <a:off x="-444500" y="4597400"/>
              <a:ext cx="1538288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1284" name="TextBox 95"/>
            <p:cNvSpPr txBox="1">
              <a:spLocks noChangeArrowheads="1"/>
            </p:cNvSpPr>
            <p:nvPr/>
          </p:nvSpPr>
          <p:spPr bwMode="auto">
            <a:xfrm rot="16200000">
              <a:off x="-138906" y="4312444"/>
              <a:ext cx="7048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latin typeface="Arial" charset="0"/>
                  <a:ea typeface="MS PGothic" charset="0"/>
                  <a:cs typeface="MS PGothic" charset="0"/>
                </a:rPr>
                <a:t>4-5m</a:t>
              </a:r>
            </a:p>
          </p:txBody>
        </p:sp>
        <p:sp>
          <p:nvSpPr>
            <p:cNvPr id="51285" name="Text Box 32"/>
            <p:cNvSpPr txBox="1">
              <a:spLocks noChangeArrowheads="1"/>
            </p:cNvSpPr>
            <p:nvPr/>
          </p:nvSpPr>
          <p:spPr bwMode="auto">
            <a:xfrm>
              <a:off x="998538" y="5353050"/>
              <a:ext cx="2324100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74520" rIns="90000" bIns="46800">
              <a:spAutoFit/>
            </a:bodyPr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n-US" sz="1000">
                  <a:solidFill>
                    <a:srgbClr val="000000"/>
                  </a:solidFill>
                  <a:latin typeface="Arial" charset="0"/>
                  <a:ea typeface="MS PGothic" charset="0"/>
                  <a:cs typeface="MS PGothic" charset="0"/>
                </a:rPr>
                <a:t>Solenoid yoke + Hadronic Calorimeter</a:t>
              </a:r>
            </a:p>
          </p:txBody>
        </p:sp>
      </p:grpSp>
      <p:sp>
        <p:nvSpPr>
          <p:cNvPr id="51286" name="TextBox 98"/>
          <p:cNvSpPr txBox="1">
            <a:spLocks noChangeArrowheads="1"/>
          </p:cNvSpPr>
          <p:nvPr/>
        </p:nvSpPr>
        <p:spPr bwMode="auto">
          <a:xfrm>
            <a:off x="4648200" y="4276015"/>
            <a:ext cx="44958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dirty="0">
                <a:solidFill>
                  <a:srgbClr val="FF0000"/>
                </a:solidFill>
                <a:latin typeface="Candara" charset="0"/>
                <a:ea typeface="MS PGothic" charset="0"/>
                <a:cs typeface="MS PGothic" charset="0"/>
              </a:rPr>
              <a:t>Very-forward detector</a:t>
            </a:r>
          </a:p>
          <a:p>
            <a:pPr eaLnBrk="1" hangingPunct="1"/>
            <a:r>
              <a:rPr lang="en-US" sz="1800" dirty="0">
                <a:latin typeface="Candara" charset="0"/>
                <a:ea typeface="MS PGothic" charset="0"/>
                <a:cs typeface="MS PGothic" charset="0"/>
              </a:rPr>
              <a:t>Large dipole bend @ 20 meter from IP </a:t>
            </a:r>
            <a:br>
              <a:rPr lang="en-US" sz="1800" dirty="0">
                <a:latin typeface="Candara" charset="0"/>
                <a:ea typeface="MS PGothic" charset="0"/>
                <a:cs typeface="MS PGothic" charset="0"/>
              </a:rPr>
            </a:br>
            <a:r>
              <a:rPr lang="en-US" sz="1400" dirty="0">
                <a:latin typeface="Candara" charset="0"/>
                <a:ea typeface="MS PGothic" charset="0"/>
                <a:cs typeface="MS PGothic" charset="0"/>
              </a:rPr>
              <a:t>(to correct the 50 </a:t>
            </a:r>
            <a:r>
              <a:rPr lang="en-US" sz="1400" dirty="0" err="1">
                <a:latin typeface="Candara" charset="0"/>
                <a:ea typeface="MS PGothic" charset="0"/>
                <a:cs typeface="MS PGothic" charset="0"/>
              </a:rPr>
              <a:t>mr</a:t>
            </a:r>
            <a:r>
              <a:rPr lang="en-US" sz="1400" dirty="0">
                <a:latin typeface="Candara" charset="0"/>
                <a:ea typeface="MS PGothic" charset="0"/>
                <a:cs typeface="MS PGothic" charset="0"/>
              </a:rPr>
              <a:t> ion horizontal crossing angle)</a:t>
            </a:r>
            <a:r>
              <a:rPr lang="en-US" sz="1800" dirty="0">
                <a:latin typeface="Candara" charset="0"/>
                <a:ea typeface="MS PGothic" charset="0"/>
                <a:cs typeface="MS PGothic" charset="0"/>
              </a:rPr>
              <a:t> allows for </a:t>
            </a:r>
            <a:r>
              <a:rPr lang="en-US" sz="1800" b="1" dirty="0">
                <a:solidFill>
                  <a:srgbClr val="FF0000"/>
                </a:solidFill>
                <a:latin typeface="Candara" charset="0"/>
                <a:ea typeface="MS PGothic" charset="0"/>
                <a:cs typeface="MS PGothic" charset="0"/>
              </a:rPr>
              <a:t>very-small angle detection (&lt;0.3</a:t>
            </a:r>
            <a:r>
              <a:rPr lang="en-US" sz="1800" b="1" baseline="30000" dirty="0">
                <a:solidFill>
                  <a:srgbClr val="FF0000"/>
                </a:solidFill>
                <a:latin typeface="Candara" charset="0"/>
                <a:ea typeface="MS PGothic" charset="0"/>
                <a:cs typeface="MS PGothic" charset="0"/>
              </a:rPr>
              <a:t>o</a:t>
            </a:r>
            <a:r>
              <a:rPr lang="en-US" sz="1800" b="1" dirty="0">
                <a:solidFill>
                  <a:srgbClr val="FF0000"/>
                </a:solidFill>
                <a:latin typeface="Candara" charset="0"/>
                <a:ea typeface="MS PGothic" charset="0"/>
                <a:cs typeface="MS PGothic" charset="0"/>
              </a:rPr>
              <a:t>)</a:t>
            </a:r>
            <a:endParaRPr lang="en-US" sz="1800" dirty="0">
              <a:latin typeface="Candara" charset="0"/>
              <a:ea typeface="MS PGothic" charset="0"/>
              <a:cs typeface="MS PGothic" charset="0"/>
            </a:endParaRPr>
          </a:p>
        </p:txBody>
      </p:sp>
      <p:sp>
        <p:nvSpPr>
          <p:cNvPr id="51287" name="Rectangle 88"/>
          <p:cNvSpPr>
            <a:spLocks noGrp="1" noChangeArrowheads="1"/>
          </p:cNvSpPr>
          <p:nvPr>
            <p:ph type="title" idx="4294967295"/>
          </p:nvPr>
        </p:nvSpPr>
        <p:spPr>
          <a:xfrm>
            <a:off x="1667058" y="244266"/>
            <a:ext cx="5492750" cy="609600"/>
          </a:xfrm>
        </p:spPr>
        <p:txBody>
          <a:bodyPr/>
          <a:lstStyle/>
          <a:p>
            <a:r>
              <a:rPr lang="en-US" sz="3200" dirty="0" smtClean="0">
                <a:solidFill>
                  <a:srgbClr val="0033CC"/>
                </a:solidFill>
                <a:latin typeface="Candara" charset="0"/>
                <a:cs typeface="Arial" charset="0"/>
              </a:rPr>
              <a:t>Detector &amp; IR Design: ELIC</a:t>
            </a:r>
            <a:endParaRPr lang="en-US" sz="3200" dirty="0">
              <a:solidFill>
                <a:srgbClr val="0033CC"/>
              </a:solidFill>
              <a:latin typeface="Candara" charset="0"/>
              <a:cs typeface="Arial" charset="0"/>
            </a:endParaRPr>
          </a:p>
        </p:txBody>
      </p:sp>
      <p:sp>
        <p:nvSpPr>
          <p:cNvPr id="51288" name="Footer Placeholder 5"/>
          <p:cNvSpPr txBox="1">
            <a:spLocks noGrp="1"/>
          </p:cNvSpPr>
          <p:nvPr/>
        </p:nvSpPr>
        <p:spPr bwMode="auto">
          <a:xfrm>
            <a:off x="5283994" y="5636419"/>
            <a:ext cx="2995612" cy="65562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dirty="0" err="1" smtClean="0">
                <a:solidFill>
                  <a:srgbClr val="FF0000"/>
                </a:solidFill>
              </a:rPr>
              <a:t>JLab</a:t>
            </a:r>
            <a:r>
              <a:rPr lang="en-US" sz="1600" dirty="0" smtClean="0">
                <a:solidFill>
                  <a:srgbClr val="FF0000"/>
                </a:solidFill>
              </a:rPr>
              <a:t> EIC WG</a:t>
            </a:r>
            <a:r>
              <a:rPr lang="en-US" sz="1600" dirty="0">
                <a:solidFill>
                  <a:srgbClr val="FF0000"/>
                </a:solidFill>
              </a:rPr>
              <a:t> a</a:t>
            </a:r>
            <a:r>
              <a:rPr lang="en-US" sz="1600" dirty="0" smtClean="0">
                <a:solidFill>
                  <a:srgbClr val="FF0000"/>
                </a:solidFill>
              </a:rPr>
              <a:t>nd EIC Collaboration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A. Deshpande, EIC Science and Project Overview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73F6C-F8D8-B348-B654-EE84CB3F7996}" type="slidenum">
              <a:rPr lang="en-US" smtClean="0"/>
              <a:t>26</a:t>
            </a:fld>
            <a:endParaRPr lang="en-US"/>
          </a:p>
        </p:txBody>
      </p:sp>
      <p:sp>
        <p:nvSpPr>
          <p:cNvPr id="94" name="TextBox 93"/>
          <p:cNvSpPr txBox="1"/>
          <p:nvPr/>
        </p:nvSpPr>
        <p:spPr>
          <a:xfrm>
            <a:off x="94151" y="240841"/>
            <a:ext cx="1462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R. </a:t>
            </a:r>
            <a:r>
              <a:rPr lang="en-US" dirty="0" err="1" smtClean="0"/>
              <a:t>Ent’s</a:t>
            </a:r>
            <a:r>
              <a:rPr lang="en-US" dirty="0"/>
              <a:t> </a:t>
            </a:r>
            <a:r>
              <a:rPr lang="en-US" dirty="0" smtClean="0"/>
              <a:t>Talk</a:t>
            </a:r>
          </a:p>
        </p:txBody>
      </p:sp>
    </p:spTree>
    <p:extLst>
      <p:ext uri="{BB962C8B-B14F-4D97-AF65-F5344CB8AC3E}">
        <p14:creationId xmlns:p14="http://schemas.microsoft.com/office/powerpoint/2010/main" val="350785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EIC: the Machines, IR and Detector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686801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Both BNL and </a:t>
            </a:r>
            <a:r>
              <a:rPr lang="en-US" dirty="0" err="1" smtClean="0"/>
              <a:t>JLab</a:t>
            </a:r>
            <a:r>
              <a:rPr lang="en-US" dirty="0" smtClean="0"/>
              <a:t> machine designs have progressed significantly.</a:t>
            </a:r>
          </a:p>
          <a:p>
            <a:pPr marL="0" indent="0">
              <a:buNone/>
            </a:pPr>
            <a:r>
              <a:rPr lang="en-US" dirty="0" smtClean="0"/>
              <a:t>In spite of very different starting points for collider concepts:</a:t>
            </a:r>
          </a:p>
          <a:p>
            <a:r>
              <a:rPr lang="en-US" dirty="0" smtClean="0"/>
              <a:t>Both designs are now converging to similar luminosities:</a:t>
            </a:r>
            <a:endParaRPr lang="en-US" dirty="0"/>
          </a:p>
          <a:p>
            <a:pPr lvl="1">
              <a:defRPr/>
            </a:pPr>
            <a:r>
              <a:rPr lang="en-US" dirty="0"/>
              <a:t>Few x </a:t>
            </a:r>
            <a:r>
              <a:rPr lang="en-US" dirty="0" smtClean="0">
                <a:solidFill>
                  <a:srgbClr val="FF0000"/>
                </a:solidFill>
              </a:rPr>
              <a:t>10</a:t>
            </a:r>
            <a:r>
              <a:rPr lang="en-US" baseline="30000" dirty="0" smtClean="0">
                <a:solidFill>
                  <a:srgbClr val="FF0000"/>
                </a:solidFill>
              </a:rPr>
              <a:t>33-34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cm</a:t>
            </a:r>
            <a:r>
              <a:rPr lang="en-US" baseline="30000" dirty="0">
                <a:solidFill>
                  <a:srgbClr val="FF0000"/>
                </a:solidFill>
              </a:rPr>
              <a:t>-2</a:t>
            </a:r>
            <a:r>
              <a:rPr lang="en-US" dirty="0">
                <a:solidFill>
                  <a:srgbClr val="FF0000"/>
                </a:solidFill>
              </a:rPr>
              <a:t> sec</a:t>
            </a:r>
            <a:r>
              <a:rPr lang="en-US" baseline="30000" dirty="0">
                <a:solidFill>
                  <a:srgbClr val="FF0000"/>
                </a:solidFill>
              </a:rPr>
              <a:t>-1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for high energy</a:t>
            </a:r>
          </a:p>
          <a:p>
            <a:pPr lvl="1">
              <a:defRPr/>
            </a:pPr>
            <a:r>
              <a:rPr lang="en-US" dirty="0" smtClean="0">
                <a:solidFill>
                  <a:srgbClr val="FF0000"/>
                </a:solidFill>
              </a:rPr>
              <a:t>~5 x 10</a:t>
            </a:r>
            <a:r>
              <a:rPr lang="en-US" baseline="30000" dirty="0" smtClean="0">
                <a:solidFill>
                  <a:srgbClr val="FF0000"/>
                </a:solidFill>
              </a:rPr>
              <a:t>32-</a:t>
            </a:r>
            <a:r>
              <a:rPr lang="en-US" baseline="30000" dirty="0">
                <a:solidFill>
                  <a:srgbClr val="FF0000"/>
                </a:solidFill>
              </a:rPr>
              <a:t>34</a:t>
            </a:r>
            <a:r>
              <a:rPr lang="en-US" dirty="0">
                <a:solidFill>
                  <a:srgbClr val="FF0000"/>
                </a:solidFill>
              </a:rPr>
              <a:t> cm</a:t>
            </a:r>
            <a:r>
              <a:rPr lang="en-US" baseline="30000" dirty="0">
                <a:solidFill>
                  <a:srgbClr val="FF0000"/>
                </a:solidFill>
              </a:rPr>
              <a:t>-2</a:t>
            </a:r>
            <a:r>
              <a:rPr lang="en-US" dirty="0">
                <a:solidFill>
                  <a:srgbClr val="FF0000"/>
                </a:solidFill>
              </a:rPr>
              <a:t> sec</a:t>
            </a:r>
            <a:r>
              <a:rPr lang="en-US" baseline="30000" dirty="0">
                <a:solidFill>
                  <a:srgbClr val="FF0000"/>
                </a:solidFill>
              </a:rPr>
              <a:t>-1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for low energy</a:t>
            </a:r>
          </a:p>
          <a:p>
            <a:pPr lvl="1">
              <a:defRPr/>
            </a:pPr>
            <a:r>
              <a:rPr lang="en-US" dirty="0" smtClean="0">
                <a:solidFill>
                  <a:srgbClr val="FF0000"/>
                </a:solidFill>
              </a:rPr>
              <a:t>Exchange </a:t>
            </a:r>
            <a:r>
              <a:rPr lang="en-US" dirty="0">
                <a:solidFill>
                  <a:srgbClr val="FF0000"/>
                </a:solidFill>
              </a:rPr>
              <a:t>of ideas </a:t>
            </a:r>
            <a:r>
              <a:rPr lang="en-US" dirty="0" smtClean="0"/>
              <a:t>over </a:t>
            </a:r>
            <a:r>
              <a:rPr lang="en-US" dirty="0"/>
              <a:t>the last year </a:t>
            </a:r>
            <a:r>
              <a:rPr lang="en-US" dirty="0" smtClean="0"/>
              <a:t>very useful</a:t>
            </a:r>
            <a:endParaRPr lang="en-US" dirty="0"/>
          </a:p>
          <a:p>
            <a:pPr marL="342900" lvl="1" indent="-342900">
              <a:buFont typeface="Arial"/>
              <a:buChar char="•"/>
              <a:defRPr/>
            </a:pPr>
            <a:r>
              <a:rPr lang="en-US" dirty="0"/>
              <a:t>Both plan </a:t>
            </a:r>
            <a:r>
              <a:rPr lang="en-US" dirty="0">
                <a:solidFill>
                  <a:srgbClr val="FF0000"/>
                </a:solidFill>
              </a:rPr>
              <a:t>a staged </a:t>
            </a:r>
            <a:r>
              <a:rPr lang="en-US" dirty="0"/>
              <a:t>realization</a:t>
            </a:r>
          </a:p>
          <a:p>
            <a:pPr>
              <a:defRPr/>
            </a:pPr>
            <a:r>
              <a:rPr lang="en-US" dirty="0"/>
              <a:t>Both designs have settled on </a:t>
            </a:r>
            <a:r>
              <a:rPr lang="en-US" dirty="0">
                <a:solidFill>
                  <a:srgbClr val="FF0000"/>
                </a:solidFill>
              </a:rPr>
              <a:t>more than one IR </a:t>
            </a:r>
            <a:r>
              <a:rPr lang="en-US" dirty="0"/>
              <a:t>point</a:t>
            </a:r>
          </a:p>
          <a:p>
            <a:pPr>
              <a:defRPr/>
            </a:pPr>
            <a:r>
              <a:rPr lang="en-US" dirty="0"/>
              <a:t>Both machine designs </a:t>
            </a:r>
            <a:r>
              <a:rPr lang="en-US" dirty="0" smtClean="0">
                <a:solidFill>
                  <a:srgbClr val="FF0000"/>
                </a:solidFill>
              </a:rPr>
              <a:t>integrate detector </a:t>
            </a:r>
            <a:r>
              <a:rPr lang="en-US" dirty="0">
                <a:solidFill>
                  <a:srgbClr val="FF0000"/>
                </a:solidFill>
              </a:rPr>
              <a:t>design </a:t>
            </a:r>
            <a:r>
              <a:rPr lang="en-US" dirty="0"/>
              <a:t>in to the </a:t>
            </a:r>
            <a:r>
              <a:rPr lang="en-US" dirty="0">
                <a:solidFill>
                  <a:srgbClr val="FF0000"/>
                </a:solidFill>
              </a:rPr>
              <a:t>machine lattice</a:t>
            </a:r>
          </a:p>
          <a:p>
            <a:pPr>
              <a:defRPr/>
            </a:pPr>
            <a:r>
              <a:rPr lang="en-US" dirty="0"/>
              <a:t>D</a:t>
            </a:r>
            <a:r>
              <a:rPr lang="en-US" dirty="0" smtClean="0"/>
              <a:t>etectors </a:t>
            </a:r>
            <a:r>
              <a:rPr lang="en-US" dirty="0"/>
              <a:t>concepts include a </a:t>
            </a:r>
            <a:r>
              <a:rPr lang="en-US" dirty="0">
                <a:solidFill>
                  <a:srgbClr val="FF0000"/>
                </a:solidFill>
              </a:rPr>
              <a:t>central solenoid and forward dipole, extensive low mass tracking </a:t>
            </a:r>
            <a:r>
              <a:rPr lang="en-US" dirty="0"/>
              <a:t>for low x and good particle ID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Deshpande, EIC Science and Project Overview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94EF-DE2C-E94B-A03A-EB44BBC6B26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806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2796" y="3300521"/>
            <a:ext cx="8421687" cy="314709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t">
            <a:normAutofit/>
          </a:bodyPr>
          <a:lstStyle/>
          <a:p>
            <a:r>
              <a:rPr lang="en-US" sz="2200" b="1" i="1" dirty="0" smtClean="0">
                <a:solidFill>
                  <a:srgbClr val="008000"/>
                </a:solidFill>
              </a:rPr>
              <a:t>An International Group met at the INT September – December 2010 to define:</a:t>
            </a:r>
            <a:r>
              <a:rPr lang="en-US" sz="2200" b="1" i="1" dirty="0">
                <a:solidFill>
                  <a:srgbClr val="008000"/>
                </a:solidFill>
              </a:rPr>
              <a:t> </a:t>
            </a:r>
            <a:r>
              <a:rPr lang="en-US" sz="2200" b="1" i="1" dirty="0" smtClean="0">
                <a:solidFill>
                  <a:srgbClr val="008000"/>
                </a:solidFill>
              </a:rPr>
              <a:t>The Science of EIC “Golden Measurements”</a:t>
            </a:r>
          </a:p>
          <a:p>
            <a:r>
              <a:rPr lang="en-US" sz="2200" i="1" dirty="0" smtClean="0">
                <a:solidFill>
                  <a:srgbClr val="3366FF"/>
                </a:solidFill>
              </a:rPr>
              <a:t>Institute of Nuclear Theory (INT) at U. of Washington: Sep-Nov 2010</a:t>
            </a:r>
          </a:p>
          <a:p>
            <a:r>
              <a:rPr lang="en-US" sz="1800" i="1" dirty="0" smtClean="0">
                <a:solidFill>
                  <a:srgbClr val="3366FF"/>
                </a:solidFill>
              </a:rPr>
              <a:t>Organizers: D. Boer, M. Diehl, R. Milner, R. </a:t>
            </a:r>
            <a:r>
              <a:rPr lang="en-US" sz="1800" i="1" dirty="0" err="1" smtClean="0">
                <a:solidFill>
                  <a:srgbClr val="3366FF"/>
                </a:solidFill>
              </a:rPr>
              <a:t>Venugopalan</a:t>
            </a:r>
            <a:r>
              <a:rPr lang="en-US" sz="1800" i="1" dirty="0" smtClean="0">
                <a:solidFill>
                  <a:srgbClr val="3366FF"/>
                </a:solidFill>
              </a:rPr>
              <a:t>, W. </a:t>
            </a:r>
            <a:r>
              <a:rPr lang="en-US" sz="1800" i="1" dirty="0" err="1" smtClean="0">
                <a:solidFill>
                  <a:srgbClr val="3366FF"/>
                </a:solidFill>
              </a:rPr>
              <a:t>Vogelsang</a:t>
            </a:r>
            <a:endParaRPr lang="en-US" sz="1800" i="1" dirty="0" smtClean="0">
              <a:solidFill>
                <a:srgbClr val="3366FF"/>
              </a:solidFill>
            </a:endParaRPr>
          </a:p>
          <a:p>
            <a:r>
              <a:rPr lang="en-US" sz="2200" b="1" dirty="0" smtClean="0">
                <a:solidFill>
                  <a:srgbClr val="FF0000"/>
                </a:solidFill>
              </a:rPr>
              <a:t>See the INT </a:t>
            </a:r>
            <a:r>
              <a:rPr lang="en-US" sz="2200" b="1" dirty="0" err="1" smtClean="0">
                <a:solidFill>
                  <a:srgbClr val="FF0000"/>
                </a:solidFill>
              </a:rPr>
              <a:t>WebPage</a:t>
            </a:r>
            <a:r>
              <a:rPr lang="en-US" sz="2200" b="1" dirty="0" smtClean="0">
                <a:solidFill>
                  <a:srgbClr val="FF0000"/>
                </a:solidFill>
              </a:rPr>
              <a:t> for details of all studies: </a:t>
            </a:r>
          </a:p>
          <a:p>
            <a:r>
              <a:rPr lang="en-US" sz="2200" b="1" dirty="0">
                <a:solidFill>
                  <a:srgbClr val="FF0000"/>
                </a:solidFill>
                <a:hlinkClick r:id="rId2"/>
              </a:rPr>
              <a:t>http://www.int.washington.edu/PROGRAMS/10-3</a:t>
            </a:r>
            <a:r>
              <a:rPr lang="en-US" sz="2200" b="1" dirty="0" smtClean="0">
                <a:solidFill>
                  <a:srgbClr val="FF0000"/>
                </a:solidFill>
                <a:hlinkClick r:id="rId2"/>
              </a:rPr>
              <a:t>/</a:t>
            </a:r>
            <a:endParaRPr lang="en-US" sz="2200" b="1" dirty="0">
              <a:solidFill>
                <a:srgbClr val="3366FF"/>
              </a:solidFill>
            </a:endParaRPr>
          </a:p>
          <a:p>
            <a:r>
              <a:rPr lang="en-US" sz="2200" b="1" dirty="0" smtClean="0">
                <a:solidFill>
                  <a:schemeClr val="tx1"/>
                </a:solidFill>
              </a:rPr>
              <a:t>INT Workshop Write-up: </a:t>
            </a:r>
            <a:r>
              <a:rPr lang="en-US" sz="2200" b="1" u="sng" dirty="0">
                <a:hlinkClick r:id="rId3"/>
              </a:rPr>
              <a:t>http://arxiv.org/abs/</a:t>
            </a:r>
            <a:r>
              <a:rPr lang="en-US" sz="2200" b="1" u="sng" dirty="0" smtClean="0">
                <a:hlinkClick r:id="rId3"/>
              </a:rPr>
              <a:t>1108.1713</a:t>
            </a:r>
            <a:endParaRPr lang="en-US" sz="2200" u="sn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A. Deshpande, EIC Science and Project Overview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73F6C-F8D8-B348-B654-EE84CB3F7996}" type="slidenum">
              <a:rPr lang="en-US" smtClean="0"/>
              <a:t>28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83257" y="1346742"/>
            <a:ext cx="8441225" cy="178510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008000"/>
                </a:solidFill>
              </a:rPr>
              <a:t>A series of Users Workshops at Jefferson Lab in 2010:</a:t>
            </a:r>
          </a:p>
          <a:p>
            <a:r>
              <a:rPr lang="en-US" i="1" dirty="0">
                <a:solidFill>
                  <a:srgbClr val="0000FF"/>
                </a:solidFill>
              </a:rPr>
              <a:t>Users Workshops Organizer by </a:t>
            </a:r>
            <a:r>
              <a:rPr lang="en-US" i="1" dirty="0" smtClean="0">
                <a:solidFill>
                  <a:srgbClr val="0000FF"/>
                </a:solidFill>
              </a:rPr>
              <a:t>the </a:t>
            </a:r>
            <a:r>
              <a:rPr lang="en-US" i="1" dirty="0">
                <a:solidFill>
                  <a:srgbClr val="0000FF"/>
                </a:solidFill>
              </a:rPr>
              <a:t>Users of Jeff Lab:</a:t>
            </a:r>
          </a:p>
          <a:p>
            <a:r>
              <a:rPr lang="en-US" dirty="0" err="1" smtClean="0"/>
              <a:t>httpp</a:t>
            </a:r>
            <a:r>
              <a:rPr lang="en-US" dirty="0"/>
              <a:t>://</a:t>
            </a:r>
            <a:r>
              <a:rPr lang="en-US" dirty="0" err="1"/>
              <a:t>michael.tunl.duke.edu</a:t>
            </a:r>
            <a:r>
              <a:rPr lang="en-US" dirty="0"/>
              <a:t>/workshop</a:t>
            </a:r>
          </a:p>
          <a:p>
            <a:r>
              <a:rPr lang="en-US" dirty="0" err="1" smtClean="0"/>
              <a:t>httpp</a:t>
            </a:r>
            <a:r>
              <a:rPr lang="en-US" dirty="0"/>
              <a:t>://</a:t>
            </a:r>
            <a:r>
              <a:rPr lang="en-US" dirty="0" err="1"/>
              <a:t>www.physics.rutgers.edu</a:t>
            </a:r>
            <a:r>
              <a:rPr lang="en-US" dirty="0"/>
              <a:t>/</a:t>
            </a:r>
            <a:r>
              <a:rPr lang="en-US" dirty="0" err="1"/>
              <a:t>np</a:t>
            </a:r>
            <a:r>
              <a:rPr lang="en-US" dirty="0"/>
              <a:t>/2010rueic‐home.html</a:t>
            </a:r>
          </a:p>
          <a:p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err="1"/>
              <a:t>www.phy.anl.gov</a:t>
            </a:r>
            <a:r>
              <a:rPr lang="en-US" dirty="0"/>
              <a:t>/</a:t>
            </a:r>
            <a:r>
              <a:rPr lang="en-US" dirty="0" err="1"/>
              <a:t>mep</a:t>
            </a:r>
            <a:r>
              <a:rPr lang="en-US" dirty="0"/>
              <a:t>/EIC‐NUC2010/</a:t>
            </a:r>
          </a:p>
          <a:p>
            <a:r>
              <a:rPr lang="en-US" dirty="0" smtClean="0"/>
              <a:t>https</a:t>
            </a:r>
            <a:r>
              <a:rPr lang="en-US" dirty="0"/>
              <a:t>://</a:t>
            </a:r>
            <a:r>
              <a:rPr lang="en-US" dirty="0" err="1"/>
              <a:t>eic.jlab.org</a:t>
            </a:r>
            <a:r>
              <a:rPr lang="en-US" dirty="0"/>
              <a:t>/wiki/</a:t>
            </a:r>
            <a:r>
              <a:rPr lang="en-US" dirty="0" err="1"/>
              <a:t>index.php</a:t>
            </a:r>
            <a:r>
              <a:rPr lang="en-US" dirty="0"/>
              <a:t>/</a:t>
            </a:r>
            <a:r>
              <a:rPr lang="en-US" dirty="0" err="1" smtClean="0"/>
              <a:t>Electroweak_Working_Group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3258" y="515751"/>
            <a:ext cx="8441224" cy="67710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008000"/>
                </a:solidFill>
              </a:rPr>
              <a:t>A set of meetings on the Physics of EIC: 1999-2010</a:t>
            </a:r>
          </a:p>
          <a:p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err="1"/>
              <a:t>web.mit.edu</a:t>
            </a:r>
            <a:r>
              <a:rPr lang="en-US" dirty="0"/>
              <a:t>/</a:t>
            </a:r>
            <a:r>
              <a:rPr lang="en-US" dirty="0" err="1"/>
              <a:t>eicc</a:t>
            </a:r>
            <a:r>
              <a:rPr lang="en-US" dirty="0"/>
              <a:t>/</a:t>
            </a:r>
            <a:r>
              <a:rPr lang="en-US" dirty="0" err="1"/>
              <a:t>Meetings.html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56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2" grpId="0" animBg="1"/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336"/>
            <a:ext cx="8229600" cy="764404"/>
          </a:xfrm>
        </p:spPr>
        <p:txBody>
          <a:bodyPr>
            <a:noAutofit/>
          </a:bodyPr>
          <a:lstStyle/>
          <a:p>
            <a:r>
              <a:rPr lang="en-US" sz="2800" dirty="0" smtClean="0"/>
              <a:t>Science of EIC: </a:t>
            </a:r>
            <a:br>
              <a:rPr lang="en-US" sz="2800" dirty="0" smtClean="0"/>
            </a:br>
            <a:r>
              <a:rPr lang="en-US" sz="2800" dirty="0" smtClean="0"/>
              <a:t>Precise Investigations of the “Glue &amp; Sea Quarks”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7166"/>
            <a:ext cx="8686800" cy="5443597"/>
          </a:xfrm>
        </p:spPr>
        <p:txBody>
          <a:bodyPr anchor="ctr">
            <a:normAutofit lnSpcReduction="10000"/>
          </a:bodyPr>
          <a:lstStyle/>
          <a:p>
            <a:r>
              <a:rPr lang="en-US" dirty="0" smtClean="0"/>
              <a:t>Precision measurements </a:t>
            </a:r>
            <a:r>
              <a:rPr lang="en-US" u="sng" dirty="0" smtClean="0">
                <a:solidFill>
                  <a:srgbClr val="0000FF"/>
                </a:solidFill>
              </a:rPr>
              <a:t>of Sea Quarks  and Gluon’s Spin </a:t>
            </a:r>
            <a:r>
              <a:rPr lang="en-US" dirty="0" smtClean="0"/>
              <a:t>via inclusive and semi-inclusive DIS including EW probes of the hadron structure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Measurement of </a:t>
            </a:r>
            <a:r>
              <a:rPr lang="en-US" b="1" u="sng" dirty="0" smtClean="0">
                <a:solidFill>
                  <a:srgbClr val="3366FF"/>
                </a:solidFill>
              </a:rPr>
              <a:t>(gluon) </a:t>
            </a:r>
            <a:r>
              <a:rPr lang="en-US" dirty="0" smtClean="0"/>
              <a:t>GPDs &amp; TMDs: via semi-inclusive and exclusive DIS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  <a:sym typeface="Wingdings"/>
              </a:rPr>
              <a:t> </a:t>
            </a:r>
            <a:r>
              <a:rPr lang="en-US" b="1" dirty="0" smtClean="0">
                <a:solidFill>
                  <a:srgbClr val="FF0000"/>
                </a:solidFill>
              </a:rPr>
              <a:t>wide range in x and Q</a:t>
            </a:r>
            <a:r>
              <a:rPr lang="en-US" b="1" baseline="30000" dirty="0" smtClean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  <a:sym typeface="Wingdings"/>
            </a:endParaRPr>
          </a:p>
          <a:p>
            <a:pPr lvl="1"/>
            <a:r>
              <a:rPr lang="en-US" dirty="0" smtClean="0"/>
              <a:t>3D momentum and position (correlations) of the nucleon</a:t>
            </a:r>
            <a:r>
              <a:rPr lang="en-US" dirty="0"/>
              <a:t>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>
                <a:solidFill>
                  <a:srgbClr val="0000FF"/>
                </a:solidFill>
              </a:rPr>
              <a:t>Possibly leading to orbital angular momentum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Study </a:t>
            </a:r>
            <a:r>
              <a:rPr lang="en-US" b="1" u="sng" dirty="0">
                <a:solidFill>
                  <a:srgbClr val="3366FF"/>
                </a:solidFill>
              </a:rPr>
              <a:t>of extreme high gluon densities </a:t>
            </a:r>
            <a:r>
              <a:rPr lang="en-US" dirty="0"/>
              <a:t>via inclusive and </a:t>
            </a:r>
            <a:r>
              <a:rPr lang="en-US" dirty="0" err="1"/>
              <a:t>sem</a:t>
            </a:r>
            <a:r>
              <a:rPr lang="en-US" dirty="0"/>
              <a:t>-inclusive DIS off a wide range of nuclei and </a:t>
            </a:r>
            <a:r>
              <a:rPr lang="en-US" dirty="0" smtClean="0"/>
              <a:t>energies</a:t>
            </a:r>
            <a:endParaRPr lang="en-US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  <a:p>
            <a:pPr marL="0" indent="0">
              <a:buNone/>
            </a:pPr>
            <a:endParaRPr lang="en-US" dirty="0" smtClean="0">
              <a:solidFill>
                <a:srgbClr val="008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</a:rPr>
              <a:t>High energy, beam polarization, and a full acceptance detector: why not explore precision electroweak physics and EW (spin) structure functions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A. Deshpande, EIC Science and Project Overview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8BF52-C1F2-F34F-9E2E-36C5402F2F9E}" type="slidenum">
              <a:rPr lang="en-US" smtClean="0"/>
              <a:pPr/>
              <a:t>29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57200" y="5060635"/>
            <a:ext cx="8394995" cy="18674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635770" y="3633568"/>
            <a:ext cx="249716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M. </a:t>
            </a:r>
            <a:r>
              <a:rPr lang="en-US" dirty="0" err="1" smtClean="0"/>
              <a:t>Burkardt</a:t>
            </a:r>
            <a:r>
              <a:rPr lang="en-US" dirty="0" smtClean="0"/>
              <a:t>, </a:t>
            </a:r>
            <a:r>
              <a:rPr lang="en-US" dirty="0" err="1" smtClean="0"/>
              <a:t>Prokudin</a:t>
            </a:r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1643670" y="4725022"/>
            <a:ext cx="345586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K. </a:t>
            </a:r>
            <a:r>
              <a:rPr lang="en-US" dirty="0" err="1" smtClean="0"/>
              <a:t>Itakura</a:t>
            </a:r>
            <a:r>
              <a:rPr lang="en-US" dirty="0" smtClean="0"/>
              <a:t>, T. </a:t>
            </a:r>
            <a:r>
              <a:rPr lang="en-US" dirty="0" err="1" smtClean="0"/>
              <a:t>Ullrich</a:t>
            </a:r>
            <a:r>
              <a:rPr lang="en-US" dirty="0" smtClean="0"/>
              <a:t>, J. </a:t>
            </a:r>
            <a:r>
              <a:rPr lang="en-US" dirty="0" err="1" smtClean="0"/>
              <a:t>Qiu</a:t>
            </a: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602975" y="1797538"/>
            <a:ext cx="279967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Burkardt</a:t>
            </a:r>
            <a:r>
              <a:rPr lang="en-US" dirty="0" smtClean="0"/>
              <a:t>, </a:t>
            </a:r>
            <a:r>
              <a:rPr lang="en-US" dirty="0" err="1" smtClean="0"/>
              <a:t>Prokudin</a:t>
            </a:r>
            <a:r>
              <a:rPr lang="en-US" dirty="0" smtClean="0"/>
              <a:t>, Yuan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95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Success of </a:t>
            </a:r>
            <a:r>
              <a:rPr lang="en-US" dirty="0" err="1" smtClean="0"/>
              <a:t>pQCD</a:t>
            </a:r>
            <a:r>
              <a:rPr lang="en-US" dirty="0" smtClean="0"/>
              <a:t> at High Q: Jet Cross section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Input: </a:t>
            </a:r>
          </a:p>
          <a:p>
            <a:pPr lvl="1"/>
            <a:r>
              <a:rPr lang="en-US" dirty="0" smtClean="0"/>
              <a:t>F</a:t>
            </a:r>
            <a:r>
              <a:rPr lang="en-US" baseline="-25000" dirty="0" smtClean="0"/>
              <a:t>2</a:t>
            </a:r>
            <a:r>
              <a:rPr lang="en-US" dirty="0" smtClean="0"/>
              <a:t>(x,Q</a:t>
            </a:r>
            <a:r>
              <a:rPr lang="en-US" baseline="30000" dirty="0" smtClean="0"/>
              <a:t>2</a:t>
            </a:r>
            <a:r>
              <a:rPr lang="en-US" dirty="0" smtClean="0"/>
              <a:t>) structure function from HERA </a:t>
            </a:r>
          </a:p>
          <a:p>
            <a:pPr lvl="1"/>
            <a:r>
              <a:rPr lang="en-US" dirty="0" smtClean="0"/>
              <a:t>Next to Leading </a:t>
            </a:r>
            <a:r>
              <a:rPr lang="en-US" dirty="0"/>
              <a:t>O</a:t>
            </a:r>
            <a:r>
              <a:rPr lang="en-US" dirty="0" smtClean="0"/>
              <a:t>rder </a:t>
            </a:r>
            <a:r>
              <a:rPr lang="en-US" dirty="0" err="1" smtClean="0"/>
              <a:t>perturbative</a:t>
            </a:r>
            <a:r>
              <a:rPr lang="en-US" dirty="0" smtClean="0"/>
              <a:t> QCD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A. Deshpande, EIC Science and Project Overview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73F6C-F8D8-B348-B654-EE84CB3F7996}" type="slidenum">
              <a:rPr lang="en-US" smtClean="0"/>
              <a:t>3</a:t>
            </a:fld>
            <a:endParaRPr lang="en-US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1358" y="1115424"/>
            <a:ext cx="3491391" cy="50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140" y="2908692"/>
            <a:ext cx="9144000" cy="355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010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528E-6 0.06556 L 0.42245 -0.223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14" y="-14454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Nucleon Spin: Precision measurement of </a:t>
            </a:r>
            <a:r>
              <a:rPr lang="en-US" dirty="0" smtClean="0">
                <a:latin typeface="Symbol" charset="2"/>
                <a:cs typeface="Symbol" charset="2"/>
              </a:rPr>
              <a:t>D</a:t>
            </a:r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10/21/11</a:t>
            </a:r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A. Deshpande, EIC Science and Project Overview</a:t>
            </a:r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150D-7C2F-1D4C-81AD-057E2CD66132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350" y="1219200"/>
            <a:ext cx="415925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Bild 18"/>
          <p:cNvPicPr>
            <a:picLocks noGrp="1" noChangeAspect="1"/>
          </p:cNvPicPr>
          <p:nvPr>
            <p:ph sz="half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4" r="5384"/>
          <a:stretch>
            <a:fillRect/>
          </a:stretch>
        </p:blipFill>
        <p:spPr bwMode="auto">
          <a:xfrm>
            <a:off x="4853636" y="714765"/>
            <a:ext cx="4495800" cy="5038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6760535" y="1293896"/>
            <a:ext cx="18676" cy="376673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288611" y="2240871"/>
            <a:ext cx="4426097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Down Arrow 24"/>
          <p:cNvSpPr/>
          <p:nvPr/>
        </p:nvSpPr>
        <p:spPr>
          <a:xfrm>
            <a:off x="7078016" y="2446285"/>
            <a:ext cx="484632" cy="1325848"/>
          </a:xfrm>
          <a:prstGeom prst="downArrow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986350" y="5678404"/>
            <a:ext cx="4161453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Yellow band (left) reduces to the</a:t>
            </a:r>
          </a:p>
          <a:p>
            <a:r>
              <a:rPr lang="en-US" dirty="0"/>
              <a:t> </a:t>
            </a:r>
            <a:r>
              <a:rPr lang="en-US" dirty="0" smtClean="0"/>
              <a:t>band shown with </a:t>
            </a:r>
            <a:r>
              <a:rPr lang="en-US" b="1" dirty="0" smtClean="0">
                <a:solidFill>
                  <a:srgbClr val="FF0000"/>
                </a:solidFill>
              </a:rPr>
              <a:t>red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dashed line </a:t>
            </a:r>
            <a:r>
              <a:rPr lang="en-US" dirty="0" smtClean="0"/>
              <a:t>(right) 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947284" y="1032460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Sassot</a:t>
            </a:r>
            <a:r>
              <a:rPr lang="en-US" dirty="0" smtClean="0"/>
              <a:t> &amp; </a:t>
            </a:r>
            <a:r>
              <a:rPr lang="en-US" dirty="0" err="1" smtClean="0"/>
              <a:t>Stratmann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92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2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336"/>
            <a:ext cx="8229600" cy="764404"/>
          </a:xfrm>
        </p:spPr>
        <p:txBody>
          <a:bodyPr>
            <a:noAutofit/>
          </a:bodyPr>
          <a:lstStyle/>
          <a:p>
            <a:r>
              <a:rPr lang="en-US" sz="2800" dirty="0" smtClean="0"/>
              <a:t>Science of EIC: </a:t>
            </a:r>
            <a:br>
              <a:rPr lang="en-US" sz="2800" dirty="0" smtClean="0"/>
            </a:br>
            <a:r>
              <a:rPr lang="en-US" sz="2800" dirty="0" smtClean="0"/>
              <a:t>Precise Investigations of the “Glue &amp; Sea Quarks”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7166"/>
            <a:ext cx="8686800" cy="5443597"/>
          </a:xfrm>
        </p:spPr>
        <p:txBody>
          <a:bodyPr anchor="ctr">
            <a:normAutofit lnSpcReduction="10000"/>
          </a:bodyPr>
          <a:lstStyle/>
          <a:p>
            <a:r>
              <a:rPr lang="en-US" dirty="0" smtClean="0"/>
              <a:t>Precision measurements </a:t>
            </a:r>
            <a:r>
              <a:rPr lang="en-US" u="sng" dirty="0" smtClean="0">
                <a:solidFill>
                  <a:srgbClr val="0000FF"/>
                </a:solidFill>
              </a:rPr>
              <a:t>of Sea Quarks  and Gluon’s Spin </a:t>
            </a:r>
            <a:r>
              <a:rPr lang="en-US" dirty="0" smtClean="0"/>
              <a:t>via inclusive and semi-inclusive DIS including EW probes of the hadron structure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Measurement of </a:t>
            </a:r>
            <a:r>
              <a:rPr lang="en-US" b="1" u="sng" dirty="0" smtClean="0">
                <a:solidFill>
                  <a:srgbClr val="3366FF"/>
                </a:solidFill>
              </a:rPr>
              <a:t>(gluon) </a:t>
            </a:r>
            <a:r>
              <a:rPr lang="en-US" dirty="0" smtClean="0"/>
              <a:t>GPDs &amp; TMDs: via semi-inclusive and exclusive DIS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  <a:sym typeface="Wingdings"/>
              </a:rPr>
              <a:t> </a:t>
            </a:r>
            <a:r>
              <a:rPr lang="en-US" b="1" dirty="0" smtClean="0">
                <a:solidFill>
                  <a:srgbClr val="FF0000"/>
                </a:solidFill>
              </a:rPr>
              <a:t>wide range in x and Q</a:t>
            </a:r>
            <a:r>
              <a:rPr lang="en-US" b="1" baseline="30000" dirty="0" smtClean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  <a:sym typeface="Wingdings"/>
            </a:endParaRPr>
          </a:p>
          <a:p>
            <a:pPr lvl="1"/>
            <a:r>
              <a:rPr lang="en-US" dirty="0" smtClean="0"/>
              <a:t>3D momentum and position (correlations) of the nucleon</a:t>
            </a:r>
            <a:r>
              <a:rPr lang="en-US" dirty="0"/>
              <a:t>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>
                <a:solidFill>
                  <a:srgbClr val="0000FF"/>
                </a:solidFill>
              </a:rPr>
              <a:t>Possibly leading to orbital angular momentum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Study </a:t>
            </a:r>
            <a:r>
              <a:rPr lang="en-US" b="1" u="sng" dirty="0">
                <a:solidFill>
                  <a:srgbClr val="3366FF"/>
                </a:solidFill>
              </a:rPr>
              <a:t>of extreme high gluon densities </a:t>
            </a:r>
            <a:r>
              <a:rPr lang="en-US" dirty="0"/>
              <a:t>via inclusive and </a:t>
            </a:r>
            <a:r>
              <a:rPr lang="en-US" dirty="0" err="1"/>
              <a:t>sem</a:t>
            </a:r>
            <a:r>
              <a:rPr lang="en-US" dirty="0"/>
              <a:t>-inclusive DIS off a wide range of nuclei and </a:t>
            </a:r>
            <a:r>
              <a:rPr lang="en-US" dirty="0" smtClean="0"/>
              <a:t>energies</a:t>
            </a:r>
            <a:endParaRPr lang="en-US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  <a:p>
            <a:pPr marL="0" indent="0">
              <a:buNone/>
            </a:pPr>
            <a:endParaRPr lang="en-US" dirty="0" smtClean="0">
              <a:solidFill>
                <a:srgbClr val="008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</a:rPr>
              <a:t>High energy, beam polarization, and a full acceptance detector: why not explore precision electroweak physics and EW (spin) structure functions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A. Deshpande, EIC Science and Project Overview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8BF52-C1F2-F34F-9E2E-36C5402F2F9E}" type="slidenum">
              <a:rPr lang="en-US" smtClean="0"/>
              <a:pPr/>
              <a:t>31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57200" y="5060635"/>
            <a:ext cx="8394995" cy="18674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635770" y="3633568"/>
            <a:ext cx="249716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M. </a:t>
            </a:r>
            <a:r>
              <a:rPr lang="en-US" dirty="0" err="1" smtClean="0"/>
              <a:t>Burkardt</a:t>
            </a:r>
            <a:r>
              <a:rPr lang="en-US" dirty="0" smtClean="0"/>
              <a:t>, </a:t>
            </a:r>
            <a:r>
              <a:rPr lang="en-US" dirty="0" err="1" smtClean="0"/>
              <a:t>Prokudin</a:t>
            </a:r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1643670" y="4725022"/>
            <a:ext cx="345586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K. </a:t>
            </a:r>
            <a:r>
              <a:rPr lang="en-US" dirty="0" err="1" smtClean="0"/>
              <a:t>Itakura</a:t>
            </a:r>
            <a:r>
              <a:rPr lang="en-US" dirty="0" smtClean="0"/>
              <a:t>, T. </a:t>
            </a:r>
            <a:r>
              <a:rPr lang="en-US" dirty="0" err="1" smtClean="0"/>
              <a:t>Ullrich</a:t>
            </a:r>
            <a:r>
              <a:rPr lang="en-US" dirty="0" smtClean="0"/>
              <a:t>, J. </a:t>
            </a:r>
            <a:r>
              <a:rPr lang="en-US" dirty="0" err="1" smtClean="0"/>
              <a:t>Qiu</a:t>
            </a: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602975" y="1797538"/>
            <a:ext cx="279967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Burkardt</a:t>
            </a:r>
            <a:r>
              <a:rPr lang="en-US" dirty="0" smtClean="0"/>
              <a:t>, </a:t>
            </a:r>
            <a:r>
              <a:rPr lang="en-US" dirty="0" err="1" smtClean="0"/>
              <a:t>Prokudin</a:t>
            </a:r>
            <a:r>
              <a:rPr lang="en-US" dirty="0" smtClean="0"/>
              <a:t>, Yuan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44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EIC Luminosity vs. Time </a:t>
            </a:r>
            <a:r>
              <a:rPr lang="en-US" dirty="0" smtClean="0">
                <a:solidFill>
                  <a:schemeClr val="tx1"/>
                </a:solidFill>
              </a:rPr>
              <a:t>(Detector) 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31339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10/21/11</a:t>
            </a:r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A. Deshpande, EIC Science and Project Overview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150D-7C2F-1D4C-81AD-057E2CD66132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960285" y="5668963"/>
            <a:ext cx="7496415" cy="731837"/>
          </a:xfrm>
          <a:prstGeom prst="rightArrow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Time &amp; Detector  </a:t>
            </a:r>
            <a:endParaRPr lang="en-US" dirty="0">
              <a:solidFill>
                <a:srgbClr val="FFFF0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Up Arrow 5"/>
          <p:cNvSpPr/>
          <p:nvPr/>
        </p:nvSpPr>
        <p:spPr>
          <a:xfrm>
            <a:off x="457200" y="1510278"/>
            <a:ext cx="696981" cy="4708525"/>
          </a:xfrm>
          <a:prstGeom prst="upArrow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Luminos</a:t>
            </a:r>
            <a:r>
              <a:rPr lang="en-US" dirty="0" smtClean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I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ty</a:t>
            </a:r>
            <a:endParaRPr lang="en-US" dirty="0">
              <a:solidFill>
                <a:srgbClr val="FFFF0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20673" y="3532514"/>
            <a:ext cx="2242678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Stage 1 Physics</a:t>
            </a:r>
          </a:p>
          <a:p>
            <a:pPr algn="ctr"/>
            <a:r>
              <a:rPr lang="en-US" dirty="0" err="1" smtClean="0"/>
              <a:t>ePHENIX</a:t>
            </a:r>
            <a:r>
              <a:rPr lang="en-US" dirty="0" smtClean="0"/>
              <a:t>/</a:t>
            </a:r>
            <a:r>
              <a:rPr lang="en-US" dirty="0" err="1" smtClean="0"/>
              <a:t>eSTAR</a:t>
            </a:r>
            <a:endParaRPr lang="en-US" dirty="0" smtClean="0"/>
          </a:p>
          <a:p>
            <a:pPr algn="ctr"/>
            <a:r>
              <a:rPr lang="en-US" dirty="0" smtClean="0"/>
              <a:t>MEIC Detector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77607" y="1710269"/>
            <a:ext cx="3467616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eRHIC</a:t>
            </a:r>
            <a:r>
              <a:rPr lang="en-US" dirty="0" smtClean="0"/>
              <a:t>/ELIC detector with good</a:t>
            </a:r>
          </a:p>
          <a:p>
            <a:pPr algn="ctr"/>
            <a:r>
              <a:rPr lang="en-US" dirty="0" smtClean="0"/>
              <a:t>PID &amp; full acceptance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39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-14942" y="-78169"/>
            <a:ext cx="4722812" cy="3836505"/>
            <a:chOff x="-671513" y="586636"/>
            <a:chExt cx="6037263" cy="5100638"/>
          </a:xfrm>
        </p:grpSpPr>
        <p:grpSp>
          <p:nvGrpSpPr>
            <p:cNvPr id="3" name="Group 111"/>
            <p:cNvGrpSpPr>
              <a:grpSpLocks/>
            </p:cNvGrpSpPr>
            <p:nvPr/>
          </p:nvGrpSpPr>
          <p:grpSpPr bwMode="auto">
            <a:xfrm>
              <a:off x="642938" y="5106974"/>
              <a:ext cx="2828925" cy="580300"/>
              <a:chOff x="1344697" y="4880865"/>
              <a:chExt cx="2830335" cy="580459"/>
            </a:xfrm>
          </p:grpSpPr>
          <p:sp>
            <p:nvSpPr>
              <p:cNvPr id="77" name="Right Arrow 76"/>
              <p:cNvSpPr/>
              <p:nvPr/>
            </p:nvSpPr>
            <p:spPr bwMode="auto">
              <a:xfrm>
                <a:off x="1344697" y="5281885"/>
                <a:ext cx="1519994" cy="179438"/>
              </a:xfrm>
              <a:prstGeom prst="rightArrow">
                <a:avLst/>
              </a:prstGeom>
              <a:solidFill>
                <a:schemeClr val="accent2">
                  <a:lumMod val="7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 dirty="0">
                  <a:solidFill>
                    <a:schemeClr val="accent2">
                      <a:lumMod val="75000"/>
                    </a:schemeClr>
                  </a:solidFill>
                  <a:latin typeface="Arial" pitchFamily="-65" charset="0"/>
                  <a:ea typeface="+mn-ea"/>
                  <a:cs typeface="+mn-cs"/>
                </a:endParaRPr>
              </a:p>
            </p:txBody>
          </p:sp>
          <p:sp>
            <p:nvSpPr>
              <p:cNvPr id="78" name="Left Arrow 99"/>
              <p:cNvSpPr>
                <a:spLocks noChangeArrowheads="1"/>
              </p:cNvSpPr>
              <p:nvPr/>
            </p:nvSpPr>
            <p:spPr bwMode="auto">
              <a:xfrm>
                <a:off x="3182734" y="5282030"/>
                <a:ext cx="574675" cy="179294"/>
              </a:xfrm>
              <a:prstGeom prst="leftArrow">
                <a:avLst>
                  <a:gd name="adj1" fmla="val 50000"/>
                  <a:gd name="adj2" fmla="val 50007"/>
                </a:avLst>
              </a:prstGeom>
              <a:solidFill>
                <a:srgbClr val="C7C7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defTabSz="914400"/>
                <a:endParaRPr lang="en-US" sz="1600">
                  <a:solidFill>
                    <a:srgbClr val="C7C700"/>
                  </a:solidFill>
                </a:endParaRPr>
              </a:p>
            </p:txBody>
          </p:sp>
          <p:sp>
            <p:nvSpPr>
              <p:cNvPr id="79" name="TextBox 100"/>
              <p:cNvSpPr txBox="1">
                <a:spLocks noChangeArrowheads="1"/>
              </p:cNvSpPr>
              <p:nvPr/>
            </p:nvSpPr>
            <p:spPr bwMode="auto">
              <a:xfrm>
                <a:off x="1869531" y="4880865"/>
                <a:ext cx="90827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sto MT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sto MT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sto MT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sto MT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sto MT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sto MT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sto MT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sto MT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sto MT" charset="0"/>
                    <a:ea typeface="ＭＳ Ｐゴシック" charset="0"/>
                  </a:defRPr>
                </a:lvl9pPr>
              </a:lstStyle>
              <a:p>
                <a:r>
                  <a:rPr lang="en-US">
                    <a:solidFill>
                      <a:srgbClr val="FF0000"/>
                    </a:solidFill>
                    <a:latin typeface="Corbel" charset="0"/>
                  </a:rPr>
                  <a:t>nucleus</a:t>
                </a:r>
              </a:p>
            </p:txBody>
          </p:sp>
          <p:sp>
            <p:nvSpPr>
              <p:cNvPr id="80" name="TextBox 101"/>
              <p:cNvSpPr txBox="1">
                <a:spLocks noChangeArrowheads="1"/>
              </p:cNvSpPr>
              <p:nvPr/>
            </p:nvSpPr>
            <p:spPr bwMode="auto">
              <a:xfrm>
                <a:off x="3169153" y="4880865"/>
                <a:ext cx="100587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sto MT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sto MT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sto MT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sto MT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sto MT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sto MT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sto MT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sto MT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sto MT" charset="0"/>
                    <a:ea typeface="ＭＳ Ｐゴシック" charset="0"/>
                  </a:defRPr>
                </a:lvl9pPr>
              </a:lstStyle>
              <a:p>
                <a:r>
                  <a:rPr lang="en-US">
                    <a:solidFill>
                      <a:srgbClr val="80FF00"/>
                    </a:solidFill>
                    <a:latin typeface="Corbel" charset="0"/>
                  </a:rPr>
                  <a:t>electron</a:t>
                </a:r>
              </a:p>
            </p:txBody>
          </p:sp>
        </p:grpSp>
        <p:grpSp>
          <p:nvGrpSpPr>
            <p:cNvPr id="4" name="Group 109"/>
            <p:cNvGrpSpPr>
              <a:grpSpLocks/>
            </p:cNvGrpSpPr>
            <p:nvPr/>
          </p:nvGrpSpPr>
          <p:grpSpPr bwMode="auto">
            <a:xfrm>
              <a:off x="-671513" y="1190625"/>
              <a:ext cx="6037263" cy="3913188"/>
              <a:chOff x="58737" y="967677"/>
              <a:chExt cx="6037263" cy="3913188"/>
            </a:xfrm>
          </p:grpSpPr>
          <p:grpSp>
            <p:nvGrpSpPr>
              <p:cNvPr id="10" name="Group 96"/>
              <p:cNvGrpSpPr>
                <a:grpSpLocks/>
              </p:cNvGrpSpPr>
              <p:nvPr/>
            </p:nvGrpSpPr>
            <p:grpSpPr bwMode="auto">
              <a:xfrm>
                <a:off x="58737" y="967677"/>
                <a:ext cx="6037263" cy="3913188"/>
                <a:chOff x="1524000" y="1524000"/>
                <a:chExt cx="6037263" cy="3913188"/>
              </a:xfrm>
            </p:grpSpPr>
            <p:pic>
              <p:nvPicPr>
                <p:cNvPr id="13" name="Picture 3" descr="tpcsymposium copy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123"/>
                <a:stretch>
                  <a:fillRect/>
                </a:stretch>
              </p:blipFill>
              <p:spPr bwMode="auto">
                <a:xfrm>
                  <a:off x="1524000" y="1524000"/>
                  <a:ext cx="6037263" cy="39131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14" name="Group 4"/>
                <p:cNvGrpSpPr>
                  <a:grpSpLocks/>
                </p:cNvGrpSpPr>
                <p:nvPr/>
              </p:nvGrpSpPr>
              <p:grpSpPr bwMode="auto">
                <a:xfrm>
                  <a:off x="2743200" y="3103563"/>
                  <a:ext cx="0" cy="762000"/>
                  <a:chOff x="768" y="2064"/>
                  <a:chExt cx="0" cy="480"/>
                </a:xfrm>
              </p:grpSpPr>
              <p:sp>
                <p:nvSpPr>
                  <p:cNvPr id="75" name="Line 5"/>
                  <p:cNvSpPr>
                    <a:spLocks noChangeShapeType="1"/>
                  </p:cNvSpPr>
                  <p:nvPr/>
                </p:nvSpPr>
                <p:spPr bwMode="auto">
                  <a:xfrm>
                    <a:off x="768" y="2064"/>
                    <a:ext cx="0" cy="192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6" name="Line 6"/>
                  <p:cNvSpPr>
                    <a:spLocks noChangeShapeType="1"/>
                  </p:cNvSpPr>
                  <p:nvPr/>
                </p:nvSpPr>
                <p:spPr bwMode="auto">
                  <a:xfrm>
                    <a:off x="768" y="2352"/>
                    <a:ext cx="0" cy="192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" name="Group 7"/>
                <p:cNvGrpSpPr>
                  <a:grpSpLocks/>
                </p:cNvGrpSpPr>
                <p:nvPr/>
              </p:nvGrpSpPr>
              <p:grpSpPr bwMode="auto">
                <a:xfrm>
                  <a:off x="6324600" y="3103563"/>
                  <a:ext cx="0" cy="762000"/>
                  <a:chOff x="768" y="2064"/>
                  <a:chExt cx="0" cy="480"/>
                </a:xfrm>
              </p:grpSpPr>
              <p:sp>
                <p:nvSpPr>
                  <p:cNvPr id="73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768" y="2064"/>
                    <a:ext cx="0" cy="192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4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768" y="2352"/>
                    <a:ext cx="0" cy="192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" name="Group 10"/>
                <p:cNvGrpSpPr>
                  <a:grpSpLocks/>
                </p:cNvGrpSpPr>
                <p:nvPr/>
              </p:nvGrpSpPr>
              <p:grpSpPr bwMode="auto">
                <a:xfrm>
                  <a:off x="4330700" y="3375025"/>
                  <a:ext cx="533400" cy="214313"/>
                  <a:chOff x="1752" y="2235"/>
                  <a:chExt cx="336" cy="135"/>
                </a:xfrm>
              </p:grpSpPr>
              <p:sp>
                <p:nvSpPr>
                  <p:cNvPr id="71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1752" y="2235"/>
                    <a:ext cx="336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2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1752" y="2370"/>
                    <a:ext cx="336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7" name="Rectangle 13"/>
                <p:cNvSpPr>
                  <a:spLocks noChangeArrowheads="1"/>
                </p:cNvSpPr>
                <p:nvPr/>
              </p:nvSpPr>
              <p:spPr bwMode="auto">
                <a:xfrm>
                  <a:off x="3149600" y="3276600"/>
                  <a:ext cx="2895600" cy="176213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Corbel" charset="0"/>
                  </a:endParaRPr>
                </a:p>
              </p:txBody>
            </p:sp>
            <p:sp>
              <p:nvSpPr>
                <p:cNvPr id="18" name="Rectangle 14"/>
                <p:cNvSpPr>
                  <a:spLocks noChangeArrowheads="1"/>
                </p:cNvSpPr>
                <p:nvPr/>
              </p:nvSpPr>
              <p:spPr bwMode="auto">
                <a:xfrm>
                  <a:off x="3149600" y="3513138"/>
                  <a:ext cx="2895600" cy="17621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Corbel" charset="0"/>
                  </a:endParaRPr>
                </a:p>
              </p:txBody>
            </p:sp>
            <p:grpSp>
              <p:nvGrpSpPr>
                <p:cNvPr id="19" name="Group 15"/>
                <p:cNvGrpSpPr>
                  <a:grpSpLocks/>
                </p:cNvGrpSpPr>
                <p:nvPr/>
              </p:nvGrpSpPr>
              <p:grpSpPr bwMode="auto">
                <a:xfrm>
                  <a:off x="4343400" y="3276600"/>
                  <a:ext cx="457200" cy="392113"/>
                  <a:chOff x="1776" y="1920"/>
                  <a:chExt cx="288" cy="247"/>
                </a:xfrm>
              </p:grpSpPr>
              <p:grpSp>
                <p:nvGrpSpPr>
                  <p:cNvPr id="66" name="Group 16"/>
                  <p:cNvGrpSpPr>
                    <a:grpSpLocks/>
                  </p:cNvGrpSpPr>
                  <p:nvPr/>
                </p:nvGrpSpPr>
                <p:grpSpPr bwMode="auto">
                  <a:xfrm>
                    <a:off x="1776" y="1920"/>
                    <a:ext cx="288" cy="26"/>
                    <a:chOff x="1776" y="1920"/>
                    <a:chExt cx="288" cy="26"/>
                  </a:xfrm>
                </p:grpSpPr>
                <p:sp>
                  <p:nvSpPr>
                    <p:cNvPr id="69" name="Line 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02" y="1946"/>
                      <a:ext cx="240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FC0128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0" name="Line 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76" y="1920"/>
                      <a:ext cx="28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FC0128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67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1802" y="2141"/>
                    <a:ext cx="24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C012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8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1776" y="2167"/>
                    <a:ext cx="28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C012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" name="Group 21"/>
                <p:cNvGrpSpPr>
                  <a:grpSpLocks/>
                </p:cNvGrpSpPr>
                <p:nvPr/>
              </p:nvGrpSpPr>
              <p:grpSpPr bwMode="auto">
                <a:xfrm>
                  <a:off x="4495800" y="3411538"/>
                  <a:ext cx="152400" cy="146050"/>
                  <a:chOff x="1872" y="2258"/>
                  <a:chExt cx="96" cy="92"/>
                </a:xfrm>
              </p:grpSpPr>
              <p:grpSp>
                <p:nvGrpSpPr>
                  <p:cNvPr id="60" name="Group 22"/>
                  <p:cNvGrpSpPr>
                    <a:grpSpLocks/>
                  </p:cNvGrpSpPr>
                  <p:nvPr/>
                </p:nvGrpSpPr>
                <p:grpSpPr bwMode="auto">
                  <a:xfrm>
                    <a:off x="1872" y="2258"/>
                    <a:ext cx="96" cy="16"/>
                    <a:chOff x="1872" y="2256"/>
                    <a:chExt cx="96" cy="16"/>
                  </a:xfrm>
                </p:grpSpPr>
                <p:sp>
                  <p:nvSpPr>
                    <p:cNvPr id="64" name="Line 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72" y="2256"/>
                      <a:ext cx="96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63DE8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5" name="Line 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72" y="2272"/>
                      <a:ext cx="96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63DE8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1" name="Group 25"/>
                  <p:cNvGrpSpPr>
                    <a:grpSpLocks/>
                  </p:cNvGrpSpPr>
                  <p:nvPr/>
                </p:nvGrpSpPr>
                <p:grpSpPr bwMode="auto">
                  <a:xfrm>
                    <a:off x="1872" y="2334"/>
                    <a:ext cx="96" cy="16"/>
                    <a:chOff x="1872" y="2332"/>
                    <a:chExt cx="96" cy="16"/>
                  </a:xfrm>
                </p:grpSpPr>
                <p:sp>
                  <p:nvSpPr>
                    <p:cNvPr id="62" name="Line 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72" y="2332"/>
                      <a:ext cx="96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63DE8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" name="Line 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72" y="2348"/>
                      <a:ext cx="96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63DE8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21" name="Group 30"/>
                <p:cNvGrpSpPr>
                  <a:grpSpLocks/>
                </p:cNvGrpSpPr>
                <p:nvPr/>
              </p:nvGrpSpPr>
              <p:grpSpPr bwMode="auto">
                <a:xfrm>
                  <a:off x="2743200" y="3103563"/>
                  <a:ext cx="0" cy="762000"/>
                  <a:chOff x="768" y="2064"/>
                  <a:chExt cx="0" cy="480"/>
                </a:xfrm>
              </p:grpSpPr>
              <p:sp>
                <p:nvSpPr>
                  <p:cNvPr id="58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768" y="2064"/>
                    <a:ext cx="0" cy="192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768" y="2352"/>
                    <a:ext cx="0" cy="192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" name="Group 33"/>
                <p:cNvGrpSpPr>
                  <a:grpSpLocks/>
                </p:cNvGrpSpPr>
                <p:nvPr/>
              </p:nvGrpSpPr>
              <p:grpSpPr bwMode="auto">
                <a:xfrm>
                  <a:off x="6324600" y="3103563"/>
                  <a:ext cx="0" cy="762000"/>
                  <a:chOff x="768" y="2064"/>
                  <a:chExt cx="0" cy="480"/>
                </a:xfrm>
              </p:grpSpPr>
              <p:sp>
                <p:nvSpPr>
                  <p:cNvPr id="56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768" y="2064"/>
                    <a:ext cx="0" cy="192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7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768" y="2352"/>
                    <a:ext cx="0" cy="192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3" name="Line 36"/>
                <p:cNvSpPr>
                  <a:spLocks noChangeShapeType="1"/>
                </p:cNvSpPr>
                <p:nvPr/>
              </p:nvSpPr>
              <p:spPr bwMode="auto">
                <a:xfrm>
                  <a:off x="1790700" y="3398838"/>
                  <a:ext cx="0" cy="15240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" name="Line 38"/>
                <p:cNvSpPr>
                  <a:spLocks noChangeShapeType="1"/>
                </p:cNvSpPr>
                <p:nvPr/>
              </p:nvSpPr>
              <p:spPr bwMode="auto">
                <a:xfrm>
                  <a:off x="7353300" y="3408363"/>
                  <a:ext cx="0" cy="15240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" name="Rectangle 39"/>
                <p:cNvSpPr>
                  <a:spLocks noChangeArrowheads="1"/>
                </p:cNvSpPr>
                <p:nvPr/>
              </p:nvSpPr>
              <p:spPr bwMode="auto">
                <a:xfrm>
                  <a:off x="3238500" y="3290888"/>
                  <a:ext cx="609600" cy="16192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orbel" charset="0"/>
                  </a:endParaRPr>
                </a:p>
              </p:txBody>
            </p:sp>
            <p:sp>
              <p:nvSpPr>
                <p:cNvPr id="26" name="Rectangle 40"/>
                <p:cNvSpPr>
                  <a:spLocks noChangeArrowheads="1"/>
                </p:cNvSpPr>
                <p:nvPr/>
              </p:nvSpPr>
              <p:spPr bwMode="auto">
                <a:xfrm>
                  <a:off x="5284788" y="3516313"/>
                  <a:ext cx="620712" cy="15557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orbel" charset="0"/>
                  </a:endParaRPr>
                </a:p>
              </p:txBody>
            </p:sp>
            <p:sp>
              <p:nvSpPr>
                <p:cNvPr id="27" name="Rectangle 41"/>
                <p:cNvSpPr>
                  <a:spLocks noChangeArrowheads="1"/>
                </p:cNvSpPr>
                <p:nvPr/>
              </p:nvSpPr>
              <p:spPr bwMode="auto">
                <a:xfrm>
                  <a:off x="5292725" y="3289300"/>
                  <a:ext cx="615950" cy="163513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orbel" charset="0"/>
                  </a:endParaRPr>
                </a:p>
              </p:txBody>
            </p:sp>
            <p:sp>
              <p:nvSpPr>
                <p:cNvPr id="28" name="Rectangle 55"/>
                <p:cNvSpPr>
                  <a:spLocks noChangeArrowheads="1"/>
                </p:cNvSpPr>
                <p:nvPr/>
              </p:nvSpPr>
              <p:spPr bwMode="auto">
                <a:xfrm>
                  <a:off x="6858000" y="3581400"/>
                  <a:ext cx="304800" cy="609600"/>
                </a:xfrm>
                <a:prstGeom prst="rect">
                  <a:avLst/>
                </a:prstGeom>
                <a:solidFill>
                  <a:srgbClr val="081D58">
                    <a:alpha val="7490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Corbel" charset="0"/>
                  </a:endParaRPr>
                </a:p>
              </p:txBody>
            </p:sp>
            <p:sp>
              <p:nvSpPr>
                <p:cNvPr id="29" name="Rectangle 56"/>
                <p:cNvSpPr>
                  <a:spLocks noChangeArrowheads="1"/>
                </p:cNvSpPr>
                <p:nvPr/>
              </p:nvSpPr>
              <p:spPr bwMode="auto">
                <a:xfrm>
                  <a:off x="6858000" y="2819400"/>
                  <a:ext cx="304800" cy="609600"/>
                </a:xfrm>
                <a:prstGeom prst="rect">
                  <a:avLst/>
                </a:prstGeom>
                <a:solidFill>
                  <a:srgbClr val="081D58">
                    <a:alpha val="7490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Corbel" charset="0"/>
                  </a:endParaRPr>
                </a:p>
              </p:txBody>
            </p:sp>
            <p:sp>
              <p:nvSpPr>
                <p:cNvPr id="30" name="Line 67"/>
                <p:cNvSpPr>
                  <a:spLocks noChangeShapeType="1"/>
                </p:cNvSpPr>
                <p:nvPr/>
              </p:nvSpPr>
              <p:spPr bwMode="auto">
                <a:xfrm>
                  <a:off x="4953000" y="3276600"/>
                  <a:ext cx="0" cy="152400"/>
                </a:xfrm>
                <a:prstGeom prst="line">
                  <a:avLst/>
                </a:prstGeom>
                <a:noFill/>
                <a:ln w="9525">
                  <a:solidFill>
                    <a:srgbClr val="087B08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" name="Line 68"/>
                <p:cNvSpPr>
                  <a:spLocks noChangeShapeType="1"/>
                </p:cNvSpPr>
                <p:nvPr/>
              </p:nvSpPr>
              <p:spPr bwMode="auto">
                <a:xfrm>
                  <a:off x="4876800" y="3276600"/>
                  <a:ext cx="0" cy="152400"/>
                </a:xfrm>
                <a:prstGeom prst="line">
                  <a:avLst/>
                </a:prstGeom>
                <a:noFill/>
                <a:ln w="9525">
                  <a:solidFill>
                    <a:srgbClr val="087B08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" name="Line 69"/>
                <p:cNvSpPr>
                  <a:spLocks noChangeShapeType="1"/>
                </p:cNvSpPr>
                <p:nvPr/>
              </p:nvSpPr>
              <p:spPr bwMode="auto">
                <a:xfrm>
                  <a:off x="5029200" y="3276600"/>
                  <a:ext cx="0" cy="152400"/>
                </a:xfrm>
                <a:prstGeom prst="line">
                  <a:avLst/>
                </a:prstGeom>
                <a:noFill/>
                <a:ln w="9525">
                  <a:solidFill>
                    <a:srgbClr val="087B08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" name="Line 70"/>
                <p:cNvSpPr>
                  <a:spLocks noChangeShapeType="1"/>
                </p:cNvSpPr>
                <p:nvPr/>
              </p:nvSpPr>
              <p:spPr bwMode="auto">
                <a:xfrm>
                  <a:off x="5105400" y="3276600"/>
                  <a:ext cx="0" cy="152400"/>
                </a:xfrm>
                <a:prstGeom prst="line">
                  <a:avLst/>
                </a:prstGeom>
                <a:noFill/>
                <a:ln w="9525">
                  <a:solidFill>
                    <a:srgbClr val="087B08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" name="Line 71"/>
                <p:cNvSpPr>
                  <a:spLocks noChangeShapeType="1"/>
                </p:cNvSpPr>
                <p:nvPr/>
              </p:nvSpPr>
              <p:spPr bwMode="auto">
                <a:xfrm>
                  <a:off x="5181600" y="3276600"/>
                  <a:ext cx="0" cy="152400"/>
                </a:xfrm>
                <a:prstGeom prst="line">
                  <a:avLst/>
                </a:prstGeom>
                <a:noFill/>
                <a:ln w="9525">
                  <a:solidFill>
                    <a:srgbClr val="087B08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" name="Line 72"/>
                <p:cNvSpPr>
                  <a:spLocks noChangeShapeType="1"/>
                </p:cNvSpPr>
                <p:nvPr/>
              </p:nvSpPr>
              <p:spPr bwMode="auto">
                <a:xfrm>
                  <a:off x="5257800" y="3276600"/>
                  <a:ext cx="0" cy="152400"/>
                </a:xfrm>
                <a:prstGeom prst="line">
                  <a:avLst/>
                </a:prstGeom>
                <a:noFill/>
                <a:ln w="9525">
                  <a:solidFill>
                    <a:srgbClr val="087B08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" name="Line 73"/>
                <p:cNvSpPr>
                  <a:spLocks noChangeShapeType="1"/>
                </p:cNvSpPr>
                <p:nvPr/>
              </p:nvSpPr>
              <p:spPr bwMode="auto">
                <a:xfrm>
                  <a:off x="4953000" y="3505200"/>
                  <a:ext cx="0" cy="152400"/>
                </a:xfrm>
                <a:prstGeom prst="line">
                  <a:avLst/>
                </a:prstGeom>
                <a:noFill/>
                <a:ln w="9525">
                  <a:solidFill>
                    <a:srgbClr val="087B08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" name="Line 74"/>
                <p:cNvSpPr>
                  <a:spLocks noChangeShapeType="1"/>
                </p:cNvSpPr>
                <p:nvPr/>
              </p:nvSpPr>
              <p:spPr bwMode="auto">
                <a:xfrm>
                  <a:off x="4876800" y="3505200"/>
                  <a:ext cx="0" cy="152400"/>
                </a:xfrm>
                <a:prstGeom prst="line">
                  <a:avLst/>
                </a:prstGeom>
                <a:noFill/>
                <a:ln w="9525">
                  <a:solidFill>
                    <a:srgbClr val="087B08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" name="Line 75"/>
                <p:cNvSpPr>
                  <a:spLocks noChangeShapeType="1"/>
                </p:cNvSpPr>
                <p:nvPr/>
              </p:nvSpPr>
              <p:spPr bwMode="auto">
                <a:xfrm>
                  <a:off x="5029200" y="3505200"/>
                  <a:ext cx="0" cy="152400"/>
                </a:xfrm>
                <a:prstGeom prst="line">
                  <a:avLst/>
                </a:prstGeom>
                <a:noFill/>
                <a:ln w="9525">
                  <a:solidFill>
                    <a:srgbClr val="087B08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" name="Line 76"/>
                <p:cNvSpPr>
                  <a:spLocks noChangeShapeType="1"/>
                </p:cNvSpPr>
                <p:nvPr/>
              </p:nvSpPr>
              <p:spPr bwMode="auto">
                <a:xfrm>
                  <a:off x="5105400" y="3505200"/>
                  <a:ext cx="0" cy="152400"/>
                </a:xfrm>
                <a:prstGeom prst="line">
                  <a:avLst/>
                </a:prstGeom>
                <a:noFill/>
                <a:ln w="9525">
                  <a:solidFill>
                    <a:srgbClr val="087B08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" name="Line 77"/>
                <p:cNvSpPr>
                  <a:spLocks noChangeShapeType="1"/>
                </p:cNvSpPr>
                <p:nvPr/>
              </p:nvSpPr>
              <p:spPr bwMode="auto">
                <a:xfrm>
                  <a:off x="5181600" y="3505200"/>
                  <a:ext cx="0" cy="152400"/>
                </a:xfrm>
                <a:prstGeom prst="line">
                  <a:avLst/>
                </a:prstGeom>
                <a:noFill/>
                <a:ln w="9525">
                  <a:solidFill>
                    <a:srgbClr val="087B08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" name="Line 78"/>
                <p:cNvSpPr>
                  <a:spLocks noChangeShapeType="1"/>
                </p:cNvSpPr>
                <p:nvPr/>
              </p:nvSpPr>
              <p:spPr bwMode="auto">
                <a:xfrm>
                  <a:off x="5257800" y="3505200"/>
                  <a:ext cx="0" cy="152400"/>
                </a:xfrm>
                <a:prstGeom prst="line">
                  <a:avLst/>
                </a:prstGeom>
                <a:noFill/>
                <a:ln w="9525">
                  <a:solidFill>
                    <a:srgbClr val="087B08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" name="Line 81"/>
                <p:cNvSpPr>
                  <a:spLocks noChangeShapeType="1"/>
                </p:cNvSpPr>
                <p:nvPr/>
              </p:nvSpPr>
              <p:spPr bwMode="auto">
                <a:xfrm>
                  <a:off x="3429000" y="1600200"/>
                  <a:ext cx="381000" cy="0"/>
                </a:xfrm>
                <a:prstGeom prst="line">
                  <a:avLst/>
                </a:prstGeom>
                <a:noFill/>
                <a:ln w="57150">
                  <a:solidFill>
                    <a:srgbClr val="0B5C3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" name="Line 82"/>
                <p:cNvSpPr>
                  <a:spLocks noChangeShapeType="1"/>
                </p:cNvSpPr>
                <p:nvPr/>
              </p:nvSpPr>
              <p:spPr bwMode="auto">
                <a:xfrm>
                  <a:off x="2971800" y="1600200"/>
                  <a:ext cx="381000" cy="0"/>
                </a:xfrm>
                <a:prstGeom prst="line">
                  <a:avLst/>
                </a:prstGeom>
                <a:noFill/>
                <a:ln w="57150">
                  <a:solidFill>
                    <a:srgbClr val="0B5C3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" name="Line 83"/>
                <p:cNvSpPr>
                  <a:spLocks noChangeShapeType="1"/>
                </p:cNvSpPr>
                <p:nvPr/>
              </p:nvSpPr>
              <p:spPr bwMode="auto">
                <a:xfrm>
                  <a:off x="4800600" y="1600200"/>
                  <a:ext cx="381000" cy="0"/>
                </a:xfrm>
                <a:prstGeom prst="line">
                  <a:avLst/>
                </a:prstGeom>
                <a:noFill/>
                <a:ln w="57150">
                  <a:solidFill>
                    <a:srgbClr val="0B5C3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" name="Line 84"/>
                <p:cNvSpPr>
                  <a:spLocks noChangeShapeType="1"/>
                </p:cNvSpPr>
                <p:nvPr/>
              </p:nvSpPr>
              <p:spPr bwMode="auto">
                <a:xfrm>
                  <a:off x="4343400" y="1600200"/>
                  <a:ext cx="381000" cy="0"/>
                </a:xfrm>
                <a:prstGeom prst="line">
                  <a:avLst/>
                </a:prstGeom>
                <a:noFill/>
                <a:ln w="57150">
                  <a:solidFill>
                    <a:srgbClr val="0B5C3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" name="Line 85"/>
                <p:cNvSpPr>
                  <a:spLocks noChangeShapeType="1"/>
                </p:cNvSpPr>
                <p:nvPr/>
              </p:nvSpPr>
              <p:spPr bwMode="auto">
                <a:xfrm>
                  <a:off x="3886200" y="1600200"/>
                  <a:ext cx="381000" cy="0"/>
                </a:xfrm>
                <a:prstGeom prst="line">
                  <a:avLst/>
                </a:prstGeom>
                <a:noFill/>
                <a:ln w="57150">
                  <a:solidFill>
                    <a:srgbClr val="0B5C3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" name="Line 86"/>
                <p:cNvSpPr>
                  <a:spLocks noChangeShapeType="1"/>
                </p:cNvSpPr>
                <p:nvPr/>
              </p:nvSpPr>
              <p:spPr bwMode="auto">
                <a:xfrm>
                  <a:off x="5257800" y="1600200"/>
                  <a:ext cx="381000" cy="0"/>
                </a:xfrm>
                <a:prstGeom prst="line">
                  <a:avLst/>
                </a:prstGeom>
                <a:noFill/>
                <a:ln w="57150">
                  <a:solidFill>
                    <a:srgbClr val="0B5C3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" name="Line 87"/>
                <p:cNvSpPr>
                  <a:spLocks noChangeShapeType="1"/>
                </p:cNvSpPr>
                <p:nvPr/>
              </p:nvSpPr>
              <p:spPr bwMode="auto">
                <a:xfrm>
                  <a:off x="5715000" y="1600200"/>
                  <a:ext cx="381000" cy="0"/>
                </a:xfrm>
                <a:prstGeom prst="line">
                  <a:avLst/>
                </a:prstGeom>
                <a:noFill/>
                <a:ln w="57150">
                  <a:solidFill>
                    <a:srgbClr val="0B5C3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" name="Line 88"/>
                <p:cNvSpPr>
                  <a:spLocks noChangeShapeType="1"/>
                </p:cNvSpPr>
                <p:nvPr/>
              </p:nvSpPr>
              <p:spPr bwMode="auto">
                <a:xfrm>
                  <a:off x="3505200" y="5334000"/>
                  <a:ext cx="381000" cy="0"/>
                </a:xfrm>
                <a:prstGeom prst="line">
                  <a:avLst/>
                </a:prstGeom>
                <a:noFill/>
                <a:ln w="57150">
                  <a:solidFill>
                    <a:srgbClr val="0B5C3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" name="Line 89"/>
                <p:cNvSpPr>
                  <a:spLocks noChangeShapeType="1"/>
                </p:cNvSpPr>
                <p:nvPr/>
              </p:nvSpPr>
              <p:spPr bwMode="auto">
                <a:xfrm>
                  <a:off x="3048000" y="5334000"/>
                  <a:ext cx="381000" cy="0"/>
                </a:xfrm>
                <a:prstGeom prst="line">
                  <a:avLst/>
                </a:prstGeom>
                <a:noFill/>
                <a:ln w="57150">
                  <a:solidFill>
                    <a:srgbClr val="0B5C3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" name="Line 90"/>
                <p:cNvSpPr>
                  <a:spLocks noChangeShapeType="1"/>
                </p:cNvSpPr>
                <p:nvPr/>
              </p:nvSpPr>
              <p:spPr bwMode="auto">
                <a:xfrm>
                  <a:off x="4724400" y="5334000"/>
                  <a:ext cx="381000" cy="0"/>
                </a:xfrm>
                <a:prstGeom prst="line">
                  <a:avLst/>
                </a:prstGeom>
                <a:noFill/>
                <a:ln w="57150">
                  <a:solidFill>
                    <a:srgbClr val="0B5C3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" name="Line 91"/>
                <p:cNvSpPr>
                  <a:spLocks noChangeShapeType="1"/>
                </p:cNvSpPr>
                <p:nvPr/>
              </p:nvSpPr>
              <p:spPr bwMode="auto">
                <a:xfrm>
                  <a:off x="4267200" y="5334000"/>
                  <a:ext cx="381000" cy="0"/>
                </a:xfrm>
                <a:prstGeom prst="line">
                  <a:avLst/>
                </a:prstGeom>
                <a:noFill/>
                <a:ln w="57150">
                  <a:solidFill>
                    <a:srgbClr val="0B5C3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" name="Line 92"/>
                <p:cNvSpPr>
                  <a:spLocks noChangeShapeType="1"/>
                </p:cNvSpPr>
                <p:nvPr/>
              </p:nvSpPr>
              <p:spPr bwMode="auto">
                <a:xfrm>
                  <a:off x="3962400" y="5334000"/>
                  <a:ext cx="381000" cy="0"/>
                </a:xfrm>
                <a:prstGeom prst="line">
                  <a:avLst/>
                </a:prstGeom>
                <a:noFill/>
                <a:ln w="57150">
                  <a:solidFill>
                    <a:srgbClr val="0B5C3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" name="Line 93"/>
                <p:cNvSpPr>
                  <a:spLocks noChangeShapeType="1"/>
                </p:cNvSpPr>
                <p:nvPr/>
              </p:nvSpPr>
              <p:spPr bwMode="auto">
                <a:xfrm>
                  <a:off x="5181600" y="5334000"/>
                  <a:ext cx="381000" cy="0"/>
                </a:xfrm>
                <a:prstGeom prst="line">
                  <a:avLst/>
                </a:prstGeom>
                <a:noFill/>
                <a:ln w="57150">
                  <a:solidFill>
                    <a:srgbClr val="0B5C3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" name="Line 94"/>
                <p:cNvSpPr>
                  <a:spLocks noChangeShapeType="1"/>
                </p:cNvSpPr>
                <p:nvPr/>
              </p:nvSpPr>
              <p:spPr bwMode="auto">
                <a:xfrm>
                  <a:off x="5638800" y="5334000"/>
                  <a:ext cx="381000" cy="0"/>
                </a:xfrm>
                <a:prstGeom prst="line">
                  <a:avLst/>
                </a:prstGeom>
                <a:noFill/>
                <a:ln w="57150">
                  <a:solidFill>
                    <a:srgbClr val="0B5C3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1" name="Isosceles Triangle 10"/>
              <p:cNvSpPr/>
              <p:nvPr/>
            </p:nvSpPr>
            <p:spPr bwMode="auto">
              <a:xfrm rot="5400000">
                <a:off x="56356" y="1824133"/>
                <a:ext cx="3836988" cy="2216150"/>
              </a:xfrm>
              <a:prstGeom prst="triangle">
                <a:avLst/>
              </a:prstGeom>
              <a:solidFill>
                <a:schemeClr val="accent1">
                  <a:lumMod val="75000"/>
                  <a:alpha val="47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latin typeface="Arial" pitchFamily="-65" charset="0"/>
                  <a:ea typeface="+mn-ea"/>
                  <a:cs typeface="+mn-cs"/>
                </a:endParaRPr>
              </a:p>
            </p:txBody>
          </p:sp>
          <p:sp>
            <p:nvSpPr>
              <p:cNvPr id="12" name="Isosceles Triangle 103"/>
              <p:cNvSpPr>
                <a:spLocks noChangeArrowheads="1"/>
              </p:cNvSpPr>
              <p:nvPr/>
            </p:nvSpPr>
            <p:spPr bwMode="auto">
              <a:xfrm rot="-5400000">
                <a:off x="3757571" y="1536810"/>
                <a:ext cx="1493846" cy="2767086"/>
              </a:xfrm>
              <a:prstGeom prst="triangle">
                <a:avLst>
                  <a:gd name="adj" fmla="val 50000"/>
                </a:avLst>
              </a:prstGeom>
              <a:solidFill>
                <a:srgbClr val="660066">
                  <a:alpha val="38039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defTabSz="914400"/>
                <a:endParaRPr lang="en-US" sz="1600"/>
              </a:p>
            </p:txBody>
          </p:sp>
        </p:grpSp>
        <p:grpSp>
          <p:nvGrpSpPr>
            <p:cNvPr id="5" name="Group 110"/>
            <p:cNvGrpSpPr>
              <a:grpSpLocks/>
            </p:cNvGrpSpPr>
            <p:nvPr/>
          </p:nvGrpSpPr>
          <p:grpSpPr bwMode="auto">
            <a:xfrm>
              <a:off x="708025" y="586636"/>
              <a:ext cx="3300413" cy="600791"/>
              <a:chOff x="1362628" y="5154025"/>
              <a:chExt cx="3300202" cy="601315"/>
            </a:xfrm>
          </p:grpSpPr>
          <p:sp>
            <p:nvSpPr>
              <p:cNvPr id="6" name="Right Arrow 5"/>
              <p:cNvSpPr/>
              <p:nvPr/>
            </p:nvSpPr>
            <p:spPr bwMode="auto">
              <a:xfrm>
                <a:off x="1362628" y="5575796"/>
                <a:ext cx="1519141" cy="179544"/>
              </a:xfrm>
              <a:prstGeom prst="rightArrow">
                <a:avLst/>
              </a:prstGeom>
              <a:solidFill>
                <a:schemeClr val="accent2">
                  <a:lumMod val="7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latin typeface="Arial" pitchFamily="-65" charset="0"/>
                  <a:ea typeface="+mn-ea"/>
                  <a:cs typeface="+mn-cs"/>
                </a:endParaRPr>
              </a:p>
            </p:txBody>
          </p:sp>
          <p:sp>
            <p:nvSpPr>
              <p:cNvPr id="7" name="TextBox 105"/>
              <p:cNvSpPr txBox="1">
                <a:spLocks noChangeArrowheads="1"/>
              </p:cNvSpPr>
              <p:nvPr/>
            </p:nvSpPr>
            <p:spPr bwMode="auto">
              <a:xfrm>
                <a:off x="1917344" y="5154025"/>
                <a:ext cx="83918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sto MT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sto MT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sto MT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sto MT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sto MT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sto MT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sto MT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sto MT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sto MT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solidFill>
                      <a:srgbClr val="FF0000"/>
                    </a:solidFill>
                    <a:latin typeface="Corbel" charset="0"/>
                  </a:rPr>
                  <a:t>proton</a:t>
                </a:r>
              </a:p>
            </p:txBody>
          </p:sp>
          <p:sp>
            <p:nvSpPr>
              <p:cNvPr id="8" name="Right Arrow 7"/>
              <p:cNvSpPr/>
              <p:nvPr/>
            </p:nvSpPr>
            <p:spPr bwMode="auto">
              <a:xfrm flipH="1" flipV="1">
                <a:off x="3143689" y="5564675"/>
                <a:ext cx="1519141" cy="177954"/>
              </a:xfrm>
              <a:prstGeom prst="rightArrow">
                <a:avLst/>
              </a:prstGeom>
              <a:solidFill>
                <a:srgbClr val="C7C7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 dirty="0">
                  <a:solidFill>
                    <a:schemeClr val="accent2">
                      <a:lumMod val="50000"/>
                    </a:schemeClr>
                  </a:solidFill>
                  <a:latin typeface="Arial" pitchFamily="-65" charset="0"/>
                  <a:ea typeface="+mn-ea"/>
                  <a:cs typeface="+mn-cs"/>
                </a:endParaRPr>
              </a:p>
            </p:txBody>
          </p:sp>
          <p:sp>
            <p:nvSpPr>
              <p:cNvPr id="9" name="TextBox 107"/>
              <p:cNvSpPr txBox="1">
                <a:spLocks noChangeArrowheads="1"/>
              </p:cNvSpPr>
              <p:nvPr/>
            </p:nvSpPr>
            <p:spPr bwMode="auto">
              <a:xfrm>
                <a:off x="3190319" y="5173917"/>
                <a:ext cx="908271" cy="369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sto MT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sto MT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sto MT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sto MT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sto MT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sto MT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sto MT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sto MT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sto MT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solidFill>
                      <a:srgbClr val="80FF00"/>
                    </a:solidFill>
                    <a:latin typeface="Corbel" charset="0"/>
                  </a:rPr>
                  <a:t>nucleus</a:t>
                </a:r>
              </a:p>
            </p:txBody>
          </p:sp>
        </p:grpSp>
      </p:grpSp>
      <p:pic>
        <p:nvPicPr>
          <p:cNvPr id="81" name="Content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" r="777"/>
          <a:stretch>
            <a:fillRect/>
          </a:stretch>
        </p:blipFill>
        <p:spPr>
          <a:xfrm>
            <a:off x="4396162" y="3117944"/>
            <a:ext cx="4572000" cy="3018987"/>
          </a:xfrm>
          <a:prstGeom prst="rect">
            <a:avLst/>
          </a:prstGeom>
        </p:spPr>
      </p:pic>
      <p:pic>
        <p:nvPicPr>
          <p:cNvPr id="82" name="Content Placeholder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7" r="2887"/>
          <a:stretch>
            <a:fillRect/>
          </a:stretch>
        </p:blipFill>
        <p:spPr>
          <a:xfrm>
            <a:off x="4409390" y="3069099"/>
            <a:ext cx="4734610" cy="3166739"/>
          </a:xfrm>
          <a:prstGeom prst="rect">
            <a:avLst/>
          </a:prstGeom>
        </p:spPr>
      </p:pic>
      <p:sp>
        <p:nvSpPr>
          <p:cNvPr id="83" name="TextBox 82"/>
          <p:cNvSpPr txBox="1"/>
          <p:nvPr/>
        </p:nvSpPr>
        <p:spPr>
          <a:xfrm>
            <a:off x="6032903" y="1000559"/>
            <a:ext cx="10611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eSTAR</a:t>
            </a:r>
            <a:endParaRPr lang="en-US" dirty="0" smtClean="0"/>
          </a:p>
          <a:p>
            <a:r>
              <a:rPr lang="en-US" dirty="0" smtClean="0"/>
              <a:t>J. H. Lee</a:t>
            </a:r>
          </a:p>
        </p:txBody>
      </p:sp>
      <p:sp>
        <p:nvSpPr>
          <p:cNvPr id="84" name="Left Arrow 83"/>
          <p:cNvSpPr/>
          <p:nvPr/>
        </p:nvSpPr>
        <p:spPr>
          <a:xfrm>
            <a:off x="4927686" y="993381"/>
            <a:ext cx="996693" cy="365758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/>
          <p:cNvSpPr txBox="1"/>
          <p:nvPr/>
        </p:nvSpPr>
        <p:spPr>
          <a:xfrm>
            <a:off x="1130892" y="4652389"/>
            <a:ext cx="14278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s/</a:t>
            </a:r>
            <a:r>
              <a:rPr lang="en-US" dirty="0" err="1" smtClean="0"/>
              <a:t>ePHENIX</a:t>
            </a:r>
            <a:endParaRPr lang="en-US" dirty="0" smtClean="0"/>
          </a:p>
          <a:p>
            <a:r>
              <a:rPr lang="en-US" dirty="0" smtClean="0"/>
              <a:t>B. </a:t>
            </a:r>
            <a:r>
              <a:rPr lang="en-US" dirty="0" err="1" smtClean="0"/>
              <a:t>Jacak</a:t>
            </a:r>
            <a:endParaRPr lang="en-US" dirty="0" smtClean="0"/>
          </a:p>
        </p:txBody>
      </p:sp>
      <p:sp>
        <p:nvSpPr>
          <p:cNvPr id="86" name="Right Arrow 85"/>
          <p:cNvSpPr/>
          <p:nvPr/>
        </p:nvSpPr>
        <p:spPr>
          <a:xfrm>
            <a:off x="2560442" y="4676811"/>
            <a:ext cx="978408" cy="36576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Date Placeholder 8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10/21/11</a:t>
            </a:r>
            <a:endParaRPr lang="en-US"/>
          </a:p>
        </p:txBody>
      </p:sp>
      <p:sp>
        <p:nvSpPr>
          <p:cNvPr id="88" name="Footer Placeholder 8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Deshpande, EIC Science and Project Overview</a:t>
            </a:r>
            <a:endParaRPr lang="en-US"/>
          </a:p>
        </p:txBody>
      </p:sp>
      <p:sp>
        <p:nvSpPr>
          <p:cNvPr id="89" name="Slide Number Placeholder 8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94EF-DE2C-E94B-A03A-EB44BBC6B26C}" type="slidenum">
              <a:rPr lang="en-US" smtClean="0"/>
              <a:t>33</a:t>
            </a:fld>
            <a:endParaRPr lang="en-US"/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1848" y="3146015"/>
            <a:ext cx="5311690" cy="329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189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 of EIC: </a:t>
            </a:r>
            <a:r>
              <a:rPr lang="en-US" dirty="0" smtClean="0">
                <a:solidFill>
                  <a:srgbClr val="0000FF"/>
                </a:solidFill>
              </a:rPr>
              <a:t>Stage 1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7166"/>
            <a:ext cx="8686800" cy="544359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Nucleon (spin) structure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Precision measurements of </a:t>
            </a:r>
            <a:r>
              <a:rPr lang="en-US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D</a:t>
            </a:r>
            <a:r>
              <a:rPr lang="en-US" dirty="0" smtClean="0">
                <a:solidFill>
                  <a:srgbClr val="0000FF"/>
                </a:solidFill>
              </a:rPr>
              <a:t>Q, </a:t>
            </a:r>
            <a:r>
              <a:rPr lang="en-US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D</a:t>
            </a:r>
            <a:r>
              <a:rPr lang="en-US" dirty="0" err="1" smtClean="0">
                <a:solidFill>
                  <a:srgbClr val="0000FF"/>
                </a:solidFill>
              </a:rPr>
              <a:t>Qbar</a:t>
            </a:r>
            <a:r>
              <a:rPr lang="en-US" dirty="0" smtClean="0">
                <a:solidFill>
                  <a:srgbClr val="0000FF"/>
                </a:solidFill>
              </a:rPr>
              <a:t> and </a:t>
            </a:r>
            <a:r>
              <a:rPr lang="en-US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D</a:t>
            </a:r>
            <a:r>
              <a:rPr lang="en-US" dirty="0" smtClean="0">
                <a:solidFill>
                  <a:srgbClr val="0000FF"/>
                </a:solidFill>
              </a:rPr>
              <a:t>G via inclusive and semi-inclusive DIS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Start </a:t>
            </a:r>
            <a:r>
              <a:rPr lang="en-US" dirty="0" smtClean="0">
                <a:solidFill>
                  <a:srgbClr val="FF0000"/>
                </a:solidFill>
              </a:rPr>
              <a:t>the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easurement of (gluon) GPDs &amp; </a:t>
            </a:r>
            <a:r>
              <a:rPr lang="en-US" dirty="0" smtClean="0">
                <a:solidFill>
                  <a:srgbClr val="0000FF"/>
                </a:solidFill>
              </a:rPr>
              <a:t>TMD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s: 3D momentum and position (correlations) of the nucleon, possibly leading to orbital angular momentum(?) 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Start the </a:t>
            </a:r>
            <a:r>
              <a:rPr lang="en-US" dirty="0" smtClean="0">
                <a:solidFill>
                  <a:srgbClr val="0000FF"/>
                </a:solidFill>
              </a:rPr>
              <a:t>study of extreme high gluon densities  via inclusive and </a:t>
            </a:r>
            <a:r>
              <a:rPr lang="en-US" dirty="0" err="1" smtClean="0">
                <a:solidFill>
                  <a:srgbClr val="0000FF"/>
                </a:solidFill>
              </a:rPr>
              <a:t>sem</a:t>
            </a:r>
            <a:r>
              <a:rPr lang="en-US" dirty="0" smtClean="0">
                <a:solidFill>
                  <a:srgbClr val="0000FF"/>
                </a:solidFill>
              </a:rPr>
              <a:t>-inclusive DIS off a wide range of nuclei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7F7F7F"/>
                </a:solidFill>
              </a:rPr>
              <a:t>High energy, beam polarization, and a full acceptance detector: why not explore precision electroweak physics and EW (spin) structure functions?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A. Deshpande, EIC Science and Project Overview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8BF52-C1F2-F34F-9E2E-36C5402F2F9E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04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EIC Project status and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Autofit/>
          </a:bodyPr>
          <a:lstStyle/>
          <a:p>
            <a:r>
              <a:rPr lang="en-US" sz="1800" dirty="0" smtClean="0"/>
              <a:t>A “collaboration” of highly motivated people: </a:t>
            </a:r>
          </a:p>
          <a:p>
            <a:pPr lvl="1"/>
            <a:r>
              <a:rPr lang="en-US" sz="1800" dirty="0" smtClean="0"/>
              <a:t>EIC Collaboration </a:t>
            </a:r>
            <a:r>
              <a:rPr lang="en-US" sz="1800" b="1" dirty="0">
                <a:sym typeface="Wingdings"/>
              </a:rPr>
              <a:t>W</a:t>
            </a:r>
            <a:r>
              <a:rPr lang="en-US" sz="1800" b="1" dirty="0" smtClean="0">
                <a:sym typeface="Wingdings"/>
              </a:rPr>
              <a:t>eb Page: </a:t>
            </a:r>
            <a:r>
              <a:rPr lang="en-US" sz="1800" b="1" dirty="0" smtClean="0">
                <a:hlinkClick r:id="rId2"/>
              </a:rPr>
              <a:t>http://web.mit.edu/eicc/</a:t>
            </a:r>
            <a:endParaRPr lang="en-US" sz="1800" b="1" dirty="0" smtClean="0"/>
          </a:p>
          <a:p>
            <a:pPr lvl="1"/>
            <a:r>
              <a:rPr lang="en-US" sz="1800" dirty="0" smtClean="0"/>
              <a:t>100</a:t>
            </a:r>
            <a:r>
              <a:rPr lang="en-US" sz="1800" dirty="0"/>
              <a:t>+ </a:t>
            </a:r>
            <a:r>
              <a:rPr lang="en-US" sz="1800" dirty="0" smtClean="0"/>
              <a:t>dedicated </a:t>
            </a:r>
            <a:r>
              <a:rPr lang="en-US" sz="1800" dirty="0"/>
              <a:t>physicists from 20+ </a:t>
            </a:r>
            <a:r>
              <a:rPr lang="en-US" sz="1800" dirty="0" smtClean="0"/>
              <a:t>institutes </a:t>
            </a:r>
          </a:p>
          <a:p>
            <a:pPr lvl="1"/>
            <a:r>
              <a:rPr lang="en-US" sz="1800" dirty="0" smtClean="0"/>
              <a:t>Task Forces at BNL (</a:t>
            </a:r>
            <a:r>
              <a:rPr lang="en-US" sz="1800" dirty="0" err="1" smtClean="0"/>
              <a:t>Aschenauer</a:t>
            </a:r>
            <a:r>
              <a:rPr lang="en-US" sz="1800" dirty="0" smtClean="0"/>
              <a:t> &amp; </a:t>
            </a:r>
            <a:r>
              <a:rPr lang="en-US" sz="1800" dirty="0" err="1" smtClean="0"/>
              <a:t>Ullrich</a:t>
            </a:r>
            <a:r>
              <a:rPr lang="en-US" sz="1800" dirty="0" smtClean="0"/>
              <a:t>) and at Jefferson Laboratory (</a:t>
            </a:r>
            <a:r>
              <a:rPr lang="en-US" sz="1800" dirty="0" err="1" smtClean="0"/>
              <a:t>Ent</a:t>
            </a:r>
            <a:r>
              <a:rPr lang="en-US" sz="1800" dirty="0" smtClean="0"/>
              <a:t>)</a:t>
            </a:r>
          </a:p>
          <a:p>
            <a:pPr lvl="1"/>
            <a:r>
              <a:rPr lang="en-US" sz="1800" dirty="0" smtClean="0"/>
              <a:t>Steering Committee (</a:t>
            </a:r>
            <a:r>
              <a:rPr lang="en-US" sz="1800" dirty="0" err="1" smtClean="0"/>
              <a:t>co-ordinators</a:t>
            </a:r>
            <a:r>
              <a:rPr lang="en-US" sz="1800" dirty="0" smtClean="0"/>
              <a:t>: A. Deshpande &amp; R. Milner)</a:t>
            </a:r>
          </a:p>
          <a:p>
            <a:r>
              <a:rPr lang="en-US" sz="1800" b="1" dirty="0" smtClean="0"/>
              <a:t>EIC International Advisory Committee </a:t>
            </a:r>
            <a:r>
              <a:rPr lang="en-US" sz="1800" dirty="0" smtClean="0"/>
              <a:t>formed by the BNL &amp; </a:t>
            </a:r>
            <a:r>
              <a:rPr lang="en-US" sz="1800" dirty="0" err="1" smtClean="0"/>
              <a:t>Jlab</a:t>
            </a:r>
            <a:r>
              <a:rPr lang="en-US" sz="1800" dirty="0" smtClean="0"/>
              <a:t> Management to steer this project to realization: </a:t>
            </a:r>
            <a:r>
              <a:rPr lang="en-US" sz="1800" b="1" i="1" u="sng" dirty="0" smtClean="0">
                <a:solidFill>
                  <a:srgbClr val="FF0000"/>
                </a:solidFill>
              </a:rPr>
              <a:t>W. Henning (ANL/RIKEN, Chair</a:t>
            </a:r>
            <a:r>
              <a:rPr lang="en-US" sz="1800" i="1" u="sng" dirty="0" smtClean="0">
                <a:solidFill>
                  <a:srgbClr val="FF0000"/>
                </a:solidFill>
              </a:rPr>
              <a:t>)</a:t>
            </a:r>
            <a:r>
              <a:rPr lang="en-US" sz="1800" i="1" dirty="0" smtClean="0"/>
              <a:t>, J. Bartels (DESY),A. Caldwell (MPI, Munich) A. De </a:t>
            </a:r>
            <a:r>
              <a:rPr lang="en-US" sz="1800" i="1" dirty="0" err="1" smtClean="0"/>
              <a:t>Roeck</a:t>
            </a:r>
            <a:r>
              <a:rPr lang="en-US" sz="1800" i="1" dirty="0" smtClean="0"/>
              <a:t> (CERN), R. </a:t>
            </a:r>
            <a:r>
              <a:rPr lang="en-US" sz="1800" i="1" dirty="0" err="1" smtClean="0"/>
              <a:t>Gerig</a:t>
            </a:r>
            <a:r>
              <a:rPr lang="en-US" sz="1800" i="1" dirty="0" smtClean="0"/>
              <a:t> (ANL), D. </a:t>
            </a:r>
            <a:r>
              <a:rPr lang="en-US" sz="1800" i="1" dirty="0" err="1" smtClean="0"/>
              <a:t>Hetrzog</a:t>
            </a:r>
            <a:r>
              <a:rPr lang="en-US" sz="1800" i="1" dirty="0" smtClean="0"/>
              <a:t> (U of W), X. </a:t>
            </a:r>
            <a:r>
              <a:rPr lang="en-US" sz="1800" i="1" dirty="0" err="1" smtClean="0"/>
              <a:t>Ji</a:t>
            </a:r>
            <a:r>
              <a:rPr lang="en-US" sz="1800" i="1" dirty="0" smtClean="0"/>
              <a:t> (Maryland), R. </a:t>
            </a:r>
            <a:r>
              <a:rPr lang="en-US" sz="1800" i="1" dirty="0" err="1" smtClean="0"/>
              <a:t>Klanner</a:t>
            </a:r>
            <a:r>
              <a:rPr lang="en-US" sz="1800" i="1" dirty="0" smtClean="0"/>
              <a:t> (Hamburg), A. Mueller (Columbia), S. </a:t>
            </a:r>
            <a:r>
              <a:rPr lang="en-US" sz="1800" i="1" dirty="0" err="1" smtClean="0"/>
              <a:t>Nagaitsev</a:t>
            </a:r>
            <a:r>
              <a:rPr lang="en-US" sz="1800" i="1" dirty="0" smtClean="0"/>
              <a:t> (FNAL), N. Saito (J-PARC), Robert </a:t>
            </a:r>
            <a:r>
              <a:rPr lang="en-US" sz="1800" i="1" dirty="0" err="1" smtClean="0"/>
              <a:t>Tribble</a:t>
            </a:r>
            <a:r>
              <a:rPr lang="en-US" sz="1800" i="1" dirty="0" smtClean="0"/>
              <a:t> (Texas A&amp;M), U. </a:t>
            </a:r>
            <a:r>
              <a:rPr lang="en-US" sz="1800" i="1" dirty="0" err="1" smtClean="0"/>
              <a:t>Wienands</a:t>
            </a:r>
            <a:r>
              <a:rPr lang="en-US" sz="1800" i="1" dirty="0" smtClean="0"/>
              <a:t> (SLAC), V. </a:t>
            </a:r>
            <a:r>
              <a:rPr lang="en-US" sz="1800" i="1" dirty="0" err="1" smtClean="0"/>
              <a:t>Shiltev</a:t>
            </a:r>
            <a:r>
              <a:rPr lang="en-US" sz="1800" i="1" dirty="0" smtClean="0"/>
              <a:t> (FNAL)  </a:t>
            </a:r>
          </a:p>
          <a:p>
            <a:pPr marL="0" indent="0">
              <a:buNone/>
            </a:pPr>
            <a:endParaRPr lang="en-US" sz="1800" b="1" dirty="0" smtClean="0">
              <a:solidFill>
                <a:srgbClr val="FF000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1800" b="1" dirty="0" smtClean="0">
                <a:solidFill>
                  <a:srgbClr val="FF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A White for NSAC Long Range Plan 2012/2013 to be produced by early 2012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0000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Writing Group</a:t>
            </a:r>
            <a:r>
              <a:rPr lang="en-US" sz="1800" dirty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: E; </a:t>
            </a:r>
            <a:r>
              <a:rPr lang="en-US" sz="1800" dirty="0" err="1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Aschenauer</a:t>
            </a:r>
            <a:r>
              <a:rPr lang="en-US" sz="1800" dirty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, M. Diehl, H. </a:t>
            </a:r>
            <a:r>
              <a:rPr lang="en-US" sz="1800" dirty="0" err="1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Gao</a:t>
            </a:r>
            <a:r>
              <a:rPr lang="en-US" sz="1800" dirty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,  A. Hutton, T. Horn, K. Kumar, Y. </a:t>
            </a:r>
            <a:r>
              <a:rPr lang="en-US" sz="1800" dirty="0" err="1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Kovchegov</a:t>
            </a:r>
            <a:r>
              <a:rPr lang="en-US" sz="1800" dirty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, M. </a:t>
            </a:r>
            <a:r>
              <a:rPr lang="en-US" sz="1800" dirty="0" smtClean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Ramsey</a:t>
            </a:r>
            <a:r>
              <a:rPr lang="en-US" sz="1800" dirty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-</a:t>
            </a:r>
            <a:r>
              <a:rPr lang="en-US" sz="1800" dirty="0" err="1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Musolf</a:t>
            </a:r>
            <a:r>
              <a:rPr lang="en-US" sz="1800" dirty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, T. </a:t>
            </a:r>
            <a:r>
              <a:rPr lang="en-US" sz="1800" dirty="0" err="1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Roser</a:t>
            </a:r>
            <a:r>
              <a:rPr lang="en-US" sz="1800" dirty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, F. </a:t>
            </a:r>
            <a:r>
              <a:rPr lang="en-US" sz="1800" dirty="0" err="1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Sabatie</a:t>
            </a:r>
            <a:r>
              <a:rPr lang="en-US" sz="1800" dirty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, E. </a:t>
            </a:r>
            <a:r>
              <a:rPr lang="en-US" sz="1800" dirty="0" err="1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Sichtermann</a:t>
            </a:r>
            <a:r>
              <a:rPr lang="en-US" sz="1800" dirty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, T. </a:t>
            </a:r>
            <a:r>
              <a:rPr lang="en-US" sz="1800" dirty="0" err="1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Ullrich</a:t>
            </a:r>
            <a:r>
              <a:rPr lang="en-US" sz="1800" dirty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, W. </a:t>
            </a:r>
            <a:r>
              <a:rPr lang="en-US" sz="1800" dirty="0" err="1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Vogelsang</a:t>
            </a:r>
            <a:r>
              <a:rPr lang="en-US" sz="1800" dirty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, F. Yuan</a:t>
            </a:r>
          </a:p>
          <a:p>
            <a:pPr marL="0" indent="0">
              <a:buNone/>
            </a:pPr>
            <a:r>
              <a:rPr lang="en-US" sz="1800" b="1" dirty="0" smtClean="0">
                <a:solidFill>
                  <a:srgbClr val="0000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Senior Advisors</a:t>
            </a:r>
            <a:r>
              <a:rPr lang="en-US" sz="1800" dirty="0" smtClean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: A. Mueller, R. Holt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0000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Co-Chairs/Editors</a:t>
            </a:r>
            <a:r>
              <a:rPr lang="en-US" sz="1800" dirty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: A. </a:t>
            </a:r>
            <a:r>
              <a:rPr lang="en-US" sz="1800" dirty="0" smtClean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Deshpande, </a:t>
            </a:r>
            <a:r>
              <a:rPr lang="en-US" sz="1800" dirty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J. </a:t>
            </a:r>
            <a:r>
              <a:rPr lang="en-US" sz="1800" dirty="0" err="1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Qiu</a:t>
            </a:r>
            <a:r>
              <a:rPr lang="en-US" sz="1800" dirty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, Z.E. </a:t>
            </a:r>
            <a:r>
              <a:rPr lang="en-US" sz="1800" dirty="0" err="1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Meziani</a:t>
            </a:r>
            <a:r>
              <a:rPr lang="en-US" sz="1800" dirty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</a:t>
            </a:r>
          </a:p>
          <a:p>
            <a:pPr marL="0" indent="0">
              <a:buNone/>
            </a:pPr>
            <a:endParaRPr lang="en-US" sz="1800" dirty="0" smtClean="0">
              <a:solidFill>
                <a:srgbClr val="00000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A. Deshpande, EIC Science and Project Overview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67B97-392F-4E40-B3EA-A51A5BB84959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72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Generic Detector R&amp;D for an EIC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4615"/>
            <a:ext cx="8686800" cy="5412083"/>
          </a:xfrm>
        </p:spPr>
        <p:txBody>
          <a:bodyPr>
            <a:normAutofit fontScale="62500" lnSpcReduction="20000"/>
          </a:bodyPr>
          <a:lstStyle/>
          <a:p>
            <a:r>
              <a:rPr lang="en-US" sz="3200" dirty="0" smtClean="0"/>
              <a:t>Community wide call for R&amp;D Detector proposals for EIC</a:t>
            </a:r>
          </a:p>
          <a:p>
            <a:r>
              <a:rPr lang="en-US" sz="3200" dirty="0" smtClean="0"/>
              <a:t>Program run from BNL (RHIC R&amp;D funds), NOT site specific</a:t>
            </a:r>
          </a:p>
          <a:p>
            <a:pPr marL="57150" indent="0">
              <a:buNone/>
            </a:pPr>
            <a:endParaRPr lang="en-US" dirty="0" smtClean="0"/>
          </a:p>
          <a:p>
            <a:pPr marL="57150" indent="0">
              <a:buNone/>
            </a:pPr>
            <a:r>
              <a:rPr lang="en-US" b="1" i="1" dirty="0" smtClean="0"/>
              <a:t>New detector technology for fiber sampling </a:t>
            </a:r>
            <a:r>
              <a:rPr lang="en-US" b="1" i="1" dirty="0" err="1" smtClean="0"/>
              <a:t>calorimetry</a:t>
            </a:r>
            <a:r>
              <a:rPr lang="en-US" b="1" i="1" dirty="0" smtClean="0"/>
              <a:t> for EIC and STAR</a:t>
            </a:r>
            <a:r>
              <a:rPr lang="en-US" dirty="0" smtClean="0"/>
              <a:t>. </a:t>
            </a:r>
          </a:p>
          <a:p>
            <a:pPr marL="57150" indent="0">
              <a:buNone/>
            </a:pPr>
            <a:r>
              <a:rPr lang="en-US" dirty="0" smtClean="0"/>
              <a:t>UCLA, Texas A&amp;M, Penn State</a:t>
            </a:r>
          </a:p>
          <a:p>
            <a:pPr marL="57150" indent="0">
              <a:buNone/>
            </a:pPr>
            <a:r>
              <a:rPr lang="en-US" b="1" i="1" dirty="0" smtClean="0">
                <a:solidFill>
                  <a:srgbClr val="3366FF"/>
                </a:solidFill>
              </a:rPr>
              <a:t>Front end readout modules for data acquisition and trigger system</a:t>
            </a:r>
            <a:r>
              <a:rPr lang="en-US" dirty="0" smtClean="0">
                <a:solidFill>
                  <a:srgbClr val="3366FF"/>
                </a:solidFill>
              </a:rPr>
              <a:t>. </a:t>
            </a:r>
          </a:p>
          <a:p>
            <a:pPr marL="57150" indent="0">
              <a:buNone/>
            </a:pPr>
            <a:r>
              <a:rPr lang="en-US" dirty="0" smtClean="0">
                <a:solidFill>
                  <a:srgbClr val="3366FF"/>
                </a:solidFill>
              </a:rPr>
              <a:t>Jefferson Lab</a:t>
            </a:r>
          </a:p>
          <a:p>
            <a:pPr marL="57150" indent="0">
              <a:buNone/>
            </a:pPr>
            <a:r>
              <a:rPr lang="en-US" b="1" i="1" dirty="0" smtClean="0"/>
              <a:t>DIRC based PID for EIC Central Detector</a:t>
            </a:r>
            <a:r>
              <a:rPr lang="en-US" b="1" dirty="0" smtClean="0"/>
              <a:t>.</a:t>
            </a:r>
            <a:r>
              <a:rPr lang="en-US" dirty="0" smtClean="0"/>
              <a:t> </a:t>
            </a:r>
          </a:p>
          <a:p>
            <a:pPr marL="57150" indent="0">
              <a:buNone/>
            </a:pPr>
            <a:r>
              <a:rPr lang="en-US" dirty="0" smtClean="0"/>
              <a:t>Catholic U. of America, Old Dominion U., </a:t>
            </a:r>
            <a:r>
              <a:rPr lang="en-US" dirty="0" err="1" smtClean="0"/>
              <a:t>JLab</a:t>
            </a:r>
            <a:r>
              <a:rPr lang="en-US" dirty="0" smtClean="0"/>
              <a:t>, GSI (Darmstadt)</a:t>
            </a:r>
          </a:p>
          <a:p>
            <a:pPr marL="57150" indent="0">
              <a:buNone/>
            </a:pPr>
            <a:r>
              <a:rPr lang="en-US" b="1" i="1" dirty="0" smtClean="0">
                <a:solidFill>
                  <a:srgbClr val="3366FF"/>
                </a:solidFill>
              </a:rPr>
              <a:t>Liquid scintillator calorimeter for the EIC</a:t>
            </a:r>
            <a:r>
              <a:rPr lang="en-US" dirty="0" smtClean="0">
                <a:solidFill>
                  <a:srgbClr val="3366FF"/>
                </a:solidFill>
              </a:rPr>
              <a:t>. </a:t>
            </a:r>
          </a:p>
          <a:p>
            <a:pPr marL="57150" indent="0">
              <a:buNone/>
            </a:pPr>
            <a:r>
              <a:rPr lang="en-US" dirty="0" smtClean="0">
                <a:solidFill>
                  <a:srgbClr val="3366FF"/>
                </a:solidFill>
              </a:rPr>
              <a:t>Ohio State U.</a:t>
            </a:r>
          </a:p>
          <a:p>
            <a:pPr marL="57150" indent="0">
              <a:buNone/>
            </a:pPr>
            <a:r>
              <a:rPr lang="en-US" b="1" i="1" dirty="0" smtClean="0"/>
              <a:t>Test of improved radiation tolerant silicon </a:t>
            </a:r>
            <a:r>
              <a:rPr lang="en-US" b="1" i="1" dirty="0" err="1" smtClean="0"/>
              <a:t>PMTs</a:t>
            </a:r>
            <a:r>
              <a:rPr lang="en-US" i="1" dirty="0" err="1" smtClean="0"/>
              <a:t>.</a:t>
            </a:r>
            <a:r>
              <a:rPr lang="en-US" i="1" dirty="0" smtClean="0"/>
              <a:t> </a:t>
            </a:r>
          </a:p>
          <a:p>
            <a:pPr marL="57150" indent="0">
              <a:buNone/>
            </a:pPr>
            <a:r>
              <a:rPr lang="en-US" dirty="0" smtClean="0"/>
              <a:t>Jefferson Lab</a:t>
            </a:r>
            <a:endParaRPr lang="en-US" i="1" dirty="0" smtClean="0"/>
          </a:p>
          <a:p>
            <a:pPr marL="57150" indent="0"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Letter of Intent for detector R&amp;D towards an EIC detector</a:t>
            </a:r>
            <a:r>
              <a:rPr lang="en-US" b="1" dirty="0" smtClean="0">
                <a:solidFill>
                  <a:srgbClr val="3366FF"/>
                </a:solidFill>
              </a:rPr>
              <a:t> (Low mass tracking and PID</a:t>
            </a:r>
            <a:r>
              <a:rPr lang="en-US" dirty="0" smtClean="0">
                <a:solidFill>
                  <a:srgbClr val="3366FF"/>
                </a:solidFill>
              </a:rPr>
              <a:t>). </a:t>
            </a:r>
          </a:p>
          <a:p>
            <a:pPr marL="57150" indent="0">
              <a:buNone/>
            </a:pPr>
            <a:r>
              <a:rPr lang="en-US" dirty="0" smtClean="0">
                <a:solidFill>
                  <a:srgbClr val="3366FF"/>
                </a:solidFill>
              </a:rPr>
              <a:t>BNL, Florida Inst. Tech., Iowa State, LBNL, LANL, MIT, RBRC, Stony Brook, U. of Virginia, Yale U.</a:t>
            </a:r>
          </a:p>
          <a:p>
            <a:pPr marL="57150" indent="0">
              <a:buNone/>
            </a:pPr>
            <a:endParaRPr lang="en-US" dirty="0" smtClean="0">
              <a:solidFill>
                <a:srgbClr val="3366FF"/>
              </a:solidFill>
            </a:endParaRPr>
          </a:p>
          <a:p>
            <a:pPr marL="57150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Seeds for possible future experimental collaboration…. Attracting new collaborators….</a:t>
            </a:r>
          </a:p>
          <a:p>
            <a:pPr marL="57150" indent="0">
              <a:buNone/>
            </a:pPr>
            <a:endParaRPr lang="en-US" sz="3200" dirty="0">
              <a:solidFill>
                <a:srgbClr val="FF0000"/>
              </a:solidFill>
            </a:endParaRPr>
          </a:p>
          <a:p>
            <a:pPr marL="57150" indent="0">
              <a:buNone/>
            </a:pPr>
            <a:r>
              <a:rPr lang="en-US" sz="3200" dirty="0" smtClean="0">
                <a:solidFill>
                  <a:srgbClr val="0000FF"/>
                </a:solidFill>
              </a:rPr>
              <a:t>Next round of applications and updates requested in November, 2011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Deshpande, EIC Science and Project Overview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94EF-DE2C-E94B-A03A-EB44BBC6B26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088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A. Deshpande, EIC Science and Project Overview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73F6C-F8D8-B348-B654-EE84CB3F7996}" type="slidenum">
              <a:rPr lang="en-US" smtClean="0"/>
              <a:t>37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9760" y="281030"/>
            <a:ext cx="8382000" cy="56991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Arial" charset="0"/>
                <a:cs typeface="Arial" charset="0"/>
              </a:rPr>
              <a:t>EIC Realization Possible Time Line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5026559"/>
              </p:ext>
            </p:extLst>
          </p:nvPr>
        </p:nvGraphicFramePr>
        <p:xfrm>
          <a:off x="101600" y="1417220"/>
          <a:ext cx="8945893" cy="4699075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944757"/>
                <a:gridCol w="437571"/>
                <a:gridCol w="437571"/>
                <a:gridCol w="437571"/>
                <a:gridCol w="437571"/>
                <a:gridCol w="437571"/>
                <a:gridCol w="437571"/>
                <a:gridCol w="437571"/>
                <a:gridCol w="437571"/>
                <a:gridCol w="437571"/>
                <a:gridCol w="437571"/>
                <a:gridCol w="437571"/>
                <a:gridCol w="437571"/>
                <a:gridCol w="437571"/>
                <a:gridCol w="437571"/>
                <a:gridCol w="437571"/>
                <a:gridCol w="437571"/>
              </a:tblGrid>
              <a:tr h="27174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  Activity Name                                                             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latin typeface="Arial" pitchFamily="34" charset="0"/>
                          <a:cs typeface="Arial" pitchFamily="34" charset="0"/>
                        </a:rPr>
                        <a:t>2010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latin typeface="Arial" pitchFamily="34" charset="0"/>
                          <a:cs typeface="Arial" pitchFamily="34" charset="0"/>
                        </a:rPr>
                        <a:t>2011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latin typeface="Arial" pitchFamily="34" charset="0"/>
                          <a:cs typeface="Arial" pitchFamily="34" charset="0"/>
                        </a:rPr>
                        <a:t>2012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latin typeface="Arial" pitchFamily="34" charset="0"/>
                          <a:cs typeface="Arial" pitchFamily="34" charset="0"/>
                        </a:rPr>
                        <a:t>2015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latin typeface="Arial" pitchFamily="34" charset="0"/>
                          <a:cs typeface="Arial" pitchFamily="34" charset="0"/>
                        </a:rPr>
                        <a:t>2016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latin typeface="Arial" pitchFamily="34" charset="0"/>
                          <a:cs typeface="Arial" pitchFamily="34" charset="0"/>
                        </a:rPr>
                        <a:t>2017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latin typeface="Arial" pitchFamily="34" charset="0"/>
                          <a:cs typeface="Arial" pitchFamily="34" charset="0"/>
                        </a:rPr>
                        <a:t>2018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latin typeface="Arial" pitchFamily="34" charset="0"/>
                          <a:cs typeface="Arial" pitchFamily="34" charset="0"/>
                        </a:rPr>
                        <a:t>2019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latin typeface="Arial" pitchFamily="34" charset="0"/>
                          <a:cs typeface="Arial" pitchFamily="34" charset="0"/>
                        </a:rPr>
                        <a:t>2020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latin typeface="Arial" pitchFamily="34" charset="0"/>
                          <a:cs typeface="Arial" pitchFamily="34" charset="0"/>
                        </a:rPr>
                        <a:t>2021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latin typeface="Arial" pitchFamily="34" charset="0"/>
                          <a:cs typeface="Arial" pitchFamily="34" charset="0"/>
                        </a:rPr>
                        <a:t>2022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latin typeface="Arial" pitchFamily="34" charset="0"/>
                          <a:cs typeface="Arial" pitchFamily="34" charset="0"/>
                        </a:rPr>
                        <a:t>2023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latin typeface="Arial" pitchFamily="34" charset="0"/>
                          <a:cs typeface="Arial" pitchFamily="34" charset="0"/>
                        </a:rPr>
                        <a:t>2024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latin typeface="Arial" pitchFamily="34" charset="0"/>
                          <a:cs typeface="Arial" pitchFamily="34" charset="0"/>
                        </a:rPr>
                        <a:t>2025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74320">
                <a:tc>
                  <a:txBody>
                    <a:bodyPr/>
                    <a:lstStyle/>
                    <a:p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2824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12 </a:t>
                      </a:r>
                      <a:r>
                        <a:rPr lang="en-US" sz="1600" b="1" dirty="0" err="1" smtClean="0">
                          <a:latin typeface="Arial" pitchFamily="34" charset="0"/>
                          <a:cs typeface="Arial" pitchFamily="34" charset="0"/>
                        </a:rPr>
                        <a:t>Gev</a:t>
                      </a:r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 Upgrade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2824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FRIB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8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EIC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      </a:t>
                      </a:r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Physics Case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128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NSAC LRP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28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69863" algn="l"/>
                        </a:tabLst>
                        <a:defRPr/>
                      </a:pPr>
                      <a:r>
                        <a:rPr kumimoji="0" lang="en-US" sz="16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      CD0</a:t>
                      </a:r>
                      <a:endParaRPr kumimoji="0" lang="en-US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53638">
                <a:tc>
                  <a:txBody>
                    <a:bodyPr/>
                    <a:lstStyle/>
                    <a:p>
                      <a:r>
                        <a:rPr lang="en-US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      </a:t>
                      </a:r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Machine</a:t>
                      </a:r>
                    </a:p>
                    <a:p>
                      <a:r>
                        <a:rPr lang="en-US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      </a:t>
                      </a:r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Design/R&amp;D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2824">
                <a:tc>
                  <a:txBody>
                    <a:bodyPr/>
                    <a:lstStyle/>
                    <a:p>
                      <a:r>
                        <a:rPr lang="en-US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      </a:t>
                      </a:r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CD1/</a:t>
                      </a:r>
                      <a:r>
                        <a:rPr lang="en-US" sz="1600" b="1" dirty="0" err="1" smtClean="0">
                          <a:latin typeface="Arial" pitchFamily="34" charset="0"/>
                          <a:cs typeface="Arial" pitchFamily="34" charset="0"/>
                        </a:rPr>
                        <a:t>D’nselect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28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 CD2/CD3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28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      Construction</a:t>
                      </a:r>
                      <a:endParaRPr kumimoji="0" lang="en-US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20" name="Straight Connector 26"/>
          <p:cNvCxnSpPr>
            <a:cxnSpLocks noChangeShapeType="1"/>
          </p:cNvCxnSpPr>
          <p:nvPr/>
        </p:nvCxnSpPr>
        <p:spPr bwMode="auto">
          <a:xfrm>
            <a:off x="2057400" y="2244308"/>
            <a:ext cx="2362200" cy="0"/>
          </a:xfrm>
          <a:prstGeom prst="line">
            <a:avLst/>
          </a:prstGeom>
          <a:noFill/>
          <a:ln w="152400" algn="ctr">
            <a:solidFill>
              <a:srgbClr val="00B0F0"/>
            </a:solidFill>
            <a:round/>
            <a:headEnd/>
            <a:tailEnd/>
          </a:ln>
        </p:spPr>
      </p:cxnSp>
      <p:cxnSp>
        <p:nvCxnSpPr>
          <p:cNvPr id="21" name="Straight Connector 27"/>
          <p:cNvCxnSpPr>
            <a:cxnSpLocks noChangeShapeType="1"/>
          </p:cNvCxnSpPr>
          <p:nvPr/>
        </p:nvCxnSpPr>
        <p:spPr bwMode="auto">
          <a:xfrm>
            <a:off x="2963863" y="3661945"/>
            <a:ext cx="914400" cy="0"/>
          </a:xfrm>
          <a:prstGeom prst="line">
            <a:avLst/>
          </a:prstGeom>
          <a:noFill/>
          <a:ln w="152400" algn="ctr">
            <a:solidFill>
              <a:srgbClr val="FFC000"/>
            </a:solidFill>
            <a:round/>
            <a:headEnd/>
            <a:tailEnd/>
          </a:ln>
        </p:spPr>
      </p:cxnSp>
      <p:cxnSp>
        <p:nvCxnSpPr>
          <p:cNvPr id="22" name="Straight Connector 28"/>
          <p:cNvCxnSpPr>
            <a:cxnSpLocks noChangeShapeType="1"/>
          </p:cNvCxnSpPr>
          <p:nvPr/>
        </p:nvCxnSpPr>
        <p:spPr bwMode="auto">
          <a:xfrm>
            <a:off x="3962400" y="4027070"/>
            <a:ext cx="533400" cy="0"/>
          </a:xfrm>
          <a:prstGeom prst="line">
            <a:avLst/>
          </a:prstGeom>
          <a:noFill/>
          <a:ln w="152400" algn="ctr">
            <a:solidFill>
              <a:srgbClr val="C00000"/>
            </a:solidFill>
            <a:round/>
            <a:headEnd/>
            <a:tailEnd/>
          </a:ln>
        </p:spPr>
      </p:cxnSp>
      <p:cxnSp>
        <p:nvCxnSpPr>
          <p:cNvPr id="23" name="Straight Connector 29"/>
          <p:cNvCxnSpPr>
            <a:cxnSpLocks noChangeShapeType="1"/>
          </p:cNvCxnSpPr>
          <p:nvPr/>
        </p:nvCxnSpPr>
        <p:spPr bwMode="auto">
          <a:xfrm>
            <a:off x="6172200" y="5916195"/>
            <a:ext cx="2667000" cy="0"/>
          </a:xfrm>
          <a:prstGeom prst="line">
            <a:avLst/>
          </a:prstGeom>
          <a:noFill/>
          <a:ln w="152400" algn="ctr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4" name="Straight Connector 19"/>
          <p:cNvCxnSpPr>
            <a:cxnSpLocks noChangeShapeType="1"/>
          </p:cNvCxnSpPr>
          <p:nvPr/>
        </p:nvCxnSpPr>
        <p:spPr bwMode="auto">
          <a:xfrm>
            <a:off x="3657600" y="2625308"/>
            <a:ext cx="2895600" cy="0"/>
          </a:xfrm>
          <a:prstGeom prst="line">
            <a:avLst/>
          </a:prstGeom>
          <a:noFill/>
          <a:ln w="152400" algn="ctr">
            <a:solidFill>
              <a:srgbClr val="0070C0"/>
            </a:solidFill>
            <a:round/>
            <a:headEnd/>
            <a:tailEnd/>
          </a:ln>
        </p:spPr>
      </p:cxnSp>
      <p:cxnSp>
        <p:nvCxnSpPr>
          <p:cNvPr id="25" name="Straight Connector 25"/>
          <p:cNvCxnSpPr>
            <a:cxnSpLocks noChangeShapeType="1"/>
          </p:cNvCxnSpPr>
          <p:nvPr/>
        </p:nvCxnSpPr>
        <p:spPr bwMode="auto">
          <a:xfrm>
            <a:off x="4589463" y="5139908"/>
            <a:ext cx="685800" cy="0"/>
          </a:xfrm>
          <a:prstGeom prst="line">
            <a:avLst/>
          </a:prstGeom>
          <a:noFill/>
          <a:ln w="152400" algn="ctr">
            <a:solidFill>
              <a:srgbClr val="C00000"/>
            </a:solidFill>
            <a:round/>
            <a:headEnd/>
            <a:tailEnd/>
          </a:ln>
        </p:spPr>
      </p:cxnSp>
      <p:cxnSp>
        <p:nvCxnSpPr>
          <p:cNvPr id="26" name="Straight Connector 39"/>
          <p:cNvCxnSpPr>
            <a:cxnSpLocks noChangeShapeType="1"/>
          </p:cNvCxnSpPr>
          <p:nvPr/>
        </p:nvCxnSpPr>
        <p:spPr bwMode="auto">
          <a:xfrm>
            <a:off x="5257800" y="5520908"/>
            <a:ext cx="838200" cy="0"/>
          </a:xfrm>
          <a:prstGeom prst="line">
            <a:avLst/>
          </a:prstGeom>
          <a:noFill/>
          <a:ln w="152400" algn="ctr">
            <a:solidFill>
              <a:srgbClr val="C00000"/>
            </a:solidFill>
            <a:round/>
            <a:headEnd/>
            <a:tailEnd/>
          </a:ln>
        </p:spPr>
      </p:cxnSp>
      <p:cxnSp>
        <p:nvCxnSpPr>
          <p:cNvPr id="27" name="Straight Connector 26"/>
          <p:cNvCxnSpPr/>
          <p:nvPr/>
        </p:nvCxnSpPr>
        <p:spPr bwMode="auto">
          <a:xfrm>
            <a:off x="4419600" y="2164933"/>
            <a:ext cx="4648200" cy="0"/>
          </a:xfrm>
          <a:prstGeom prst="line">
            <a:avLst/>
          </a:prstGeom>
          <a:solidFill>
            <a:schemeClr val="accent1"/>
          </a:solidFill>
          <a:ln w="152400" cap="flat" cmpd="sng" algn="ctr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6553200" y="2542758"/>
            <a:ext cx="2513308" cy="0"/>
          </a:xfrm>
          <a:prstGeom prst="line">
            <a:avLst/>
          </a:prstGeom>
          <a:solidFill>
            <a:schemeClr val="accent1"/>
          </a:solidFill>
          <a:ln w="152400" cap="flat" cmpd="sng" algn="ctr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35"/>
          <p:cNvCxnSpPr>
            <a:cxnSpLocks noChangeShapeType="1"/>
          </p:cNvCxnSpPr>
          <p:nvPr/>
        </p:nvCxnSpPr>
        <p:spPr bwMode="auto">
          <a:xfrm flipV="1">
            <a:off x="2065338" y="3274595"/>
            <a:ext cx="906462" cy="0"/>
          </a:xfrm>
          <a:prstGeom prst="line">
            <a:avLst/>
          </a:prstGeom>
          <a:noFill/>
          <a:ln w="152400" algn="ctr">
            <a:solidFill>
              <a:srgbClr val="7030A0"/>
            </a:solidFill>
            <a:round/>
            <a:headEnd/>
            <a:tailEnd/>
          </a:ln>
        </p:spPr>
      </p:cxnSp>
      <p:cxnSp>
        <p:nvCxnSpPr>
          <p:cNvPr id="30" name="Straight Connector 55"/>
          <p:cNvCxnSpPr>
            <a:cxnSpLocks noChangeShapeType="1"/>
          </p:cNvCxnSpPr>
          <p:nvPr/>
        </p:nvCxnSpPr>
        <p:spPr bwMode="auto">
          <a:xfrm flipV="1">
            <a:off x="2065338" y="4566820"/>
            <a:ext cx="2659062" cy="0"/>
          </a:xfrm>
          <a:prstGeom prst="line">
            <a:avLst/>
          </a:prstGeom>
          <a:noFill/>
          <a:ln w="152400" algn="ctr">
            <a:solidFill>
              <a:srgbClr val="7030A0"/>
            </a:solidFill>
            <a:round/>
            <a:headEnd/>
            <a:tailEnd/>
          </a:ln>
        </p:spPr>
      </p:cxnSp>
      <p:sp>
        <p:nvSpPr>
          <p:cNvPr id="31" name="TextBox 30"/>
          <p:cNvSpPr txBox="1"/>
          <p:nvPr/>
        </p:nvSpPr>
        <p:spPr>
          <a:xfrm>
            <a:off x="16074" y="3677"/>
            <a:ext cx="441234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H. Montgomery, Jeff. Laboratory Director</a:t>
            </a:r>
            <a:endParaRPr lang="en-US" dirty="0"/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4289007" y="968171"/>
            <a:ext cx="4762842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eRHIC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Vigdor’s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time line similar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94012" y="6097513"/>
            <a:ext cx="471154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Construction Schedule </a:t>
            </a:r>
            <a:r>
              <a:rPr lang="en-US" dirty="0"/>
              <a:t>H</a:t>
            </a:r>
            <a:r>
              <a:rPr lang="en-US" dirty="0" smtClean="0"/>
              <a:t>ighly </a:t>
            </a:r>
            <a:r>
              <a:rPr lang="en-US" dirty="0"/>
              <a:t>S</a:t>
            </a:r>
            <a:r>
              <a:rPr lang="en-US" dirty="0" smtClean="0"/>
              <a:t>ite Dependent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877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358" y="1022806"/>
            <a:ext cx="9194800" cy="5445588"/>
          </a:xfrm>
        </p:spPr>
        <p:txBody>
          <a:bodyPr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Science Case for EIC: </a:t>
            </a:r>
            <a:r>
              <a:rPr lang="en-US" dirty="0" smtClean="0">
                <a:sym typeface="Wingdings"/>
              </a:rPr>
              <a:t> “Understand QCD” via</a:t>
            </a:r>
            <a:endParaRPr lang="en-US" dirty="0" smtClean="0"/>
          </a:p>
          <a:p>
            <a:pPr marL="0" indent="0">
              <a:buNone/>
            </a:pPr>
            <a:r>
              <a:rPr lang="en-US" sz="3000" b="1" i="1" dirty="0" smtClean="0">
                <a:solidFill>
                  <a:srgbClr val="0000FF"/>
                </a:solidFill>
              </a:rPr>
              <a:t>“Precision study of the role of gluons &amp; sea quarks in QCD”</a:t>
            </a:r>
            <a:endParaRPr lang="en-US" sz="3000" b="1" i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8000"/>
                </a:solidFill>
              </a:rPr>
              <a:t>The Collaboration &amp; the </a:t>
            </a:r>
            <a:r>
              <a:rPr lang="en-US" dirty="0" err="1" smtClean="0">
                <a:solidFill>
                  <a:srgbClr val="008000"/>
                </a:solidFill>
              </a:rPr>
              <a:t>BNL+Jlab</a:t>
            </a:r>
            <a:r>
              <a:rPr lang="en-US" dirty="0" smtClean="0">
                <a:solidFill>
                  <a:srgbClr val="008000"/>
                </a:solidFill>
              </a:rPr>
              <a:t> managements are moving </a:t>
            </a:r>
            <a:r>
              <a:rPr lang="en-US" b="1" u="sng" dirty="0" smtClean="0">
                <a:solidFill>
                  <a:srgbClr val="008000"/>
                </a:solidFill>
              </a:rPr>
              <a:t>(</a:t>
            </a:r>
            <a:r>
              <a:rPr lang="en-US" b="1" i="1" u="sng" dirty="0" smtClean="0">
                <a:solidFill>
                  <a:srgbClr val="008000"/>
                </a:solidFill>
              </a:rPr>
              <a:t>together</a:t>
            </a:r>
            <a:r>
              <a:rPr lang="en-US" b="1" u="sng" dirty="0" smtClean="0">
                <a:solidFill>
                  <a:srgbClr val="008000"/>
                </a:solidFill>
              </a:rPr>
              <a:t>) </a:t>
            </a:r>
            <a:r>
              <a:rPr lang="en-US" dirty="0" smtClean="0">
                <a:solidFill>
                  <a:srgbClr val="008000"/>
                </a:solidFill>
              </a:rPr>
              <a:t>towards realization: </a:t>
            </a:r>
            <a:r>
              <a:rPr lang="en-US" b="1" i="1" dirty="0" err="1" smtClean="0">
                <a:solidFill>
                  <a:srgbClr val="008000"/>
                </a:solidFill>
              </a:rPr>
              <a:t>Milestoe</a:t>
            </a:r>
            <a:r>
              <a:rPr lang="en-US" b="1" i="1" dirty="0" smtClean="0">
                <a:solidFill>
                  <a:srgbClr val="008000"/>
                </a:solidFill>
              </a:rPr>
              <a:t>: NSAC approval 2013 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Machine R&amp;D, detector discussions, simulation studies towards making the final case including detailed detector design and cost considerations</a:t>
            </a:r>
          </a:p>
          <a:p>
            <a:pPr marL="0" indent="0">
              <a:buNone/>
            </a:pPr>
            <a:endParaRPr lang="en-US" b="1" i="1" u="sng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i="1" u="sng" dirty="0" smtClean="0">
                <a:solidFill>
                  <a:srgbClr val="FF0000"/>
                </a:solidFill>
              </a:rPr>
              <a:t>INVITATION:</a:t>
            </a:r>
            <a:r>
              <a:rPr lang="en-US" dirty="0" smtClean="0"/>
              <a:t> Ample opportunities to </a:t>
            </a:r>
            <a:r>
              <a:rPr lang="en-US" sz="3000" b="1" i="1" dirty="0" smtClean="0">
                <a:solidFill>
                  <a:srgbClr val="0000FF"/>
                </a:solidFill>
              </a:rPr>
              <a:t>get involved and influence </a:t>
            </a:r>
            <a:r>
              <a:rPr lang="en-US" dirty="0" smtClean="0"/>
              <a:t>this exciting quest for understanding of QCD! </a:t>
            </a:r>
          </a:p>
          <a:p>
            <a:pPr marL="0" indent="0">
              <a:buNone/>
            </a:pPr>
            <a:r>
              <a:rPr lang="en-US" b="1" i="1" dirty="0" smtClean="0">
                <a:solidFill>
                  <a:schemeClr val="accent2"/>
                </a:solidFill>
              </a:rPr>
              <a:t>RIKEN’s investment in RHIC  has had a DISPROPORTIONATELY LARGE IMPACT  on </a:t>
            </a:r>
            <a:r>
              <a:rPr lang="en-US" b="1" i="1" strike="sngStrike" dirty="0" smtClean="0">
                <a:solidFill>
                  <a:schemeClr val="accent2"/>
                </a:solidFill>
              </a:rPr>
              <a:t>RHIC science</a:t>
            </a:r>
            <a:r>
              <a:rPr lang="en-US" b="1" i="1" dirty="0" smtClean="0">
                <a:solidFill>
                  <a:schemeClr val="accent2"/>
                </a:solidFill>
              </a:rPr>
              <a:t>: Understanding QCD:  </a:t>
            </a:r>
            <a:r>
              <a:rPr lang="en-US" b="1" i="1" dirty="0" smtClean="0">
                <a:solidFill>
                  <a:srgbClr val="008000"/>
                </a:solidFill>
              </a:rPr>
              <a:t>Experiment, Theory &amp; Lattice QCD</a:t>
            </a:r>
          </a:p>
          <a:p>
            <a:pPr marL="0" indent="0">
              <a:buNone/>
            </a:pPr>
            <a:r>
              <a:rPr lang="en-US" sz="3000" b="1" i="1" dirty="0" smtClean="0">
                <a:solidFill>
                  <a:srgbClr val="0000FF"/>
                </a:solidFill>
              </a:rPr>
              <a:t>EIC is the opportunity to do the same or better in the next decade</a:t>
            </a:r>
            <a:endParaRPr lang="en-US" sz="3000" b="1" i="1" dirty="0">
              <a:solidFill>
                <a:srgbClr val="0000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A. Deshpande, EIC Science and Project Overview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67B97-392F-4E40-B3EA-A51A5BB84959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44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39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dirty="0" smtClean="0"/>
              <a:t>Physics Opportunities at the EIC</a:t>
            </a:r>
            <a:endParaRPr lang="en-US" dirty="0"/>
          </a:p>
        </p:txBody>
      </p:sp>
      <p:sp>
        <p:nvSpPr>
          <p:cNvPr id="42" name="Date Placeholder 4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10/21/11</a:t>
            </a:r>
            <a:endParaRPr lang="en-US"/>
          </a:p>
        </p:txBody>
      </p:sp>
      <p:sp>
        <p:nvSpPr>
          <p:cNvPr id="44" name="Footer Placeholder 4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A. Deshpande, EIC Science and Project Overview</a:t>
            </a:r>
            <a:endParaRPr lang="en-US"/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150D-7C2F-1D4C-81AD-057E2CD66132}" type="slidenum">
              <a:rPr lang="en-US" smtClean="0"/>
              <a:pPr/>
              <a:t>39</a:t>
            </a:fld>
            <a:endParaRPr lang="en-US"/>
          </a:p>
        </p:txBody>
      </p:sp>
      <p:grpSp>
        <p:nvGrpSpPr>
          <p:cNvPr id="2" name="Group 38"/>
          <p:cNvGrpSpPr>
            <a:grpSpLocks noChangeAspect="1"/>
          </p:cNvGrpSpPr>
          <p:nvPr/>
        </p:nvGrpSpPr>
        <p:grpSpPr>
          <a:xfrm>
            <a:off x="381000" y="762000"/>
            <a:ext cx="7772400" cy="5715000"/>
            <a:chOff x="0" y="-59437"/>
            <a:chExt cx="8993188" cy="6612637"/>
          </a:xfrm>
        </p:grpSpPr>
        <p:sp>
          <p:nvSpPr>
            <p:cNvPr id="7" name="TextBox 4"/>
            <p:cNvSpPr txBox="1">
              <a:spLocks noChangeArrowheads="1"/>
            </p:cNvSpPr>
            <p:nvPr/>
          </p:nvSpPr>
          <p:spPr bwMode="auto">
            <a:xfrm>
              <a:off x="7848600" y="5943600"/>
              <a:ext cx="1144588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latin typeface="Calibri" pitchFamily="-109" charset="0"/>
                </a:rPr>
                <a:t>∫L dt (fb</a:t>
              </a:r>
              <a:r>
                <a:rPr lang="en-US" b="1" baseline="30000">
                  <a:latin typeface="Calibri" pitchFamily="-109" charset="0"/>
                </a:rPr>
                <a:t>-1</a:t>
              </a:r>
              <a:r>
                <a:rPr lang="en-US" b="1">
                  <a:latin typeface="Calibri" pitchFamily="-109" charset="0"/>
                </a:rPr>
                <a:t>)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0" y="381000"/>
              <a:ext cx="461665" cy="1031501"/>
            </a:xfrm>
            <a:prstGeom prst="rect">
              <a:avLst/>
            </a:prstGeom>
            <a:noFill/>
          </p:spPr>
          <p:txBody>
            <a:bodyPr vert="vert270"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latin typeface="+mn-lt"/>
                </a:rPr>
                <a:t>E</a:t>
              </a:r>
              <a:r>
                <a:rPr lang="en-US" b="1" baseline="-25000" dirty="0">
                  <a:latin typeface="+mn-lt"/>
                </a:rPr>
                <a:t>CM  </a:t>
              </a:r>
              <a:r>
                <a:rPr lang="en-US" b="1" dirty="0">
                  <a:latin typeface="+mn-lt"/>
                </a:rPr>
                <a:t>(</a:t>
              </a:r>
              <a:r>
                <a:rPr lang="en-US" b="1" dirty="0" err="1">
                  <a:latin typeface="+mn-lt"/>
                </a:rPr>
                <a:t>GeV</a:t>
              </a:r>
              <a:r>
                <a:rPr lang="en-US" b="1" dirty="0">
                  <a:latin typeface="+mn-lt"/>
                </a:rPr>
                <a:t>)</a:t>
              </a:r>
              <a:endParaRPr lang="en-US" b="1" baseline="-25000" dirty="0">
                <a:latin typeface="+mn-lt"/>
              </a:endParaRPr>
            </a:p>
          </p:txBody>
        </p:sp>
        <p:sp>
          <p:nvSpPr>
            <p:cNvPr id="9" name="TextBox 10"/>
            <p:cNvSpPr txBox="1">
              <a:spLocks noChangeArrowheads="1"/>
            </p:cNvSpPr>
            <p:nvPr/>
          </p:nvSpPr>
          <p:spPr bwMode="auto">
            <a:xfrm>
              <a:off x="685800" y="5867400"/>
              <a:ext cx="3778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latin typeface="Calibri" pitchFamily="-109" charset="0"/>
                </a:rPr>
                <a:t>0</a:t>
              </a:r>
            </a:p>
          </p:txBody>
        </p:sp>
        <p:sp>
          <p:nvSpPr>
            <p:cNvPr id="10" name="TextBox 11"/>
            <p:cNvSpPr txBox="1">
              <a:spLocks noChangeArrowheads="1"/>
            </p:cNvSpPr>
            <p:nvPr/>
          </p:nvSpPr>
          <p:spPr bwMode="auto">
            <a:xfrm>
              <a:off x="586658" y="4964113"/>
              <a:ext cx="647701" cy="427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b="1" dirty="0">
                  <a:latin typeface="Calibri" pitchFamily="-109" charset="0"/>
                </a:rPr>
                <a:t>20</a:t>
              </a:r>
            </a:p>
          </p:txBody>
        </p:sp>
        <p:sp>
          <p:nvSpPr>
            <p:cNvPr id="11" name="TextBox 12"/>
            <p:cNvSpPr txBox="1">
              <a:spLocks noChangeArrowheads="1"/>
            </p:cNvSpPr>
            <p:nvPr/>
          </p:nvSpPr>
          <p:spPr bwMode="auto">
            <a:xfrm>
              <a:off x="609600" y="4049713"/>
              <a:ext cx="57150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latin typeface="Calibri" pitchFamily="-109" charset="0"/>
                </a:rPr>
                <a:t>40</a:t>
              </a:r>
            </a:p>
          </p:txBody>
        </p:sp>
        <p:sp>
          <p:nvSpPr>
            <p:cNvPr id="12" name="TextBox 13"/>
            <p:cNvSpPr txBox="1">
              <a:spLocks noChangeArrowheads="1"/>
            </p:cNvSpPr>
            <p:nvPr/>
          </p:nvSpPr>
          <p:spPr bwMode="auto">
            <a:xfrm>
              <a:off x="609600" y="3135313"/>
              <a:ext cx="57150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latin typeface="Calibri" pitchFamily="-109" charset="0"/>
                </a:rPr>
                <a:t>60</a:t>
              </a:r>
            </a:p>
          </p:txBody>
        </p:sp>
        <p:sp>
          <p:nvSpPr>
            <p:cNvPr id="13" name="TextBox 14"/>
            <p:cNvSpPr txBox="1">
              <a:spLocks noChangeArrowheads="1"/>
            </p:cNvSpPr>
            <p:nvPr/>
          </p:nvSpPr>
          <p:spPr bwMode="auto">
            <a:xfrm>
              <a:off x="609600" y="2220913"/>
              <a:ext cx="49530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latin typeface="Calibri" pitchFamily="-109" charset="0"/>
                </a:rPr>
                <a:t>80</a:t>
              </a:r>
            </a:p>
          </p:txBody>
        </p:sp>
        <p:pic>
          <p:nvPicPr>
            <p:cNvPr id="14" name="Picture 21" descr="logarithmic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90600" y="152400"/>
              <a:ext cx="6934200" cy="640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533400" y="1295400"/>
              <a:ext cx="722313" cy="369888"/>
            </a:xfrm>
            <a:prstGeom prst="rect">
              <a:avLst/>
            </a:prstGeom>
            <a:noFill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latin typeface="Calibri" pitchFamily="-109" charset="0"/>
                </a:rPr>
                <a:t>100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31813" y="381000"/>
              <a:ext cx="611187" cy="369888"/>
            </a:xfrm>
            <a:prstGeom prst="rect">
              <a:avLst/>
            </a:prstGeom>
            <a:noFill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latin typeface="Calibri" pitchFamily="-109" charset="0"/>
                </a:rPr>
                <a:t>120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447800" y="6096000"/>
              <a:ext cx="312738" cy="369888"/>
            </a:xfrm>
            <a:prstGeom prst="rect">
              <a:avLst/>
            </a:prstGeom>
            <a:noFill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latin typeface="Calibri" pitchFamily="-109" charset="0"/>
                </a:rPr>
                <a:t>1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267200" y="6096000"/>
              <a:ext cx="419100" cy="369888"/>
            </a:xfrm>
            <a:prstGeom prst="rect">
              <a:avLst/>
            </a:prstGeom>
            <a:noFill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latin typeface="Calibri" pitchFamily="-109" charset="0"/>
                </a:rPr>
                <a:t>10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086600" y="6096000"/>
              <a:ext cx="534988" cy="369888"/>
            </a:xfrm>
            <a:prstGeom prst="rect">
              <a:avLst/>
            </a:prstGeom>
            <a:noFill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latin typeface="Calibri" pitchFamily="-109" charset="0"/>
                </a:rPr>
                <a:t>100</a:t>
              </a:r>
            </a:p>
          </p:txBody>
        </p:sp>
        <p:sp>
          <p:nvSpPr>
            <p:cNvPr id="20" name="Oval 19"/>
            <p:cNvSpPr/>
            <p:nvPr/>
          </p:nvSpPr>
          <p:spPr>
            <a:xfrm>
              <a:off x="2293938" y="1295400"/>
              <a:ext cx="3573462" cy="914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gluon saturation</a:t>
              </a:r>
            </a:p>
          </p:txBody>
        </p:sp>
        <p:sp>
          <p:nvSpPr>
            <p:cNvPr id="21" name="Up Arrow 20"/>
            <p:cNvSpPr/>
            <p:nvPr/>
          </p:nvSpPr>
          <p:spPr>
            <a:xfrm>
              <a:off x="4011612" y="304800"/>
              <a:ext cx="484188" cy="977900"/>
            </a:xfrm>
            <a:prstGeom prst="up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6705600" y="4648200"/>
              <a:ext cx="1219200" cy="914400"/>
            </a:xfrm>
            <a:prstGeom prst="ellipse">
              <a:avLst/>
            </a:prstGeom>
            <a:solidFill>
              <a:srgbClr val="00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r>
                <a:rPr lang="en-US" b="1">
                  <a:solidFill>
                    <a:schemeClr val="tx1"/>
                  </a:solidFill>
                </a:rPr>
                <a:t>sin</a:t>
              </a:r>
              <a:r>
                <a:rPr lang="en-US" b="1" baseline="30000">
                  <a:solidFill>
                    <a:schemeClr val="tx1"/>
                  </a:solidFill>
                </a:rPr>
                <a:t>2</a:t>
              </a:r>
              <a:r>
                <a:rPr lang="el-GR" b="1">
                  <a:solidFill>
                    <a:schemeClr val="tx1"/>
                  </a:solidFill>
                </a:rPr>
                <a:t>θ</a:t>
              </a:r>
              <a:r>
                <a:rPr lang="en-US" b="1" baseline="-25000">
                  <a:solidFill>
                    <a:schemeClr val="tx1"/>
                  </a:solidFill>
                </a:rPr>
                <a:t>W</a:t>
              </a:r>
            </a:p>
          </p:txBody>
        </p:sp>
        <p:sp>
          <p:nvSpPr>
            <p:cNvPr id="23" name="Right Arrow 22"/>
            <p:cNvSpPr/>
            <p:nvPr/>
          </p:nvSpPr>
          <p:spPr>
            <a:xfrm>
              <a:off x="7924800" y="4849813"/>
              <a:ext cx="977900" cy="484187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4114800" y="609600"/>
              <a:ext cx="1752600" cy="5410200"/>
            </a:xfrm>
            <a:prstGeom prst="ellipse">
              <a:avLst/>
            </a:prstGeom>
            <a:solidFill>
              <a:srgbClr val="FFFF00">
                <a:alpha val="57000"/>
              </a:srgbClr>
            </a:solidFill>
            <a:ln>
              <a:solidFill>
                <a:schemeClr val="accent1">
                  <a:shade val="50000"/>
                  <a:alpha val="6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tx1"/>
                  </a:solidFill>
                </a:rPr>
                <a:t>DIS</a:t>
              </a:r>
              <a:br>
                <a:rPr lang="en-US" b="1" dirty="0">
                  <a:solidFill>
                    <a:schemeClr val="tx1"/>
                  </a:solidFill>
                </a:rPr>
              </a:br>
              <a:r>
                <a:rPr lang="en-US" b="1" dirty="0">
                  <a:solidFill>
                    <a:schemeClr val="tx1"/>
                  </a:solidFill>
                </a:rPr>
                <a:t>nucleon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tx1"/>
                  </a:solidFill>
                </a:rPr>
                <a:t>structure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5257800" y="3135313"/>
              <a:ext cx="1600200" cy="2884487"/>
            </a:xfrm>
            <a:prstGeom prst="ellipse">
              <a:avLst/>
            </a:prstGeom>
            <a:solidFill>
              <a:srgbClr val="00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 smtClean="0">
                  <a:solidFill>
                    <a:schemeClr val="tx1"/>
                  </a:solidFill>
                </a:rPr>
                <a:t>exclusive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tx1"/>
                  </a:solidFill>
                </a:rPr>
                <a:t>processes</a:t>
              </a: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1600200" y="5638800"/>
              <a:ext cx="57150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600200" y="4572000"/>
              <a:ext cx="57150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600200" y="1447800"/>
              <a:ext cx="57150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42"/>
            <p:cNvSpPr txBox="1">
              <a:spLocks noChangeArrowheads="1"/>
            </p:cNvSpPr>
            <p:nvPr/>
          </p:nvSpPr>
          <p:spPr bwMode="auto">
            <a:xfrm>
              <a:off x="1241425" y="5334000"/>
              <a:ext cx="1243013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  <a:latin typeface="Calibri" pitchFamily="-109" charset="0"/>
                </a:rPr>
                <a:t>x</a:t>
              </a:r>
              <a:r>
                <a:rPr lang="en-US" b="1" baseline="-25000">
                  <a:solidFill>
                    <a:srgbClr val="FF0000"/>
                  </a:solidFill>
                  <a:latin typeface="Calibri" pitchFamily="-109" charset="0"/>
                </a:rPr>
                <a:t>min</a:t>
              </a:r>
              <a:r>
                <a:rPr lang="en-US" b="1">
                  <a:solidFill>
                    <a:srgbClr val="FF0000"/>
                  </a:solidFill>
                  <a:latin typeface="Calibri" pitchFamily="-109" charset="0"/>
                </a:rPr>
                <a:t> ~ 10</a:t>
              </a:r>
              <a:r>
                <a:rPr lang="en-US" b="1" baseline="30000">
                  <a:solidFill>
                    <a:srgbClr val="FF0000"/>
                  </a:solidFill>
                  <a:latin typeface="Calibri" pitchFamily="-109" charset="0"/>
                </a:rPr>
                <a:t>-2</a:t>
              </a:r>
            </a:p>
          </p:txBody>
        </p:sp>
        <p:sp>
          <p:nvSpPr>
            <p:cNvPr id="30" name="TextBox 44"/>
            <p:cNvSpPr txBox="1">
              <a:spLocks noChangeArrowheads="1"/>
            </p:cNvSpPr>
            <p:nvPr/>
          </p:nvSpPr>
          <p:spPr bwMode="auto">
            <a:xfrm>
              <a:off x="1241425" y="4191000"/>
              <a:ext cx="1243013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  <a:latin typeface="Calibri" pitchFamily="-109" charset="0"/>
                </a:rPr>
                <a:t>x</a:t>
              </a:r>
              <a:r>
                <a:rPr lang="en-US" b="1" baseline="-25000">
                  <a:solidFill>
                    <a:srgbClr val="FF0000"/>
                  </a:solidFill>
                  <a:latin typeface="Calibri" pitchFamily="-109" charset="0"/>
                </a:rPr>
                <a:t>min</a:t>
              </a:r>
              <a:r>
                <a:rPr lang="en-US" b="1">
                  <a:solidFill>
                    <a:srgbClr val="FF0000"/>
                  </a:solidFill>
                  <a:latin typeface="Calibri" pitchFamily="-109" charset="0"/>
                </a:rPr>
                <a:t> ~ 10</a:t>
              </a:r>
              <a:r>
                <a:rPr lang="en-US" b="1" baseline="30000">
                  <a:solidFill>
                    <a:srgbClr val="FF0000"/>
                  </a:solidFill>
                  <a:latin typeface="Calibri" pitchFamily="-109" charset="0"/>
                </a:rPr>
                <a:t>-3</a:t>
              </a:r>
            </a:p>
          </p:txBody>
        </p:sp>
        <p:sp>
          <p:nvSpPr>
            <p:cNvPr id="31" name="TextBox 46"/>
            <p:cNvSpPr txBox="1">
              <a:spLocks noChangeArrowheads="1"/>
            </p:cNvSpPr>
            <p:nvPr/>
          </p:nvSpPr>
          <p:spPr bwMode="auto">
            <a:xfrm>
              <a:off x="1241425" y="1143000"/>
              <a:ext cx="1243013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  <a:latin typeface="Calibri" pitchFamily="-109" charset="0"/>
                </a:rPr>
                <a:t>x</a:t>
              </a:r>
              <a:r>
                <a:rPr lang="en-US" b="1" baseline="-25000">
                  <a:solidFill>
                    <a:srgbClr val="FF0000"/>
                  </a:solidFill>
                  <a:latin typeface="Calibri" pitchFamily="-109" charset="0"/>
                </a:rPr>
                <a:t>min</a:t>
              </a:r>
              <a:r>
                <a:rPr lang="en-US" b="1">
                  <a:solidFill>
                    <a:srgbClr val="FF0000"/>
                  </a:solidFill>
                  <a:latin typeface="Calibri" pitchFamily="-109" charset="0"/>
                </a:rPr>
                <a:t> ~ 10</a:t>
              </a:r>
              <a:r>
                <a:rPr lang="en-US" b="1" baseline="30000">
                  <a:solidFill>
                    <a:srgbClr val="FF0000"/>
                  </a:solidFill>
                  <a:latin typeface="Calibri" pitchFamily="-109" charset="0"/>
                </a:rPr>
                <a:t>-4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 rot="5400000" flipH="1" flipV="1">
              <a:off x="3733801" y="3352800"/>
              <a:ext cx="5486400" cy="317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50"/>
            <p:cNvSpPr txBox="1">
              <a:spLocks noChangeArrowheads="1"/>
            </p:cNvSpPr>
            <p:nvPr/>
          </p:nvSpPr>
          <p:spPr bwMode="auto">
            <a:xfrm>
              <a:off x="6248400" y="152400"/>
              <a:ext cx="79375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latin typeface="Calibri" pitchFamily="-109" charset="0"/>
                </a:rPr>
                <a:t>50 fb</a:t>
              </a:r>
              <a:r>
                <a:rPr lang="en-US" b="1" baseline="30000">
                  <a:latin typeface="Calibri" pitchFamily="-109" charset="0"/>
                </a:rPr>
                <a:t>-1</a:t>
              </a:r>
            </a:p>
          </p:txBody>
        </p:sp>
        <p:sp>
          <p:nvSpPr>
            <p:cNvPr id="34" name="Oval 33"/>
            <p:cNvSpPr/>
            <p:nvPr/>
          </p:nvSpPr>
          <p:spPr>
            <a:xfrm>
              <a:off x="2971800" y="2133600"/>
              <a:ext cx="1295400" cy="38862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tx1"/>
                  </a:solidFill>
                </a:rPr>
                <a:t>quarks, gluons in nuclei</a:t>
              </a:r>
            </a:p>
          </p:txBody>
        </p:sp>
        <p:sp>
          <p:nvSpPr>
            <p:cNvPr id="35" name="Oval 34"/>
            <p:cNvSpPr/>
            <p:nvPr/>
          </p:nvSpPr>
          <p:spPr>
            <a:xfrm>
              <a:off x="5334000" y="1143000"/>
              <a:ext cx="1600200" cy="2198687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 smtClean="0">
                  <a:solidFill>
                    <a:srgbClr val="FFFF00"/>
                  </a:solidFill>
                </a:rPr>
                <a:t>Electroweak &amp; BSM  processes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 rot="5400000" flipH="1" flipV="1">
              <a:off x="6401594" y="381795"/>
              <a:ext cx="990600" cy="836611"/>
            </a:xfrm>
            <a:prstGeom prst="straightConnector1">
              <a:avLst/>
            </a:prstGeom>
            <a:ln w="76200" cmpd="sng"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440843" y="-59437"/>
              <a:ext cx="3451941" cy="534177"/>
            </a:xfrm>
            <a:prstGeom prst="rect">
              <a:avLst/>
            </a:prstGeom>
            <a:solidFill>
              <a:srgbClr val="660066"/>
            </a:solidFill>
            <a:ln w="38100" cmpd="sng"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FF00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</a:rPr>
                <a:t>EIC Physics Landscape</a:t>
              </a:r>
              <a:endParaRPr lang="en-US" sz="2400" b="1" dirty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912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QCD definitely correct, </a:t>
            </a:r>
            <a:r>
              <a:rPr lang="en-US" dirty="0" smtClean="0">
                <a:solidFill>
                  <a:srgbClr val="FF0000"/>
                </a:solidFill>
              </a:rPr>
              <a:t>but…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4132"/>
            <a:ext cx="4249030" cy="14608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Lattice QCD</a:t>
            </a:r>
          </a:p>
          <a:p>
            <a:r>
              <a:rPr lang="en-US" sz="2000" dirty="0" smtClean="0"/>
              <a:t>Starting from QCD </a:t>
            </a:r>
            <a:r>
              <a:rPr lang="en-US" sz="2000" dirty="0" err="1" smtClean="0"/>
              <a:t>lagrangian</a:t>
            </a:r>
            <a:r>
              <a:rPr lang="en-US" sz="2000" dirty="0"/>
              <a:t> </a:t>
            </a:r>
            <a:r>
              <a:rPr lang="en-US" sz="2000" dirty="0" smtClean="0">
                <a:sym typeface="Wingdings"/>
              </a:rPr>
              <a:t></a:t>
            </a:r>
            <a:r>
              <a:rPr lang="en-US" sz="2000" dirty="0" smtClean="0"/>
              <a:t> Static properties of hadrons: hadron mass spectrum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A. Deshpande, EIC Science and Project Overview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73F6C-F8D8-B348-B654-EE84CB3F7996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6230" y="1004132"/>
            <a:ext cx="4401245" cy="32260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116" y="3315451"/>
            <a:ext cx="3009094" cy="3118335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482118" y="4473845"/>
            <a:ext cx="4437770" cy="183799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 err="1" smtClean="0"/>
              <a:t>Perturbative</a:t>
            </a:r>
            <a:r>
              <a:rPr lang="en-US" sz="2200" dirty="0" smtClean="0"/>
              <a:t> QCD</a:t>
            </a:r>
          </a:p>
          <a:p>
            <a:r>
              <a:rPr lang="en-US" sz="2200" dirty="0" smtClean="0"/>
              <a:t>Calculations possible in </a:t>
            </a:r>
            <a:r>
              <a:rPr lang="en-US" sz="2200" b="1" i="1" dirty="0" smtClean="0">
                <a:solidFill>
                  <a:srgbClr val="008000"/>
                </a:solidFill>
              </a:rPr>
              <a:t>when</a:t>
            </a:r>
            <a:r>
              <a:rPr lang="en-US" sz="2200" dirty="0" smtClean="0"/>
              <a:t> coupling is small, at high Q</a:t>
            </a:r>
          </a:p>
          <a:p>
            <a:pPr marL="0" indent="0">
              <a:buNone/>
            </a:pPr>
            <a:r>
              <a:rPr lang="en-US" sz="2200" b="1" dirty="0" smtClean="0">
                <a:solidFill>
                  <a:srgbClr val="FF0000"/>
                </a:solidFill>
              </a:rPr>
              <a:t>Problematic at low Q </a:t>
            </a:r>
            <a:r>
              <a:rPr lang="en-US" sz="2200" b="1" dirty="0" smtClean="0">
                <a:solidFill>
                  <a:srgbClr val="FF0000"/>
                </a:solidFill>
                <a:sym typeface="Wingdings"/>
              </a:rPr>
              <a:t></a:t>
            </a:r>
            <a:r>
              <a:rPr lang="en-US" sz="2200" b="1" dirty="0" smtClean="0">
                <a:solidFill>
                  <a:srgbClr val="FF0000"/>
                </a:solidFill>
              </a:rPr>
              <a:t> fast rise of </a:t>
            </a:r>
            <a:r>
              <a:rPr lang="en-US" sz="2200" b="1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a</a:t>
            </a:r>
            <a:r>
              <a:rPr lang="en-US" sz="2200" b="1" baseline="-25000" dirty="0" err="1" smtClean="0">
                <a:solidFill>
                  <a:srgbClr val="FF0000"/>
                </a:solidFill>
              </a:rPr>
              <a:t>S</a:t>
            </a:r>
            <a:r>
              <a:rPr lang="en-US" sz="2200" b="1" dirty="0" smtClean="0">
                <a:solidFill>
                  <a:srgbClr val="FF0000"/>
                </a:solidFill>
              </a:rPr>
              <a:t>(Q)</a:t>
            </a:r>
            <a:endParaRPr lang="en-US" sz="2200" b="1" baseline="-25000" dirty="0" smtClean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2411677"/>
            <a:ext cx="407034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No guidance on </a:t>
            </a:r>
            <a:r>
              <a:rPr lang="en-US" sz="2000" b="1" dirty="0" err="1">
                <a:solidFill>
                  <a:srgbClr val="FF0000"/>
                </a:solidFill>
              </a:rPr>
              <a:t>partonic</a:t>
            </a:r>
            <a:r>
              <a:rPr lang="en-US" sz="2000" b="1" dirty="0">
                <a:solidFill>
                  <a:srgbClr val="FF0000"/>
                </a:solidFill>
              </a:rPr>
              <a:t> dynamics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240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5640"/>
            <a:ext cx="8229600" cy="764404"/>
          </a:xfrm>
        </p:spPr>
        <p:txBody>
          <a:bodyPr/>
          <a:lstStyle/>
          <a:p>
            <a:r>
              <a:rPr lang="en-US" dirty="0" smtClean="0"/>
              <a:t>Electroweak &amp; beyond….(?)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134850"/>
            <a:ext cx="8686800" cy="536260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High energy collisions of polarized electrons and protons and nuclei afford a unique opportunity to study electro-weak deep inelastic scattering</a:t>
            </a:r>
          </a:p>
          <a:p>
            <a:pPr lvl="1"/>
            <a:r>
              <a:rPr lang="en-US" b="1" dirty="0" smtClean="0">
                <a:solidFill>
                  <a:srgbClr val="0000FF"/>
                </a:solidFill>
              </a:rPr>
              <a:t>Electroweak structure functions (including spin)</a:t>
            </a:r>
          </a:p>
          <a:p>
            <a:pPr lvl="1"/>
            <a:r>
              <a:rPr lang="en-US" dirty="0" smtClean="0"/>
              <a:t>Significant contributions from W and Z bosons which have different couplings with </a:t>
            </a:r>
            <a:r>
              <a:rPr lang="en-US" b="1" i="1" dirty="0" smtClean="0">
                <a:solidFill>
                  <a:srgbClr val="FF0000"/>
                </a:solidFill>
              </a:rPr>
              <a:t>quarks and anti-quarks</a:t>
            </a:r>
          </a:p>
          <a:p>
            <a:pPr marL="0" indent="0"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Parity violating DIS</a:t>
            </a:r>
            <a:r>
              <a:rPr lang="en-US" dirty="0" smtClean="0"/>
              <a:t>: a probe of beyond </a:t>
            </a:r>
            <a:r>
              <a:rPr lang="en-US" dirty="0" err="1" smtClean="0"/>
              <a:t>TeV</a:t>
            </a:r>
            <a:r>
              <a:rPr lang="en-US" dirty="0" smtClean="0"/>
              <a:t> scale physics</a:t>
            </a:r>
          </a:p>
          <a:p>
            <a:pPr lvl="1"/>
            <a:r>
              <a:rPr lang="en-US" dirty="0" smtClean="0"/>
              <a:t>Measurements at higher Q</a:t>
            </a:r>
            <a:r>
              <a:rPr lang="en-US" baseline="30000" dirty="0" smtClean="0"/>
              <a:t>2</a:t>
            </a:r>
            <a:r>
              <a:rPr lang="en-US" dirty="0" smtClean="0"/>
              <a:t> than the PV DIS 12 </a:t>
            </a:r>
            <a:r>
              <a:rPr lang="en-US" dirty="0" err="1" smtClean="0"/>
              <a:t>GeV</a:t>
            </a:r>
            <a:r>
              <a:rPr lang="en-US" dirty="0" smtClean="0"/>
              <a:t> at </a:t>
            </a:r>
            <a:r>
              <a:rPr lang="en-US" dirty="0" err="1" smtClean="0"/>
              <a:t>Jlab</a:t>
            </a:r>
            <a:endParaRPr lang="en-US" dirty="0" smtClean="0"/>
          </a:p>
          <a:p>
            <a:pPr lvl="1"/>
            <a:r>
              <a:rPr lang="en-US" dirty="0" smtClean="0"/>
              <a:t>Precision measurement of Sin</a:t>
            </a:r>
            <a:r>
              <a:rPr lang="en-US" baseline="30000" dirty="0" smtClean="0"/>
              <a:t>2</a:t>
            </a:r>
            <a:r>
              <a:rPr lang="en-US" dirty="0" smtClean="0">
                <a:latin typeface="Symbol" charset="2"/>
                <a:cs typeface="Symbol" charset="2"/>
              </a:rPr>
              <a:t>Q</a:t>
            </a:r>
            <a:r>
              <a:rPr lang="en-US" baseline="-25000" dirty="0" smtClean="0">
                <a:cs typeface="Symbol" charset="2"/>
              </a:rPr>
              <a:t>W</a:t>
            </a:r>
            <a:endParaRPr lang="en-US" dirty="0" smtClean="0">
              <a:latin typeface="Symbol" charset="2"/>
              <a:cs typeface="Symbol" charset="2"/>
            </a:endParaRPr>
          </a:p>
          <a:p>
            <a:endParaRPr lang="en-US" dirty="0" smtClean="0"/>
          </a:p>
          <a:p>
            <a:r>
              <a:rPr lang="en-US" b="1" dirty="0" smtClean="0">
                <a:solidFill>
                  <a:srgbClr val="008000"/>
                </a:solidFill>
              </a:rPr>
              <a:t>New window for physics beyond SM?</a:t>
            </a:r>
          </a:p>
          <a:p>
            <a:pPr lvl="1"/>
            <a:r>
              <a:rPr lang="en-US" dirty="0" smtClean="0"/>
              <a:t>Lepton flavor violation search</a:t>
            </a:r>
          </a:p>
          <a:p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10/21/11</a:t>
            </a:r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A. Deshpande, EIC Science and Project Overview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150D-7C2F-1D4C-81AD-057E2CD66132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9825" y="5820708"/>
            <a:ext cx="2743200" cy="3354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959579" y="5083454"/>
            <a:ext cx="285885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arXiv</a:t>
            </a:r>
            <a:r>
              <a:rPr lang="en-US" dirty="0" smtClean="0"/>
              <a:t>: 006.5063v1 [</a:t>
            </a:r>
            <a:r>
              <a:rPr lang="en-US" dirty="0" err="1" smtClean="0"/>
              <a:t>hep-ph</a:t>
            </a:r>
            <a:r>
              <a:rPr lang="en-US" dirty="0" smtClean="0"/>
              <a:t>]</a:t>
            </a:r>
          </a:p>
          <a:p>
            <a:r>
              <a:rPr lang="en-US" dirty="0" smtClean="0"/>
              <a:t>M. </a:t>
            </a:r>
            <a:r>
              <a:rPr lang="en-US" dirty="0" err="1" smtClean="0"/>
              <a:t>Gonderinger</a:t>
            </a:r>
            <a:r>
              <a:rPr lang="en-US" dirty="0" smtClean="0"/>
              <a:t> et al.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55539" y="557186"/>
            <a:ext cx="5814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BNL LDRD: Deshpande, Marciano, Kumar &amp; </a:t>
            </a:r>
            <a:r>
              <a:rPr lang="en-US" dirty="0" err="1" smtClean="0"/>
              <a:t>Vogelsang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79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EW Physics Highlights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493846" y="910762"/>
            <a:ext cx="4650154" cy="2714564"/>
          </a:xfrm>
        </p:spPr>
        <p:txBody>
          <a:bodyPr anchor="ctr"/>
          <a:lstStyle/>
          <a:p>
            <a:pPr marL="0" indent="0">
              <a:buNone/>
            </a:pPr>
            <a:r>
              <a:rPr lang="en-US" dirty="0" smtClean="0"/>
              <a:t>Deviations from the curve may hint at existence of </a:t>
            </a:r>
            <a:r>
              <a:rPr lang="en-US" dirty="0"/>
              <a:t>BSM scenarios including: </a:t>
            </a:r>
            <a:r>
              <a:rPr lang="en-US" dirty="0" err="1"/>
              <a:t>Lepto</a:t>
            </a:r>
            <a:r>
              <a:rPr lang="en-US" dirty="0"/>
              <a:t>-Quarks, RPV SUSY extensions, E</a:t>
            </a:r>
            <a:r>
              <a:rPr lang="en-US" baseline="-25000" dirty="0"/>
              <a:t>6</a:t>
            </a:r>
            <a:r>
              <a:rPr lang="en-US" dirty="0"/>
              <a:t>/Z’ based extensions of the </a:t>
            </a:r>
            <a:r>
              <a:rPr lang="en-US" dirty="0" smtClean="0"/>
              <a:t>SM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A. Deshpande, EIC Science and Project Overview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73F6C-F8D8-B348-B654-EE84CB3F7996}" type="slidenum">
              <a:rPr lang="en-US" smtClean="0"/>
              <a:t>41</a:t>
            </a:fld>
            <a:endParaRPr lang="en-US"/>
          </a:p>
        </p:txBody>
      </p:sp>
      <p:pic>
        <p:nvPicPr>
          <p:cNvPr id="6" name="Picture 15" descr="running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20" y="1106749"/>
            <a:ext cx="3904178" cy="251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3639258" y="3818888"/>
            <a:ext cx="5486400" cy="2573050"/>
            <a:chOff x="419100" y="2261980"/>
            <a:chExt cx="8507797" cy="3990045"/>
          </a:xfrm>
        </p:grpSpPr>
        <p:pic>
          <p:nvPicPr>
            <p:cNvPr id="9" name="Bild 13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100" y="2446646"/>
              <a:ext cx="3950971" cy="3753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Bild 8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3366" y="2371950"/>
              <a:ext cx="4003531" cy="388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952451" y="2371950"/>
              <a:ext cx="5167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CC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624326" y="2261980"/>
              <a:ext cx="5383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</a:t>
              </a:r>
              <a:r>
                <a:rPr lang="en-US" dirty="0" smtClean="0"/>
                <a:t>C</a:t>
              </a:r>
              <a:endParaRPr lang="en-US" dirty="0"/>
            </a:p>
          </p:txBody>
        </p:sp>
      </p:grpSp>
      <p:sp>
        <p:nvSpPr>
          <p:cNvPr id="18" name="Content Placeholder 6"/>
          <p:cNvSpPr txBox="1">
            <a:spLocks/>
          </p:cNvSpPr>
          <p:nvPr/>
        </p:nvSpPr>
        <p:spPr>
          <a:xfrm>
            <a:off x="0" y="3684177"/>
            <a:ext cx="3482954" cy="27145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/>
              <a:t>Electroweak CC and NC structure functions: access to spin properties of quarks and anti-quarks over a wide x, Q</a:t>
            </a:r>
            <a:r>
              <a:rPr lang="en-US" baseline="30000" dirty="0" smtClean="0"/>
              <a:t>2</a:t>
            </a:r>
            <a:r>
              <a:rPr lang="en-US" dirty="0" smtClean="0"/>
              <a:t> range.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539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8"/>
          <p:cNvSpPr txBox="1">
            <a:spLocks noChangeArrowheads="1"/>
          </p:cNvSpPr>
          <p:nvPr/>
        </p:nvSpPr>
        <p:spPr bwMode="auto">
          <a:xfrm>
            <a:off x="1004888" y="2782888"/>
            <a:ext cx="184785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Luminosity upgrade:</a:t>
            </a:r>
          </a:p>
        </p:txBody>
      </p:sp>
      <p:sp>
        <p:nvSpPr>
          <p:cNvPr id="17411" name="Line 9"/>
          <p:cNvSpPr>
            <a:spLocks noChangeShapeType="1"/>
          </p:cNvSpPr>
          <p:nvPr/>
        </p:nvSpPr>
        <p:spPr bwMode="auto">
          <a:xfrm>
            <a:off x="2968625" y="3962400"/>
            <a:ext cx="1543050" cy="0"/>
          </a:xfrm>
          <a:prstGeom prst="line">
            <a:avLst/>
          </a:prstGeom>
          <a:noFill/>
          <a:ln w="28575">
            <a:solidFill>
              <a:srgbClr val="FF0066"/>
            </a:solidFill>
            <a:prstDash val="lgDash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2" name="Text Box 10"/>
          <p:cNvSpPr txBox="1">
            <a:spLocks noChangeArrowheads="1"/>
          </p:cNvSpPr>
          <p:nvPr/>
        </p:nvSpPr>
        <p:spPr bwMode="auto">
          <a:xfrm>
            <a:off x="2874963" y="3990975"/>
            <a:ext cx="1928812" cy="517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Further luminosity upgrades (pp, low-E)</a:t>
            </a:r>
          </a:p>
        </p:txBody>
      </p:sp>
      <p:sp>
        <p:nvSpPr>
          <p:cNvPr id="17413" name="AutoShape 11"/>
          <p:cNvSpPr>
            <a:spLocks noChangeArrowheads="1"/>
          </p:cNvSpPr>
          <p:nvPr/>
        </p:nvSpPr>
        <p:spPr bwMode="auto">
          <a:xfrm>
            <a:off x="4521200" y="3914775"/>
            <a:ext cx="88900" cy="101600"/>
          </a:xfrm>
          <a:prstGeom prst="diamond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4" name="Rectangle 19"/>
          <p:cNvSpPr>
            <a:spLocks noChangeArrowheads="1"/>
          </p:cNvSpPr>
          <p:nvPr/>
        </p:nvSpPr>
        <p:spPr bwMode="auto">
          <a:xfrm>
            <a:off x="3149600" y="3089275"/>
            <a:ext cx="131763" cy="88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5" name="Line 20"/>
          <p:cNvSpPr>
            <a:spLocks noChangeShapeType="1"/>
          </p:cNvSpPr>
          <p:nvPr/>
        </p:nvSpPr>
        <p:spPr bwMode="auto">
          <a:xfrm>
            <a:off x="3078163" y="3128963"/>
            <a:ext cx="43656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6" name="AutoShape 21"/>
          <p:cNvSpPr>
            <a:spLocks noChangeArrowheads="1"/>
          </p:cNvSpPr>
          <p:nvPr/>
        </p:nvSpPr>
        <p:spPr bwMode="auto">
          <a:xfrm>
            <a:off x="3508375" y="3089275"/>
            <a:ext cx="88900" cy="88900"/>
          </a:xfrm>
          <a:prstGeom prst="diamond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7" name="Rectangle 22"/>
          <p:cNvSpPr>
            <a:spLocks noChangeArrowheads="1"/>
          </p:cNvSpPr>
          <p:nvPr/>
        </p:nvSpPr>
        <p:spPr bwMode="auto">
          <a:xfrm>
            <a:off x="3413125" y="2163763"/>
            <a:ext cx="101600" cy="101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8" name="Line 23"/>
          <p:cNvSpPr>
            <a:spLocks noChangeShapeType="1"/>
          </p:cNvSpPr>
          <p:nvPr/>
        </p:nvSpPr>
        <p:spPr bwMode="auto">
          <a:xfrm>
            <a:off x="3424238" y="2224088"/>
            <a:ext cx="863600" cy="0"/>
          </a:xfrm>
          <a:prstGeom prst="line">
            <a:avLst/>
          </a:prstGeom>
          <a:noFill/>
          <a:ln w="28575">
            <a:solidFill>
              <a:srgbClr val="042B7F"/>
            </a:solidFill>
            <a:prstDash val="lgDash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9" name="AutoShape 24"/>
          <p:cNvSpPr>
            <a:spLocks noChangeArrowheads="1"/>
          </p:cNvSpPr>
          <p:nvPr/>
        </p:nvSpPr>
        <p:spPr bwMode="auto">
          <a:xfrm>
            <a:off x="4203700" y="2174875"/>
            <a:ext cx="88900" cy="88900"/>
          </a:xfrm>
          <a:prstGeom prst="diamond">
            <a:avLst/>
          </a:prstGeom>
          <a:solidFill>
            <a:srgbClr val="042B7F"/>
          </a:solidFill>
          <a:ln w="9525">
            <a:solidFill>
              <a:srgbClr val="042B7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67"/>
          <p:cNvGrpSpPr>
            <a:grpSpLocks/>
          </p:cNvGrpSpPr>
          <p:nvPr/>
        </p:nvGrpSpPr>
        <p:grpSpPr bwMode="auto">
          <a:xfrm>
            <a:off x="501650" y="265113"/>
            <a:ext cx="8089900" cy="5884862"/>
            <a:chOff x="501650" y="265113"/>
            <a:chExt cx="8089900" cy="5884862"/>
          </a:xfrm>
        </p:grpSpPr>
        <p:pic>
          <p:nvPicPr>
            <p:cNvPr id="1747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1650" y="265113"/>
              <a:ext cx="8089900" cy="588486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17476" name="Rectangle 66"/>
            <p:cNvSpPr>
              <a:spLocks noChangeArrowheads="1"/>
            </p:cNvSpPr>
            <p:nvPr/>
          </p:nvSpPr>
          <p:spPr bwMode="auto">
            <a:xfrm>
              <a:off x="7162800" y="1981200"/>
              <a:ext cx="1358900" cy="3302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21" name="Text Box 30"/>
          <p:cNvSpPr txBox="1">
            <a:spLocks noChangeArrowheads="1"/>
          </p:cNvSpPr>
          <p:nvPr/>
        </p:nvSpPr>
        <p:spPr bwMode="auto">
          <a:xfrm>
            <a:off x="4610100" y="3060700"/>
            <a:ext cx="2425700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Staged approach to eRHIC</a:t>
            </a: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2149475" y="3711575"/>
            <a:ext cx="1320800" cy="1004888"/>
            <a:chOff x="1018" y="2274"/>
            <a:chExt cx="832" cy="633"/>
          </a:xfrm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1172" y="2274"/>
              <a:ext cx="627" cy="621"/>
              <a:chOff x="1172" y="2274"/>
              <a:chExt cx="627" cy="621"/>
            </a:xfrm>
          </p:grpSpPr>
          <p:sp>
            <p:nvSpPr>
              <p:cNvPr id="17473" name="Line 5"/>
              <p:cNvSpPr>
                <a:spLocks noChangeShapeType="1"/>
              </p:cNvSpPr>
              <p:nvPr/>
            </p:nvSpPr>
            <p:spPr bwMode="auto">
              <a:xfrm flipV="1">
                <a:off x="1793" y="2274"/>
                <a:ext cx="0" cy="621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4" name="Line 6"/>
              <p:cNvSpPr>
                <a:spLocks noChangeShapeType="1"/>
              </p:cNvSpPr>
              <p:nvPr/>
            </p:nvSpPr>
            <p:spPr bwMode="auto">
              <a:xfrm flipH="1">
                <a:off x="1172" y="2893"/>
                <a:ext cx="627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472" name="Text Box 7"/>
            <p:cNvSpPr txBox="1">
              <a:spLocks noChangeArrowheads="1"/>
            </p:cNvSpPr>
            <p:nvPr/>
          </p:nvSpPr>
          <p:spPr bwMode="auto">
            <a:xfrm>
              <a:off x="1018" y="2715"/>
              <a:ext cx="83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solidFill>
                    <a:srgbClr val="0000FF"/>
                  </a:solidFill>
                </a:rPr>
                <a:t>LHC HI starts</a:t>
              </a:r>
            </a:p>
          </p:txBody>
        </p:sp>
      </p:grpSp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3355975" y="1838325"/>
            <a:ext cx="2908300" cy="1014413"/>
            <a:chOff x="2114" y="1158"/>
            <a:chExt cx="1832" cy="639"/>
          </a:xfrm>
        </p:grpSpPr>
        <p:sp>
          <p:nvSpPr>
            <p:cNvPr id="17469" name="AutoShape 13"/>
            <p:cNvSpPr>
              <a:spLocks/>
            </p:cNvSpPr>
            <p:nvPr/>
          </p:nvSpPr>
          <p:spPr bwMode="auto">
            <a:xfrm rot="5400000">
              <a:off x="2937" y="450"/>
              <a:ext cx="301" cy="1717"/>
            </a:xfrm>
            <a:prstGeom prst="rightBrace">
              <a:avLst>
                <a:gd name="adj1" fmla="val 47536"/>
                <a:gd name="adj2" fmla="val 49949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70" name="Text Box 14"/>
            <p:cNvSpPr txBox="1">
              <a:spLocks noChangeArrowheads="1"/>
            </p:cNvSpPr>
            <p:nvPr/>
          </p:nvSpPr>
          <p:spPr bwMode="auto">
            <a:xfrm>
              <a:off x="2114" y="1471"/>
              <a:ext cx="1313" cy="32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RHIC-II science by-passing RHIC-II project</a:t>
              </a:r>
            </a:p>
          </p:txBody>
        </p:sp>
      </p:grpSp>
      <p:grpSp>
        <p:nvGrpSpPr>
          <p:cNvPr id="7" name="Group 15"/>
          <p:cNvGrpSpPr>
            <a:grpSpLocks/>
          </p:cNvGrpSpPr>
          <p:nvPr/>
        </p:nvGrpSpPr>
        <p:grpSpPr bwMode="auto">
          <a:xfrm>
            <a:off x="5240338" y="1808163"/>
            <a:ext cx="2052637" cy="1163637"/>
            <a:chOff x="3301" y="1139"/>
            <a:chExt cx="1293" cy="733"/>
          </a:xfrm>
        </p:grpSpPr>
        <p:sp>
          <p:nvSpPr>
            <p:cNvPr id="17467" name="AutoShape 16"/>
            <p:cNvSpPr>
              <a:spLocks/>
            </p:cNvSpPr>
            <p:nvPr/>
          </p:nvSpPr>
          <p:spPr bwMode="auto">
            <a:xfrm rot="5400000">
              <a:off x="3800" y="640"/>
              <a:ext cx="262" cy="1260"/>
            </a:xfrm>
            <a:prstGeom prst="rightBrace">
              <a:avLst>
                <a:gd name="adj1" fmla="val 40076"/>
                <a:gd name="adj2" fmla="val 50556"/>
              </a:avLst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68" name="Text Box 17"/>
            <p:cNvSpPr txBox="1">
              <a:spLocks noChangeArrowheads="1"/>
            </p:cNvSpPr>
            <p:nvPr/>
          </p:nvSpPr>
          <p:spPr bwMode="auto">
            <a:xfrm>
              <a:off x="3372" y="1412"/>
              <a:ext cx="1222" cy="46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>
                  <a:solidFill>
                    <a:srgbClr val="FF0000"/>
                  </a:solidFill>
                </a:rPr>
                <a:t>Opportunity for up-grade* or 1</a:t>
              </a:r>
              <a:r>
                <a:rPr lang="en-US" sz="1400" baseline="30000">
                  <a:solidFill>
                    <a:srgbClr val="FF0000"/>
                  </a:solidFill>
                </a:rPr>
                <a:t>st</a:t>
              </a:r>
              <a:r>
                <a:rPr lang="en-US" sz="1400">
                  <a:solidFill>
                    <a:srgbClr val="FF0000"/>
                  </a:solidFill>
                </a:rPr>
                <a:t> EIC stage (eRHIC-I)</a:t>
              </a:r>
            </a:p>
          </p:txBody>
        </p:sp>
      </p:grpSp>
      <p:sp>
        <p:nvSpPr>
          <p:cNvPr id="6164" name="Text Box 25"/>
          <p:cNvSpPr txBox="1">
            <a:spLocks noChangeArrowheads="1"/>
          </p:cNvSpPr>
          <p:nvPr/>
        </p:nvSpPr>
        <p:spPr bwMode="auto">
          <a:xfrm>
            <a:off x="7234238" y="2432050"/>
            <a:ext cx="1909762" cy="17399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</a:rPr>
              <a:t>EIC = Electron-Ion Collider; eRHIC = BNL realization by adding e beam to RHIC</a:t>
            </a:r>
          </a:p>
        </p:txBody>
      </p:sp>
      <p:sp>
        <p:nvSpPr>
          <p:cNvPr id="17426" name="Rectangle 32"/>
          <p:cNvSpPr>
            <a:spLocks noChangeArrowheads="1"/>
          </p:cNvSpPr>
          <p:nvPr/>
        </p:nvSpPr>
        <p:spPr bwMode="auto">
          <a:xfrm>
            <a:off x="4914900" y="3492500"/>
            <a:ext cx="1752600" cy="2921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7" name="Rectangle 33"/>
          <p:cNvSpPr>
            <a:spLocks noChangeArrowheads="1"/>
          </p:cNvSpPr>
          <p:nvPr/>
        </p:nvSpPr>
        <p:spPr bwMode="auto">
          <a:xfrm>
            <a:off x="5283200" y="4229100"/>
            <a:ext cx="3251200" cy="18923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" name="Group 333"/>
          <p:cNvGrpSpPr>
            <a:grpSpLocks/>
          </p:cNvGrpSpPr>
          <p:nvPr/>
        </p:nvGrpSpPr>
        <p:grpSpPr bwMode="auto">
          <a:xfrm>
            <a:off x="2874963" y="3962400"/>
            <a:ext cx="1928812" cy="546100"/>
            <a:chOff x="2874963" y="3962400"/>
            <a:chExt cx="1928812" cy="546100"/>
          </a:xfrm>
        </p:grpSpPr>
        <p:sp>
          <p:nvSpPr>
            <p:cNvPr id="17465" name="Line 9"/>
            <p:cNvSpPr>
              <a:spLocks noChangeShapeType="1"/>
            </p:cNvSpPr>
            <p:nvPr/>
          </p:nvSpPr>
          <p:spPr bwMode="auto">
            <a:xfrm>
              <a:off x="2968625" y="3962400"/>
              <a:ext cx="1543050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prstDash val="lgDash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6" name="Text Box 10"/>
            <p:cNvSpPr txBox="1">
              <a:spLocks noChangeArrowheads="1"/>
            </p:cNvSpPr>
            <p:nvPr/>
          </p:nvSpPr>
          <p:spPr bwMode="auto">
            <a:xfrm>
              <a:off x="2874963" y="3990975"/>
              <a:ext cx="1928812" cy="5175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Further luminosity upgrades (pp, low-E)</a:t>
              </a:r>
            </a:p>
          </p:txBody>
        </p:sp>
      </p:grpSp>
      <p:sp>
        <p:nvSpPr>
          <p:cNvPr id="17429" name="AutoShape 11"/>
          <p:cNvSpPr>
            <a:spLocks noChangeArrowheads="1"/>
          </p:cNvSpPr>
          <p:nvPr/>
        </p:nvSpPr>
        <p:spPr bwMode="auto">
          <a:xfrm>
            <a:off x="4495800" y="3914775"/>
            <a:ext cx="88900" cy="101600"/>
          </a:xfrm>
          <a:prstGeom prst="diamond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" name="Group 65"/>
          <p:cNvGrpSpPr>
            <a:grpSpLocks/>
          </p:cNvGrpSpPr>
          <p:nvPr/>
        </p:nvGrpSpPr>
        <p:grpSpPr bwMode="auto">
          <a:xfrm>
            <a:off x="7112000" y="1917700"/>
            <a:ext cx="1409700" cy="387350"/>
            <a:chOff x="7124700" y="1930400"/>
            <a:chExt cx="1409700" cy="387350"/>
          </a:xfrm>
        </p:grpSpPr>
        <p:sp>
          <p:nvSpPr>
            <p:cNvPr id="17463" name="AutoShape 27"/>
            <p:cNvSpPr>
              <a:spLocks noChangeArrowheads="1"/>
            </p:cNvSpPr>
            <p:nvPr/>
          </p:nvSpPr>
          <p:spPr bwMode="auto">
            <a:xfrm>
              <a:off x="7188200" y="1930400"/>
              <a:ext cx="1346200" cy="387350"/>
            </a:xfrm>
            <a:prstGeom prst="rightArrow">
              <a:avLst>
                <a:gd name="adj1" fmla="val 50000"/>
                <a:gd name="adj2" fmla="val 86885"/>
              </a:avLst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64" name="Text Box 26"/>
            <p:cNvSpPr txBox="1">
              <a:spLocks noChangeArrowheads="1"/>
            </p:cNvSpPr>
            <p:nvPr/>
          </p:nvSpPr>
          <p:spPr bwMode="auto">
            <a:xfrm>
              <a:off x="7124700" y="1987550"/>
              <a:ext cx="13843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eRHIC-I physics</a:t>
              </a:r>
            </a:p>
          </p:txBody>
        </p:sp>
      </p:grpSp>
      <p:sp>
        <p:nvSpPr>
          <p:cNvPr id="4" name="Text Box 32"/>
          <p:cNvSpPr txBox="1">
            <a:spLocks noChangeArrowheads="1"/>
          </p:cNvSpPr>
          <p:nvPr/>
        </p:nvSpPr>
        <p:spPr bwMode="auto">
          <a:xfrm>
            <a:off x="0" y="6134100"/>
            <a:ext cx="91440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>
                <a:solidFill>
                  <a:srgbClr val="FF0000"/>
                </a:solidFill>
              </a:rPr>
              <a:t>* New </a:t>
            </a:r>
            <a:r>
              <a:rPr lang="en-US" sz="1800" dirty="0" smtClean="0">
                <a:solidFill>
                  <a:srgbClr val="FF0000"/>
                </a:solidFill>
              </a:rPr>
              <a:t>PHENIX and STAR Decadal Plans provide options for this period.</a:t>
            </a:r>
            <a:endParaRPr lang="en-US" sz="1800" dirty="0">
              <a:solidFill>
                <a:srgbClr val="FF0000"/>
              </a:solidFill>
            </a:endParaRPr>
          </a:p>
        </p:txBody>
      </p:sp>
      <p:grpSp>
        <p:nvGrpSpPr>
          <p:cNvPr id="10" name="Group 19"/>
          <p:cNvGrpSpPr>
            <a:grpSpLocks/>
          </p:cNvGrpSpPr>
          <p:nvPr/>
        </p:nvGrpSpPr>
        <p:grpSpPr bwMode="auto">
          <a:xfrm>
            <a:off x="5080000" y="4165600"/>
            <a:ext cx="2705100" cy="1993900"/>
            <a:chOff x="4495800" y="3497263"/>
            <a:chExt cx="3937000" cy="3003550"/>
          </a:xfrm>
        </p:grpSpPr>
        <p:pic>
          <p:nvPicPr>
            <p:cNvPr id="340" name="Picture 3" descr="eRHIC ERL2.bmp                                                 00069BE2Mothers of Invention           BFF2B6A3: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95800" y="3497263"/>
              <a:ext cx="3904654" cy="3003550"/>
            </a:xfrm>
            <a:prstGeom prst="rect">
              <a:avLst/>
            </a:prstGeom>
            <a:noFill/>
            <a:ln w="9525">
              <a:solidFill>
                <a:srgbClr val="284C7B"/>
              </a:solidFill>
              <a:miter lim="800000"/>
              <a:headEnd/>
              <a:tailEnd/>
            </a:ln>
            <a:effectLst>
              <a:outerShdw blurRad="127000" dist="50800" dir="1920000" algn="tl" rotWithShape="0">
                <a:srgbClr val="284C7B"/>
              </a:outerShdw>
            </a:effectLst>
          </p:spPr>
        </p:pic>
        <p:sp>
          <p:nvSpPr>
            <p:cNvPr id="341" name="Rectangle 340"/>
            <p:cNvSpPr/>
            <p:nvPr/>
          </p:nvSpPr>
          <p:spPr>
            <a:xfrm>
              <a:off x="7037291" y="4422721"/>
              <a:ext cx="931110" cy="14874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42" name="Rectangle 341"/>
            <p:cNvSpPr/>
            <p:nvPr/>
          </p:nvSpPr>
          <p:spPr>
            <a:xfrm>
              <a:off x="4969442" y="4444242"/>
              <a:ext cx="993492" cy="14659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43" name="Rectangle 342"/>
            <p:cNvSpPr/>
            <p:nvPr/>
          </p:nvSpPr>
          <p:spPr>
            <a:xfrm>
              <a:off x="7732736" y="4506418"/>
              <a:ext cx="277254" cy="140373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344" name="Straight Connector 343"/>
            <p:cNvCxnSpPr/>
            <p:nvPr/>
          </p:nvCxnSpPr>
          <p:spPr>
            <a:xfrm rot="16200000" flipV="1">
              <a:off x="6378983" y="5471333"/>
              <a:ext cx="87763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/>
            <p:cNvCxnSpPr/>
            <p:nvPr/>
          </p:nvCxnSpPr>
          <p:spPr>
            <a:xfrm>
              <a:off x="5489292" y="5037300"/>
              <a:ext cx="230582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18"/>
            <p:cNvGrpSpPr>
              <a:grpSpLocks noChangeAspect="1"/>
            </p:cNvGrpSpPr>
            <p:nvPr/>
          </p:nvGrpSpPr>
          <p:grpSpPr bwMode="auto">
            <a:xfrm>
              <a:off x="5433757" y="5220512"/>
              <a:ext cx="206412" cy="206304"/>
              <a:chOff x="2094520" y="1776044"/>
              <a:chExt cx="1815164" cy="2728878"/>
            </a:xfrm>
          </p:grpSpPr>
          <p:sp>
            <p:nvSpPr>
              <p:cNvPr id="363" name="Rectangle 362"/>
              <p:cNvSpPr/>
              <p:nvPr/>
            </p:nvSpPr>
            <p:spPr>
              <a:xfrm>
                <a:off x="2095262" y="1788258"/>
                <a:ext cx="914308" cy="272033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64" name="Rectangle 363"/>
              <p:cNvSpPr/>
              <p:nvPr/>
            </p:nvSpPr>
            <p:spPr>
              <a:xfrm>
                <a:off x="2968934" y="3781048"/>
                <a:ext cx="914295" cy="72754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65" name="Rectangle 364"/>
              <p:cNvSpPr/>
              <p:nvPr/>
            </p:nvSpPr>
            <p:spPr>
              <a:xfrm>
                <a:off x="3009570" y="1788258"/>
                <a:ext cx="893983" cy="75916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66" name="Rectangle 365"/>
              <p:cNvSpPr/>
              <p:nvPr/>
            </p:nvSpPr>
            <p:spPr>
              <a:xfrm>
                <a:off x="2968934" y="2832096"/>
                <a:ext cx="914295" cy="75916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67" name="Rectangle 366"/>
              <p:cNvSpPr/>
              <p:nvPr/>
            </p:nvSpPr>
            <p:spPr>
              <a:xfrm>
                <a:off x="2948610" y="2072934"/>
                <a:ext cx="507952" cy="18979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68" name="Rectangle 367"/>
              <p:cNvSpPr/>
              <p:nvPr/>
            </p:nvSpPr>
            <p:spPr>
              <a:xfrm>
                <a:off x="2928299" y="3148413"/>
                <a:ext cx="528263" cy="15816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69" name="Rectangle 368"/>
              <p:cNvSpPr/>
              <p:nvPr/>
            </p:nvSpPr>
            <p:spPr>
              <a:xfrm>
                <a:off x="2928299" y="4034102"/>
                <a:ext cx="487627" cy="18979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2" name="Group 26"/>
            <p:cNvGrpSpPr>
              <a:grpSpLocks noChangeAspect="1"/>
            </p:cNvGrpSpPr>
            <p:nvPr/>
          </p:nvGrpSpPr>
          <p:grpSpPr bwMode="auto">
            <a:xfrm>
              <a:off x="5433757" y="5487495"/>
              <a:ext cx="206412" cy="206304"/>
              <a:chOff x="2094520" y="1779785"/>
              <a:chExt cx="1815164" cy="2728878"/>
            </a:xfrm>
          </p:grpSpPr>
          <p:sp>
            <p:nvSpPr>
              <p:cNvPr id="356" name="Rectangle 355"/>
              <p:cNvSpPr/>
              <p:nvPr/>
            </p:nvSpPr>
            <p:spPr>
              <a:xfrm>
                <a:off x="2095262" y="1771596"/>
                <a:ext cx="914308" cy="275197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57" name="Rectangle 356"/>
              <p:cNvSpPr/>
              <p:nvPr/>
            </p:nvSpPr>
            <p:spPr>
              <a:xfrm>
                <a:off x="2968934" y="3796027"/>
                <a:ext cx="914295" cy="72754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58" name="Rectangle 357"/>
              <p:cNvSpPr/>
              <p:nvPr/>
            </p:nvSpPr>
            <p:spPr>
              <a:xfrm>
                <a:off x="3009570" y="1771596"/>
                <a:ext cx="893983" cy="75916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59" name="Rectangle 358"/>
              <p:cNvSpPr/>
              <p:nvPr/>
            </p:nvSpPr>
            <p:spPr>
              <a:xfrm>
                <a:off x="2968934" y="2815453"/>
                <a:ext cx="914295" cy="79078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60" name="Rectangle 359"/>
              <p:cNvSpPr/>
              <p:nvPr/>
            </p:nvSpPr>
            <p:spPr>
              <a:xfrm>
                <a:off x="2948610" y="2056291"/>
                <a:ext cx="507952" cy="18979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61" name="Rectangle 360"/>
              <p:cNvSpPr/>
              <p:nvPr/>
            </p:nvSpPr>
            <p:spPr>
              <a:xfrm>
                <a:off x="2928299" y="3163392"/>
                <a:ext cx="528263" cy="15816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62" name="Rectangle 361"/>
              <p:cNvSpPr/>
              <p:nvPr/>
            </p:nvSpPr>
            <p:spPr>
              <a:xfrm>
                <a:off x="2928299" y="4049081"/>
                <a:ext cx="487627" cy="18979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348" name="Double Bracket 347"/>
            <p:cNvSpPr/>
            <p:nvPr/>
          </p:nvSpPr>
          <p:spPr>
            <a:xfrm>
              <a:off x="5336802" y="5042083"/>
              <a:ext cx="399708" cy="856107"/>
            </a:xfrm>
            <a:prstGeom prst="bracketPair">
              <a:avLst/>
            </a:prstGeom>
            <a:ln w="76200" cap="flat" cmpd="tri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349" name="Straight Connector 348"/>
            <p:cNvCxnSpPr/>
            <p:nvPr/>
          </p:nvCxnSpPr>
          <p:spPr>
            <a:xfrm>
              <a:off x="5339114" y="5448614"/>
              <a:ext cx="385844" cy="2392"/>
            </a:xfrm>
            <a:prstGeom prst="line">
              <a:avLst/>
            </a:prstGeom>
            <a:ln w="76200" cap="flat" cmpd="tri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/>
            <p:cNvCxnSpPr/>
            <p:nvPr/>
          </p:nvCxnSpPr>
          <p:spPr>
            <a:xfrm>
              <a:off x="5329872" y="5718839"/>
              <a:ext cx="385844" cy="0"/>
            </a:xfrm>
            <a:prstGeom prst="line">
              <a:avLst/>
            </a:prstGeom>
            <a:ln w="76200" cap="flat" cmpd="tri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/>
            <p:cNvCxnSpPr/>
            <p:nvPr/>
          </p:nvCxnSpPr>
          <p:spPr>
            <a:xfrm>
              <a:off x="5385322" y="5037300"/>
              <a:ext cx="307289" cy="0"/>
            </a:xfrm>
            <a:prstGeom prst="line">
              <a:avLst/>
            </a:prstGeom>
            <a:ln w="76200" cap="flat" cmpd="tri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/>
            <p:cNvCxnSpPr/>
            <p:nvPr/>
          </p:nvCxnSpPr>
          <p:spPr>
            <a:xfrm rot="16200000" flipV="1">
              <a:off x="4950570" y="5323069"/>
              <a:ext cx="118372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3" name="Text Box 55"/>
            <p:cNvSpPr txBox="1">
              <a:spLocks noChangeArrowheads="1"/>
            </p:cNvSpPr>
            <p:nvPr/>
          </p:nvSpPr>
          <p:spPr bwMode="auto">
            <a:xfrm>
              <a:off x="7356132" y="6154066"/>
              <a:ext cx="1076668" cy="246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normAutofit fontScale="47500" lnSpcReduction="20000"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dirty="0">
                  <a:solidFill>
                    <a:srgbClr val="000090"/>
                  </a:solidFill>
                  <a:latin typeface="Comic Sans MS" pitchFamily="-110" charset="0"/>
                  <a:ea typeface="Comic Sans MS" pitchFamily="-110" charset="0"/>
                  <a:cs typeface="Comic Sans MS" pitchFamily="-110" charset="0"/>
                </a:rPr>
                <a:t>© V. Litvinenko</a:t>
              </a:r>
            </a:p>
          </p:txBody>
        </p:sp>
        <p:sp>
          <p:nvSpPr>
            <p:cNvPr id="354" name="Text Box 195"/>
            <p:cNvSpPr txBox="1">
              <a:spLocks noChangeArrowheads="1"/>
            </p:cNvSpPr>
            <p:nvPr/>
          </p:nvSpPr>
          <p:spPr bwMode="auto">
            <a:xfrm>
              <a:off x="6961047" y="4551854"/>
              <a:ext cx="1192190" cy="11885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>
              <a:normAutofit fontScale="70000" lnSpcReduction="20000"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200" dirty="0" err="1">
                  <a:latin typeface="+mn-lt"/>
                  <a:ea typeface="ＭＳ Ｐゴシック" pitchFamily="36" charset="-128"/>
                </a:rPr>
                <a:t>eRHIC</a:t>
              </a:r>
              <a:r>
                <a:rPr lang="en-US" sz="1200" dirty="0">
                  <a:latin typeface="+mn-lt"/>
                  <a:ea typeface="ＭＳ Ｐゴシック" pitchFamily="36" charset="-128"/>
                </a:rPr>
                <a:t> will add electron ERL inside RHIC tunnel, going from 5 to 30 </a:t>
              </a:r>
              <a:r>
                <a:rPr lang="en-US" sz="1200" dirty="0" err="1">
                  <a:latin typeface="+mn-lt"/>
                  <a:ea typeface="ＭＳ Ｐゴシック" pitchFamily="36" charset="-128"/>
                </a:rPr>
                <a:t>GeV</a:t>
              </a:r>
              <a:r>
                <a:rPr lang="en-US" sz="1200" dirty="0">
                  <a:latin typeface="+mn-lt"/>
                  <a:ea typeface="ＭＳ Ｐゴシック" pitchFamily="36" charset="-128"/>
                </a:rPr>
                <a:t> in stages</a:t>
              </a:r>
            </a:p>
          </p:txBody>
        </p:sp>
        <p:sp>
          <p:nvSpPr>
            <p:cNvPr id="355" name="Text Box 196"/>
            <p:cNvSpPr txBox="1">
              <a:spLocks noChangeArrowheads="1"/>
            </p:cNvSpPr>
            <p:nvPr/>
          </p:nvSpPr>
          <p:spPr bwMode="auto">
            <a:xfrm>
              <a:off x="4722224" y="4724032"/>
              <a:ext cx="808656" cy="1006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>
              <a:normAutofit fontScale="70000" lnSpcReduction="20000"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200" dirty="0">
                  <a:latin typeface="+mn-lt"/>
                  <a:ea typeface="ＭＳ Ｐゴシック" pitchFamily="36" charset="-128"/>
                </a:rPr>
                <a:t>electron </a:t>
              </a:r>
              <a:r>
                <a:rPr lang="en-US" sz="1200" dirty="0" err="1">
                  <a:latin typeface="+mn-lt"/>
                  <a:ea typeface="ＭＳ Ｐゴシック" pitchFamily="36" charset="-128"/>
                </a:rPr>
                <a:t>recirc-ulation</a:t>
              </a:r>
              <a:r>
                <a:rPr lang="en-US" sz="1200" dirty="0">
                  <a:latin typeface="+mn-lt"/>
                  <a:ea typeface="ＭＳ Ｐゴシック" pitchFamily="36" charset="-128"/>
                </a:rPr>
                <a:t> </a:t>
              </a:r>
              <a:r>
                <a:rPr lang="en-US" sz="1200" dirty="0" err="1">
                  <a:latin typeface="+mn-lt"/>
                  <a:ea typeface="ＭＳ Ｐゴシック" pitchFamily="36" charset="-128"/>
                </a:rPr>
                <a:t>mag</a:t>
              </a:r>
              <a:r>
                <a:rPr lang="en-US" sz="1200" dirty="0">
                  <a:latin typeface="+mn-lt"/>
                  <a:ea typeface="ＭＳ Ｐゴシック" pitchFamily="36" charset="-128"/>
                </a:rPr>
                <a:t>-nets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6074" y="3677"/>
            <a:ext cx="3562506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S. </a:t>
            </a:r>
            <a:r>
              <a:rPr lang="en-US" dirty="0" err="1" smtClean="0"/>
              <a:t>Vigdor</a:t>
            </a:r>
            <a:r>
              <a:rPr lang="en-US" dirty="0" smtClean="0"/>
              <a:t>, BNL Associate Director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10/21/11</a:t>
            </a:r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A. Deshpande, EIC Science and Project Overview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73F6C-F8D8-B348-B654-EE84CB3F799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307269"/>
      </p:ext>
    </p:extLst>
  </p:cSld>
  <p:clrMapOvr>
    <a:masterClrMapping/>
  </p:clrMapOvr>
  <p:transition xmlns:p14="http://schemas.microsoft.com/office/powerpoint/2010/main">
    <p:wedg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1771"/>
            <a:ext cx="8229600" cy="104877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Golden Measurements (1)</a:t>
            </a:r>
            <a:br>
              <a:rPr lang="en-US" dirty="0" smtClean="0"/>
            </a:br>
            <a:r>
              <a:rPr lang="en-US" dirty="0" smtClean="0"/>
              <a:t>Spin &amp; flavor structure of the nucleon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A. Deshpande, EIC Science and Project Overview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73F6C-F8D8-B348-B654-EE84CB3F7996}" type="slidenum">
              <a:rPr lang="en-US" smtClean="0"/>
              <a:t>43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1816"/>
            <a:ext cx="9144000" cy="231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625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3926"/>
            <a:ext cx="8229600" cy="76440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Golden Measurements (2):</a:t>
            </a:r>
            <a:br>
              <a:rPr lang="en-US" dirty="0" smtClean="0"/>
            </a:br>
            <a:r>
              <a:rPr lang="en-US" dirty="0" smtClean="0"/>
              <a:t>TMDs &amp; GPDs of nucleons &amp; nuclei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A. Deshpande, EIC Science and Project Overview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73F6C-F8D8-B348-B654-EE84CB3F7996}" type="slidenum">
              <a:rPr lang="en-US" smtClean="0"/>
              <a:t>44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8654"/>
            <a:ext cx="9144000" cy="442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380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6132"/>
            <a:ext cx="8229600" cy="106441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Golden Measurement (3):</a:t>
            </a:r>
            <a:br>
              <a:rPr lang="en-US" dirty="0" smtClean="0"/>
            </a:br>
            <a:r>
              <a:rPr lang="en-US" dirty="0" smtClean="0"/>
              <a:t>QCD matter in Nuclei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A. Deshpande, EIC Science and Project Overview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73F6C-F8D8-B348-B654-EE84CB3F7996}" type="slidenum">
              <a:rPr lang="en-US" smtClean="0"/>
              <a:t>45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32000"/>
            <a:ext cx="9144000" cy="279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486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164"/>
            <a:ext cx="8229600" cy="76440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Golden Measurements (4):</a:t>
            </a:r>
            <a:br>
              <a:rPr lang="en-US" dirty="0" smtClean="0"/>
            </a:br>
            <a:r>
              <a:rPr lang="en-US" dirty="0" smtClean="0"/>
              <a:t>EW interactions &amp; BSM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A. Deshpande, EIC Science and Project Overview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73F6C-F8D8-B348-B654-EE84CB3F7996}" type="slidenum">
              <a:rPr lang="en-US" smtClean="0"/>
              <a:t>46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24100"/>
            <a:ext cx="9144000" cy="220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387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ym typeface="Wingdings"/>
              </a:rPr>
              <a:t>sPHENIX</a:t>
            </a:r>
            <a:r>
              <a:rPr lang="en-US" dirty="0" smtClean="0">
                <a:sym typeface="Wingdings"/>
              </a:rPr>
              <a:t>  </a:t>
            </a:r>
            <a:r>
              <a:rPr lang="en-US" dirty="0" err="1" smtClean="0">
                <a:sym typeface="Wingdings"/>
              </a:rPr>
              <a:t>ePHENIX</a:t>
            </a: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err="1" smtClean="0">
                <a:sym typeface="Wingdings"/>
              </a:rPr>
              <a:t>eRHIC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A. Deshpande, EIC Science and Project Overview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73F6C-F8D8-B348-B654-EE84CB3F7996}" type="slidenum">
              <a:rPr lang="en-US" smtClean="0"/>
              <a:t>47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9160243" cy="5683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16243" y="934117"/>
            <a:ext cx="9160243" cy="56832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2940" y="781529"/>
            <a:ext cx="124336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South Side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420698" y="761991"/>
            <a:ext cx="1262861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North Side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696302" y="934117"/>
            <a:ext cx="2543544" cy="5298652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05615" y="5394515"/>
            <a:ext cx="262508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Electron Beam Direction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4015923" y="5233485"/>
            <a:ext cx="1797956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alphaModFix amt="36000"/>
          </a:blip>
          <a:stretch>
            <a:fillRect/>
          </a:stretch>
        </p:blipFill>
        <p:spPr>
          <a:xfrm>
            <a:off x="3314700" y="2210885"/>
            <a:ext cx="3695700" cy="3022600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>
          <a:xfrm>
            <a:off x="3458308" y="1621691"/>
            <a:ext cx="3182703" cy="589193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r>
              <a:rPr lang="en-US" dirty="0" smtClean="0"/>
              <a:t>p, </a:t>
            </a:r>
            <a:r>
              <a:rPr lang="en-US" baseline="30000" dirty="0" smtClean="0"/>
              <a:t>3</a:t>
            </a:r>
            <a:r>
              <a:rPr lang="en-US" dirty="0" smtClean="0"/>
              <a:t>He, A Beam direction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60608" y="-9946"/>
            <a:ext cx="1580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My Cartoon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748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54000" y="4483100"/>
            <a:ext cx="45616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Cross section:</a:t>
            </a:r>
          </a:p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err="1" smtClean="0">
                <a:solidFill>
                  <a:srgbClr val="0000FF"/>
                </a:solidFill>
              </a:rPr>
              <a:t>Pythia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s</a:t>
            </a:r>
            <a:r>
              <a:rPr lang="en-US" baseline="-25000" dirty="0" smtClean="0">
                <a:solidFill>
                  <a:srgbClr val="0000FF"/>
                </a:solidFill>
              </a:rPr>
              <a:t>ep</a:t>
            </a:r>
            <a:r>
              <a:rPr lang="en-US" dirty="0" smtClean="0">
                <a:solidFill>
                  <a:srgbClr val="0000FF"/>
                </a:solidFill>
              </a:rPr>
              <a:t>: 0.030 – 0.060 </a:t>
            </a:r>
            <a:r>
              <a:rPr lang="en-US" dirty="0" err="1" smtClean="0">
                <a:solidFill>
                  <a:srgbClr val="0000FF"/>
                </a:solidFill>
                <a:latin typeface="+mn-lt"/>
                <a:cs typeface="Symbol" charset="2"/>
              </a:rPr>
              <a:t>m</a:t>
            </a:r>
            <a:r>
              <a:rPr lang="en-US" dirty="0" err="1" smtClean="0">
                <a:solidFill>
                  <a:srgbClr val="0000FF"/>
                </a:solidFill>
              </a:rPr>
              <a:t>b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Luminosity: 10</a:t>
            </a:r>
            <a:r>
              <a:rPr lang="en-US" baseline="30000" dirty="0" smtClean="0">
                <a:solidFill>
                  <a:srgbClr val="0000FF"/>
                </a:solidFill>
              </a:rPr>
              <a:t>34</a:t>
            </a:r>
            <a:r>
              <a:rPr lang="en-US" dirty="0" smtClean="0">
                <a:solidFill>
                  <a:srgbClr val="0000FF"/>
                </a:solidFill>
              </a:rPr>
              <a:t> cm</a:t>
            </a:r>
            <a:r>
              <a:rPr lang="en-US" baseline="30000" dirty="0" smtClean="0">
                <a:solidFill>
                  <a:srgbClr val="0000FF"/>
                </a:solidFill>
              </a:rPr>
              <a:t>-1</a:t>
            </a:r>
            <a:r>
              <a:rPr lang="en-US" dirty="0" smtClean="0">
                <a:solidFill>
                  <a:srgbClr val="0000FF"/>
                </a:solidFill>
              </a:rPr>
              <a:t> s</a:t>
            </a:r>
            <a:r>
              <a:rPr lang="en-US" baseline="30000" dirty="0" smtClean="0">
                <a:solidFill>
                  <a:srgbClr val="0000FF"/>
                </a:solidFill>
              </a:rPr>
              <a:t>-1 = </a:t>
            </a:r>
            <a:r>
              <a:rPr lang="en-US" dirty="0" smtClean="0">
                <a:solidFill>
                  <a:srgbClr val="0000FF"/>
                </a:solidFill>
              </a:rPr>
              <a:t>10</a:t>
            </a:r>
            <a:r>
              <a:rPr lang="en-US" baseline="30000" dirty="0" smtClean="0">
                <a:solidFill>
                  <a:srgbClr val="0000FF"/>
                </a:solidFill>
              </a:rPr>
              <a:t>7 </a:t>
            </a:r>
            <a:r>
              <a:rPr lang="en-US" dirty="0" smtClean="0">
                <a:solidFill>
                  <a:srgbClr val="0000FF"/>
                </a:solidFill>
              </a:rPr>
              <a:t>mb</a:t>
            </a:r>
            <a:r>
              <a:rPr lang="en-US" baseline="30000" dirty="0" smtClean="0">
                <a:solidFill>
                  <a:srgbClr val="0000FF"/>
                </a:solidFill>
              </a:rPr>
              <a:t>-1</a:t>
            </a:r>
            <a:r>
              <a:rPr lang="en-US" dirty="0" smtClean="0">
                <a:solidFill>
                  <a:srgbClr val="0000FF"/>
                </a:solidFill>
              </a:rPr>
              <a:t> s</a:t>
            </a:r>
            <a:r>
              <a:rPr lang="en-US" baseline="30000" dirty="0" smtClean="0">
                <a:solidFill>
                  <a:srgbClr val="0000FF"/>
                </a:solidFill>
              </a:rPr>
              <a:t>-1</a:t>
            </a:r>
            <a:endParaRPr lang="en-US" baseline="30000" dirty="0">
              <a:solidFill>
                <a:srgbClr val="0000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thought about rates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F85B-340E-9941-AF39-030851572DD6}" type="slidenum">
              <a:rPr lang="en-US" altLang="ja-JP" smtClean="0"/>
              <a:pPr/>
              <a:t>48</a:t>
            </a:fld>
            <a:endParaRPr lang="en-US" altLang="ja-JP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527" y="910762"/>
            <a:ext cx="3804148" cy="35913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54500" y="711200"/>
            <a:ext cx="34836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multiplicity</a:t>
            </a:r>
          </a:p>
          <a:p>
            <a:r>
              <a:rPr lang="en-US" dirty="0" smtClean="0"/>
              <a:t>4-6 √</a:t>
            </a:r>
            <a:r>
              <a:rPr lang="en-US" dirty="0" err="1" smtClean="0"/>
              <a:t>s</a:t>
            </a:r>
            <a:r>
              <a:rPr lang="en-US" dirty="0" smtClean="0"/>
              <a:t> = 40-65 </a:t>
            </a:r>
            <a:r>
              <a:rPr lang="en-US" dirty="0" err="1" smtClean="0"/>
              <a:t>GeV</a:t>
            </a:r>
            <a:endParaRPr lang="en-US" dirty="0" smtClean="0"/>
          </a:p>
          <a:p>
            <a:r>
              <a:rPr lang="en-US" dirty="0" err="1" smtClean="0"/>
              <a:t>N</a:t>
            </a:r>
            <a:r>
              <a:rPr lang="en-US" baseline="-25000" dirty="0" err="1" smtClean="0"/>
              <a:t>ch</a:t>
            </a:r>
            <a:r>
              <a:rPr lang="en-US" dirty="0" smtClean="0"/>
              <a:t> (</a:t>
            </a:r>
            <a:r>
              <a:rPr lang="en-US" dirty="0" err="1" smtClean="0"/>
              <a:t>ep</a:t>
            </a:r>
            <a:r>
              <a:rPr lang="en-US" dirty="0" smtClean="0"/>
              <a:t>) ~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ch</a:t>
            </a:r>
            <a:r>
              <a:rPr lang="en-US" dirty="0" smtClean="0"/>
              <a:t> (</a:t>
            </a:r>
            <a:r>
              <a:rPr lang="en-US" dirty="0" err="1" smtClean="0"/>
              <a:t>eA</a:t>
            </a:r>
            <a:r>
              <a:rPr lang="en-US" dirty="0" smtClean="0"/>
              <a:t>) &lt;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ch</a:t>
            </a:r>
            <a:r>
              <a:rPr lang="en-US" dirty="0" err="1" smtClean="0"/>
              <a:t>(pA</a:t>
            </a:r>
            <a:r>
              <a:rPr lang="en-US" dirty="0" smtClean="0"/>
              <a:t>)</a:t>
            </a:r>
          </a:p>
          <a:p>
            <a:r>
              <a:rPr lang="en-US" dirty="0" err="1" smtClean="0">
                <a:solidFill>
                  <a:srgbClr val="0000FF"/>
                </a:solidFill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no occupancy problem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933574" y="4445000"/>
          <a:ext cx="19177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4" name="Equation" r:id="rId4" imgW="1917700" imgH="508000" progId="Equation.3">
                  <p:embed/>
                </p:oleObj>
              </mc:Choice>
              <mc:Fallback>
                <p:oleObj name="Equation" r:id="rId4" imgW="19177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3574" y="4445000"/>
                        <a:ext cx="19177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955800" y="5642570"/>
            <a:ext cx="21200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Interaction rate:</a:t>
            </a:r>
          </a:p>
          <a:p>
            <a:r>
              <a:rPr lang="en-US" dirty="0" smtClean="0"/>
              <a:t>300 -600 kHz</a:t>
            </a:r>
          </a:p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rcRect l="5482" r="3655"/>
          <a:stretch>
            <a:fillRect/>
          </a:stretch>
        </p:blipFill>
        <p:spPr>
          <a:xfrm>
            <a:off x="4147830" y="1866900"/>
            <a:ext cx="4546571" cy="2667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41900" y="4565650"/>
            <a:ext cx="3911600" cy="2266950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10/21/11</a:t>
            </a:r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A. Deshpande, EIC Science and Project Overview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271947"/>
      </p:ext>
    </p:extLst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xmlns:p14="http://schemas.microsoft.com/office/powerpoint/2010/main">
        <p14:prism/>
      </p:transition>
    </mc:Choice>
    <mc:Fallback xmlns:mv="urn:schemas-microsoft-com:mac:vml" xmlns="">
      <p:transition>
        <p:cov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Generation of Mass – Gluons in QCD 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Protons and neutrons form most of the mass of the </a:t>
            </a:r>
            <a:r>
              <a:rPr lang="en-US" b="1" dirty="0" smtClean="0">
                <a:solidFill>
                  <a:srgbClr val="0000FF"/>
                </a:solidFill>
              </a:rPr>
              <a:t>visible universe</a:t>
            </a:r>
          </a:p>
          <a:p>
            <a:r>
              <a:rPr lang="en-US" dirty="0" smtClean="0"/>
              <a:t>99% of the nucleon mass is  due to </a:t>
            </a:r>
            <a:r>
              <a:rPr lang="en-US" b="1" dirty="0" smtClean="0">
                <a:solidFill>
                  <a:srgbClr val="0000FF"/>
                </a:solidFill>
              </a:rPr>
              <a:t>self generated gluon fields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Similarity</a:t>
            </a:r>
            <a:r>
              <a:rPr lang="en-US" dirty="0" smtClean="0"/>
              <a:t> between p, n mass indicates that </a:t>
            </a:r>
            <a:r>
              <a:rPr lang="en-US" b="1" dirty="0" smtClean="0">
                <a:solidFill>
                  <a:srgbClr val="0000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gluon dynamics </a:t>
            </a:r>
            <a:r>
              <a:rPr lang="en-US" b="1" dirty="0" smtClean="0">
                <a:solidFill>
                  <a:srgbClr val="0000FF"/>
                </a:solidFill>
              </a:rPr>
              <a:t>is </a:t>
            </a:r>
            <a:r>
              <a:rPr lang="en-US" b="1" dirty="0" smtClean="0">
                <a:solidFill>
                  <a:srgbClr val="0000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identical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&amp; overwhelmingly important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Lattice QCD supports this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A. Deshpande, EIC Science and Project Overview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67B97-392F-4E40-B3EA-A51A5BB8495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85908" y="4624981"/>
            <a:ext cx="34291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BB0000"/>
                </a:solidFill>
              </a:rPr>
              <a:t>Higgs Mechanism, often credited with mass generation, is of no consequence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539203" y="2969157"/>
            <a:ext cx="4694291" cy="3611282"/>
            <a:chOff x="4814125" y="3818146"/>
            <a:chExt cx="3224105" cy="2594226"/>
          </a:xfrm>
        </p:grpSpPr>
        <p:pic>
          <p:nvPicPr>
            <p:cNvPr id="11" name="Picture 2" descr="fig1-pg1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14125" y="3924383"/>
              <a:ext cx="3224105" cy="2487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TextBox 2"/>
            <p:cNvSpPr txBox="1"/>
            <p:nvPr/>
          </p:nvSpPr>
          <p:spPr>
            <a:xfrm>
              <a:off x="5490602" y="3818146"/>
              <a:ext cx="1574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Bhagwat</a:t>
              </a:r>
              <a:r>
                <a:rPr lang="en-US" dirty="0" smtClean="0"/>
                <a:t> et al.</a:t>
              </a:r>
              <a:endParaRPr lang="en-US" dirty="0"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4367" y="3062525"/>
            <a:ext cx="774360" cy="73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54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5032"/>
            <a:ext cx="9144000" cy="1331782"/>
          </a:xfrm>
        </p:spPr>
        <p:txBody>
          <a:bodyPr>
            <a:normAutofit/>
          </a:bodyPr>
          <a:lstStyle/>
          <a:p>
            <a:r>
              <a:rPr lang="en-US" smtClean="0"/>
              <a:t>Gluon self-interaction </a:t>
            </a:r>
            <a:r>
              <a:rPr lang="en-US" dirty="0" smtClean="0"/>
              <a:t>in QCD </a:t>
            </a:r>
            <a:br>
              <a:rPr lang="en-US" dirty="0" smtClean="0"/>
            </a:br>
            <a:r>
              <a:rPr lang="en-US" sz="2700" dirty="0"/>
              <a:t>D</a:t>
            </a:r>
            <a:r>
              <a:rPr lang="en-US" sz="2700" dirty="0" smtClean="0"/>
              <a:t>ynamical generation &amp; self-regulation of hadron masses </a:t>
            </a:r>
            <a:endParaRPr lang="en-US" sz="2700" dirty="0"/>
          </a:p>
        </p:txBody>
      </p:sp>
      <p:sp>
        <p:nvSpPr>
          <p:cNvPr id="3" name="TextBox 2"/>
          <p:cNvSpPr txBox="1"/>
          <p:nvPr/>
        </p:nvSpPr>
        <p:spPr>
          <a:xfrm>
            <a:off x="148235" y="1403444"/>
            <a:ext cx="877866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F. </a:t>
            </a:r>
            <a:r>
              <a:rPr lang="en-US" sz="2000" dirty="0" err="1" smtClean="0"/>
              <a:t>Wilczek</a:t>
            </a:r>
            <a:r>
              <a:rPr lang="en-US" sz="2000" dirty="0" smtClean="0"/>
              <a:t> in “Origin of Mass”</a:t>
            </a:r>
          </a:p>
          <a:p>
            <a:r>
              <a:rPr lang="en-US" sz="2000" i="1" dirty="0" smtClean="0"/>
              <a:t>Its enhanced coupling to soft radiation… means that a ‘bare” color charge, inserted in to empty space will start to surround itself with a cloud of virtual color gluons. These color gluon fields themselves carry color charge, so they are sources of additional soft radiation. The result is a self-catalyzing enhancement that leads to a </a:t>
            </a:r>
            <a:r>
              <a:rPr lang="en-US" sz="2000" b="1" i="1" dirty="0" smtClean="0">
                <a:solidFill>
                  <a:srgbClr val="FF0000"/>
                </a:solidFill>
              </a:rPr>
              <a:t>runaway growth</a:t>
            </a:r>
            <a:r>
              <a:rPr lang="en-US" sz="2000" i="1" dirty="0" smtClean="0"/>
              <a:t>. A small color charge, in isolation builds up a big color thundercloud…</a:t>
            </a:r>
            <a:r>
              <a:rPr lang="en-US" sz="2000" b="1" i="1" dirty="0" smtClean="0">
                <a:solidFill>
                  <a:srgbClr val="FF0000"/>
                </a:solidFill>
              </a:rPr>
              <a:t>.theoretically the energy of </a:t>
            </a:r>
          </a:p>
          <a:p>
            <a:r>
              <a:rPr lang="en-US" sz="2000" b="1" i="1" dirty="0" smtClean="0">
                <a:solidFill>
                  <a:srgbClr val="FF0000"/>
                </a:solidFill>
              </a:rPr>
              <a:t>the quark in isolation is infinite… 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smtClean="0">
                <a:solidFill>
                  <a:srgbClr val="0000FF"/>
                </a:solidFill>
              </a:rPr>
              <a:t>having only a finite amount of energy to work with, nature always finds  a way to short cut the ultimate thundercloud”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s-ES_tradnl" smtClean="0"/>
              <a:t>A. Deshpande, EIC Science and Project Overview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73F6C-F8D8-B348-B654-EE84CB3F7996}" type="slidenum">
              <a:rPr lang="en-US" smtClean="0"/>
              <a:t>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938" y="165032"/>
            <a:ext cx="774360" cy="730362"/>
          </a:xfrm>
          <a:prstGeom prst="rect">
            <a:avLst/>
          </a:prstGeom>
        </p:spPr>
      </p:pic>
      <p:grpSp>
        <p:nvGrpSpPr>
          <p:cNvPr id="55" name="Group 54"/>
          <p:cNvGrpSpPr/>
          <p:nvPr/>
        </p:nvGrpSpPr>
        <p:grpSpPr>
          <a:xfrm>
            <a:off x="1848876" y="4351025"/>
            <a:ext cx="2091658" cy="2079651"/>
            <a:chOff x="1848876" y="4351025"/>
            <a:chExt cx="2091658" cy="2079651"/>
          </a:xfrm>
        </p:grpSpPr>
        <p:cxnSp>
          <p:nvCxnSpPr>
            <p:cNvPr id="22" name="Straight Connector 21"/>
            <p:cNvCxnSpPr/>
            <p:nvPr/>
          </p:nvCxnSpPr>
          <p:spPr>
            <a:xfrm flipH="1">
              <a:off x="2035631" y="4388373"/>
              <a:ext cx="1848875" cy="1942089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2035630" y="4388373"/>
              <a:ext cx="1848876" cy="19420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1848876" y="5322069"/>
              <a:ext cx="2091658" cy="18674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932056" y="4351025"/>
              <a:ext cx="0" cy="2079651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Oval 9"/>
          <p:cNvSpPr>
            <a:spLocks noChangeAspect="1"/>
          </p:cNvSpPr>
          <p:nvPr/>
        </p:nvSpPr>
        <p:spPr>
          <a:xfrm>
            <a:off x="2589156" y="5008968"/>
            <a:ext cx="685800" cy="685800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e</a:t>
            </a:r>
            <a:endParaRPr lang="en-US" sz="2400" dirty="0"/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5755055" y="4338265"/>
            <a:ext cx="1848875" cy="1942089"/>
          </a:xfrm>
          <a:prstGeom prst="line">
            <a:avLst/>
          </a:prstGeom>
          <a:ln>
            <a:solidFill>
              <a:srgbClr val="008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755054" y="4338265"/>
            <a:ext cx="1848876" cy="1942089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5568300" y="5271961"/>
            <a:ext cx="2091658" cy="18674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651480" y="4300917"/>
            <a:ext cx="0" cy="2079651"/>
          </a:xfrm>
          <a:prstGeom prst="line">
            <a:avLst/>
          </a:prstGeom>
          <a:ln>
            <a:solidFill>
              <a:srgbClr val="0000FF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>
            <a:spLocks noChangeAspect="1"/>
          </p:cNvSpPr>
          <p:nvPr/>
        </p:nvSpPr>
        <p:spPr>
          <a:xfrm>
            <a:off x="6308580" y="4947735"/>
            <a:ext cx="685800" cy="685800"/>
          </a:xfrm>
          <a:prstGeom prst="ellipse">
            <a:avLst/>
          </a:prstGeom>
          <a:gradFill flip="none" rotWithShape="1">
            <a:gsLst>
              <a:gs pos="52000">
                <a:srgbClr val="FF8000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Q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667118" y="4537764"/>
            <a:ext cx="1685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Electric charge, lines: photons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780960" y="3977545"/>
            <a:ext cx="1575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Color charge gluons</a:t>
            </a:r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6651480" y="4537764"/>
            <a:ext cx="613296" cy="86112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5755055" y="4776276"/>
            <a:ext cx="333164" cy="45720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755055" y="5340743"/>
            <a:ext cx="508577" cy="417543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088219" y="5956984"/>
            <a:ext cx="563261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142258" y="4873603"/>
            <a:ext cx="274918" cy="359873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7112376" y="5290635"/>
            <a:ext cx="304800" cy="438698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6038184" y="4626884"/>
            <a:ext cx="613296" cy="86112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6703752" y="5956984"/>
            <a:ext cx="613296" cy="237258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561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1" grpId="0" animBg="1"/>
      <p:bldP spid="3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limits the “thundercloud”?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A. Deshpande, EIC Science and Project Overview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73F6C-F8D8-B348-B654-EE84CB3F7996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117" y="1273139"/>
            <a:ext cx="4798745" cy="4739865"/>
          </a:xfrm>
          <a:prstGeom prst="rect">
            <a:avLst/>
          </a:prstGeom>
        </p:spPr>
      </p:pic>
      <p:grpSp>
        <p:nvGrpSpPr>
          <p:cNvPr id="19" name="Group 18"/>
          <p:cNvGrpSpPr>
            <a:grpSpLocks noChangeAspect="1"/>
          </p:cNvGrpSpPr>
          <p:nvPr/>
        </p:nvGrpSpPr>
        <p:grpSpPr>
          <a:xfrm>
            <a:off x="4709431" y="3195566"/>
            <a:ext cx="1371600" cy="1273520"/>
            <a:chOff x="5568300" y="4338265"/>
            <a:chExt cx="2091658" cy="1942089"/>
          </a:xfrm>
        </p:grpSpPr>
        <p:cxnSp>
          <p:nvCxnSpPr>
            <p:cNvPr id="7" name="Straight Connector 6"/>
            <p:cNvCxnSpPr/>
            <p:nvPr/>
          </p:nvCxnSpPr>
          <p:spPr>
            <a:xfrm flipH="1">
              <a:off x="5755055" y="4338265"/>
              <a:ext cx="1848875" cy="1942089"/>
            </a:xfrm>
            <a:prstGeom prst="line">
              <a:avLst/>
            </a:prstGeom>
            <a:ln>
              <a:solidFill>
                <a:srgbClr val="008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5755054" y="4338265"/>
              <a:ext cx="1848876" cy="1942089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5568300" y="5271961"/>
              <a:ext cx="2091658" cy="18674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/>
            <p:cNvSpPr>
              <a:spLocks noChangeAspect="1"/>
            </p:cNvSpPr>
            <p:nvPr/>
          </p:nvSpPr>
          <p:spPr>
            <a:xfrm>
              <a:off x="6300983" y="4936265"/>
              <a:ext cx="685800" cy="685800"/>
            </a:xfrm>
            <a:prstGeom prst="ellipse">
              <a:avLst/>
            </a:prstGeom>
            <a:gradFill flip="none" rotWithShape="1">
              <a:gsLst>
                <a:gs pos="52000">
                  <a:srgbClr val="FF8000"/>
                </a:gs>
                <a:gs pos="100000">
                  <a:srgbClr val="FFFFFF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6651480" y="4537764"/>
              <a:ext cx="613296" cy="86112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5755055" y="4776276"/>
              <a:ext cx="333164" cy="457200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755055" y="5340743"/>
              <a:ext cx="508577" cy="417543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6088219" y="5956984"/>
              <a:ext cx="563261" cy="0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142258" y="4873603"/>
              <a:ext cx="274918" cy="359873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7112376" y="5290635"/>
              <a:ext cx="304800" cy="438698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6038184" y="4626884"/>
              <a:ext cx="613296" cy="86112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6703752" y="5956984"/>
              <a:ext cx="613296" cy="237258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224101" y="3750898"/>
            <a:ext cx="8702795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/>
              <a:t>Partial cancellation of quark-color-charge in color neutral finite size of the hadron (confinement) is responsible, </a:t>
            </a:r>
            <a:r>
              <a:rPr lang="en-US" sz="2000" b="1" i="1" dirty="0" smtClean="0"/>
              <a:t>but</a:t>
            </a:r>
            <a:endParaRPr lang="en-US" sz="2000" b="1" i="1" dirty="0"/>
          </a:p>
          <a:p>
            <a:pPr marL="342900" indent="-342900">
              <a:buFont typeface="Arial"/>
              <a:buChar char="•"/>
            </a:pPr>
            <a:r>
              <a:rPr lang="en-US" sz="2000" b="1" dirty="0" smtClean="0">
                <a:solidFill>
                  <a:srgbClr val="FF0000"/>
                </a:solidFill>
              </a:rPr>
              <a:t>Saturation of gluon densities due to </a:t>
            </a:r>
            <a:r>
              <a:rPr lang="en-US" sz="2000" b="1" dirty="0" err="1" smtClean="0">
                <a:solidFill>
                  <a:srgbClr val="FF0000"/>
                </a:solidFill>
              </a:rPr>
              <a:t>gg</a:t>
            </a:r>
            <a:r>
              <a:rPr lang="en-US" sz="2000" b="1" dirty="0" smtClean="0">
                <a:solidFill>
                  <a:srgbClr val="FF0000"/>
                </a:solidFill>
                <a:sym typeface="Wingdings"/>
              </a:rPr>
              <a:t> g (</a:t>
            </a:r>
            <a:r>
              <a:rPr lang="en-US" sz="2000" b="1" dirty="0" smtClean="0">
                <a:solidFill>
                  <a:srgbClr val="FF0000"/>
                </a:solidFill>
              </a:rPr>
              <a:t>gluon </a:t>
            </a:r>
            <a:r>
              <a:rPr lang="en-US" sz="2000" b="1" dirty="0" smtClean="0">
                <a:solidFill>
                  <a:srgbClr val="FF0000"/>
                </a:solidFill>
                <a:sym typeface="Wingdings"/>
              </a:rPr>
              <a:t>recombination) must also play a critical role regulating the hadron mass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8936" y="5200681"/>
            <a:ext cx="8885824" cy="1200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Need to experimentally explore and study </a:t>
            </a:r>
            <a:r>
              <a:rPr lang="en-US" sz="2400" b="1" i="1" dirty="0" smtClean="0"/>
              <a:t>many body dynamics</a:t>
            </a:r>
          </a:p>
          <a:p>
            <a:pPr algn="ctr"/>
            <a:r>
              <a:rPr lang="en-US" sz="2400" dirty="0" smtClean="0"/>
              <a:t> a) regions of </a:t>
            </a:r>
            <a:r>
              <a:rPr lang="en-US" sz="2400" b="1" i="1" dirty="0" smtClean="0"/>
              <a:t>quark-hadron transition </a:t>
            </a:r>
            <a:r>
              <a:rPr lang="en-US" sz="2400" dirty="0" smtClean="0"/>
              <a:t>and </a:t>
            </a:r>
          </a:p>
          <a:p>
            <a:pPr algn="ctr"/>
            <a:r>
              <a:rPr lang="en-US" sz="2400" dirty="0" smtClean="0"/>
              <a:t>b) non-linear QCD regions of extreme </a:t>
            </a:r>
            <a:r>
              <a:rPr lang="en-US" sz="2400" b="1" i="1" dirty="0" smtClean="0"/>
              <a:t>high gluon density</a:t>
            </a:r>
            <a:endParaRPr lang="en-US" sz="2400" b="1" i="1" dirty="0"/>
          </a:p>
        </p:txBody>
      </p:sp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9195" y="951945"/>
            <a:ext cx="2036749" cy="2921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4" name="Straight Arrow Connector 23"/>
          <p:cNvCxnSpPr/>
          <p:nvPr/>
        </p:nvCxnSpPr>
        <p:spPr>
          <a:xfrm flipV="1">
            <a:off x="3381881" y="1456566"/>
            <a:ext cx="3359981" cy="51956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6179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283E-6 8.20014E-7 L -0.1185 -0.1973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33" y="-98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well do we understand gluons?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What is the role of gluons at high energy?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A. Deshpande, EIC Science and Project Overview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73F6C-F8D8-B348-B654-EE84CB3F79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45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9390"/>
            <a:ext cx="9144000" cy="750079"/>
          </a:xfrm>
        </p:spPr>
        <p:txBody>
          <a:bodyPr/>
          <a:lstStyle/>
          <a:p>
            <a:r>
              <a:rPr lang="en-US" dirty="0" smtClean="0"/>
              <a:t>Measurement of Glue at HERA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8012" y="899470"/>
            <a:ext cx="4268787" cy="1831084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Scaling violations of F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(x,Q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)</a:t>
            </a:r>
          </a:p>
          <a:p>
            <a:endParaRPr lang="en-US" sz="2000" dirty="0" smtClean="0"/>
          </a:p>
          <a:p>
            <a:r>
              <a:rPr lang="en-US" sz="2000" dirty="0" smtClean="0"/>
              <a:t>NLO </a:t>
            </a:r>
            <a:r>
              <a:rPr lang="en-US" sz="2000" dirty="0" err="1" smtClean="0"/>
              <a:t>pQCD</a:t>
            </a:r>
            <a:r>
              <a:rPr lang="en-US" sz="2000" dirty="0" smtClean="0"/>
              <a:t> analyses: fits with </a:t>
            </a:r>
            <a:r>
              <a:rPr lang="en-US" sz="2000" b="1" u="sng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linear</a:t>
            </a:r>
            <a:r>
              <a:rPr lang="en-US" sz="20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2000" dirty="0" smtClean="0"/>
              <a:t>DGLAP* equations</a:t>
            </a:r>
            <a:endParaRPr lang="en-US" sz="2000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10/21/11</a:t>
            </a:r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A. Deshpande, EIC Science and Project Overview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010400" y="6075395"/>
            <a:ext cx="2133600" cy="365125"/>
          </a:xfrm>
        </p:spPr>
        <p:txBody>
          <a:bodyPr/>
          <a:lstStyle/>
          <a:p>
            <a:fld id="{3F71150D-7C2F-1D4C-81AD-057E2CD66132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8073" y="974045"/>
            <a:ext cx="3708243" cy="5101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56316" y="2394761"/>
            <a:ext cx="4267200" cy="404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Oval 8"/>
          <p:cNvSpPr/>
          <p:nvPr/>
        </p:nvSpPr>
        <p:spPr>
          <a:xfrm>
            <a:off x="5358228" y="3540289"/>
            <a:ext cx="914400" cy="9144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5391" y="1239870"/>
            <a:ext cx="2011680" cy="494491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6326605" y="2419238"/>
            <a:ext cx="1174721" cy="3529754"/>
            <a:chOff x="6326605" y="2419238"/>
            <a:chExt cx="1174721" cy="3529754"/>
          </a:xfrm>
        </p:grpSpPr>
        <p:cxnSp>
          <p:nvCxnSpPr>
            <p:cNvPr id="15" name="Straight Connector 14"/>
            <p:cNvCxnSpPr/>
            <p:nvPr/>
          </p:nvCxnSpPr>
          <p:spPr>
            <a:xfrm rot="5400000" flipH="1" flipV="1">
              <a:off x="5680104" y="4177137"/>
              <a:ext cx="3529754" cy="13955"/>
            </a:xfrm>
            <a:prstGeom prst="line">
              <a:avLst/>
            </a:prstGeom>
            <a:ln w="50800">
              <a:solidFill>
                <a:srgbClr val="BB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Left Arrow 16"/>
            <p:cNvSpPr/>
            <p:nvPr/>
          </p:nvSpPr>
          <p:spPr>
            <a:xfrm>
              <a:off x="6508020" y="2987969"/>
              <a:ext cx="978408" cy="484632"/>
            </a:xfrm>
            <a:prstGeom prst="leftArrow">
              <a:avLst/>
            </a:prstGeom>
            <a:solidFill>
              <a:srgbClr val="BB0000">
                <a:alpha val="40000"/>
              </a:srgbClr>
            </a:solidFill>
            <a:ln>
              <a:solidFill>
                <a:srgbClr val="BB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326605" y="3275106"/>
              <a:ext cx="117472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BB0000"/>
                  </a:solidFill>
                </a:rPr>
                <a:t>Gluon</a:t>
              </a:r>
            </a:p>
            <a:p>
              <a:r>
                <a:rPr lang="en-US" dirty="0" smtClean="0">
                  <a:solidFill>
                    <a:srgbClr val="BB0000"/>
                  </a:solidFill>
                </a:rPr>
                <a:t>dominates</a:t>
              </a:r>
              <a:endParaRPr lang="en-US" dirty="0">
                <a:solidFill>
                  <a:srgbClr val="BB0000"/>
                </a:solidFill>
              </a:endParaRPr>
            </a:p>
          </p:txBody>
        </p:sp>
      </p:grpSp>
      <p:sp>
        <p:nvSpPr>
          <p:cNvPr id="21" name="Right Arrow 20"/>
          <p:cNvSpPr/>
          <p:nvPr/>
        </p:nvSpPr>
        <p:spPr>
          <a:xfrm>
            <a:off x="4156316" y="1284851"/>
            <a:ext cx="1020568" cy="290261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urved Left Arrow 21"/>
          <p:cNvSpPr/>
          <p:nvPr/>
        </p:nvSpPr>
        <p:spPr>
          <a:xfrm>
            <a:off x="8303368" y="1144180"/>
            <a:ext cx="731520" cy="1586374"/>
          </a:xfrm>
          <a:prstGeom prst="curved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3971" y="6038261"/>
            <a:ext cx="376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</a:t>
            </a:r>
            <a:r>
              <a:rPr lang="en-US" sz="1600" dirty="0" err="1" smtClean="0"/>
              <a:t>Dokshitzer</a:t>
            </a:r>
            <a:r>
              <a:rPr lang="en-US" sz="1600" dirty="0" smtClean="0"/>
              <a:t>, </a:t>
            </a:r>
            <a:r>
              <a:rPr lang="en-US" sz="1600" dirty="0" err="1" smtClean="0"/>
              <a:t>Gribov</a:t>
            </a:r>
            <a:r>
              <a:rPr lang="en-US" sz="1600" dirty="0" smtClean="0"/>
              <a:t>, </a:t>
            </a:r>
            <a:r>
              <a:rPr lang="en-US" sz="1600" dirty="0" err="1" smtClean="0"/>
              <a:t>Lipatov</a:t>
            </a:r>
            <a:r>
              <a:rPr lang="en-US" sz="1600" dirty="0" smtClean="0"/>
              <a:t>, </a:t>
            </a:r>
            <a:r>
              <a:rPr lang="en-US" sz="1600" dirty="0" err="1" smtClean="0"/>
              <a:t>Altarelli</a:t>
            </a:r>
            <a:r>
              <a:rPr lang="en-US" sz="1600" dirty="0" smtClean="0"/>
              <a:t>, </a:t>
            </a:r>
            <a:r>
              <a:rPr lang="en-US" sz="1600" dirty="0" err="1" smtClean="0"/>
              <a:t>Parisi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0398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  <p:bldP spid="21" grpId="0" animBg="1"/>
      <p:bldP spid="22" grpId="0" animBg="1"/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\input{coloric}&#10;$$&#10;\blue{ \frac{dg_1}{d\log(Q^2)} \propto \red{-} \Delta g(x,Q^2)}&#10;$$&#10;&#10;&#10;\end{document}&#10;"/>
  <p:tag name="EXTERNALNAME" val="txp_fig"/>
  <p:tag name="BLEND" val="Falsch"/>
  <p:tag name="TRANSPARENT" val="Falsch"/>
  <p:tag name="KEEPFILES" val="Falsch"/>
  <p:tag name="DEBUGPAUSE" val="Falsch"/>
  <p:tag name="RESOLUTION" val="1200"/>
  <p:tag name="TIMEOUT" val="(none)"/>
  <p:tag name="BOXWIDTH" val="502"/>
  <p:tag name="BOXHEIGHT" val="473"/>
  <p:tag name="BOXFONT" val="10"/>
  <p:tag name="BOXWRAP" val="Falsch"/>
  <p:tag name="WORKAROUNDTRANSPARENCYBUG" val="Falsch"/>
  <p:tag name="ALLOWFONTSUBSTITUTION" val="Falsch"/>
  <p:tag name="BITMAPFORMAT" val="png256"/>
  <p:tag name="ORIGWIDTH" val="235"/>
  <p:tag name="PICTUREFILESIZE" val="2844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4|1.:|1.8|16.9|0.9|0.9|12.5|2.5|1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pital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16570</TotalTime>
  <Words>4673</Words>
  <Application>Microsoft Macintosh PowerPoint</Application>
  <PresentationFormat>On-screen Show (4:3)</PresentationFormat>
  <Paragraphs>713</Paragraphs>
  <Slides>48</Slides>
  <Notes>13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0" baseType="lpstr">
      <vt:lpstr>Office Theme</vt:lpstr>
      <vt:lpstr>Equation</vt:lpstr>
      <vt:lpstr>Electron Ion Collider (An Overview)</vt:lpstr>
      <vt:lpstr>QCD: The SM of Strong Interactions</vt:lpstr>
      <vt:lpstr>Success of pQCD at High Q: Jet Cross section</vt:lpstr>
      <vt:lpstr>QCD definitely correct, but…</vt:lpstr>
      <vt:lpstr>Generation of Mass – Gluons in QCD  </vt:lpstr>
      <vt:lpstr>Gluon self-interaction in QCD  Dynamical generation &amp; self-regulation of hadron masses </vt:lpstr>
      <vt:lpstr>What limits the “thundercloud”?</vt:lpstr>
      <vt:lpstr>How well do we understand gluons?</vt:lpstr>
      <vt:lpstr>Measurement of Glue at HERA</vt:lpstr>
      <vt:lpstr>Low-x, higher twist &amp; Color Glass Condensate </vt:lpstr>
      <vt:lpstr>EIC and RHIC/LHC (Heavy Ion) </vt:lpstr>
      <vt:lpstr>Understanding  Nucleon spiN: What role do gluons play?</vt:lpstr>
      <vt:lpstr>Status of “Nucleon Spin Crisis Puzzle”</vt:lpstr>
      <vt:lpstr>Dg(x) @ Q2=10 GeV2</vt:lpstr>
      <vt:lpstr>Status of “Nucleon Spin Crisis Puzzle”</vt:lpstr>
      <vt:lpstr>PowerPoint Presentation</vt:lpstr>
      <vt:lpstr>Do we really “understand” QCD?</vt:lpstr>
      <vt:lpstr>The Proposal:  Future DIS experiment at an Electron Ion Collider: A high energy, high luminosity (polarized) ep and eA collider and a suitably designed detector</vt:lpstr>
      <vt:lpstr>Inclusive &amp; Semi-Inclusive DIS</vt:lpstr>
      <vt:lpstr>EIC  : Basic Parameters (e-p)</vt:lpstr>
      <vt:lpstr>EIC  : Basic Parameters (e-A)</vt:lpstr>
      <vt:lpstr>Machine Designs</vt:lpstr>
      <vt:lpstr>PowerPoint Presentation</vt:lpstr>
      <vt:lpstr>ELIC: High Energy &amp; Staging</vt:lpstr>
      <vt:lpstr>Emerging eRHIC Detector Concept</vt:lpstr>
      <vt:lpstr>Detector &amp; IR Design: ELIC</vt:lpstr>
      <vt:lpstr>EIC: the Machines, IR and Detector</vt:lpstr>
      <vt:lpstr>PowerPoint Presentation</vt:lpstr>
      <vt:lpstr>Science of EIC:  Precise Investigations of the “Glue &amp; Sea Quarks”</vt:lpstr>
      <vt:lpstr>Nucleon Spin: Precision measurement of DG</vt:lpstr>
      <vt:lpstr>Science of EIC:  Precise Investigations of the “Glue &amp; Sea Quarks”</vt:lpstr>
      <vt:lpstr>EIC Luminosity vs. Time (Detector) </vt:lpstr>
      <vt:lpstr>PowerPoint Presentation</vt:lpstr>
      <vt:lpstr>Science of EIC: Stage 1</vt:lpstr>
      <vt:lpstr>EIC Project status and plans</vt:lpstr>
      <vt:lpstr>Generic Detector R&amp;D for an EIC</vt:lpstr>
      <vt:lpstr>PowerPoint Presentation</vt:lpstr>
      <vt:lpstr>Summary</vt:lpstr>
      <vt:lpstr>Physics Opportunities at the EIC</vt:lpstr>
      <vt:lpstr>Electroweak &amp; beyond….(?)</vt:lpstr>
      <vt:lpstr>EW Physics Highlights</vt:lpstr>
      <vt:lpstr>PowerPoint Presentation</vt:lpstr>
      <vt:lpstr>Golden Measurements (1) Spin &amp; flavor structure of the nucleon</vt:lpstr>
      <vt:lpstr>Golden Measurements (2): TMDs &amp; GPDs of nucleons &amp; nuclei </vt:lpstr>
      <vt:lpstr>Golden Measurement (3): QCD matter in Nuclei</vt:lpstr>
      <vt:lpstr>Golden Measurements (4): EW interactions &amp; BSM</vt:lpstr>
      <vt:lpstr>sPHENIX  ePHENIX  eRHIC</vt:lpstr>
      <vt:lpstr>Some thought about rates</vt:lpstr>
    </vt:vector>
  </TitlesOfParts>
  <Company>Stony Brook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Electron Ion Collider: Physics Opportunities &amp; Realization Challenges</dc:title>
  <dc:creator>Abhay Deshpande</dc:creator>
  <cp:lastModifiedBy>Abhay Deshpande</cp:lastModifiedBy>
  <cp:revision>441</cp:revision>
  <cp:lastPrinted>2011-04-11T16:58:52Z</cp:lastPrinted>
  <dcterms:created xsi:type="dcterms:W3CDTF">2010-11-05T10:13:33Z</dcterms:created>
  <dcterms:modified xsi:type="dcterms:W3CDTF">2011-10-21T04:52:09Z</dcterms:modified>
</cp:coreProperties>
</file>