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56" r:id="rId2"/>
    <p:sldId id="597" r:id="rId3"/>
    <p:sldId id="741" r:id="rId4"/>
    <p:sldId id="758" r:id="rId5"/>
    <p:sldId id="742" r:id="rId6"/>
    <p:sldId id="784" r:id="rId7"/>
    <p:sldId id="764" r:id="rId8"/>
    <p:sldId id="783" r:id="rId9"/>
    <p:sldId id="778" r:id="rId10"/>
    <p:sldId id="746" r:id="rId11"/>
    <p:sldId id="634" r:id="rId12"/>
    <p:sldId id="734" r:id="rId13"/>
    <p:sldId id="749" r:id="rId14"/>
    <p:sldId id="786" r:id="rId15"/>
    <p:sldId id="581" r:id="rId16"/>
    <p:sldId id="754" r:id="rId17"/>
    <p:sldId id="748" r:id="rId18"/>
    <p:sldId id="736" r:id="rId19"/>
    <p:sldId id="434" r:id="rId20"/>
    <p:sldId id="538" r:id="rId21"/>
    <p:sldId id="533" r:id="rId22"/>
    <p:sldId id="540" r:id="rId23"/>
    <p:sldId id="543" r:id="rId24"/>
    <p:sldId id="542" r:id="rId25"/>
    <p:sldId id="752" r:id="rId26"/>
    <p:sldId id="751" r:id="rId27"/>
    <p:sldId id="753" r:id="rId28"/>
    <p:sldId id="735" r:id="rId29"/>
  </p:sldIdLst>
  <p:sldSz cx="9144000" cy="6858000" type="screen4x3"/>
  <p:notesSz cx="10972800" cy="178308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FF0000"/>
    <a:srgbClr val="FFFF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45" autoAdjust="0"/>
    <p:restoredTop sz="86316" autoAdjust="0"/>
  </p:normalViewPr>
  <p:slideViewPr>
    <p:cSldViewPr>
      <p:cViewPr varScale="1">
        <p:scale>
          <a:sx n="71" d="100"/>
          <a:sy n="71" d="100"/>
        </p:scale>
        <p:origin x="-7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76" y="-90"/>
      </p:cViewPr>
      <p:guideLst>
        <p:guide orient="horz" pos="5616"/>
        <p:guide pos="345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892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215063" y="0"/>
            <a:ext cx="4754562" cy="892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F5802-F18C-4647-AAED-AD3E3CF9A957}" type="datetimeFigureOut">
              <a:rPr lang="ja-JP" altLang="en-US" smtClean="0"/>
              <a:pPr/>
              <a:t>11.10.20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6935450"/>
            <a:ext cx="4754563" cy="892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15063" y="16935450"/>
            <a:ext cx="4754562" cy="892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91743-B993-6E41-934F-C21C215CBE8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755874" cy="8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462" tIns="82234" rIns="164462" bIns="82234" numCol="1" anchor="t" anchorCtr="0" compatLnSpc="1">
            <a:prstTxWarp prst="textNoShape">
              <a:avLst/>
            </a:prstTxWarp>
          </a:bodyPr>
          <a:lstStyle>
            <a:lvl1pPr defTabSz="1644975">
              <a:defRPr sz="2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14444" y="0"/>
            <a:ext cx="4755874" cy="8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462" tIns="82234" rIns="164462" bIns="82234" numCol="1" anchor="t" anchorCtr="0" compatLnSpc="1">
            <a:prstTxWarp prst="textNoShape">
              <a:avLst/>
            </a:prstTxWarp>
          </a:bodyPr>
          <a:lstStyle>
            <a:lvl1pPr algn="r" defTabSz="1644975">
              <a:defRPr sz="2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1336675"/>
            <a:ext cx="8915400" cy="668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8274" y="8470857"/>
            <a:ext cx="8776252" cy="802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462" tIns="82234" rIns="164462" bIns="82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6935606"/>
            <a:ext cx="4755874" cy="8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462" tIns="82234" rIns="164462" bIns="82234" numCol="1" anchor="b" anchorCtr="0" compatLnSpc="1">
            <a:prstTxWarp prst="textNoShape">
              <a:avLst/>
            </a:prstTxWarp>
          </a:bodyPr>
          <a:lstStyle>
            <a:lvl1pPr defTabSz="1644975">
              <a:defRPr sz="21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14444" y="16935606"/>
            <a:ext cx="4755874" cy="8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462" tIns="82234" rIns="164462" bIns="82234" numCol="1" anchor="b" anchorCtr="0" compatLnSpc="1">
            <a:prstTxWarp prst="textNoShape">
              <a:avLst/>
            </a:prstTxWarp>
          </a:bodyPr>
          <a:lstStyle>
            <a:lvl1pPr algn="r" defTabSz="1644975">
              <a:defRPr sz="2100" b="0">
                <a:latin typeface="Times New Roman" pitchFamily="18" charset="0"/>
              </a:defRPr>
            </a:lvl1pPr>
          </a:lstStyle>
          <a:p>
            <a:pPr>
              <a:defRPr/>
            </a:pPr>
            <a:fld id="{B191E01D-FAA7-4756-B46C-6505C085C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453688">
              <a:buClr>
                <a:srgbClr val="CC3300"/>
              </a:buClr>
              <a:buFont typeface="Wingdings" pitchFamily="2" charset="2"/>
              <a:buChar char="v"/>
            </a:pPr>
            <a:r>
              <a:rPr lang="en-US" dirty="0" err="1" smtClean="0"/>
              <a:t>Dileptons</a:t>
            </a:r>
            <a:r>
              <a:rPr lang="en-US" dirty="0" smtClean="0"/>
              <a:t> (</a:t>
            </a:r>
            <a:r>
              <a:rPr lang="en-US" dirty="0" err="1" smtClean="0"/>
              <a:t>dielectrons</a:t>
            </a:r>
            <a:r>
              <a:rPr lang="en-US" dirty="0" smtClean="0"/>
              <a:t>)  interact only electromagnetically,  so their path from the interaction region to the detectors is almost undisturbed </a:t>
            </a:r>
          </a:p>
          <a:p>
            <a:pPr indent="-453688">
              <a:buClr>
                <a:srgbClr val="CC3300"/>
              </a:buClr>
              <a:buFont typeface="Wingdings" pitchFamily="2" charset="2"/>
              <a:buChar char="v"/>
            </a:pPr>
            <a:r>
              <a:rPr lang="en-US" dirty="0" smtClean="0"/>
              <a:t>They can give information about the properties of the H&amp;D nuclear matter in the early stages of the collisions where </a:t>
            </a:r>
            <a:r>
              <a:rPr lang="en-US" dirty="0" err="1" smtClean="0"/>
              <a:t>deconfinement</a:t>
            </a:r>
            <a:r>
              <a:rPr lang="en-US" dirty="0" smtClean="0"/>
              <a:t> and </a:t>
            </a:r>
            <a:r>
              <a:rPr lang="en-US" dirty="0" err="1" smtClean="0"/>
              <a:t>chiral</a:t>
            </a:r>
            <a:r>
              <a:rPr lang="en-US" dirty="0" smtClean="0"/>
              <a:t> symmetry restoration are expected to take place.</a:t>
            </a:r>
          </a:p>
          <a:p>
            <a:pPr indent="-453688">
              <a:buClr>
                <a:srgbClr val="CC3300"/>
              </a:buClr>
              <a:buFont typeface="Wingdings" pitchFamily="2" charset="2"/>
              <a:buChar char="v"/>
            </a:pPr>
            <a:r>
              <a:rPr lang="en-US" dirty="0" smtClean="0"/>
              <a:t>Effects of </a:t>
            </a:r>
            <a:r>
              <a:rPr lang="en-US" dirty="0" err="1" smtClean="0"/>
              <a:t>chiral</a:t>
            </a:r>
            <a:r>
              <a:rPr lang="en-US" dirty="0" smtClean="0"/>
              <a:t> symmetry restoration can be manifested as in-medium modification of the low mass vector mesons</a:t>
            </a:r>
          </a:p>
          <a:p>
            <a:pPr indent="-453688">
              <a:buClr>
                <a:srgbClr val="CC3300"/>
              </a:buClr>
              <a:buFont typeface="Wingdings" pitchFamily="2" charset="2"/>
              <a:buChar char="v"/>
            </a:pPr>
            <a:r>
              <a:rPr lang="en-US" dirty="0" smtClean="0"/>
              <a:t>The results show enhancement, but with large B/S ratio</a:t>
            </a:r>
          </a:p>
          <a:p>
            <a:pPr indent="-453688">
              <a:buClr>
                <a:srgbClr val="CC3300"/>
              </a:buClr>
              <a:buFont typeface="Wingdings" pitchFamily="2" charset="2"/>
              <a:buChar char="v"/>
            </a:pPr>
            <a:r>
              <a:rPr lang="en-US" dirty="0" smtClean="0"/>
              <a:t>In order to make progress, comb. background should be reduced. </a:t>
            </a:r>
          </a:p>
          <a:p>
            <a:pPr indent="-453688"/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235B-5C60-4520-87A8-65E6D31C697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FAA57-B8D5-498D-9480-1A894E42C266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8356" name="Slide Number Placeholder 3"/>
          <p:cNvSpPr txBox="1">
            <a:spLocks noGrp="1"/>
          </p:cNvSpPr>
          <p:nvPr/>
        </p:nvSpPr>
        <p:spPr bwMode="auto">
          <a:xfrm>
            <a:off x="6215147" y="16934706"/>
            <a:ext cx="4755207" cy="8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4494" tIns="82250" rIns="164494" bIns="82250" anchor="b"/>
          <a:lstStyle/>
          <a:p>
            <a:pPr algn="r" defTabSz="1645296"/>
            <a:fld id="{5A956824-E47D-4872-AD7A-D7FBF6178E50}" type="slidenum">
              <a:rPr lang="en-US" altLang="ja-JP" sz="2100"/>
              <a:pPr algn="r" defTabSz="1645296"/>
              <a:t>20</a:t>
            </a:fld>
            <a:endParaRPr lang="en-US" altLang="ja-JP" sz="2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B9FFD-A896-4082-ABF9-B317FC935B76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353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32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pitchFamily="50" charset="-128"/>
            </a:endParaRPr>
          </a:p>
        </p:txBody>
      </p:sp>
      <p:sp>
        <p:nvSpPr>
          <p:cNvPr id="353284" name="Slide Number Placeholder 3"/>
          <p:cNvSpPr txBox="1">
            <a:spLocks noGrp="1"/>
          </p:cNvSpPr>
          <p:nvPr/>
        </p:nvSpPr>
        <p:spPr bwMode="auto">
          <a:xfrm>
            <a:off x="6215147" y="16934706"/>
            <a:ext cx="4755207" cy="8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4494" tIns="82250" rIns="164494" bIns="82250" anchor="b"/>
          <a:lstStyle/>
          <a:p>
            <a:pPr algn="r" defTabSz="1645296"/>
            <a:fld id="{310CF9B4-2851-443D-83EC-E5D12646C3C9}" type="slidenum">
              <a:rPr kumimoji="0" lang="en-US" altLang="ja-JP" sz="2100">
                <a:cs typeface="Times New Roman" pitchFamily="18" charset="0"/>
              </a:rPr>
              <a:pPr algn="r" defTabSz="1645296"/>
              <a:t>21</a:t>
            </a:fld>
            <a:endParaRPr kumimoji="0" lang="en-US" altLang="ja-JP" sz="21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57460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FAA57-B8D5-498D-9480-1A894E42C266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8356" name="Slide Number Placeholder 3"/>
          <p:cNvSpPr txBox="1">
            <a:spLocks noGrp="1"/>
          </p:cNvSpPr>
          <p:nvPr/>
        </p:nvSpPr>
        <p:spPr bwMode="auto">
          <a:xfrm>
            <a:off x="6215147" y="16934706"/>
            <a:ext cx="4755207" cy="8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4494" tIns="82250" rIns="164494" bIns="82250" anchor="b"/>
          <a:lstStyle/>
          <a:p>
            <a:pPr algn="r" defTabSz="1645296"/>
            <a:fld id="{5A956824-E47D-4872-AD7A-D7FBF6178E50}" type="slidenum">
              <a:rPr lang="en-US" altLang="ja-JP" sz="2100"/>
              <a:pPr algn="r" defTabSz="1645296"/>
              <a:t>23</a:t>
            </a:fld>
            <a:endParaRPr lang="en-US" altLang="ja-JP" sz="21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3F25-6F85-9544-B015-893DAD8623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50866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CH"/>
              <a:t> </a:t>
            </a:r>
            <a:r>
              <a:rPr lang="en-US" altLang="ja-JP"/>
              <a:t>N0 is a figure of merit depending on the detector properties (radiator and system</a:t>
            </a:r>
          </a:p>
          <a:p>
            <a:r>
              <a:rPr lang="en-US" altLang="ja-JP"/>
              <a:t>transparency, geometrical acceptance of photons (area and</a:t>
            </a:r>
          </a:p>
          <a:p>
            <a:r>
              <a:rPr lang="en-US" altLang="ja-JP"/>
              <a:t>angle), quantum efficiency, photoelectron collection efficiency…)</a:t>
            </a:r>
          </a:p>
          <a:p>
            <a:pPr>
              <a:buFontTx/>
              <a:buChar char="•"/>
            </a:pPr>
            <a:r>
              <a:rPr lang="de-CH"/>
              <a:t> for ideal detector it is obtained by integrating the detector response over Cherenkov energy spectrum</a:t>
            </a:r>
            <a:endParaRPr lang="en-US" altLang="ja-JP"/>
          </a:p>
          <a:p>
            <a:pPr>
              <a:buFontTx/>
              <a:buChar char="•"/>
            </a:pPr>
            <a:r>
              <a:rPr lang="en-US" altLang="ja-JP"/>
              <a:t> gamma_th is the average Cherenkov threshold over the sensitive bandwidth of the detector</a:t>
            </a:r>
          </a:p>
          <a:p>
            <a:pPr>
              <a:buFontTx/>
              <a:buChar char="•"/>
            </a:pPr>
            <a:r>
              <a:rPr lang="de-CH"/>
              <a:t> L is the radiator length</a:t>
            </a:r>
          </a:p>
          <a:p>
            <a:pPr>
              <a:buFontTx/>
              <a:buChar char="•"/>
            </a:pPr>
            <a:r>
              <a:rPr lang="de-CH"/>
              <a:t> Generally for Cherenkov counters N0 is the figure of merit, defined by:</a:t>
            </a:r>
          </a:p>
          <a:p>
            <a:r>
              <a:rPr lang="de-CH"/>
              <a:t> N = N0 L sin(th_c)^2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1EA14-B7A1-B04F-8EFF-A1F9013830B7}" type="slidenum">
              <a:rPr lang="en-US" altLang="ja-JP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2FCDA-CC07-4369-8CC9-28D0CB34818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F0ED7-6644-C040-8573-4B9C4E20221D}" type="slidenum">
              <a:rPr lang="en-US" altLang="ja-JP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B439CD-0F05-4211-95E5-7D8996B00AD5}" type="slidenum">
              <a:rPr lang="ko-KR" altLang="en-US" smtClean="0"/>
              <a:pPr/>
              <a:t>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493D6E-6858-44CC-A82E-086A0375154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15593-EB5A-774E-8166-69379427076B}" type="slidenum">
              <a:rPr lang="en-US"/>
              <a:pPr/>
              <a:t>13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B6E77-5690-B645-B3E2-60241090C953}" type="slidenum">
              <a:rPr lang="en-US"/>
              <a:pPr/>
              <a:t>14</a:t>
            </a:fld>
            <a:endParaRPr lang="en-US"/>
          </a:p>
        </p:txBody>
      </p:sp>
      <p:sp>
        <p:nvSpPr>
          <p:cNvPr id="1280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91E01D-FAA7-4756-B46C-6505C085C788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</p:grpSp>
      <p:pic>
        <p:nvPicPr>
          <p:cNvPr id="7" name="Picture 14" descr="search_bnl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21240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513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25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925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381750"/>
            <a:ext cx="2130425" cy="474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925" y="6381750"/>
            <a:ext cx="587375" cy="488950"/>
          </a:xfrm>
        </p:spPr>
        <p:txBody>
          <a:bodyPr anchorCtr="0"/>
          <a:lstStyle>
            <a:lvl1pPr>
              <a:defRPr sz="1400"/>
            </a:lvl1pPr>
          </a:lstStyle>
          <a:p>
            <a:pPr>
              <a:defRPr/>
            </a:pPr>
            <a:fld id="{BF8591D5-F519-40DC-BADF-73CEF60ADE1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9069-1113-48E8-98F1-C2CAC6E500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AAC4-1E79-4117-9747-181F693130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0AB8-47B7-46F6-8A91-0B4AE831A3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8EE8-9EFD-41A3-9E16-E59935D0A9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40CC-1C69-46B3-B03B-2CF6DE3776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C720-B633-43DD-B61A-E66A23ADC8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My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9144000" cy="5409127"/>
          </a:xfrm>
          <a:ln w="28575">
            <a:noFill/>
          </a:ln>
        </p:spPr>
        <p:txBody>
          <a:bodyPr/>
          <a:lstStyle>
            <a:lvl1pPr indent="-274320">
              <a:buClr>
                <a:srgbClr val="002060"/>
              </a:buClr>
              <a:buSzPct val="50000"/>
              <a:buFont typeface="Wingdings" pitchFamily="2" charset="2"/>
              <a:buChar char="v"/>
              <a:defRPr sz="3200"/>
            </a:lvl1pPr>
            <a:lvl2pPr>
              <a:buClr>
                <a:srgbClr val="002060"/>
              </a:buClr>
              <a:buSzPct val="75000"/>
              <a:buFont typeface="Arial" pitchFamily="34" charset="0"/>
              <a:buChar char="•"/>
              <a:defRPr/>
            </a:lvl2pPr>
            <a:lvl3pPr>
              <a:buClr>
                <a:srgbClr val="002060"/>
              </a:buClr>
              <a:buSzPct val="50000"/>
              <a:buFont typeface="Wingdings" pitchFamily="2" charset="2"/>
              <a:buChar char="Ø"/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oundRect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  <a:round/>
          </a:ln>
        </p:spPr>
        <p:txBody>
          <a:bodyPr/>
          <a:lstStyle>
            <a:lvl1pPr algn="l">
              <a:defRPr b="1" spc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987824" y="6525344"/>
            <a:ext cx="1331193" cy="33265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altLang="ja-JP" smtClean="0"/>
              <a:t>2011-10-20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6477000"/>
            <a:ext cx="539080" cy="381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E7352ED5-4C74-405C-ABFA-5E569612AE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788024" y="6525344"/>
            <a:ext cx="4355976" cy="332656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lang="hr-HR" sz="1400" b="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T. Sakaguchi, Future Directions in HE QCD, RIKEN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148064" y="6524625"/>
            <a:ext cx="3995936" cy="341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2C9EA36-E0DC-48B7-8CB0-15ED98B556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2917-A71C-4F22-BA0F-13B8D38F1F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076056" y="6524625"/>
            <a:ext cx="4067944" cy="341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FFB8FD3-0AF1-465A-8E4C-3940D6F19D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CC57-B374-4B02-8F45-68A69D21A4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C74A-2A20-4AC8-ABD9-59DDC84BAD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3A9E-D133-4D8F-8B52-3ACA21988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E378-2EFD-4509-9F83-864AAD1287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D5D8-887C-4F09-870E-30E892CBB5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ChangeArrowheads="1"/>
          </p:cNvSpPr>
          <p:nvPr userDrawn="1"/>
        </p:nvSpPr>
        <p:spPr bwMode="auto">
          <a:xfrm>
            <a:off x="0" y="0"/>
            <a:ext cx="61118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524625"/>
            <a:ext cx="21304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60032" y="6524625"/>
            <a:ext cx="428396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191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813" y="63817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90"/>
                </a:solidFill>
                <a:latin typeface="Arial" charset="0"/>
              </a:defRPr>
            </a:lvl1pPr>
          </a:lstStyle>
          <a:p>
            <a:pPr>
              <a:defRPr/>
            </a:pPr>
            <a:fld id="{E5102736-D6B7-4B6A-A91A-F8063233A38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91504" name="Rectangle 16"/>
          <p:cNvSpPr>
            <a:spLocks noChangeArrowheads="1"/>
          </p:cNvSpPr>
          <p:nvPr userDrawn="1"/>
        </p:nvSpPr>
        <p:spPr bwMode="auto">
          <a:xfrm>
            <a:off x="36513" y="0"/>
            <a:ext cx="3887787" cy="260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3322" name="Picture 1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58888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23" name="Picture 15" descr="search_bnl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1000" y="0"/>
            <a:ext cx="11795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9.png"/><Relationship Id="rId5" Type="http://schemas.openxmlformats.org/officeDocument/2006/relationships/image" Target="../media/image40.gif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i="1" dirty="0" smtClean="0"/>
              <a:t>Heavy ion physics with PHENIX upgrades</a:t>
            </a:r>
            <a:endParaRPr lang="en-US" altLang="ja-JP" sz="2400" dirty="0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7075" y="3500438"/>
            <a:ext cx="4606925" cy="144073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Takao </a:t>
            </a:r>
            <a:r>
              <a:rPr lang="en-US" altLang="ja-JP" dirty="0" err="1" smtClean="0"/>
              <a:t>Sakaguchi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Brookhaven National Laboratory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6062246"/>
            <a:ext cx="6256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/>
              <a:t>For Future direction in High Energy QCD, RIKEN, Oct 20, 2011</a:t>
            </a:r>
            <a:endParaRPr kumimoji="1" lang="ja-JP" alt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8"/>
          <p:cNvGrpSpPr>
            <a:grpSpLocks noChangeAspect="1"/>
          </p:cNvGrpSpPr>
          <p:nvPr/>
        </p:nvGrpSpPr>
        <p:grpSpPr bwMode="auto">
          <a:xfrm>
            <a:off x="4648200" y="1527175"/>
            <a:ext cx="4224337" cy="4319587"/>
            <a:chOff x="8001000" y="15803562"/>
            <a:chExt cx="5280025" cy="5399088"/>
          </a:xfrm>
        </p:grpSpPr>
        <p:graphicFrame>
          <p:nvGraphicFramePr>
            <p:cNvPr id="13" name="Object 38"/>
            <p:cNvGraphicFramePr>
              <a:graphicFrameLocks noChangeAspect="1"/>
            </p:cNvGraphicFramePr>
            <p:nvPr/>
          </p:nvGraphicFramePr>
          <p:xfrm>
            <a:off x="8001000" y="15803562"/>
            <a:ext cx="5280025" cy="5399088"/>
          </p:xfrm>
          <a:graphic>
            <a:graphicData uri="http://schemas.openxmlformats.org/presentationml/2006/ole">
              <p:oleObj spid="_x0000_s284674" name="Bitmap Image" r:id="rId4" imgW="4648591" imgH="5924538" progId="">
                <p:embed/>
              </p:oleObj>
            </a:graphicData>
          </a:graphic>
        </p:graphicFrame>
        <p:cxnSp>
          <p:nvCxnSpPr>
            <p:cNvPr id="14" name="직선 연결선 67"/>
            <p:cNvCxnSpPr>
              <a:cxnSpLocks noChangeShapeType="1"/>
            </p:cNvCxnSpPr>
            <p:nvPr/>
          </p:nvCxnSpPr>
          <p:spPr bwMode="auto">
            <a:xfrm rot="5400000" flipH="1" flipV="1">
              <a:off x="8573344" y="18436381"/>
              <a:ext cx="43560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직선 화살표 연결선 70"/>
            <p:cNvCxnSpPr>
              <a:cxnSpLocks noChangeShapeType="1"/>
            </p:cNvCxnSpPr>
            <p:nvPr/>
          </p:nvCxnSpPr>
          <p:spPr bwMode="auto">
            <a:xfrm>
              <a:off x="10756900" y="18713450"/>
              <a:ext cx="2089150" cy="1588"/>
            </a:xfrm>
            <a:prstGeom prst="straightConnector1">
              <a:avLst/>
            </a:prstGeom>
            <a:noFill/>
            <a:ln w="50800" algn="ctr">
              <a:solidFill>
                <a:srgbClr val="000099"/>
              </a:solidFill>
              <a:round/>
              <a:headEnd/>
              <a:tailEnd type="arrow" w="med" len="med"/>
            </a:ln>
          </p:spPr>
        </p:cxnSp>
      </p:grpSp>
      <p:sp>
        <p:nvSpPr>
          <p:cNvPr id="16" name="Line 24"/>
          <p:cNvSpPr>
            <a:spLocks noChangeShapeType="1"/>
          </p:cNvSpPr>
          <p:nvPr/>
        </p:nvSpPr>
        <p:spPr bwMode="auto">
          <a:xfrm flipV="1">
            <a:off x="5611812" y="1868487"/>
            <a:ext cx="0" cy="3527425"/>
          </a:xfrm>
          <a:prstGeom prst="line">
            <a:avLst/>
          </a:prstGeom>
          <a:noFill/>
          <a:ln w="4127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063951" y="5915049"/>
            <a:ext cx="2892425" cy="322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lang="en-US" altLang="ja-JP" sz="15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</a:t>
            </a:r>
            <a:r>
              <a:rPr kumimoji="0" lang="en-US" altLang="ja-JP" sz="15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revious </a:t>
            </a:r>
            <a:r>
              <a:rPr kumimoji="0" lang="en-US" altLang="ja-JP" sz="15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Muon</a:t>
            </a:r>
            <a:r>
              <a:rPr kumimoji="0" lang="en-US" altLang="ja-JP" sz="15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Trigger at PHENIX</a:t>
            </a:r>
          </a:p>
        </p:txBody>
      </p:sp>
      <p:cxnSp>
        <p:nvCxnSpPr>
          <p:cNvPr id="19" name="직선 화살표 연결선 18"/>
          <p:cNvCxnSpPr>
            <a:stCxn id="17" idx="0"/>
            <a:endCxn id="16" idx="0"/>
          </p:cNvCxnSpPr>
          <p:nvPr/>
        </p:nvCxnSpPr>
        <p:spPr>
          <a:xfrm flipH="1" flipV="1">
            <a:off x="5611812" y="5395912"/>
            <a:ext cx="898352" cy="519137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Triggering </a:t>
            </a:r>
            <a:r>
              <a:rPr lang="en-US" altLang="ja-JP" dirty="0" err="1" smtClean="0"/>
              <a:t>muons</a:t>
            </a:r>
            <a:r>
              <a:rPr lang="en-US" altLang="ja-JP" dirty="0" smtClean="0"/>
              <a:t> from </a:t>
            </a:r>
            <a:r>
              <a:rPr lang="en-US" altLang="ja-JP" i="1" dirty="0" smtClean="0"/>
              <a:t>W</a:t>
            </a:r>
            <a:endParaRPr lang="ja-JP" altLang="en-US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4294967295"/>
          </p:nvPr>
        </p:nvSpPr>
        <p:spPr>
          <a:xfrm>
            <a:off x="755576" y="1124744"/>
            <a:ext cx="3744416" cy="1224136"/>
          </a:xfrm>
        </p:spPr>
        <p:txBody>
          <a:bodyPr>
            <a:normAutofit fontScale="85000" lnSpcReduction="20000"/>
          </a:bodyPr>
          <a:lstStyle/>
          <a:p>
            <a:pPr rtl="0" eaLnBrk="1" fontAlgn="auto" latinLnBrk="0" hangingPunct="1"/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measure </a:t>
            </a:r>
            <a:r>
              <a:rPr kumimoji="0" lang="en-US" sz="2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500 </a:t>
            </a:r>
            <a:r>
              <a:rPr kumimoji="0" lang="en-US" sz="2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kumimoji="0"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first level trigger rejection of a factor 10000 is needed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Future Directions in HE QCD, RIKEN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5576" y="25649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For heavy ion physics: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Extend capability of accepting ultra peripheral collisions</a:t>
            </a:r>
            <a:endParaRPr lang="en-US" sz="1800" i="1" dirty="0"/>
          </a:p>
        </p:txBody>
      </p:sp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400940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780356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000066"/>
                </a:solidFill>
              </a:rPr>
              <a:t>Run-11: Single event from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Au+Au</a:t>
            </a:r>
            <a:r>
              <a:rPr lang="en-US" sz="2800" b="1" dirty="0">
                <a:solidFill>
                  <a:srgbClr val="990000"/>
                </a:solidFill>
              </a:rPr>
              <a:t> at 200 </a:t>
            </a:r>
            <a:r>
              <a:rPr lang="en-US" sz="2800" b="1" dirty="0" err="1" smtClean="0">
                <a:solidFill>
                  <a:srgbClr val="990000"/>
                </a:solidFill>
              </a:rPr>
              <a:t>GeV</a:t>
            </a:r>
            <a:endParaRPr lang="en-US" sz="2800" dirty="0" smtClean="0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VTX event display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3276600" y="18288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66"/>
                </a:solidFill>
              </a:rPr>
              <a:t>Run # 343450-0014 Event 13</a:t>
            </a:r>
          </a:p>
        </p:txBody>
      </p:sp>
      <p:pic>
        <p:nvPicPr>
          <p:cNvPr id="573445" name="Picture 5" descr="EventDisplay_200GeVAuAuEvent13_F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88" y="2197100"/>
            <a:ext cx="7326312" cy="382270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88024" y="6516687"/>
            <a:ext cx="4355976" cy="341313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T. Sakaguchi, Future Directions in HE QCD, RIKEN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548680"/>
            <a:ext cx="7293496" cy="441920"/>
          </a:xfrm>
        </p:spPr>
        <p:txBody>
          <a:bodyPr>
            <a:noAutofit/>
          </a:bodyPr>
          <a:lstStyle/>
          <a:p>
            <a:r>
              <a:rPr lang="en-US" dirty="0" smtClean="0"/>
              <a:t>VTX with FVTX (Run-12 goal)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0032" y="6524625"/>
            <a:ext cx="4283968" cy="341313"/>
          </a:xfrm>
        </p:spPr>
        <p:txBody>
          <a:bodyPr/>
          <a:lstStyle/>
          <a:p>
            <a:r>
              <a:rPr lang="en-US" smtClean="0"/>
              <a:t>T. Sakaguchi, Future Directions in HE QCD, RIKEN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4568-39DC-7749-88FE-E0BF8A354E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6" descr="VTX-FVTX-n-bp6.JPG"/>
          <p:cNvPicPr>
            <a:picLocks noChangeAspect="1"/>
          </p:cNvPicPr>
          <p:nvPr/>
        </p:nvPicPr>
        <p:blipFill>
          <a:blip r:embed="rId2" cstate="print"/>
          <a:srcRect l="34167" t="7709" r="33333" b="6387"/>
          <a:stretch>
            <a:fillRect/>
          </a:stretch>
        </p:blipFill>
        <p:spPr bwMode="auto">
          <a:xfrm>
            <a:off x="1115616" y="1268760"/>
            <a:ext cx="297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VTX-FVTX-n-bp8.JPG"/>
          <p:cNvPicPr>
            <a:picLocks noChangeAspect="1"/>
          </p:cNvPicPr>
          <p:nvPr/>
        </p:nvPicPr>
        <p:blipFill>
          <a:blip r:embed="rId3" cstate="print"/>
          <a:srcRect l="34167" t="10352" r="24167"/>
          <a:stretch>
            <a:fillRect/>
          </a:stretch>
        </p:blipFill>
        <p:spPr bwMode="auto">
          <a:xfrm>
            <a:off x="5148064" y="1412776"/>
            <a:ext cx="35385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9486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</a:t>
            </a:r>
            <a:r>
              <a:rPr lang="en-US" dirty="0"/>
              <a:t>quark suppression &amp; flow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FVTX/VTX physics</a:t>
            </a:r>
            <a:endParaRPr lang="en-US" dirty="0"/>
          </a:p>
        </p:txBody>
      </p:sp>
      <p:pic>
        <p:nvPicPr>
          <p:cNvPr id="1198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572000" cy="34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01280"/>
            <a:ext cx="4119309" cy="36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7" name="Text Box 10"/>
          <p:cNvSpPr txBox="1">
            <a:spLocks noChangeArrowheads="1"/>
          </p:cNvSpPr>
          <p:nvPr/>
        </p:nvSpPr>
        <p:spPr bwMode="auto">
          <a:xfrm>
            <a:off x="3200400" y="1524000"/>
            <a:ext cx="2895600" cy="120032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sz="1800" dirty="0" err="1"/>
              <a:t>Collisional</a:t>
            </a:r>
            <a:r>
              <a:rPr lang="en-US" sz="1800" dirty="0"/>
              <a:t> energy loss? </a:t>
            </a:r>
          </a:p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sz="1800" dirty="0"/>
              <a:t>v</a:t>
            </a:r>
            <a:r>
              <a:rPr lang="en-US" sz="1800" baseline="-25000" dirty="0"/>
              <a:t>2</a:t>
            </a:r>
            <a:r>
              <a:rPr lang="en-US" sz="1800" dirty="0"/>
              <a:t> decrease with 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dirty="0"/>
              <a:t>? </a:t>
            </a:r>
          </a:p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sz="1800" dirty="0"/>
              <a:t>role of </a:t>
            </a:r>
            <a:r>
              <a:rPr lang="en-US" sz="1800" dirty="0" err="1"/>
              <a:t>b</a:t>
            </a:r>
            <a:r>
              <a:rPr lang="en-US" sz="1800" dirty="0"/>
              <a:t> quarks?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60032" y="6524625"/>
            <a:ext cx="4283968" cy="341313"/>
          </a:xfrm>
        </p:spPr>
        <p:txBody>
          <a:bodyPr/>
          <a:lstStyle/>
          <a:p>
            <a:r>
              <a:rPr lang="en-US" smtClean="0"/>
              <a:t>T. Sakaguchi, Future Directions in HE QCD, RIKEN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9813" name="Rectangle 9"/>
          <p:cNvSpPr>
            <a:spLocks noChangeArrowheads="1"/>
          </p:cNvSpPr>
          <p:nvPr/>
        </p:nvSpPr>
        <p:spPr bwMode="auto">
          <a:xfrm>
            <a:off x="1691680" y="2852936"/>
            <a:ext cx="3562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 b="0" i="1" dirty="0">
                <a:solidFill>
                  <a:schemeClr val="tx1"/>
                </a:solidFill>
                <a:latin typeface="Arial" charset="0"/>
              </a:rPr>
              <a:t>PRL.98: 172301,2007</a:t>
            </a:r>
          </a:p>
          <a:p>
            <a:pPr>
              <a:buFont typeface="Monotype Sorts" charset="2"/>
              <a:buNone/>
            </a:pPr>
            <a:r>
              <a:rPr lang="en-US" sz="1600" b="0" i="1" dirty="0" err="1">
                <a:solidFill>
                  <a:schemeClr val="tx1"/>
                </a:solidFill>
                <a:latin typeface="Arial" charset="0"/>
              </a:rPr>
              <a:t>arXiV</a:t>
            </a:r>
            <a:r>
              <a:rPr lang="en-US" sz="1600" b="0" i="1" dirty="0">
                <a:solidFill>
                  <a:schemeClr val="tx1"/>
                </a:solidFill>
                <a:latin typeface="Arial" charset="0"/>
              </a:rPr>
              <a:t>: 1005.1627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524625"/>
            <a:ext cx="381000" cy="333375"/>
          </a:xfrm>
        </p:spPr>
        <p:txBody>
          <a:bodyPr/>
          <a:lstStyle/>
          <a:p>
            <a:fld id="{8941268B-3086-2C4B-A2ED-F2A560712C1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4419600" cy="533400"/>
          </a:xfrm>
        </p:spPr>
        <p:txBody>
          <a:bodyPr/>
          <a:lstStyle/>
          <a:p>
            <a:r>
              <a:rPr lang="en-US" dirty="0" smtClean="0"/>
              <a:t>FVTX specific</a:t>
            </a:r>
            <a:endParaRPr lang="en-US" dirty="0"/>
          </a:p>
        </p:txBody>
      </p:sp>
      <p:pic>
        <p:nvPicPr>
          <p:cNvPr id="1259528" name="Picture 1032" descr="ppg109_fig2"/>
          <p:cNvPicPr>
            <a:picLocks noChangeAspect="1" noChangeArrowheads="1"/>
          </p:cNvPicPr>
          <p:nvPr/>
        </p:nvPicPr>
        <p:blipFill>
          <a:blip r:embed="rId3"/>
          <a:srcRect t="3130" r="7271"/>
          <a:stretch>
            <a:fillRect/>
          </a:stretch>
        </p:blipFill>
        <p:spPr bwMode="auto">
          <a:xfrm>
            <a:off x="4724400" y="1241185"/>
            <a:ext cx="3943350" cy="5007215"/>
          </a:xfrm>
          <a:prstGeom prst="rect">
            <a:avLst/>
          </a:prstGeom>
          <a:noFill/>
        </p:spPr>
      </p:pic>
      <p:sp>
        <p:nvSpPr>
          <p:cNvPr id="1259534" name="Rectangle 1038"/>
          <p:cNvSpPr>
            <a:spLocks noChangeArrowheads="1"/>
          </p:cNvSpPr>
          <p:nvPr/>
        </p:nvSpPr>
        <p:spPr bwMode="auto">
          <a:xfrm>
            <a:off x="7239000" y="762000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b="0" i="1" dirty="0">
                <a:solidFill>
                  <a:schemeClr val="tx1"/>
                </a:solidFill>
                <a:latin typeface="Arial" pitchFamily="-109" charset="0"/>
              </a:rPr>
              <a:t> arXiv:1010.1246</a:t>
            </a:r>
          </a:p>
        </p:txBody>
      </p:sp>
      <p:sp>
        <p:nvSpPr>
          <p:cNvPr id="1259535" name="Rectangle 1039"/>
          <p:cNvSpPr>
            <a:spLocks noChangeArrowheads="1"/>
          </p:cNvSpPr>
          <p:nvPr/>
        </p:nvSpPr>
        <p:spPr bwMode="auto">
          <a:xfrm>
            <a:off x="5181600" y="1204673"/>
            <a:ext cx="14747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400" dirty="0" err="1">
                <a:solidFill>
                  <a:schemeClr val="tx1"/>
                </a:solidFill>
                <a:latin typeface="Arial" pitchFamily="-109" charset="0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Arial" pitchFamily="-109" charset="0"/>
              </a:rPr>
              <a:t> + Au </a:t>
            </a:r>
            <a:r>
              <a:rPr lang="en-US" sz="1400" dirty="0" err="1">
                <a:solidFill>
                  <a:schemeClr val="tx1"/>
                </a:solidFill>
                <a:latin typeface="Arial" pitchFamily="-109" charset="0"/>
                <a:sym typeface="Symbol" pitchFamily="-109" charset="2"/>
              </a:rPr>
              <a:t></a:t>
            </a:r>
            <a:r>
              <a:rPr lang="en-US" sz="1400" dirty="0">
                <a:solidFill>
                  <a:schemeClr val="tx1"/>
                </a:solidFill>
                <a:latin typeface="Arial" pitchFamily="-109" charset="0"/>
                <a:sym typeface="Symbol" pitchFamily="-109" charset="2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itchFamily="-109" charset="0"/>
              </a:rPr>
              <a:t>J/</a:t>
            </a:r>
            <a:r>
              <a:rPr lang="en-US" sz="1400" dirty="0">
                <a:solidFill>
                  <a:schemeClr val="tx1"/>
                </a:solidFill>
                <a:latin typeface="Arial" pitchFamily="-109" charset="0"/>
                <a:sym typeface="Symbol" pitchFamily="-109" charset="2"/>
              </a:rPr>
              <a:t>   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2438400" y="6516687"/>
            <a:ext cx="2130425" cy="341313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2011-10-20</a:t>
            </a:r>
            <a:endParaRPr lang="en-US" altLang="ja-JP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00600" y="6524625"/>
            <a:ext cx="4343400" cy="33337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0" y="1371600"/>
            <a:ext cx="3581400" cy="4724400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dirty="0" smtClean="0"/>
              <a:t>As far as heavy ion physics is concerned, we might focus on cold nuclear matter (CNM) effect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Resolving J/</a:t>
            </a:r>
            <a:r>
              <a:rPr lang="en-US" dirty="0" err="1" smtClean="0">
                <a:latin typeface="Symbol" pitchFamily="-109" charset="2"/>
              </a:rPr>
              <a:t>y</a:t>
            </a:r>
            <a:r>
              <a:rPr lang="en-US" dirty="0" smtClean="0"/>
              <a:t> and</a:t>
            </a:r>
            <a:r>
              <a:rPr lang="en-US" dirty="0" smtClean="0">
                <a:latin typeface="Symbol" pitchFamily="-109" charset="2"/>
              </a:rPr>
              <a:t> </a:t>
            </a:r>
            <a:r>
              <a:rPr lang="en-US" dirty="0" err="1" smtClean="0">
                <a:latin typeface="Symbol" pitchFamily="-109" charset="2"/>
              </a:rPr>
              <a:t>y</a:t>
            </a:r>
            <a:r>
              <a:rPr lang="en-US" dirty="0" smtClean="0"/>
              <a:t>’ in </a:t>
            </a:r>
            <a:r>
              <a:rPr lang="en-US" dirty="0" err="1" smtClean="0"/>
              <a:t>Muon</a:t>
            </a:r>
            <a:r>
              <a:rPr lang="en-US" dirty="0" smtClean="0"/>
              <a:t> arms</a:t>
            </a:r>
          </a:p>
          <a:p>
            <a:pPr>
              <a:defRPr/>
            </a:pPr>
            <a:endParaRPr lang="en-US" dirty="0" smtClean="0">
              <a:latin typeface="+mj-lt"/>
              <a:sym typeface="Symbol" pitchFamily="-109" charset="2"/>
            </a:endParaRPr>
          </a:p>
          <a:p>
            <a:pPr>
              <a:defRPr/>
            </a:pPr>
            <a:r>
              <a:rPr lang="en-US" dirty="0" smtClean="0">
                <a:latin typeface="+mj-lt"/>
                <a:sym typeface="Symbol" pitchFamily="-109" charset="2"/>
              </a:rPr>
              <a:t>Direct measure of B meson through displaced J/</a:t>
            </a:r>
            <a:r>
              <a:rPr lang="en-US" dirty="0" err="1" smtClean="0">
                <a:latin typeface="Symbol" charset="2"/>
                <a:cs typeface="Symbol" charset="2"/>
                <a:sym typeface="Symbol" pitchFamily="-109" charset="2"/>
              </a:rPr>
              <a:t>y</a:t>
            </a:r>
            <a:endParaRPr lang="en-US" dirty="0" smtClean="0">
              <a:latin typeface="Symbol" charset="2"/>
              <a:cs typeface="Symbol" charset="2"/>
              <a:sym typeface="Symbol" pitchFamily="-109" charset="2"/>
            </a:endParaRPr>
          </a:p>
          <a:p>
            <a:pPr lvl="0">
              <a:defRPr/>
            </a:pPr>
            <a:endParaRPr lang="en-US" dirty="0" smtClean="0">
              <a:latin typeface="+mj-lt"/>
              <a:sym typeface="Symbol" pitchFamily="-109" charset="2"/>
            </a:endParaRPr>
          </a:p>
          <a:p>
            <a:pPr lvl="0">
              <a:defRPr/>
            </a:pPr>
            <a:r>
              <a:rPr lang="en-US" dirty="0" err="1" smtClean="0">
                <a:latin typeface="+mj-lt"/>
                <a:sym typeface="Symbol" pitchFamily="-109" charset="2"/>
              </a:rPr>
              <a:t>Drell</a:t>
            </a:r>
            <a:r>
              <a:rPr lang="en-US" dirty="0" smtClean="0">
                <a:latin typeface="+mj-lt"/>
                <a:sym typeface="Symbol" pitchFamily="-109" charset="2"/>
              </a:rPr>
              <a:t>-Yan or J/</a:t>
            </a:r>
            <a:r>
              <a:rPr lang="en-US" dirty="0" err="1" smtClean="0">
                <a:latin typeface="Symbol" charset="2"/>
                <a:cs typeface="Symbol" charset="2"/>
                <a:sym typeface="Symbol" pitchFamily="-109" charset="2"/>
              </a:rPr>
              <a:t>y</a:t>
            </a:r>
            <a:r>
              <a:rPr lang="en-US" dirty="0" smtClean="0">
                <a:latin typeface="+mj-lt"/>
                <a:sym typeface="Symbol" pitchFamily="-109" charset="2"/>
              </a:rPr>
              <a:t> Measurements in </a:t>
            </a:r>
            <a:r>
              <a:rPr lang="en-US" dirty="0" err="1" smtClean="0">
                <a:latin typeface="+mj-lt"/>
                <a:sym typeface="Symbol" pitchFamily="-109" charset="2"/>
              </a:rPr>
              <a:t>dAu</a:t>
            </a:r>
            <a:r>
              <a:rPr lang="en-US" dirty="0" smtClean="0">
                <a:latin typeface="+mj-lt"/>
                <a:sym typeface="Symbol" pitchFamily="-109" charset="2"/>
              </a:rPr>
              <a:t> at both forward rapidity</a:t>
            </a:r>
          </a:p>
          <a:p>
            <a:pPr lvl="1">
              <a:defRPr/>
            </a:pPr>
            <a:r>
              <a:rPr lang="en-US" dirty="0" smtClean="0">
                <a:latin typeface="+mj-lt"/>
                <a:sym typeface="Symbol" pitchFamily="-109" charset="2"/>
              </a:rPr>
              <a:t>Detect quark distribution in nuclei</a:t>
            </a:r>
          </a:p>
          <a:p>
            <a:pPr lvl="1">
              <a:defRPr/>
            </a:pPr>
            <a:r>
              <a:rPr lang="en-US" dirty="0" smtClean="0">
                <a:latin typeface="+mj-lt"/>
                <a:sym typeface="Symbol" pitchFamily="-109" charset="2"/>
              </a:rPr>
              <a:t>Combining with mid-rapidity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4800" cy="576064"/>
          </a:xfrm>
          <a:prstGeom prst="roundRect">
            <a:avLst>
              <a:gd name="adj" fmla="val 50000"/>
            </a:avLst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VTX/FVTX physics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136" y="6524625"/>
            <a:ext cx="405408" cy="341313"/>
          </a:xfrm>
        </p:spPr>
        <p:txBody>
          <a:bodyPr/>
          <a:lstStyle/>
          <a:p>
            <a:fld id="{F11369BB-8C17-3B46-9D7B-BC8C1CA5AA5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11306"/>
            <a:ext cx="3234341" cy="25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60984"/>
            <a:ext cx="3384376" cy="29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31640" y="980728"/>
            <a:ext cx="26318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8 </a:t>
            </a:r>
            <a:r>
              <a:rPr lang="en-US" sz="1800" dirty="0" smtClean="0">
                <a:solidFill>
                  <a:schemeClr val="tx1"/>
                </a:solidFill>
              </a:rPr>
              <a:t>weeks </a:t>
            </a:r>
            <a:r>
              <a:rPr lang="en-US" sz="1800" dirty="0" err="1" smtClean="0">
                <a:solidFill>
                  <a:schemeClr val="tx1"/>
                </a:solidFill>
              </a:rPr>
              <a:t>Au+Au</a:t>
            </a:r>
            <a:r>
              <a:rPr lang="en-US" sz="1800" dirty="0" smtClean="0">
                <a:solidFill>
                  <a:schemeClr val="tx1"/>
                </a:solidFill>
              </a:rPr>
              <a:t> w/VTX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438400" y="6544071"/>
            <a:ext cx="2130425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716016" y="6524625"/>
            <a:ext cx="4427984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r="6047" b="3664"/>
          <a:stretch>
            <a:fillRect/>
          </a:stretch>
        </p:blipFill>
        <p:spPr bwMode="auto">
          <a:xfrm>
            <a:off x="5105400" y="2722265"/>
            <a:ext cx="3797821" cy="38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57800" y="2404646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-109" charset="2"/>
              <a:buNone/>
            </a:pPr>
            <a:r>
              <a:rPr lang="en-US" sz="1600" dirty="0"/>
              <a:t>Run-12 </a:t>
            </a:r>
            <a:r>
              <a:rPr lang="en-US" sz="1600" dirty="0" smtClean="0"/>
              <a:t>Goal for FVTX:</a:t>
            </a:r>
            <a:r>
              <a:rPr lang="en-US" sz="1600" dirty="0"/>
              <a:t> </a:t>
            </a:r>
            <a:r>
              <a:rPr lang="en-US" sz="1600" dirty="0" smtClean="0"/>
              <a:t>Commission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2586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i="1" dirty="0" smtClean="0"/>
              <a:t>In Run-11 ~ two good weeks for VTX </a:t>
            </a:r>
            <a:r>
              <a:rPr kumimoji="1" lang="en-US" altLang="ja-JP" sz="1800" i="1" dirty="0" err="1" smtClean="0"/>
              <a:t>Au+Au</a:t>
            </a:r>
            <a:r>
              <a:rPr kumimoji="1" lang="en-US" altLang="ja-JP" sz="1800" i="1" dirty="0" smtClean="0"/>
              <a:t> data taking</a:t>
            </a:r>
            <a:endParaRPr kumimoji="1" lang="ja-JP" alt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1E378-2EFD-4509-9F83-864AAD1287B2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2249269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i="1" dirty="0">
                <a:solidFill>
                  <a:srgbClr val="002060"/>
                </a:solidFill>
                <a:latin typeface="Arial" pitchFamily="-109" charset="0"/>
              </a:rPr>
              <a:t>LHC ~ 50-75% gluon </a:t>
            </a:r>
            <a:r>
              <a:rPr lang="en-US" sz="1800" b="0" i="1" dirty="0" smtClean="0">
                <a:solidFill>
                  <a:srgbClr val="002060"/>
                </a:solidFill>
                <a:latin typeface="Arial" pitchFamily="-109" charset="0"/>
              </a:rPr>
              <a:t>jets</a:t>
            </a:r>
          </a:p>
          <a:p>
            <a:r>
              <a:rPr lang="en-US" sz="1800" b="0" i="1" dirty="0" smtClean="0">
                <a:solidFill>
                  <a:srgbClr val="002060"/>
                </a:solidFill>
                <a:latin typeface="Arial" pitchFamily="-109" charset="0"/>
              </a:rPr>
              <a:t>RHIC ~ 75% quark jets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83568" y="3048000"/>
            <a:ext cx="3733800" cy="3403600"/>
            <a:chOff x="576" y="2080"/>
            <a:chExt cx="1872" cy="1808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080"/>
              <a:ext cx="1872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56" y="2910"/>
              <a:ext cx="93" cy="163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644008" y="3264024"/>
            <a:ext cx="3970338" cy="3321050"/>
            <a:chOff x="3067" y="1899"/>
            <a:chExt cx="2213" cy="1804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7" y="1899"/>
              <a:ext cx="2213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96" y="2604"/>
              <a:ext cx="384" cy="167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072" y="3485"/>
              <a:ext cx="103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683568" y="486544"/>
            <a:ext cx="8079432" cy="504056"/>
          </a:xfrm>
        </p:spPr>
        <p:txBody>
          <a:bodyPr>
            <a:normAutofit fontScale="90000"/>
          </a:bodyPr>
          <a:lstStyle/>
          <a:p>
            <a:r>
              <a:rPr lang="en-US" baseline="0" dirty="0" smtClean="0"/>
              <a:t>RHIC (hard) studies in LHC</a:t>
            </a:r>
            <a:r>
              <a:rPr lang="en-US" dirty="0" smtClean="0"/>
              <a:t> era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4294967295"/>
          </p:nvPr>
        </p:nvSpPr>
        <p:spPr>
          <a:xfrm>
            <a:off x="609601" y="990600"/>
            <a:ext cx="8229599" cy="2362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dirty="0" smtClean="0">
                <a:solidFill>
                  <a:srgbClr val="002060"/>
                </a:solidFill>
                <a:latin typeface="Arial" pitchFamily="-109" charset="0"/>
              </a:rPr>
              <a:t>Hard probe difference</a:t>
            </a:r>
          </a:p>
          <a:p>
            <a:pPr marL="800100" lvl="1" indent="-342900"/>
            <a:r>
              <a:rPr lang="en-US" sz="1800" dirty="0" smtClean="0">
                <a:solidFill>
                  <a:srgbClr val="002060"/>
                </a:solidFill>
                <a:latin typeface="Arial" pitchFamily="-109" charset="0"/>
              </a:rPr>
              <a:t>More quark jets instead of gluon jets</a:t>
            </a:r>
          </a:p>
          <a:p>
            <a:pPr marL="800100" lvl="1" indent="-342900"/>
            <a:r>
              <a:rPr lang="en-US" sz="1800" dirty="0" smtClean="0">
                <a:solidFill>
                  <a:srgbClr val="002060"/>
                </a:solidFill>
                <a:latin typeface="Arial" pitchFamily="-109" charset="0"/>
              </a:rPr>
              <a:t>PHENIX can select pure sample of quark jets via </a:t>
            </a:r>
            <a:r>
              <a:rPr lang="en-US" sz="1800" dirty="0" err="1" smtClean="0">
                <a:solidFill>
                  <a:srgbClr val="002060"/>
                </a:solidFill>
                <a:latin typeface="Symbol" charset="2"/>
                <a:cs typeface="Symbol" charset="2"/>
              </a:rPr>
              <a:t>g</a:t>
            </a:r>
            <a:r>
              <a:rPr lang="en-US" sz="1800" dirty="0" smtClean="0">
                <a:solidFill>
                  <a:srgbClr val="002060"/>
                </a:solidFill>
                <a:latin typeface="Arial" pitchFamily="-109" charset="0"/>
              </a:rPr>
              <a:t>-jet correlation (demonstrated in our paper in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-109" charset="0"/>
              </a:rPr>
              <a:t>p+p</a:t>
            </a:r>
            <a:r>
              <a:rPr lang="en-US" sz="1800" dirty="0" smtClean="0">
                <a:solidFill>
                  <a:srgbClr val="002060"/>
                </a:solidFill>
                <a:latin typeface="Arial" pitchFamily="-109" charset="0"/>
              </a:rPr>
              <a:t> measurement, PRD82, 072001 (2010))</a:t>
            </a:r>
          </a:p>
          <a:p>
            <a:pPr marL="3943350" lvl="8" indent="-342900"/>
            <a:endParaRPr lang="en-US" sz="1081" dirty="0" smtClean="0">
              <a:solidFill>
                <a:srgbClr val="002060"/>
              </a:solidFill>
              <a:latin typeface="Arial" pitchFamily="-109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dirty="0" smtClean="0">
                <a:solidFill>
                  <a:srgbClr val="002060"/>
                </a:solidFill>
                <a:latin typeface="Arial" pitchFamily="-109" charset="0"/>
              </a:rPr>
              <a:t>Medium difference</a:t>
            </a:r>
          </a:p>
          <a:p>
            <a:pPr lvl="8">
              <a:spcBef>
                <a:spcPct val="0"/>
              </a:spcBef>
              <a:buClrTx/>
              <a:buSzTx/>
            </a:pPr>
            <a:endParaRPr lang="en-US" sz="1081" dirty="0" smtClean="0">
              <a:solidFill>
                <a:srgbClr val="002060"/>
              </a:solidFill>
              <a:latin typeface="Arial" pitchFamily="-109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sz="2000" dirty="0" smtClean="0">
                <a:solidFill>
                  <a:srgbClr val="002060"/>
                </a:solidFill>
                <a:latin typeface="Arial" pitchFamily="-109" charset="0"/>
              </a:rPr>
              <a:t>Key machine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-109" charset="0"/>
              </a:rPr>
              <a:t>flexibil</a:t>
            </a:r>
            <a:r>
              <a:rPr lang="en-US" altLang="ja-JP" sz="2000" dirty="0" err="1" smtClean="0">
                <a:solidFill>
                  <a:srgbClr val="002060"/>
                </a:solidFill>
                <a:latin typeface="Arial" pitchFamily="-109" charset="0"/>
              </a:rPr>
              <a:t>l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-109" charset="0"/>
              </a:rPr>
              <a:t>ity</a:t>
            </a:r>
            <a:endParaRPr lang="en-US" sz="2000" dirty="0" smtClean="0">
              <a:solidFill>
                <a:srgbClr val="002060"/>
              </a:solidFill>
              <a:latin typeface="Arial" pitchFamily="-109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en-US" sz="1838" dirty="0" err="1" smtClean="0">
                <a:solidFill>
                  <a:srgbClr val="002060"/>
                </a:solidFill>
                <a:latin typeface="Arial" pitchFamily="-109" charset="0"/>
              </a:rPr>
              <a:t>pA</a:t>
            </a:r>
            <a:r>
              <a:rPr lang="en-US" sz="1838" dirty="0" smtClean="0">
                <a:solidFill>
                  <a:srgbClr val="002060"/>
                </a:solidFill>
                <a:latin typeface="Arial" pitchFamily="-109" charset="0"/>
              </a:rPr>
              <a:t>, light AA, </a:t>
            </a:r>
            <a:r>
              <a:rPr lang="en-US" altLang="ja-JP" sz="1838" dirty="0" smtClean="0"/>
              <a:t>asymmetric systems such as </a:t>
            </a:r>
            <a:r>
              <a:rPr lang="en-US" altLang="ja-JP" sz="1838" dirty="0" err="1" smtClean="0"/>
              <a:t>Cu+Au</a:t>
            </a:r>
            <a:r>
              <a:rPr lang="en-US" altLang="ja-JP" sz="1838" dirty="0" smtClean="0"/>
              <a:t>.</a:t>
            </a:r>
            <a:endParaRPr lang="en-US" sz="1838" dirty="0" smtClean="0">
              <a:solidFill>
                <a:srgbClr val="002060"/>
              </a:solidFill>
              <a:latin typeface="Arial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94437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Singular point in phase diagram that separates 1</a:t>
            </a:r>
            <a:r>
              <a:rPr lang="en-US" baseline="30000" dirty="0" smtClean="0">
                <a:latin typeface="Comic Sans MS" pitchFamily="66" charset="0"/>
              </a:rPr>
              <a:t>st</a:t>
            </a:r>
            <a:r>
              <a:rPr lang="en-US" dirty="0" smtClean="0">
                <a:latin typeface="Comic Sans MS" pitchFamily="66" charset="0"/>
              </a:rPr>
              <a:t> order phase transition (at small T) from smooth cross-over (at small </a:t>
            </a:r>
            <a:r>
              <a:rPr lang="en-US" dirty="0" smtClean="0">
                <a:latin typeface="Comic Sans MS" pitchFamily="66" charset="0"/>
                <a:sym typeface="Symbol"/>
              </a:rPr>
              <a:t></a:t>
            </a:r>
            <a:r>
              <a:rPr lang="en-US" baseline="-25000" dirty="0" smtClean="0">
                <a:latin typeface="Comic Sans MS" pitchFamily="66" charset="0"/>
              </a:rPr>
              <a:t>b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Future Directions in HE QCD, RIKEN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447801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Quark-number scaling of V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saturation of flow vs collision energy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Symbol"/>
              </a:rPr>
              <a:t>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/s minimum from flow at critical point</a:t>
            </a:r>
          </a:p>
          <a:p>
            <a:r>
              <a:rPr lang="en-US" dirty="0" smtClean="0">
                <a:latin typeface="Comic Sans MS" pitchFamily="66" charset="0"/>
              </a:rPr>
              <a:t>Critical point may be observed via: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fluctuations in &lt;p</a:t>
            </a:r>
            <a:r>
              <a:rPr lang="en-US" baseline="-25000" dirty="0" smtClean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&gt; &amp; multiplicity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K/</a:t>
            </a:r>
            <a:r>
              <a:rPr lang="el-GR" dirty="0" smtClean="0">
                <a:latin typeface="Comic Sans MS" pitchFamily="66" charset="0"/>
              </a:rPr>
              <a:t>π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l-GR" dirty="0" smtClean="0">
                <a:latin typeface="Comic Sans MS" pitchFamily="66" charset="0"/>
              </a:rPr>
              <a:t>π</a:t>
            </a:r>
            <a:r>
              <a:rPr lang="en-US" dirty="0" smtClean="0">
                <a:latin typeface="Comic Sans MS" pitchFamily="66" charset="0"/>
              </a:rPr>
              <a:t>/p, pbar/p chemical equilibrium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R</a:t>
            </a:r>
            <a:r>
              <a:rPr lang="en-US" baseline="-25000" dirty="0" smtClean="0">
                <a:latin typeface="Comic Sans MS" pitchFamily="66" charset="0"/>
              </a:rPr>
              <a:t>AA</a:t>
            </a:r>
            <a:r>
              <a:rPr lang="en-US" dirty="0" smtClean="0">
                <a:latin typeface="Comic Sans MS" pitchFamily="66" charset="0"/>
              </a:rPr>
              <a:t> vs </a:t>
            </a:r>
            <a:r>
              <a:rPr lang="en-US" dirty="0" smtClean="0">
                <a:latin typeface="Comic Sans MS" pitchFamily="66" charset="0"/>
                <a:sym typeface="Symbol"/>
              </a:rPr>
              <a:t></a:t>
            </a:r>
            <a:r>
              <a:rPr lang="en-US" dirty="0" smtClean="0">
                <a:latin typeface="Comic Sans MS" pitchFamily="66" charset="0"/>
              </a:rPr>
              <a:t>s,  ….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VTX provides large azimuthal acceptance &amp; identification of beam on beam-pipe backgrounds</a:t>
            </a:r>
          </a:p>
        </p:txBody>
      </p:sp>
      <p:pic>
        <p:nvPicPr>
          <p:cNvPr id="8" name="Picture 2" descr="C:\Documents and Settings\leitch\My Documents\physics\2011\users_mtg\decadal_figs\f_hi_5\LRP-phase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840" y="1130424"/>
            <a:ext cx="2572640" cy="2514600"/>
          </a:xfrm>
          <a:prstGeom prst="rect">
            <a:avLst/>
          </a:prstGeom>
          <a:noFill/>
        </p:spPr>
      </p:pic>
      <p:pic>
        <p:nvPicPr>
          <p:cNvPr id="9" name="Picture 1" descr="ForMartinCentral.gif"/>
          <p:cNvPicPr>
            <a:picLocks noChangeAspect="1"/>
          </p:cNvPicPr>
          <p:nvPr/>
        </p:nvPicPr>
        <p:blipFill>
          <a:blip r:embed="rId3" cstate="print"/>
          <a:srcRect l="1624" t="3419" r="4061" b="2565"/>
          <a:stretch>
            <a:fillRect/>
          </a:stretch>
        </p:blipFill>
        <p:spPr bwMode="auto">
          <a:xfrm>
            <a:off x="6248400" y="3810000"/>
            <a:ext cx="2730962" cy="258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leitch\My Documents\physics\2011\users_mtg\decadal_plan_figs\v2_nq.png"/>
          <p:cNvPicPr>
            <a:picLocks noChangeAspect="1" noChangeArrowheads="1"/>
          </p:cNvPicPr>
          <p:nvPr/>
        </p:nvPicPr>
        <p:blipFill>
          <a:blip r:embed="rId4" cstate="print"/>
          <a:srcRect l="1083" t="4329" r="4331" b="2886"/>
          <a:stretch>
            <a:fillRect/>
          </a:stretch>
        </p:blipFill>
        <p:spPr bwMode="auto">
          <a:xfrm>
            <a:off x="0" y="3962400"/>
            <a:ext cx="3200400" cy="2356182"/>
          </a:xfrm>
          <a:prstGeom prst="rect">
            <a:avLst/>
          </a:prstGeom>
          <a:noFill/>
        </p:spPr>
      </p:pic>
      <p:pic>
        <p:nvPicPr>
          <p:cNvPr id="12" name="Picture 2" descr="C:\Documents and Settings\leitch\My Documents\physics\2011\users_mtg\v2_plot\v2.png"/>
          <p:cNvPicPr>
            <a:picLocks noChangeAspect="1" noChangeArrowheads="1"/>
          </p:cNvPicPr>
          <p:nvPr/>
        </p:nvPicPr>
        <p:blipFill>
          <a:blip r:embed="rId5" cstate="print"/>
          <a:srcRect l="7274" t="14119" r="18184" b="2353"/>
          <a:stretch>
            <a:fillRect/>
          </a:stretch>
        </p:blipFill>
        <p:spPr bwMode="auto">
          <a:xfrm>
            <a:off x="3276600" y="3962400"/>
            <a:ext cx="2895600" cy="2507297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5943600" cy="609600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2400" i="1" u="sng" kern="1200" dirty="0" smtClean="0">
                <a:solidFill>
                  <a:schemeClr val="tx1"/>
                </a:solidFill>
                <a:latin typeface="Comic Sans MS"/>
                <a:ea typeface="+mn-ea"/>
                <a:cs typeface="+mn-cs"/>
              </a:rPr>
              <a:t>Finding the QCD Critical Point</a:t>
            </a:r>
            <a:endParaRPr lang="en-US" sz="4800" i="1" u="sng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032" y="2708920"/>
            <a:ext cx="7410400" cy="852264"/>
          </a:xfrm>
        </p:spPr>
        <p:txBody>
          <a:bodyPr/>
          <a:lstStyle/>
          <a:p>
            <a:r>
              <a:rPr lang="en-US" dirty="0" smtClean="0"/>
              <a:t>A thing we don’t want to throw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0032" y="6524625"/>
            <a:ext cx="4283968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2011-10-20</a:t>
            </a:r>
            <a:endParaRPr lang="en-US" altLang="ja-JP" dirty="0" smtClean="0">
              <a:latin typeface="Arial" pitchFamily="34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0032" y="6524625"/>
            <a:ext cx="4320480" cy="341313"/>
          </a:xfrm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T. Sakaguchi, Future Directions in HE QCD, RIKEN</a:t>
            </a:r>
            <a:endParaRPr lang="en-US" altLang="ja-JP" dirty="0" smtClean="0">
              <a:latin typeface="Arial" pitchFamily="34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02BB6-382A-4157-A1AE-D3D6123F31A6}" type="slidenum">
              <a:rPr lang="en-US" altLang="ja-JP" smtClean="0">
                <a:latin typeface="Arial" pitchFamily="34" charset="0"/>
              </a:rPr>
              <a:pPr/>
              <a:t>19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3920" y="1357536"/>
            <a:ext cx="4320480" cy="46622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Production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Compton and annihilation (LO, direct)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Fragmentation (NLO)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Escape the system </a:t>
            </a:r>
            <a:r>
              <a:rPr lang="en-US" altLang="ja-JP" dirty="0" smtClean="0">
                <a:solidFill>
                  <a:srgbClr val="FF0000"/>
                </a:solidFill>
              </a:rPr>
              <a:t>unscathed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Carry dynamical information of the state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Temperature, Degrees of freedom</a:t>
            </a:r>
          </a:p>
          <a:p>
            <a:pPr lvl="1"/>
            <a:r>
              <a:rPr lang="en-US" dirty="0" smtClean="0"/>
              <a:t>Immune from </a:t>
            </a:r>
            <a:r>
              <a:rPr lang="en-US" dirty="0" err="1" smtClean="0"/>
              <a:t>hadronization</a:t>
            </a:r>
            <a:r>
              <a:rPr lang="en-US" dirty="0" smtClean="0"/>
              <a:t> (fragmentation) process at leading order</a:t>
            </a:r>
          </a:p>
          <a:p>
            <a:pPr lvl="1"/>
            <a:r>
              <a:rPr lang="en-US" dirty="0" smtClean="0"/>
              <a:t>Initial state nuclear effect</a:t>
            </a:r>
          </a:p>
          <a:p>
            <a:pPr lvl="2"/>
            <a:r>
              <a:rPr lang="en-US" dirty="0" smtClean="0"/>
              <a:t>Cronin effect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broardening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798" name="AutoShape 3"/>
          <p:cNvSpPr>
            <a:spLocks noGrp="1" noChangeArrowheads="1"/>
          </p:cNvSpPr>
          <p:nvPr>
            <p:ph type="title"/>
          </p:nvPr>
        </p:nvSpPr>
        <p:spPr>
          <a:xfrm>
            <a:off x="685800" y="562744"/>
            <a:ext cx="8077200" cy="504056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Electromagnetic probes</a:t>
            </a:r>
          </a:p>
        </p:txBody>
      </p:sp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507" y="1752600"/>
            <a:ext cx="386569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5181600" y="1219200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Photon Production: </a:t>
            </a:r>
            <a:r>
              <a:rPr lang="en-US" altLang="ja-JP" sz="1600" dirty="0"/>
              <a:t>Yield </a:t>
            </a:r>
            <a:r>
              <a:rPr lang="en-US" altLang="ja-JP" sz="1600" dirty="0">
                <a:sym typeface="Symbol" pitchFamily="18" charset="2"/>
              </a:rPr>
              <a:t> </a:t>
            </a:r>
            <a:r>
              <a:rPr lang="en-US" altLang="ja-JP" sz="1600" baseline="-25000" dirty="0" smtClean="0"/>
              <a:t>s</a:t>
            </a:r>
            <a:endParaRPr lang="en-US" altLang="ja-JP" sz="1600" baseline="-25000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4876800" y="3476939"/>
            <a:ext cx="4038600" cy="2771461"/>
            <a:chOff x="1403648" y="3429000"/>
            <a:chExt cx="4392488" cy="3036907"/>
          </a:xfrm>
        </p:grpSpPr>
        <p:pic>
          <p:nvPicPr>
            <p:cNvPr id="17" name="Picture 5" descr="collision_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1206" y="3789040"/>
              <a:ext cx="4084930" cy="2676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4079059" y="5845219"/>
              <a:ext cx="433251" cy="50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latin typeface="Symbol" pitchFamily="18" charset="2"/>
                </a:rPr>
                <a:t>g</a:t>
              </a:r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2214764" y="3717032"/>
              <a:ext cx="557035" cy="50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latin typeface="Symbol" pitchFamily="18" charset="2"/>
                </a:rPr>
                <a:t>g*</a:t>
              </a:r>
            </a:p>
          </p:txBody>
        </p:sp>
        <p:cxnSp>
          <p:nvCxnSpPr>
            <p:cNvPr id="20" name="Straight Arrow Connector 122"/>
            <p:cNvCxnSpPr>
              <a:cxnSpLocks noChangeShapeType="1"/>
            </p:cNvCxnSpPr>
            <p:nvPr/>
          </p:nvCxnSpPr>
          <p:spPr bwMode="auto">
            <a:xfrm rot="10800000">
              <a:off x="1544198" y="3759424"/>
              <a:ext cx="579530" cy="31764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123"/>
            <p:cNvCxnSpPr>
              <a:cxnSpLocks noChangeShapeType="1"/>
            </p:cNvCxnSpPr>
            <p:nvPr/>
          </p:nvCxnSpPr>
          <p:spPr bwMode="auto">
            <a:xfrm rot="16200000" flipV="1">
              <a:off x="1655676" y="3609020"/>
              <a:ext cx="504056" cy="43204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126"/>
            <p:cNvSpPr txBox="1">
              <a:spLocks noChangeArrowheads="1"/>
            </p:cNvSpPr>
            <p:nvPr/>
          </p:nvSpPr>
          <p:spPr bwMode="auto">
            <a:xfrm>
              <a:off x="1907704" y="3429000"/>
              <a:ext cx="573347" cy="50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30000" dirty="0"/>
                <a:t>+</a:t>
              </a:r>
            </a:p>
          </p:txBody>
        </p:sp>
        <p:sp>
          <p:nvSpPr>
            <p:cNvPr id="23" name="TextBox 127"/>
            <p:cNvSpPr txBox="1">
              <a:spLocks noChangeArrowheads="1"/>
            </p:cNvSpPr>
            <p:nvPr/>
          </p:nvSpPr>
          <p:spPr bwMode="auto">
            <a:xfrm>
              <a:off x="1403648" y="3789040"/>
              <a:ext cx="497263" cy="50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30000" dirty="0"/>
                <a:t>-</a:t>
              </a:r>
            </a:p>
          </p:txBody>
        </p:sp>
        <p:sp>
          <p:nvSpPr>
            <p:cNvPr id="24" name="Freeform 115"/>
            <p:cNvSpPr>
              <a:spLocks/>
            </p:cNvSpPr>
            <p:nvPr/>
          </p:nvSpPr>
          <p:spPr bwMode="auto">
            <a:xfrm rot="1800000">
              <a:off x="1976145" y="4341636"/>
              <a:ext cx="1135992" cy="290122"/>
            </a:xfrm>
            <a:custGeom>
              <a:avLst/>
              <a:gdLst>
                <a:gd name="T0" fmla="*/ 0 w 1296"/>
                <a:gd name="T1" fmla="*/ 2147483647 h 600"/>
                <a:gd name="T2" fmla="*/ 2147483647 w 1296"/>
                <a:gd name="T3" fmla="*/ 2147483647 h 600"/>
                <a:gd name="T4" fmla="*/ 2147483647 w 1296"/>
                <a:gd name="T5" fmla="*/ 2147483647 h 600"/>
                <a:gd name="T6" fmla="*/ 2147483647 w 1296"/>
                <a:gd name="T7" fmla="*/ 2147483647 h 600"/>
                <a:gd name="T8" fmla="*/ 2147483647 w 1296"/>
                <a:gd name="T9" fmla="*/ 2147483647 h 600"/>
                <a:gd name="T10" fmla="*/ 2147483647 w 1296"/>
                <a:gd name="T11" fmla="*/ 2147483647 h 600"/>
                <a:gd name="T12" fmla="*/ 2147483647 w 1296"/>
                <a:gd name="T13" fmla="*/ 2147483647 h 600"/>
                <a:gd name="T14" fmla="*/ 2147483647 w 1296"/>
                <a:gd name="T15" fmla="*/ 2147483647 h 600"/>
                <a:gd name="T16" fmla="*/ 2147483647 w 1296"/>
                <a:gd name="T17" fmla="*/ 2147483647 h 600"/>
                <a:gd name="T18" fmla="*/ 2147483647 w 1296"/>
                <a:gd name="T19" fmla="*/ 2147483647 h 600"/>
                <a:gd name="T20" fmla="*/ 2147483647 w 1296"/>
                <a:gd name="T21" fmla="*/ 2147483647 h 600"/>
                <a:gd name="T22" fmla="*/ 2147483647 w 1296"/>
                <a:gd name="T23" fmla="*/ 2147483647 h 600"/>
                <a:gd name="T24" fmla="*/ 2147483647 w 1296"/>
                <a:gd name="T25" fmla="*/ 2147483647 h 600"/>
                <a:gd name="T26" fmla="*/ 2147483647 w 1296"/>
                <a:gd name="T27" fmla="*/ 2147483647 h 600"/>
                <a:gd name="T28" fmla="*/ 2147483647 w 1296"/>
                <a:gd name="T29" fmla="*/ 2147483647 h 600"/>
                <a:gd name="T30" fmla="*/ 2147483647 w 1296"/>
                <a:gd name="T31" fmla="*/ 2147483647 h 600"/>
                <a:gd name="T32" fmla="*/ 2147483647 w 1296"/>
                <a:gd name="T33" fmla="*/ 2147483647 h 600"/>
                <a:gd name="T34" fmla="*/ 2147483647 w 1296"/>
                <a:gd name="T35" fmla="*/ 2147483647 h 600"/>
                <a:gd name="T36" fmla="*/ 2147483647 w 1296"/>
                <a:gd name="T37" fmla="*/ 2147483647 h 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6"/>
                <a:gd name="T58" fmla="*/ 0 h 600"/>
                <a:gd name="T59" fmla="*/ 1296 w 1296"/>
                <a:gd name="T60" fmla="*/ 600 h 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6" h="600">
                  <a:moveTo>
                    <a:pt x="0" y="160"/>
                  </a:moveTo>
                  <a:cubicBezTo>
                    <a:pt x="36" y="80"/>
                    <a:pt x="72" y="0"/>
                    <a:pt x="96" y="16"/>
                  </a:cubicBezTo>
                  <a:cubicBezTo>
                    <a:pt x="120" y="32"/>
                    <a:pt x="120" y="248"/>
                    <a:pt x="144" y="256"/>
                  </a:cubicBezTo>
                  <a:cubicBezTo>
                    <a:pt x="168" y="264"/>
                    <a:pt x="216" y="56"/>
                    <a:pt x="240" y="64"/>
                  </a:cubicBezTo>
                  <a:cubicBezTo>
                    <a:pt x="264" y="72"/>
                    <a:pt x="264" y="296"/>
                    <a:pt x="288" y="304"/>
                  </a:cubicBezTo>
                  <a:cubicBezTo>
                    <a:pt x="312" y="312"/>
                    <a:pt x="360" y="104"/>
                    <a:pt x="384" y="112"/>
                  </a:cubicBezTo>
                  <a:cubicBezTo>
                    <a:pt x="408" y="120"/>
                    <a:pt x="408" y="344"/>
                    <a:pt x="432" y="352"/>
                  </a:cubicBezTo>
                  <a:cubicBezTo>
                    <a:pt x="456" y="360"/>
                    <a:pt x="504" y="152"/>
                    <a:pt x="528" y="160"/>
                  </a:cubicBezTo>
                  <a:cubicBezTo>
                    <a:pt x="552" y="168"/>
                    <a:pt x="552" y="392"/>
                    <a:pt x="576" y="400"/>
                  </a:cubicBezTo>
                  <a:cubicBezTo>
                    <a:pt x="600" y="408"/>
                    <a:pt x="648" y="200"/>
                    <a:pt x="672" y="208"/>
                  </a:cubicBezTo>
                  <a:cubicBezTo>
                    <a:pt x="696" y="216"/>
                    <a:pt x="696" y="440"/>
                    <a:pt x="720" y="448"/>
                  </a:cubicBezTo>
                  <a:cubicBezTo>
                    <a:pt x="744" y="456"/>
                    <a:pt x="792" y="248"/>
                    <a:pt x="816" y="256"/>
                  </a:cubicBezTo>
                  <a:cubicBezTo>
                    <a:pt x="840" y="264"/>
                    <a:pt x="840" y="488"/>
                    <a:pt x="864" y="496"/>
                  </a:cubicBezTo>
                  <a:cubicBezTo>
                    <a:pt x="888" y="504"/>
                    <a:pt x="936" y="296"/>
                    <a:pt x="960" y="304"/>
                  </a:cubicBezTo>
                  <a:cubicBezTo>
                    <a:pt x="984" y="312"/>
                    <a:pt x="984" y="536"/>
                    <a:pt x="1008" y="544"/>
                  </a:cubicBezTo>
                  <a:cubicBezTo>
                    <a:pt x="1032" y="552"/>
                    <a:pt x="1080" y="344"/>
                    <a:pt x="1104" y="352"/>
                  </a:cubicBezTo>
                  <a:cubicBezTo>
                    <a:pt x="1128" y="360"/>
                    <a:pt x="1128" y="584"/>
                    <a:pt x="1152" y="592"/>
                  </a:cubicBezTo>
                  <a:cubicBezTo>
                    <a:pt x="1176" y="600"/>
                    <a:pt x="1224" y="400"/>
                    <a:pt x="1248" y="400"/>
                  </a:cubicBezTo>
                  <a:cubicBezTo>
                    <a:pt x="1272" y="400"/>
                    <a:pt x="1280" y="560"/>
                    <a:pt x="1296" y="592"/>
                  </a:cubicBezTo>
                </a:path>
              </a:pathLst>
            </a:custGeom>
            <a:noFill/>
            <a:ln w="66675">
              <a:solidFill>
                <a:srgbClr val="99CCFF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grpSp>
          <p:nvGrpSpPr>
            <p:cNvPr id="25" name="Group 124"/>
            <p:cNvGrpSpPr>
              <a:grpSpLocks/>
            </p:cNvGrpSpPr>
            <p:nvPr/>
          </p:nvGrpSpPr>
          <p:grpSpPr bwMode="auto">
            <a:xfrm>
              <a:off x="2058678" y="4109046"/>
              <a:ext cx="2676864" cy="2069316"/>
              <a:chOff x="590469" y="3346729"/>
              <a:chExt cx="3295731" cy="2547217"/>
            </a:xfrm>
          </p:grpSpPr>
          <p:sp>
            <p:nvSpPr>
              <p:cNvPr id="26" name="Freeform 115"/>
              <p:cNvSpPr>
                <a:spLocks/>
              </p:cNvSpPr>
              <p:nvPr/>
            </p:nvSpPr>
            <p:spPr bwMode="auto">
              <a:xfrm rot="2714765">
                <a:off x="1825294" y="5015541"/>
                <a:ext cx="1398495" cy="358316"/>
              </a:xfrm>
              <a:custGeom>
                <a:avLst/>
                <a:gdLst>
                  <a:gd name="T0" fmla="*/ 0 w 1296"/>
                  <a:gd name="T1" fmla="*/ 2147483647 h 600"/>
                  <a:gd name="T2" fmla="*/ 2147483647 w 1296"/>
                  <a:gd name="T3" fmla="*/ 2147483647 h 600"/>
                  <a:gd name="T4" fmla="*/ 2147483647 w 1296"/>
                  <a:gd name="T5" fmla="*/ 2147483647 h 600"/>
                  <a:gd name="T6" fmla="*/ 2147483647 w 1296"/>
                  <a:gd name="T7" fmla="*/ 2147483647 h 600"/>
                  <a:gd name="T8" fmla="*/ 2147483647 w 1296"/>
                  <a:gd name="T9" fmla="*/ 2147483647 h 600"/>
                  <a:gd name="T10" fmla="*/ 2147483647 w 1296"/>
                  <a:gd name="T11" fmla="*/ 2147483647 h 600"/>
                  <a:gd name="T12" fmla="*/ 2147483647 w 1296"/>
                  <a:gd name="T13" fmla="*/ 2147483647 h 600"/>
                  <a:gd name="T14" fmla="*/ 2147483647 w 1296"/>
                  <a:gd name="T15" fmla="*/ 2147483647 h 600"/>
                  <a:gd name="T16" fmla="*/ 2147483647 w 1296"/>
                  <a:gd name="T17" fmla="*/ 2147483647 h 600"/>
                  <a:gd name="T18" fmla="*/ 2147483647 w 1296"/>
                  <a:gd name="T19" fmla="*/ 2147483647 h 600"/>
                  <a:gd name="T20" fmla="*/ 2147483647 w 1296"/>
                  <a:gd name="T21" fmla="*/ 2147483647 h 600"/>
                  <a:gd name="T22" fmla="*/ 2147483647 w 1296"/>
                  <a:gd name="T23" fmla="*/ 2147483647 h 600"/>
                  <a:gd name="T24" fmla="*/ 2147483647 w 1296"/>
                  <a:gd name="T25" fmla="*/ 2147483647 h 600"/>
                  <a:gd name="T26" fmla="*/ 2147483647 w 1296"/>
                  <a:gd name="T27" fmla="*/ 2147483647 h 600"/>
                  <a:gd name="T28" fmla="*/ 2147483647 w 1296"/>
                  <a:gd name="T29" fmla="*/ 2147483647 h 600"/>
                  <a:gd name="T30" fmla="*/ 2147483647 w 1296"/>
                  <a:gd name="T31" fmla="*/ 2147483647 h 600"/>
                  <a:gd name="T32" fmla="*/ 2147483647 w 1296"/>
                  <a:gd name="T33" fmla="*/ 2147483647 h 600"/>
                  <a:gd name="T34" fmla="*/ 2147483647 w 1296"/>
                  <a:gd name="T35" fmla="*/ 2147483647 h 600"/>
                  <a:gd name="T36" fmla="*/ 2147483647 w 1296"/>
                  <a:gd name="T37" fmla="*/ 2147483647 h 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6"/>
                  <a:gd name="T58" fmla="*/ 0 h 600"/>
                  <a:gd name="T59" fmla="*/ 1296 w 1296"/>
                  <a:gd name="T60" fmla="*/ 600 h 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6" h="600">
                    <a:moveTo>
                      <a:pt x="0" y="160"/>
                    </a:moveTo>
                    <a:cubicBezTo>
                      <a:pt x="36" y="80"/>
                      <a:pt x="72" y="0"/>
                      <a:pt x="96" y="16"/>
                    </a:cubicBezTo>
                    <a:cubicBezTo>
                      <a:pt x="120" y="32"/>
                      <a:pt x="120" y="248"/>
                      <a:pt x="144" y="256"/>
                    </a:cubicBezTo>
                    <a:cubicBezTo>
                      <a:pt x="168" y="264"/>
                      <a:pt x="216" y="56"/>
                      <a:pt x="240" y="64"/>
                    </a:cubicBezTo>
                    <a:cubicBezTo>
                      <a:pt x="264" y="72"/>
                      <a:pt x="264" y="296"/>
                      <a:pt x="288" y="304"/>
                    </a:cubicBezTo>
                    <a:cubicBezTo>
                      <a:pt x="312" y="312"/>
                      <a:pt x="360" y="104"/>
                      <a:pt x="384" y="112"/>
                    </a:cubicBezTo>
                    <a:cubicBezTo>
                      <a:pt x="408" y="120"/>
                      <a:pt x="408" y="344"/>
                      <a:pt x="432" y="352"/>
                    </a:cubicBezTo>
                    <a:cubicBezTo>
                      <a:pt x="456" y="360"/>
                      <a:pt x="504" y="152"/>
                      <a:pt x="528" y="160"/>
                    </a:cubicBezTo>
                    <a:cubicBezTo>
                      <a:pt x="552" y="168"/>
                      <a:pt x="552" y="392"/>
                      <a:pt x="576" y="400"/>
                    </a:cubicBezTo>
                    <a:cubicBezTo>
                      <a:pt x="600" y="408"/>
                      <a:pt x="648" y="200"/>
                      <a:pt x="672" y="208"/>
                    </a:cubicBezTo>
                    <a:cubicBezTo>
                      <a:pt x="696" y="216"/>
                      <a:pt x="696" y="440"/>
                      <a:pt x="720" y="448"/>
                    </a:cubicBezTo>
                    <a:cubicBezTo>
                      <a:pt x="744" y="456"/>
                      <a:pt x="792" y="248"/>
                      <a:pt x="816" y="256"/>
                    </a:cubicBezTo>
                    <a:cubicBezTo>
                      <a:pt x="840" y="264"/>
                      <a:pt x="840" y="488"/>
                      <a:pt x="864" y="496"/>
                    </a:cubicBezTo>
                    <a:cubicBezTo>
                      <a:pt x="888" y="504"/>
                      <a:pt x="936" y="296"/>
                      <a:pt x="960" y="304"/>
                    </a:cubicBezTo>
                    <a:cubicBezTo>
                      <a:pt x="984" y="312"/>
                      <a:pt x="984" y="536"/>
                      <a:pt x="1008" y="544"/>
                    </a:cubicBezTo>
                    <a:cubicBezTo>
                      <a:pt x="1032" y="552"/>
                      <a:pt x="1080" y="344"/>
                      <a:pt x="1104" y="352"/>
                    </a:cubicBezTo>
                    <a:cubicBezTo>
                      <a:pt x="1128" y="360"/>
                      <a:pt x="1128" y="584"/>
                      <a:pt x="1152" y="592"/>
                    </a:cubicBezTo>
                    <a:cubicBezTo>
                      <a:pt x="1176" y="600"/>
                      <a:pt x="1224" y="400"/>
                      <a:pt x="1248" y="400"/>
                    </a:cubicBezTo>
                    <a:cubicBezTo>
                      <a:pt x="1272" y="400"/>
                      <a:pt x="1280" y="560"/>
                      <a:pt x="1296" y="592"/>
                    </a:cubicBezTo>
                  </a:path>
                </a:pathLst>
              </a:custGeom>
              <a:noFill/>
              <a:ln w="6667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590469" y="4547852"/>
                <a:ext cx="1543131" cy="4571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 type="stealth" w="lg" len="lg"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flipH="1" flipV="1">
                <a:off x="2209800" y="4587235"/>
                <a:ext cx="1676400" cy="60965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 type="stealth" w="lg" len="lg"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9" name="Group 13"/>
              <p:cNvGrpSpPr>
                <a:grpSpLocks/>
              </p:cNvGrpSpPr>
              <p:nvPr/>
            </p:nvGrpSpPr>
            <p:grpSpPr bwMode="auto">
              <a:xfrm>
                <a:off x="1666390" y="3346729"/>
                <a:ext cx="364529" cy="1167839"/>
                <a:chOff x="2440" y="1051"/>
                <a:chExt cx="293" cy="962"/>
              </a:xfrm>
            </p:grpSpPr>
            <p:grpSp>
              <p:nvGrpSpPr>
                <p:cNvPr id="30" name="Group 14"/>
                <p:cNvGrpSpPr>
                  <a:grpSpLocks/>
                </p:cNvGrpSpPr>
                <p:nvPr/>
              </p:nvGrpSpPr>
              <p:grpSpPr bwMode="auto">
                <a:xfrm rot="-6241731">
                  <a:off x="2428" y="1709"/>
                  <a:ext cx="541" cy="68"/>
                  <a:chOff x="2089" y="1900"/>
                  <a:chExt cx="1067" cy="194"/>
                </a:xfrm>
              </p:grpSpPr>
              <p:grpSp>
                <p:nvGrpSpPr>
                  <p:cNvPr id="97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111" y="1909"/>
                    <a:ext cx="1045" cy="185"/>
                    <a:chOff x="2064" y="2750"/>
                    <a:chExt cx="2630" cy="469"/>
                  </a:xfrm>
                </p:grpSpPr>
                <p:grpSp>
                  <p:nvGrpSpPr>
                    <p:cNvPr id="114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9" y="2791"/>
                      <a:ext cx="2302" cy="428"/>
                      <a:chOff x="3508" y="3290"/>
                      <a:chExt cx="2302" cy="428"/>
                    </a:xfrm>
                  </p:grpSpPr>
                  <p:grpSp>
                    <p:nvGrpSpPr>
                      <p:cNvPr id="117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9" y="3306"/>
                        <a:ext cx="657" cy="412"/>
                        <a:chOff x="4059" y="3306"/>
                        <a:chExt cx="657" cy="412"/>
                      </a:xfrm>
                    </p:grpSpPr>
                    <p:sp>
                      <p:nvSpPr>
                        <p:cNvPr id="127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9" y="3306"/>
                          <a:ext cx="384" cy="412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2" y="3306"/>
                          <a:ext cx="384" cy="412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8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5" y="3301"/>
                        <a:ext cx="657" cy="412"/>
                        <a:chOff x="4058" y="3299"/>
                        <a:chExt cx="657" cy="412"/>
                      </a:xfrm>
                    </p:grpSpPr>
                    <p:sp>
                      <p:nvSpPr>
                        <p:cNvPr id="125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8" y="3299"/>
                          <a:ext cx="384" cy="412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1" y="3299"/>
                          <a:ext cx="384" cy="412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53" y="3302"/>
                        <a:ext cx="657" cy="412"/>
                        <a:chOff x="4058" y="3299"/>
                        <a:chExt cx="657" cy="412"/>
                      </a:xfrm>
                    </p:grpSpPr>
                    <p:sp>
                      <p:nvSpPr>
                        <p:cNvPr id="123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8" y="3299"/>
                          <a:ext cx="384" cy="412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1" y="3299"/>
                          <a:ext cx="384" cy="412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0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8" y="3290"/>
                        <a:ext cx="656" cy="421"/>
                        <a:chOff x="4058" y="3290"/>
                        <a:chExt cx="656" cy="421"/>
                      </a:xfrm>
                    </p:grpSpPr>
                    <p:sp>
                      <p:nvSpPr>
                        <p:cNvPr id="121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8" y="3299"/>
                          <a:ext cx="384" cy="412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0" y="3290"/>
                          <a:ext cx="384" cy="413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1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8" name="Group 31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00"/>
                    <a:ext cx="1043" cy="192"/>
                    <a:chOff x="2064" y="2750"/>
                    <a:chExt cx="2630" cy="489"/>
                  </a:xfrm>
                </p:grpSpPr>
                <p:grpSp>
                  <p:nvGrpSpPr>
                    <p:cNvPr id="99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5" y="2819"/>
                      <a:ext cx="2302" cy="420"/>
                      <a:chOff x="3504" y="3318"/>
                      <a:chExt cx="2302" cy="420"/>
                    </a:xfrm>
                  </p:grpSpPr>
                  <p:grpSp>
                    <p:nvGrpSpPr>
                      <p:cNvPr id="102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5" y="3323"/>
                        <a:ext cx="657" cy="415"/>
                        <a:chOff x="4055" y="3323"/>
                        <a:chExt cx="657" cy="415"/>
                      </a:xfrm>
                    </p:grpSpPr>
                    <p:sp>
                      <p:nvSpPr>
                        <p:cNvPr id="112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5" y="3323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8" y="3323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1" y="3319"/>
                        <a:ext cx="657" cy="415"/>
                        <a:chOff x="4054" y="3317"/>
                        <a:chExt cx="657" cy="415"/>
                      </a:xfrm>
                    </p:grpSpPr>
                    <p:sp>
                      <p:nvSpPr>
                        <p:cNvPr id="110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4" y="3317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7" y="3317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4" name="Group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49" y="3320"/>
                        <a:ext cx="657" cy="416"/>
                        <a:chOff x="4054" y="3317"/>
                        <a:chExt cx="657" cy="416"/>
                      </a:xfrm>
                    </p:grpSpPr>
                    <p:sp>
                      <p:nvSpPr>
                        <p:cNvPr id="108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4" y="3317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7" y="3318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5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4" y="3318"/>
                        <a:ext cx="657" cy="415"/>
                        <a:chOff x="4054" y="3318"/>
                        <a:chExt cx="657" cy="415"/>
                      </a:xfrm>
                    </p:grpSpPr>
                    <p:sp>
                      <p:nvSpPr>
                        <p:cNvPr id="106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54" y="3318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7" y="3318"/>
                          <a:ext cx="384" cy="41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00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" name="Group 47"/>
                <p:cNvGrpSpPr>
                  <a:grpSpLocks/>
                </p:cNvGrpSpPr>
                <p:nvPr/>
              </p:nvGrpSpPr>
              <p:grpSpPr bwMode="auto">
                <a:xfrm rot="-6241731">
                  <a:off x="2332" y="1288"/>
                  <a:ext cx="535" cy="62"/>
                  <a:chOff x="2091" y="1920"/>
                  <a:chExt cx="1061" cy="180"/>
                </a:xfrm>
              </p:grpSpPr>
              <p:grpSp>
                <p:nvGrpSpPr>
                  <p:cNvPr id="65" name="Group 48"/>
                  <p:cNvGrpSpPr>
                    <a:grpSpLocks/>
                  </p:cNvGrpSpPr>
                  <p:nvPr/>
                </p:nvGrpSpPr>
                <p:grpSpPr bwMode="auto">
                  <a:xfrm flipV="1">
                    <a:off x="2109" y="1920"/>
                    <a:ext cx="1043" cy="180"/>
                    <a:chOff x="2064" y="2750"/>
                    <a:chExt cx="2630" cy="461"/>
                  </a:xfrm>
                </p:grpSpPr>
                <p:grpSp>
                  <p:nvGrpSpPr>
                    <p:cNvPr id="82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6" y="2764"/>
                      <a:ext cx="2301" cy="447"/>
                      <a:chOff x="3515" y="3263"/>
                      <a:chExt cx="2301" cy="447"/>
                    </a:xfrm>
                  </p:grpSpPr>
                  <p:grpSp>
                    <p:nvGrpSpPr>
                      <p:cNvPr id="85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63" y="3293"/>
                        <a:ext cx="657" cy="417"/>
                        <a:chOff x="4063" y="3293"/>
                        <a:chExt cx="657" cy="417"/>
                      </a:xfrm>
                    </p:grpSpPr>
                    <p:sp>
                      <p:nvSpPr>
                        <p:cNvPr id="95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3" y="3293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6" y="3293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11" y="3286"/>
                        <a:ext cx="658" cy="422"/>
                        <a:chOff x="4064" y="3284"/>
                        <a:chExt cx="658" cy="422"/>
                      </a:xfrm>
                    </p:grpSpPr>
                    <p:sp>
                      <p:nvSpPr>
                        <p:cNvPr id="93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4" y="3289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8" y="3284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7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0" y="3270"/>
                        <a:ext cx="656" cy="425"/>
                        <a:chOff x="4065" y="3267"/>
                        <a:chExt cx="656" cy="425"/>
                      </a:xfrm>
                    </p:grpSpPr>
                    <p:sp>
                      <p:nvSpPr>
                        <p:cNvPr id="91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5" y="3274"/>
                          <a:ext cx="384" cy="418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7" y="3267"/>
                          <a:ext cx="384" cy="418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15" y="3263"/>
                        <a:ext cx="657" cy="418"/>
                        <a:chOff x="4065" y="3263"/>
                        <a:chExt cx="657" cy="418"/>
                      </a:xfrm>
                    </p:grpSpPr>
                    <p:sp>
                      <p:nvSpPr>
                        <p:cNvPr id="89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5" y="3263"/>
                          <a:ext cx="384" cy="418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8" y="3263"/>
                          <a:ext cx="384" cy="418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3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64"/>
                  <p:cNvGrpSpPr>
                    <a:grpSpLocks/>
                  </p:cNvGrpSpPr>
                  <p:nvPr/>
                </p:nvGrpSpPr>
                <p:grpSpPr bwMode="auto">
                  <a:xfrm flipV="1">
                    <a:off x="2091" y="1923"/>
                    <a:ext cx="1043" cy="168"/>
                    <a:chOff x="2064" y="2750"/>
                    <a:chExt cx="2630" cy="428"/>
                  </a:xfrm>
                </p:grpSpPr>
                <p:grpSp>
                  <p:nvGrpSpPr>
                    <p:cNvPr id="67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2751"/>
                      <a:ext cx="2302" cy="427"/>
                      <a:chOff x="3516" y="3250"/>
                      <a:chExt cx="2302" cy="427"/>
                    </a:xfrm>
                  </p:grpSpPr>
                  <p:grpSp>
                    <p:nvGrpSpPr>
                      <p:cNvPr id="70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66" y="3256"/>
                        <a:ext cx="658" cy="421"/>
                        <a:chOff x="4066" y="3256"/>
                        <a:chExt cx="658" cy="421"/>
                      </a:xfrm>
                    </p:grpSpPr>
                    <p:sp>
                      <p:nvSpPr>
                        <p:cNvPr id="80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6" y="3260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40" y="3256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1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13" y="3252"/>
                        <a:ext cx="657" cy="417"/>
                        <a:chOff x="4066" y="3250"/>
                        <a:chExt cx="657" cy="417"/>
                      </a:xfrm>
                    </p:grpSpPr>
                    <p:sp>
                      <p:nvSpPr>
                        <p:cNvPr id="78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6" y="3250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9" y="3250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1" y="3253"/>
                        <a:ext cx="657" cy="417"/>
                        <a:chOff x="4066" y="3250"/>
                        <a:chExt cx="657" cy="417"/>
                      </a:xfrm>
                    </p:grpSpPr>
                    <p:sp>
                      <p:nvSpPr>
                        <p:cNvPr id="76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6" y="3250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9" y="3250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16" y="3250"/>
                        <a:ext cx="655" cy="421"/>
                        <a:chOff x="4066" y="3250"/>
                        <a:chExt cx="655" cy="421"/>
                      </a:xfrm>
                    </p:grpSpPr>
                    <p:sp>
                      <p:nvSpPr>
                        <p:cNvPr id="74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66" y="3250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7" y="3254"/>
                          <a:ext cx="384" cy="41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68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2" name="Group 80"/>
                <p:cNvGrpSpPr>
                  <a:grpSpLocks/>
                </p:cNvGrpSpPr>
                <p:nvPr/>
              </p:nvGrpSpPr>
              <p:grpSpPr bwMode="auto">
                <a:xfrm rot="1735558">
                  <a:off x="2440" y="1786"/>
                  <a:ext cx="289" cy="53"/>
                  <a:chOff x="2089" y="1948"/>
                  <a:chExt cx="1066" cy="184"/>
                </a:xfrm>
              </p:grpSpPr>
              <p:grpSp>
                <p:nvGrpSpPr>
                  <p:cNvPr id="33" name="Group 81"/>
                  <p:cNvGrpSpPr>
                    <a:grpSpLocks/>
                  </p:cNvGrpSpPr>
                  <p:nvPr/>
                </p:nvGrpSpPr>
                <p:grpSpPr bwMode="auto">
                  <a:xfrm flipV="1">
                    <a:off x="2110" y="1959"/>
                    <a:ext cx="1045" cy="173"/>
                    <a:chOff x="2064" y="2676"/>
                    <a:chExt cx="2630" cy="442"/>
                  </a:xfrm>
                </p:grpSpPr>
                <p:grpSp>
                  <p:nvGrpSpPr>
                    <p:cNvPr id="50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7" y="2676"/>
                      <a:ext cx="2304" cy="442"/>
                      <a:chOff x="3546" y="3175"/>
                      <a:chExt cx="2304" cy="442"/>
                    </a:xfrm>
                  </p:grpSpPr>
                  <p:grpSp>
                    <p:nvGrpSpPr>
                      <p:cNvPr id="53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85" y="3185"/>
                        <a:ext cx="662" cy="432"/>
                        <a:chOff x="4085" y="3185"/>
                        <a:chExt cx="662" cy="432"/>
                      </a:xfrm>
                    </p:grpSpPr>
                    <p:sp>
                      <p:nvSpPr>
                        <p:cNvPr id="63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85" y="3192"/>
                          <a:ext cx="384" cy="42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3" y="3185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4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41" y="3181"/>
                        <a:ext cx="657" cy="426"/>
                        <a:chOff x="4094" y="3179"/>
                        <a:chExt cx="657" cy="426"/>
                      </a:xfrm>
                    </p:grpSpPr>
                    <p:sp>
                      <p:nvSpPr>
                        <p:cNvPr id="61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4" y="3179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" name="Freeform 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7" y="3179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5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89" y="3175"/>
                        <a:ext cx="661" cy="433"/>
                        <a:chOff x="4094" y="3172"/>
                        <a:chExt cx="661" cy="433"/>
                      </a:xfrm>
                    </p:grpSpPr>
                    <p:sp>
                      <p:nvSpPr>
                        <p:cNvPr id="59" name="Freeform 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4" y="3179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" name="Freeform 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1" y="3172"/>
                          <a:ext cx="384" cy="427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6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6" y="3178"/>
                        <a:ext cx="659" cy="427"/>
                        <a:chOff x="4096" y="3178"/>
                        <a:chExt cx="659" cy="427"/>
                      </a:xfrm>
                    </p:grpSpPr>
                    <p:sp>
                      <p:nvSpPr>
                        <p:cNvPr id="57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6" y="3178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1" y="3179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1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" name="Group 97"/>
                  <p:cNvGrpSpPr>
                    <a:grpSpLocks/>
                  </p:cNvGrpSpPr>
                  <p:nvPr/>
                </p:nvGrpSpPr>
                <p:grpSpPr bwMode="auto">
                  <a:xfrm flipV="1">
                    <a:off x="2089" y="1948"/>
                    <a:ext cx="1043" cy="171"/>
                    <a:chOff x="2064" y="2667"/>
                    <a:chExt cx="2630" cy="435"/>
                  </a:xfrm>
                </p:grpSpPr>
                <p:grpSp>
                  <p:nvGrpSpPr>
                    <p:cNvPr id="35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0" y="2667"/>
                      <a:ext cx="2302" cy="435"/>
                      <a:chOff x="3549" y="3166"/>
                      <a:chExt cx="2302" cy="435"/>
                    </a:xfrm>
                  </p:grpSpPr>
                  <p:grpSp>
                    <p:nvGrpSpPr>
                      <p:cNvPr id="38" name="Group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97" y="3171"/>
                        <a:ext cx="657" cy="426"/>
                        <a:chOff x="4097" y="3171"/>
                        <a:chExt cx="657" cy="426"/>
                      </a:xfrm>
                    </p:grpSpPr>
                    <p:sp>
                      <p:nvSpPr>
                        <p:cNvPr id="48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7" y="3171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" name="Freeform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0" y="3171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9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48" y="3166"/>
                        <a:ext cx="657" cy="426"/>
                        <a:chOff x="4101" y="3164"/>
                        <a:chExt cx="657" cy="426"/>
                      </a:xfrm>
                    </p:grpSpPr>
                    <p:sp>
                      <p:nvSpPr>
                        <p:cNvPr id="46" name="Freeform 1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1" y="3164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4" y="3164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96" y="3169"/>
                        <a:ext cx="655" cy="432"/>
                        <a:chOff x="4101" y="3166"/>
                        <a:chExt cx="655" cy="432"/>
                      </a:xfrm>
                    </p:grpSpPr>
                    <p:sp>
                      <p:nvSpPr>
                        <p:cNvPr id="44" name="Freeform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1" y="3166"/>
                          <a:ext cx="384" cy="426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2" y="3173"/>
                          <a:ext cx="384" cy="42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9" y="3173"/>
                        <a:ext cx="657" cy="425"/>
                        <a:chOff x="4099" y="3173"/>
                        <a:chExt cx="657" cy="425"/>
                      </a:xfrm>
                    </p:grpSpPr>
                    <p:sp>
                      <p:nvSpPr>
                        <p:cNvPr id="42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9" y="3173"/>
                          <a:ext cx="384" cy="42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" name="Freeform 1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2" y="3173"/>
                          <a:ext cx="384" cy="425"/>
                        </a:xfrm>
                        <a:custGeom>
                          <a:avLst/>
                          <a:gdLst>
                            <a:gd name="T0" fmla="*/ 0 w 384"/>
                            <a:gd name="T1" fmla="*/ 6 h 420"/>
                            <a:gd name="T2" fmla="*/ 159 w 384"/>
                            <a:gd name="T3" fmla="*/ 6 h 420"/>
                            <a:gd name="T4" fmla="*/ 204 w 384"/>
                            <a:gd name="T5" fmla="*/ 18 h 420"/>
                            <a:gd name="T6" fmla="*/ 234 w 384"/>
                            <a:gd name="T7" fmla="*/ 30 h 420"/>
                            <a:gd name="T8" fmla="*/ 270 w 384"/>
                            <a:gd name="T9" fmla="*/ 63 h 420"/>
                            <a:gd name="T10" fmla="*/ 294 w 384"/>
                            <a:gd name="T11" fmla="*/ 99 h 420"/>
                            <a:gd name="T12" fmla="*/ 309 w 384"/>
                            <a:gd name="T13" fmla="*/ 135 h 420"/>
                            <a:gd name="T14" fmla="*/ 309 w 384"/>
                            <a:gd name="T15" fmla="*/ 204 h 420"/>
                            <a:gd name="T16" fmla="*/ 309 w 384"/>
                            <a:gd name="T17" fmla="*/ 255 h 420"/>
                            <a:gd name="T18" fmla="*/ 282 w 384"/>
                            <a:gd name="T19" fmla="*/ 342 h 420"/>
                            <a:gd name="T20" fmla="*/ 261 w 384"/>
                            <a:gd name="T21" fmla="*/ 390 h 420"/>
                            <a:gd name="T22" fmla="*/ 216 w 384"/>
                            <a:gd name="T23" fmla="*/ 420 h 420"/>
                            <a:gd name="T24" fmla="*/ 153 w 384"/>
                            <a:gd name="T25" fmla="*/ 405 h 420"/>
                            <a:gd name="T26" fmla="*/ 132 w 384"/>
                            <a:gd name="T27" fmla="*/ 381 h 420"/>
                            <a:gd name="T28" fmla="*/ 117 w 384"/>
                            <a:gd name="T29" fmla="*/ 354 h 420"/>
                            <a:gd name="T30" fmla="*/ 105 w 384"/>
                            <a:gd name="T31" fmla="*/ 309 h 420"/>
                            <a:gd name="T32" fmla="*/ 96 w 384"/>
                            <a:gd name="T33" fmla="*/ 261 h 420"/>
                            <a:gd name="T34" fmla="*/ 108 w 384"/>
                            <a:gd name="T35" fmla="*/ 135 h 420"/>
                            <a:gd name="T36" fmla="*/ 147 w 384"/>
                            <a:gd name="T37" fmla="*/ 72 h 420"/>
                            <a:gd name="T38" fmla="*/ 336 w 384"/>
                            <a:gd name="T39" fmla="*/ 0 h 420"/>
                            <a:gd name="T40" fmla="*/ 384 w 384"/>
                            <a:gd name="T41" fmla="*/ 3 h 4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84"/>
                            <a:gd name="T64" fmla="*/ 0 h 420"/>
                            <a:gd name="T65" fmla="*/ 384 w 384"/>
                            <a:gd name="T66" fmla="*/ 420 h 4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84" h="420">
                              <a:moveTo>
                                <a:pt x="0" y="6"/>
                              </a:moveTo>
                              <a:cubicBezTo>
                                <a:pt x="70" y="0"/>
                                <a:pt x="46" y="1"/>
                                <a:pt x="159" y="6"/>
                              </a:cubicBezTo>
                              <a:cubicBezTo>
                                <a:pt x="173" y="7"/>
                                <a:pt x="190" y="14"/>
                                <a:pt x="204" y="18"/>
                              </a:cubicBezTo>
                              <a:cubicBezTo>
                                <a:pt x="214" y="21"/>
                                <a:pt x="234" y="30"/>
                                <a:pt x="234" y="30"/>
                              </a:cubicBezTo>
                              <a:cubicBezTo>
                                <a:pt x="246" y="42"/>
                                <a:pt x="257" y="53"/>
                                <a:pt x="270" y="63"/>
                              </a:cubicBezTo>
                              <a:cubicBezTo>
                                <a:pt x="275" y="78"/>
                                <a:pt x="289" y="83"/>
                                <a:pt x="294" y="99"/>
                              </a:cubicBezTo>
                              <a:cubicBezTo>
                                <a:pt x="299" y="113"/>
                                <a:pt x="301" y="123"/>
                                <a:pt x="309" y="135"/>
                              </a:cubicBezTo>
                              <a:cubicBezTo>
                                <a:pt x="315" y="161"/>
                                <a:pt x="312" y="177"/>
                                <a:pt x="309" y="204"/>
                              </a:cubicBezTo>
                              <a:cubicBezTo>
                                <a:pt x="312" y="235"/>
                                <a:pt x="314" y="226"/>
                                <a:pt x="309" y="255"/>
                              </a:cubicBezTo>
                              <a:cubicBezTo>
                                <a:pt x="304" y="284"/>
                                <a:pt x="291" y="314"/>
                                <a:pt x="282" y="342"/>
                              </a:cubicBezTo>
                              <a:cubicBezTo>
                                <a:pt x="277" y="358"/>
                                <a:pt x="273" y="377"/>
                                <a:pt x="261" y="390"/>
                              </a:cubicBezTo>
                              <a:cubicBezTo>
                                <a:pt x="247" y="406"/>
                                <a:pt x="235" y="414"/>
                                <a:pt x="216" y="420"/>
                              </a:cubicBezTo>
                              <a:cubicBezTo>
                                <a:pt x="191" y="418"/>
                                <a:pt x="173" y="418"/>
                                <a:pt x="153" y="405"/>
                              </a:cubicBezTo>
                              <a:cubicBezTo>
                                <a:pt x="139" y="384"/>
                                <a:pt x="147" y="391"/>
                                <a:pt x="132" y="381"/>
                              </a:cubicBezTo>
                              <a:cubicBezTo>
                                <a:pt x="128" y="370"/>
                                <a:pt x="121" y="366"/>
                                <a:pt x="117" y="354"/>
                              </a:cubicBezTo>
                              <a:cubicBezTo>
                                <a:pt x="112" y="339"/>
                                <a:pt x="110" y="324"/>
                                <a:pt x="105" y="309"/>
                              </a:cubicBezTo>
                              <a:cubicBezTo>
                                <a:pt x="103" y="293"/>
                                <a:pt x="101" y="277"/>
                                <a:pt x="96" y="261"/>
                              </a:cubicBezTo>
                              <a:cubicBezTo>
                                <a:pt x="97" y="246"/>
                                <a:pt x="98" y="154"/>
                                <a:pt x="108" y="135"/>
                              </a:cubicBezTo>
                              <a:cubicBezTo>
                                <a:pt x="119" y="113"/>
                                <a:pt x="130" y="89"/>
                                <a:pt x="147" y="72"/>
                              </a:cubicBezTo>
                              <a:cubicBezTo>
                                <a:pt x="191" y="28"/>
                                <a:pt x="275" y="6"/>
                                <a:pt x="336" y="0"/>
                              </a:cubicBezTo>
                              <a:cubicBezTo>
                                <a:pt x="366" y="4"/>
                                <a:pt x="350" y="3"/>
                                <a:pt x="384" y="3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chemeClr val="hlink"/>
                          </a:solidFill>
                          <a:round/>
                          <a:headEnd/>
                          <a:tailEnd type="none" w="med" len="lg"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6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750"/>
                      <a:ext cx="22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750"/>
                      <a:ext cx="181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hlink"/>
                      </a:solidFill>
                      <a:round/>
                      <a:headEnd/>
                      <a:tailEnd type="none" w="med" len="lg"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16687"/>
            <a:ext cx="405408" cy="341313"/>
          </a:xfrm>
        </p:spPr>
        <p:txBody>
          <a:bodyPr/>
          <a:lstStyle/>
          <a:p>
            <a:fld id="{F11369BB-8C17-3B46-9D7B-BC8C1CA5AA5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7" descr="timeline"/>
          <p:cNvPicPr>
            <a:picLocks noChangeAspect="1" noChangeArrowheads="1"/>
          </p:cNvPicPr>
          <p:nvPr/>
        </p:nvPicPr>
        <p:blipFill>
          <a:blip r:embed="rId2" cstate="print"/>
          <a:srcRect t="4587" b="4761"/>
          <a:stretch>
            <a:fillRect/>
          </a:stretch>
        </p:blipFill>
        <p:spPr bwMode="auto">
          <a:xfrm>
            <a:off x="1547664" y="1006688"/>
            <a:ext cx="6264696" cy="551865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627784" y="6516687"/>
            <a:ext cx="2130425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55576" y="473968"/>
            <a:ext cx="7924800" cy="50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PHENIX upgrade plans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1"/>
          <p:cNvSpPr>
            <a:spLocks noGrp="1"/>
          </p:cNvSpPr>
          <p:nvPr>
            <p:ph type="dt" sz="half" idx="10"/>
          </p:nvPr>
        </p:nvSpPr>
        <p:spPr>
          <a:xfrm>
            <a:off x="2483768" y="6516687"/>
            <a:ext cx="2130425" cy="341313"/>
          </a:xfrm>
        </p:spPr>
        <p:txBody>
          <a:bodyPr/>
          <a:lstStyle/>
          <a:p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88024" y="6516687"/>
            <a:ext cx="4355976" cy="341313"/>
          </a:xfrm>
        </p:spPr>
        <p:txBody>
          <a:bodyPr/>
          <a:lstStyle/>
          <a:p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79D8-A3AC-439B-A6E9-344C0F673EE2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27333" name="Text Box 2"/>
          <p:cNvSpPr txBox="1">
            <a:spLocks noChangeArrowheads="1"/>
          </p:cNvSpPr>
          <p:nvPr/>
        </p:nvSpPr>
        <p:spPr bwMode="auto">
          <a:xfrm>
            <a:off x="7827963" y="5516563"/>
            <a:ext cx="745717" cy="33855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600" i="1" dirty="0"/>
              <a:t>(fm/c)</a:t>
            </a:r>
          </a:p>
        </p:txBody>
      </p:sp>
      <p:sp>
        <p:nvSpPr>
          <p:cNvPr id="227334" name="Line 4"/>
          <p:cNvSpPr>
            <a:spLocks noChangeShapeType="1"/>
          </p:cNvSpPr>
          <p:nvPr/>
        </p:nvSpPr>
        <p:spPr bwMode="auto">
          <a:xfrm flipV="1">
            <a:off x="2590800" y="1931988"/>
            <a:ext cx="0" cy="3221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5"/>
          <p:cNvSpPr>
            <a:spLocks noChangeShapeType="1"/>
          </p:cNvSpPr>
          <p:nvPr/>
        </p:nvSpPr>
        <p:spPr bwMode="auto">
          <a:xfrm>
            <a:off x="2590800" y="5153025"/>
            <a:ext cx="355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6" name="Line 6"/>
          <p:cNvSpPr>
            <a:spLocks noChangeShapeType="1"/>
          </p:cNvSpPr>
          <p:nvPr/>
        </p:nvSpPr>
        <p:spPr bwMode="auto">
          <a:xfrm>
            <a:off x="6213475" y="5153025"/>
            <a:ext cx="939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37" name="Line 7"/>
          <p:cNvSpPr>
            <a:spLocks noChangeShapeType="1"/>
          </p:cNvSpPr>
          <p:nvPr/>
        </p:nvSpPr>
        <p:spPr bwMode="auto">
          <a:xfrm>
            <a:off x="7153275" y="5153025"/>
            <a:ext cx="93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8" name="Text Box 8"/>
          <p:cNvSpPr txBox="1">
            <a:spLocks noChangeArrowheads="1"/>
          </p:cNvSpPr>
          <p:nvPr/>
        </p:nvSpPr>
        <p:spPr bwMode="auto">
          <a:xfrm>
            <a:off x="7810500" y="5183188"/>
            <a:ext cx="671979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i="1" dirty="0"/>
              <a:t>log t</a:t>
            </a:r>
          </a:p>
        </p:txBody>
      </p:sp>
      <p:sp>
        <p:nvSpPr>
          <p:cNvPr id="227340" name="Line 10"/>
          <p:cNvSpPr>
            <a:spLocks noChangeShapeType="1"/>
          </p:cNvSpPr>
          <p:nvPr/>
        </p:nvSpPr>
        <p:spPr bwMode="auto">
          <a:xfrm>
            <a:off x="3597275" y="51530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41" name="Line 11"/>
          <p:cNvSpPr>
            <a:spLocks noChangeShapeType="1"/>
          </p:cNvSpPr>
          <p:nvPr/>
        </p:nvSpPr>
        <p:spPr bwMode="auto">
          <a:xfrm>
            <a:off x="4738688" y="51530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42" name="Line 12"/>
          <p:cNvSpPr>
            <a:spLocks noChangeShapeType="1"/>
          </p:cNvSpPr>
          <p:nvPr/>
        </p:nvSpPr>
        <p:spPr bwMode="auto">
          <a:xfrm>
            <a:off x="7354888" y="51530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43" name="Text Box 13"/>
          <p:cNvSpPr txBox="1">
            <a:spLocks noChangeArrowheads="1"/>
          </p:cNvSpPr>
          <p:nvPr/>
        </p:nvSpPr>
        <p:spPr bwMode="auto">
          <a:xfrm>
            <a:off x="3462338" y="5338763"/>
            <a:ext cx="312906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/>
              <a:t>1</a:t>
            </a:r>
          </a:p>
        </p:txBody>
      </p:sp>
      <p:sp>
        <p:nvSpPr>
          <p:cNvPr id="227344" name="Text Box 14"/>
          <p:cNvSpPr txBox="1">
            <a:spLocks noChangeArrowheads="1"/>
          </p:cNvSpPr>
          <p:nvPr/>
        </p:nvSpPr>
        <p:spPr bwMode="auto">
          <a:xfrm>
            <a:off x="4572000" y="5373216"/>
            <a:ext cx="441146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/>
              <a:t>10</a:t>
            </a:r>
          </a:p>
        </p:txBody>
      </p:sp>
      <p:sp>
        <p:nvSpPr>
          <p:cNvPr id="227345" name="Text Box 15"/>
          <p:cNvSpPr txBox="1">
            <a:spLocks noChangeArrowheads="1"/>
          </p:cNvSpPr>
          <p:nvPr/>
        </p:nvSpPr>
        <p:spPr bwMode="auto">
          <a:xfrm>
            <a:off x="7153275" y="5338763"/>
            <a:ext cx="526106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/>
              <a:t>10</a:t>
            </a:r>
            <a:r>
              <a:rPr kumimoji="0" lang="en-US" altLang="ja-JP" sz="1800" b="1" baseline="30000" dirty="0"/>
              <a:t>7</a:t>
            </a:r>
          </a:p>
        </p:txBody>
      </p:sp>
      <p:sp>
        <p:nvSpPr>
          <p:cNvPr id="227347" name="Oval 17"/>
          <p:cNvSpPr>
            <a:spLocks noChangeArrowheads="1"/>
          </p:cNvSpPr>
          <p:nvPr/>
        </p:nvSpPr>
        <p:spPr bwMode="auto">
          <a:xfrm>
            <a:off x="7288213" y="3046413"/>
            <a:ext cx="401637" cy="192087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8" name="Text Box 18"/>
          <p:cNvSpPr txBox="1">
            <a:spLocks noChangeArrowheads="1"/>
          </p:cNvSpPr>
          <p:nvPr/>
        </p:nvSpPr>
        <p:spPr bwMode="auto">
          <a:xfrm>
            <a:off x="7743825" y="3571875"/>
            <a:ext cx="1031051" cy="6463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/>
              <a:t>hadron</a:t>
            </a:r>
          </a:p>
          <a:p>
            <a:r>
              <a:rPr kumimoji="0" lang="en-US" altLang="ja-JP" sz="1800"/>
              <a:t>decays </a:t>
            </a:r>
          </a:p>
        </p:txBody>
      </p:sp>
      <p:sp>
        <p:nvSpPr>
          <p:cNvPr id="227349" name="Oval 19"/>
          <p:cNvSpPr>
            <a:spLocks noChangeArrowheads="1"/>
          </p:cNvSpPr>
          <p:nvPr/>
        </p:nvSpPr>
        <p:spPr bwMode="auto">
          <a:xfrm>
            <a:off x="2859088" y="1558925"/>
            <a:ext cx="268287" cy="198278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0" name="Oval 20"/>
          <p:cNvSpPr>
            <a:spLocks noChangeArrowheads="1"/>
          </p:cNvSpPr>
          <p:nvPr/>
        </p:nvSpPr>
        <p:spPr bwMode="auto">
          <a:xfrm>
            <a:off x="4872038" y="3729038"/>
            <a:ext cx="403225" cy="1176337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1" name="Text Box 21"/>
          <p:cNvSpPr txBox="1">
            <a:spLocks noChangeArrowheads="1"/>
          </p:cNvSpPr>
          <p:nvPr/>
        </p:nvSpPr>
        <p:spPr bwMode="auto">
          <a:xfrm>
            <a:off x="5292080" y="3429000"/>
            <a:ext cx="1492716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err="1"/>
              <a:t>hadron</a:t>
            </a:r>
            <a:r>
              <a:rPr kumimoji="0" lang="en-US" altLang="ja-JP" sz="1800" dirty="0"/>
              <a:t> gas </a:t>
            </a:r>
          </a:p>
        </p:txBody>
      </p:sp>
      <p:sp>
        <p:nvSpPr>
          <p:cNvPr id="227352" name="Oval 22"/>
          <p:cNvSpPr>
            <a:spLocks noChangeArrowheads="1"/>
          </p:cNvSpPr>
          <p:nvPr/>
        </p:nvSpPr>
        <p:spPr bwMode="auto">
          <a:xfrm>
            <a:off x="4268788" y="3294063"/>
            <a:ext cx="334962" cy="130175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3" name="Text Box 23"/>
          <p:cNvSpPr txBox="1">
            <a:spLocks noChangeArrowheads="1"/>
          </p:cNvSpPr>
          <p:nvPr/>
        </p:nvSpPr>
        <p:spPr bwMode="auto">
          <a:xfrm>
            <a:off x="4644008" y="2924944"/>
            <a:ext cx="825867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err="1"/>
              <a:t>sQGP</a:t>
            </a:r>
            <a:endParaRPr kumimoji="0" lang="en-US" altLang="ja-JP" sz="1800" dirty="0"/>
          </a:p>
        </p:txBody>
      </p:sp>
      <p:sp>
        <p:nvSpPr>
          <p:cNvPr id="227355" name="Text Box 25"/>
          <p:cNvSpPr txBox="1">
            <a:spLocks noChangeArrowheads="1"/>
          </p:cNvSpPr>
          <p:nvPr/>
        </p:nvSpPr>
        <p:spPr bwMode="auto">
          <a:xfrm>
            <a:off x="3113088" y="1341438"/>
            <a:ext cx="1287532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/>
              <a:t>hard scatt</a:t>
            </a:r>
          </a:p>
        </p:txBody>
      </p:sp>
      <p:sp>
        <p:nvSpPr>
          <p:cNvPr id="227362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548680"/>
            <a:ext cx="7704856" cy="576263"/>
          </a:xfrm>
        </p:spPr>
        <p:txBody>
          <a:bodyPr/>
          <a:lstStyle/>
          <a:p>
            <a:r>
              <a:rPr lang="en-US" altLang="ja-JP" sz="3200" dirty="0" smtClean="0"/>
              <a:t>Possible sources of photons</a:t>
            </a:r>
            <a:endParaRPr lang="en-US" altLang="ja-JP" sz="3400" dirty="0"/>
          </a:p>
        </p:txBody>
      </p:sp>
      <p:sp>
        <p:nvSpPr>
          <p:cNvPr id="227363" name="Line 33"/>
          <p:cNvSpPr>
            <a:spLocks noChangeShapeType="1"/>
          </p:cNvSpPr>
          <p:nvPr/>
        </p:nvSpPr>
        <p:spPr bwMode="auto">
          <a:xfrm flipH="1">
            <a:off x="987425" y="5157788"/>
            <a:ext cx="1584325" cy="914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64" name="Text Box 34"/>
          <p:cNvSpPr txBox="1">
            <a:spLocks noChangeArrowheads="1"/>
          </p:cNvSpPr>
          <p:nvPr/>
        </p:nvSpPr>
        <p:spPr bwMode="auto">
          <a:xfrm>
            <a:off x="683568" y="6095037"/>
            <a:ext cx="11353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1800" i="1" dirty="0"/>
              <a:t>Mass</a:t>
            </a:r>
          </a:p>
          <a:p>
            <a:r>
              <a:rPr kumimoji="0" lang="en-US" altLang="ja-JP" sz="1600" i="1" dirty="0"/>
              <a:t>(</a:t>
            </a:r>
            <a:r>
              <a:rPr kumimoji="0" lang="en-US" altLang="ja-JP" sz="1600" i="1" dirty="0" err="1"/>
              <a:t>GeV</a:t>
            </a:r>
            <a:r>
              <a:rPr kumimoji="0" lang="en-US" altLang="ja-JP" sz="1600" i="1" dirty="0"/>
              <a:t>/c</a:t>
            </a:r>
            <a:r>
              <a:rPr kumimoji="0" lang="en-US" altLang="ja-JP" sz="1600" i="1" baseline="30000" dirty="0"/>
              <a:t>2</a:t>
            </a:r>
            <a:r>
              <a:rPr kumimoji="0" lang="en-US" altLang="ja-JP" sz="1600" i="1" dirty="0"/>
              <a:t>)</a:t>
            </a:r>
            <a:endParaRPr lang="en-US" altLang="ja-JP" sz="1600" dirty="0"/>
          </a:p>
        </p:txBody>
      </p:sp>
      <p:sp>
        <p:nvSpPr>
          <p:cNvPr id="227365" name="Line 36"/>
          <p:cNvSpPr>
            <a:spLocks noChangeShapeType="1"/>
          </p:cNvSpPr>
          <p:nvPr/>
        </p:nvSpPr>
        <p:spPr bwMode="auto">
          <a:xfrm>
            <a:off x="2139950" y="537368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66" name="Line 37"/>
          <p:cNvSpPr>
            <a:spLocks noChangeShapeType="1"/>
          </p:cNvSpPr>
          <p:nvPr/>
        </p:nvSpPr>
        <p:spPr bwMode="auto">
          <a:xfrm>
            <a:off x="1636713" y="56610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67" name="Text Box 38"/>
          <p:cNvSpPr txBox="1">
            <a:spLocks noChangeArrowheads="1"/>
          </p:cNvSpPr>
          <p:nvPr/>
        </p:nvSpPr>
        <p:spPr bwMode="auto">
          <a:xfrm>
            <a:off x="2123728" y="5363924"/>
            <a:ext cx="631850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1800" dirty="0" smtClean="0"/>
              <a:t>0.5</a:t>
            </a:r>
            <a:endParaRPr kumimoji="0" lang="en-US" altLang="ja-JP" sz="1800" dirty="0"/>
          </a:p>
        </p:txBody>
      </p:sp>
      <p:sp>
        <p:nvSpPr>
          <p:cNvPr id="227368" name="Text Box 39"/>
          <p:cNvSpPr txBox="1">
            <a:spLocks noChangeArrowheads="1"/>
          </p:cNvSpPr>
          <p:nvPr/>
        </p:nvSpPr>
        <p:spPr bwMode="auto">
          <a:xfrm>
            <a:off x="1563688" y="5734050"/>
            <a:ext cx="312906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smtClean="0"/>
              <a:t>1</a:t>
            </a:r>
            <a:endParaRPr kumimoji="0" lang="en-US" altLang="ja-JP" sz="1800" dirty="0"/>
          </a:p>
        </p:txBody>
      </p:sp>
      <p:sp>
        <p:nvSpPr>
          <p:cNvPr id="227369" name="Oval 41"/>
          <p:cNvSpPr>
            <a:spLocks noChangeArrowheads="1"/>
          </p:cNvSpPr>
          <p:nvPr/>
        </p:nvSpPr>
        <p:spPr bwMode="auto">
          <a:xfrm>
            <a:off x="4084638" y="3500438"/>
            <a:ext cx="334962" cy="130175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71" name="Oval 43"/>
          <p:cNvSpPr>
            <a:spLocks noChangeArrowheads="1"/>
          </p:cNvSpPr>
          <p:nvPr/>
        </p:nvSpPr>
        <p:spPr bwMode="auto">
          <a:xfrm>
            <a:off x="2647950" y="1773238"/>
            <a:ext cx="268288" cy="1982787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74" name="Line 46"/>
          <p:cNvSpPr>
            <a:spLocks noChangeShapeType="1"/>
          </p:cNvSpPr>
          <p:nvPr/>
        </p:nvSpPr>
        <p:spPr bwMode="auto">
          <a:xfrm flipV="1">
            <a:off x="2787650" y="1557338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75" name="Line 48"/>
          <p:cNvSpPr>
            <a:spLocks noChangeShapeType="1"/>
          </p:cNvSpPr>
          <p:nvPr/>
        </p:nvSpPr>
        <p:spPr bwMode="auto">
          <a:xfrm flipV="1">
            <a:off x="2787650" y="3573463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82" name="Line 55"/>
          <p:cNvSpPr>
            <a:spLocks noChangeShapeType="1"/>
          </p:cNvSpPr>
          <p:nvPr/>
        </p:nvSpPr>
        <p:spPr bwMode="auto">
          <a:xfrm flipV="1">
            <a:off x="4227513" y="3284538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83" name="Line 56"/>
          <p:cNvSpPr>
            <a:spLocks noChangeShapeType="1"/>
          </p:cNvSpPr>
          <p:nvPr/>
        </p:nvSpPr>
        <p:spPr bwMode="auto">
          <a:xfrm flipV="1">
            <a:off x="4300538" y="4581525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84" name="Oval 57"/>
          <p:cNvSpPr>
            <a:spLocks noChangeArrowheads="1"/>
          </p:cNvSpPr>
          <p:nvPr/>
        </p:nvSpPr>
        <p:spPr bwMode="auto">
          <a:xfrm>
            <a:off x="4660900" y="3860800"/>
            <a:ext cx="403225" cy="1176338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5" name="Line 58"/>
          <p:cNvSpPr>
            <a:spLocks noChangeShapeType="1"/>
          </p:cNvSpPr>
          <p:nvPr/>
        </p:nvSpPr>
        <p:spPr bwMode="auto">
          <a:xfrm flipV="1">
            <a:off x="4876800" y="3644900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86" name="Line 59"/>
          <p:cNvSpPr>
            <a:spLocks noChangeShapeType="1"/>
          </p:cNvSpPr>
          <p:nvPr/>
        </p:nvSpPr>
        <p:spPr bwMode="auto">
          <a:xfrm flipV="1">
            <a:off x="4948238" y="4797425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87" name="Oval 60"/>
          <p:cNvSpPr>
            <a:spLocks noChangeArrowheads="1"/>
          </p:cNvSpPr>
          <p:nvPr/>
        </p:nvSpPr>
        <p:spPr bwMode="auto">
          <a:xfrm>
            <a:off x="6892925" y="4437063"/>
            <a:ext cx="211138" cy="1008062"/>
          </a:xfrm>
          <a:prstGeom prst="ellipse">
            <a:avLst/>
          </a:prstGeom>
          <a:solidFill>
            <a:srgbClr val="FF66FF"/>
          </a:solidFill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8" name="Line 61"/>
          <p:cNvSpPr>
            <a:spLocks noChangeShapeType="1"/>
          </p:cNvSpPr>
          <p:nvPr/>
        </p:nvSpPr>
        <p:spPr bwMode="auto">
          <a:xfrm flipV="1">
            <a:off x="6964363" y="3068638"/>
            <a:ext cx="504825" cy="1368425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89" name="Line 62"/>
          <p:cNvSpPr>
            <a:spLocks noChangeShapeType="1"/>
          </p:cNvSpPr>
          <p:nvPr/>
        </p:nvSpPr>
        <p:spPr bwMode="auto">
          <a:xfrm flipV="1">
            <a:off x="7037388" y="4941888"/>
            <a:ext cx="503237" cy="503237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419" name="Text Box 91"/>
          <p:cNvSpPr txBox="1">
            <a:spLocks noChangeArrowheads="1"/>
          </p:cNvSpPr>
          <p:nvPr/>
        </p:nvSpPr>
        <p:spPr bwMode="auto">
          <a:xfrm>
            <a:off x="683568" y="4509120"/>
            <a:ext cx="1531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i="1" u="sng" dirty="0">
                <a:latin typeface="Symbol" pitchFamily="18" charset="2"/>
              </a:rPr>
              <a:t>g</a:t>
            </a:r>
            <a:r>
              <a:rPr lang="en-US" altLang="ja-JP" sz="2400" b="1" i="1" u="sng" dirty="0"/>
              <a:t>* </a:t>
            </a:r>
            <a:r>
              <a:rPr lang="en-US" altLang="ja-JP" sz="2400" b="1" i="1" u="sng" dirty="0">
                <a:sym typeface="Symbol" pitchFamily="18" charset="2"/>
              </a:rPr>
              <a:t> </a:t>
            </a:r>
            <a:r>
              <a:rPr lang="en-US" altLang="ja-JP" sz="2400" b="1" i="1" u="sng" dirty="0" err="1"/>
              <a:t>e+e</a:t>
            </a:r>
            <a:r>
              <a:rPr lang="en-US" altLang="ja-JP" sz="2400" b="1" i="1" u="sng" dirty="0"/>
              <a:t>-</a:t>
            </a:r>
          </a:p>
        </p:txBody>
      </p:sp>
      <p:sp>
        <p:nvSpPr>
          <p:cNvPr id="227420" name="Text Box 92"/>
          <p:cNvSpPr txBox="1">
            <a:spLocks noChangeArrowheads="1"/>
          </p:cNvSpPr>
          <p:nvPr/>
        </p:nvSpPr>
        <p:spPr bwMode="auto">
          <a:xfrm>
            <a:off x="827584" y="5013176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i="1" u="sng" dirty="0" err="1"/>
              <a:t>virtuality</a:t>
            </a:r>
            <a:endParaRPr lang="en-US" altLang="ja-JP" sz="1800" b="1" i="1" u="sng" dirty="0"/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3588966" y="3043163"/>
            <a:ext cx="334962" cy="1177925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347864" y="2060848"/>
            <a:ext cx="1300356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/>
              <a:t>jet </a:t>
            </a:r>
            <a:r>
              <a:rPr kumimoji="0" lang="en-US" altLang="ja-JP" sz="1800" dirty="0" err="1"/>
              <a:t>Brems</a:t>
            </a:r>
            <a:r>
              <a:rPr kumimoji="0" lang="en-US" altLang="ja-JP" sz="1800" dirty="0"/>
              <a:t>.</a:t>
            </a: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3131840" y="2798440"/>
            <a:ext cx="200025" cy="99060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139952" y="2492896"/>
            <a:ext cx="1364476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/>
              <a:t>jet-thermal</a:t>
            </a:r>
          </a:p>
        </p:txBody>
      </p:sp>
      <p:sp>
        <p:nvSpPr>
          <p:cNvPr id="59" name="Oval 28"/>
          <p:cNvSpPr>
            <a:spLocks noChangeArrowheads="1"/>
          </p:cNvSpPr>
          <p:nvPr/>
        </p:nvSpPr>
        <p:spPr bwMode="auto">
          <a:xfrm>
            <a:off x="3340249" y="2564904"/>
            <a:ext cx="200025" cy="9906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46"/>
          <p:cNvSpPr>
            <a:spLocks noChangeShapeType="1"/>
          </p:cNvSpPr>
          <p:nvPr/>
        </p:nvSpPr>
        <p:spPr bwMode="auto">
          <a:xfrm flipV="1">
            <a:off x="3203848" y="2565028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 flipV="1">
            <a:off x="3275856" y="3573140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Oval 24"/>
          <p:cNvSpPr>
            <a:spLocks noChangeArrowheads="1"/>
          </p:cNvSpPr>
          <p:nvPr/>
        </p:nvSpPr>
        <p:spPr bwMode="auto">
          <a:xfrm>
            <a:off x="3804990" y="2780928"/>
            <a:ext cx="334962" cy="117792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55"/>
          <p:cNvSpPr>
            <a:spLocks noChangeShapeType="1"/>
          </p:cNvSpPr>
          <p:nvPr/>
        </p:nvSpPr>
        <p:spPr bwMode="auto">
          <a:xfrm flipV="1">
            <a:off x="3780036" y="2780928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55"/>
          <p:cNvSpPr>
            <a:spLocks noChangeShapeType="1"/>
          </p:cNvSpPr>
          <p:nvPr/>
        </p:nvSpPr>
        <p:spPr bwMode="auto">
          <a:xfrm flipV="1">
            <a:off x="3779912" y="4005188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5724128" y="2226350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parton</a:t>
            </a:r>
            <a:r>
              <a:rPr lang="en-US" altLang="ja-JP" sz="1600" dirty="0" smtClean="0"/>
              <a:t>-medium interaction</a:t>
            </a:r>
            <a:endParaRPr lang="en-US" altLang="ja-JP" sz="1600" dirty="0"/>
          </a:p>
        </p:txBody>
      </p:sp>
      <p:sp>
        <p:nvSpPr>
          <p:cNvPr id="79" name="Right Bracket 78"/>
          <p:cNvSpPr/>
          <p:nvPr/>
        </p:nvSpPr>
        <p:spPr bwMode="auto">
          <a:xfrm>
            <a:off x="5364088" y="1988840"/>
            <a:ext cx="288032" cy="864096"/>
          </a:xfrm>
          <a:prstGeom prst="rightBracke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43200" y="5867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/>
              <a:t>By selecting masses, </a:t>
            </a:r>
            <a:r>
              <a:rPr lang="en-US" altLang="ja-JP" sz="1600" i="1" dirty="0" err="1" smtClean="0"/>
              <a:t>hadron</a:t>
            </a:r>
            <a:r>
              <a:rPr lang="en-US" altLang="ja-JP" sz="1600" i="1" dirty="0" smtClean="0"/>
              <a:t> decay backgrounds are significantly reduced. (e.g., M&gt;0.135GeV/c</a:t>
            </a:r>
            <a:r>
              <a:rPr lang="en-US" altLang="ja-JP" sz="1600" i="1" baseline="30000" dirty="0" smtClean="0"/>
              <a:t>2</a:t>
            </a:r>
            <a:r>
              <a:rPr lang="en-US" altLang="ja-JP" sz="1600" i="1" dirty="0" smtClean="0"/>
              <a:t>)</a:t>
            </a:r>
            <a:endParaRPr kumimoji="1" lang="ja-JP" altLang="en-US" sz="1600" i="1" dirty="0"/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 flipH="1" flipV="1">
            <a:off x="5886450" y="5010150"/>
            <a:ext cx="609600" cy="110490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4B80-F94E-45DD-B622-9FFBF23AA7B0}" type="slidenum">
              <a:rPr lang="en-US" altLang="ja-JP"/>
              <a:pPr/>
              <a:t>21</a:t>
            </a:fld>
            <a:endParaRPr lang="en-US" altLang="ja-JP"/>
          </a:p>
        </p:txBody>
      </p:sp>
      <p:grpSp>
        <p:nvGrpSpPr>
          <p:cNvPr id="45" name="Group 44"/>
          <p:cNvGrpSpPr/>
          <p:nvPr/>
        </p:nvGrpSpPr>
        <p:grpSpPr>
          <a:xfrm>
            <a:off x="6019800" y="4572000"/>
            <a:ext cx="2479638" cy="1655763"/>
            <a:chOff x="7010400" y="4724400"/>
            <a:chExt cx="2022438" cy="1655763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7143590" y="5011738"/>
              <a:ext cx="1848010" cy="1219200"/>
              <a:chOff x="3515" y="2953"/>
              <a:chExt cx="1510" cy="1052"/>
            </a:xfrm>
          </p:grpSpPr>
          <p:sp>
            <p:nvSpPr>
              <p:cNvPr id="352298" name="Rectangle 23"/>
              <p:cNvSpPr>
                <a:spLocks noChangeArrowheads="1"/>
              </p:cNvSpPr>
              <p:nvPr/>
            </p:nvSpPr>
            <p:spPr bwMode="auto">
              <a:xfrm>
                <a:off x="3535" y="2953"/>
                <a:ext cx="1412" cy="9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2299" name="Picture 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33" y="3322"/>
                <a:ext cx="515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300" name="Text Box 25"/>
              <p:cNvSpPr txBox="1">
                <a:spLocks noChangeArrowheads="1"/>
              </p:cNvSpPr>
              <p:nvPr/>
            </p:nvSpPr>
            <p:spPr bwMode="auto">
              <a:xfrm>
                <a:off x="3515" y="3013"/>
                <a:ext cx="921" cy="2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50000"/>
                  </a:spcAft>
                  <a:buClr>
                    <a:srgbClr val="FFFF66"/>
                  </a:buClr>
                  <a:buFont typeface="Wingdings 2" pitchFamily="18" charset="2"/>
                  <a:buNone/>
                </a:pPr>
                <a:r>
                  <a:rPr kumimoji="0" lang="en-US" altLang="ja-JP" sz="1600" b="1">
                    <a:solidFill>
                      <a:schemeClr val="bg2"/>
                    </a:solidFill>
                  </a:rPr>
                  <a:t>Compton</a:t>
                </a:r>
              </a:p>
            </p:txBody>
          </p:sp>
          <p:sp>
            <p:nvSpPr>
              <p:cNvPr id="352301" name="Text Box 26"/>
              <p:cNvSpPr txBox="1">
                <a:spLocks noChangeArrowheads="1"/>
              </p:cNvSpPr>
              <p:nvPr/>
            </p:nvSpPr>
            <p:spPr bwMode="auto">
              <a:xfrm>
                <a:off x="3730" y="3246"/>
                <a:ext cx="249" cy="29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0" lang="en-US" altLang="ja-JP" sz="1600" b="1">
                    <a:solidFill>
                      <a:srgbClr val="000099"/>
                    </a:solidFill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352302" name="Text Box 27"/>
              <p:cNvSpPr txBox="1">
                <a:spLocks noChangeArrowheads="1"/>
              </p:cNvSpPr>
              <p:nvPr/>
            </p:nvSpPr>
            <p:spPr bwMode="auto">
              <a:xfrm>
                <a:off x="4127" y="3167"/>
                <a:ext cx="273" cy="34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0" lang="en-US" altLang="ja-JP" sz="2000" b="1">
                    <a:solidFill>
                      <a:srgbClr val="CC3300"/>
                    </a:solidFill>
                    <a:latin typeface="Symbol" pitchFamily="18" charset="2"/>
                  </a:rPr>
                  <a:t>g</a:t>
                </a:r>
                <a:r>
                  <a:rPr kumimoji="0" lang="en-US" altLang="ja-JP" sz="2000" b="1" baseline="30000">
                    <a:solidFill>
                      <a:srgbClr val="CC3300"/>
                    </a:solidFill>
                    <a:latin typeface="Symbol" pitchFamily="18" charset="2"/>
                  </a:rPr>
                  <a:t>*</a:t>
                </a:r>
              </a:p>
            </p:txBody>
          </p:sp>
          <p:sp>
            <p:nvSpPr>
              <p:cNvPr id="352303" name="Text Box 28"/>
              <p:cNvSpPr txBox="1">
                <a:spLocks noChangeArrowheads="1"/>
              </p:cNvSpPr>
              <p:nvPr/>
            </p:nvSpPr>
            <p:spPr bwMode="auto">
              <a:xfrm>
                <a:off x="3734" y="3693"/>
                <a:ext cx="250" cy="29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0" lang="en-US" altLang="ja-JP" sz="1600" b="1">
                    <a:solidFill>
                      <a:srgbClr val="33CC33"/>
                    </a:solidFill>
                    <a:latin typeface="Comic Sans MS" pitchFamily="66" charset="0"/>
                  </a:rPr>
                  <a:t>g</a:t>
                </a:r>
              </a:p>
            </p:txBody>
          </p:sp>
          <p:sp>
            <p:nvSpPr>
              <p:cNvPr id="352304" name="Text Box 29"/>
              <p:cNvSpPr txBox="1">
                <a:spLocks noChangeArrowheads="1"/>
              </p:cNvSpPr>
              <p:nvPr/>
            </p:nvSpPr>
            <p:spPr bwMode="auto">
              <a:xfrm>
                <a:off x="4407" y="3715"/>
                <a:ext cx="249" cy="29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0" lang="en-US" altLang="ja-JP" sz="1600" b="1">
                    <a:solidFill>
                      <a:srgbClr val="000099"/>
                    </a:solidFill>
                    <a:latin typeface="Comic Sans MS" pitchFamily="66" charset="0"/>
                  </a:rPr>
                  <a:t>q</a:t>
                </a:r>
              </a:p>
            </p:txBody>
          </p:sp>
          <p:sp>
            <p:nvSpPr>
              <p:cNvPr id="352305" name="Line 30"/>
              <p:cNvSpPr>
                <a:spLocks noChangeShapeType="1"/>
              </p:cNvSpPr>
              <p:nvPr/>
            </p:nvSpPr>
            <p:spPr bwMode="auto">
              <a:xfrm flipV="1">
                <a:off x="4444" y="3112"/>
                <a:ext cx="212" cy="2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06" name="Line 31"/>
              <p:cNvSpPr>
                <a:spLocks noChangeShapeType="1"/>
              </p:cNvSpPr>
              <p:nvPr/>
            </p:nvSpPr>
            <p:spPr bwMode="auto">
              <a:xfrm flipV="1">
                <a:off x="4444" y="3232"/>
                <a:ext cx="309" cy="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07" name="Text Box 32"/>
              <p:cNvSpPr txBox="1">
                <a:spLocks noChangeArrowheads="1"/>
              </p:cNvSpPr>
              <p:nvPr/>
            </p:nvSpPr>
            <p:spPr bwMode="auto">
              <a:xfrm>
                <a:off x="4598" y="2967"/>
                <a:ext cx="329" cy="29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0" lang="en-US" altLang="ja-JP" sz="1600" b="1">
                    <a:solidFill>
                      <a:srgbClr val="000000"/>
                    </a:solidFill>
                    <a:latin typeface="Comic Sans MS" pitchFamily="66" charset="0"/>
                  </a:rPr>
                  <a:t>e</a:t>
                </a:r>
                <a:r>
                  <a:rPr kumimoji="0" lang="en-US" altLang="ja-JP" sz="1600" b="1" baseline="30000">
                    <a:solidFill>
                      <a:srgbClr val="000000"/>
                    </a:solidFill>
                    <a:latin typeface="Comic Sans MS" pitchFamily="66" charset="0"/>
                  </a:rPr>
                  <a:t>+</a:t>
                </a:r>
              </a:p>
            </p:txBody>
          </p:sp>
          <p:sp>
            <p:nvSpPr>
              <p:cNvPr id="352308" name="Text Box 33"/>
              <p:cNvSpPr txBox="1">
                <a:spLocks noChangeArrowheads="1"/>
              </p:cNvSpPr>
              <p:nvPr/>
            </p:nvSpPr>
            <p:spPr bwMode="auto">
              <a:xfrm>
                <a:off x="4696" y="3126"/>
                <a:ext cx="329" cy="29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0" lang="en-US" altLang="ja-JP" sz="1600" b="1">
                    <a:solidFill>
                      <a:srgbClr val="000000"/>
                    </a:solidFill>
                    <a:latin typeface="Comic Sans MS" pitchFamily="66" charset="0"/>
                  </a:rPr>
                  <a:t>e</a:t>
                </a:r>
                <a:r>
                  <a:rPr kumimoji="0" lang="en-US" altLang="ja-JP" sz="1600" b="1" baseline="30000">
                    <a:solidFill>
                      <a:srgbClr val="000000"/>
                    </a:solidFill>
                    <a:latin typeface="Comic Sans MS" pitchFamily="66" charset="0"/>
                  </a:rPr>
                  <a:t>-</a:t>
                </a:r>
              </a:p>
            </p:txBody>
          </p:sp>
        </p:grpSp>
        <p:sp>
          <p:nvSpPr>
            <p:cNvPr id="352316" name="Text Box 60"/>
            <p:cNvSpPr txBox="1">
              <a:spLocks noChangeArrowheads="1"/>
            </p:cNvSpPr>
            <p:nvPr/>
          </p:nvSpPr>
          <p:spPr bwMode="auto">
            <a:xfrm>
              <a:off x="7295093" y="4795838"/>
              <a:ext cx="1631576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/>
                <a:t>Internal conv.</a:t>
              </a:r>
            </a:p>
          </p:txBody>
        </p:sp>
        <p:sp>
          <p:nvSpPr>
            <p:cNvPr id="352317" name="Rectangle 61"/>
            <p:cNvSpPr>
              <a:spLocks noChangeArrowheads="1"/>
            </p:cNvSpPr>
            <p:nvPr/>
          </p:nvSpPr>
          <p:spPr bwMode="auto">
            <a:xfrm>
              <a:off x="7010400" y="4724400"/>
              <a:ext cx="2022438" cy="16557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" name="Picture 35" descr="Fig2_ppg08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000" y="1143000"/>
            <a:ext cx="4762800" cy="3200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62000" y="4267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0" dirty="0" smtClean="0"/>
              <a:t>One parameter fit: (1-r)f</a:t>
            </a:r>
            <a:r>
              <a:rPr kumimoji="1" lang="en-US" altLang="ja-JP" sz="1800" b="0" baseline="-25000" dirty="0" smtClean="0"/>
              <a:t>c</a:t>
            </a:r>
            <a:r>
              <a:rPr kumimoji="1" lang="en-US" altLang="ja-JP" sz="1800" b="0" dirty="0" smtClean="0"/>
              <a:t> + </a:t>
            </a:r>
            <a:r>
              <a:rPr kumimoji="1" lang="en-US" altLang="ja-JP" sz="1800" b="0" dirty="0" err="1" smtClean="0"/>
              <a:t>r</a:t>
            </a:r>
            <a:r>
              <a:rPr kumimoji="1" lang="en-US" altLang="ja-JP" sz="1800" b="0" dirty="0" smtClean="0"/>
              <a:t> </a:t>
            </a:r>
            <a:r>
              <a:rPr kumimoji="1" lang="en-US" altLang="ja-JP" sz="1800" b="0" dirty="0" err="1" smtClean="0"/>
              <a:t>f</a:t>
            </a:r>
            <a:r>
              <a:rPr kumimoji="1" lang="en-US" altLang="ja-JP" sz="1800" b="0" baseline="-25000" dirty="0" err="1" smtClean="0"/>
              <a:t>d</a:t>
            </a:r>
            <a:endParaRPr kumimoji="1" lang="en-US" altLang="ja-JP" sz="1800" b="0" baseline="-25000" dirty="0" smtClean="0"/>
          </a:p>
          <a:p>
            <a:r>
              <a:rPr lang="en-US" altLang="ja-JP" sz="1800" b="0" dirty="0" err="1" smtClean="0"/>
              <a:t>f</a:t>
            </a:r>
            <a:r>
              <a:rPr lang="en-US" altLang="ja-JP" sz="1800" b="0" baseline="-25000" dirty="0" err="1" smtClean="0"/>
              <a:t>c</a:t>
            </a:r>
            <a:r>
              <a:rPr lang="en-US" altLang="ja-JP" sz="1800" b="0" dirty="0" smtClean="0"/>
              <a:t>: cocktail calc.,  </a:t>
            </a:r>
            <a:r>
              <a:rPr lang="en-US" altLang="ja-JP" sz="1800" b="0" dirty="0" err="1" smtClean="0"/>
              <a:t>f</a:t>
            </a:r>
            <a:r>
              <a:rPr kumimoji="1" lang="en-US" altLang="ja-JP" sz="1800" b="0" baseline="-25000" dirty="0" err="1" smtClean="0"/>
              <a:t>d</a:t>
            </a:r>
            <a:r>
              <a:rPr kumimoji="1" lang="en-US" altLang="ja-JP" sz="1800" b="0" dirty="0" smtClean="0"/>
              <a:t>: direct photon calc.</a:t>
            </a:r>
            <a:endParaRPr kumimoji="1" lang="ja-JP" altLang="en-US" sz="1800" b="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914400" y="5878513"/>
          <a:ext cx="3765550" cy="674687"/>
        </p:xfrm>
        <a:graphic>
          <a:graphicData uri="http://schemas.openxmlformats.org/presentationml/2006/ole">
            <p:oleObj spid="_x0000_s178181" name="Equation" r:id="rId6" imgW="2413000" imgH="431800" progId="Equation.3">
              <p:embed/>
            </p:oleObj>
          </a:graphicData>
        </a:graphic>
      </p:graphicFrame>
      <p:graphicFrame>
        <p:nvGraphicFramePr>
          <p:cNvPr id="178182" name="Object 22"/>
          <p:cNvGraphicFramePr>
            <a:graphicFrameLocks noChangeAspect="1"/>
          </p:cNvGraphicFramePr>
          <p:nvPr/>
        </p:nvGraphicFramePr>
        <p:xfrm>
          <a:off x="708025" y="5029199"/>
          <a:ext cx="4854575" cy="685801"/>
        </p:xfrm>
        <a:graphic>
          <a:graphicData uri="http://schemas.openxmlformats.org/presentationml/2006/ole">
            <p:oleObj spid="_x0000_s178182" name="Equation" r:id="rId7" imgW="3467100" imgH="469900" progId="Equation.3">
              <p:embed/>
            </p:oleObj>
          </a:graphicData>
        </a:graphic>
      </p:graphicFrame>
      <p:sp>
        <p:nvSpPr>
          <p:cNvPr id="352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143000"/>
            <a:ext cx="3962400" cy="327660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</a:pPr>
            <a:r>
              <a:rPr lang="en-US" altLang="ja-JP" sz="1900" dirty="0"/>
              <a:t>Focus on the mass region where </a:t>
            </a:r>
            <a:r>
              <a:rPr lang="en-US" altLang="ja-JP" sz="1900" dirty="0">
                <a:latin typeface="Symbol" pitchFamily="18" charset="2"/>
              </a:rPr>
              <a:t>p</a:t>
            </a:r>
            <a:r>
              <a:rPr lang="en-US" altLang="ja-JP" sz="1900" baseline="30000" dirty="0"/>
              <a:t>0</a:t>
            </a:r>
            <a:r>
              <a:rPr lang="en-US" altLang="ja-JP" sz="1900" dirty="0"/>
              <a:t> contribution dies out</a:t>
            </a:r>
          </a:p>
          <a:p>
            <a:pPr lvl="1">
              <a:lnSpc>
                <a:spcPct val="90000"/>
              </a:lnSpc>
            </a:pPr>
            <a:endParaRPr lang="en-US" altLang="ja-JP" sz="2100" dirty="0"/>
          </a:p>
          <a:p>
            <a:pPr marL="228600" indent="-228600">
              <a:lnSpc>
                <a:spcPct val="90000"/>
              </a:lnSpc>
            </a:pPr>
            <a:r>
              <a:rPr lang="en-US" altLang="ja-JP" sz="1900" dirty="0"/>
              <a:t>For M&lt;&lt;</a:t>
            </a:r>
            <a:r>
              <a:rPr lang="en-US" altLang="ja-JP" sz="1900" dirty="0" err="1"/>
              <a:t>p</a:t>
            </a:r>
            <a:r>
              <a:rPr lang="en-US" altLang="ja-JP" sz="1900" baseline="-25000" dirty="0" err="1"/>
              <a:t>T</a:t>
            </a:r>
            <a:r>
              <a:rPr lang="en-US" altLang="ja-JP" sz="1900" dirty="0"/>
              <a:t> and M&lt;300MeV/c</a:t>
            </a:r>
            <a:r>
              <a:rPr lang="en-US" altLang="ja-JP" sz="1900" baseline="30000" dirty="0"/>
              <a:t>2</a:t>
            </a:r>
          </a:p>
          <a:p>
            <a:pPr marL="625475" lvl="1" indent="-228600">
              <a:lnSpc>
                <a:spcPct val="90000"/>
              </a:lnSpc>
            </a:pPr>
            <a:r>
              <a:rPr lang="en-US" altLang="ja-JP" sz="1800" dirty="0" err="1" smtClean="0"/>
              <a:t>qq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-&gt;</a:t>
            </a:r>
            <a:r>
              <a:rPr lang="en-US" altLang="ja-JP" sz="1800" dirty="0" err="1">
                <a:sym typeface="Symbol" pitchFamily="18" charset="2"/>
              </a:rPr>
              <a:t></a:t>
            </a:r>
            <a:r>
              <a:rPr lang="en-US" altLang="ja-JP" sz="1800" dirty="0"/>
              <a:t>* contribution is small</a:t>
            </a:r>
          </a:p>
          <a:p>
            <a:pPr marL="625475" lvl="1" indent="-228600">
              <a:lnSpc>
                <a:spcPct val="90000"/>
              </a:lnSpc>
            </a:pPr>
            <a:r>
              <a:rPr lang="en-US" altLang="ja-JP" sz="1800" dirty="0"/>
              <a:t>Mainly from internal conversion of photons</a:t>
            </a:r>
          </a:p>
          <a:p>
            <a:pPr lvl="1">
              <a:lnSpc>
                <a:spcPct val="90000"/>
              </a:lnSpc>
            </a:pPr>
            <a:endParaRPr lang="en-US" altLang="ja-JP" sz="2100" dirty="0"/>
          </a:p>
          <a:p>
            <a:pPr marL="228600" indent="-228600">
              <a:lnSpc>
                <a:spcPct val="90000"/>
              </a:lnSpc>
            </a:pPr>
            <a:r>
              <a:rPr lang="en-US" altLang="ja-JP" sz="1900" dirty="0"/>
              <a:t>Can be converted to real photon yield using Kroll-Wada formula</a:t>
            </a:r>
            <a:endParaRPr lang="en-US" altLang="ja-JP" sz="1900" dirty="0" smtClean="0"/>
          </a:p>
          <a:p>
            <a:pPr marL="625475" lvl="1" indent="-228600">
              <a:lnSpc>
                <a:spcPct val="90000"/>
              </a:lnSpc>
            </a:pPr>
            <a:r>
              <a:rPr lang="en-US" altLang="ja-JP" sz="1800" dirty="0" smtClean="0"/>
              <a:t>Known as the formula for </a:t>
            </a:r>
            <a:r>
              <a:rPr lang="en-US" altLang="ja-JP" sz="1800" dirty="0" err="1"/>
              <a:t>Dalitz</a:t>
            </a:r>
            <a:r>
              <a:rPr lang="en-US" altLang="ja-JP" sz="1800" dirty="0"/>
              <a:t> decay spectra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2000" y="103304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0" dirty="0" smtClean="0"/>
              <a:t>PRL</a:t>
            </a:r>
            <a:r>
              <a:rPr lang="en-US" altLang="ja-JP" sz="1600" dirty="0" smtClean="0"/>
              <a:t>104</a:t>
            </a:r>
            <a:r>
              <a:rPr lang="en-US" altLang="ja-JP" sz="1600" b="0" dirty="0" smtClean="0"/>
              <a:t>,132301(2010), arXiv:0804.4168</a:t>
            </a:r>
            <a:endParaRPr lang="ja-JP" altLang="en-US" sz="1600" b="0" dirty="0"/>
          </a:p>
        </p:txBody>
      </p:sp>
      <p:sp>
        <p:nvSpPr>
          <p:cNvPr id="352258" name="Title 8"/>
          <p:cNvSpPr>
            <a:spLocks noGrp="1"/>
          </p:cNvSpPr>
          <p:nvPr>
            <p:ph type="title" idx="4294967295"/>
          </p:nvPr>
        </p:nvSpPr>
        <p:spPr>
          <a:xfrm>
            <a:off x="751384" y="400472"/>
            <a:ext cx="7706816" cy="590128"/>
          </a:xfrm>
        </p:spPr>
        <p:txBody>
          <a:bodyPr/>
          <a:lstStyle/>
          <a:p>
            <a:r>
              <a:rPr lang="en-US" altLang="ja-JP" sz="3200" dirty="0" smtClean="0"/>
              <a:t>Low </a:t>
            </a:r>
            <a:r>
              <a:rPr lang="en-US" altLang="ja-JP" sz="3200" dirty="0" err="1" smtClean="0"/>
              <a:t>p</a:t>
            </a:r>
            <a:r>
              <a:rPr lang="en-US" altLang="ja-JP" sz="3200" baseline="-25000" dirty="0" err="1" smtClean="0"/>
              <a:t>T</a:t>
            </a:r>
            <a:r>
              <a:rPr lang="en-US" altLang="ja-JP" sz="3200" dirty="0" smtClean="0"/>
              <a:t> photons with very small mass</a:t>
            </a:r>
            <a:endParaRPr lang="en-US" altLang="ja-JP" sz="32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867400" y="2209800"/>
            <a:ext cx="1524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4700788" y="2420888"/>
            <a:ext cx="3831652" cy="4284712"/>
            <a:chOff x="7815535" y="1767643"/>
            <a:chExt cx="4691552" cy="525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815535" y="1767643"/>
              <a:ext cx="4691552" cy="52578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50214" y="3667705"/>
              <a:ext cx="1851529" cy="377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u="sng" dirty="0" err="1" smtClean="0"/>
                <a:t>d+Au</a:t>
              </a:r>
              <a:r>
                <a:rPr lang="en-US" i="1" u="sng" dirty="0" smtClean="0"/>
                <a:t> </a:t>
              </a:r>
              <a:r>
                <a:rPr lang="en-US" b="1" i="1" u="sng" dirty="0" smtClean="0"/>
                <a:t>Min. Bias</a:t>
              </a:r>
              <a:endParaRPr lang="en-US" b="1" i="1" u="sng" dirty="0"/>
            </a:p>
          </p:txBody>
        </p:sp>
      </p:grp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Low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photons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Au+Au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(thermal?)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136" y="6524625"/>
            <a:ext cx="405408" cy="341313"/>
          </a:xfrm>
        </p:spPr>
        <p:txBody>
          <a:bodyPr/>
          <a:lstStyle/>
          <a:p>
            <a:fld id="{D2FEDEB7-094F-41CA-B98F-80338D8B2171}" type="slidenum">
              <a:rPr lang="en-US" b="1" smtClean="0"/>
              <a:pPr/>
              <a:t>22</a:t>
            </a:fld>
            <a:endParaRPr lang="en-US" b="1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30336"/>
            <a:ext cx="3744416" cy="43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971600" y="2564904"/>
            <a:ext cx="36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kumimoji="1" lang="en-US" altLang="ja-JP" b="1" dirty="0">
                <a:latin typeface="Arial" charset="0"/>
                <a:ea typeface="ＭＳ Ｐゴシック" charset="-128"/>
                <a:cs typeface="ＭＳ Ｐゴシック" charset="-128"/>
              </a:rPr>
              <a:t>PRL104,132301(2010), arXiv:0804.4168</a:t>
            </a:r>
            <a:endParaRPr kumimoji="1" lang="ja-JP" altLang="en-US" b="1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>
          <a:xfrm>
            <a:off x="2438400" y="6525344"/>
            <a:ext cx="2130425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38" name="Text Placeholder 37"/>
          <p:cNvSpPr>
            <a:spLocks noGrp="1"/>
          </p:cNvSpPr>
          <p:nvPr>
            <p:ph type="body" idx="4294967295"/>
          </p:nvPr>
        </p:nvSpPr>
        <p:spPr>
          <a:xfrm>
            <a:off x="611560" y="1052736"/>
            <a:ext cx="8208912" cy="1440160"/>
          </a:xfrm>
        </p:spPr>
        <p:txBody>
          <a:bodyPr>
            <a:normAutofit fontScale="62500" lnSpcReduction="20000"/>
          </a:bodyPr>
          <a:lstStyle/>
          <a:p>
            <a:pPr rtl="0" eaLnBrk="0" fontAlgn="base" hangingPunct="0"/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Inclusive photon × </a:t>
            </a:r>
            <a:r>
              <a:rPr kumimoji="1" lang="en-US" sz="28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kumimoji="1" lang="en-US" sz="28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</a:t>
            </a:r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en-US" sz="28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kumimoji="1" lang="en-US" sz="28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</a:t>
            </a:r>
            <a:endParaRPr kumimoji="1" lang="en-US" sz="28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8" rtl="0" fontAlgn="base"/>
            <a:endParaRPr kumimoji="1"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0" fontAlgn="base" hangingPunct="0"/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Fitted the spectra with </a:t>
            </a:r>
            <a:r>
              <a:rPr kumimoji="1"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p+p</a:t>
            </a:r>
            <a:r>
              <a:rPr kumimoji="1"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fit + exponential function</a:t>
            </a:r>
          </a:p>
          <a:p>
            <a:pPr lvl="1"/>
            <a:r>
              <a:rPr lang="en-US" altLang="ja-JP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ja-JP" b="1" baseline="-250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ave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= 221 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 19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stat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  19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syst </a:t>
            </a:r>
            <a:r>
              <a:rPr lang="en-US" altLang="ja-JP" b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MeV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 (Minimum Bias)</a:t>
            </a:r>
          </a:p>
          <a:p>
            <a:pPr lvl="8"/>
            <a:endParaRPr kumimoji="1" lang="en-US" sz="16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effect measured in </a:t>
            </a:r>
            <a:r>
              <a:rPr kumimoji="1" lang="en-US" sz="28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d+Au</a:t>
            </a:r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does not explain the photons in </a:t>
            </a:r>
            <a:r>
              <a:rPr kumimoji="1"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Au+Au</a:t>
            </a:r>
            <a:endParaRPr kumimoji="1"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kumimoji="1" lang="en-US" sz="24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852936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/>
              <a:t>Au+Au</a:t>
            </a:r>
            <a:endParaRPr lang="en-US" i="1" u="sng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042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1"/>
          <p:cNvSpPr>
            <a:spLocks noGrp="1"/>
          </p:cNvSpPr>
          <p:nvPr>
            <p:ph type="dt" sz="half" idx="10"/>
          </p:nvPr>
        </p:nvSpPr>
        <p:spPr>
          <a:xfrm>
            <a:off x="2483768" y="6516687"/>
            <a:ext cx="2130425" cy="341313"/>
          </a:xfrm>
        </p:spPr>
        <p:txBody>
          <a:bodyPr/>
          <a:lstStyle/>
          <a:p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60032" y="6516687"/>
            <a:ext cx="4283968" cy="341313"/>
          </a:xfrm>
        </p:spPr>
        <p:txBody>
          <a:bodyPr/>
          <a:lstStyle/>
          <a:p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79D8-A3AC-439B-A6E9-344C0F673EE2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27362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562744"/>
            <a:ext cx="7704856" cy="504056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Photon source detector</a:t>
            </a:r>
            <a:endParaRPr lang="en-US" altLang="ja-JP" sz="3400" dirty="0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250949" y="3048000"/>
            <a:ext cx="6064251" cy="2838035"/>
            <a:chOff x="124" y="527"/>
            <a:chExt cx="2812" cy="1316"/>
          </a:xfrm>
        </p:grpSpPr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124" y="527"/>
              <a:ext cx="2812" cy="1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159" y="561"/>
              <a:ext cx="2721" cy="1276"/>
              <a:chOff x="6712" y="19298"/>
              <a:chExt cx="4280" cy="2623"/>
            </a:xfrm>
          </p:grpSpPr>
          <p:sp>
            <p:nvSpPr>
              <p:cNvPr id="9" name="Oval 40"/>
              <p:cNvSpPr>
                <a:spLocks noChangeArrowheads="1"/>
              </p:cNvSpPr>
              <p:nvPr/>
            </p:nvSpPr>
            <p:spPr bwMode="auto">
              <a:xfrm>
                <a:off x="8635" y="19603"/>
                <a:ext cx="759" cy="166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AutoShape 41"/>
              <p:cNvSpPr>
                <a:spLocks noChangeArrowheads="1"/>
              </p:cNvSpPr>
              <p:nvPr/>
            </p:nvSpPr>
            <p:spPr bwMode="auto">
              <a:xfrm rot="11585796">
                <a:off x="8281" y="19969"/>
                <a:ext cx="575" cy="399"/>
              </a:xfrm>
              <a:prstGeom prst="notchedRightArrow">
                <a:avLst>
                  <a:gd name="adj1" fmla="val 50000"/>
                  <a:gd name="adj2" fmla="val 36028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US" sz="2400" b="0">
                  <a:latin typeface="HGP明朝B" pitchFamily="18" charset="-128"/>
                  <a:ea typeface="HGP明朝B" pitchFamily="18" charset="-128"/>
                  <a:cs typeface="Arial" charset="0"/>
                </a:endParaRPr>
              </a:p>
            </p:txBody>
          </p:sp>
          <p:sp>
            <p:nvSpPr>
              <p:cNvPr id="11" name="AutoShape 42"/>
              <p:cNvSpPr>
                <a:spLocks noChangeArrowheads="1"/>
              </p:cNvSpPr>
              <p:nvPr/>
            </p:nvSpPr>
            <p:spPr bwMode="auto">
              <a:xfrm rot="37158765">
                <a:off x="8663" y="19847"/>
                <a:ext cx="686" cy="145"/>
              </a:xfrm>
              <a:prstGeom prst="notchedRightArrow">
                <a:avLst>
                  <a:gd name="adj1" fmla="val 50000"/>
                  <a:gd name="adj2" fmla="val 118276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 sz="2400" b="0">
                  <a:latin typeface="HGP明朝B" pitchFamily="18" charset="-128"/>
                  <a:ea typeface="HGP明朝B" pitchFamily="18" charset="-128"/>
                  <a:cs typeface="Arial" charset="0"/>
                </a:endParaRPr>
              </a:p>
            </p:txBody>
          </p:sp>
          <p:sp>
            <p:nvSpPr>
              <p:cNvPr id="12" name="AutoShape 43"/>
              <p:cNvSpPr>
                <a:spLocks noChangeArrowheads="1"/>
              </p:cNvSpPr>
              <p:nvPr/>
            </p:nvSpPr>
            <p:spPr bwMode="auto">
              <a:xfrm rot="589237">
                <a:off x="9116" y="20376"/>
                <a:ext cx="659" cy="432"/>
              </a:xfrm>
              <a:prstGeom prst="notchedRightArrow">
                <a:avLst>
                  <a:gd name="adj1" fmla="val 50000"/>
                  <a:gd name="adj2" fmla="val 38137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b="0">
                  <a:latin typeface="HGP明朝B" pitchFamily="18" charset="-128"/>
                  <a:ea typeface="HGP明朝B" pitchFamily="18" charset="-128"/>
                  <a:cs typeface="Arial" charset="0"/>
                </a:endParaRPr>
              </a:p>
            </p:txBody>
          </p:sp>
          <p:sp>
            <p:nvSpPr>
              <p:cNvPr id="13" name="AutoShape 44"/>
              <p:cNvSpPr>
                <a:spLocks noChangeArrowheads="1"/>
              </p:cNvSpPr>
              <p:nvPr/>
            </p:nvSpPr>
            <p:spPr bwMode="auto">
              <a:xfrm rot="47721306">
                <a:off x="8651" y="20981"/>
                <a:ext cx="685" cy="145"/>
              </a:xfrm>
              <a:prstGeom prst="notchedRightArrow">
                <a:avLst>
                  <a:gd name="adj1" fmla="val 50000"/>
                  <a:gd name="adj2" fmla="val 118103"/>
                </a:avLst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en-US" sz="2400" b="0">
                  <a:latin typeface="HGP明朝B" pitchFamily="18" charset="-128"/>
                  <a:ea typeface="HGP明朝B" pitchFamily="18" charset="-128"/>
                  <a:cs typeface="Arial" charset="0"/>
                </a:endParaRPr>
              </a:p>
            </p:txBody>
          </p:sp>
          <p:sp>
            <p:nvSpPr>
              <p:cNvPr id="14" name="AutoShape 45"/>
              <p:cNvSpPr>
                <a:spLocks noChangeArrowheads="1"/>
              </p:cNvSpPr>
              <p:nvPr/>
            </p:nvSpPr>
            <p:spPr bwMode="auto">
              <a:xfrm rot="9350948" flipV="1">
                <a:off x="8035" y="20202"/>
                <a:ext cx="432" cy="14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AutoShape 46"/>
              <p:cNvSpPr>
                <a:spLocks noChangeArrowheads="1"/>
              </p:cNvSpPr>
              <p:nvPr/>
            </p:nvSpPr>
            <p:spPr bwMode="auto">
              <a:xfrm rot="6049100" flipV="1">
                <a:off x="8549" y="21308"/>
                <a:ext cx="734" cy="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" name="AutoShape 47"/>
              <p:cNvSpPr>
                <a:spLocks noChangeArrowheads="1"/>
              </p:cNvSpPr>
              <p:nvPr/>
            </p:nvSpPr>
            <p:spPr bwMode="auto">
              <a:xfrm rot="20479314" flipV="1">
                <a:off x="9514" y="20461"/>
                <a:ext cx="432" cy="14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AutoShape 48"/>
              <p:cNvSpPr>
                <a:spLocks noChangeArrowheads="1"/>
              </p:cNvSpPr>
              <p:nvPr/>
            </p:nvSpPr>
            <p:spPr bwMode="auto">
              <a:xfrm rot="16859264" flipV="1">
                <a:off x="8713" y="19622"/>
                <a:ext cx="734" cy="8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9616" y="19568"/>
                <a:ext cx="1376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1800" dirty="0">
                    <a:ea typeface="HGP明朝B" pitchFamily="18" charset="-128"/>
                    <a:cs typeface="Arial" charset="0"/>
                  </a:rPr>
                  <a:t>annihilation</a:t>
                </a:r>
              </a:p>
              <a:p>
                <a:r>
                  <a:rPr lang="en-US" altLang="ja-JP" sz="1800" dirty="0" err="1">
                    <a:ea typeface="HGP明朝B" pitchFamily="18" charset="-128"/>
                    <a:cs typeface="Arial" charset="0"/>
                  </a:rPr>
                  <a:t>compton</a:t>
                </a:r>
                <a:endParaRPr lang="en-US" altLang="ja-JP" sz="1800" dirty="0">
                  <a:ea typeface="HGP明朝B" pitchFamily="18" charset="-128"/>
                  <a:cs typeface="Arial" charset="0"/>
                </a:endParaRPr>
              </a:p>
              <a:p>
                <a:r>
                  <a:rPr lang="en-US" altLang="ja-JP" sz="1800" dirty="0">
                    <a:ea typeface="HGP明朝B" pitchFamily="18" charset="-128"/>
                    <a:cs typeface="Arial" charset="0"/>
                  </a:rPr>
                  <a:t>scattering</a:t>
                </a:r>
              </a:p>
            </p:txBody>
          </p:sp>
          <p:sp>
            <p:nvSpPr>
              <p:cNvPr id="19" name="Text Box 50"/>
              <p:cNvSpPr txBox="1">
                <a:spLocks noChangeArrowheads="1"/>
              </p:cNvSpPr>
              <p:nvPr/>
            </p:nvSpPr>
            <p:spPr bwMode="auto">
              <a:xfrm>
                <a:off x="6712" y="20876"/>
                <a:ext cx="1530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1800" dirty="0" err="1">
                    <a:ea typeface="HGP明朝B" pitchFamily="18" charset="-128"/>
                    <a:cs typeface="Arial" charset="0"/>
                  </a:rPr>
                  <a:t>Bremsstrahlung</a:t>
                </a:r>
                <a:endParaRPr lang="en-US" altLang="ja-JP" sz="1800" dirty="0">
                  <a:ea typeface="HGP明朝B" pitchFamily="18" charset="-128"/>
                  <a:cs typeface="Arial" charset="0"/>
                </a:endParaRPr>
              </a:p>
              <a:p>
                <a:r>
                  <a:rPr lang="en-US" altLang="ja-JP" sz="1800" dirty="0">
                    <a:ea typeface="HGP明朝B" pitchFamily="18" charset="-128"/>
                    <a:cs typeface="Arial" charset="0"/>
                  </a:rPr>
                  <a:t>  (energy loss)</a:t>
                </a:r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auto">
              <a:xfrm>
                <a:off x="8130" y="20509"/>
                <a:ext cx="541" cy="55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entury" pitchFamily="18" charset="0"/>
                    <a:cs typeface="Arial" charset="0"/>
                  </a:rPr>
                  <a:t>jet</a:t>
                </a:r>
              </a:p>
            </p:txBody>
          </p:sp>
          <p:sp>
            <p:nvSpPr>
              <p:cNvPr id="21" name="Text Box 52"/>
              <p:cNvSpPr txBox="1">
                <a:spLocks noChangeArrowheads="1"/>
              </p:cNvSpPr>
              <p:nvPr/>
            </p:nvSpPr>
            <p:spPr bwMode="auto">
              <a:xfrm>
                <a:off x="6717" y="19440"/>
                <a:ext cx="1877" cy="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1800" dirty="0">
                    <a:ea typeface="HGP明朝B" pitchFamily="18" charset="-128"/>
                    <a:cs typeface="Arial" charset="0"/>
                  </a:rPr>
                  <a:t>jet fragment photon</a:t>
                </a:r>
                <a:r>
                  <a:rPr lang="en-US" altLang="ja-JP" sz="1800" b="0" dirty="0">
                    <a:ea typeface="HGP明朝B" pitchFamily="18" charset="-128"/>
                    <a:cs typeface="Arial" charset="0"/>
                  </a:rPr>
                  <a:t> </a:t>
                </a:r>
              </a:p>
            </p:txBody>
          </p:sp>
          <p:sp>
            <p:nvSpPr>
              <p:cNvPr id="22" name="Text Box 53"/>
              <p:cNvSpPr txBox="1">
                <a:spLocks noChangeArrowheads="1"/>
              </p:cNvSpPr>
              <p:nvPr/>
            </p:nvSpPr>
            <p:spPr bwMode="auto">
              <a:xfrm>
                <a:off x="10167" y="20532"/>
                <a:ext cx="775" cy="4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cs typeface="Arial" charset="0"/>
                  </a:rPr>
                  <a:t>v</a:t>
                </a:r>
                <a:r>
                  <a:rPr lang="en-US" altLang="ja-JP" sz="2400" baseline="-25000">
                    <a:cs typeface="Arial" charset="0"/>
                  </a:rPr>
                  <a:t>2</a:t>
                </a:r>
                <a:r>
                  <a:rPr lang="en-US" altLang="ja-JP" sz="2400">
                    <a:cs typeface="Arial" charset="0"/>
                  </a:rPr>
                  <a:t> &gt; 0</a:t>
                </a:r>
              </a:p>
            </p:txBody>
          </p:sp>
          <p:sp>
            <p:nvSpPr>
              <p:cNvPr id="23" name="Text Box 54"/>
              <p:cNvSpPr txBox="1">
                <a:spLocks noChangeArrowheads="1"/>
              </p:cNvSpPr>
              <p:nvPr/>
            </p:nvSpPr>
            <p:spPr bwMode="auto">
              <a:xfrm>
                <a:off x="7479" y="21481"/>
                <a:ext cx="775" cy="4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cs typeface="Arial" charset="0"/>
                  </a:rPr>
                  <a:t>v</a:t>
                </a:r>
                <a:r>
                  <a:rPr lang="en-US" altLang="ja-JP" sz="2400" baseline="-25000">
                    <a:cs typeface="Arial" charset="0"/>
                  </a:rPr>
                  <a:t>2</a:t>
                </a:r>
                <a:r>
                  <a:rPr lang="en-US" altLang="ja-JP" sz="2400">
                    <a:cs typeface="Arial" charset="0"/>
                  </a:rPr>
                  <a:t> &lt; 0</a:t>
                </a:r>
              </a:p>
            </p:txBody>
          </p:sp>
        </p:grpSp>
      </p:grpSp>
      <p:sp>
        <p:nvSpPr>
          <p:cNvPr id="24" name="Text Placeholder 23"/>
          <p:cNvSpPr>
            <a:spLocks noGrp="1"/>
          </p:cNvSpPr>
          <p:nvPr>
            <p:ph type="body" idx="4294967295"/>
          </p:nvPr>
        </p:nvSpPr>
        <p:spPr>
          <a:xfrm>
            <a:off x="683568" y="1295400"/>
            <a:ext cx="7693025" cy="1371600"/>
          </a:xfrm>
        </p:spPr>
        <p:txBody>
          <a:bodyPr>
            <a:normAutofit fontScale="85000" lnSpcReduction="20000"/>
          </a:bodyPr>
          <a:lstStyle/>
          <a:p>
            <a:pPr rtl="0" fontAlgn="base"/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the process of photon production, path length dependence</a:t>
            </a:r>
            <a:r>
              <a:rPr kumimoji="1"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photon</a:t>
            </a:r>
            <a:r>
              <a:rPr kumimoji="1" lang="en-US" sz="28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yield</a:t>
            </a:r>
            <a:r>
              <a:rPr kumimoji="1"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varies</a:t>
            </a:r>
          </a:p>
          <a:p>
            <a:pPr lvl="1" rtl="0" fontAlgn="base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of the direct photons will become</a:t>
            </a:r>
            <a:r>
              <a:rPr lang="en-US" baseline="0" dirty="0" smtClean="0"/>
              <a:t> a source detector</a:t>
            </a:r>
          </a:p>
          <a:p>
            <a:pPr lvl="1" rtl="0" fontAlgn="base"/>
            <a:r>
              <a:rPr lang="en-US" dirty="0" smtClean="0"/>
              <a:t>Later </a:t>
            </a:r>
            <a:r>
              <a:rPr lang="en-US" dirty="0" err="1" smtClean="0"/>
              <a:t>thermalization</a:t>
            </a:r>
            <a:r>
              <a:rPr lang="en-US" dirty="0" smtClean="0"/>
              <a:t> gives larger v</a:t>
            </a:r>
            <a:r>
              <a:rPr lang="en-US" baseline="-25000" dirty="0" smtClean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51880" y="5943061"/>
            <a:ext cx="30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u="sng" dirty="0" smtClean="0"/>
              <a:t>For prompt photons: v</a:t>
            </a:r>
            <a:r>
              <a:rPr lang="en-US" altLang="ja-JP" sz="1800" u="sng" baseline="-25000" dirty="0" smtClean="0"/>
              <a:t>2</a:t>
            </a:r>
            <a:r>
              <a:rPr lang="en-US" altLang="ja-JP" sz="1800" u="sng" dirty="0" smtClean="0"/>
              <a:t>~0</a:t>
            </a:r>
            <a:endParaRPr kumimoji="1" lang="ja-JP" altLang="en-US" sz="18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32" y="457200"/>
            <a:ext cx="7884368" cy="576064"/>
          </a:xfrm>
        </p:spPr>
        <p:txBody>
          <a:bodyPr>
            <a:noAutofit/>
          </a:bodyPr>
          <a:lstStyle/>
          <a:p>
            <a:r>
              <a:rPr lang="en-US" sz="3200" b="1" i="0" u="none" dirty="0" smtClean="0">
                <a:solidFill>
                  <a:schemeClr val="accent1">
                    <a:lumMod val="50000"/>
                  </a:schemeClr>
                </a:solidFill>
              </a:rPr>
              <a:t>What we learn from model comparison</a:t>
            </a:r>
            <a:endParaRPr lang="en-US" sz="3200" b="1" i="0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4144" y="6524625"/>
            <a:ext cx="405408" cy="341313"/>
          </a:xfrm>
        </p:spPr>
        <p:txBody>
          <a:bodyPr/>
          <a:lstStyle/>
          <a:p>
            <a:fld id="{1A73D022-8E07-5B43-9B34-65A81D18EB3C}" type="slidenum">
              <a:rPr lang="en-US" b="1" smtClean="0"/>
              <a:pPr/>
              <a:t>24</a:t>
            </a:fld>
            <a:endParaRPr lang="en-US" b="1" dirty="0"/>
          </a:p>
        </p:txBody>
      </p:sp>
      <p:grpSp>
        <p:nvGrpSpPr>
          <p:cNvPr id="6" name="Group 11"/>
          <p:cNvGrpSpPr/>
          <p:nvPr/>
        </p:nvGrpSpPr>
        <p:grpSpPr>
          <a:xfrm>
            <a:off x="4724400" y="2133600"/>
            <a:ext cx="4156364" cy="4572000"/>
            <a:chOff x="228600" y="1066800"/>
            <a:chExt cx="4267200" cy="4693920"/>
          </a:xfrm>
        </p:grpSpPr>
        <p:pic>
          <p:nvPicPr>
            <p:cNvPr id="8" name="Content Placeholder 5" descr="tc_jamie_new2.gif"/>
            <p:cNvPicPr>
              <a:picLocks noChangeAspect="1"/>
            </p:cNvPicPr>
            <p:nvPr/>
          </p:nvPicPr>
          <p:blipFill>
            <a:blip r:embed="rId3" cstate="print"/>
            <a:srcRect l="1039" t="6780" r="38578"/>
            <a:stretch>
              <a:fillRect/>
            </a:stretch>
          </p:blipFill>
          <p:spPr>
            <a:xfrm>
              <a:off x="228600" y="1066800"/>
              <a:ext cx="4267200" cy="4693920"/>
            </a:xfrm>
            <a:prstGeom prst="rect">
              <a:avLst/>
            </a:prstGeom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1193800"/>
              <a:ext cx="836908" cy="270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4015470" y="1066800"/>
              <a:ext cx="480329" cy="426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72998" y="2895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Curves: </a:t>
            </a:r>
            <a:r>
              <a:rPr lang="en-US" b="1" dirty="0" err="1" smtClean="0"/>
              <a:t>Holopainen</a:t>
            </a:r>
            <a:r>
              <a:rPr lang="en-US" b="1" dirty="0" smtClean="0"/>
              <a:t>, </a:t>
            </a:r>
            <a:r>
              <a:rPr lang="de-DE" b="1" dirty="0" smtClean="0"/>
              <a:t>Räsänen, </a:t>
            </a:r>
            <a:r>
              <a:rPr lang="en-US" b="1" dirty="0" err="1" smtClean="0"/>
              <a:t>Eskola</a:t>
            </a:r>
            <a:r>
              <a:rPr lang="en-US" dirty="0" smtClean="0"/>
              <a:t>., </a:t>
            </a:r>
            <a:r>
              <a:rPr lang="en-US" b="1" dirty="0" smtClean="0"/>
              <a:t>arXiv:1104.5371v1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2487" y="3639775"/>
            <a:ext cx="134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thermal</a:t>
            </a:r>
            <a:endParaRPr lang="en-US" sz="1400" b="1" dirty="0">
              <a:solidFill>
                <a:srgbClr val="0000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05700" y="3931052"/>
            <a:ext cx="890649" cy="129729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6349" y="4211782"/>
            <a:ext cx="141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d</a:t>
            </a:r>
            <a:r>
              <a:rPr lang="en-US" sz="1400" b="1" dirty="0" smtClean="0">
                <a:solidFill>
                  <a:srgbClr val="0000CC"/>
                </a:solidFill>
              </a:rPr>
              <a:t>iluted by prompt</a:t>
            </a:r>
            <a:endParaRPr lang="en-US" sz="1400" b="1" dirty="0">
              <a:solidFill>
                <a:srgbClr val="0000CC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05700" y="4721412"/>
            <a:ext cx="1265696" cy="8038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>
            <a:off x="457200" y="2057400"/>
            <a:ext cx="4114800" cy="4311422"/>
            <a:chOff x="1" y="1802096"/>
            <a:chExt cx="5562600" cy="4471103"/>
          </a:xfrm>
        </p:grpSpPr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t="4255" r="3711"/>
            <a:stretch>
              <a:fillRect/>
            </a:stretch>
          </p:blipFill>
          <p:spPr bwMode="auto">
            <a:xfrm>
              <a:off x="1" y="2032396"/>
              <a:ext cx="5562600" cy="3990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" y="5954023"/>
              <a:ext cx="5562600" cy="319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buFont typeface="Monotype Sorts" charset="2"/>
                <a:buNone/>
              </a:pPr>
              <a:r>
                <a:rPr lang="en-US" sz="1400" b="0" dirty="0" err="1">
                  <a:solidFill>
                    <a:schemeClr val="tx1"/>
                  </a:solidFill>
                </a:rPr>
                <a:t>Chatterjee</a:t>
              </a:r>
              <a:r>
                <a:rPr lang="en-US" sz="1400" b="0" dirty="0">
                  <a:solidFill>
                    <a:schemeClr val="tx1"/>
                  </a:solidFill>
                </a:rPr>
                <a:t>, </a:t>
              </a:r>
              <a:r>
                <a:rPr lang="en-US" sz="1400" b="0" dirty="0" err="1" smtClean="0">
                  <a:solidFill>
                    <a:schemeClr val="tx1"/>
                  </a:solidFill>
                </a:rPr>
                <a:t>Srivastava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/>
                <a:t> 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PRC79</a:t>
              </a:r>
              <a:r>
                <a:rPr lang="en-US" sz="1400" b="0" dirty="0">
                  <a:solidFill>
                    <a:schemeClr val="tx1"/>
                  </a:solidFill>
                </a:rPr>
                <a:t>, 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021901 (2009)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56841" y="1802096"/>
              <a:ext cx="1796016" cy="319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Hydro after </a:t>
              </a:r>
              <a:r>
                <a:rPr lang="en-US" i="1" dirty="0" smtClean="0">
                  <a:latin typeface="Symbol" pitchFamily="18" charset="2"/>
                </a:rPr>
                <a:t>t</a:t>
              </a:r>
              <a:r>
                <a:rPr lang="en-US" i="1" baseline="-25000" dirty="0" smtClean="0"/>
                <a:t>0</a:t>
              </a:r>
              <a:endParaRPr lang="en-US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2438400" y="6525344"/>
            <a:ext cx="2130425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/>
          </a:p>
        </p:txBody>
      </p:sp>
      <p:sp>
        <p:nvSpPr>
          <p:cNvPr id="23" name="Text Placeholder 22"/>
          <p:cNvSpPr>
            <a:spLocks noGrp="1"/>
          </p:cNvSpPr>
          <p:nvPr>
            <p:ph type="body" idx="4294967295"/>
          </p:nvPr>
        </p:nvSpPr>
        <p:spPr>
          <a:xfrm>
            <a:off x="688975" y="1143000"/>
            <a:ext cx="7693025" cy="7620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Later </a:t>
            </a:r>
            <a:r>
              <a:rPr lang="en-US" altLang="ja-JP" dirty="0" err="1" smtClean="0"/>
              <a:t>thermalization</a:t>
            </a:r>
            <a:r>
              <a:rPr lang="en-US" altLang="ja-JP" dirty="0" smtClean="0"/>
              <a:t> gives larger 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(QGP photons)</a:t>
            </a:r>
          </a:p>
          <a:p>
            <a:pPr lvl="8"/>
            <a:endParaRPr lang="en-US" altLang="ja-JP" dirty="0" smtClean="0"/>
          </a:p>
          <a:p>
            <a:r>
              <a:rPr lang="en-US" altLang="ja-JP" dirty="0" smtClean="0"/>
              <a:t>Large</a:t>
            </a:r>
            <a:r>
              <a:rPr lang="en-US" altLang="ja-JP" baseline="0" dirty="0" smtClean="0"/>
              <a:t> photon flow is not explained by models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0032" y="6524625"/>
            <a:ext cx="4283968" cy="341313"/>
          </a:xfrm>
        </p:spPr>
        <p:txBody>
          <a:bodyPr/>
          <a:lstStyle/>
          <a:p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0724-D039-4132-B348-4561CE0463E2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08548" name="AutoShape 4"/>
          <p:cNvSpPr>
            <a:spLocks noGrp="1" noChangeArrowheads="1"/>
          </p:cNvSpPr>
          <p:nvPr>
            <p:ph type="title"/>
          </p:nvPr>
        </p:nvSpPr>
        <p:spPr>
          <a:xfrm>
            <a:off x="838200" y="406152"/>
            <a:ext cx="7924800" cy="432048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Another interest ~rapidity dependence~</a:t>
            </a:r>
            <a:endParaRPr lang="en-US" altLang="ja-JP" sz="3200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1800" dirty="0" smtClean="0"/>
              <a:t>Forward direct photons may shed light on time </a:t>
            </a:r>
            <a:r>
              <a:rPr lang="en-US" altLang="ja-JP" sz="1800" dirty="0"/>
              <a:t>evolution </a:t>
            </a:r>
            <a:r>
              <a:rPr lang="en-US" altLang="ja-JP" sz="1800" dirty="0" smtClean="0"/>
              <a:t>scenario</a:t>
            </a:r>
          </a:p>
          <a:p>
            <a:pPr lvl="1">
              <a:lnSpc>
                <a:spcPct val="80000"/>
              </a:lnSpc>
            </a:pPr>
            <a:r>
              <a:rPr lang="en-US" altLang="ja-JP" sz="1400" dirty="0" smtClean="0"/>
              <a:t>Real photons, </a:t>
            </a:r>
            <a:r>
              <a:rPr lang="en-US" altLang="ja-JP" sz="14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1400" dirty="0" smtClean="0"/>
              <a:t>*-&gt;</a:t>
            </a:r>
            <a:r>
              <a:rPr lang="en-US" altLang="ja-JP" sz="1400" dirty="0" err="1" smtClean="0"/>
              <a:t>ee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1400" dirty="0" smtClean="0"/>
              <a:t>*-&gt;</a:t>
            </a:r>
            <a:r>
              <a:rPr lang="en-US" altLang="ja-JP" sz="1400" dirty="0" smtClean="0">
                <a:latin typeface="Symbol" charset="2"/>
                <a:cs typeface="Symbol" charset="2"/>
              </a:rPr>
              <a:t>mm</a:t>
            </a:r>
          </a:p>
          <a:p>
            <a:pPr lvl="4">
              <a:lnSpc>
                <a:spcPct val="80000"/>
              </a:lnSpc>
            </a:pPr>
            <a:endParaRPr lang="en-US" altLang="ja-JP" sz="1000" dirty="0" smtClean="0"/>
          </a:p>
          <a:p>
            <a:pPr>
              <a:lnSpc>
                <a:spcPct val="80000"/>
              </a:lnSpc>
            </a:pPr>
            <a:r>
              <a:rPr lang="en-US" altLang="ja-JP" sz="1800" dirty="0" smtClean="0"/>
              <a:t>Higher rapidity goes, earlier the stage we may be able to explore</a:t>
            </a:r>
          </a:p>
          <a:p>
            <a:pPr lvl="1">
              <a:lnSpc>
                <a:spcPct val="80000"/>
              </a:lnSpc>
            </a:pPr>
            <a:r>
              <a:rPr lang="en-US" altLang="ja-JP" sz="1600" dirty="0" smtClean="0"/>
              <a:t>e.g., priv. comm. K. </a:t>
            </a:r>
            <a:r>
              <a:rPr lang="en-US" altLang="ja-JP" sz="1600" dirty="0" err="1" smtClean="0"/>
              <a:t>Itakura</a:t>
            </a:r>
            <a:r>
              <a:rPr lang="en-US" altLang="ja-JP" sz="1600" dirty="0" smtClean="0"/>
              <a:t>. </a:t>
            </a:r>
            <a:r>
              <a:rPr lang="en-US" altLang="ja-JP" sz="1600" dirty="0" err="1" smtClean="0"/>
              <a:t>Glasma</a:t>
            </a:r>
            <a:r>
              <a:rPr lang="en-US" altLang="ja-JP" sz="1600" dirty="0" smtClean="0"/>
              <a:t> dynamics, through photons</a:t>
            </a:r>
          </a:p>
          <a:p>
            <a:pPr lvl="4">
              <a:lnSpc>
                <a:spcPct val="80000"/>
              </a:lnSpc>
            </a:pPr>
            <a:endParaRPr lang="en-US" altLang="ja-JP" sz="1000" dirty="0" smtClean="0"/>
          </a:p>
          <a:p>
            <a:pPr>
              <a:lnSpc>
                <a:spcPct val="80000"/>
              </a:lnSpc>
            </a:pPr>
            <a:r>
              <a:rPr lang="en-US" altLang="ja-JP" sz="1800" dirty="0" smtClean="0"/>
              <a:t>Higher the rapidity goes, higher the baryon density we may be able to reach</a:t>
            </a:r>
          </a:p>
          <a:p>
            <a:pPr lvl="1">
              <a:lnSpc>
                <a:spcPct val="80000"/>
              </a:lnSpc>
            </a:pPr>
            <a:r>
              <a:rPr lang="en-US" altLang="ja-JP" sz="1400" dirty="0" smtClean="0"/>
              <a:t>BRAHMS plot. Another good way to access to the critical point?</a:t>
            </a:r>
          </a:p>
          <a:p>
            <a:pPr lvl="4">
              <a:lnSpc>
                <a:spcPct val="80000"/>
              </a:lnSpc>
            </a:pPr>
            <a:endParaRPr lang="en-US" altLang="ja-JP" sz="1000" dirty="0" smtClean="0"/>
          </a:p>
          <a:p>
            <a:pPr>
              <a:lnSpc>
                <a:spcPct val="80000"/>
              </a:lnSpc>
            </a:pPr>
            <a:r>
              <a:rPr lang="en-US" altLang="ja-JP" sz="1800" dirty="0" smtClean="0"/>
              <a:t>MPC-EX and/or </a:t>
            </a:r>
            <a:r>
              <a:rPr lang="en-US" altLang="ja-JP" sz="1800" dirty="0" err="1" smtClean="0"/>
              <a:t>Muon</a:t>
            </a:r>
            <a:r>
              <a:rPr lang="en-US" altLang="ja-JP" sz="1800" dirty="0" smtClean="0"/>
              <a:t> arm upgrades in </a:t>
            </a:r>
            <a:r>
              <a:rPr lang="en-US" altLang="ja-JP" sz="1800" dirty="0"/>
              <a:t>PHENIX (Covering 1&lt;|y|&lt;3</a:t>
            </a:r>
            <a:r>
              <a:rPr lang="en-US" altLang="ja-JP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ja-JP" sz="1400" dirty="0" smtClean="0"/>
              <a:t>Needs serious studies of how high in centrality we can go</a:t>
            </a:r>
            <a:endParaRPr lang="en-US" altLang="ja-JP" sz="14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3501353"/>
            <a:ext cx="8382000" cy="3178837"/>
            <a:chOff x="431" y="2089"/>
            <a:chExt cx="5329" cy="2021"/>
          </a:xfrm>
        </p:grpSpPr>
        <p:pic>
          <p:nvPicPr>
            <p:cNvPr id="1085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116"/>
              <a:ext cx="5200" cy="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8550" name="Text Box 6"/>
            <p:cNvSpPr txBox="1">
              <a:spLocks noChangeArrowheads="1"/>
            </p:cNvSpPr>
            <p:nvPr/>
          </p:nvSpPr>
          <p:spPr bwMode="auto">
            <a:xfrm>
              <a:off x="3654" y="2089"/>
              <a:ext cx="1815" cy="19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/>
                <a:t>T. </a:t>
              </a:r>
              <a:r>
                <a:rPr kumimoji="0" lang="en-US" altLang="ja-JP" dirty="0" err="1"/>
                <a:t>Renk</a:t>
              </a:r>
              <a:r>
                <a:rPr kumimoji="0" lang="en-US" altLang="ja-JP" dirty="0"/>
                <a:t>, PRC71, 064905</a:t>
              </a:r>
              <a:r>
                <a:rPr kumimoji="0" lang="en-US" altLang="ja-JP" dirty="0" smtClean="0"/>
                <a:t>(2005</a:t>
              </a:r>
              <a:r>
                <a:rPr kumimoji="0" lang="en-US" altLang="ja-JP" dirty="0"/>
                <a:t>)</a:t>
              </a:r>
            </a:p>
          </p:txBody>
        </p:sp>
        <p:sp>
          <p:nvSpPr>
            <p:cNvPr id="108552" name="Line 8"/>
            <p:cNvSpPr>
              <a:spLocks noChangeShapeType="1"/>
            </p:cNvSpPr>
            <p:nvPr/>
          </p:nvSpPr>
          <p:spPr bwMode="auto">
            <a:xfrm>
              <a:off x="3107" y="3067"/>
              <a:ext cx="2268" cy="318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auto">
            <a:xfrm>
              <a:off x="2699" y="2750"/>
              <a:ext cx="362" cy="544"/>
            </a:xfrm>
            <a:prstGeom prst="ellipse">
              <a:avLst/>
            </a:prstGeom>
            <a:noFill/>
            <a:ln w="9525" algn="ctr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4" name="Oval 10"/>
            <p:cNvSpPr>
              <a:spLocks noChangeArrowheads="1"/>
            </p:cNvSpPr>
            <p:nvPr/>
          </p:nvSpPr>
          <p:spPr bwMode="auto">
            <a:xfrm>
              <a:off x="5398" y="3113"/>
              <a:ext cx="362" cy="544"/>
            </a:xfrm>
            <a:prstGeom prst="ellipse">
              <a:avLst/>
            </a:prstGeom>
            <a:noFill/>
            <a:ln w="9525" algn="ctr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3429000"/>
            <a:ext cx="8120912" cy="3275116"/>
            <a:chOff x="381000" y="2788689"/>
            <a:chExt cx="8425712" cy="33980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877573"/>
              <a:ext cx="4661187" cy="3294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200" y="2788689"/>
              <a:ext cx="3396512" cy="330731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122581" y="5867400"/>
              <a:ext cx="3187919" cy="31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BRAHMS, PRL90, 102301 (2003)</a:t>
              </a:r>
              <a:endParaRPr kumimoji="1" lang="ja-JP" altLang="en-US" dirty="0"/>
            </a:p>
          </p:txBody>
        </p:sp>
      </p:grpSp>
      <p:pic>
        <p:nvPicPr>
          <p:cNvPr id="3532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52800"/>
            <a:ext cx="466994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524625"/>
            <a:ext cx="4267200" cy="333375"/>
          </a:xfrm>
        </p:spPr>
        <p:txBody>
          <a:bodyPr/>
          <a:lstStyle/>
          <a:p>
            <a:r>
              <a:rPr lang="en-US" altLang="ja-JP" dirty="0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3D6-944E-496B-AC81-93CB69DA15D9}" type="slidenum">
              <a:rPr lang="en-US" altLang="ja-JP"/>
              <a:pPr/>
              <a:t>26</a:t>
            </a:fld>
            <a:endParaRPr lang="en-US" altLang="ja-JP"/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48038"/>
            <a:ext cx="4235450" cy="3176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2690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5897562" cy="506413"/>
          </a:xfrm>
        </p:spPr>
        <p:txBody>
          <a:bodyPr/>
          <a:lstStyle/>
          <a:p>
            <a:r>
              <a:rPr lang="en-US" altLang="ja-JP" sz="2800" dirty="0"/>
              <a:t>My LHC favorite</a:t>
            </a:r>
            <a:endParaRPr lang="en-US" sz="28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09638"/>
            <a:ext cx="7272338" cy="2232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600" dirty="0"/>
              <a:t>A calculation tells that even in low </a:t>
            </a:r>
            <a:r>
              <a:rPr lang="en-US" altLang="ja-JP" sz="1600" dirty="0" err="1"/>
              <a:t>pT</a:t>
            </a:r>
            <a:r>
              <a:rPr lang="en-US" altLang="ja-JP" sz="1600" dirty="0"/>
              <a:t> region(pT~2GeV/c), jet-photon conversion significantly contributes to total</a:t>
            </a:r>
          </a:p>
          <a:p>
            <a:pPr lvl="4">
              <a:lnSpc>
                <a:spcPct val="80000"/>
              </a:lnSpc>
            </a:pPr>
            <a:endParaRPr lang="en-US" altLang="ja-JP" sz="1000" dirty="0"/>
          </a:p>
          <a:p>
            <a:pPr>
              <a:lnSpc>
                <a:spcPct val="80000"/>
              </a:lnSpc>
            </a:pPr>
            <a:r>
              <a:rPr lang="en-US" altLang="ja-JP" sz="1600" dirty="0"/>
              <a:t>What do we expect naively? (or </a:t>
            </a:r>
            <a:r>
              <a:rPr lang="en-US" altLang="ja-JP" sz="1600" dirty="0" err="1"/>
              <a:t>guessively</a:t>
            </a:r>
            <a:r>
              <a:rPr lang="en-US" altLang="ja-JP" sz="1600" dirty="0"/>
              <a:t>?)</a:t>
            </a:r>
          </a:p>
          <a:p>
            <a:pPr lvl="1">
              <a:lnSpc>
                <a:spcPct val="80000"/>
              </a:lnSpc>
            </a:pPr>
            <a:r>
              <a:rPr lang="en-US" altLang="ja-JP" sz="1400" dirty="0"/>
              <a:t>Jet-Photon conversions </a:t>
            </a:r>
            <a:r>
              <a:rPr lang="en-US" altLang="ja-JP" sz="1400" dirty="0" err="1">
                <a:sym typeface="Symbol" pitchFamily="18" charset="2"/>
              </a:rPr>
              <a:t></a:t>
            </a:r>
            <a:r>
              <a:rPr lang="en-US" altLang="ja-JP" sz="1400" dirty="0"/>
              <a:t> </a:t>
            </a:r>
            <a:r>
              <a:rPr lang="en-US" altLang="ja-JP" sz="1400" dirty="0" err="1"/>
              <a:t>Ncoll</a:t>
            </a:r>
            <a:r>
              <a:rPr lang="en-US" altLang="ja-JP" sz="1400" dirty="0"/>
              <a:t> </a:t>
            </a:r>
            <a:r>
              <a:rPr lang="en-US" altLang="ja-JP" sz="1400" dirty="0" err="1">
                <a:sym typeface="Symbol" pitchFamily="18" charset="2"/>
              </a:rPr>
              <a:t></a:t>
            </a:r>
            <a:r>
              <a:rPr lang="en-US" altLang="ja-JP" sz="1400" dirty="0"/>
              <a:t> </a:t>
            </a:r>
            <a:r>
              <a:rPr lang="en-US" altLang="ja-JP" sz="1400" dirty="0" err="1"/>
              <a:t>Npart</a:t>
            </a:r>
            <a:r>
              <a:rPr lang="en-US" altLang="ja-JP" sz="1400" dirty="0"/>
              <a:t> </a:t>
            </a:r>
            <a:r>
              <a:rPr lang="en-US" altLang="ja-JP" sz="1400" dirty="0" err="1">
                <a:sym typeface="Symbol" pitchFamily="18" charset="2"/>
              </a:rPr>
              <a:t></a:t>
            </a:r>
            <a:r>
              <a:rPr lang="en-US" altLang="ja-JP" sz="1400" dirty="0"/>
              <a:t> (s</a:t>
            </a:r>
            <a:r>
              <a:rPr lang="en-US" altLang="ja-JP" sz="1400" baseline="30000" dirty="0"/>
              <a:t>1/2</a:t>
            </a:r>
            <a:r>
              <a:rPr lang="en-US" altLang="ja-JP" sz="1400" dirty="0"/>
              <a:t>)</a:t>
            </a:r>
            <a:r>
              <a:rPr lang="en-US" altLang="ja-JP" sz="1400" baseline="30000" dirty="0"/>
              <a:t>8 </a:t>
            </a:r>
            <a:r>
              <a:rPr lang="en-US" altLang="ja-JP" sz="1400" dirty="0" err="1">
                <a:sym typeface="Symbol" pitchFamily="18" charset="2"/>
              </a:rPr>
              <a:t></a:t>
            </a:r>
            <a:r>
              <a:rPr lang="en-US" altLang="ja-JP" sz="1400" baseline="30000" dirty="0"/>
              <a:t> </a:t>
            </a:r>
            <a:r>
              <a:rPr lang="en-US" altLang="ja-JP" sz="1400" dirty="0" err="1"/>
              <a:t>f(xT</a:t>
            </a:r>
            <a:r>
              <a:rPr lang="en-US" altLang="ja-JP" sz="1400" dirty="0"/>
              <a:t>), “8” is </a:t>
            </a:r>
            <a:r>
              <a:rPr lang="en-US" altLang="ja-JP" sz="1400" dirty="0" err="1"/>
              <a:t>xT</a:t>
            </a:r>
            <a:r>
              <a:rPr lang="en-US" altLang="ja-JP" sz="1400" dirty="0"/>
              <a:t>-scaling power</a:t>
            </a:r>
          </a:p>
          <a:p>
            <a:pPr lvl="1">
              <a:lnSpc>
                <a:spcPct val="80000"/>
              </a:lnSpc>
            </a:pPr>
            <a:r>
              <a:rPr lang="en-US" altLang="ja-JP" sz="1400" dirty="0"/>
              <a:t>Thermal Photons </a:t>
            </a:r>
            <a:r>
              <a:rPr lang="en-US" altLang="ja-JP" sz="1400" dirty="0" err="1">
                <a:sym typeface="Symbol" pitchFamily="18" charset="2"/>
              </a:rPr>
              <a:t></a:t>
            </a:r>
            <a:r>
              <a:rPr lang="en-US" altLang="ja-JP" sz="1400" dirty="0"/>
              <a:t>  </a:t>
            </a:r>
            <a:r>
              <a:rPr lang="en-US" altLang="ja-JP" sz="1400" dirty="0" err="1"/>
              <a:t>Npart</a:t>
            </a:r>
            <a:r>
              <a:rPr lang="en-US" altLang="ja-JP" sz="1400" dirty="0"/>
              <a:t> </a:t>
            </a:r>
            <a:r>
              <a:rPr lang="en-US" altLang="ja-JP" sz="1400" dirty="0" err="1">
                <a:sym typeface="Symbol" pitchFamily="18" charset="2"/>
              </a:rPr>
              <a:t></a:t>
            </a:r>
            <a:r>
              <a:rPr lang="en-US" altLang="ja-JP" sz="1400" dirty="0"/>
              <a:t> (equilibrium duration) </a:t>
            </a:r>
            <a:r>
              <a:rPr lang="en-US" altLang="ja-JP" sz="1400" dirty="0" err="1">
                <a:sym typeface="Symbol" pitchFamily="18" charset="2"/>
              </a:rPr>
              <a:t></a:t>
            </a:r>
            <a:r>
              <a:rPr lang="en-US" altLang="ja-JP" sz="1400" dirty="0"/>
              <a:t> </a:t>
            </a:r>
            <a:r>
              <a:rPr lang="en-US" altLang="ja-JP" sz="1400" dirty="0" err="1"/>
              <a:t>f</a:t>
            </a:r>
            <a:r>
              <a:rPr lang="en-US" altLang="ja-JP" sz="1400" dirty="0"/>
              <a:t>( (s</a:t>
            </a:r>
            <a:r>
              <a:rPr lang="en-US" altLang="ja-JP" sz="1400" baseline="30000" dirty="0"/>
              <a:t>1/2</a:t>
            </a:r>
            <a:r>
              <a:rPr lang="en-US" altLang="ja-JP" sz="1400" dirty="0"/>
              <a:t>)</a:t>
            </a:r>
            <a:r>
              <a:rPr lang="en-US" altLang="ja-JP" sz="1400" baseline="30000" dirty="0"/>
              <a:t>1/4 </a:t>
            </a:r>
            <a:r>
              <a:rPr lang="en-US" altLang="ja-JP" sz="1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ja-JP" sz="1400" b="1" i="1" dirty="0">
                <a:solidFill>
                  <a:srgbClr val="FF0000"/>
                </a:solidFill>
              </a:rPr>
              <a:t>Bet: LHC sees huge Jet-photon conversion contribution over thermal?</a:t>
            </a:r>
          </a:p>
          <a:p>
            <a:pPr lvl="4">
              <a:lnSpc>
                <a:spcPct val="80000"/>
              </a:lnSpc>
            </a:pPr>
            <a:endParaRPr lang="en-US" altLang="ja-JP" sz="1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1600" dirty="0"/>
              <a:t>Together with v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 measurement, the “thermal region” would be a new probe of medium response to </a:t>
            </a:r>
            <a:r>
              <a:rPr lang="en-US" altLang="ja-JP" sz="1600" dirty="0" err="1"/>
              <a:t>partons</a:t>
            </a:r>
            <a:endParaRPr lang="en-US" sz="1600" dirty="0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>
            <a:off x="4932363" y="5229225"/>
            <a:ext cx="6477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640388" y="3573463"/>
            <a:ext cx="3435350" cy="2986087"/>
            <a:chOff x="3553" y="2278"/>
            <a:chExt cx="2164" cy="1881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553" y="2296"/>
              <a:ext cx="2164" cy="1863"/>
              <a:chOff x="3470" y="2296"/>
              <a:chExt cx="2164" cy="1863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470" y="2296"/>
                <a:ext cx="1996" cy="1588"/>
                <a:chOff x="3515" y="2160"/>
                <a:chExt cx="1996" cy="1588"/>
              </a:xfrm>
            </p:grpSpPr>
            <p:sp>
              <p:nvSpPr>
                <p:cNvPr id="24269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15" y="2160"/>
                  <a:ext cx="0" cy="158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9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515" y="3748"/>
                  <a:ext cx="19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2699" name="Line 11"/>
              <p:cNvSpPr>
                <a:spLocks noChangeShapeType="1"/>
              </p:cNvSpPr>
              <p:nvPr/>
            </p:nvSpPr>
            <p:spPr bwMode="auto">
              <a:xfrm>
                <a:off x="3606" y="2569"/>
                <a:ext cx="1225" cy="12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1" name="Freeform 13"/>
              <p:cNvSpPr>
                <a:spLocks/>
              </p:cNvSpPr>
              <p:nvPr/>
            </p:nvSpPr>
            <p:spPr bwMode="auto">
              <a:xfrm>
                <a:off x="3560" y="2387"/>
                <a:ext cx="1860" cy="1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8" y="318"/>
                  </a:cxn>
                  <a:cxn ang="0">
                    <a:pos x="1044" y="862"/>
                  </a:cxn>
                  <a:cxn ang="0">
                    <a:pos x="1860" y="1225"/>
                  </a:cxn>
                </a:cxnLst>
                <a:rect l="0" t="0" r="r" b="b"/>
                <a:pathLst>
                  <a:path w="1860" h="1225">
                    <a:moveTo>
                      <a:pt x="0" y="0"/>
                    </a:moveTo>
                    <a:cubicBezTo>
                      <a:pt x="72" y="87"/>
                      <a:pt x="144" y="174"/>
                      <a:pt x="318" y="318"/>
                    </a:cubicBezTo>
                    <a:cubicBezTo>
                      <a:pt x="492" y="462"/>
                      <a:pt x="787" y="711"/>
                      <a:pt x="1044" y="862"/>
                    </a:cubicBezTo>
                    <a:cubicBezTo>
                      <a:pt x="1301" y="1013"/>
                      <a:pt x="1580" y="1119"/>
                      <a:pt x="1860" y="1225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2" name="Freeform 14"/>
              <p:cNvSpPr>
                <a:spLocks/>
              </p:cNvSpPr>
              <p:nvPr/>
            </p:nvSpPr>
            <p:spPr bwMode="auto">
              <a:xfrm>
                <a:off x="3878" y="3113"/>
                <a:ext cx="1564" cy="4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2" y="408"/>
                  </a:cxn>
                  <a:cxn ang="0">
                    <a:pos x="1451" y="590"/>
                  </a:cxn>
                  <a:cxn ang="0">
                    <a:pos x="1542" y="590"/>
                  </a:cxn>
                </a:cxnLst>
                <a:rect l="0" t="0" r="r" b="b"/>
                <a:pathLst>
                  <a:path w="1564" h="620">
                    <a:moveTo>
                      <a:pt x="0" y="0"/>
                    </a:moveTo>
                    <a:cubicBezTo>
                      <a:pt x="310" y="155"/>
                      <a:pt x="620" y="310"/>
                      <a:pt x="862" y="408"/>
                    </a:cubicBezTo>
                    <a:cubicBezTo>
                      <a:pt x="1104" y="506"/>
                      <a:pt x="1338" y="560"/>
                      <a:pt x="1451" y="590"/>
                    </a:cubicBezTo>
                    <a:cubicBezTo>
                      <a:pt x="1564" y="620"/>
                      <a:pt x="1553" y="605"/>
                      <a:pt x="1542" y="590"/>
                    </a:cubicBezTo>
                  </a:path>
                </a:pathLst>
              </a:custGeom>
              <a:noFill/>
              <a:ln w="25400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4" name="Line 16"/>
              <p:cNvSpPr>
                <a:spLocks noChangeShapeType="1"/>
              </p:cNvSpPr>
              <p:nvPr/>
            </p:nvSpPr>
            <p:spPr bwMode="auto">
              <a:xfrm>
                <a:off x="5193" y="3022"/>
                <a:ext cx="0" cy="99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5" name="Text Box 17"/>
              <p:cNvSpPr txBox="1">
                <a:spLocks noChangeArrowheads="1"/>
              </p:cNvSpPr>
              <p:nvPr/>
            </p:nvSpPr>
            <p:spPr bwMode="auto">
              <a:xfrm>
                <a:off x="4967" y="3947"/>
                <a:ext cx="667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/>
                  <a:t>~15GeV?</a:t>
                </a:r>
                <a:endParaRPr lang="en-US" sz="1600"/>
              </a:p>
            </p:txBody>
          </p:sp>
          <p:sp>
            <p:nvSpPr>
              <p:cNvPr id="242706" name="Line 18"/>
              <p:cNvSpPr>
                <a:spLocks noChangeShapeType="1"/>
              </p:cNvSpPr>
              <p:nvPr/>
            </p:nvSpPr>
            <p:spPr bwMode="auto">
              <a:xfrm>
                <a:off x="4332" y="2659"/>
                <a:ext cx="0" cy="12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7" name="Text Box 19"/>
              <p:cNvSpPr txBox="1">
                <a:spLocks noChangeArrowheads="1"/>
              </p:cNvSpPr>
              <p:nvPr/>
            </p:nvSpPr>
            <p:spPr bwMode="auto">
              <a:xfrm>
                <a:off x="4059" y="3947"/>
                <a:ext cx="59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/>
                  <a:t>~6GeV?</a:t>
                </a:r>
                <a:endParaRPr lang="en-US" sz="1600"/>
              </a:p>
            </p:txBody>
          </p:sp>
        </p:grpSp>
        <p:sp>
          <p:nvSpPr>
            <p:cNvPr id="242709" name="Text Box 21"/>
            <p:cNvSpPr txBox="1">
              <a:spLocks noChangeArrowheads="1"/>
            </p:cNvSpPr>
            <p:nvPr/>
          </p:nvSpPr>
          <p:spPr bwMode="auto">
            <a:xfrm>
              <a:off x="3775" y="2278"/>
              <a:ext cx="79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Jet-photon</a:t>
              </a:r>
            </a:p>
            <a:p>
              <a:r>
                <a:rPr lang="en-US" altLang="ja-JP" sz="1600"/>
                <a:t>conversion</a:t>
              </a:r>
              <a:endParaRPr lang="en-US" sz="1600"/>
            </a:p>
          </p:txBody>
        </p:sp>
        <p:sp>
          <p:nvSpPr>
            <p:cNvPr id="242710" name="Text Box 22"/>
            <p:cNvSpPr txBox="1">
              <a:spLocks noChangeArrowheads="1"/>
            </p:cNvSpPr>
            <p:nvPr/>
          </p:nvSpPr>
          <p:spPr bwMode="auto">
            <a:xfrm>
              <a:off x="3593" y="2810"/>
              <a:ext cx="61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Thermal</a:t>
              </a:r>
              <a:endParaRPr lang="en-US" sz="1600"/>
            </a:p>
          </p:txBody>
        </p:sp>
        <p:sp>
          <p:nvSpPr>
            <p:cNvPr id="242711" name="Text Box 23"/>
            <p:cNvSpPr txBox="1">
              <a:spLocks noChangeArrowheads="1"/>
            </p:cNvSpPr>
            <p:nvPr/>
          </p:nvSpPr>
          <p:spPr bwMode="auto">
            <a:xfrm>
              <a:off x="4740" y="3445"/>
              <a:ext cx="47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pQCD</a:t>
              </a:r>
              <a:endParaRPr lang="en-US" sz="1600"/>
            </a:p>
          </p:txBody>
        </p:sp>
        <p:sp>
          <p:nvSpPr>
            <p:cNvPr id="242713" name="Text Box 25"/>
            <p:cNvSpPr txBox="1">
              <a:spLocks noChangeArrowheads="1"/>
            </p:cNvSpPr>
            <p:nvPr/>
          </p:nvSpPr>
          <p:spPr bwMode="auto">
            <a:xfrm>
              <a:off x="4818" y="2535"/>
              <a:ext cx="5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LHC</a:t>
              </a:r>
              <a:endParaRPr lang="en-US" sz="2400"/>
            </a:p>
          </p:txBody>
        </p:sp>
      </p:grpSp>
      <p:sp>
        <p:nvSpPr>
          <p:cNvPr id="242715" name="Rectangle 27"/>
          <p:cNvSpPr>
            <a:spLocks noChangeArrowheads="1"/>
          </p:cNvSpPr>
          <p:nvPr/>
        </p:nvSpPr>
        <p:spPr bwMode="auto">
          <a:xfrm>
            <a:off x="971550" y="6292850"/>
            <a:ext cx="15144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Turbide et al.,</a:t>
            </a:r>
          </a:p>
          <a:p>
            <a:r>
              <a:rPr lang="en-US" altLang="ja-JP"/>
              <a:t>arXiv:0712.0732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01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PHENIX has major upgrades in the near term future (~five years)</a:t>
            </a:r>
          </a:p>
          <a:p>
            <a:pPr lvl="1"/>
            <a:r>
              <a:rPr lang="en-US" dirty="0" smtClean="0"/>
              <a:t>HBD to tag and reject electron-pairs that have small opening angles. Installed in Run-10 and completed mission. Analysis on going.</a:t>
            </a:r>
          </a:p>
          <a:p>
            <a:pPr lvl="1"/>
            <a:r>
              <a:rPr lang="en-US" dirty="0" smtClean="0"/>
              <a:t>RPC &amp; </a:t>
            </a:r>
            <a:r>
              <a:rPr lang="en-US" dirty="0" err="1" smtClean="0"/>
              <a:t>Muon</a:t>
            </a:r>
            <a:r>
              <a:rPr lang="en-US" dirty="0" smtClean="0"/>
              <a:t> Trigger to measure timing of </a:t>
            </a:r>
            <a:r>
              <a:rPr lang="en-US" dirty="0" err="1" smtClean="0"/>
              <a:t>muons</a:t>
            </a:r>
            <a:r>
              <a:rPr lang="en-US" dirty="0" smtClean="0"/>
              <a:t> in order to select </a:t>
            </a:r>
            <a:r>
              <a:rPr lang="en-US" dirty="0" err="1" smtClean="0"/>
              <a:t>muons</a:t>
            </a:r>
            <a:r>
              <a:rPr lang="en-US" dirty="0" smtClean="0"/>
              <a:t> from a same bunch-crossing. Installed in Run-11</a:t>
            </a:r>
          </a:p>
          <a:p>
            <a:pPr lvl="1"/>
            <a:r>
              <a:rPr lang="en-US" dirty="0" smtClean="0"/>
              <a:t>VTX to measure DCA of tracks, and tag D, B originated electrons Installed in Run-11. Now in repair for Run-12</a:t>
            </a:r>
          </a:p>
          <a:p>
            <a:pPr lvl="1"/>
            <a:r>
              <a:rPr lang="en-US" dirty="0" smtClean="0"/>
              <a:t>FVTX to measure DCA of tracks in forward rapidity region. To be installed in Run-12</a:t>
            </a:r>
          </a:p>
          <a:p>
            <a:pPr lvl="1"/>
            <a:r>
              <a:rPr lang="en-US" dirty="0" smtClean="0"/>
              <a:t>MPC-EX to measure direct photons/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in forward rapidity region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Many studies to be done at RHIC in LHC era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Direct photon measurement is very important at RHIC.</a:t>
            </a:r>
          </a:p>
          <a:p>
            <a:pPr lvl="1"/>
            <a:r>
              <a:rPr lang="en-US" dirty="0" smtClean="0"/>
              <a:t>Should explore new degrees of freedom: Elliptic flow has been measured.</a:t>
            </a:r>
          </a:p>
          <a:p>
            <a:pPr lvl="1"/>
            <a:r>
              <a:rPr lang="en-US" dirty="0" smtClean="0"/>
              <a:t>Rapidity dependence of direct photon production is a key to understand time evolution of collision system.</a:t>
            </a:r>
          </a:p>
          <a:p>
            <a:pPr lvl="1"/>
            <a:r>
              <a:rPr lang="en-US" dirty="0" smtClean="0"/>
              <a:t>High rapidity to find critical points?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6524625"/>
            <a:ext cx="4355976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4800" cy="578768"/>
          </a:xfrm>
        </p:spPr>
        <p:txBody>
          <a:bodyPr/>
          <a:lstStyle/>
          <a:p>
            <a:r>
              <a:rPr lang="en-US" dirty="0" smtClean="0"/>
              <a:t>Major upgrades for next ~5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838256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Hadron</a:t>
            </a:r>
            <a:r>
              <a:rPr lang="en-US" dirty="0" smtClean="0"/>
              <a:t> Blind Detector (HBD)</a:t>
            </a:r>
          </a:p>
          <a:p>
            <a:pPr lvl="1"/>
            <a:r>
              <a:rPr lang="en-US" dirty="0" smtClean="0"/>
              <a:t>Tag and reject electron-pairs that have small opening angles (likely due to conversions or </a:t>
            </a:r>
            <a:r>
              <a:rPr lang="en-US" dirty="0" err="1" smtClean="0"/>
              <a:t>Dalitz</a:t>
            </a:r>
            <a:r>
              <a:rPr lang="en-US" dirty="0" smtClean="0"/>
              <a:t> decay)</a:t>
            </a:r>
          </a:p>
          <a:p>
            <a:pPr lvl="1"/>
            <a:r>
              <a:rPr lang="en-US" dirty="0" smtClean="0"/>
              <a:t>Installed in Run-10 and completed mission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Resistive Plate Chamber (RPC) &amp; </a:t>
            </a:r>
            <a:r>
              <a:rPr lang="en-US" dirty="0" err="1" smtClean="0"/>
              <a:t>Muon</a:t>
            </a:r>
            <a:r>
              <a:rPr lang="en-US" dirty="0" smtClean="0"/>
              <a:t> Trigger upgrade</a:t>
            </a:r>
          </a:p>
          <a:p>
            <a:pPr lvl="1"/>
            <a:r>
              <a:rPr lang="en-US" dirty="0" smtClean="0"/>
              <a:t>Installed in Run-11 in </a:t>
            </a:r>
            <a:r>
              <a:rPr lang="en-US" dirty="0" err="1" smtClean="0"/>
              <a:t>Muon</a:t>
            </a:r>
            <a:r>
              <a:rPr lang="en-US" dirty="0" smtClean="0"/>
              <a:t> Arm. Measure timing of </a:t>
            </a:r>
            <a:r>
              <a:rPr lang="en-US" dirty="0" err="1" smtClean="0"/>
              <a:t>muons</a:t>
            </a:r>
            <a:r>
              <a:rPr lang="en-US" dirty="0" smtClean="0"/>
              <a:t> in order to select </a:t>
            </a:r>
            <a:r>
              <a:rPr lang="en-US" dirty="0" err="1" smtClean="0"/>
              <a:t>muons</a:t>
            </a:r>
            <a:r>
              <a:rPr lang="en-US" dirty="0" smtClean="0"/>
              <a:t> from a same bunch-crossing.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Silicon Vertex Detector (VTX)</a:t>
            </a:r>
          </a:p>
          <a:p>
            <a:pPr lvl="1"/>
            <a:r>
              <a:rPr lang="en-US" dirty="0" smtClean="0"/>
              <a:t>Measure DCA of tracks, and tag D, B originated electrons</a:t>
            </a:r>
          </a:p>
          <a:p>
            <a:pPr lvl="1"/>
            <a:r>
              <a:rPr lang="en-US" dirty="0" smtClean="0"/>
              <a:t>Installed in Run-11. Now in repair for Run-12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Forward Vertex Detector (FVTX)</a:t>
            </a:r>
          </a:p>
          <a:p>
            <a:pPr lvl="1"/>
            <a:r>
              <a:rPr lang="en-US" dirty="0" smtClean="0"/>
              <a:t>Measure DCA of tracks in forward rapidity region</a:t>
            </a:r>
          </a:p>
          <a:p>
            <a:pPr lvl="1"/>
            <a:r>
              <a:rPr lang="en-US" dirty="0" smtClean="0"/>
              <a:t>To be installed in Run-12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Muon</a:t>
            </a:r>
            <a:r>
              <a:rPr lang="en-US" dirty="0" smtClean="0"/>
              <a:t> Piston Calorimeter extension (MPC-EX) (3.1&lt;|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|&lt;3.8)</a:t>
            </a:r>
          </a:p>
          <a:p>
            <a:pPr lvl="1"/>
            <a:r>
              <a:rPr lang="en-US" dirty="0" smtClean="0"/>
              <a:t>Shower max detector in front of existing MPC</a:t>
            </a:r>
          </a:p>
          <a:p>
            <a:pPr lvl="1"/>
            <a:r>
              <a:rPr lang="en-US" dirty="0" smtClean="0"/>
              <a:t>Measure direct photons/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in forward rapidity region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2011-10-20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0032" y="6524625"/>
            <a:ext cx="4283968" cy="341313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T. Sakaguchi, Future Directions in HE QCD, RIKEN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EA36-E0DC-48B7-8CB0-15ED98B556C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5329238" cy="2213992"/>
          </a:xfrm>
          <a:ln w="9525"/>
        </p:spPr>
        <p:txBody>
          <a:bodyPr>
            <a:normAutofit fontScale="92500" lnSpcReduction="20000"/>
          </a:bodyPr>
          <a:lstStyle/>
          <a:p>
            <a:pPr indent="-273050">
              <a:buClr>
                <a:srgbClr val="CC3300"/>
              </a:buClr>
              <a:buSzTx/>
            </a:pPr>
            <a:r>
              <a:rPr lang="en-US" sz="2000" u="sng" dirty="0" smtClean="0"/>
              <a:t>Results* from RHIC Run-4:</a:t>
            </a:r>
          </a:p>
          <a:p>
            <a:pPr indent="-273050">
              <a:buClr>
                <a:srgbClr val="CC3300"/>
              </a:buClr>
              <a:buSzTx/>
              <a:buFont typeface="Wingdings" pitchFamily="2" charset="2"/>
              <a:buNone/>
            </a:pPr>
            <a:r>
              <a:rPr lang="en-US" sz="2000" dirty="0" smtClean="0"/>
              <a:t>     Yield in m</a:t>
            </a:r>
            <a:r>
              <a:rPr lang="de-CH" sz="2000" baseline="-25000" dirty="0" smtClean="0"/>
              <a:t>ee </a:t>
            </a:r>
            <a:r>
              <a:rPr lang="de-CH" sz="2000" dirty="0" smtClean="0"/>
              <a:t>= </a:t>
            </a:r>
            <a:r>
              <a:rPr lang="en-US" sz="2000" dirty="0" smtClean="0"/>
              <a:t>0.15 - 0.75 GeV/c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larger by a factor </a:t>
            </a:r>
            <a:r>
              <a:rPr lang="en-US" sz="2000" b="1" dirty="0" smtClean="0"/>
              <a:t>4.7 +/- 0.4(stat.) +/- 1.5(syst.) +/- 0.9(model)</a:t>
            </a:r>
            <a:r>
              <a:rPr lang="en-US" sz="2000" dirty="0" smtClean="0"/>
              <a:t>  compared to the expected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contribution</a:t>
            </a:r>
          </a:p>
          <a:p>
            <a:pPr indent="-273050">
              <a:buClr>
                <a:srgbClr val="CC3300"/>
              </a:buClr>
              <a:buSzTx/>
            </a:pPr>
            <a:r>
              <a:rPr lang="en-US" sz="2000" dirty="0" smtClean="0"/>
              <a:t>S/B in this mass region is </a:t>
            </a:r>
            <a:r>
              <a:rPr lang="en-US" sz="2000" b="1" dirty="0" smtClean="0"/>
              <a:t>1/200</a:t>
            </a:r>
          </a:p>
          <a:p>
            <a:pPr indent="-273050">
              <a:buClr>
                <a:srgbClr val="CC3300"/>
              </a:buClr>
              <a:buSzTx/>
            </a:pPr>
            <a:r>
              <a:rPr lang="de-CH" sz="2000" dirty="0" smtClean="0"/>
              <a:t>combinatorial background should be reduced!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32656"/>
            <a:ext cx="7620000" cy="576064"/>
          </a:xfrm>
          <a:noFill/>
        </p:spPr>
        <p:txBody>
          <a:bodyPr>
            <a:normAutofit fontScale="90000"/>
          </a:bodyPr>
          <a:lstStyle/>
          <a:p>
            <a:r>
              <a:rPr lang="de-CH" dirty="0" smtClean="0"/>
              <a:t>Low mass </a:t>
            </a:r>
            <a:r>
              <a:rPr lang="de-CH" dirty="0" err="1" smtClean="0"/>
              <a:t>dilepton</a:t>
            </a:r>
            <a:r>
              <a:rPr lang="de-CH" dirty="0" smtClean="0"/>
              <a:t> </a:t>
            </a:r>
            <a:r>
              <a:rPr lang="de-CH" dirty="0" err="1" smtClean="0"/>
              <a:t>issue</a:t>
            </a:r>
            <a:endParaRPr 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275856" y="6477000"/>
            <a:ext cx="1331641" cy="381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0" smtClean="0">
                <a:latin typeface="Arial" charset="0"/>
              </a:rPr>
              <a:t>2011-10-20</a:t>
            </a:r>
            <a:endParaRPr lang="en-US" sz="1400" b="0" dirty="0">
              <a:latin typeface="Arial" charset="0"/>
            </a:endParaRPr>
          </a:p>
        </p:txBody>
      </p: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5943600" y="835223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dirty="0"/>
              <a:t>*</a:t>
            </a:r>
            <a:r>
              <a:rPr lang="de-CH" dirty="0">
                <a:solidFill>
                  <a:srgbClr val="3709B7"/>
                </a:solidFill>
              </a:rPr>
              <a:t>Phys.Rev.C81, 034911 (2010)</a:t>
            </a:r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4787232" y="6477000"/>
            <a:ext cx="4356768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T. Sakaguchi, Future Directions in HE QCD, RIKEN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89025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213225"/>
            <a:ext cx="3581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1063625" y="3968750"/>
            <a:ext cx="3508375" cy="2584450"/>
            <a:chOff x="5372100" y="1520825"/>
            <a:chExt cx="3508428" cy="2584450"/>
          </a:xfrm>
        </p:grpSpPr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5372100" y="1520825"/>
              <a:ext cx="3433763" cy="2584450"/>
              <a:chOff x="5372100" y="1520825"/>
              <a:chExt cx="3433763" cy="2584450"/>
            </a:xfrm>
          </p:grpSpPr>
          <p:pic>
            <p:nvPicPr>
              <p:cNvPr id="14" name="Picture 6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72100" y="1520825"/>
                <a:ext cx="3414713" cy="2503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63"/>
              <p:cNvSpPr txBox="1">
                <a:spLocks noChangeArrowheads="1"/>
              </p:cNvSpPr>
              <p:nvPr/>
            </p:nvSpPr>
            <p:spPr bwMode="auto">
              <a:xfrm>
                <a:off x="5804356" y="2094608"/>
                <a:ext cx="12628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3709B7"/>
                    </a:solidFill>
                    <a:latin typeface="Symbol" pitchFamily="18" charset="2"/>
                  </a:rPr>
                  <a:t>p</a:t>
                </a:r>
                <a:r>
                  <a:rPr lang="en-US" b="1" baseline="30000">
                    <a:solidFill>
                      <a:srgbClr val="3709B7"/>
                    </a:solidFill>
                  </a:rPr>
                  <a:t>0</a:t>
                </a:r>
                <a:r>
                  <a:rPr lang="en-US" b="1">
                    <a:solidFill>
                      <a:srgbClr val="3709B7"/>
                    </a:solidFill>
                  </a:rPr>
                  <a:t>-&gt;e</a:t>
                </a:r>
                <a:r>
                  <a:rPr lang="en-US" b="1" baseline="30000">
                    <a:solidFill>
                      <a:srgbClr val="3709B7"/>
                    </a:solidFill>
                  </a:rPr>
                  <a:t>+</a:t>
                </a:r>
                <a:r>
                  <a:rPr lang="en-US" b="1">
                    <a:solidFill>
                      <a:srgbClr val="3709B7"/>
                    </a:solidFill>
                  </a:rPr>
                  <a:t>e</a:t>
                </a:r>
                <a:r>
                  <a:rPr lang="en-US" b="1" baseline="30000">
                    <a:solidFill>
                      <a:srgbClr val="3709B7"/>
                    </a:solidFill>
                  </a:rPr>
                  <a:t>-</a:t>
                </a:r>
                <a:r>
                  <a:rPr lang="en-US" b="1">
                    <a:solidFill>
                      <a:srgbClr val="3709B7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16" name="TextBox 64"/>
              <p:cNvSpPr txBox="1">
                <a:spLocks noChangeArrowheads="1"/>
              </p:cNvSpPr>
              <p:nvPr/>
            </p:nvSpPr>
            <p:spPr bwMode="auto">
              <a:xfrm>
                <a:off x="7532170" y="2090222"/>
                <a:ext cx="11933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CH" b="1">
                    <a:solidFill>
                      <a:srgbClr val="C00000"/>
                    </a:solidFill>
                    <a:latin typeface="Symbol" pitchFamily="18" charset="2"/>
                  </a:rPr>
                  <a:t>f</a:t>
                </a:r>
                <a:r>
                  <a:rPr lang="en-US" b="1" baseline="30000">
                    <a:solidFill>
                      <a:srgbClr val="3709B7"/>
                    </a:solidFill>
                  </a:rPr>
                  <a:t> </a:t>
                </a:r>
                <a:r>
                  <a:rPr lang="en-US" b="1">
                    <a:solidFill>
                      <a:srgbClr val="C00000"/>
                    </a:solidFill>
                  </a:rPr>
                  <a:t>-&gt;e</a:t>
                </a:r>
                <a:r>
                  <a:rPr lang="en-US" b="1" baseline="30000">
                    <a:solidFill>
                      <a:srgbClr val="C00000"/>
                    </a:solidFill>
                  </a:rPr>
                  <a:t>+</a:t>
                </a:r>
                <a:r>
                  <a:rPr lang="en-US" b="1">
                    <a:solidFill>
                      <a:srgbClr val="C00000"/>
                    </a:solidFill>
                  </a:rPr>
                  <a:t>e</a:t>
                </a:r>
                <a:r>
                  <a:rPr lang="en-US" b="1" baseline="30000">
                    <a:solidFill>
                      <a:srgbClr val="C00000"/>
                    </a:solidFill>
                  </a:rPr>
                  <a:t>-</a:t>
                </a:r>
                <a:endParaRPr lang="en-US" b="1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67758" y="3798888"/>
                <a:ext cx="438157" cy="3063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spAutoFit/>
              </a:bodyPr>
              <a:lstStyle/>
              <a:p>
                <a:r>
                  <a:rPr lang="en-US" sz="1400" b="1">
                    <a:latin typeface="Symbol" pitchFamily="18" charset="2"/>
                  </a:rPr>
                  <a:t>q</a:t>
                </a:r>
                <a:r>
                  <a:rPr lang="en-US" sz="1400" b="1" baseline="-25000">
                    <a:latin typeface="Calibri" pitchFamily="34" charset="0"/>
                  </a:rPr>
                  <a:t>op</a:t>
                </a:r>
                <a:endParaRPr lang="en-US" sz="1400" b="1" baseline="-25000">
                  <a:latin typeface="Symbol" pitchFamily="18" charset="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94634" y="1704975"/>
              <a:ext cx="1285894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cap="small" dirty="0">
                  <a:solidFill>
                    <a:srgbClr val="FFC000"/>
                  </a:solidFill>
                  <a:latin typeface="+mn-lt"/>
                </a:rPr>
                <a:t>Simulation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52ED5-4C74-405C-ABFA-5E569612AEE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352800"/>
            <a:ext cx="4087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u="sng" dirty="0" smtClean="0"/>
              <a:t>One way is to look at the opening angle</a:t>
            </a:r>
          </a:p>
          <a:p>
            <a:r>
              <a:rPr lang="en-US" altLang="ja-JP" sz="1600" i="1" u="sng" dirty="0" smtClean="0"/>
              <a:t>of electron-pairs</a:t>
            </a:r>
            <a:endParaRPr kumimoji="1" lang="ja-JP" altLang="en-US" sz="1600" i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50" charset="-128"/>
              </a:rPr>
              <a:t>2011-10-20</a:t>
            </a:r>
            <a:endParaRPr lang="en-US" altLang="ja-JP" dirty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Arial" pitchFamily="34" charset="0"/>
                <a:ea typeface="ＭＳ Ｐゴシック" pitchFamily="50" charset="-128"/>
              </a:rPr>
              <a:t>T. Sakaguchi, Future Directions in HE QCD, RIKEN</a:t>
            </a:r>
            <a:endParaRPr lang="en-US" altLang="ja-JP" dirty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186B92-476F-4E6C-9C67-FF5381E638D2}" type="slidenum">
              <a:rPr lang="en-US" altLang="ja-JP">
                <a:latin typeface="Arial" pitchFamily="34" charset="0"/>
                <a:ea typeface="ＭＳ Ｐゴシック" pitchFamily="50" charset="-128"/>
              </a:rPr>
              <a:pPr/>
              <a:t>5</a:t>
            </a:fld>
            <a:endParaRPr lang="en-US" altLang="ja-JP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4037" name="Title 1"/>
          <p:cNvSpPr>
            <a:spLocks noGrp="1"/>
          </p:cNvSpPr>
          <p:nvPr>
            <p:ph type="title" idx="4294967295"/>
          </p:nvPr>
        </p:nvSpPr>
        <p:spPr>
          <a:xfrm>
            <a:off x="539750" y="486544"/>
            <a:ext cx="8064500" cy="5040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800" dirty="0" err="1" smtClean="0"/>
              <a:t>Hadron</a:t>
            </a:r>
            <a:r>
              <a:rPr lang="en-US" altLang="ja-JP" sz="3800" dirty="0" smtClean="0"/>
              <a:t> Blind Detector</a:t>
            </a:r>
          </a:p>
        </p:txBody>
      </p:sp>
      <p:sp>
        <p:nvSpPr>
          <p:cNvPr id="4403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07950" y="5661025"/>
            <a:ext cx="4105275" cy="647700"/>
          </a:xfrm>
        </p:spPr>
        <p:txBody>
          <a:bodyPr/>
          <a:lstStyle/>
          <a:p>
            <a:pPr marL="319088" indent="-319088" eaLnBrk="1" hangingPunct="1">
              <a:buFont typeface="Wingdings" pitchFamily="2" charset="2"/>
              <a:buNone/>
            </a:pPr>
            <a:r>
              <a:rPr lang="en-US" altLang="ja-JP" sz="1600" dirty="0" smtClean="0"/>
              <a:t>Windowless Cerenkov detector with CF4 avalanche/radiator gas (2 cm pads)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191000" y="2276475"/>
            <a:ext cx="4953000" cy="4108450"/>
            <a:chOff x="2832" y="1540"/>
            <a:chExt cx="3120" cy="2588"/>
          </a:xfrm>
        </p:grpSpPr>
        <p:pic>
          <p:nvPicPr>
            <p:cNvPr id="44044" name="Picture 4" descr="HB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6" y="1540"/>
              <a:ext cx="2586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5" name="Freeform 5"/>
            <p:cNvSpPr>
              <a:spLocks/>
            </p:cNvSpPr>
            <p:nvPr/>
          </p:nvSpPr>
          <p:spPr bwMode="auto">
            <a:xfrm flipH="1">
              <a:off x="3672" y="2110"/>
              <a:ext cx="130" cy="243"/>
            </a:xfrm>
            <a:custGeom>
              <a:avLst/>
              <a:gdLst>
                <a:gd name="T0" fmla="*/ 0 w 402"/>
                <a:gd name="T1" fmla="*/ 14045401 h 47"/>
                <a:gd name="T2" fmla="*/ 0 w 402"/>
                <a:gd name="T3" fmla="*/ 11044703 h 47"/>
                <a:gd name="T4" fmla="*/ 0 w 402"/>
                <a:gd name="T5" fmla="*/ 0 h 47"/>
                <a:gd name="T6" fmla="*/ 0 60000 65536"/>
                <a:gd name="T7" fmla="*/ 0 60000 65536"/>
                <a:gd name="T8" fmla="*/ 0 60000 65536"/>
                <a:gd name="T9" fmla="*/ 0 w 402"/>
                <a:gd name="T10" fmla="*/ 0 h 47"/>
                <a:gd name="T11" fmla="*/ 402 w 402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" h="47">
                  <a:moveTo>
                    <a:pt x="3" y="47"/>
                  </a:moveTo>
                  <a:cubicBezTo>
                    <a:pt x="14" y="44"/>
                    <a:pt x="0" y="45"/>
                    <a:pt x="67" y="37"/>
                  </a:cubicBezTo>
                  <a:cubicBezTo>
                    <a:pt x="134" y="29"/>
                    <a:pt x="332" y="8"/>
                    <a:pt x="40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046" name="Text Box 6"/>
            <p:cNvSpPr txBox="1">
              <a:spLocks noChangeArrowheads="1"/>
            </p:cNvSpPr>
            <p:nvPr/>
          </p:nvSpPr>
          <p:spPr bwMode="auto">
            <a:xfrm>
              <a:off x="3356" y="1983"/>
              <a:ext cx="7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>
                  <a:latin typeface="Arial Narrow" pitchFamily="34" charset="0"/>
                  <a:cs typeface="Arial" pitchFamily="34" charset="0"/>
                </a:rPr>
                <a:t>signal electron</a:t>
              </a:r>
            </a:p>
          </p:txBody>
        </p:sp>
        <p:sp>
          <p:nvSpPr>
            <p:cNvPr id="44047" name="Text Box 7"/>
            <p:cNvSpPr txBox="1">
              <a:spLocks noChangeArrowheads="1"/>
            </p:cNvSpPr>
            <p:nvPr/>
          </p:nvSpPr>
          <p:spPr bwMode="auto">
            <a:xfrm>
              <a:off x="3531" y="2537"/>
              <a:ext cx="4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000">
                  <a:solidFill>
                    <a:srgbClr val="ECF10D"/>
                  </a:solidFill>
                  <a:latin typeface="Arial Narrow" pitchFamily="34" charset="0"/>
                  <a:cs typeface="Arial" pitchFamily="34" charset="0"/>
                </a:rPr>
                <a:t>Cherenkov </a:t>
              </a:r>
            </a:p>
            <a:p>
              <a:r>
                <a:rPr kumimoji="0" lang="en-US" altLang="ja-JP" sz="1000">
                  <a:solidFill>
                    <a:srgbClr val="ECF10D"/>
                  </a:solidFill>
                  <a:latin typeface="Arial Narrow" pitchFamily="34" charset="0"/>
                  <a:cs typeface="Arial" pitchFamily="34" charset="0"/>
                </a:rPr>
                <a:t>      blobs </a:t>
              </a:r>
            </a:p>
          </p:txBody>
        </p:sp>
        <p:sp>
          <p:nvSpPr>
            <p:cNvPr id="44048" name="Text Box 8"/>
            <p:cNvSpPr txBox="1">
              <a:spLocks noChangeArrowheads="1"/>
            </p:cNvSpPr>
            <p:nvPr/>
          </p:nvSpPr>
          <p:spPr bwMode="auto">
            <a:xfrm>
              <a:off x="2832" y="2503"/>
              <a:ext cx="84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ja-JP" sz="1400">
                  <a:latin typeface="Arial Narrow" pitchFamily="34" charset="0"/>
                  <a:cs typeface="Arial" pitchFamily="34" charset="0"/>
                </a:rPr>
                <a:t>partner positron</a:t>
              </a:r>
            </a:p>
            <a:p>
              <a:r>
                <a:rPr kumimoji="0" lang="en-US" altLang="ja-JP" sz="1400">
                  <a:latin typeface="Arial Narrow" pitchFamily="34" charset="0"/>
                  <a:cs typeface="Arial" pitchFamily="34" charset="0"/>
                </a:rPr>
                <a:t>needed for rejection</a:t>
              </a:r>
            </a:p>
          </p:txBody>
        </p:sp>
        <p:sp>
          <p:nvSpPr>
            <p:cNvPr id="44049" name="Freeform 9"/>
            <p:cNvSpPr>
              <a:spLocks/>
            </p:cNvSpPr>
            <p:nvPr/>
          </p:nvSpPr>
          <p:spPr bwMode="auto">
            <a:xfrm>
              <a:off x="3438" y="2424"/>
              <a:ext cx="283" cy="243"/>
            </a:xfrm>
            <a:custGeom>
              <a:avLst/>
              <a:gdLst>
                <a:gd name="T0" fmla="*/ 167 w 302"/>
                <a:gd name="T1" fmla="*/ 65 h 142"/>
                <a:gd name="T2" fmla="*/ 115 w 302"/>
                <a:gd name="T3" fmla="*/ 15 h 142"/>
                <a:gd name="T4" fmla="*/ 54 w 302"/>
                <a:gd name="T5" fmla="*/ 111 h 142"/>
                <a:gd name="T6" fmla="*/ 0 w 302"/>
                <a:gd name="T7" fmla="*/ 395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2"/>
                <a:gd name="T13" fmla="*/ 0 h 142"/>
                <a:gd name="T14" fmla="*/ 302 w 30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2" h="142">
                  <a:moveTo>
                    <a:pt x="302" y="23"/>
                  </a:moveTo>
                  <a:cubicBezTo>
                    <a:pt x="285" y="20"/>
                    <a:pt x="240" y="0"/>
                    <a:pt x="206" y="3"/>
                  </a:cubicBezTo>
                  <a:cubicBezTo>
                    <a:pt x="172" y="6"/>
                    <a:pt x="131" y="16"/>
                    <a:pt x="97" y="39"/>
                  </a:cubicBezTo>
                  <a:cubicBezTo>
                    <a:pt x="63" y="62"/>
                    <a:pt x="16" y="125"/>
                    <a:pt x="0" y="14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50" name="Text Box 10"/>
            <p:cNvSpPr txBox="1">
              <a:spLocks noChangeArrowheads="1"/>
            </p:cNvSpPr>
            <p:nvPr/>
          </p:nvSpPr>
          <p:spPr bwMode="auto">
            <a:xfrm>
              <a:off x="3847" y="2627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2400">
                  <a:solidFill>
                    <a:srgbClr val="FF0000"/>
                  </a:solidFill>
                  <a:latin typeface="Tw Cen MT" pitchFamily="34" charset="0"/>
                  <a:cs typeface="Arial" pitchFamily="34" charset="0"/>
                </a:rPr>
                <a:t>e</a:t>
              </a:r>
              <a:r>
                <a:rPr kumimoji="0" lang="en-US" altLang="ja-JP" sz="2400" baseline="30000">
                  <a:solidFill>
                    <a:srgbClr val="FF0000"/>
                  </a:solidFill>
                  <a:latin typeface="Tw Cen MT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4051" name="Text Box 11"/>
            <p:cNvSpPr txBox="1">
              <a:spLocks noChangeArrowheads="1"/>
            </p:cNvSpPr>
            <p:nvPr/>
          </p:nvSpPr>
          <p:spPr bwMode="auto">
            <a:xfrm>
              <a:off x="3971" y="234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2400">
                  <a:solidFill>
                    <a:srgbClr val="FF0000"/>
                  </a:solidFill>
                  <a:latin typeface="Tw Cen MT" pitchFamily="34" charset="0"/>
                  <a:cs typeface="Arial" pitchFamily="34" charset="0"/>
                </a:rPr>
                <a:t>e</a:t>
              </a:r>
              <a:r>
                <a:rPr kumimoji="0" lang="en-US" altLang="ja-JP" sz="2400" baseline="30000">
                  <a:solidFill>
                    <a:srgbClr val="FF0000"/>
                  </a:solidFill>
                  <a:latin typeface="Tw Cen MT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4052" name="Line 12"/>
            <p:cNvSpPr>
              <a:spLocks noChangeShapeType="1"/>
            </p:cNvSpPr>
            <p:nvPr/>
          </p:nvSpPr>
          <p:spPr bwMode="auto">
            <a:xfrm flipV="1">
              <a:off x="4046" y="2782"/>
              <a:ext cx="49" cy="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3" name="Line 13"/>
            <p:cNvSpPr>
              <a:spLocks noChangeShapeType="1"/>
            </p:cNvSpPr>
            <p:nvPr/>
          </p:nvSpPr>
          <p:spPr bwMode="auto">
            <a:xfrm flipH="1">
              <a:off x="4141" y="2667"/>
              <a:ext cx="84" cy="6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4" name="Text Box 14"/>
            <p:cNvSpPr txBox="1">
              <a:spLocks noChangeArrowheads="1"/>
            </p:cNvSpPr>
            <p:nvPr/>
          </p:nvSpPr>
          <p:spPr bwMode="auto">
            <a:xfrm>
              <a:off x="3519" y="2862"/>
              <a:ext cx="877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ja-JP" sz="2400">
                  <a:solidFill>
                    <a:srgbClr val="ECF10D"/>
                  </a:solidFill>
                  <a:latin typeface="Symbol" pitchFamily="18" charset="2"/>
                  <a:cs typeface="Arial" pitchFamily="34" charset="0"/>
                </a:rPr>
                <a:t>q</a:t>
              </a:r>
              <a:r>
                <a:rPr kumimoji="0" lang="en-US" altLang="ja-JP" sz="1400" baseline="-25000">
                  <a:solidFill>
                    <a:srgbClr val="ECF10D"/>
                  </a:solidFill>
                  <a:latin typeface="Tw Cen MT" pitchFamily="34" charset="0"/>
                  <a:cs typeface="Arial" pitchFamily="34" charset="0"/>
                </a:rPr>
                <a:t>pair</a:t>
              </a:r>
              <a:r>
                <a:rPr kumimoji="0" lang="en-US" altLang="ja-JP" sz="1400">
                  <a:solidFill>
                    <a:srgbClr val="ECF10D"/>
                  </a:solidFill>
                  <a:latin typeface="Tw Cen MT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kumimoji="0" lang="en-US" altLang="ja-JP" sz="1400">
                  <a:solidFill>
                    <a:srgbClr val="ECF10D"/>
                  </a:solidFill>
                  <a:latin typeface="Tw Cen MT" pitchFamily="34" charset="0"/>
                  <a:cs typeface="Arial" pitchFamily="34" charset="0"/>
                </a:rPr>
                <a:t>opening</a:t>
              </a:r>
            </a:p>
            <a:p>
              <a:pPr algn="ctr"/>
              <a:r>
                <a:rPr kumimoji="0" lang="en-US" altLang="ja-JP" sz="1400">
                  <a:solidFill>
                    <a:srgbClr val="ECF10D"/>
                  </a:solidFill>
                  <a:latin typeface="Tw Cen MT" pitchFamily="34" charset="0"/>
                  <a:cs typeface="Arial" pitchFamily="34" charset="0"/>
                </a:rPr>
                <a:t>angle</a:t>
              </a:r>
            </a:p>
          </p:txBody>
        </p:sp>
        <p:sp>
          <p:nvSpPr>
            <p:cNvPr id="44055" name="Oval 15"/>
            <p:cNvSpPr>
              <a:spLocks noChangeArrowheads="1"/>
            </p:cNvSpPr>
            <p:nvPr/>
          </p:nvSpPr>
          <p:spPr bwMode="auto">
            <a:xfrm rot="1920000">
              <a:off x="3867" y="2290"/>
              <a:ext cx="116" cy="303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ja-JP" altLang="en-US">
                <a:latin typeface="Tw Cen MT" pitchFamily="34" charset="0"/>
              </a:endParaRPr>
            </a:p>
          </p:txBody>
        </p:sp>
        <p:sp>
          <p:nvSpPr>
            <p:cNvPr id="44056" name="Oval 16"/>
            <p:cNvSpPr>
              <a:spLocks noChangeArrowheads="1"/>
            </p:cNvSpPr>
            <p:nvPr/>
          </p:nvSpPr>
          <p:spPr bwMode="auto">
            <a:xfrm rot="1920000">
              <a:off x="3792" y="2373"/>
              <a:ext cx="116" cy="303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ja-JP" altLang="en-US">
                <a:latin typeface="Tw Cen MT" pitchFamily="34" charset="0"/>
              </a:endParaRPr>
            </a:p>
          </p:txBody>
        </p:sp>
        <p:sp>
          <p:nvSpPr>
            <p:cNvPr id="44057" name="Line 17"/>
            <p:cNvSpPr>
              <a:spLocks noChangeShapeType="1"/>
            </p:cNvSpPr>
            <p:nvPr/>
          </p:nvSpPr>
          <p:spPr bwMode="auto">
            <a:xfrm flipH="1" flipV="1">
              <a:off x="3853" y="2521"/>
              <a:ext cx="399" cy="3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8" name="Line 18"/>
            <p:cNvSpPr>
              <a:spLocks noChangeShapeType="1"/>
            </p:cNvSpPr>
            <p:nvPr/>
          </p:nvSpPr>
          <p:spPr bwMode="auto">
            <a:xfrm flipH="1" flipV="1">
              <a:off x="3924" y="2442"/>
              <a:ext cx="339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9" name="Line 19"/>
            <p:cNvSpPr>
              <a:spLocks noChangeShapeType="1"/>
            </p:cNvSpPr>
            <p:nvPr/>
          </p:nvSpPr>
          <p:spPr bwMode="auto">
            <a:xfrm>
              <a:off x="3613" y="3455"/>
              <a:ext cx="1224" cy="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0" name="Text Box 20"/>
            <p:cNvSpPr txBox="1">
              <a:spLocks noChangeArrowheads="1"/>
            </p:cNvSpPr>
            <p:nvPr/>
          </p:nvSpPr>
          <p:spPr bwMode="auto">
            <a:xfrm rot="638291">
              <a:off x="3601" y="3501"/>
              <a:ext cx="281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000">
                  <a:latin typeface="Arial Narrow" pitchFamily="34" charset="0"/>
                  <a:cs typeface="Arial" pitchFamily="34" charset="0"/>
                </a:rPr>
                <a:t>~ 1 m</a:t>
              </a:r>
            </a:p>
          </p:txBody>
        </p:sp>
      </p:grpSp>
      <p:sp>
        <p:nvSpPr>
          <p:cNvPr id="44040" name="Text Box 37"/>
          <p:cNvSpPr txBox="1">
            <a:spLocks noChangeArrowheads="1"/>
          </p:cNvSpPr>
          <p:nvPr/>
        </p:nvSpPr>
        <p:spPr bwMode="auto">
          <a:xfrm>
            <a:off x="4391025" y="5643563"/>
            <a:ext cx="2332038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EBB39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dirty="0" err="1"/>
              <a:t>CsI</a:t>
            </a:r>
            <a:r>
              <a:rPr kumimoji="0" lang="en-US" altLang="ja-JP" dirty="0"/>
              <a:t> photocathode covering triple </a:t>
            </a:r>
            <a:r>
              <a:rPr kumimoji="0" lang="en-US" altLang="ja-JP" dirty="0" err="1"/>
              <a:t>GEMs</a:t>
            </a:r>
            <a:endParaRPr kumimoji="0" lang="en-US" altLang="ja-JP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22850" y="4700588"/>
            <a:ext cx="1017588" cy="901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2" name="Picture 6" descr="P1010089_crop"/>
          <p:cNvPicPr>
            <a:picLocks noChangeAspect="1" noChangeArrowheads="1"/>
          </p:cNvPicPr>
          <p:nvPr/>
        </p:nvPicPr>
        <p:blipFill>
          <a:blip r:embed="rId3" cstate="print"/>
          <a:srcRect t="9891"/>
          <a:stretch>
            <a:fillRect/>
          </a:stretch>
        </p:blipFill>
        <p:spPr bwMode="auto">
          <a:xfrm>
            <a:off x="200025" y="1597025"/>
            <a:ext cx="37242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Rectangle 30"/>
          <p:cNvSpPr>
            <a:spLocks noGrp="1" noChangeArrowheads="1"/>
          </p:cNvSpPr>
          <p:nvPr>
            <p:ph type="body" idx="4294967295"/>
          </p:nvPr>
        </p:nvSpPr>
        <p:spPr>
          <a:xfrm>
            <a:off x="4103688" y="981075"/>
            <a:ext cx="5040312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en-US" altLang="ja-JP" sz="2000" dirty="0" smtClean="0"/>
              <a:t>Designed for low-mass </a:t>
            </a:r>
            <a:r>
              <a:rPr kumimoji="0" lang="en-US" altLang="ja-JP" sz="2000" dirty="0" err="1" smtClean="0"/>
              <a:t>dileptons</a:t>
            </a:r>
            <a:r>
              <a:rPr kumimoji="0" lang="en-US" altLang="ja-JP" sz="2000" dirty="0" smtClean="0"/>
              <a:t> in A+A</a:t>
            </a:r>
          </a:p>
          <a:p>
            <a:pPr lvl="1" eaLnBrk="1" hangingPunct="1">
              <a:lnSpc>
                <a:spcPct val="80000"/>
              </a:lnSpc>
            </a:pPr>
            <a:r>
              <a:rPr kumimoji="0" lang="en-US" altLang="ja-JP" sz="2000" dirty="0" smtClean="0"/>
              <a:t>Operated in Run-9 and 10</a:t>
            </a:r>
          </a:p>
          <a:p>
            <a:pPr lvl="4" eaLnBrk="1" hangingPunct="1">
              <a:lnSpc>
                <a:spcPct val="80000"/>
              </a:lnSpc>
            </a:pPr>
            <a:endParaRPr kumimoji="0" lang="en-US" altLang="ja-JP" sz="1600" dirty="0" smtClean="0"/>
          </a:p>
          <a:p>
            <a:pPr eaLnBrk="1" hangingPunct="1">
              <a:lnSpc>
                <a:spcPct val="80000"/>
              </a:lnSpc>
            </a:pPr>
            <a:r>
              <a:rPr kumimoji="0" lang="en-US" altLang="ja-JP" sz="2000" dirty="0" smtClean="0"/>
              <a:t>Removes </a:t>
            </a:r>
            <a:r>
              <a:rPr kumimoji="0" lang="en-US" altLang="ja-JP" sz="2000" dirty="0" err="1" smtClean="0"/>
              <a:t>Dalitz</a:t>
            </a:r>
            <a:r>
              <a:rPr kumimoji="0" lang="en-US" altLang="ja-JP" sz="2000" dirty="0" smtClean="0"/>
              <a:t> and conversion pairs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800" dirty="0" smtClean="0"/>
              <a:t>Reduce background </a:t>
            </a:r>
            <a:r>
              <a:rPr lang="en-US" altLang="ja-JP" sz="1800" dirty="0" smtClean="0">
                <a:sym typeface="Symbol" pitchFamily="18" charset="2"/>
              </a:rPr>
              <a:t>*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4419600" cy="3810000"/>
          </a:xfrm>
          <a:ln w="9525"/>
        </p:spPr>
        <p:txBody>
          <a:bodyPr/>
          <a:lstStyle/>
          <a:p>
            <a:pPr indent="-273050">
              <a:buSzTx/>
              <a:buFont typeface="Wingdings" charset="2"/>
              <a:buChar char="v"/>
            </a:pPr>
            <a:r>
              <a:rPr lang="en-US" altLang="ja-JP" sz="2000" dirty="0"/>
              <a:t>The average number of photo-electrons </a:t>
            </a:r>
            <a:r>
              <a:rPr lang="en-US" altLang="ja-JP" sz="2000" dirty="0" err="1"/>
              <a:t>N</a:t>
            </a:r>
            <a:r>
              <a:rPr lang="en-US" altLang="ja-JP" sz="2000" baseline="-25000" dirty="0" err="1"/>
              <a:t>pe</a:t>
            </a:r>
            <a:r>
              <a:rPr lang="en-US" altLang="ja-JP" sz="2000" dirty="0"/>
              <a:t> in a Cherenkov counter:</a:t>
            </a:r>
          </a:p>
          <a:p>
            <a:pPr indent="-273050">
              <a:buSzTx/>
              <a:buFont typeface="Arial" charset="0"/>
              <a:buNone/>
            </a:pPr>
            <a:r>
              <a:rPr lang="en-US" altLang="ja-JP" sz="2000" dirty="0"/>
              <a:t>   </a:t>
            </a:r>
          </a:p>
          <a:p>
            <a:pPr indent="-273050">
              <a:buSzTx/>
              <a:buFont typeface="Arial" charset="0"/>
              <a:buNone/>
            </a:pPr>
            <a:r>
              <a:rPr lang="en-US" altLang="ja-JP" sz="2000" dirty="0"/>
              <a:t>      with:</a:t>
            </a:r>
          </a:p>
          <a:p>
            <a:pPr lvl="1" indent="-273050">
              <a:buSzTx/>
              <a:buFont typeface="Arial" charset="0"/>
              <a:buChar char="•"/>
            </a:pPr>
            <a:r>
              <a:rPr lang="de-CH" sz="2000" dirty="0"/>
              <a:t> </a:t>
            </a:r>
          </a:p>
          <a:p>
            <a:pPr lvl="1" indent="-273050">
              <a:buSzTx/>
              <a:buFont typeface="Arial" charset="0"/>
              <a:buChar char="•"/>
            </a:pPr>
            <a:r>
              <a:rPr lang="de-CH" sz="2000" dirty="0"/>
              <a:t> </a:t>
            </a:r>
            <a:r>
              <a:rPr lang="en-US" altLang="ja-JP" sz="2000" dirty="0"/>
              <a:t>                 </a:t>
            </a:r>
          </a:p>
          <a:p>
            <a:pPr lvl="1" indent="-273050">
              <a:buSzTx/>
              <a:buFont typeface="Arial" charset="0"/>
              <a:buChar char="•"/>
            </a:pPr>
            <a:r>
              <a:rPr lang="en-US" altLang="ja-JP" sz="2000" dirty="0"/>
              <a:t>bandwidth: 6.2 </a:t>
            </a:r>
            <a:r>
              <a:rPr lang="en-US" altLang="ja-JP" sz="2000" dirty="0" err="1"/>
              <a:t>eV</a:t>
            </a:r>
            <a:r>
              <a:rPr lang="en-US" altLang="ja-JP" sz="2000" dirty="0"/>
              <a:t> (</a:t>
            </a:r>
            <a:r>
              <a:rPr lang="en-US" altLang="ja-JP" sz="2000" dirty="0" err="1"/>
              <a:t>CsI</a:t>
            </a:r>
            <a:r>
              <a:rPr lang="en-US" altLang="ja-JP" sz="2000" dirty="0"/>
              <a:t> photo-cathode threshold)  - 11.5 </a:t>
            </a:r>
            <a:r>
              <a:rPr lang="en-US" altLang="ja-JP" sz="2000" dirty="0" err="1"/>
              <a:t>eV</a:t>
            </a:r>
            <a:r>
              <a:rPr lang="en-US" altLang="ja-JP" sz="2000" dirty="0"/>
              <a:t> (CF</a:t>
            </a:r>
            <a:r>
              <a:rPr lang="en-US" altLang="ja-JP" sz="2000" baseline="-25000" dirty="0"/>
              <a:t>4</a:t>
            </a:r>
            <a:r>
              <a:rPr lang="en-US" altLang="ja-JP" sz="2000" dirty="0"/>
              <a:t> cut-off)</a:t>
            </a:r>
            <a:endParaRPr lang="de-CH" sz="2000" dirty="0"/>
          </a:p>
          <a:p>
            <a:pPr indent="-273050">
              <a:buSzTx/>
              <a:buFont typeface="Arial" charset="0"/>
              <a:buNone/>
            </a:pPr>
            <a:endParaRPr lang="de-CH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3810000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de-CH" sz="3200" dirty="0">
                <a:solidFill>
                  <a:srgbClr val="254061"/>
                </a:solidFill>
              </a:rPr>
              <a:t>HBD </a:t>
            </a:r>
            <a:r>
              <a:rPr lang="de-CH" sz="3200" dirty="0" err="1" smtClean="0">
                <a:solidFill>
                  <a:srgbClr val="254061"/>
                </a:solidFill>
              </a:rPr>
              <a:t>performance</a:t>
            </a:r>
            <a:endParaRPr lang="en-US" altLang="ja-JP" sz="2800" baseline="-25000" dirty="0"/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9DB4FA7-A590-C64B-A8E0-AE20A1B652E3}" type="slidenum">
              <a:rPr lang="en-US" altLang="ja-JP">
                <a:latin typeface="Arial" charset="0"/>
              </a:rPr>
              <a:pPr/>
              <a:t>6</a:t>
            </a:fld>
            <a:endParaRPr lang="en-US" altLang="ja-JP">
              <a:latin typeface="Arial" charset="0"/>
            </a:endParaRPr>
          </a:p>
        </p:txBody>
      </p:sp>
      <p:sp>
        <p:nvSpPr>
          <p:cNvPr id="103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2362200" y="6477000"/>
            <a:ext cx="2029496" cy="381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b="0" dirty="0" smtClean="0">
                <a:latin typeface="Arial" charset="0"/>
              </a:rPr>
              <a:t>2011-10-20</a:t>
            </a:r>
            <a:endParaRPr lang="en-US" altLang="ja-JP" b="0" dirty="0">
              <a:latin typeface="Arial" charset="0"/>
            </a:endParaRPr>
          </a:p>
        </p:txBody>
      </p:sp>
      <p:sp>
        <p:nvSpPr>
          <p:cNvPr id="1033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4391696" y="6477000"/>
            <a:ext cx="475230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T. Sakaguchi, Future Directions in HE QCD, RIKEN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43400" y="1078230"/>
          <a:ext cx="4495800" cy="3569970"/>
        </p:xfrm>
        <a:graphic>
          <a:graphicData uri="http://schemas.openxmlformats.org/drawingml/2006/table">
            <a:tbl>
              <a:tblPr/>
              <a:tblGrid>
                <a:gridCol w="3038475"/>
                <a:gridCol w="14573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kumimoji="0" lang="en-US" altLang="ja-JP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</a:t>
                      </a: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ideal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714 cm</a:t>
                      </a:r>
                      <a:r>
                        <a:rPr kumimoji="0" lang="de-CH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-1</a:t>
                      </a:r>
                      <a:endParaRPr kumimoji="0" lang="en-US" altLang="ja-JP" sz="180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Optical transparency of mesh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88.5 % 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Optical</a:t>
                      </a: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de-CH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transparency</a:t>
                      </a: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of </a:t>
                      </a:r>
                      <a:r>
                        <a:rPr kumimoji="0" lang="de-CH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photocath</a:t>
                      </a:r>
                      <a:r>
                        <a:rPr kumimoji="0" lang="de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. </a:t>
                      </a:r>
                      <a:endParaRPr kumimoji="0" lang="en-US" altLang="ja-JP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81.0 % 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Radiator gas transparency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89.0 % 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Transport efficiency 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80.0 % 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Reverse bias and pad threshold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90.0 % 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kumimoji="0" lang="de-CH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calculated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328 +/- 46 cm</a:t>
                      </a:r>
                      <a:r>
                        <a:rPr kumimoji="0" lang="de-CH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-1</a:t>
                      </a: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kumimoji="0" lang="de-CH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pe </a:t>
                      </a: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expected</a:t>
                      </a:r>
                      <a:endParaRPr kumimoji="0" lang="en-US" altLang="ja-JP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20.4 +/- 2.9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kumimoji="0" lang="de-CH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pe </a:t>
                      </a: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measured</a:t>
                      </a:r>
                      <a:endParaRPr kumimoji="0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kumimoji="0" lang="en-US" altLang="ja-JP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 </a:t>
                      </a: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measured value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330 </a:t>
                      </a: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cm</a:t>
                      </a:r>
                      <a:r>
                        <a:rPr kumimoji="0" lang="de-CH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-1</a:t>
                      </a:r>
                      <a:endParaRPr kumimoji="0" lang="en-US" altLang="ja-JP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457325" y="1897063"/>
          <a:ext cx="1762125" cy="481012"/>
        </p:xfrm>
        <a:graphic>
          <a:graphicData uri="http://schemas.openxmlformats.org/presentationml/2006/ole">
            <p:oleObj spid="_x0000_s371714" name="Equation" r:id="rId5" imgW="927000" imgH="253800" progId="Equation.3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838200" y="3032125"/>
          <a:ext cx="1066800" cy="396875"/>
        </p:xfrm>
        <a:graphic>
          <a:graphicData uri="http://schemas.openxmlformats.org/presentationml/2006/ole">
            <p:oleObj spid="_x0000_s371715" name="Equation" r:id="rId6" imgW="520560" imgH="228600" progId="Equation.3">
              <p:embed/>
            </p:oleObj>
          </a:graphicData>
        </a:graphic>
      </p:graphicFrame>
      <p:sp>
        <p:nvSpPr>
          <p:cNvPr id="1068" name="TextBox 10"/>
          <p:cNvSpPr txBox="1">
            <a:spLocks noChangeArrowheads="1"/>
          </p:cNvSpPr>
          <p:nvPr/>
        </p:nvSpPr>
        <p:spPr bwMode="auto">
          <a:xfrm>
            <a:off x="152400" y="547747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CH" sz="1800" dirty="0" err="1">
                <a:solidFill>
                  <a:srgbClr val="3709B7"/>
                </a:solidFill>
              </a:rPr>
              <a:t>The</a:t>
            </a:r>
            <a:r>
              <a:rPr lang="de-CH" sz="1800" dirty="0">
                <a:solidFill>
                  <a:srgbClr val="3709B7"/>
                </a:solidFill>
              </a:rPr>
              <a:t> high </a:t>
            </a:r>
            <a:r>
              <a:rPr lang="de-CH" sz="1800" dirty="0" err="1">
                <a:solidFill>
                  <a:srgbClr val="3709B7"/>
                </a:solidFill>
              </a:rPr>
              <a:t>photoelectron</a:t>
            </a:r>
            <a:r>
              <a:rPr lang="de-CH" sz="1800" dirty="0">
                <a:solidFill>
                  <a:srgbClr val="3709B7"/>
                </a:solidFill>
              </a:rPr>
              <a:t> </a:t>
            </a:r>
            <a:r>
              <a:rPr lang="de-CH" sz="1800" dirty="0" err="1">
                <a:solidFill>
                  <a:srgbClr val="3709B7"/>
                </a:solidFill>
              </a:rPr>
              <a:t>yield</a:t>
            </a:r>
            <a:r>
              <a:rPr lang="de-CH" sz="1800" dirty="0">
                <a:solidFill>
                  <a:srgbClr val="3709B7"/>
                </a:solidFill>
              </a:rPr>
              <a:t> </a:t>
            </a:r>
            <a:r>
              <a:rPr lang="de-CH" sz="1800" dirty="0" err="1">
                <a:solidFill>
                  <a:srgbClr val="3709B7"/>
                </a:solidFill>
                <a:sym typeface="Wingdings" charset="2"/>
              </a:rPr>
              <a:t></a:t>
            </a:r>
            <a:r>
              <a:rPr lang="de-CH" sz="1800" dirty="0" err="1">
                <a:solidFill>
                  <a:srgbClr val="3709B7"/>
                </a:solidFill>
              </a:rPr>
              <a:t>excellent</a:t>
            </a:r>
            <a:r>
              <a:rPr lang="de-CH" sz="1800" dirty="0">
                <a:solidFill>
                  <a:srgbClr val="3709B7"/>
                </a:solidFill>
              </a:rPr>
              <a:t> </a:t>
            </a:r>
            <a:r>
              <a:rPr lang="de-CH" sz="1800" dirty="0" err="1">
                <a:solidFill>
                  <a:srgbClr val="3709B7"/>
                </a:solidFill>
              </a:rPr>
              <a:t>single</a:t>
            </a:r>
            <a:r>
              <a:rPr lang="de-CH" sz="1800" dirty="0">
                <a:solidFill>
                  <a:srgbClr val="3709B7"/>
                </a:solidFill>
              </a:rPr>
              <a:t> </a:t>
            </a:r>
            <a:r>
              <a:rPr lang="de-CH" sz="1800" dirty="0" err="1">
                <a:solidFill>
                  <a:srgbClr val="3709B7"/>
                </a:solidFill>
              </a:rPr>
              <a:t>electron</a:t>
            </a:r>
            <a:r>
              <a:rPr lang="de-CH" sz="1800" dirty="0">
                <a:solidFill>
                  <a:srgbClr val="3709B7"/>
                </a:solidFill>
              </a:rPr>
              <a:t> </a:t>
            </a:r>
            <a:r>
              <a:rPr lang="de-CH" sz="1800" dirty="0" err="1">
                <a:solidFill>
                  <a:srgbClr val="3709B7"/>
                </a:solidFill>
              </a:rPr>
              <a:t>detection</a:t>
            </a:r>
            <a:r>
              <a:rPr lang="de-CH" sz="1800" dirty="0">
                <a:solidFill>
                  <a:srgbClr val="3709B7"/>
                </a:solidFill>
              </a:rPr>
              <a:t> </a:t>
            </a:r>
            <a:r>
              <a:rPr lang="de-CH" sz="1800" dirty="0" err="1">
                <a:solidFill>
                  <a:srgbClr val="3709B7"/>
                </a:solidFill>
              </a:rPr>
              <a:t>efficiency</a:t>
            </a:r>
            <a:r>
              <a:rPr lang="de-CH" sz="1800" dirty="0">
                <a:solidFill>
                  <a:srgbClr val="3709B7"/>
                </a:solidFill>
              </a:rPr>
              <a:t>:</a:t>
            </a:r>
          </a:p>
          <a:p>
            <a:r>
              <a:rPr lang="en-CA" sz="1800" dirty="0" err="1">
                <a:solidFill>
                  <a:srgbClr val="FF0000"/>
                </a:solidFill>
                <a:sym typeface="Wingdings" charset="2"/>
              </a:rPr>
              <a:t></a:t>
            </a:r>
            <a:r>
              <a:rPr lang="en-CA" sz="1800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en-CA" sz="1800" dirty="0">
                <a:solidFill>
                  <a:srgbClr val="FF0000"/>
                </a:solidFill>
              </a:rPr>
              <a:t>Single electron efficiency using a sample of open </a:t>
            </a:r>
            <a:r>
              <a:rPr lang="en-CA" sz="1800" dirty="0" err="1">
                <a:solidFill>
                  <a:srgbClr val="FF0000"/>
                </a:solidFill>
              </a:rPr>
              <a:t>Dalitz</a:t>
            </a:r>
            <a:r>
              <a:rPr lang="en-CA" sz="1800" dirty="0">
                <a:solidFill>
                  <a:srgbClr val="FF0000"/>
                </a:solidFill>
              </a:rPr>
              <a:t> decays: </a:t>
            </a:r>
            <a:r>
              <a:rPr lang="en-CA" sz="1800" b="1" dirty="0" err="1">
                <a:solidFill>
                  <a:srgbClr val="FF0000"/>
                </a:solidFill>
                <a:sym typeface="Symbol" charset="2"/>
              </a:rPr>
              <a:t></a:t>
            </a:r>
            <a:r>
              <a:rPr lang="en-CA" sz="1800" b="1" dirty="0">
                <a:solidFill>
                  <a:srgbClr val="FF0000"/>
                </a:solidFill>
                <a:sym typeface="Symbol" charset="2"/>
              </a:rPr>
              <a:t> ~ 90 %</a:t>
            </a:r>
          </a:p>
          <a:p>
            <a:r>
              <a:rPr lang="en-CA" sz="1800" dirty="0" err="1">
                <a:solidFill>
                  <a:srgbClr val="FF0000"/>
                </a:solidFill>
                <a:sym typeface="Wingdings" charset="2"/>
              </a:rPr>
              <a:t></a:t>
            </a:r>
            <a:r>
              <a:rPr lang="en-CA" sz="1800" dirty="0">
                <a:sym typeface="Wingdings" charset="2"/>
              </a:rPr>
              <a:t> </a:t>
            </a:r>
            <a:r>
              <a:rPr lang="en-CA" sz="1800" dirty="0">
                <a:solidFill>
                  <a:srgbClr val="FF0000"/>
                </a:solidFill>
              </a:rPr>
              <a:t>Single electron efficiency derived from the J/</a:t>
            </a:r>
            <a:r>
              <a:rPr lang="en-CA" sz="1800" dirty="0">
                <a:solidFill>
                  <a:srgbClr val="FF0000"/>
                </a:solidFill>
                <a:latin typeface="Symbol" charset="2"/>
              </a:rPr>
              <a:t>Y </a:t>
            </a:r>
            <a:r>
              <a:rPr lang="en-CA" sz="1800" dirty="0">
                <a:solidFill>
                  <a:srgbClr val="FF0000"/>
                </a:solidFill>
              </a:rPr>
              <a:t>region: </a:t>
            </a:r>
            <a:r>
              <a:rPr lang="en-CA" sz="1800" b="1" dirty="0" err="1">
                <a:solidFill>
                  <a:srgbClr val="FF0000"/>
                </a:solidFill>
                <a:sym typeface="Symbol" charset="2"/>
              </a:rPr>
              <a:t></a:t>
            </a:r>
            <a:r>
              <a:rPr lang="en-CA" sz="1800" b="1" dirty="0">
                <a:solidFill>
                  <a:srgbClr val="FF0000"/>
                </a:solidFill>
                <a:sym typeface="Symbol" charset="2"/>
              </a:rPr>
              <a:t> = 90.6 </a:t>
            </a:r>
            <a:r>
              <a:rPr lang="en-CA" sz="1800" b="1" dirty="0" err="1">
                <a:solidFill>
                  <a:srgbClr val="FF0000"/>
                </a:solidFill>
                <a:sym typeface="Symbol" charset="2"/>
              </a:rPr>
              <a:t></a:t>
            </a:r>
            <a:r>
              <a:rPr lang="en-CA" sz="1800" b="1" dirty="0">
                <a:solidFill>
                  <a:srgbClr val="FF0000"/>
                </a:solidFill>
                <a:sym typeface="Symbol" charset="2"/>
              </a:rPr>
              <a:t> 9.9 %</a:t>
            </a:r>
            <a:r>
              <a:rPr lang="en-CA" sz="1800" b="1" dirty="0">
                <a:solidFill>
                  <a:srgbClr val="FF0000"/>
                </a:solidFill>
              </a:rPr>
              <a:t> </a:t>
            </a:r>
            <a:r>
              <a:rPr lang="en-CA" sz="18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28" name="Object 45"/>
          <p:cNvGraphicFramePr>
            <a:graphicFrameLocks noChangeAspect="1"/>
          </p:cNvGraphicFramePr>
          <p:nvPr/>
        </p:nvGraphicFramePr>
        <p:xfrm>
          <a:off x="857250" y="2514600"/>
          <a:ext cx="2836863" cy="557213"/>
        </p:xfrm>
        <a:graphic>
          <a:graphicData uri="http://schemas.openxmlformats.org/presentationml/2006/ole">
            <p:oleObj spid="_x0000_s371716" name="Equation" r:id="rId7" imgW="181584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91000" y="4873625"/>
            <a:ext cx="4592638" cy="460375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00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CH" sz="2400" b="1" dirty="0" err="1">
                <a:solidFill>
                  <a:srgbClr val="0B02BE"/>
                </a:solidFill>
                <a:latin typeface="Calibri" charset="0"/>
              </a:rPr>
              <a:t>The</a:t>
            </a:r>
            <a:r>
              <a:rPr lang="de-CH" sz="2400" b="1" dirty="0">
                <a:solidFill>
                  <a:srgbClr val="0B02BE"/>
                </a:solidFill>
                <a:latin typeface="Calibri" charset="0"/>
              </a:rPr>
              <a:t> </a:t>
            </a:r>
            <a:r>
              <a:rPr lang="de-CH" sz="2400" b="1" dirty="0" err="1">
                <a:solidFill>
                  <a:srgbClr val="0B02BE"/>
                </a:solidFill>
                <a:latin typeface="Calibri" charset="0"/>
              </a:rPr>
              <a:t>highest</a:t>
            </a:r>
            <a:r>
              <a:rPr lang="de-CH" sz="2400" b="1" dirty="0">
                <a:solidFill>
                  <a:srgbClr val="0B02BE"/>
                </a:solidFill>
                <a:latin typeface="Calibri" charset="0"/>
              </a:rPr>
              <a:t> </a:t>
            </a:r>
            <a:r>
              <a:rPr lang="de-CH" sz="2400" b="1" dirty="0" err="1">
                <a:solidFill>
                  <a:srgbClr val="0B02BE"/>
                </a:solidFill>
                <a:latin typeface="Calibri" charset="0"/>
              </a:rPr>
              <a:t>ever</a:t>
            </a:r>
            <a:r>
              <a:rPr lang="de-CH" sz="2400" b="1" dirty="0">
                <a:solidFill>
                  <a:srgbClr val="0B02BE"/>
                </a:solidFill>
                <a:latin typeface="Calibri" charset="0"/>
              </a:rPr>
              <a:t> </a:t>
            </a:r>
            <a:r>
              <a:rPr lang="de-CH" sz="2400" b="1" dirty="0" err="1">
                <a:solidFill>
                  <a:srgbClr val="0B02BE"/>
                </a:solidFill>
                <a:latin typeface="Calibri" charset="0"/>
              </a:rPr>
              <a:t>measured</a:t>
            </a:r>
            <a:r>
              <a:rPr lang="de-CH" sz="2400" b="1" dirty="0">
                <a:solidFill>
                  <a:srgbClr val="0B02BE"/>
                </a:solidFill>
                <a:latin typeface="Calibri" charset="0"/>
              </a:rPr>
              <a:t> N</a:t>
            </a:r>
            <a:r>
              <a:rPr lang="de-CH" sz="2400" b="1" baseline="-25000" dirty="0">
                <a:solidFill>
                  <a:srgbClr val="0B02BE"/>
                </a:solidFill>
                <a:latin typeface="Calibri" charset="0"/>
              </a:rPr>
              <a:t>0</a:t>
            </a:r>
            <a:r>
              <a:rPr lang="de-CH" sz="2400" b="1" dirty="0">
                <a:solidFill>
                  <a:srgbClr val="0B02BE"/>
                </a:solidFill>
                <a:latin typeface="Calibri" charset="0"/>
              </a:rPr>
              <a:t>!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5ED2A52-E747-46DC-AFDF-1FBF36161A05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203848" y="6477000"/>
            <a:ext cx="1187848" cy="381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z="1400" b="0" smtClean="0">
                <a:latin typeface="Arial" charset="0"/>
              </a:rPr>
              <a:t>2011-10-20</a:t>
            </a:r>
            <a:endParaRPr lang="en-US" sz="1400" b="0" dirty="0">
              <a:latin typeface="Arial" charset="0"/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4788024" y="6477000"/>
            <a:ext cx="4355976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T. Sakaguchi, Future Directions in HE QCD, RIKEN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5" name="Content Placeholder 9" descr="Pictur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917575"/>
            <a:ext cx="2971800" cy="5483225"/>
          </a:xfrm>
          <a:ln w="9525"/>
        </p:spPr>
      </p:pic>
      <p:sp>
        <p:nvSpPr>
          <p:cNvPr id="8" name="TextBox 7"/>
          <p:cNvSpPr txBox="1"/>
          <p:nvPr/>
        </p:nvSpPr>
        <p:spPr>
          <a:xfrm>
            <a:off x="271463" y="1243013"/>
            <a:ext cx="5600700" cy="2278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CH" sz="2800" u="sng" dirty="0" err="1">
                <a:solidFill>
                  <a:srgbClr val="3709B7"/>
                </a:solidFill>
                <a:latin typeface="Calibri" pitchFamily="34" charset="0"/>
              </a:rPr>
              <a:t>Present</a:t>
            </a:r>
            <a:r>
              <a:rPr lang="de-CH" sz="2800" u="sng" dirty="0">
                <a:solidFill>
                  <a:srgbClr val="3709B7"/>
                </a:solidFill>
                <a:latin typeface="Calibri" pitchFamily="34" charset="0"/>
              </a:rPr>
              <a:t> </a:t>
            </a:r>
            <a:r>
              <a:rPr lang="de-CH" sz="2800" u="sng" dirty="0" err="1">
                <a:solidFill>
                  <a:srgbClr val="3709B7"/>
                </a:solidFill>
                <a:latin typeface="Calibri" pitchFamily="34" charset="0"/>
              </a:rPr>
              <a:t>status</a:t>
            </a:r>
            <a:r>
              <a:rPr lang="de-CH" sz="2800" u="sng" dirty="0">
                <a:solidFill>
                  <a:srgbClr val="3709B7"/>
                </a:solidFill>
                <a:latin typeface="Calibri" pitchFamily="34" charset="0"/>
              </a:rPr>
              <a:t> </a:t>
            </a:r>
            <a:r>
              <a:rPr lang="de-CH" sz="2800" u="sng" dirty="0" err="1">
                <a:solidFill>
                  <a:srgbClr val="3709B7"/>
                </a:solidFill>
                <a:latin typeface="Calibri" pitchFamily="34" charset="0"/>
              </a:rPr>
              <a:t>from</a:t>
            </a:r>
            <a:r>
              <a:rPr lang="de-CH" sz="2800" u="sng" dirty="0">
                <a:solidFill>
                  <a:srgbClr val="3709B7"/>
                </a:solidFill>
                <a:latin typeface="Calibri" pitchFamily="34" charset="0"/>
              </a:rPr>
              <a:t> Run-9 </a:t>
            </a:r>
            <a:r>
              <a:rPr lang="de-CH" sz="2800" u="sng" dirty="0" err="1">
                <a:solidFill>
                  <a:srgbClr val="3709B7"/>
                </a:solidFill>
                <a:latin typeface="Calibri" pitchFamily="34" charset="0"/>
              </a:rPr>
              <a:t>p+p</a:t>
            </a:r>
            <a:r>
              <a:rPr lang="de-CH" sz="2800" dirty="0">
                <a:solidFill>
                  <a:srgbClr val="3709B7"/>
                </a:solidFill>
                <a:latin typeface="Calibri" pitchFamily="34" charset="0"/>
              </a:rPr>
              <a:t>:</a:t>
            </a:r>
          </a:p>
          <a:p>
            <a:endParaRPr lang="de-CH" sz="2400" dirty="0">
              <a:solidFill>
                <a:srgbClr val="254061"/>
              </a:solidFill>
              <a:latin typeface="Calibri" pitchFamily="34" charset="0"/>
            </a:endParaRPr>
          </a:p>
          <a:p>
            <a:r>
              <a:rPr lang="de-CH" sz="2400" dirty="0">
                <a:solidFill>
                  <a:srgbClr val="254061"/>
                </a:solidFill>
                <a:latin typeface="Calibri" pitchFamily="34" charset="0"/>
              </a:rPr>
              <a:t>Background </a:t>
            </a:r>
            <a:r>
              <a:rPr lang="de-CH" sz="2400" dirty="0" err="1">
                <a:solidFill>
                  <a:srgbClr val="254061"/>
                </a:solidFill>
                <a:latin typeface="Calibri" pitchFamily="34" charset="0"/>
              </a:rPr>
              <a:t>reduction</a:t>
            </a:r>
            <a:r>
              <a:rPr lang="de-CH" sz="2400" dirty="0">
                <a:solidFill>
                  <a:srgbClr val="254061"/>
                </a:solidFill>
                <a:latin typeface="Calibri" pitchFamily="34" charset="0"/>
              </a:rPr>
              <a:t> in </a:t>
            </a:r>
            <a:r>
              <a:rPr lang="de-CH" sz="2400" dirty="0" err="1">
                <a:solidFill>
                  <a:srgbClr val="254061"/>
                </a:solidFill>
                <a:latin typeface="Calibri" pitchFamily="34" charset="0"/>
              </a:rPr>
              <a:t>m</a:t>
            </a:r>
            <a:r>
              <a:rPr lang="de-CH" sz="2400" baseline="-25000" dirty="0" err="1">
                <a:solidFill>
                  <a:srgbClr val="254061"/>
                </a:solidFill>
                <a:latin typeface="Calibri" pitchFamily="34" charset="0"/>
              </a:rPr>
              <a:t>ee</a:t>
            </a:r>
            <a:r>
              <a:rPr lang="de-CH" sz="2400" dirty="0">
                <a:solidFill>
                  <a:srgbClr val="254061"/>
                </a:solidFill>
                <a:latin typeface="Calibri" pitchFamily="34" charset="0"/>
              </a:rPr>
              <a:t> &gt; 0.15 GeV/c</a:t>
            </a:r>
            <a:r>
              <a:rPr lang="de-CH" sz="2400" baseline="30000" dirty="0">
                <a:solidFill>
                  <a:srgbClr val="254061"/>
                </a:solidFill>
                <a:latin typeface="Calibri" pitchFamily="34" charset="0"/>
              </a:rPr>
              <a:t>2</a:t>
            </a:r>
          </a:p>
          <a:p>
            <a:r>
              <a:rPr lang="de-CH" sz="2200" dirty="0">
                <a:solidFill>
                  <a:srgbClr val="254061"/>
                </a:solidFill>
                <a:latin typeface="Calibri" pitchFamily="34" charset="0"/>
              </a:rPr>
              <a:t>(not </a:t>
            </a:r>
            <a:r>
              <a:rPr lang="de-CH" sz="2200" dirty="0" err="1">
                <a:solidFill>
                  <a:srgbClr val="254061"/>
                </a:solidFill>
                <a:latin typeface="Calibri" pitchFamily="34" charset="0"/>
              </a:rPr>
              <a:t>fully</a:t>
            </a:r>
            <a:r>
              <a:rPr lang="de-CH" sz="2200" dirty="0">
                <a:solidFill>
                  <a:srgbClr val="254061"/>
                </a:solidFill>
                <a:latin typeface="Calibri" pitchFamily="34" charset="0"/>
              </a:rPr>
              <a:t> </a:t>
            </a:r>
            <a:r>
              <a:rPr lang="de-CH" sz="2200" dirty="0" err="1">
                <a:solidFill>
                  <a:srgbClr val="254061"/>
                </a:solidFill>
                <a:latin typeface="Calibri" pitchFamily="34" charset="0"/>
              </a:rPr>
              <a:t>optimized</a:t>
            </a:r>
            <a:r>
              <a:rPr lang="de-CH" sz="2200" dirty="0">
                <a:solidFill>
                  <a:srgbClr val="254061"/>
                </a:solidFill>
                <a:latin typeface="Calibri" pitchFamily="34" charset="0"/>
              </a:rPr>
              <a:t>)</a:t>
            </a:r>
          </a:p>
          <a:p>
            <a:r>
              <a:rPr lang="de-CH" sz="2400" dirty="0">
                <a:solidFill>
                  <a:srgbClr val="254061"/>
                </a:solidFill>
                <a:latin typeface="Calibri" pitchFamily="34" charset="0"/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3375" y="3086100"/>
          <a:ext cx="5167313" cy="1803718"/>
        </p:xfrm>
        <a:graphic>
          <a:graphicData uri="http://schemas.openxmlformats.org/drawingml/2006/table">
            <a:tbl>
              <a:tblPr/>
              <a:tblGrid>
                <a:gridCol w="419100"/>
                <a:gridCol w="2346325"/>
                <a:gridCol w="2401888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Step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Bckg. reduction factor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matching to HBD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double hit cut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close hit cut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48400" y="914400"/>
            <a:ext cx="18288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de-CH" sz="1400" b="1">
                <a:latin typeface="Calibri" pitchFamily="34" charset="0"/>
              </a:rPr>
              <a:t>Pairs in Central Arms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740025"/>
            <a:ext cx="18288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de-CH" sz="1400" b="1">
                <a:latin typeface="Calibri" pitchFamily="34" charset="0"/>
              </a:rPr>
              <a:t>Pairs matched to HBD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568825"/>
            <a:ext cx="18288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de-CH" sz="1400" b="1">
                <a:latin typeface="Calibri" pitchFamily="34" charset="0"/>
              </a:rPr>
              <a:t>Pairs after HBD reject.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6629400" cy="533400"/>
          </a:xfrm>
        </p:spPr>
        <p:txBody>
          <a:bodyPr>
            <a:noAutofit/>
          </a:bodyPr>
          <a:lstStyle/>
          <a:p>
            <a:r>
              <a:rPr lang="de-CH" sz="2800" dirty="0" smtClean="0">
                <a:solidFill>
                  <a:srgbClr val="254061"/>
                </a:solidFill>
                <a:cs typeface="Arial" charset="0"/>
              </a:rPr>
              <a:t>Background rejection in p+p</a:t>
            </a:r>
            <a:endParaRPr lang="en-US" sz="2800" dirty="0" smtClean="0">
              <a:solidFill>
                <a:srgbClr val="25406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53200" y="3581400"/>
            <a:ext cx="320675" cy="320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53200" y="1600200"/>
            <a:ext cx="320675" cy="3206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5562600"/>
            <a:ext cx="320675" cy="320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71450" y="1414463"/>
            <a:ext cx="5157788" cy="4833937"/>
          </a:xfrm>
          <a:ln w="9525"/>
        </p:spPr>
        <p:txBody>
          <a:bodyPr>
            <a:normAutofit lnSpcReduction="10000"/>
          </a:bodyPr>
          <a:lstStyle/>
          <a:p>
            <a:pPr indent="-273050">
              <a:buSzTx/>
            </a:pPr>
            <a:r>
              <a:rPr lang="de-CH" sz="2200" dirty="0" err="1" smtClean="0"/>
              <a:t>Rejection</a:t>
            </a:r>
            <a:r>
              <a:rPr lang="de-CH" sz="2200" dirty="0" smtClean="0"/>
              <a:t> </a:t>
            </a:r>
            <a:r>
              <a:rPr lang="de-CH" sz="2200" dirty="0"/>
              <a:t>of</a:t>
            </a:r>
            <a:r>
              <a:rPr lang="de-CH" sz="2200" dirty="0" smtClean="0"/>
              <a:t> </a:t>
            </a:r>
            <a:r>
              <a:rPr lang="de-CH" sz="2200" dirty="0" err="1" smtClean="0"/>
              <a:t>upstream</a:t>
            </a:r>
            <a:r>
              <a:rPr lang="de-CH" sz="2200" dirty="0" smtClean="0"/>
              <a:t> </a:t>
            </a:r>
            <a:r>
              <a:rPr lang="de-CH" sz="2200" dirty="0" err="1"/>
              <a:t>conversions</a:t>
            </a:r>
            <a:r>
              <a:rPr lang="de-CH" sz="2200" dirty="0"/>
              <a:t> and </a:t>
            </a:r>
            <a:r>
              <a:rPr lang="en-US" altLang="ja-JP" sz="2200" dirty="0">
                <a:latin typeface="Symbol" charset="2"/>
              </a:rPr>
              <a:t>p</a:t>
            </a:r>
            <a:r>
              <a:rPr lang="en-US" altLang="ja-JP" sz="2200" baseline="30000" dirty="0">
                <a:latin typeface="Symbol" charset="2"/>
              </a:rPr>
              <a:t>0</a:t>
            </a:r>
            <a:r>
              <a:rPr lang="de-CH" sz="2200" dirty="0"/>
              <a:t> </a:t>
            </a:r>
            <a:r>
              <a:rPr lang="de-CH" sz="2200" dirty="0" err="1"/>
              <a:t>Dalitz</a:t>
            </a:r>
            <a:r>
              <a:rPr lang="de-CH" sz="2200" dirty="0"/>
              <a:t> </a:t>
            </a:r>
            <a:r>
              <a:rPr lang="de-CH" sz="2200" dirty="0" err="1"/>
              <a:t>pairs</a:t>
            </a:r>
            <a:r>
              <a:rPr lang="de-CH" sz="2200" dirty="0"/>
              <a:t> </a:t>
            </a:r>
            <a:r>
              <a:rPr lang="de-CH" sz="2200" dirty="0" err="1"/>
              <a:t>is</a:t>
            </a:r>
            <a:r>
              <a:rPr lang="de-CH" sz="2200" dirty="0"/>
              <a:t> </a:t>
            </a:r>
            <a:r>
              <a:rPr lang="de-CH" sz="2200" dirty="0" err="1"/>
              <a:t>achieved</a:t>
            </a:r>
            <a:r>
              <a:rPr lang="de-CH" sz="2200" dirty="0"/>
              <a:t> </a:t>
            </a:r>
            <a:r>
              <a:rPr lang="de-CH" sz="2200" dirty="0" err="1"/>
              <a:t>with</a:t>
            </a:r>
            <a:r>
              <a:rPr lang="de-CH" sz="2200" dirty="0"/>
              <a:t> </a:t>
            </a:r>
            <a:r>
              <a:rPr lang="de-CH" sz="2200" dirty="0" err="1"/>
              <a:t>single/double</a:t>
            </a:r>
            <a:r>
              <a:rPr lang="de-CH" sz="2200" dirty="0"/>
              <a:t> </a:t>
            </a:r>
            <a:r>
              <a:rPr lang="de-CH" sz="2200" dirty="0" err="1"/>
              <a:t>charge</a:t>
            </a:r>
            <a:r>
              <a:rPr lang="de-CH" sz="2200" dirty="0"/>
              <a:t> </a:t>
            </a:r>
            <a:r>
              <a:rPr lang="de-CH" sz="2200" dirty="0" err="1" smtClean="0"/>
              <a:t>cut</a:t>
            </a:r>
            <a:endParaRPr lang="de-CH" sz="2200" dirty="0" smtClean="0"/>
          </a:p>
          <a:p>
            <a:pPr indent="-273050">
              <a:buSzTx/>
              <a:buFont typeface="Wingdings" charset="2"/>
              <a:buChar char="v"/>
            </a:pPr>
            <a:endParaRPr lang="de-CH" sz="2200" dirty="0" smtClean="0"/>
          </a:p>
          <a:p>
            <a:pPr indent="-273050">
              <a:buSzTx/>
              <a:buFont typeface="Wingdings" charset="2"/>
              <a:buChar char="v"/>
            </a:pPr>
            <a:r>
              <a:rPr lang="de-CH" sz="2200" dirty="0" err="1"/>
              <a:t>This</a:t>
            </a:r>
            <a:r>
              <a:rPr lang="de-CH" sz="2200" dirty="0"/>
              <a:t> </a:t>
            </a:r>
            <a:r>
              <a:rPr lang="de-CH" sz="2200" dirty="0" err="1"/>
              <a:t>requires</a:t>
            </a:r>
            <a:r>
              <a:rPr lang="de-CH" sz="2200" dirty="0"/>
              <a:t> good </a:t>
            </a:r>
            <a:r>
              <a:rPr lang="de-CH" sz="2200" dirty="0" err="1"/>
              <a:t>gain</a:t>
            </a:r>
            <a:r>
              <a:rPr lang="de-CH" sz="2200" dirty="0"/>
              <a:t> </a:t>
            </a:r>
            <a:r>
              <a:rPr lang="de-CH" sz="2200" dirty="0" err="1"/>
              <a:t>calibration</a:t>
            </a:r>
            <a:r>
              <a:rPr lang="de-CH" sz="2200" dirty="0"/>
              <a:t> </a:t>
            </a:r>
            <a:r>
              <a:rPr lang="de-CH" sz="2200" dirty="0" err="1"/>
              <a:t>throughout</a:t>
            </a:r>
            <a:r>
              <a:rPr lang="de-CH" sz="2200" dirty="0"/>
              <a:t> </a:t>
            </a:r>
            <a:r>
              <a:rPr lang="de-CH" sz="2200" dirty="0" err="1"/>
              <a:t>the</a:t>
            </a:r>
            <a:r>
              <a:rPr lang="de-CH" sz="2200" dirty="0"/>
              <a:t> </a:t>
            </a:r>
            <a:r>
              <a:rPr lang="de-CH" sz="2200" dirty="0" err="1"/>
              <a:t>entire</a:t>
            </a:r>
            <a:r>
              <a:rPr lang="de-CH" sz="2200" dirty="0"/>
              <a:t> </a:t>
            </a:r>
            <a:r>
              <a:rPr lang="de-CH" sz="2200" dirty="0" err="1"/>
              <a:t>run</a:t>
            </a:r>
            <a:endParaRPr lang="de-CH" sz="2200" dirty="0"/>
          </a:p>
          <a:p>
            <a:pPr indent="-273050">
              <a:buSzTx/>
              <a:buFont typeface="Wingdings" charset="2"/>
              <a:buChar char="v"/>
            </a:pPr>
            <a:endParaRPr lang="en-US" altLang="ja-JP" sz="2200" dirty="0"/>
          </a:p>
          <a:p>
            <a:pPr indent="-273050">
              <a:buSzTx/>
              <a:buFont typeface="Wingdings" charset="2"/>
              <a:buChar char="v"/>
            </a:pPr>
            <a:r>
              <a:rPr lang="en-US" altLang="ja-JP" sz="2200" dirty="0"/>
              <a:t>Single electrons hits studied using MC electrons from </a:t>
            </a:r>
            <a:r>
              <a:rPr lang="en-US" altLang="ja-JP" sz="2200" dirty="0" err="1">
                <a:latin typeface="Symbol" charset="2"/>
              </a:rPr>
              <a:t>f</a:t>
            </a:r>
            <a:r>
              <a:rPr lang="en-US" altLang="ja-JP" sz="2200" dirty="0">
                <a:sym typeface="Wingdings" charset="2"/>
              </a:rPr>
              <a:t>-&gt;</a:t>
            </a:r>
            <a:r>
              <a:rPr lang="en-US" altLang="ja-JP" sz="2200" dirty="0" err="1"/>
              <a:t>e</a:t>
            </a:r>
            <a:r>
              <a:rPr lang="en-US" altLang="ja-JP" sz="2200" baseline="30000" dirty="0" err="1"/>
              <a:t>+</a:t>
            </a:r>
            <a:r>
              <a:rPr lang="en-US" altLang="ja-JP" sz="2200" dirty="0" err="1"/>
              <a:t>e</a:t>
            </a:r>
            <a:r>
              <a:rPr lang="en-US" altLang="ja-JP" sz="2200" baseline="30000" dirty="0"/>
              <a:t>-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embedded  </a:t>
            </a:r>
            <a:r>
              <a:rPr lang="en-US" altLang="ja-JP" sz="2200" dirty="0"/>
              <a:t>in </a:t>
            </a:r>
            <a:r>
              <a:rPr lang="en-US" altLang="ja-JP" sz="2200" dirty="0" err="1"/>
              <a:t>Au+Au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data</a:t>
            </a:r>
          </a:p>
          <a:p>
            <a:pPr indent="-273050">
              <a:buSzTx/>
              <a:buFont typeface="Wingdings" charset="2"/>
              <a:buChar char="v"/>
            </a:pPr>
            <a:endParaRPr lang="en-US" altLang="ja-JP" sz="2200" dirty="0" smtClean="0"/>
          </a:p>
          <a:p>
            <a:pPr indent="-273050">
              <a:buSzTx/>
              <a:buFont typeface="Wingdings" charset="2"/>
              <a:buChar char="v"/>
            </a:pPr>
            <a:r>
              <a:rPr lang="en-US" altLang="ja-JP" sz="2200" dirty="0"/>
              <a:t>Double electron hits studied using  MC </a:t>
            </a:r>
            <a:r>
              <a:rPr lang="en-US" altLang="ja-JP" sz="2200" dirty="0">
                <a:latin typeface="Symbol" charset="2"/>
              </a:rPr>
              <a:t>p</a:t>
            </a:r>
            <a:r>
              <a:rPr lang="en-US" altLang="ja-JP" sz="2200" baseline="30000" dirty="0">
                <a:latin typeface="Symbol" charset="2"/>
              </a:rPr>
              <a:t>0</a:t>
            </a:r>
            <a:r>
              <a:rPr lang="en-US" altLang="ja-JP" sz="2200" dirty="0">
                <a:latin typeface="Symbol" charset="2"/>
              </a:rPr>
              <a:t>-&gt;</a:t>
            </a:r>
            <a:r>
              <a:rPr lang="en-US" altLang="ja-JP" sz="2200" dirty="0" err="1">
                <a:latin typeface="Symbol" charset="2"/>
              </a:rPr>
              <a:t>gg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embedded </a:t>
            </a:r>
            <a:r>
              <a:rPr lang="en-US" altLang="ja-JP" sz="2200" dirty="0"/>
              <a:t>in </a:t>
            </a:r>
            <a:r>
              <a:rPr lang="en-US" altLang="ja-JP" sz="2200" dirty="0" err="1"/>
              <a:t>Au+Au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data</a:t>
            </a:r>
            <a:endParaRPr lang="de-CH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533400"/>
          </a:xfrm>
          <a:noFill/>
          <a:ln/>
        </p:spPr>
        <p:txBody>
          <a:bodyPr/>
          <a:lstStyle/>
          <a:p>
            <a:r>
              <a:rPr lang="de-CH" sz="3000" dirty="0" err="1">
                <a:solidFill>
                  <a:srgbClr val="254061"/>
                </a:solidFill>
              </a:rPr>
              <a:t>The</a:t>
            </a:r>
            <a:r>
              <a:rPr lang="de-CH" sz="3000" dirty="0">
                <a:solidFill>
                  <a:srgbClr val="254061"/>
                </a:solidFill>
              </a:rPr>
              <a:t> HBD </a:t>
            </a:r>
            <a:r>
              <a:rPr lang="de-CH" sz="3000" dirty="0" err="1">
                <a:solidFill>
                  <a:srgbClr val="254061"/>
                </a:solidFill>
              </a:rPr>
              <a:t>analysis</a:t>
            </a:r>
            <a:r>
              <a:rPr lang="de-CH" sz="3000" dirty="0">
                <a:solidFill>
                  <a:srgbClr val="254061"/>
                </a:solidFill>
              </a:rPr>
              <a:t> in </a:t>
            </a:r>
            <a:r>
              <a:rPr lang="de-CH" sz="3000" dirty="0" err="1">
                <a:solidFill>
                  <a:srgbClr val="254061"/>
                </a:solidFill>
              </a:rPr>
              <a:t>Au+</a:t>
            </a:r>
            <a:r>
              <a:rPr lang="de-CH" sz="3000" dirty="0" err="1" smtClean="0">
                <a:solidFill>
                  <a:srgbClr val="254061"/>
                </a:solidFill>
              </a:rPr>
              <a:t>Au</a:t>
            </a:r>
            <a:r>
              <a:rPr lang="de-CH" sz="3000" dirty="0" smtClean="0">
                <a:solidFill>
                  <a:srgbClr val="254061"/>
                </a:solidFill>
              </a:rPr>
              <a:t> (Run-10):</a:t>
            </a:r>
            <a:r>
              <a:rPr lang="de-CH" sz="3000" dirty="0" smtClean="0">
                <a:solidFill>
                  <a:srgbClr val="254061"/>
                </a:solidFill>
                <a:ea typeface="Arial" charset="0"/>
                <a:cs typeface="Arial" charset="0"/>
              </a:rPr>
              <a:t> </a:t>
            </a:r>
            <a:endParaRPr lang="en-US" altLang="ja-JP" dirty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9BEA784-7F7B-394B-8AA7-62269007662E}" type="slidenum">
              <a:rPr lang="en-US" altLang="ja-JP">
                <a:latin typeface="Arial" charset="0"/>
              </a:rPr>
              <a:pPr/>
              <a:t>8</a:t>
            </a:fld>
            <a:endParaRPr lang="en-US" altLang="ja-JP">
              <a:latin typeface="Arial" charset="0"/>
            </a:endParaRPr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925" y="1171575"/>
            <a:ext cx="3190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7663" y="3741738"/>
            <a:ext cx="3467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34063" y="1114425"/>
            <a:ext cx="2808287" cy="307975"/>
          </a:xfrm>
          <a:prstGeom prst="rect">
            <a:avLst/>
          </a:prstGeom>
          <a:solidFill>
            <a:schemeClr val="bg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CH" sz="1400" b="1">
                <a:latin typeface="Calibri" charset="0"/>
              </a:rPr>
              <a:t>Single vs. double charge</a:t>
            </a:r>
            <a:endParaRPr lang="en-US" altLang="ja-JP" sz="1400" b="1">
              <a:latin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9288" y="3705225"/>
            <a:ext cx="2884487" cy="307975"/>
          </a:xfrm>
          <a:prstGeom prst="rect">
            <a:avLst/>
          </a:prstGeom>
          <a:solidFill>
            <a:schemeClr val="bg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CH" sz="1400" b="1">
                <a:latin typeface="Calibri" charset="0"/>
              </a:rPr>
              <a:t>Single efficiency vs. double rejection</a:t>
            </a:r>
            <a:endParaRPr lang="en-US" altLang="ja-JP" sz="1400" b="1">
              <a:latin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90257" y="4836319"/>
            <a:ext cx="1874837" cy="1873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CH" sz="1100" b="1">
                <a:latin typeface="Calibri" charset="0"/>
              </a:rPr>
              <a:t>Singles efficiency</a:t>
            </a:r>
            <a:endParaRPr lang="en-US" altLang="ja-JP" sz="1100" b="1">
              <a:latin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862094" y="4845844"/>
            <a:ext cx="1874837" cy="1873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CH" sz="1100" b="1">
                <a:solidFill>
                  <a:srgbClr val="C00000"/>
                </a:solidFill>
                <a:latin typeface="Calibri" charset="0"/>
              </a:rPr>
              <a:t>Doubles rejection</a:t>
            </a:r>
            <a:endParaRPr lang="en-US" altLang="ja-JP" sz="11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52400" y="6477000"/>
            <a:ext cx="4391697" cy="381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b="0" dirty="0" smtClean="0">
                <a:latin typeface="Arial" charset="0"/>
              </a:rPr>
              <a:t>2011-10-20</a:t>
            </a:r>
            <a:endParaRPr lang="en-US" altLang="ja-JP" b="0" dirty="0">
              <a:latin typeface="Arial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4391696" y="6477000"/>
            <a:ext cx="475230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T. Sakaguchi, Future Directions in HE QCD, RIKEN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64095"/>
            <a:ext cx="443388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6248400" y="5029200"/>
            <a:ext cx="228600" cy="60960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533400" y="1466671"/>
            <a:ext cx="3435350" cy="12003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Central Arms:</a:t>
            </a: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hadrons, photons, electrons</a:t>
            </a:r>
            <a:endParaRPr lang="el-GR" altLang="ko-K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 |η|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0.35</a:t>
            </a:r>
            <a:endParaRPr lang="en-US" altLang="ko-K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arms </a:t>
            </a:r>
            <a:r>
              <a:rPr lang="en-US" altLang="ko-KR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π/2)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962400"/>
            <a:ext cx="28956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Arms: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cs typeface="Times New Roman" pitchFamily="18" charset="0"/>
              </a:rPr>
              <a:t>muons</a:t>
            </a:r>
            <a:endParaRPr lang="el-GR" altLang="ko-K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 1.2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|η|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2.2</a:t>
            </a:r>
            <a:endParaRPr lang="en-US" altLang="ko-KR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ko-KR" b="1" dirty="0">
                <a:latin typeface="Times New Roman" pitchFamily="18" charset="0"/>
                <a:cs typeface="Times New Roman" pitchFamily="18" charset="0"/>
              </a:rPr>
              <a:t>Δφ = 2π</a:t>
            </a:r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539750" y="2895600"/>
            <a:ext cx="3651250" cy="923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Global Detectors:</a:t>
            </a: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Beam-Beam Counter (BBC)</a:t>
            </a: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Zero Degree Calorimeter (ZDC)</a:t>
            </a:r>
          </a:p>
        </p:txBody>
      </p:sp>
      <p:sp>
        <p:nvSpPr>
          <p:cNvPr id="29704" name="Freeform 7"/>
          <p:cNvSpPr>
            <a:spLocks/>
          </p:cNvSpPr>
          <p:nvPr/>
        </p:nvSpPr>
        <p:spPr bwMode="auto">
          <a:xfrm>
            <a:off x="6332537" y="1255712"/>
            <a:ext cx="1716088" cy="1252538"/>
          </a:xfrm>
          <a:custGeom>
            <a:avLst/>
            <a:gdLst>
              <a:gd name="T0" fmla="*/ 0 w 1008"/>
              <a:gd name="T1" fmla="*/ 2147483647 h 768"/>
              <a:gd name="T2" fmla="*/ 2147483647 w 1008"/>
              <a:gd name="T3" fmla="*/ 2147483647 h 768"/>
              <a:gd name="T4" fmla="*/ 2147483647 w 1008"/>
              <a:gd name="T5" fmla="*/ 2147483647 h 768"/>
              <a:gd name="T6" fmla="*/ 2147483647 w 1008"/>
              <a:gd name="T7" fmla="*/ 2147483647 h 768"/>
              <a:gd name="T8" fmla="*/ 2147483647 w 1008"/>
              <a:gd name="T9" fmla="*/ 2147483647 h 768"/>
              <a:gd name="T10" fmla="*/ 2147483647 w 1008"/>
              <a:gd name="T11" fmla="*/ 0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8"/>
              <a:gd name="T19" fmla="*/ 0 h 768"/>
              <a:gd name="T20" fmla="*/ 1008 w 100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8" h="768">
                <a:moveTo>
                  <a:pt x="0" y="768"/>
                </a:moveTo>
                <a:lnTo>
                  <a:pt x="82" y="759"/>
                </a:lnTo>
                <a:lnTo>
                  <a:pt x="192" y="722"/>
                </a:lnTo>
                <a:lnTo>
                  <a:pt x="293" y="677"/>
                </a:lnTo>
                <a:lnTo>
                  <a:pt x="338" y="649"/>
                </a:lnTo>
                <a:lnTo>
                  <a:pt x="1008" y="0"/>
                </a:lnTo>
              </a:path>
            </a:pathLst>
          </a:cu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972425" y="914400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  <a:ea typeface="HGP明朝E"/>
                <a:cs typeface="Tahoma" pitchFamily="34" charset="0"/>
              </a:rPr>
              <a:t>e</a:t>
            </a:r>
            <a:r>
              <a:rPr lang="en-US" altLang="ja-JP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  <a:ea typeface="HGP明朝E"/>
                <a:cs typeface="Tahoma" pitchFamily="34" charset="0"/>
              </a:rPr>
              <a:t>+/-</a:t>
            </a:r>
            <a:endParaRPr lang="el-GR" altLang="ja-JP" sz="2400" b="1" baseline="30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PGothic" pitchFamily="34" charset="-128"/>
              <a:ea typeface="HGP明朝E"/>
              <a:cs typeface="Tahoma" pitchFamily="34" charset="0"/>
            </a:endParaRPr>
          </a:p>
        </p:txBody>
      </p:sp>
      <p:sp>
        <p:nvSpPr>
          <p:cNvPr id="29706" name="Line 21"/>
          <p:cNvSpPr>
            <a:spLocks noChangeShapeType="1"/>
          </p:cNvSpPr>
          <p:nvPr/>
        </p:nvSpPr>
        <p:spPr bwMode="auto">
          <a:xfrm flipV="1">
            <a:off x="6361112" y="4357687"/>
            <a:ext cx="22860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8277225" y="3975100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ja-JP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  <a:ea typeface="HGP明朝E"/>
                <a:cs typeface="Tahoma" pitchFamily="34" charset="0"/>
              </a:rPr>
              <a:t>μ</a:t>
            </a:r>
            <a:r>
              <a:rPr lang="en-US" altLang="ja-JP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  <a:ea typeface="HGP明朝E"/>
                <a:cs typeface="Tahoma" pitchFamily="34" charset="0"/>
              </a:rPr>
              <a:t>+/-</a:t>
            </a:r>
            <a:endParaRPr lang="el-GR" altLang="ja-JP" sz="2400" b="1" baseline="30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PGothic" pitchFamily="34" charset="-128"/>
              <a:ea typeface="HGP明朝E"/>
              <a:cs typeface="Tahoma" pitchFamily="34" charset="0"/>
            </a:endParaRPr>
          </a:p>
        </p:txBody>
      </p:sp>
      <p:sp>
        <p:nvSpPr>
          <p:cNvPr id="20" name="Rectangle 151"/>
          <p:cNvSpPr>
            <a:spLocks noChangeArrowheads="1"/>
          </p:cNvSpPr>
          <p:nvPr/>
        </p:nvSpPr>
        <p:spPr bwMode="auto">
          <a:xfrm>
            <a:off x="685800" y="5334000"/>
            <a:ext cx="2743200" cy="5334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ja-JP" b="1" dirty="0"/>
              <a:t>MPC  </a:t>
            </a:r>
            <a:r>
              <a:rPr lang="en-US" altLang="ja-JP" b="1" dirty="0" smtClean="0"/>
              <a:t>   </a:t>
            </a:r>
            <a:r>
              <a:rPr lang="en-US" altLang="ja-JP" b="1" dirty="0"/>
              <a:t>3.1 &lt; | </a:t>
            </a:r>
            <a:r>
              <a:rPr lang="el-GR" b="1" dirty="0"/>
              <a:t>η</a:t>
            </a:r>
            <a:r>
              <a:rPr lang="en-US" altLang="ja-JP" b="1" dirty="0"/>
              <a:t> | &lt; </a:t>
            </a:r>
            <a:r>
              <a:rPr lang="en-US" altLang="ja-JP" b="1" dirty="0" smtClean="0"/>
              <a:t>3.9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>
          <a:xfrm>
            <a:off x="611560" y="404664"/>
            <a:ext cx="7772400" cy="57045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R</a:t>
            </a:r>
            <a:r>
              <a:rPr lang="en-US" altLang="ja-JP" dirty="0" smtClean="0"/>
              <a:t>un-11 PHENIX detector</a:t>
            </a:r>
            <a:endParaRPr lang="ja-JP" alt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2057400" y="2895600"/>
            <a:ext cx="6959600" cy="3592512"/>
            <a:chOff x="2184400" y="1065213"/>
            <a:chExt cx="6959600" cy="3592512"/>
          </a:xfrm>
        </p:grpSpPr>
        <p:pic>
          <p:nvPicPr>
            <p:cNvPr id="14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3975" y="1123950"/>
              <a:ext cx="6145213" cy="331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2686050" y="1176338"/>
              <a:ext cx="95250" cy="131603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8566150" y="3067050"/>
              <a:ext cx="115888" cy="10525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8591550" y="1508125"/>
              <a:ext cx="128588" cy="96361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2686050" y="3090863"/>
              <a:ext cx="95250" cy="132715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4994275" y="2392363"/>
              <a:ext cx="74613" cy="76676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6070600" y="2428875"/>
              <a:ext cx="74613" cy="76676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4867275" y="3598863"/>
              <a:ext cx="1393825" cy="406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latinLnBrk="1" hangingPunct="1">
                <a:buClr>
                  <a:schemeClr val="accent2"/>
                </a:buClr>
                <a:buSzPct val="150000"/>
                <a:buFont typeface="Wingdings" charset="2"/>
                <a:buNone/>
              </a:pPr>
              <a:r>
                <a:rPr kumimoji="1" lang="en-US" altLang="ko-KR" sz="2000" b="0">
                  <a:solidFill>
                    <a:srgbClr val="FFFF00"/>
                  </a:solidFill>
                  <a:latin typeface="Arial" charset="0"/>
                  <a:ea typeface="굴림" charset="-127"/>
                  <a:cs typeface="굴림" charset="-127"/>
                </a:rPr>
                <a:t>RPC1(a,b)</a:t>
              </a:r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auto">
            <a:xfrm>
              <a:off x="2184400" y="3867150"/>
              <a:ext cx="871538" cy="406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latinLnBrk="1" hangingPunct="1">
                <a:buClr>
                  <a:schemeClr val="accent2"/>
                </a:buClr>
                <a:buSzPct val="150000"/>
                <a:buFont typeface="Wingdings" charset="2"/>
                <a:buNone/>
              </a:pPr>
              <a:r>
                <a:rPr kumimoji="1" lang="en-US" altLang="ko-KR" sz="2000" b="0">
                  <a:solidFill>
                    <a:srgbClr val="FFFF00"/>
                  </a:solidFill>
                  <a:latin typeface="Arial" charset="0"/>
                  <a:ea typeface="굴림" charset="-127"/>
                  <a:cs typeface="굴림" charset="-127"/>
                </a:rPr>
                <a:t>RPC3</a:t>
              </a:r>
            </a:p>
          </p:txBody>
        </p:sp>
        <p:sp>
          <p:nvSpPr>
            <p:cNvPr id="28" name="Text Box 46"/>
            <p:cNvSpPr txBox="1">
              <a:spLocks noChangeArrowheads="1"/>
            </p:cNvSpPr>
            <p:nvPr/>
          </p:nvSpPr>
          <p:spPr bwMode="auto">
            <a:xfrm>
              <a:off x="8272463" y="3556000"/>
              <a:ext cx="871537" cy="406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latinLnBrk="1" hangingPunct="1">
                <a:buClr>
                  <a:schemeClr val="accent2"/>
                </a:buClr>
                <a:buSzPct val="150000"/>
                <a:buFont typeface="Wingdings" charset="2"/>
                <a:buNone/>
              </a:pPr>
              <a:r>
                <a:rPr kumimoji="1" lang="en-US" altLang="ko-KR" sz="2000" b="0">
                  <a:solidFill>
                    <a:srgbClr val="FFFF00"/>
                  </a:solidFill>
                  <a:latin typeface="Arial" charset="0"/>
                  <a:ea typeface="굴림" charset="-127"/>
                  <a:cs typeface="굴림" charset="-127"/>
                </a:rPr>
                <a:t>RPC3</a:t>
              </a:r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 flipH="1" flipV="1">
              <a:off x="5148263" y="3138488"/>
              <a:ext cx="392112" cy="4095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 flipV="1">
              <a:off x="5597525" y="3138488"/>
              <a:ext cx="447675" cy="4095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4071938" y="1700213"/>
              <a:ext cx="0" cy="806450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4071938" y="3082925"/>
              <a:ext cx="0" cy="806450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7605713" y="1355725"/>
              <a:ext cx="0" cy="1112838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7605713" y="3122613"/>
              <a:ext cx="0" cy="1112837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H="1">
              <a:off x="4610100" y="3006725"/>
              <a:ext cx="0" cy="576263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>
              <a:off x="4918075" y="2238375"/>
              <a:ext cx="0" cy="461963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4918075" y="2813050"/>
              <a:ext cx="0" cy="461963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H="1">
              <a:off x="4610100" y="2084388"/>
              <a:ext cx="0" cy="576262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>
              <a:off x="6761163" y="1930400"/>
              <a:ext cx="0" cy="692150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>
              <a:off x="6761163" y="3006725"/>
              <a:ext cx="0" cy="692150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 flipH="1">
              <a:off x="6261100" y="2314575"/>
              <a:ext cx="0" cy="461963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H="1">
              <a:off x="6261100" y="2890838"/>
              <a:ext cx="0" cy="461962"/>
            </a:xfrm>
            <a:prstGeom prst="line">
              <a:avLst/>
            </a:prstGeom>
            <a:noFill/>
            <a:ln w="6985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2574925" y="2622550"/>
              <a:ext cx="882650" cy="422275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7951788" y="2584450"/>
              <a:ext cx="882650" cy="460375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3765550" y="4235450"/>
              <a:ext cx="3494088" cy="422275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4111625" y="3160713"/>
              <a:ext cx="306388" cy="422275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5416550" y="2890838"/>
              <a:ext cx="307975" cy="422275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5454650" y="2122488"/>
              <a:ext cx="307975" cy="422275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4687888" y="1065213"/>
              <a:ext cx="1766887" cy="366712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  <a:latin typeface="Baskerville Old Face" charset="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 rot="-2268392">
              <a:off x="6415088" y="1431925"/>
              <a:ext cx="1114425" cy="230188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 rot="2220458">
              <a:off x="3573463" y="1393825"/>
              <a:ext cx="1114425" cy="230188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" name="Text Box 37"/>
            <p:cNvSpPr txBox="1">
              <a:spLocks noChangeArrowheads="1"/>
            </p:cNvSpPr>
            <p:nvPr/>
          </p:nvSpPr>
          <p:spPr bwMode="auto">
            <a:xfrm>
              <a:off x="7951788" y="2447925"/>
              <a:ext cx="742950" cy="6413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  <a:latin typeface="Baskerville Old Face" charset="0"/>
                </a:rPr>
                <a:t>muID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  <a:latin typeface="Baskerville Old Face" charset="0"/>
                </a:rPr>
                <a:t>north</a:t>
              </a:r>
            </a:p>
          </p:txBody>
        </p:sp>
        <p:sp>
          <p:nvSpPr>
            <p:cNvPr id="53" name="Text Box 38"/>
            <p:cNvSpPr txBox="1">
              <a:spLocks noChangeArrowheads="1"/>
            </p:cNvSpPr>
            <p:nvPr/>
          </p:nvSpPr>
          <p:spPr bwMode="auto">
            <a:xfrm>
              <a:off x="2728913" y="2449513"/>
              <a:ext cx="742950" cy="6413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  <a:latin typeface="Baskerville Old Face" charset="0"/>
                </a:rPr>
                <a:t>muID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  <a:latin typeface="Baskerville Old Face" charset="0"/>
                </a:rPr>
                <a:t>south</a:t>
              </a:r>
            </a:p>
          </p:txBody>
        </p:sp>
        <p:sp>
          <p:nvSpPr>
            <p:cNvPr id="54" name="Text Box 39"/>
            <p:cNvSpPr txBox="1">
              <a:spLocks noChangeArrowheads="1"/>
            </p:cNvSpPr>
            <p:nvPr/>
          </p:nvSpPr>
          <p:spPr bwMode="auto">
            <a:xfrm rot="-2141442">
              <a:off x="6353175" y="1295400"/>
              <a:ext cx="1273175" cy="3667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  <a:latin typeface="Baskerville Old Face" charset="0"/>
                </a:rPr>
                <a:t>muTr south</a:t>
              </a:r>
            </a:p>
          </p:txBody>
        </p:sp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 rot="2293659">
              <a:off x="3689350" y="1411288"/>
              <a:ext cx="1273175" cy="3667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  <a:latin typeface="Baskerville Old Face" charset="0"/>
                </a:rPr>
                <a:t>muTr north</a:t>
              </a: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flipH="1" flipV="1">
              <a:off x="4111625" y="3889375"/>
              <a:ext cx="652463" cy="692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V="1">
              <a:off x="4764088" y="3236913"/>
              <a:ext cx="76200" cy="13065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 flipH="1" flipV="1">
              <a:off x="4610100" y="3621088"/>
              <a:ext cx="115888" cy="922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 flipH="1" flipV="1">
              <a:off x="6300788" y="3313113"/>
              <a:ext cx="114300" cy="12684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 flipV="1">
              <a:off x="6415088" y="4159250"/>
              <a:ext cx="1114425" cy="384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7"/>
            <p:cNvSpPr>
              <a:spLocks noChangeShapeType="1"/>
            </p:cNvSpPr>
            <p:nvPr/>
          </p:nvSpPr>
          <p:spPr bwMode="auto">
            <a:xfrm flipV="1">
              <a:off x="6376988" y="3697288"/>
              <a:ext cx="346075" cy="846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2" name="Picture 6" descr="RIMG23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895600"/>
            <a:ext cx="4800848" cy="36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2011-10-20</a:t>
            </a:r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Sakaguchi, Future Directions in HE QCD, RIKEN</a:t>
            </a:r>
            <a:endParaRPr lang="en-US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5D08-AC13-45E4-AAC7-3C2AC23E21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7.9|54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8.3|10.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3.3|32.7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5774</TotalTime>
  <Words>2748</Words>
  <Application>Microsoft Macintosh PowerPoint</Application>
  <PresentationFormat>On-screen Show (4:3)</PresentationFormat>
  <Paragraphs>444</Paragraphs>
  <Slides>28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Capsules</vt:lpstr>
      <vt:lpstr>Equation</vt:lpstr>
      <vt:lpstr>Bitmap Image</vt:lpstr>
      <vt:lpstr>Heavy ion physics with PHENIX upgrades</vt:lpstr>
      <vt:lpstr>PHENIX upgrade plans</vt:lpstr>
      <vt:lpstr>Major upgrades for next ~5 years</vt:lpstr>
      <vt:lpstr>Low mass dilepton issue</vt:lpstr>
      <vt:lpstr>Hadron Blind Detector</vt:lpstr>
      <vt:lpstr>HBD performance</vt:lpstr>
      <vt:lpstr>Background rejection in p+p</vt:lpstr>
      <vt:lpstr>The HBD analysis in Au+Au (Run-10): </vt:lpstr>
      <vt:lpstr>Run-11 PHENIX detector</vt:lpstr>
      <vt:lpstr>Triggering muons from W</vt:lpstr>
      <vt:lpstr>Slide 11</vt:lpstr>
      <vt:lpstr>VTX with FVTX (Run-12 goal)</vt:lpstr>
      <vt:lpstr>Heavy quark suppression &amp; flow? FVTX/VTX physics</vt:lpstr>
      <vt:lpstr>FVTX specific</vt:lpstr>
      <vt:lpstr>VTX/FVTX physics capabilities</vt:lpstr>
      <vt:lpstr>RHIC (hard) studies in LHC era</vt:lpstr>
      <vt:lpstr>Finding the QCD Critical Point</vt:lpstr>
      <vt:lpstr>A thing we don’t want to throw out</vt:lpstr>
      <vt:lpstr>Electromagnetic probes</vt:lpstr>
      <vt:lpstr>Possible sources of photons</vt:lpstr>
      <vt:lpstr>Low pT photons with very small mass</vt:lpstr>
      <vt:lpstr>Low pT photons in Au+Au (thermal?)</vt:lpstr>
      <vt:lpstr>Photon source detector</vt:lpstr>
      <vt:lpstr>What we learn from model comparison</vt:lpstr>
      <vt:lpstr>Another interest ~rapidity dependence~</vt:lpstr>
      <vt:lpstr>My LHC favorite</vt:lpstr>
      <vt:lpstr>Summary</vt:lpstr>
      <vt:lpstr>Backup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photons  Basis for characterizing heavy ion collisions</dc:title>
  <dc:creator>Takao Sakaguchi</dc:creator>
  <cp:lastModifiedBy>Takao Sakaguchi</cp:lastModifiedBy>
  <cp:revision>383</cp:revision>
  <cp:lastPrinted>1601-01-01T00:00:00Z</cp:lastPrinted>
  <dcterms:created xsi:type="dcterms:W3CDTF">2011-10-20T07:04:09Z</dcterms:created>
  <dcterms:modified xsi:type="dcterms:W3CDTF">2011-10-20T07:06:17Z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TC010690071041</vt:lpwstr>
  </property>
</Properties>
</file>