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4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2E50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45" autoAdjust="0"/>
  </p:normalViewPr>
  <p:slideViewPr>
    <p:cSldViewPr>
      <p:cViewPr varScale="1">
        <p:scale>
          <a:sx n="101" d="100"/>
          <a:sy n="101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8518A-4967-4DC5-B775-8D07C7981D8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803E3-9666-4B9F-89CB-95ADBBA0A9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8D73D-ABA3-48E6-B7F4-CA481906C0C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8D73D-ABA3-48E6-B7F4-CA481906C0C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803E3-9666-4B9F-89CB-95ADBBA0A9D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F280F-0615-436D-978A-60994E125C1D}" type="datetimeFigureOut">
              <a:rPr kumimoji="1" lang="ja-JP" altLang="en-US" smtClean="0"/>
              <a:pPr/>
              <a:t>2011/10/21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3654-6EE6-4D8B-8262-53490DB0C7A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792087"/>
          </a:xfrm>
          <a:effectLst/>
        </p:spPr>
        <p:txBody>
          <a:bodyPr>
            <a:noAutofit/>
          </a:bodyPr>
          <a:lstStyle/>
          <a:p>
            <a:r>
              <a:rPr kumimoji="1" lang="en-US" altLang="ja-JP" sz="5400" dirty="0" smtClean="0"/>
              <a:t>Small-</a:t>
            </a:r>
            <a:r>
              <a:rPr kumimoji="1" lang="en-US" altLang="ja-JP" sz="5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sz="5400" dirty="0" smtClean="0"/>
              <a:t> phenomenology</a:t>
            </a:r>
            <a:endParaRPr kumimoji="1" lang="ja-JP" alt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err="1" smtClean="0"/>
              <a:t>K.Itakura</a:t>
            </a:r>
            <a:endParaRPr kumimoji="1" lang="en-US" altLang="ja-JP" dirty="0" smtClean="0"/>
          </a:p>
          <a:p>
            <a:r>
              <a:rPr lang="en-US" altLang="ja-JP" dirty="0" smtClean="0"/>
              <a:t>KEK theory center</a:t>
            </a:r>
          </a:p>
          <a:p>
            <a:r>
              <a:rPr kumimoji="1" lang="en-US" altLang="ja-JP" dirty="0" smtClean="0"/>
              <a:t>21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Oct. 2011 @ RIKEN</a:t>
            </a:r>
          </a:p>
          <a:p>
            <a:r>
              <a:rPr lang="en-US" altLang="ja-JP" dirty="0" smtClean="0"/>
              <a:t>“Future directions of high-energy QCD”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 err="1" smtClean="0"/>
              <a:t>Hadron</a:t>
            </a:r>
            <a:r>
              <a:rPr kumimoji="1" lang="en-US" altLang="ja-JP" sz="3200" dirty="0" smtClean="0"/>
              <a:t> collisions (pp/</a:t>
            </a:r>
            <a:r>
              <a:rPr kumimoji="1" lang="en-US" altLang="ja-JP" sz="3200" dirty="0" err="1" smtClean="0"/>
              <a:t>pA</a:t>
            </a:r>
            <a:r>
              <a:rPr kumimoji="1" lang="en-US" altLang="ja-JP" sz="3200" dirty="0" smtClean="0"/>
              <a:t>):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two </a:t>
            </a:r>
            <a:r>
              <a:rPr kumimoji="1" lang="en-US" altLang="ja-JP" sz="3200" dirty="0" smtClean="0"/>
              <a:t>formulae </a:t>
            </a:r>
            <a:r>
              <a:rPr kumimoji="1" lang="en-US" altLang="ja-JP" sz="3200" dirty="0" smtClean="0"/>
              <a:t>for single </a:t>
            </a:r>
            <a:r>
              <a:rPr kumimoji="1" lang="en-US" altLang="ja-JP" sz="3200" dirty="0" err="1" smtClean="0"/>
              <a:t>hadron</a:t>
            </a:r>
            <a:r>
              <a:rPr kumimoji="1" lang="en-US" altLang="ja-JP" sz="3200" dirty="0" smtClean="0"/>
              <a:t> spectra</a:t>
            </a:r>
            <a:endParaRPr kumimoji="1" lang="ja-JP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3826768" cy="2293715"/>
          </a:xfrm>
        </p:spPr>
        <p:txBody>
          <a:bodyPr>
            <a:normAutofit/>
          </a:bodyPr>
          <a:lstStyle/>
          <a:p>
            <a:r>
              <a:rPr lang="en-US" altLang="ja-JP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sz="2400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kumimoji="1" lang="en-US" altLang="ja-JP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factorization </a:t>
            </a:r>
            <a:endParaRPr kumimoji="1" lang="ja-JP" altLang="en-US" sz="24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9208" y="3573016"/>
            <a:ext cx="785921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DHJ formalism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Dumitru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Hayashigaki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Jalilian</a:t>
            </a:r>
            <a:r>
              <a:rPr lang="en-US" altLang="ja-JP" sz="1600" dirty="0" smtClean="0"/>
              <a:t>--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Marian 2006]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234" y="1556792"/>
            <a:ext cx="5314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3856" y="1484784"/>
            <a:ext cx="1838126" cy="196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795864" y="1412776"/>
            <a:ext cx="1296144" cy="936104"/>
          </a:xfrm>
          <a:prstGeom prst="ellipse">
            <a:avLst/>
          </a:prstGeom>
          <a:solidFill>
            <a:schemeClr val="accent5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7"/>
          <p:cNvSpPr/>
          <p:nvPr/>
        </p:nvSpPr>
        <p:spPr>
          <a:xfrm>
            <a:off x="6867872" y="2564904"/>
            <a:ext cx="1872208" cy="864096"/>
          </a:xfrm>
          <a:prstGeom prst="ellipse">
            <a:avLst/>
          </a:prstGeom>
          <a:solidFill>
            <a:schemeClr val="accent5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236024" y="16195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>
                <a:latin typeface="Symbol" pitchFamily="18" charset="2"/>
              </a:rPr>
              <a:t>f</a:t>
            </a:r>
            <a:r>
              <a:rPr kumimoji="1" lang="en-US" altLang="ja-JP" baseline="-25000" dirty="0" err="1" smtClean="0"/>
              <a:t>A</a:t>
            </a:r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44408" y="28436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>
                <a:latin typeface="Symbol" pitchFamily="18" charset="2"/>
              </a:rPr>
              <a:t>f</a:t>
            </a:r>
            <a:r>
              <a:rPr kumimoji="1" lang="en-US" altLang="ja-JP" baseline="-25000" dirty="0" err="1" smtClean="0"/>
              <a:t>B</a:t>
            </a:r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203848" y="191683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A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927865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B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0040" y="21955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p</a:t>
            </a:r>
            <a:r>
              <a:rPr kumimoji="1" lang="en-US" altLang="ja-JP" baseline="-25000" dirty="0" smtClean="0"/>
              <a:t>T</a:t>
            </a:r>
            <a:endParaRPr kumimoji="1" lang="ja-JP" altLang="en-US" baseline="-25000"/>
          </a:p>
        </p:txBody>
      </p:sp>
      <p:sp>
        <p:nvSpPr>
          <p:cNvPr id="15" name="TextBox 14"/>
          <p:cNvSpPr txBox="1"/>
          <p:nvPr/>
        </p:nvSpPr>
        <p:spPr>
          <a:xfrm>
            <a:off x="899592" y="2300679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- p</a:t>
            </a:r>
            <a:r>
              <a:rPr kumimoji="1" lang="en-US" altLang="ja-JP" dirty="0" smtClean="0"/>
              <a:t>roved for pp, </a:t>
            </a:r>
            <a:r>
              <a:rPr kumimoji="1" lang="en-US" altLang="ja-JP" dirty="0" err="1" smtClean="0"/>
              <a:t>pA</a:t>
            </a:r>
            <a:r>
              <a:rPr kumimoji="1" lang="en-US" altLang="ja-JP" dirty="0" smtClean="0"/>
              <a:t> at LO</a:t>
            </a:r>
          </a:p>
          <a:p>
            <a:r>
              <a:rPr lang="en-US" altLang="ja-JP" dirty="0" smtClean="0"/>
              <a:t>- good when both A and B are saturated </a:t>
            </a:r>
          </a:p>
          <a:p>
            <a:r>
              <a:rPr lang="en-US" altLang="ja-JP" dirty="0" smtClean="0"/>
              <a:t>   (mid rapidity at very high energy)</a:t>
            </a:r>
          </a:p>
          <a:p>
            <a:r>
              <a:rPr lang="en-US" altLang="ja-JP" dirty="0" smtClean="0"/>
              <a:t>- u</a:t>
            </a:r>
            <a:r>
              <a:rPr kumimoji="1" lang="en-US" altLang="ja-JP" dirty="0" smtClean="0"/>
              <a:t>sed in various calculations e.g. multiplicity distribution, etc  </a:t>
            </a:r>
            <a:endParaRPr kumimoji="1" lang="ja-JP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4076" y="4077072"/>
            <a:ext cx="6972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971600" y="4869160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dirty="0" smtClean="0"/>
              <a:t> “Large-x  / small-x” reactions: valid at forward rapidity</a:t>
            </a:r>
          </a:p>
          <a:p>
            <a:r>
              <a:rPr lang="en-US" altLang="ja-JP" dirty="0" smtClean="0"/>
              <a:t>     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~1,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&lt;&lt;1 </a:t>
            </a:r>
            <a:endParaRPr kumimoji="1" lang="en-US" altLang="ja-JP" dirty="0" smtClean="0"/>
          </a:p>
          <a:p>
            <a:pPr>
              <a:buFontTx/>
              <a:buChar char="-"/>
            </a:pPr>
            <a:r>
              <a:rPr lang="en-US" altLang="ja-JP" dirty="0" smtClean="0"/>
              <a:t> </a:t>
            </a:r>
            <a:r>
              <a:rPr lang="en-US" altLang="ja-JP" i="1" dirty="0" smtClean="0">
                <a:solidFill>
                  <a:srgbClr val="0070C0"/>
                </a:solidFill>
              </a:rPr>
              <a:t>f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i/p</a:t>
            </a:r>
            <a:r>
              <a:rPr lang="en-US" altLang="ja-JP" dirty="0" smtClean="0">
                <a:solidFill>
                  <a:srgbClr val="0070C0"/>
                </a:solidFill>
              </a:rPr>
              <a:t>(x)</a:t>
            </a:r>
            <a:r>
              <a:rPr lang="en-US" altLang="ja-JP" dirty="0" smtClean="0"/>
              <a:t> : </a:t>
            </a:r>
            <a:r>
              <a:rPr lang="en-US" altLang="ja-JP" dirty="0" err="1" smtClean="0"/>
              <a:t>pdf</a:t>
            </a:r>
            <a:r>
              <a:rPr lang="en-US" altLang="ja-JP" dirty="0" smtClean="0"/>
              <a:t> for valence </a:t>
            </a:r>
            <a:r>
              <a:rPr lang="en-US" altLang="ja-JP" dirty="0" err="1" smtClean="0"/>
              <a:t>partons</a:t>
            </a:r>
            <a:r>
              <a:rPr lang="en-US" altLang="ja-JP" dirty="0" smtClean="0"/>
              <a:t> in a projectile</a:t>
            </a:r>
          </a:p>
          <a:p>
            <a:pPr>
              <a:buFontTx/>
              <a:buChar char="-"/>
            </a:pPr>
            <a:r>
              <a:rPr kumimoji="1" lang="en-US" altLang="ja-JP" dirty="0" smtClean="0"/>
              <a:t> </a:t>
            </a:r>
            <a:r>
              <a:rPr kumimoji="1" lang="en-US" altLang="ja-JP" i="1" dirty="0" smtClean="0">
                <a:solidFill>
                  <a:srgbClr val="007E39"/>
                </a:solidFill>
              </a:rPr>
              <a:t>D</a:t>
            </a:r>
            <a:r>
              <a:rPr kumimoji="1" lang="en-US" altLang="ja-JP" baseline="-25000" dirty="0" smtClean="0">
                <a:solidFill>
                  <a:srgbClr val="007E39"/>
                </a:solidFill>
              </a:rPr>
              <a:t>h/k</a:t>
            </a:r>
            <a:r>
              <a:rPr lang="en-US" altLang="ja-JP" dirty="0" smtClean="0">
                <a:solidFill>
                  <a:srgbClr val="007E39"/>
                </a:solidFill>
              </a:rPr>
              <a:t>(z)</a:t>
            </a:r>
            <a:r>
              <a:rPr lang="en-US" altLang="ja-JP" dirty="0" smtClean="0"/>
              <a:t> : </a:t>
            </a:r>
            <a:r>
              <a:rPr lang="en-US" altLang="ja-JP" dirty="0" err="1" smtClean="0"/>
              <a:t>frag</a:t>
            </a:r>
            <a:r>
              <a:rPr lang="en-US" altLang="ja-JP" dirty="0" smtClean="0"/>
              <a:t>. </a:t>
            </a:r>
            <a:r>
              <a:rPr lang="en-US" altLang="ja-JP" dirty="0" err="1" smtClean="0"/>
              <a:t>func</a:t>
            </a:r>
            <a:r>
              <a:rPr lang="en-US" altLang="ja-JP" dirty="0" smtClean="0"/>
              <a:t>. for outgoing </a:t>
            </a:r>
            <a:r>
              <a:rPr lang="en-US" altLang="ja-JP" dirty="0" err="1" smtClean="0"/>
              <a:t>hadron</a:t>
            </a:r>
            <a:r>
              <a:rPr lang="en-US" altLang="ja-JP" dirty="0" smtClean="0"/>
              <a:t> h from a </a:t>
            </a:r>
            <a:r>
              <a:rPr lang="en-US" altLang="ja-JP" dirty="0" err="1" smtClean="0"/>
              <a:t>parton</a:t>
            </a:r>
            <a:r>
              <a:rPr lang="en-US" altLang="ja-JP" dirty="0" smtClean="0"/>
              <a:t> k</a:t>
            </a:r>
          </a:p>
          <a:p>
            <a:pPr>
              <a:buFontTx/>
              <a:buChar char="-"/>
            </a:pPr>
            <a:r>
              <a:rPr lang="en-US" altLang="ja-JP" dirty="0" smtClean="0"/>
              <a:t> </a:t>
            </a:r>
            <a:r>
              <a:rPr lang="en-US" altLang="ja-JP" i="1" dirty="0" smtClean="0">
                <a:solidFill>
                  <a:srgbClr val="FF0000"/>
                </a:solidFill>
              </a:rPr>
              <a:t>N</a:t>
            </a:r>
            <a:r>
              <a:rPr lang="en-US" altLang="ja-JP" dirty="0" smtClean="0"/>
              <a:t> : un-integrated gluon distribution in a target   </a:t>
            </a:r>
            <a:endParaRPr kumimoji="1" lang="ja-JP" altLang="en-US" baseline="-25000"/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7020272" y="4938290"/>
            <a:ext cx="1902395" cy="1731070"/>
            <a:chOff x="192" y="576"/>
            <a:chExt cx="2400" cy="1920"/>
          </a:xfrm>
        </p:grpSpPr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92" y="576"/>
              <a:ext cx="2400" cy="192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397" y="672"/>
              <a:ext cx="264" cy="475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374" y="1632"/>
              <a:ext cx="530" cy="78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flipH="1">
              <a:off x="843" y="1416"/>
              <a:ext cx="495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 flipV="1">
              <a:off x="1344" y="1416"/>
              <a:ext cx="93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737" y="600"/>
            <a:ext cx="1302" cy="657"/>
          </p:xfrm>
          <a:graphic>
            <a:graphicData uri="http://schemas.openxmlformats.org/presentationml/2006/ole">
              <p:oleObj spid="_x0000_s6152" name="数式" r:id="rId7" imgW="672840" imgH="419040" progId="Equation.3">
                <p:embed/>
              </p:oleObj>
            </a:graphicData>
          </a:graphic>
        </p:graphicFrame>
        <p:graphicFrame>
          <p:nvGraphicFramePr>
            <p:cNvPr id="28" name="Object 4"/>
            <p:cNvGraphicFramePr>
              <a:graphicFrameLocks noChangeAspect="1"/>
            </p:cNvGraphicFramePr>
            <p:nvPr/>
          </p:nvGraphicFramePr>
          <p:xfrm>
            <a:off x="919" y="1586"/>
            <a:ext cx="1377" cy="670"/>
          </p:xfrm>
          <a:graphic>
            <a:graphicData uri="http://schemas.openxmlformats.org/presentationml/2006/ole">
              <p:oleObj spid="_x0000_s6153" name="数式" r:id="rId8" imgW="749160" imgH="419040" progId="Equation.3">
                <p:embed/>
              </p:oleObj>
            </a:graphicData>
          </a:graphic>
        </p:graphicFrame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192" y="659"/>
              <a:ext cx="360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ea typeface="ＭＳ Ｐゴシック" pitchFamily="50" charset="-128"/>
                </a:rPr>
                <a:t>A1</a:t>
              </a:r>
            </a:p>
          </p:txBody>
        </p: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363" y="1861"/>
              <a:ext cx="48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ea typeface="ＭＳ Ｐゴシック" pitchFamily="50" charset="-128"/>
                </a:rPr>
                <a:t>A2</a:t>
              </a: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624" y="960"/>
              <a:ext cx="730" cy="4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452320" y="549806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kumimoji="1" lang="en-US" altLang="ja-JP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400" i="1" dirty="0" smtClean="0">
                <a:latin typeface="Times New Roman" pitchFamily="18" charset="0"/>
                <a:cs typeface="Times New Roman" pitchFamily="18" charset="0"/>
              </a:rPr>
              <a:t>  j           k</a:t>
            </a:r>
            <a:endParaRPr kumimoji="1" lang="ja-JP" altLang="en-US" sz="1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How to treat nuclei?</a:t>
            </a:r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1000125"/>
            <a:ext cx="89249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5661248"/>
            <a:ext cx="45365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dirty="0" smtClean="0"/>
              <a:t>Nucleons </a:t>
            </a:r>
            <a:r>
              <a:rPr kumimoji="1" lang="en-US" altLang="ja-JP" dirty="0" smtClean="0"/>
              <a:t>are described as disks or Gaussians</a:t>
            </a:r>
            <a:r>
              <a:rPr kumimoji="1" lang="en-US" altLang="ja-JP" dirty="0" smtClean="0"/>
              <a:t>.</a:t>
            </a:r>
          </a:p>
          <a:p>
            <a:endParaRPr kumimoji="1" lang="en-US" altLang="ja-JP" sz="1000" dirty="0" smtClean="0"/>
          </a:p>
          <a:p>
            <a:r>
              <a:rPr lang="en-US" altLang="ja-JP" dirty="0" smtClean="0"/>
              <a:t>- Can be used for IC in AA collisions</a:t>
            </a:r>
            <a:endParaRPr kumimoji="1" lang="en-US" altLang="ja-JP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59632" y="306896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</a:t>
            </a:r>
            <a:r>
              <a:rPr kumimoji="1" lang="en-US" altLang="ja-JP" dirty="0" smtClean="0"/>
              <a:t>ay use a simple </a:t>
            </a:r>
            <a:r>
              <a:rPr kumimoji="1" lang="en-US" altLang="ja-JP" dirty="0" err="1" smtClean="0"/>
              <a:t>parametrization</a:t>
            </a:r>
            <a:r>
              <a:rPr kumimoji="1" lang="en-US" altLang="ja-JP" dirty="0" smtClean="0"/>
              <a:t> by KLN,</a:t>
            </a:r>
          </a:p>
          <a:p>
            <a:r>
              <a:rPr lang="en-US" altLang="ja-JP" dirty="0" smtClean="0"/>
              <a:t>or numerical solution to </a:t>
            </a:r>
            <a:r>
              <a:rPr lang="en-US" altLang="ja-JP" dirty="0" err="1" smtClean="0"/>
              <a:t>rcBK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9" y="2965530"/>
          <a:ext cx="7704855" cy="208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638631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kt</a:t>
                      </a:r>
                      <a:r>
                        <a:rPr kumimoji="1" lang="en-US" altLang="ja-JP" dirty="0" smtClean="0"/>
                        <a:t> factorization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DHJ formalism</a:t>
                      </a:r>
                      <a:endParaRPr kumimoji="1" lang="ja-JP" altLang="en-US"/>
                    </a:p>
                  </a:txBody>
                  <a:tcPr/>
                </a:tc>
              </a:tr>
              <a:tr h="63863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Homogeneous disk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“KT/KLN”  </a:t>
                      </a:r>
                      <a:r>
                        <a:rPr kumimoji="1" lang="en-US" altLang="ja-JP" sz="1400" dirty="0" err="1" smtClean="0"/>
                        <a:t>Kharzeev</a:t>
                      </a:r>
                      <a:r>
                        <a:rPr kumimoji="1" lang="en-US" altLang="ja-JP" sz="1400" dirty="0" smtClean="0"/>
                        <a:t>, et al.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“DHJ/</a:t>
                      </a:r>
                      <a:r>
                        <a:rPr kumimoji="1" lang="en-US" altLang="ja-JP" dirty="0" err="1" smtClean="0"/>
                        <a:t>rcBK</a:t>
                      </a:r>
                      <a:r>
                        <a:rPr kumimoji="1" lang="en-US" altLang="ja-JP" dirty="0" smtClean="0"/>
                        <a:t>” </a:t>
                      </a:r>
                    </a:p>
                    <a:p>
                      <a:r>
                        <a:rPr kumimoji="1" lang="en-US" altLang="ja-JP" sz="1400" dirty="0" smtClean="0"/>
                        <a:t>   </a:t>
                      </a:r>
                      <a:r>
                        <a:rPr kumimoji="1" lang="en-US" altLang="ja-JP" sz="1400" dirty="0" smtClean="0"/>
                        <a:t>Albacete-</a:t>
                      </a:r>
                      <a:r>
                        <a:rPr kumimoji="1" lang="en-US" altLang="ja-JP" sz="1400" dirty="0" err="1" smtClean="0"/>
                        <a:t>Marquet</a:t>
                      </a:r>
                      <a:r>
                        <a:rPr kumimoji="1" lang="en-US" altLang="ja-JP" sz="1400" dirty="0" smtClean="0"/>
                        <a:t> 2010</a:t>
                      </a:r>
                      <a:endParaRPr kumimoji="1" lang="ja-JP" altLang="en-US" sz="1400"/>
                    </a:p>
                  </a:txBody>
                  <a:tcPr/>
                </a:tc>
              </a:tr>
              <a:tr h="81097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MC model </a:t>
                      </a:r>
                    </a:p>
                    <a:p>
                      <a:r>
                        <a:rPr kumimoji="1" lang="en-US" altLang="ja-JP" sz="1400" dirty="0" smtClean="0"/>
                        <a:t>(randomly generated)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“MC-KT/KLN” </a:t>
                      </a:r>
                    </a:p>
                    <a:p>
                      <a:r>
                        <a:rPr kumimoji="1" lang="en-US" altLang="ja-JP" sz="1400" dirty="0" err="1" smtClean="0"/>
                        <a:t>Drescher</a:t>
                      </a:r>
                      <a:r>
                        <a:rPr kumimoji="1" lang="en-US" altLang="ja-JP" sz="1400" dirty="0" smtClean="0"/>
                        <a:t>-Nara,</a:t>
                      </a:r>
                    </a:p>
                    <a:p>
                      <a:r>
                        <a:rPr kumimoji="1" lang="en-US" altLang="ja-JP" sz="1400" dirty="0" smtClean="0"/>
                        <a:t>Albacete- </a:t>
                      </a:r>
                      <a:r>
                        <a:rPr kumimoji="1" lang="en-US" altLang="ja-JP" sz="1400" dirty="0" err="1" smtClean="0"/>
                        <a:t>Dumitru</a:t>
                      </a:r>
                      <a:r>
                        <a:rPr kumimoji="1" lang="en-US" altLang="ja-JP" sz="1400" dirty="0" smtClean="0"/>
                        <a:t>-Nara </a:t>
                      </a:r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“MC-DHJ/</a:t>
                      </a:r>
                      <a:r>
                        <a:rPr kumimoji="1" lang="en-US" altLang="ja-JP" dirty="0" err="1" smtClean="0"/>
                        <a:t>rcBK</a:t>
                      </a:r>
                      <a:r>
                        <a:rPr kumimoji="1" lang="en-US" altLang="ja-JP" dirty="0" smtClean="0"/>
                        <a:t>”  </a:t>
                      </a:r>
                    </a:p>
                    <a:p>
                      <a:r>
                        <a:rPr kumimoji="1" lang="en-US" altLang="ja-JP" sz="1400" dirty="0" err="1" smtClean="0"/>
                        <a:t>Fujii</a:t>
                      </a:r>
                      <a:r>
                        <a:rPr kumimoji="1" lang="en-US" altLang="ja-JP" sz="1400" dirty="0" smtClean="0"/>
                        <a:t>-KI-</a:t>
                      </a:r>
                      <a:r>
                        <a:rPr kumimoji="1" lang="en-US" altLang="ja-JP" sz="1400" dirty="0" err="1" smtClean="0"/>
                        <a:t>Kitadono</a:t>
                      </a:r>
                      <a:r>
                        <a:rPr kumimoji="1" lang="en-US" altLang="ja-JP" sz="1400" dirty="0" smtClean="0"/>
                        <a:t>-Nara 2011</a:t>
                      </a:r>
                      <a:endParaRPr kumimoji="1" lang="ja-JP" altLang="en-US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loud Callout 5"/>
          <p:cNvSpPr/>
          <p:nvPr/>
        </p:nvSpPr>
        <p:spPr>
          <a:xfrm>
            <a:off x="4860032" y="5157192"/>
            <a:ext cx="3384376" cy="1656184"/>
          </a:xfrm>
          <a:prstGeom prst="cloudCallout">
            <a:avLst>
              <a:gd name="adj1" fmla="val 5478"/>
              <a:gd name="adj2" fmla="val -6825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Towards better description of </a:t>
            </a:r>
            <a:r>
              <a:rPr kumimoji="1" lang="en-US" altLang="ja-JP" sz="3200" dirty="0" err="1" smtClean="0"/>
              <a:t>pA</a:t>
            </a:r>
            <a:r>
              <a:rPr kumimoji="1" lang="en-US" altLang="ja-JP" sz="3200" dirty="0" smtClean="0"/>
              <a:t> at forward </a:t>
            </a:r>
            <a:r>
              <a:rPr kumimoji="1" lang="en-US" altLang="ja-JP" sz="3200" dirty="0" err="1" smtClean="0"/>
              <a:t>rapidities</a:t>
            </a:r>
            <a:endParaRPr kumimoji="1" lang="ja-JP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altLang="ja-JP" sz="2400" dirty="0" err="1" smtClean="0"/>
              <a:t>Xsec</a:t>
            </a:r>
            <a:r>
              <a:rPr lang="en-US" altLang="ja-JP" sz="2400" dirty="0" smtClean="0"/>
              <a:t> formula </a:t>
            </a:r>
            <a:r>
              <a:rPr lang="en-US" altLang="ja-JP" sz="2400" dirty="0" err="1" smtClean="0"/>
              <a:t>vs</a:t>
            </a:r>
            <a:r>
              <a:rPr lang="en-US" altLang="ja-JP" sz="2400" dirty="0" smtClean="0"/>
              <a:t> nuclear modeling </a:t>
            </a:r>
          </a:p>
          <a:p>
            <a:r>
              <a:rPr lang="en-US" altLang="ja-JP" sz="2400" dirty="0" smtClean="0"/>
              <a:t>how to </a:t>
            </a:r>
            <a:r>
              <a:rPr lang="en-US" altLang="ja-JP" sz="2400" dirty="0" err="1" smtClean="0"/>
              <a:t>parametrize</a:t>
            </a:r>
            <a:r>
              <a:rPr lang="en-US" altLang="ja-JP" sz="2400" dirty="0" smtClean="0"/>
              <a:t> gluon distribution</a:t>
            </a:r>
          </a:p>
          <a:p>
            <a:pPr>
              <a:buNone/>
            </a:pPr>
            <a:r>
              <a:rPr lang="en-US" altLang="ja-JP" sz="2000" dirty="0" smtClean="0"/>
              <a:t>        </a:t>
            </a:r>
            <a:r>
              <a:rPr lang="en-US" altLang="ja-JP" sz="2000" dirty="0" smtClean="0">
                <a:sym typeface="Wingdings" pitchFamily="2" charset="2"/>
              </a:rPr>
              <a:t> KLN or </a:t>
            </a:r>
            <a:r>
              <a:rPr lang="en-US" altLang="ja-JP" sz="2000" dirty="0" err="1" smtClean="0">
                <a:sym typeface="Wingdings" pitchFamily="2" charset="2"/>
              </a:rPr>
              <a:t>rcBK</a:t>
            </a:r>
            <a:r>
              <a:rPr lang="en-US" altLang="ja-JP" sz="2000" dirty="0" smtClean="0">
                <a:sym typeface="Wingdings" pitchFamily="2" charset="2"/>
              </a:rPr>
              <a:t> </a:t>
            </a:r>
            <a:endParaRPr kumimoji="1" lang="ja-JP" altLang="en-US" sz="2000"/>
          </a:p>
        </p:txBody>
      </p:sp>
      <p:sp>
        <p:nvSpPr>
          <p:cNvPr id="5" name="TextBox 4"/>
          <p:cNvSpPr txBox="1"/>
          <p:nvPr/>
        </p:nvSpPr>
        <p:spPr>
          <a:xfrm>
            <a:off x="5148064" y="5448126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In the DHJ formalism (looking at forward rapidity), target nucleus is generated randomly,</a:t>
            </a:r>
            <a:r>
              <a:rPr lang="ja-JP" altLang="en-US" sz="1600" smtClean="0"/>
              <a:t> </a:t>
            </a:r>
            <a:r>
              <a:rPr lang="en-US" altLang="ja-JP" sz="1600" dirty="0" smtClean="0"/>
              <a:t>and the gluon distribution is given by </a:t>
            </a:r>
            <a:r>
              <a:rPr lang="en-US" altLang="ja-JP" sz="1600" dirty="0" err="1" smtClean="0"/>
              <a:t>rcBK</a:t>
            </a:r>
            <a:endParaRPr kumimoji="1" lang="en-US" altLang="ja-JP" sz="1600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4860032" y="2636912"/>
            <a:ext cx="19442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Down Arrow 7"/>
          <p:cNvSpPr/>
          <p:nvPr/>
        </p:nvSpPr>
        <p:spPr>
          <a:xfrm>
            <a:off x="8604448" y="3645024"/>
            <a:ext cx="21602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948264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forward</a:t>
            </a:r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100392" y="47779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Less </a:t>
            </a:r>
          </a:p>
          <a:p>
            <a:r>
              <a:rPr kumimoji="1" lang="en-US" altLang="ja-JP" sz="1400" dirty="0" smtClean="0"/>
              <a:t>parameters</a:t>
            </a:r>
            <a:endParaRPr kumimoji="1" lang="ja-JP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/>
          <a:lstStyle/>
          <a:p>
            <a:r>
              <a:rPr kumimoji="1" lang="en-US" altLang="ja-JP" dirty="0" smtClean="0"/>
              <a:t>DHJ/</a:t>
            </a:r>
            <a:r>
              <a:rPr kumimoji="1" lang="en-US" altLang="ja-JP" dirty="0" err="1" smtClean="0"/>
              <a:t>rcBK</a:t>
            </a:r>
            <a:endParaRPr kumimoji="1" lang="ja-JP" alt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Single </a:t>
            </a:r>
            <a:r>
              <a:rPr kumimoji="1" lang="en-US" altLang="ja-JP" sz="2400" dirty="0" err="1" smtClean="0"/>
              <a:t>hadron</a:t>
            </a:r>
            <a:r>
              <a:rPr kumimoji="1" lang="en-US" altLang="ja-JP" sz="2400" dirty="0" smtClean="0"/>
              <a:t> spectra at forward rapidity in RHIC</a:t>
            </a:r>
            <a:endParaRPr kumimoji="1" lang="ja-JP" altLang="en-US" sz="2400"/>
          </a:p>
        </p:txBody>
      </p:sp>
      <p:sp>
        <p:nvSpPr>
          <p:cNvPr id="4" name="Rectangle 3"/>
          <p:cNvSpPr/>
          <p:nvPr/>
        </p:nvSpPr>
        <p:spPr>
          <a:xfrm>
            <a:off x="6530230" y="404664"/>
            <a:ext cx="2290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[Albacete-</a:t>
            </a:r>
            <a:r>
              <a:rPr lang="en-US" altLang="ja-JP" sz="1600" dirty="0" err="1" smtClean="0"/>
              <a:t>Marquet</a:t>
            </a:r>
            <a:r>
              <a:rPr lang="en-US" altLang="ja-JP" sz="1600" dirty="0" smtClean="0"/>
              <a:t> 2010]</a:t>
            </a:r>
            <a:endParaRPr lang="ja-JP" altLang="en-US" sz="160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4188519" cy="8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20684"/>
            <a:ext cx="2232248" cy="56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4042" y="1978830"/>
            <a:ext cx="3912294" cy="58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28384" y="1556792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q</a:t>
            </a:r>
            <a:r>
              <a:rPr kumimoji="1" lang="en-US" altLang="ja-JP" dirty="0" smtClean="0"/>
              <a:t>uark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gluon</a:t>
            </a:r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242495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For </a:t>
            </a:r>
            <a:r>
              <a:rPr lang="en-US" altLang="ja-JP" i="1" dirty="0" smtClean="0"/>
              <a:t>f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x</a:t>
            </a:r>
            <a:r>
              <a:rPr lang="en-US" altLang="ja-JP" dirty="0" smtClean="0"/>
              <a:t>,</a:t>
            </a:r>
            <a:r>
              <a:rPr lang="en-US" altLang="ja-JP" i="1" dirty="0" smtClean="0"/>
              <a:t>p</a:t>
            </a:r>
            <a:r>
              <a:rPr lang="en-US" altLang="ja-JP" baseline="-25000" dirty="0" smtClean="0"/>
              <a:t>t</a:t>
            </a:r>
            <a:r>
              <a:rPr lang="en-US" altLang="ja-JP" dirty="0" smtClean="0"/>
              <a:t>), use </a:t>
            </a:r>
            <a:r>
              <a:rPr kumimoji="1" lang="en-US" altLang="ja-JP" dirty="0" smtClean="0"/>
              <a:t>CTEQ6 NLO </a:t>
            </a:r>
            <a:r>
              <a:rPr kumimoji="1" lang="en-US" altLang="ja-JP" dirty="0" err="1" smtClean="0"/>
              <a:t>pdf</a:t>
            </a:r>
            <a:endParaRPr kumimoji="1" lang="en-US" altLang="ja-JP" dirty="0" smtClean="0"/>
          </a:p>
          <a:p>
            <a:r>
              <a:rPr lang="en-US" altLang="ja-JP" dirty="0" smtClean="0"/>
              <a:t>For </a:t>
            </a:r>
            <a:r>
              <a:rPr lang="en-US" altLang="ja-JP" i="1" dirty="0" smtClean="0"/>
              <a:t>D</a:t>
            </a:r>
            <a:r>
              <a:rPr lang="en-US" altLang="ja-JP" baseline="-25000" dirty="0" smtClean="0"/>
              <a:t>i</a:t>
            </a:r>
            <a:r>
              <a:rPr lang="en-US" altLang="ja-JP" dirty="0" smtClean="0"/>
              <a:t>(</a:t>
            </a:r>
            <a:r>
              <a:rPr lang="en-US" altLang="ja-JP" i="1" dirty="0" err="1" smtClean="0"/>
              <a:t>z</a:t>
            </a:r>
            <a:r>
              <a:rPr lang="en-US" altLang="ja-JP" dirty="0" err="1" smtClean="0"/>
              <a:t>,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), use DSS NLO FF</a:t>
            </a:r>
          </a:p>
          <a:p>
            <a:r>
              <a:rPr lang="en-US" altLang="ja-JP" dirty="0" smtClean="0"/>
              <a:t>For 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F/A</a:t>
            </a:r>
            <a:r>
              <a:rPr lang="en-US" altLang="ja-JP" dirty="0" smtClean="0"/>
              <a:t> , use solution to </a:t>
            </a:r>
            <a:r>
              <a:rPr lang="en-US" altLang="ja-JP" dirty="0" err="1" smtClean="0"/>
              <a:t>rcBK</a:t>
            </a:r>
            <a:r>
              <a:rPr lang="en-US" altLang="ja-JP" dirty="0" smtClean="0"/>
              <a:t> with</a:t>
            </a:r>
          </a:p>
          <a:p>
            <a:r>
              <a:rPr lang="en-US" altLang="ja-JP" dirty="0" smtClean="0"/>
              <a:t>                 </a:t>
            </a:r>
            <a:r>
              <a:rPr kumimoji="1" lang="en-US" altLang="ja-JP" dirty="0" smtClean="0"/>
              <a:t>MV model (x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,Q</a:t>
            </a:r>
            <a:r>
              <a:rPr kumimoji="1" lang="en-US" altLang="ja-JP" baseline="-25000" dirty="0" smtClean="0"/>
              <a:t>s0</a:t>
            </a:r>
            <a:r>
              <a:rPr kumimoji="1" lang="en-US" altLang="ja-JP" dirty="0" smtClean="0"/>
              <a:t>) as I.C.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636912"/>
            <a:ext cx="3384376" cy="36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32040" y="299695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g</a:t>
            </a:r>
            <a:r>
              <a:rPr kumimoji="1" lang="en-US" altLang="ja-JP" sz="1600" dirty="0" smtClean="0"/>
              <a:t>luon scatt</a:t>
            </a:r>
            <a:r>
              <a:rPr lang="en-US" altLang="ja-JP" sz="1600" dirty="0" smtClean="0"/>
              <a:t>ering</a:t>
            </a:r>
            <a:r>
              <a:rPr kumimoji="1" lang="en-US" altLang="ja-JP" sz="1600" dirty="0" smtClean="0"/>
              <a:t> amplitude</a:t>
            </a:r>
            <a:endParaRPr kumimoji="1" lang="ja-JP" altLang="en-US" sz="16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004048" y="2996952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74324" y="3573016"/>
            <a:ext cx="8490164" cy="3208422"/>
            <a:chOff x="474324" y="3573016"/>
            <a:chExt cx="8490164" cy="3208422"/>
          </a:xfrm>
        </p:grpSpPr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4324" y="3573016"/>
              <a:ext cx="8346148" cy="2873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043608" y="5445224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pp</a:t>
              </a:r>
              <a:endParaRPr kumimoji="1" lang="ja-JP" altLang="en-US" sz="2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0072" y="5445224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err="1" smtClean="0"/>
                <a:t>dAu</a:t>
              </a:r>
              <a:endParaRPr kumimoji="1" lang="ja-JP" altLang="en-US" sz="2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5576" y="6381328"/>
              <a:ext cx="82089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i="1" dirty="0" smtClean="0">
                  <a:solidFill>
                    <a:srgbClr val="FF0000"/>
                  </a:solidFill>
                </a:rPr>
                <a:t>Very good agreement with the data. But they fit pp and </a:t>
              </a:r>
              <a:r>
                <a:rPr lang="en-US" altLang="ja-JP" sz="2000" b="1" i="1" dirty="0" err="1" smtClean="0">
                  <a:solidFill>
                    <a:srgbClr val="FF0000"/>
                  </a:solidFill>
                </a:rPr>
                <a:t>dAu</a:t>
              </a:r>
              <a:r>
                <a:rPr lang="en-US" altLang="ja-JP" sz="2000" b="1" i="1" dirty="0" smtClean="0">
                  <a:solidFill>
                    <a:srgbClr val="FF0000"/>
                  </a:solidFill>
                </a:rPr>
                <a:t> independently.    </a:t>
              </a:r>
              <a:endParaRPr lang="ja-JP" altLang="en-US" sz="2000" b="1" i="1">
                <a:solidFill>
                  <a:srgbClr val="FF0000"/>
                </a:solidFill>
              </a:endParaRPr>
            </a:p>
          </p:txBody>
        </p:sp>
        <p:pic>
          <p:nvPicPr>
            <p:cNvPr id="3482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3648" y="3717032"/>
              <a:ext cx="1918915" cy="199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20072" y="3717032"/>
              <a:ext cx="1218059" cy="225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44208" y="3738865"/>
              <a:ext cx="1080120" cy="19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kumimoji="1" lang="en-US" altLang="ja-JP" dirty="0" smtClean="0"/>
              <a:t>MC-DHJ/</a:t>
            </a:r>
            <a:r>
              <a:rPr kumimoji="1" lang="en-US" altLang="ja-JP" dirty="0" err="1" smtClean="0"/>
              <a:t>rcBK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000" dirty="0" smtClean="0"/>
              <a:t>To reduce ambiguity </a:t>
            </a:r>
            <a:endParaRPr lang="en-US" altLang="ja-JP" sz="2000" dirty="0" smtClean="0"/>
          </a:p>
          <a:p>
            <a:pPr>
              <a:buNone/>
            </a:pPr>
            <a:r>
              <a:rPr kumimoji="1" lang="en-US" altLang="ja-JP" sz="2000" dirty="0" smtClean="0"/>
              <a:t>      - construct a nucleus by randomly placing nucleons</a:t>
            </a:r>
          </a:p>
          <a:p>
            <a:pPr>
              <a:buNone/>
            </a:pPr>
            <a:r>
              <a:rPr lang="en-US" altLang="ja-JP" sz="2000" dirty="0" smtClean="0"/>
              <a:t>      -</a:t>
            </a:r>
            <a:r>
              <a:rPr kumimoji="1" lang="en-US" altLang="ja-JP" sz="2000" dirty="0" smtClean="0"/>
              <a:t> use AAMQS parameters for proton IC optimized for DIS at small-x</a:t>
            </a:r>
          </a:p>
          <a:p>
            <a:pPr>
              <a:buNone/>
            </a:pPr>
            <a:r>
              <a:rPr lang="en-US" altLang="ja-JP" sz="2000" dirty="0" smtClean="0"/>
              <a:t>      - quantum evolution is performed “locally” in b space  </a:t>
            </a:r>
          </a:p>
          <a:p>
            <a:pPr>
              <a:buNone/>
            </a:pPr>
            <a:r>
              <a:rPr lang="en-US" altLang="ja-JP" sz="2000" dirty="0" smtClean="0"/>
              <a:t>                                                                      </a:t>
            </a:r>
            <a:r>
              <a:rPr lang="en-US" altLang="ja-JP" sz="1600" dirty="0" smtClean="0"/>
              <a:t>(to avoid IR div. in b-</a:t>
            </a:r>
            <a:r>
              <a:rPr lang="en-US" altLang="ja-JP" sz="1600" dirty="0" err="1" smtClean="0"/>
              <a:t>dep</a:t>
            </a:r>
            <a:r>
              <a:rPr lang="en-US" altLang="ja-JP" sz="1600" dirty="0" smtClean="0"/>
              <a:t> BK)</a:t>
            </a:r>
            <a:endParaRPr kumimoji="1" lang="en-US" altLang="ja-JP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16216" y="18864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</a:t>
            </a:r>
            <a:r>
              <a:rPr kumimoji="1" lang="en-US" altLang="ja-JP" sz="1600" dirty="0" err="1" smtClean="0"/>
              <a:t>Fujii,KI,Kitadono,Nara</a:t>
            </a:r>
            <a:r>
              <a:rPr kumimoji="1" lang="en-US" altLang="ja-JP" sz="1600" dirty="0" smtClean="0"/>
              <a:t>,</a:t>
            </a:r>
          </a:p>
          <a:p>
            <a:r>
              <a:rPr lang="en-US" altLang="ja-JP" sz="1600" dirty="0" smtClean="0"/>
              <a:t>  arXiv:1107.1333</a:t>
            </a:r>
            <a:r>
              <a:rPr kumimoji="1" lang="en-US" altLang="ja-JP" sz="1600" dirty="0" smtClean="0"/>
              <a:t>]</a:t>
            </a:r>
            <a:endParaRPr kumimoji="1" lang="ja-JP" altLang="en-US" sz="1600"/>
          </a:p>
        </p:txBody>
      </p:sp>
      <p:sp>
        <p:nvSpPr>
          <p:cNvPr id="6" name="Oval 5"/>
          <p:cNvSpPr/>
          <p:nvPr/>
        </p:nvSpPr>
        <p:spPr>
          <a:xfrm>
            <a:off x="1043608" y="3081734"/>
            <a:ext cx="1440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Arrow Connector 6"/>
          <p:cNvCxnSpPr>
            <a:stCxn id="6" idx="6"/>
          </p:cNvCxnSpPr>
          <p:nvPr/>
        </p:nvCxnSpPr>
        <p:spPr>
          <a:xfrm>
            <a:off x="1187624" y="3477778"/>
            <a:ext cx="5616624" cy="360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87624" y="3693802"/>
            <a:ext cx="5616624" cy="360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87624" y="3225750"/>
            <a:ext cx="5616624" cy="360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509120"/>
            <a:ext cx="151216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>
            <a:endCxn id="13" idx="0"/>
          </p:cNvCxnSpPr>
          <p:nvPr/>
        </p:nvCxnSpPr>
        <p:spPr>
          <a:xfrm flipH="1" flipV="1">
            <a:off x="5652120" y="4737918"/>
            <a:ext cx="136815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8" idx="4"/>
            <a:endCxn id="13" idx="4"/>
          </p:cNvCxnSpPr>
          <p:nvPr/>
        </p:nvCxnSpPr>
        <p:spPr>
          <a:xfrm flipH="1">
            <a:off x="5652120" y="5530006"/>
            <a:ext cx="140415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36096" y="4737918"/>
            <a:ext cx="432048" cy="10801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72"/>
          <p:cNvSpPr/>
          <p:nvPr/>
        </p:nvSpPr>
        <p:spPr>
          <a:xfrm>
            <a:off x="5148064" y="4953942"/>
            <a:ext cx="576064" cy="144463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フリーフォーム 74"/>
          <p:cNvSpPr/>
          <p:nvPr/>
        </p:nvSpPr>
        <p:spPr>
          <a:xfrm rot="20751477">
            <a:off x="4506979" y="4746579"/>
            <a:ext cx="677862" cy="141288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フリーフォーム 76"/>
          <p:cNvSpPr/>
          <p:nvPr/>
        </p:nvSpPr>
        <p:spPr>
          <a:xfrm>
            <a:off x="5148064" y="4654351"/>
            <a:ext cx="501650" cy="155575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フリーフォーム 77"/>
          <p:cNvSpPr/>
          <p:nvPr/>
        </p:nvSpPr>
        <p:spPr>
          <a:xfrm rot="4195931" flipV="1">
            <a:off x="2977920" y="4164550"/>
            <a:ext cx="1166583" cy="125215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フリーフォーム 78"/>
          <p:cNvSpPr/>
          <p:nvPr/>
        </p:nvSpPr>
        <p:spPr>
          <a:xfrm rot="13474724" flipV="1">
            <a:off x="4269455" y="5354441"/>
            <a:ext cx="777326" cy="150638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フリーフォーム 79"/>
          <p:cNvSpPr/>
          <p:nvPr/>
        </p:nvSpPr>
        <p:spPr>
          <a:xfrm rot="582559">
            <a:off x="3713409" y="4802971"/>
            <a:ext cx="782638" cy="131763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フリーフォーム 90"/>
          <p:cNvSpPr/>
          <p:nvPr/>
        </p:nvSpPr>
        <p:spPr>
          <a:xfrm rot="756056">
            <a:off x="4941081" y="5664156"/>
            <a:ext cx="774008" cy="168330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フリーフォーム 91"/>
          <p:cNvSpPr/>
          <p:nvPr/>
        </p:nvSpPr>
        <p:spPr>
          <a:xfrm rot="20721656">
            <a:off x="4507198" y="5036077"/>
            <a:ext cx="668337" cy="142875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フリーフォーム 92"/>
          <p:cNvSpPr/>
          <p:nvPr/>
        </p:nvSpPr>
        <p:spPr>
          <a:xfrm rot="598787">
            <a:off x="4997060" y="5368582"/>
            <a:ext cx="645082" cy="171466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フリーフォーム 92"/>
          <p:cNvSpPr/>
          <p:nvPr/>
        </p:nvSpPr>
        <p:spPr>
          <a:xfrm rot="1848477">
            <a:off x="4400845" y="5117265"/>
            <a:ext cx="691923" cy="196532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フリーフォーム 72"/>
          <p:cNvSpPr/>
          <p:nvPr/>
        </p:nvSpPr>
        <p:spPr>
          <a:xfrm rot="1089290">
            <a:off x="3491880" y="5012970"/>
            <a:ext cx="864096" cy="144016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フリーフォーム 91"/>
          <p:cNvSpPr/>
          <p:nvPr/>
        </p:nvSpPr>
        <p:spPr>
          <a:xfrm rot="15128886">
            <a:off x="2583476" y="4210940"/>
            <a:ext cx="1378132" cy="168319"/>
          </a:xfrm>
          <a:custGeom>
            <a:avLst/>
            <a:gdLst>
              <a:gd name="connsiteX0" fmla="*/ 0 w 4702628"/>
              <a:gd name="connsiteY0" fmla="*/ 747485 h 1507066"/>
              <a:gd name="connsiteX1" fmla="*/ 377371 w 4702628"/>
              <a:gd name="connsiteY1" fmla="*/ 7257 h 1507066"/>
              <a:gd name="connsiteX2" fmla="*/ 725714 w 4702628"/>
              <a:gd name="connsiteY2" fmla="*/ 776514 h 1507066"/>
              <a:gd name="connsiteX3" fmla="*/ 348342 w 4702628"/>
              <a:gd name="connsiteY3" fmla="*/ 1473199 h 1507066"/>
              <a:gd name="connsiteX4" fmla="*/ 377371 w 4702628"/>
              <a:gd name="connsiteY4" fmla="*/ 718457 h 1507066"/>
              <a:gd name="connsiteX5" fmla="*/ 1088571 w 4702628"/>
              <a:gd name="connsiteY5" fmla="*/ 7257 h 1507066"/>
              <a:gd name="connsiteX6" fmla="*/ 1422400 w 4702628"/>
              <a:gd name="connsiteY6" fmla="*/ 761999 h 1507066"/>
              <a:gd name="connsiteX7" fmla="*/ 1059542 w 4702628"/>
              <a:gd name="connsiteY7" fmla="*/ 1473199 h 1507066"/>
              <a:gd name="connsiteX8" fmla="*/ 1117600 w 4702628"/>
              <a:gd name="connsiteY8" fmla="*/ 747485 h 1507066"/>
              <a:gd name="connsiteX9" fmla="*/ 1843314 w 4702628"/>
              <a:gd name="connsiteY9" fmla="*/ 7257 h 1507066"/>
              <a:gd name="connsiteX10" fmla="*/ 2148114 w 4702628"/>
              <a:gd name="connsiteY10" fmla="*/ 761999 h 1507066"/>
              <a:gd name="connsiteX11" fmla="*/ 1843314 w 4702628"/>
              <a:gd name="connsiteY11" fmla="*/ 1473199 h 1507066"/>
              <a:gd name="connsiteX12" fmla="*/ 1785257 w 4702628"/>
              <a:gd name="connsiteY12" fmla="*/ 747485 h 1507066"/>
              <a:gd name="connsiteX13" fmla="*/ 2525485 w 4702628"/>
              <a:gd name="connsiteY13" fmla="*/ 21771 h 1507066"/>
              <a:gd name="connsiteX14" fmla="*/ 2888342 w 4702628"/>
              <a:gd name="connsiteY14" fmla="*/ 761999 h 1507066"/>
              <a:gd name="connsiteX15" fmla="*/ 2481942 w 4702628"/>
              <a:gd name="connsiteY15" fmla="*/ 1487714 h 1507066"/>
              <a:gd name="connsiteX16" fmla="*/ 2423885 w 4702628"/>
              <a:gd name="connsiteY16" fmla="*/ 747485 h 1507066"/>
              <a:gd name="connsiteX17" fmla="*/ 3265714 w 4702628"/>
              <a:gd name="connsiteY17" fmla="*/ 21771 h 1507066"/>
              <a:gd name="connsiteX18" fmla="*/ 3585028 w 4702628"/>
              <a:gd name="connsiteY18" fmla="*/ 761999 h 1507066"/>
              <a:gd name="connsiteX19" fmla="*/ 3251200 w 4702628"/>
              <a:gd name="connsiteY19" fmla="*/ 1487714 h 1507066"/>
              <a:gd name="connsiteX20" fmla="*/ 3236685 w 4702628"/>
              <a:gd name="connsiteY20" fmla="*/ 718457 h 1507066"/>
              <a:gd name="connsiteX21" fmla="*/ 3962400 w 4702628"/>
              <a:gd name="connsiteY21" fmla="*/ 36285 h 1507066"/>
              <a:gd name="connsiteX22" fmla="*/ 4339771 w 4702628"/>
              <a:gd name="connsiteY22" fmla="*/ 718457 h 1507066"/>
              <a:gd name="connsiteX23" fmla="*/ 3904342 w 4702628"/>
              <a:gd name="connsiteY23" fmla="*/ 1502228 h 1507066"/>
              <a:gd name="connsiteX24" fmla="*/ 3889828 w 4702628"/>
              <a:gd name="connsiteY24" fmla="*/ 747485 h 1507066"/>
              <a:gd name="connsiteX25" fmla="*/ 4702628 w 4702628"/>
              <a:gd name="connsiteY25" fmla="*/ 36285 h 1507066"/>
              <a:gd name="connsiteX0" fmla="*/ 0 w 4702628"/>
              <a:gd name="connsiteY0" fmla="*/ 747485 h 1494971"/>
              <a:gd name="connsiteX1" fmla="*/ 377371 w 4702628"/>
              <a:gd name="connsiteY1" fmla="*/ 7257 h 1494971"/>
              <a:gd name="connsiteX2" fmla="*/ 725714 w 4702628"/>
              <a:gd name="connsiteY2" fmla="*/ 776514 h 1494971"/>
              <a:gd name="connsiteX3" fmla="*/ 348342 w 4702628"/>
              <a:gd name="connsiteY3" fmla="*/ 1473199 h 1494971"/>
              <a:gd name="connsiteX4" fmla="*/ 377371 w 4702628"/>
              <a:gd name="connsiteY4" fmla="*/ 718457 h 1494971"/>
              <a:gd name="connsiteX5" fmla="*/ 1088571 w 4702628"/>
              <a:gd name="connsiteY5" fmla="*/ 7257 h 1494971"/>
              <a:gd name="connsiteX6" fmla="*/ 1422400 w 4702628"/>
              <a:gd name="connsiteY6" fmla="*/ 761999 h 1494971"/>
              <a:gd name="connsiteX7" fmla="*/ 1059542 w 4702628"/>
              <a:gd name="connsiteY7" fmla="*/ 1473199 h 1494971"/>
              <a:gd name="connsiteX8" fmla="*/ 1117600 w 4702628"/>
              <a:gd name="connsiteY8" fmla="*/ 747485 h 1494971"/>
              <a:gd name="connsiteX9" fmla="*/ 1843314 w 4702628"/>
              <a:gd name="connsiteY9" fmla="*/ 7257 h 1494971"/>
              <a:gd name="connsiteX10" fmla="*/ 2148114 w 4702628"/>
              <a:gd name="connsiteY10" fmla="*/ 761999 h 1494971"/>
              <a:gd name="connsiteX11" fmla="*/ 1843314 w 4702628"/>
              <a:gd name="connsiteY11" fmla="*/ 1473199 h 1494971"/>
              <a:gd name="connsiteX12" fmla="*/ 1785257 w 4702628"/>
              <a:gd name="connsiteY12" fmla="*/ 747485 h 1494971"/>
              <a:gd name="connsiteX13" fmla="*/ 2525485 w 4702628"/>
              <a:gd name="connsiteY13" fmla="*/ 21771 h 1494971"/>
              <a:gd name="connsiteX14" fmla="*/ 2888342 w 4702628"/>
              <a:gd name="connsiteY14" fmla="*/ 761999 h 1494971"/>
              <a:gd name="connsiteX15" fmla="*/ 2481942 w 4702628"/>
              <a:gd name="connsiteY15" fmla="*/ 1487714 h 1494971"/>
              <a:gd name="connsiteX16" fmla="*/ 2423885 w 4702628"/>
              <a:gd name="connsiteY16" fmla="*/ 747485 h 1494971"/>
              <a:gd name="connsiteX17" fmla="*/ 3265714 w 4702628"/>
              <a:gd name="connsiteY17" fmla="*/ 21771 h 1494971"/>
              <a:gd name="connsiteX18" fmla="*/ 3585028 w 4702628"/>
              <a:gd name="connsiteY18" fmla="*/ 761999 h 1494971"/>
              <a:gd name="connsiteX19" fmla="*/ 3251200 w 4702628"/>
              <a:gd name="connsiteY19" fmla="*/ 1487714 h 1494971"/>
              <a:gd name="connsiteX20" fmla="*/ 3236685 w 4702628"/>
              <a:gd name="connsiteY20" fmla="*/ 718457 h 1494971"/>
              <a:gd name="connsiteX21" fmla="*/ 3962400 w 4702628"/>
              <a:gd name="connsiteY21" fmla="*/ 36285 h 1494971"/>
              <a:gd name="connsiteX22" fmla="*/ 4339771 w 4702628"/>
              <a:gd name="connsiteY22" fmla="*/ 718457 h 1494971"/>
              <a:gd name="connsiteX23" fmla="*/ 4132627 w 4702628"/>
              <a:gd name="connsiteY23" fmla="*/ 1476828 h 1494971"/>
              <a:gd name="connsiteX24" fmla="*/ 3889828 w 4702628"/>
              <a:gd name="connsiteY24" fmla="*/ 747485 h 1494971"/>
              <a:gd name="connsiteX25" fmla="*/ 4702628 w 4702628"/>
              <a:gd name="connsiteY25" fmla="*/ 36285 h 1494971"/>
              <a:gd name="connsiteX0" fmla="*/ 0 w 4702628"/>
              <a:gd name="connsiteY0" fmla="*/ 747485 h 1490133"/>
              <a:gd name="connsiteX1" fmla="*/ 377371 w 4702628"/>
              <a:gd name="connsiteY1" fmla="*/ 7257 h 1490133"/>
              <a:gd name="connsiteX2" fmla="*/ 725714 w 4702628"/>
              <a:gd name="connsiteY2" fmla="*/ 776514 h 1490133"/>
              <a:gd name="connsiteX3" fmla="*/ 348342 w 4702628"/>
              <a:gd name="connsiteY3" fmla="*/ 1473199 h 1490133"/>
              <a:gd name="connsiteX4" fmla="*/ 377371 w 4702628"/>
              <a:gd name="connsiteY4" fmla="*/ 718457 h 1490133"/>
              <a:gd name="connsiteX5" fmla="*/ 1088571 w 4702628"/>
              <a:gd name="connsiteY5" fmla="*/ 7257 h 1490133"/>
              <a:gd name="connsiteX6" fmla="*/ 1422400 w 4702628"/>
              <a:gd name="connsiteY6" fmla="*/ 761999 h 1490133"/>
              <a:gd name="connsiteX7" fmla="*/ 1059542 w 4702628"/>
              <a:gd name="connsiteY7" fmla="*/ 1473199 h 1490133"/>
              <a:gd name="connsiteX8" fmla="*/ 1117600 w 4702628"/>
              <a:gd name="connsiteY8" fmla="*/ 747485 h 1490133"/>
              <a:gd name="connsiteX9" fmla="*/ 1843314 w 4702628"/>
              <a:gd name="connsiteY9" fmla="*/ 7257 h 1490133"/>
              <a:gd name="connsiteX10" fmla="*/ 2148114 w 4702628"/>
              <a:gd name="connsiteY10" fmla="*/ 761999 h 1490133"/>
              <a:gd name="connsiteX11" fmla="*/ 1843314 w 4702628"/>
              <a:gd name="connsiteY11" fmla="*/ 1473199 h 1490133"/>
              <a:gd name="connsiteX12" fmla="*/ 1785257 w 4702628"/>
              <a:gd name="connsiteY12" fmla="*/ 747485 h 1490133"/>
              <a:gd name="connsiteX13" fmla="*/ 2525485 w 4702628"/>
              <a:gd name="connsiteY13" fmla="*/ 21771 h 1490133"/>
              <a:gd name="connsiteX14" fmla="*/ 2888342 w 4702628"/>
              <a:gd name="connsiteY14" fmla="*/ 761999 h 1490133"/>
              <a:gd name="connsiteX15" fmla="*/ 2481942 w 4702628"/>
              <a:gd name="connsiteY15" fmla="*/ 1487714 h 1490133"/>
              <a:gd name="connsiteX16" fmla="*/ 2423885 w 4702628"/>
              <a:gd name="connsiteY16" fmla="*/ 747485 h 1490133"/>
              <a:gd name="connsiteX17" fmla="*/ 3265714 w 4702628"/>
              <a:gd name="connsiteY17" fmla="*/ 21771 h 1490133"/>
              <a:gd name="connsiteX18" fmla="*/ 3585028 w 4702628"/>
              <a:gd name="connsiteY18" fmla="*/ 761999 h 1490133"/>
              <a:gd name="connsiteX19" fmla="*/ 3412547 w 4702628"/>
              <a:gd name="connsiteY19" fmla="*/ 1476829 h 1490133"/>
              <a:gd name="connsiteX20" fmla="*/ 3236685 w 4702628"/>
              <a:gd name="connsiteY20" fmla="*/ 718457 h 1490133"/>
              <a:gd name="connsiteX21" fmla="*/ 3962400 w 4702628"/>
              <a:gd name="connsiteY21" fmla="*/ 36285 h 1490133"/>
              <a:gd name="connsiteX22" fmla="*/ 4339771 w 4702628"/>
              <a:gd name="connsiteY22" fmla="*/ 718457 h 1490133"/>
              <a:gd name="connsiteX23" fmla="*/ 4132627 w 4702628"/>
              <a:gd name="connsiteY23" fmla="*/ 1476828 h 1490133"/>
              <a:gd name="connsiteX24" fmla="*/ 3889828 w 4702628"/>
              <a:gd name="connsiteY24" fmla="*/ 747485 h 1490133"/>
              <a:gd name="connsiteX25" fmla="*/ 4702628 w 4702628"/>
              <a:gd name="connsiteY25" fmla="*/ 36285 h 1490133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843314 w 4702628"/>
              <a:gd name="connsiteY11" fmla="*/ 1473199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059542 w 4702628"/>
              <a:gd name="connsiteY7" fmla="*/ 147319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4086"/>
              <a:gd name="connsiteX1" fmla="*/ 377371 w 4702628"/>
              <a:gd name="connsiteY1" fmla="*/ 7257 h 1484086"/>
              <a:gd name="connsiteX2" fmla="*/ 725714 w 4702628"/>
              <a:gd name="connsiteY2" fmla="*/ 776514 h 1484086"/>
              <a:gd name="connsiteX3" fmla="*/ 348342 w 4702628"/>
              <a:gd name="connsiteY3" fmla="*/ 1473199 h 1484086"/>
              <a:gd name="connsiteX4" fmla="*/ 377371 w 4702628"/>
              <a:gd name="connsiteY4" fmla="*/ 718457 h 1484086"/>
              <a:gd name="connsiteX5" fmla="*/ 1088571 w 4702628"/>
              <a:gd name="connsiteY5" fmla="*/ 7257 h 1484086"/>
              <a:gd name="connsiteX6" fmla="*/ 1422400 w 4702628"/>
              <a:gd name="connsiteY6" fmla="*/ 761999 h 1484086"/>
              <a:gd name="connsiteX7" fmla="*/ 1252307 w 4702628"/>
              <a:gd name="connsiteY7" fmla="*/ 1476829 h 1484086"/>
              <a:gd name="connsiteX8" fmla="*/ 1117600 w 4702628"/>
              <a:gd name="connsiteY8" fmla="*/ 747485 h 1484086"/>
              <a:gd name="connsiteX9" fmla="*/ 1843314 w 4702628"/>
              <a:gd name="connsiteY9" fmla="*/ 7257 h 1484086"/>
              <a:gd name="connsiteX10" fmla="*/ 2148114 w 4702628"/>
              <a:gd name="connsiteY10" fmla="*/ 761999 h 1484086"/>
              <a:gd name="connsiteX11" fmla="*/ 1972387 w 4702628"/>
              <a:gd name="connsiteY11" fmla="*/ 1404821 h 1484086"/>
              <a:gd name="connsiteX12" fmla="*/ 1785257 w 4702628"/>
              <a:gd name="connsiteY12" fmla="*/ 747485 h 1484086"/>
              <a:gd name="connsiteX13" fmla="*/ 2525485 w 4702628"/>
              <a:gd name="connsiteY13" fmla="*/ 21771 h 1484086"/>
              <a:gd name="connsiteX14" fmla="*/ 2888342 w 4702628"/>
              <a:gd name="connsiteY14" fmla="*/ 761999 h 1484086"/>
              <a:gd name="connsiteX15" fmla="*/ 2620459 w 4702628"/>
              <a:gd name="connsiteY15" fmla="*/ 1476829 h 1484086"/>
              <a:gd name="connsiteX16" fmla="*/ 2423885 w 4702628"/>
              <a:gd name="connsiteY16" fmla="*/ 747485 h 1484086"/>
              <a:gd name="connsiteX17" fmla="*/ 3265714 w 4702628"/>
              <a:gd name="connsiteY17" fmla="*/ 21771 h 1484086"/>
              <a:gd name="connsiteX18" fmla="*/ 3585028 w 4702628"/>
              <a:gd name="connsiteY18" fmla="*/ 761999 h 1484086"/>
              <a:gd name="connsiteX19" fmla="*/ 3412547 w 4702628"/>
              <a:gd name="connsiteY19" fmla="*/ 1476829 h 1484086"/>
              <a:gd name="connsiteX20" fmla="*/ 3236685 w 4702628"/>
              <a:gd name="connsiteY20" fmla="*/ 718457 h 1484086"/>
              <a:gd name="connsiteX21" fmla="*/ 3962400 w 4702628"/>
              <a:gd name="connsiteY21" fmla="*/ 36285 h 1484086"/>
              <a:gd name="connsiteX22" fmla="*/ 4339771 w 4702628"/>
              <a:gd name="connsiteY22" fmla="*/ 718457 h 1484086"/>
              <a:gd name="connsiteX23" fmla="*/ 4132627 w 4702628"/>
              <a:gd name="connsiteY23" fmla="*/ 1476828 h 1484086"/>
              <a:gd name="connsiteX24" fmla="*/ 3889828 w 4702628"/>
              <a:gd name="connsiteY24" fmla="*/ 747485 h 1484086"/>
              <a:gd name="connsiteX25" fmla="*/ 4702628 w 4702628"/>
              <a:gd name="connsiteY25" fmla="*/ 36285 h 1484086"/>
              <a:gd name="connsiteX0" fmla="*/ 0 w 4702628"/>
              <a:gd name="connsiteY0" fmla="*/ 747485 h 1486505"/>
              <a:gd name="connsiteX1" fmla="*/ 377371 w 4702628"/>
              <a:gd name="connsiteY1" fmla="*/ 7257 h 1486505"/>
              <a:gd name="connsiteX2" fmla="*/ 725714 w 4702628"/>
              <a:gd name="connsiteY2" fmla="*/ 776514 h 1486505"/>
              <a:gd name="connsiteX3" fmla="*/ 532227 w 4702628"/>
              <a:gd name="connsiteY3" fmla="*/ 1476829 h 1486505"/>
              <a:gd name="connsiteX4" fmla="*/ 377371 w 4702628"/>
              <a:gd name="connsiteY4" fmla="*/ 718457 h 1486505"/>
              <a:gd name="connsiteX5" fmla="*/ 1088571 w 4702628"/>
              <a:gd name="connsiteY5" fmla="*/ 7257 h 1486505"/>
              <a:gd name="connsiteX6" fmla="*/ 1422400 w 4702628"/>
              <a:gd name="connsiteY6" fmla="*/ 761999 h 1486505"/>
              <a:gd name="connsiteX7" fmla="*/ 1252307 w 4702628"/>
              <a:gd name="connsiteY7" fmla="*/ 1476829 h 1486505"/>
              <a:gd name="connsiteX8" fmla="*/ 1117600 w 4702628"/>
              <a:gd name="connsiteY8" fmla="*/ 747485 h 1486505"/>
              <a:gd name="connsiteX9" fmla="*/ 1843314 w 4702628"/>
              <a:gd name="connsiteY9" fmla="*/ 7257 h 1486505"/>
              <a:gd name="connsiteX10" fmla="*/ 2148114 w 4702628"/>
              <a:gd name="connsiteY10" fmla="*/ 761999 h 1486505"/>
              <a:gd name="connsiteX11" fmla="*/ 1972387 w 4702628"/>
              <a:gd name="connsiteY11" fmla="*/ 1404821 h 1486505"/>
              <a:gd name="connsiteX12" fmla="*/ 1785257 w 4702628"/>
              <a:gd name="connsiteY12" fmla="*/ 747485 h 1486505"/>
              <a:gd name="connsiteX13" fmla="*/ 2525485 w 4702628"/>
              <a:gd name="connsiteY13" fmla="*/ 21771 h 1486505"/>
              <a:gd name="connsiteX14" fmla="*/ 2888342 w 4702628"/>
              <a:gd name="connsiteY14" fmla="*/ 761999 h 1486505"/>
              <a:gd name="connsiteX15" fmla="*/ 2620459 w 4702628"/>
              <a:gd name="connsiteY15" fmla="*/ 1476829 h 1486505"/>
              <a:gd name="connsiteX16" fmla="*/ 2423885 w 4702628"/>
              <a:gd name="connsiteY16" fmla="*/ 747485 h 1486505"/>
              <a:gd name="connsiteX17" fmla="*/ 3265714 w 4702628"/>
              <a:gd name="connsiteY17" fmla="*/ 21771 h 1486505"/>
              <a:gd name="connsiteX18" fmla="*/ 3585028 w 4702628"/>
              <a:gd name="connsiteY18" fmla="*/ 761999 h 1486505"/>
              <a:gd name="connsiteX19" fmla="*/ 3412547 w 4702628"/>
              <a:gd name="connsiteY19" fmla="*/ 1476829 h 1486505"/>
              <a:gd name="connsiteX20" fmla="*/ 3236685 w 4702628"/>
              <a:gd name="connsiteY20" fmla="*/ 718457 h 1486505"/>
              <a:gd name="connsiteX21" fmla="*/ 3962400 w 4702628"/>
              <a:gd name="connsiteY21" fmla="*/ 36285 h 1486505"/>
              <a:gd name="connsiteX22" fmla="*/ 4339771 w 4702628"/>
              <a:gd name="connsiteY22" fmla="*/ 718457 h 1486505"/>
              <a:gd name="connsiteX23" fmla="*/ 4132627 w 4702628"/>
              <a:gd name="connsiteY23" fmla="*/ 1476828 h 1486505"/>
              <a:gd name="connsiteX24" fmla="*/ 3889828 w 4702628"/>
              <a:gd name="connsiteY24" fmla="*/ 747485 h 1486505"/>
              <a:gd name="connsiteX25" fmla="*/ 4702628 w 4702628"/>
              <a:gd name="connsiteY25" fmla="*/ 36285 h 1486505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843314 w 4702628"/>
              <a:gd name="connsiteY9" fmla="*/ 4838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525485 w 4702628"/>
              <a:gd name="connsiteY13" fmla="*/ 19352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265714 w 4702628"/>
              <a:gd name="connsiteY17" fmla="*/ 19352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962400 w 4702628"/>
              <a:gd name="connsiteY21" fmla="*/ 33866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02402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702628 w 4702628"/>
              <a:gd name="connsiteY25" fmla="*/ 33866 h 1484086"/>
              <a:gd name="connsiteX0" fmla="*/ 0 w 4702628"/>
              <a:gd name="connsiteY0" fmla="*/ 745066 h 1484086"/>
              <a:gd name="connsiteX1" fmla="*/ 377371 w 4702628"/>
              <a:gd name="connsiteY1" fmla="*/ 4838 h 1484086"/>
              <a:gd name="connsiteX2" fmla="*/ 725714 w 4702628"/>
              <a:gd name="connsiteY2" fmla="*/ 774095 h 1484086"/>
              <a:gd name="connsiteX3" fmla="*/ 532227 w 4702628"/>
              <a:gd name="connsiteY3" fmla="*/ 1474410 h 1484086"/>
              <a:gd name="connsiteX4" fmla="*/ 377371 w 4702628"/>
              <a:gd name="connsiteY4" fmla="*/ 716038 h 1484086"/>
              <a:gd name="connsiteX5" fmla="*/ 964275 w 4702628"/>
              <a:gd name="connsiteY5" fmla="*/ 34250 h 1484086"/>
              <a:gd name="connsiteX6" fmla="*/ 1422400 w 4702628"/>
              <a:gd name="connsiteY6" fmla="*/ 759580 h 1484086"/>
              <a:gd name="connsiteX7" fmla="*/ 1252307 w 4702628"/>
              <a:gd name="connsiteY7" fmla="*/ 1474410 h 1484086"/>
              <a:gd name="connsiteX8" fmla="*/ 1117600 w 4702628"/>
              <a:gd name="connsiteY8" fmla="*/ 745066 h 1484086"/>
              <a:gd name="connsiteX9" fmla="*/ 1612347 w 4702628"/>
              <a:gd name="connsiteY9" fmla="*/ 34249 h 1484086"/>
              <a:gd name="connsiteX10" fmla="*/ 2148114 w 4702628"/>
              <a:gd name="connsiteY10" fmla="*/ 759580 h 1484086"/>
              <a:gd name="connsiteX11" fmla="*/ 1972387 w 4702628"/>
              <a:gd name="connsiteY11" fmla="*/ 1474409 h 1484086"/>
              <a:gd name="connsiteX12" fmla="*/ 1785257 w 4702628"/>
              <a:gd name="connsiteY12" fmla="*/ 745066 h 1484086"/>
              <a:gd name="connsiteX13" fmla="*/ 2404435 w 4702628"/>
              <a:gd name="connsiteY13" fmla="*/ 34249 h 1484086"/>
              <a:gd name="connsiteX14" fmla="*/ 2888342 w 4702628"/>
              <a:gd name="connsiteY14" fmla="*/ 759580 h 1484086"/>
              <a:gd name="connsiteX15" fmla="*/ 2620459 w 4702628"/>
              <a:gd name="connsiteY15" fmla="*/ 1474410 h 1484086"/>
              <a:gd name="connsiteX16" fmla="*/ 2423885 w 4702628"/>
              <a:gd name="connsiteY16" fmla="*/ 745066 h 1484086"/>
              <a:gd name="connsiteX17" fmla="*/ 3052507 w 4702628"/>
              <a:gd name="connsiteY17" fmla="*/ 34249 h 1484086"/>
              <a:gd name="connsiteX18" fmla="*/ 3585028 w 4702628"/>
              <a:gd name="connsiteY18" fmla="*/ 759580 h 1484086"/>
              <a:gd name="connsiteX19" fmla="*/ 3412547 w 4702628"/>
              <a:gd name="connsiteY19" fmla="*/ 1474410 h 1484086"/>
              <a:gd name="connsiteX20" fmla="*/ 3236685 w 4702628"/>
              <a:gd name="connsiteY20" fmla="*/ 716038 h 1484086"/>
              <a:gd name="connsiteX21" fmla="*/ 3772587 w 4702628"/>
              <a:gd name="connsiteY21" fmla="*/ 34249 h 1484086"/>
              <a:gd name="connsiteX22" fmla="*/ 4339771 w 4702628"/>
              <a:gd name="connsiteY22" fmla="*/ 716038 h 1484086"/>
              <a:gd name="connsiteX23" fmla="*/ 4132627 w 4702628"/>
              <a:gd name="connsiteY23" fmla="*/ 1474409 h 1484086"/>
              <a:gd name="connsiteX24" fmla="*/ 3889828 w 4702628"/>
              <a:gd name="connsiteY24" fmla="*/ 745066 h 1484086"/>
              <a:gd name="connsiteX25" fmla="*/ 4204635 w 4702628"/>
              <a:gd name="connsiteY25" fmla="*/ 250273 h 1484086"/>
              <a:gd name="connsiteX26" fmla="*/ 4702628 w 4702628"/>
              <a:gd name="connsiteY26" fmla="*/ 33866 h 148408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117600 w 4702628"/>
              <a:gd name="connsiteY8" fmla="*/ 745066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5536"/>
              <a:gd name="connsiteX1" fmla="*/ 377371 w 4702628"/>
              <a:gd name="connsiteY1" fmla="*/ 4838 h 1485536"/>
              <a:gd name="connsiteX2" fmla="*/ 725714 w 4702628"/>
              <a:gd name="connsiteY2" fmla="*/ 774095 h 1485536"/>
              <a:gd name="connsiteX3" fmla="*/ 532227 w 4702628"/>
              <a:gd name="connsiteY3" fmla="*/ 1474410 h 1485536"/>
              <a:gd name="connsiteX4" fmla="*/ 316203 w 4702628"/>
              <a:gd name="connsiteY4" fmla="*/ 754329 h 1485536"/>
              <a:gd name="connsiteX5" fmla="*/ 964275 w 4702628"/>
              <a:gd name="connsiteY5" fmla="*/ 34250 h 1485536"/>
              <a:gd name="connsiteX6" fmla="*/ 1422400 w 4702628"/>
              <a:gd name="connsiteY6" fmla="*/ 759580 h 1485536"/>
              <a:gd name="connsiteX7" fmla="*/ 1252307 w 4702628"/>
              <a:gd name="connsiteY7" fmla="*/ 1474410 h 1485536"/>
              <a:gd name="connsiteX8" fmla="*/ 1036283 w 4702628"/>
              <a:gd name="connsiteY8" fmla="*/ 826338 h 1485536"/>
              <a:gd name="connsiteX9" fmla="*/ 1612347 w 4702628"/>
              <a:gd name="connsiteY9" fmla="*/ 34249 h 1485536"/>
              <a:gd name="connsiteX10" fmla="*/ 2148114 w 4702628"/>
              <a:gd name="connsiteY10" fmla="*/ 759580 h 1485536"/>
              <a:gd name="connsiteX11" fmla="*/ 1972387 w 4702628"/>
              <a:gd name="connsiteY11" fmla="*/ 1474409 h 1485536"/>
              <a:gd name="connsiteX12" fmla="*/ 1785257 w 4702628"/>
              <a:gd name="connsiteY12" fmla="*/ 745066 h 1485536"/>
              <a:gd name="connsiteX13" fmla="*/ 2404435 w 4702628"/>
              <a:gd name="connsiteY13" fmla="*/ 34249 h 1485536"/>
              <a:gd name="connsiteX14" fmla="*/ 2888342 w 4702628"/>
              <a:gd name="connsiteY14" fmla="*/ 759580 h 1485536"/>
              <a:gd name="connsiteX15" fmla="*/ 2620459 w 4702628"/>
              <a:gd name="connsiteY15" fmla="*/ 1474410 h 1485536"/>
              <a:gd name="connsiteX16" fmla="*/ 2423885 w 4702628"/>
              <a:gd name="connsiteY16" fmla="*/ 745066 h 1485536"/>
              <a:gd name="connsiteX17" fmla="*/ 3052507 w 4702628"/>
              <a:gd name="connsiteY17" fmla="*/ 34249 h 1485536"/>
              <a:gd name="connsiteX18" fmla="*/ 3585028 w 4702628"/>
              <a:gd name="connsiteY18" fmla="*/ 759580 h 1485536"/>
              <a:gd name="connsiteX19" fmla="*/ 3412547 w 4702628"/>
              <a:gd name="connsiteY19" fmla="*/ 1474410 h 1485536"/>
              <a:gd name="connsiteX20" fmla="*/ 3236685 w 4702628"/>
              <a:gd name="connsiteY20" fmla="*/ 716038 h 1485536"/>
              <a:gd name="connsiteX21" fmla="*/ 3772587 w 4702628"/>
              <a:gd name="connsiteY21" fmla="*/ 34249 h 1485536"/>
              <a:gd name="connsiteX22" fmla="*/ 4339771 w 4702628"/>
              <a:gd name="connsiteY22" fmla="*/ 716038 h 1485536"/>
              <a:gd name="connsiteX23" fmla="*/ 4132627 w 4702628"/>
              <a:gd name="connsiteY23" fmla="*/ 1474409 h 1485536"/>
              <a:gd name="connsiteX24" fmla="*/ 3889828 w 4702628"/>
              <a:gd name="connsiteY24" fmla="*/ 745066 h 1485536"/>
              <a:gd name="connsiteX25" fmla="*/ 4204635 w 4702628"/>
              <a:gd name="connsiteY25" fmla="*/ 250273 h 1485536"/>
              <a:gd name="connsiteX26" fmla="*/ 4702628 w 4702628"/>
              <a:gd name="connsiteY26" fmla="*/ 33866 h 1485536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23885 w 4702628"/>
              <a:gd name="connsiteY16" fmla="*/ 745066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702628"/>
              <a:gd name="connsiteY0" fmla="*/ 745066 h 1481667"/>
              <a:gd name="connsiteX1" fmla="*/ 377371 w 4702628"/>
              <a:gd name="connsiteY1" fmla="*/ 4838 h 1481667"/>
              <a:gd name="connsiteX2" fmla="*/ 725714 w 4702628"/>
              <a:gd name="connsiteY2" fmla="*/ 774095 h 1481667"/>
              <a:gd name="connsiteX3" fmla="*/ 532227 w 4702628"/>
              <a:gd name="connsiteY3" fmla="*/ 1474410 h 1481667"/>
              <a:gd name="connsiteX4" fmla="*/ 316203 w 4702628"/>
              <a:gd name="connsiteY4" fmla="*/ 754329 h 1481667"/>
              <a:gd name="connsiteX5" fmla="*/ 964275 w 4702628"/>
              <a:gd name="connsiteY5" fmla="*/ 34250 h 1481667"/>
              <a:gd name="connsiteX6" fmla="*/ 1422400 w 4702628"/>
              <a:gd name="connsiteY6" fmla="*/ 759580 h 1481667"/>
              <a:gd name="connsiteX7" fmla="*/ 1252307 w 4702628"/>
              <a:gd name="connsiteY7" fmla="*/ 1474410 h 1481667"/>
              <a:gd name="connsiteX8" fmla="*/ 1036283 w 4702628"/>
              <a:gd name="connsiteY8" fmla="*/ 754329 h 1481667"/>
              <a:gd name="connsiteX9" fmla="*/ 1612347 w 4702628"/>
              <a:gd name="connsiteY9" fmla="*/ 34249 h 1481667"/>
              <a:gd name="connsiteX10" fmla="*/ 2148114 w 4702628"/>
              <a:gd name="connsiteY10" fmla="*/ 759580 h 1481667"/>
              <a:gd name="connsiteX11" fmla="*/ 1972387 w 4702628"/>
              <a:gd name="connsiteY11" fmla="*/ 1474409 h 1481667"/>
              <a:gd name="connsiteX12" fmla="*/ 1785257 w 4702628"/>
              <a:gd name="connsiteY12" fmla="*/ 745066 h 1481667"/>
              <a:gd name="connsiteX13" fmla="*/ 2404435 w 4702628"/>
              <a:gd name="connsiteY13" fmla="*/ 34249 h 1481667"/>
              <a:gd name="connsiteX14" fmla="*/ 2888342 w 4702628"/>
              <a:gd name="connsiteY14" fmla="*/ 759580 h 1481667"/>
              <a:gd name="connsiteX15" fmla="*/ 2620459 w 4702628"/>
              <a:gd name="connsiteY15" fmla="*/ 1474410 h 1481667"/>
              <a:gd name="connsiteX16" fmla="*/ 2476443 w 4702628"/>
              <a:gd name="connsiteY16" fmla="*/ 754330 h 1481667"/>
              <a:gd name="connsiteX17" fmla="*/ 3052507 w 4702628"/>
              <a:gd name="connsiteY17" fmla="*/ 34249 h 1481667"/>
              <a:gd name="connsiteX18" fmla="*/ 3585028 w 4702628"/>
              <a:gd name="connsiteY18" fmla="*/ 759580 h 1481667"/>
              <a:gd name="connsiteX19" fmla="*/ 3412547 w 4702628"/>
              <a:gd name="connsiteY19" fmla="*/ 1474410 h 1481667"/>
              <a:gd name="connsiteX20" fmla="*/ 3236685 w 4702628"/>
              <a:gd name="connsiteY20" fmla="*/ 716038 h 1481667"/>
              <a:gd name="connsiteX21" fmla="*/ 3772587 w 4702628"/>
              <a:gd name="connsiteY21" fmla="*/ 34249 h 1481667"/>
              <a:gd name="connsiteX22" fmla="*/ 4339771 w 4702628"/>
              <a:gd name="connsiteY22" fmla="*/ 716038 h 1481667"/>
              <a:gd name="connsiteX23" fmla="*/ 4132627 w 4702628"/>
              <a:gd name="connsiteY23" fmla="*/ 1474409 h 1481667"/>
              <a:gd name="connsiteX24" fmla="*/ 3889828 w 4702628"/>
              <a:gd name="connsiteY24" fmla="*/ 745066 h 1481667"/>
              <a:gd name="connsiteX25" fmla="*/ 4204635 w 4702628"/>
              <a:gd name="connsiteY25" fmla="*/ 250273 h 1481667"/>
              <a:gd name="connsiteX26" fmla="*/ 4702628 w 4702628"/>
              <a:gd name="connsiteY26" fmla="*/ 33866 h 1481667"/>
              <a:gd name="connsiteX0" fmla="*/ 0 w 4420659"/>
              <a:gd name="connsiteY0" fmla="*/ 745066 h 1481667"/>
              <a:gd name="connsiteX1" fmla="*/ 377371 w 4420659"/>
              <a:gd name="connsiteY1" fmla="*/ 4838 h 1481667"/>
              <a:gd name="connsiteX2" fmla="*/ 725714 w 4420659"/>
              <a:gd name="connsiteY2" fmla="*/ 774095 h 1481667"/>
              <a:gd name="connsiteX3" fmla="*/ 532227 w 4420659"/>
              <a:gd name="connsiteY3" fmla="*/ 1474410 h 1481667"/>
              <a:gd name="connsiteX4" fmla="*/ 316203 w 4420659"/>
              <a:gd name="connsiteY4" fmla="*/ 754329 h 1481667"/>
              <a:gd name="connsiteX5" fmla="*/ 964275 w 4420659"/>
              <a:gd name="connsiteY5" fmla="*/ 34250 h 1481667"/>
              <a:gd name="connsiteX6" fmla="*/ 1422400 w 4420659"/>
              <a:gd name="connsiteY6" fmla="*/ 759580 h 1481667"/>
              <a:gd name="connsiteX7" fmla="*/ 1252307 w 4420659"/>
              <a:gd name="connsiteY7" fmla="*/ 1474410 h 1481667"/>
              <a:gd name="connsiteX8" fmla="*/ 1036283 w 4420659"/>
              <a:gd name="connsiteY8" fmla="*/ 754329 h 1481667"/>
              <a:gd name="connsiteX9" fmla="*/ 1612347 w 4420659"/>
              <a:gd name="connsiteY9" fmla="*/ 34249 h 1481667"/>
              <a:gd name="connsiteX10" fmla="*/ 2148114 w 4420659"/>
              <a:gd name="connsiteY10" fmla="*/ 759580 h 1481667"/>
              <a:gd name="connsiteX11" fmla="*/ 1972387 w 4420659"/>
              <a:gd name="connsiteY11" fmla="*/ 1474409 h 1481667"/>
              <a:gd name="connsiteX12" fmla="*/ 1785257 w 4420659"/>
              <a:gd name="connsiteY12" fmla="*/ 745066 h 1481667"/>
              <a:gd name="connsiteX13" fmla="*/ 2404435 w 4420659"/>
              <a:gd name="connsiteY13" fmla="*/ 34249 h 1481667"/>
              <a:gd name="connsiteX14" fmla="*/ 2888342 w 4420659"/>
              <a:gd name="connsiteY14" fmla="*/ 759580 h 1481667"/>
              <a:gd name="connsiteX15" fmla="*/ 2620459 w 4420659"/>
              <a:gd name="connsiteY15" fmla="*/ 1474410 h 1481667"/>
              <a:gd name="connsiteX16" fmla="*/ 2476443 w 4420659"/>
              <a:gd name="connsiteY16" fmla="*/ 754330 h 1481667"/>
              <a:gd name="connsiteX17" fmla="*/ 3052507 w 4420659"/>
              <a:gd name="connsiteY17" fmla="*/ 34249 h 1481667"/>
              <a:gd name="connsiteX18" fmla="*/ 3585028 w 4420659"/>
              <a:gd name="connsiteY18" fmla="*/ 759580 h 1481667"/>
              <a:gd name="connsiteX19" fmla="*/ 3412547 w 4420659"/>
              <a:gd name="connsiteY19" fmla="*/ 1474410 h 1481667"/>
              <a:gd name="connsiteX20" fmla="*/ 3236685 w 4420659"/>
              <a:gd name="connsiteY20" fmla="*/ 716038 h 1481667"/>
              <a:gd name="connsiteX21" fmla="*/ 3772587 w 4420659"/>
              <a:gd name="connsiteY21" fmla="*/ 34249 h 1481667"/>
              <a:gd name="connsiteX22" fmla="*/ 4339771 w 4420659"/>
              <a:gd name="connsiteY22" fmla="*/ 716038 h 1481667"/>
              <a:gd name="connsiteX23" fmla="*/ 4132627 w 4420659"/>
              <a:gd name="connsiteY23" fmla="*/ 1474409 h 1481667"/>
              <a:gd name="connsiteX24" fmla="*/ 3889828 w 4420659"/>
              <a:gd name="connsiteY24" fmla="*/ 745066 h 1481667"/>
              <a:gd name="connsiteX25" fmla="*/ 4204635 w 4420659"/>
              <a:gd name="connsiteY25" fmla="*/ 250273 h 1481667"/>
              <a:gd name="connsiteX26" fmla="*/ 4420659 w 4420659"/>
              <a:gd name="connsiteY26" fmla="*/ 34250 h 1481667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36685 w 4420659"/>
              <a:gd name="connsiteY20" fmla="*/ 716038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20459 w 4420659"/>
              <a:gd name="connsiteY15" fmla="*/ 1474410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898345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3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108292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16203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476443 w 4420659"/>
              <a:gd name="connsiteY16" fmla="*/ 754330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585028 w 4420659"/>
              <a:gd name="connsiteY18" fmla="*/ 759580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504794"/>
              <a:gd name="connsiteX1" fmla="*/ 377371 w 4420659"/>
              <a:gd name="connsiteY1" fmla="*/ 4838 h 1504794"/>
              <a:gd name="connsiteX2" fmla="*/ 725714 w 4420659"/>
              <a:gd name="connsiteY2" fmla="*/ 774095 h 1504794"/>
              <a:gd name="connsiteX3" fmla="*/ 532227 w 4420659"/>
              <a:gd name="connsiteY3" fmla="*/ 1474410 h 1504794"/>
              <a:gd name="connsiteX4" fmla="*/ 388212 w 4420659"/>
              <a:gd name="connsiteY4" fmla="*/ 754329 h 1504794"/>
              <a:gd name="connsiteX5" fmla="*/ 964275 w 4420659"/>
              <a:gd name="connsiteY5" fmla="*/ 34250 h 1504794"/>
              <a:gd name="connsiteX6" fmla="*/ 1422400 w 4420659"/>
              <a:gd name="connsiteY6" fmla="*/ 759580 h 1504794"/>
              <a:gd name="connsiteX7" fmla="*/ 1252307 w 4420659"/>
              <a:gd name="connsiteY7" fmla="*/ 1474410 h 1504794"/>
              <a:gd name="connsiteX8" fmla="*/ 1036284 w 4420659"/>
              <a:gd name="connsiteY8" fmla="*/ 754329 h 1504794"/>
              <a:gd name="connsiteX9" fmla="*/ 1612347 w 4420659"/>
              <a:gd name="connsiteY9" fmla="*/ 34249 h 1504794"/>
              <a:gd name="connsiteX10" fmla="*/ 2148114 w 4420659"/>
              <a:gd name="connsiteY10" fmla="*/ 759580 h 1504794"/>
              <a:gd name="connsiteX11" fmla="*/ 1972387 w 4420659"/>
              <a:gd name="connsiteY11" fmla="*/ 1474409 h 1504794"/>
              <a:gd name="connsiteX12" fmla="*/ 1785257 w 4420659"/>
              <a:gd name="connsiteY12" fmla="*/ 745066 h 1504794"/>
              <a:gd name="connsiteX13" fmla="*/ 2404435 w 4420659"/>
              <a:gd name="connsiteY13" fmla="*/ 34249 h 1504794"/>
              <a:gd name="connsiteX14" fmla="*/ 2888342 w 4420659"/>
              <a:gd name="connsiteY14" fmla="*/ 759580 h 1504794"/>
              <a:gd name="connsiteX15" fmla="*/ 2692468 w 4420659"/>
              <a:gd name="connsiteY15" fmla="*/ 1474409 h 1504794"/>
              <a:gd name="connsiteX16" fmla="*/ 2548452 w 4420659"/>
              <a:gd name="connsiteY16" fmla="*/ 754329 h 1504794"/>
              <a:gd name="connsiteX17" fmla="*/ 3052507 w 4420659"/>
              <a:gd name="connsiteY17" fmla="*/ 34249 h 1504794"/>
              <a:gd name="connsiteX18" fmla="*/ 3628572 w 4420659"/>
              <a:gd name="connsiteY18" fmla="*/ 754329 h 1504794"/>
              <a:gd name="connsiteX19" fmla="*/ 3412547 w 4420659"/>
              <a:gd name="connsiteY19" fmla="*/ 1474410 h 1504794"/>
              <a:gd name="connsiteX20" fmla="*/ 3268532 w 4420659"/>
              <a:gd name="connsiteY20" fmla="*/ 754329 h 1504794"/>
              <a:gd name="connsiteX21" fmla="*/ 3772587 w 4420659"/>
              <a:gd name="connsiteY21" fmla="*/ 34249 h 1504794"/>
              <a:gd name="connsiteX22" fmla="*/ 4339771 w 4420659"/>
              <a:gd name="connsiteY22" fmla="*/ 716038 h 1504794"/>
              <a:gd name="connsiteX23" fmla="*/ 4132627 w 4420659"/>
              <a:gd name="connsiteY23" fmla="*/ 1474409 h 1504794"/>
              <a:gd name="connsiteX24" fmla="*/ 3916604 w 4420659"/>
              <a:gd name="connsiteY24" fmla="*/ 898346 h 1504794"/>
              <a:gd name="connsiteX25" fmla="*/ 4204635 w 4420659"/>
              <a:gd name="connsiteY25" fmla="*/ 250273 h 1504794"/>
              <a:gd name="connsiteX26" fmla="*/ 4420659 w 4420659"/>
              <a:gd name="connsiteY26" fmla="*/ 34250 h 1504794"/>
              <a:gd name="connsiteX0" fmla="*/ 0 w 4420659"/>
              <a:gd name="connsiteY0" fmla="*/ 745066 h 1480791"/>
              <a:gd name="connsiteX1" fmla="*/ 377371 w 4420659"/>
              <a:gd name="connsiteY1" fmla="*/ 4838 h 1480791"/>
              <a:gd name="connsiteX2" fmla="*/ 725714 w 4420659"/>
              <a:gd name="connsiteY2" fmla="*/ 774095 h 1480791"/>
              <a:gd name="connsiteX3" fmla="*/ 532227 w 4420659"/>
              <a:gd name="connsiteY3" fmla="*/ 1474410 h 1480791"/>
              <a:gd name="connsiteX4" fmla="*/ 388212 w 4420659"/>
              <a:gd name="connsiteY4" fmla="*/ 754329 h 1480791"/>
              <a:gd name="connsiteX5" fmla="*/ 964275 w 4420659"/>
              <a:gd name="connsiteY5" fmla="*/ 34250 h 1480791"/>
              <a:gd name="connsiteX6" fmla="*/ 1422400 w 4420659"/>
              <a:gd name="connsiteY6" fmla="*/ 759580 h 1480791"/>
              <a:gd name="connsiteX7" fmla="*/ 1252307 w 4420659"/>
              <a:gd name="connsiteY7" fmla="*/ 1474410 h 1480791"/>
              <a:gd name="connsiteX8" fmla="*/ 1036284 w 4420659"/>
              <a:gd name="connsiteY8" fmla="*/ 754329 h 1480791"/>
              <a:gd name="connsiteX9" fmla="*/ 1612347 w 4420659"/>
              <a:gd name="connsiteY9" fmla="*/ 34249 h 1480791"/>
              <a:gd name="connsiteX10" fmla="*/ 2148114 w 4420659"/>
              <a:gd name="connsiteY10" fmla="*/ 759580 h 1480791"/>
              <a:gd name="connsiteX11" fmla="*/ 1972387 w 4420659"/>
              <a:gd name="connsiteY11" fmla="*/ 1474409 h 1480791"/>
              <a:gd name="connsiteX12" fmla="*/ 1785257 w 4420659"/>
              <a:gd name="connsiteY12" fmla="*/ 745066 h 1480791"/>
              <a:gd name="connsiteX13" fmla="*/ 2404435 w 4420659"/>
              <a:gd name="connsiteY13" fmla="*/ 34249 h 1480791"/>
              <a:gd name="connsiteX14" fmla="*/ 2888342 w 4420659"/>
              <a:gd name="connsiteY14" fmla="*/ 759580 h 1480791"/>
              <a:gd name="connsiteX15" fmla="*/ 2692468 w 4420659"/>
              <a:gd name="connsiteY15" fmla="*/ 1474409 h 1480791"/>
              <a:gd name="connsiteX16" fmla="*/ 2548452 w 4420659"/>
              <a:gd name="connsiteY16" fmla="*/ 754329 h 1480791"/>
              <a:gd name="connsiteX17" fmla="*/ 3052507 w 4420659"/>
              <a:gd name="connsiteY17" fmla="*/ 34249 h 1480791"/>
              <a:gd name="connsiteX18" fmla="*/ 3628572 w 4420659"/>
              <a:gd name="connsiteY18" fmla="*/ 754329 h 1480791"/>
              <a:gd name="connsiteX19" fmla="*/ 3412547 w 4420659"/>
              <a:gd name="connsiteY19" fmla="*/ 1474410 h 1480791"/>
              <a:gd name="connsiteX20" fmla="*/ 3268532 w 4420659"/>
              <a:gd name="connsiteY20" fmla="*/ 754329 h 1480791"/>
              <a:gd name="connsiteX21" fmla="*/ 3772587 w 4420659"/>
              <a:gd name="connsiteY21" fmla="*/ 34249 h 1480791"/>
              <a:gd name="connsiteX22" fmla="*/ 4339771 w 4420659"/>
              <a:gd name="connsiteY22" fmla="*/ 716038 h 1480791"/>
              <a:gd name="connsiteX23" fmla="*/ 4132627 w 4420659"/>
              <a:gd name="connsiteY23" fmla="*/ 1474409 h 1480791"/>
              <a:gd name="connsiteX24" fmla="*/ 3916604 w 4420659"/>
              <a:gd name="connsiteY24" fmla="*/ 754329 h 1480791"/>
              <a:gd name="connsiteX25" fmla="*/ 4204635 w 4420659"/>
              <a:gd name="connsiteY25" fmla="*/ 250273 h 1480791"/>
              <a:gd name="connsiteX26" fmla="*/ 4420659 w 4420659"/>
              <a:gd name="connsiteY26" fmla="*/ 34250 h 148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20659" h="1480791">
                <a:moveTo>
                  <a:pt x="0" y="745066"/>
                </a:moveTo>
                <a:cubicBezTo>
                  <a:pt x="128209" y="372533"/>
                  <a:pt x="256419" y="0"/>
                  <a:pt x="377371" y="4838"/>
                </a:cubicBezTo>
                <a:cubicBezTo>
                  <a:pt x="498323" y="9676"/>
                  <a:pt x="699905" y="529166"/>
                  <a:pt x="725714" y="774095"/>
                </a:cubicBezTo>
                <a:cubicBezTo>
                  <a:pt x="751523" y="1019024"/>
                  <a:pt x="588477" y="1477704"/>
                  <a:pt x="532227" y="1474410"/>
                </a:cubicBezTo>
                <a:cubicBezTo>
                  <a:pt x="475977" y="1471116"/>
                  <a:pt x="316204" y="994356"/>
                  <a:pt x="388212" y="754329"/>
                </a:cubicBezTo>
                <a:cubicBezTo>
                  <a:pt x="460220" y="514302"/>
                  <a:pt x="791910" y="33375"/>
                  <a:pt x="964275" y="34250"/>
                </a:cubicBezTo>
                <a:cubicBezTo>
                  <a:pt x="1136640" y="35125"/>
                  <a:pt x="1374395" y="519553"/>
                  <a:pt x="1422400" y="759580"/>
                </a:cubicBezTo>
                <a:cubicBezTo>
                  <a:pt x="1470405" y="999607"/>
                  <a:pt x="1316660" y="1475285"/>
                  <a:pt x="1252307" y="1474410"/>
                </a:cubicBezTo>
                <a:cubicBezTo>
                  <a:pt x="1187954" y="1473535"/>
                  <a:pt x="976277" y="994356"/>
                  <a:pt x="1036284" y="754329"/>
                </a:cubicBezTo>
                <a:cubicBezTo>
                  <a:pt x="1096291" y="514302"/>
                  <a:pt x="1427042" y="33374"/>
                  <a:pt x="1612347" y="34249"/>
                </a:cubicBezTo>
                <a:cubicBezTo>
                  <a:pt x="1797652" y="35124"/>
                  <a:pt x="2088107" y="519553"/>
                  <a:pt x="2148114" y="759580"/>
                </a:cubicBezTo>
                <a:cubicBezTo>
                  <a:pt x="2208121" y="999607"/>
                  <a:pt x="2032863" y="1476828"/>
                  <a:pt x="1972387" y="1474409"/>
                </a:cubicBezTo>
                <a:cubicBezTo>
                  <a:pt x="1911911" y="1471990"/>
                  <a:pt x="1713249" y="985093"/>
                  <a:pt x="1785257" y="745066"/>
                </a:cubicBezTo>
                <a:cubicBezTo>
                  <a:pt x="1857265" y="505039"/>
                  <a:pt x="2220588" y="31830"/>
                  <a:pt x="2404435" y="34249"/>
                </a:cubicBezTo>
                <a:cubicBezTo>
                  <a:pt x="2588282" y="36668"/>
                  <a:pt x="2840337" y="519553"/>
                  <a:pt x="2888342" y="759580"/>
                </a:cubicBezTo>
                <a:cubicBezTo>
                  <a:pt x="2936347" y="999607"/>
                  <a:pt x="2749116" y="1475284"/>
                  <a:pt x="2692468" y="1474409"/>
                </a:cubicBezTo>
                <a:cubicBezTo>
                  <a:pt x="2635820" y="1473534"/>
                  <a:pt x="2488446" y="994356"/>
                  <a:pt x="2548452" y="754329"/>
                </a:cubicBezTo>
                <a:cubicBezTo>
                  <a:pt x="2608458" y="514302"/>
                  <a:pt x="2872487" y="34249"/>
                  <a:pt x="3052507" y="34249"/>
                </a:cubicBezTo>
                <a:cubicBezTo>
                  <a:pt x="3232527" y="34249"/>
                  <a:pt x="3568565" y="514302"/>
                  <a:pt x="3628572" y="754329"/>
                </a:cubicBezTo>
                <a:cubicBezTo>
                  <a:pt x="3688579" y="994356"/>
                  <a:pt x="3472554" y="1474410"/>
                  <a:pt x="3412547" y="1474410"/>
                </a:cubicBezTo>
                <a:cubicBezTo>
                  <a:pt x="3352540" y="1474410"/>
                  <a:pt x="3208525" y="994356"/>
                  <a:pt x="3268532" y="754329"/>
                </a:cubicBezTo>
                <a:cubicBezTo>
                  <a:pt x="3328539" y="514302"/>
                  <a:pt x="3594047" y="40631"/>
                  <a:pt x="3772587" y="34249"/>
                </a:cubicBezTo>
                <a:cubicBezTo>
                  <a:pt x="3951127" y="27867"/>
                  <a:pt x="4279764" y="476011"/>
                  <a:pt x="4339771" y="716038"/>
                </a:cubicBezTo>
                <a:cubicBezTo>
                  <a:pt x="4399778" y="956065"/>
                  <a:pt x="4203155" y="1468027"/>
                  <a:pt x="4132627" y="1474409"/>
                </a:cubicBezTo>
                <a:cubicBezTo>
                  <a:pt x="4062099" y="1480791"/>
                  <a:pt x="3904603" y="958352"/>
                  <a:pt x="3916604" y="754329"/>
                </a:cubicBezTo>
                <a:cubicBezTo>
                  <a:pt x="3928605" y="550306"/>
                  <a:pt x="4120626" y="370286"/>
                  <a:pt x="4204635" y="250273"/>
                </a:cubicBezTo>
                <a:cubicBezTo>
                  <a:pt x="4288644" y="130260"/>
                  <a:pt x="4350507" y="85050"/>
                  <a:pt x="4420659" y="34250"/>
                </a:cubicBezTo>
              </a:path>
            </a:pathLst>
          </a:custGeom>
          <a:ln w="3492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51520" y="38610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/>
              <a:t>Large x </a:t>
            </a:r>
            <a:r>
              <a:rPr lang="en-US" altLang="ja-JP" i="1" dirty="0" err="1" smtClean="0"/>
              <a:t>partons</a:t>
            </a:r>
            <a:endParaRPr lang="en-US" altLang="ja-JP" i="1" dirty="0" smtClean="0"/>
          </a:p>
          <a:p>
            <a:r>
              <a:rPr lang="en-US" altLang="ja-JP" i="1" dirty="0" err="1" smtClean="0"/>
              <a:t>f</a:t>
            </a:r>
            <a:r>
              <a:rPr lang="en-US" altLang="ja-JP" baseline="-25000" dirty="0" err="1" smtClean="0"/>
              <a:t>i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x,k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) : CTEQ6M NLO</a:t>
            </a:r>
            <a:endParaRPr kumimoji="1" lang="ja-JP" altLang="en-US"/>
          </a:p>
        </p:txBody>
      </p:sp>
      <p:sp>
        <p:nvSpPr>
          <p:cNvPr id="28" name="Oval 27"/>
          <p:cNvSpPr/>
          <p:nvPr/>
        </p:nvSpPr>
        <p:spPr>
          <a:xfrm>
            <a:off x="6948264" y="5169966"/>
            <a:ext cx="21602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ight Arrow 29"/>
          <p:cNvSpPr/>
          <p:nvPr/>
        </p:nvSpPr>
        <p:spPr>
          <a:xfrm>
            <a:off x="5364088" y="3513782"/>
            <a:ext cx="2016224" cy="4320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7452320" y="3371507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Fragment into hadrons</a:t>
            </a:r>
          </a:p>
          <a:p>
            <a:r>
              <a:rPr lang="en-US" altLang="ja-JP" dirty="0" smtClean="0"/>
              <a:t>(DSS NLO)</a:t>
            </a:r>
            <a:endParaRPr kumimoji="1" lang="ja-JP" altLang="en-US"/>
          </a:p>
        </p:txBody>
      </p:sp>
      <p:sp>
        <p:nvSpPr>
          <p:cNvPr id="32" name="Right Arrow 31"/>
          <p:cNvSpPr/>
          <p:nvPr/>
        </p:nvSpPr>
        <p:spPr>
          <a:xfrm>
            <a:off x="251520" y="3212976"/>
            <a:ext cx="504056" cy="504056"/>
          </a:xfrm>
          <a:prstGeom prst="rightArrow">
            <a:avLst>
              <a:gd name="adj1" fmla="val 50000"/>
              <a:gd name="adj2" fmla="val 5558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ight Arrow 32"/>
          <p:cNvSpPr/>
          <p:nvPr/>
        </p:nvSpPr>
        <p:spPr>
          <a:xfrm flipH="1">
            <a:off x="8100392" y="5229200"/>
            <a:ext cx="720080" cy="8640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444208" y="516067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b</a:t>
            </a:r>
            <a:r>
              <a:rPr kumimoji="1" lang="en-US" altLang="ja-JP" baseline="-25000" dirty="0" smtClean="0"/>
              <a:t>t</a:t>
            </a:r>
            <a:endParaRPr kumimoji="1" lang="ja-JP" altLang="en-US" baseline="-25000"/>
          </a:p>
        </p:txBody>
      </p:sp>
      <p:sp>
        <p:nvSpPr>
          <p:cNvPr id="36" name="Up Arrow 35"/>
          <p:cNvSpPr/>
          <p:nvPr/>
        </p:nvSpPr>
        <p:spPr>
          <a:xfrm rot="17797260">
            <a:off x="3867325" y="4377279"/>
            <a:ext cx="345378" cy="23419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220072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AAMQS</a:t>
            </a:r>
            <a:endParaRPr kumimoji="1" lang="ja-JP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555776" y="5499229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l</a:t>
            </a:r>
            <a:r>
              <a:rPr kumimoji="1" lang="en-US" altLang="ja-JP" sz="2800" dirty="0" smtClean="0"/>
              <a:t>ocal </a:t>
            </a:r>
            <a:r>
              <a:rPr kumimoji="1" lang="en-US" altLang="ja-JP" sz="2800" dirty="0" err="1" smtClean="0"/>
              <a:t>rcBK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evolution</a:t>
            </a:r>
            <a:endParaRPr kumimoji="1" lang="ja-JP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MC-DHJ/</a:t>
            </a:r>
            <a:r>
              <a:rPr lang="en-US" altLang="ja-JP" dirty="0" err="1" smtClean="0"/>
              <a:t>rcBK</a:t>
            </a:r>
            <a:r>
              <a:rPr lang="en-US" altLang="ja-JP" dirty="0" smtClean="0"/>
              <a:t> : results</a:t>
            </a:r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908720"/>
            <a:ext cx="498807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980728"/>
            <a:ext cx="35283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m</a:t>
            </a:r>
            <a:r>
              <a:rPr kumimoji="1" lang="en-US" altLang="ja-JP" b="1" dirty="0" smtClean="0"/>
              <a:t>odified MV model  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itchFamily="18" charset="2"/>
              </a:rPr>
              <a:t>g 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= 1.118</a:t>
            </a:r>
            <a:r>
              <a:rPr kumimoji="1" lang="en-US" altLang="ja-JP" dirty="0" smtClean="0"/>
              <a:t>)</a:t>
            </a:r>
          </a:p>
          <a:p>
            <a:endParaRPr lang="en-US" altLang="ja-JP" sz="1000" dirty="0" smtClean="0"/>
          </a:p>
          <a:p>
            <a:r>
              <a:rPr lang="en-US" altLang="ja-JP" b="1" dirty="0" smtClean="0"/>
              <a:t>“r</a:t>
            </a:r>
            <a:r>
              <a:rPr kumimoji="1" lang="en-US" altLang="ja-JP" b="1" dirty="0" smtClean="0"/>
              <a:t>unning coupling” version of MV </a:t>
            </a:r>
          </a:p>
          <a:p>
            <a:r>
              <a:rPr lang="en-US" altLang="ja-JP" b="1" dirty="0" smtClean="0"/>
              <a:t> </a:t>
            </a:r>
            <a:r>
              <a:rPr kumimoji="1" lang="en-US" altLang="ja-JP" b="1" dirty="0" smtClean="0"/>
              <a:t>model </a:t>
            </a:r>
            <a:r>
              <a:rPr kumimoji="1" lang="en-US" altLang="ja-JP" sz="1400" dirty="0" smtClean="0"/>
              <a:t>[</a:t>
            </a:r>
            <a:r>
              <a:rPr kumimoji="1" lang="en-US" altLang="ja-JP" sz="1400" dirty="0" err="1" smtClean="0"/>
              <a:t>Iancu</a:t>
            </a:r>
            <a:r>
              <a:rPr kumimoji="1" lang="en-US" altLang="ja-JP" sz="1400" dirty="0" smtClean="0"/>
              <a:t>-KI-</a:t>
            </a:r>
            <a:r>
              <a:rPr kumimoji="1" lang="en-US" altLang="ja-JP" sz="1400" dirty="0" err="1" smtClean="0"/>
              <a:t>Triantafylopoulos</a:t>
            </a:r>
            <a:r>
              <a:rPr kumimoji="1" lang="en-US" altLang="ja-JP" sz="1400" dirty="0" smtClean="0"/>
              <a:t>] </a:t>
            </a:r>
            <a:r>
              <a:rPr lang="en-US" altLang="ja-JP" dirty="0" smtClean="0"/>
              <a:t>: to </a:t>
            </a:r>
          </a:p>
          <a:p>
            <a:r>
              <a:rPr lang="en-US" altLang="ja-JP" dirty="0" smtClean="0"/>
              <a:t>be consistent with </a:t>
            </a:r>
            <a:r>
              <a:rPr lang="en-US" altLang="ja-JP" dirty="0" err="1" smtClean="0"/>
              <a:t>rcBK</a:t>
            </a:r>
            <a:r>
              <a:rPr lang="en-US" altLang="ja-JP" dirty="0" smtClean="0"/>
              <a:t> evolution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99992" y="126876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4499992" y="1657837"/>
            <a:ext cx="792088" cy="258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680520" y="2448272"/>
            <a:ext cx="4427984" cy="4365104"/>
            <a:chOff x="4716016" y="2492896"/>
            <a:chExt cx="4427984" cy="4365104"/>
          </a:xfrm>
        </p:grpSpPr>
        <p:grpSp>
          <p:nvGrpSpPr>
            <p:cNvPr id="17" name="Group 16"/>
            <p:cNvGrpSpPr/>
            <p:nvPr/>
          </p:nvGrpSpPr>
          <p:grpSpPr>
            <a:xfrm>
              <a:off x="4716016" y="2492896"/>
              <a:ext cx="4355976" cy="4293096"/>
              <a:chOff x="4752528" y="2808312"/>
              <a:chExt cx="4427984" cy="4293096"/>
            </a:xfrm>
          </p:grpSpPr>
          <p:pic>
            <p:nvPicPr>
              <p:cNvPr id="3481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52528" y="4252832"/>
                <a:ext cx="4427984" cy="2848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040560" y="2808312"/>
                <a:ext cx="4104456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kumimoji="1" lang="en-US" altLang="ja-JP" dirty="0" smtClean="0"/>
                  <a:t> Set </a:t>
                </a:r>
                <a:r>
                  <a:rPr kumimoji="1" lang="en-US" altLang="ja-JP" i="1" dirty="0" smtClean="0"/>
                  <a:t>h</a:t>
                </a:r>
                <a:r>
                  <a:rPr kumimoji="1" lang="en-US" altLang="ja-JP" dirty="0" smtClean="0"/>
                  <a:t> works well even in </a:t>
                </a:r>
                <a:r>
                  <a:rPr kumimoji="1" lang="en-US" altLang="ja-JP" i="1" dirty="0" smtClean="0">
                    <a:solidFill>
                      <a:srgbClr val="FF0000"/>
                    </a:solidFill>
                  </a:rPr>
                  <a:t>pp</a:t>
                </a:r>
                <a:r>
                  <a:rPr kumimoji="1" lang="en-US" altLang="ja-JP" dirty="0" smtClean="0"/>
                  <a:t>, but not </a:t>
                </a:r>
              </a:p>
              <a:p>
                <a:r>
                  <a:rPr kumimoji="1" lang="en-US" altLang="ja-JP" dirty="0" smtClean="0"/>
                  <a:t>  as good as Albacete-</a:t>
                </a:r>
                <a:r>
                  <a:rPr kumimoji="1" lang="en-US" altLang="ja-JP" dirty="0" err="1" smtClean="0"/>
                  <a:t>Marquet</a:t>
                </a:r>
                <a:endParaRPr kumimoji="1" lang="en-US" altLang="ja-JP" dirty="0" smtClean="0"/>
              </a:p>
              <a:p>
                <a:pPr>
                  <a:buFontTx/>
                  <a:buChar char="-"/>
                </a:pPr>
                <a:r>
                  <a:rPr lang="en-US" altLang="ja-JP" dirty="0" smtClean="0"/>
                  <a:t> </a:t>
                </a:r>
                <a:r>
                  <a:rPr lang="en-US" altLang="ja-JP" dirty="0" err="1" smtClean="0"/>
                  <a:t>r</a:t>
                </a:r>
                <a:r>
                  <a:rPr kumimoji="1" lang="en-US" altLang="ja-JP" dirty="0" err="1" smtClean="0"/>
                  <a:t>cMV</a:t>
                </a:r>
                <a:r>
                  <a:rPr kumimoji="1" lang="en-US" altLang="ja-JP" dirty="0" smtClean="0"/>
                  <a:t> is not “tuned” </a:t>
                </a:r>
                <a:r>
                  <a:rPr kumimoji="1" lang="en-US" altLang="ja-JP" sz="1600" dirty="0" smtClean="0"/>
                  <a:t>(similar </a:t>
                </a:r>
                <a:r>
                  <a:rPr kumimoji="1" lang="en-US" altLang="ja-JP" sz="1600" dirty="0" err="1" smtClean="0"/>
                  <a:t>param</a:t>
                </a:r>
                <a:r>
                  <a:rPr kumimoji="1" lang="en-US" altLang="ja-JP" sz="1600" dirty="0" smtClean="0"/>
                  <a:t> as MV) </a:t>
                </a:r>
              </a:p>
              <a:p>
                <a:pPr>
                  <a:buFontTx/>
                  <a:buChar char="-"/>
                </a:pPr>
                <a:r>
                  <a:rPr lang="en-US" altLang="ja-JP" dirty="0" smtClean="0"/>
                  <a:t> However, both work quite well in </a:t>
                </a:r>
                <a:r>
                  <a:rPr lang="en-US" altLang="ja-JP" dirty="0" err="1" smtClean="0"/>
                  <a:t>dAu</a:t>
                </a:r>
                <a:endParaRPr lang="en-US" altLang="ja-JP" dirty="0" smtClean="0"/>
              </a:p>
              <a:p>
                <a:r>
                  <a:rPr kumimoji="1" lang="en-US" altLang="ja-JP" sz="1600" dirty="0" smtClean="0"/>
                  <a:t>  (</a:t>
                </a:r>
                <a:r>
                  <a:rPr lang="en-US" altLang="ja-JP" sz="1600" dirty="0" smtClean="0"/>
                  <a:t>IC dependence reduces at high rapidity</a:t>
                </a:r>
                <a:r>
                  <a:rPr kumimoji="1" lang="en-US" altLang="ja-JP" sz="1600" dirty="0" smtClean="0"/>
                  <a:t>)</a:t>
                </a:r>
                <a:endParaRPr kumimoji="1" lang="ja-JP" altLang="en-US" sz="160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751512" y="2492896"/>
              <a:ext cx="4392488" cy="4365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23528" y="5293657"/>
            <a:ext cx="403244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/>
              <a:t>Best results from theoretical point of view,  but </a:t>
            </a:r>
            <a:r>
              <a:rPr kumimoji="1" lang="en-US" altLang="ja-JP" sz="2000" b="1" i="1" dirty="0" smtClean="0"/>
              <a:t>still needs better (global) description including pp </a:t>
            </a:r>
            <a:r>
              <a:rPr kumimoji="1" lang="en-US" altLang="ja-JP" sz="2000" b="1" i="1" dirty="0" smtClean="0"/>
              <a:t>data (tuning of </a:t>
            </a:r>
            <a:r>
              <a:rPr kumimoji="1" lang="en-US" altLang="ja-JP" sz="2000" b="1" i="1" dirty="0" err="1" smtClean="0"/>
              <a:t>rcMV</a:t>
            </a:r>
            <a:r>
              <a:rPr kumimoji="1" lang="en-US" altLang="ja-JP" sz="2000" b="1" i="1" dirty="0" smtClean="0"/>
              <a:t> is necessary)</a:t>
            </a:r>
            <a:endParaRPr kumimoji="1" lang="ja-JP" altLang="en-US" sz="2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MC-DHJ/</a:t>
            </a:r>
            <a:r>
              <a:rPr kumimoji="1" lang="en-US" altLang="ja-JP" sz="4000" dirty="0" err="1" smtClean="0"/>
              <a:t>rcBK</a:t>
            </a:r>
            <a:r>
              <a:rPr kumimoji="1" lang="en-US" altLang="ja-JP" sz="4000" dirty="0" smtClean="0"/>
              <a:t> extrapolated to LHC</a:t>
            </a:r>
            <a:endParaRPr kumimoji="1" lang="ja-JP" altLang="en-US" sz="40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1196752"/>
            <a:ext cx="89439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436096" y="5157192"/>
            <a:ext cx="216024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16216" y="2564904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08304" y="23488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Scale ambiguity</a:t>
            </a:r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603348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Very forward region could be dominated by soft interaction, but still necessary to understand  how much hard contribution exists. </a:t>
            </a:r>
            <a:endParaRPr kumimoji="1"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Towards further improvements?</a:t>
            </a:r>
            <a:endParaRPr kumimoji="1" lang="ja-JP" alt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Two formula (KT and DHJ) are derived in LO </a:t>
            </a:r>
          </a:p>
          <a:p>
            <a:pPr>
              <a:buNone/>
            </a:pPr>
            <a:r>
              <a:rPr lang="en-US" altLang="ja-JP" sz="2400" dirty="0" smtClean="0"/>
              <a:t>               </a:t>
            </a:r>
            <a:r>
              <a:rPr lang="en-US" altLang="ja-JP" sz="2000" dirty="0" smtClean="0">
                <a:sym typeface="Wingdings" pitchFamily="2" charset="2"/>
              </a:rPr>
              <a:t></a:t>
            </a:r>
            <a:r>
              <a:rPr kumimoji="1" lang="en-US" altLang="ja-JP" sz="2000" dirty="0" smtClean="0"/>
              <a:t> not consistent with the use of </a:t>
            </a:r>
            <a:r>
              <a:rPr kumimoji="1" lang="en-US" altLang="ja-JP" sz="2000" dirty="0" err="1" smtClean="0"/>
              <a:t>rcBK</a:t>
            </a:r>
            <a:endParaRPr kumimoji="1" lang="en-US" altLang="ja-JP" sz="2000" dirty="0" smtClean="0"/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Running-coupling corrections to LOKT </a:t>
            </a:r>
            <a:r>
              <a:rPr lang="en-US" altLang="ja-JP" sz="1600" dirty="0" smtClean="0"/>
              <a:t>[Horowitz-</a:t>
            </a:r>
            <a:r>
              <a:rPr lang="en-US" altLang="ja-JP" sz="1600" dirty="0" err="1" smtClean="0"/>
              <a:t>Kovchegov</a:t>
            </a:r>
            <a:r>
              <a:rPr lang="en-US" altLang="ja-JP" sz="1600" dirty="0" smtClean="0"/>
              <a:t>, 2011]</a:t>
            </a:r>
          </a:p>
          <a:p>
            <a:endParaRPr kumimoji="1" lang="en-US" altLang="ja-JP" sz="1600" dirty="0" smtClean="0"/>
          </a:p>
          <a:p>
            <a:endParaRPr lang="en-US" altLang="ja-JP" sz="1600" dirty="0" smtClean="0"/>
          </a:p>
          <a:p>
            <a:endParaRPr kumimoji="1" lang="en-US" altLang="ja-JP" sz="1600" dirty="0" smtClean="0"/>
          </a:p>
          <a:p>
            <a:endParaRPr lang="en-US" altLang="ja-JP" sz="1600" dirty="0" smtClean="0"/>
          </a:p>
          <a:p>
            <a:endParaRPr kumimoji="1" lang="en-US" altLang="ja-JP" sz="1600" dirty="0" smtClean="0"/>
          </a:p>
          <a:p>
            <a:endParaRPr lang="en-US" altLang="ja-JP" sz="1600" dirty="0" smtClean="0"/>
          </a:p>
          <a:p>
            <a:endParaRPr kumimoji="1" lang="en-US" altLang="ja-JP" sz="1600" dirty="0" smtClean="0"/>
          </a:p>
          <a:p>
            <a:endParaRPr lang="en-US" altLang="ja-JP" sz="1600" dirty="0" smtClean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pPr>
              <a:buNone/>
            </a:pPr>
            <a:r>
              <a:rPr kumimoji="1" lang="en-US" altLang="ja-JP" sz="2000" dirty="0" smtClean="0"/>
              <a:t>                 so far, there is no phenomenological </a:t>
            </a:r>
            <a:r>
              <a:rPr kumimoji="1" lang="en-US" altLang="ja-JP" sz="2000" dirty="0" err="1" smtClean="0"/>
              <a:t>anaysis</a:t>
            </a:r>
            <a:r>
              <a:rPr kumimoji="1" lang="en-US" altLang="ja-JP" sz="2000" dirty="0" smtClean="0"/>
              <a:t> based on this. </a:t>
            </a:r>
            <a:endParaRPr lang="en-US" altLang="ja-JP" sz="2000" dirty="0" smtClean="0"/>
          </a:p>
          <a:p>
            <a:pPr>
              <a:buNone/>
            </a:pPr>
            <a:endParaRPr kumimoji="1" lang="en-US" altLang="ja-JP" sz="1000" dirty="0" smtClean="0"/>
          </a:p>
          <a:p>
            <a:r>
              <a:rPr kumimoji="1" lang="en-US" altLang="ja-JP" sz="2400" dirty="0" smtClean="0"/>
              <a:t>Next, we need running-coupling DHJ !! </a:t>
            </a:r>
            <a:endParaRPr kumimoji="1" lang="ja-JP" altLang="en-US" sz="240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4893046" cy="7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196000"/>
            <a:ext cx="4680520" cy="6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606665"/>
            <a:ext cx="6984776" cy="69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Brace 8"/>
          <p:cNvSpPr/>
          <p:nvPr/>
        </p:nvSpPr>
        <p:spPr>
          <a:xfrm>
            <a:off x="1259632" y="2348880"/>
            <a:ext cx="360040" cy="10081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Left Brace 9"/>
          <p:cNvSpPr/>
          <p:nvPr/>
        </p:nvSpPr>
        <p:spPr>
          <a:xfrm>
            <a:off x="1259632" y="3789040"/>
            <a:ext cx="360040" cy="10081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293096"/>
            <a:ext cx="45627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00192" y="44278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Some scale defined by </a:t>
            </a:r>
            <a:r>
              <a:rPr kumimoji="1" lang="en-US" altLang="ja-JP" b="1" i="1" dirty="0" err="1" smtClean="0"/>
              <a:t>k,q</a:t>
            </a:r>
            <a:endParaRPr kumimoji="1" lang="ja-JP" altLang="en-US" b="1" i="1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16216" y="4149080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7584" y="26996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LO</a:t>
            </a:r>
            <a:endParaRPr kumimoji="1" lang="ja-JP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39552" y="40770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“</a:t>
            </a:r>
            <a:r>
              <a:rPr kumimoji="1" lang="en-US" altLang="ja-JP" dirty="0" err="1" smtClean="0"/>
              <a:t>rcKT</a:t>
            </a:r>
            <a:r>
              <a:rPr kumimoji="1" lang="en-US" altLang="ja-JP" dirty="0" smtClean="0"/>
              <a:t>”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ummary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sz="2400" dirty="0" smtClean="0"/>
              <a:t>Theoretical description of high-energy </a:t>
            </a:r>
            <a:r>
              <a:rPr kumimoji="1" lang="en-US" altLang="ja-JP" sz="2400" dirty="0" err="1" smtClean="0"/>
              <a:t>hadron</a:t>
            </a:r>
            <a:r>
              <a:rPr kumimoji="1" lang="en-US" altLang="ja-JP" sz="2400" dirty="0" smtClean="0"/>
              <a:t> scattering based on CGC is now (almost) established </a:t>
            </a:r>
            <a:r>
              <a:rPr lang="en-US" altLang="ja-JP" sz="2400" dirty="0" smtClean="0"/>
              <a:t>up to leading log accuracy with running coupling corrections. </a:t>
            </a:r>
            <a:r>
              <a:rPr lang="en-US" altLang="ja-JP" sz="2400" dirty="0" smtClean="0">
                <a:sym typeface="Wingdings" pitchFamily="2" charset="2"/>
              </a:rPr>
              <a:t> </a:t>
            </a:r>
            <a:r>
              <a:rPr lang="en-US" altLang="ja-JP" sz="2400" dirty="0" err="1" smtClean="0">
                <a:sym typeface="Wingdings" pitchFamily="2" charset="2"/>
              </a:rPr>
              <a:t>rcBK</a:t>
            </a:r>
            <a:r>
              <a:rPr lang="en-US" altLang="ja-JP" sz="2400" dirty="0" smtClean="0">
                <a:sym typeface="Wingdings" pitchFamily="2" charset="2"/>
              </a:rPr>
              <a:t> paradigm</a:t>
            </a:r>
            <a:r>
              <a:rPr lang="en-US" altLang="ja-JP" sz="2400" dirty="0" smtClean="0"/>
              <a:t> 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kumimoji="1" lang="en-US" altLang="ja-JP" sz="2400" dirty="0" smtClean="0"/>
              <a:t>In particular, phenomenological analysis with </a:t>
            </a:r>
            <a:r>
              <a:rPr kumimoji="1" lang="en-US" altLang="ja-JP" sz="2400" dirty="0" err="1" smtClean="0"/>
              <a:t>rcBK</a:t>
            </a:r>
            <a:r>
              <a:rPr kumimoji="1" lang="en-US" altLang="ja-JP" sz="2400" dirty="0" smtClean="0"/>
              <a:t> has been making a progress enough to be compared with experimental data.  </a:t>
            </a:r>
            <a:r>
              <a:rPr kumimoji="1" lang="en-US" altLang="ja-JP" sz="2400" dirty="0" smtClean="0">
                <a:sym typeface="Wingdings" pitchFamily="2" charset="2"/>
              </a:rPr>
              <a:t> HERA DIS at small-x, RHIC </a:t>
            </a:r>
            <a:r>
              <a:rPr kumimoji="1" lang="en-US" altLang="ja-JP" sz="2400" dirty="0" err="1" smtClean="0">
                <a:sym typeface="Wingdings" pitchFamily="2" charset="2"/>
              </a:rPr>
              <a:t>dAu</a:t>
            </a:r>
            <a:r>
              <a:rPr kumimoji="1" lang="en-US" altLang="ja-JP" sz="2400" dirty="0" smtClean="0">
                <a:sym typeface="Wingdings" pitchFamily="2" charset="2"/>
              </a:rPr>
              <a:t> at forward </a:t>
            </a:r>
            <a:r>
              <a:rPr kumimoji="1" lang="en-US" altLang="ja-JP" sz="2400" dirty="0" smtClean="0">
                <a:sym typeface="Wingdings" pitchFamily="2" charset="2"/>
              </a:rPr>
              <a:t>rapidity</a:t>
            </a:r>
          </a:p>
          <a:p>
            <a:endParaRPr lang="en-US" altLang="ja-JP" sz="2400" dirty="0" smtClean="0">
              <a:sym typeface="Wingdings" pitchFamily="2" charset="2"/>
            </a:endParaRPr>
          </a:p>
          <a:p>
            <a:pPr>
              <a:buNone/>
            </a:pPr>
            <a:endParaRPr lang="en-US" altLang="ja-JP" sz="2400" dirty="0" smtClean="0">
              <a:sym typeface="Wingdings" pitchFamily="2" charset="2"/>
            </a:endParaRPr>
          </a:p>
          <a:p>
            <a:r>
              <a:rPr kumimoji="1" lang="en-US" altLang="ja-JP" sz="2400" dirty="0" smtClean="0">
                <a:sym typeface="Wingdings" pitchFamily="2" charset="2"/>
              </a:rPr>
              <a:t>Nontrivial steps (I didn’t mention): </a:t>
            </a:r>
          </a:p>
          <a:p>
            <a:pPr>
              <a:buNone/>
            </a:pPr>
            <a:r>
              <a:rPr lang="en-US" altLang="ja-JP" sz="2400" dirty="0" smtClean="0">
                <a:sym typeface="Wingdings" pitchFamily="2" charset="2"/>
              </a:rPr>
              <a:t>          </a:t>
            </a:r>
            <a:r>
              <a:rPr kumimoji="1" lang="en-US" altLang="ja-JP" sz="2400" dirty="0" err="1" smtClean="0">
                <a:sym typeface="Wingdings" pitchFamily="2" charset="2"/>
              </a:rPr>
              <a:t>multiparticle</a:t>
            </a:r>
            <a:r>
              <a:rPr kumimoji="1" lang="en-US" altLang="ja-JP" sz="2400" dirty="0" smtClean="0">
                <a:sym typeface="Wingdings" pitchFamily="2" charset="2"/>
              </a:rPr>
              <a:t> (</a:t>
            </a:r>
            <a:r>
              <a:rPr kumimoji="1" lang="en-US" altLang="ja-JP" sz="2400" dirty="0" err="1" smtClean="0">
                <a:sym typeface="Wingdings" pitchFamily="2" charset="2"/>
              </a:rPr>
              <a:t>dihadron</a:t>
            </a:r>
            <a:r>
              <a:rPr kumimoji="1" lang="en-US" altLang="ja-JP" sz="2400" dirty="0" smtClean="0">
                <a:sym typeface="Wingdings" pitchFamily="2" charset="2"/>
              </a:rPr>
              <a:t>) correlations </a:t>
            </a:r>
          </a:p>
          <a:p>
            <a:pPr>
              <a:buNone/>
            </a:pPr>
            <a:r>
              <a:rPr lang="en-US" altLang="ja-JP" sz="2400" dirty="0" smtClean="0">
                <a:sym typeface="Wingdings" pitchFamily="2" charset="2"/>
              </a:rPr>
              <a:t>          AA collisions 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en-US" altLang="ja-JP" sz="1900" dirty="0" smtClean="0">
                <a:sym typeface="Wingdings" pitchFamily="2" charset="2"/>
              </a:rPr>
              <a:t>(</a:t>
            </a:r>
            <a:r>
              <a:rPr lang="en-US" altLang="ja-JP" sz="1900" dirty="0" smtClean="0">
                <a:sym typeface="Wingdings" pitchFamily="2" charset="2"/>
              </a:rPr>
              <a:t>Better </a:t>
            </a:r>
            <a:r>
              <a:rPr lang="en-US" altLang="ja-JP" sz="1900" dirty="0" smtClean="0">
                <a:sym typeface="Wingdings" pitchFamily="2" charset="2"/>
              </a:rPr>
              <a:t>description of the </a:t>
            </a:r>
            <a:r>
              <a:rPr lang="en-US" altLang="ja-JP" sz="1900" dirty="0" err="1" smtClean="0">
                <a:sym typeface="Wingdings" pitchFamily="2" charset="2"/>
              </a:rPr>
              <a:t>dAu</a:t>
            </a:r>
            <a:r>
              <a:rPr lang="en-US" altLang="ja-JP" sz="1900" dirty="0" smtClean="0">
                <a:sym typeface="Wingdings" pitchFamily="2" charset="2"/>
              </a:rPr>
              <a:t> at forward rapidity </a:t>
            </a:r>
            <a:r>
              <a:rPr lang="en-US" altLang="ja-JP" sz="1900" smtClean="0">
                <a:sym typeface="Wingdings" pitchFamily="2" charset="2"/>
              </a:rPr>
              <a:t>provides </a:t>
            </a:r>
            <a:r>
              <a:rPr lang="en-US" altLang="ja-JP" sz="1900" smtClean="0">
                <a:sym typeface="Wingdings" pitchFamily="2" charset="2"/>
              </a:rPr>
              <a:t>useful </a:t>
            </a:r>
            <a:r>
              <a:rPr lang="en-US" altLang="ja-JP" sz="1900" dirty="0" smtClean="0">
                <a:sym typeface="Wingdings" pitchFamily="2" charset="2"/>
              </a:rPr>
              <a:t>information for IC of AA collisions</a:t>
            </a:r>
            <a:r>
              <a:rPr lang="en-US" altLang="ja-JP" sz="1900" dirty="0" smtClean="0">
                <a:sym typeface="Wingdings" pitchFamily="2" charset="2"/>
              </a:rPr>
              <a:t>.)  </a:t>
            </a:r>
            <a:endParaRPr lang="en-US" altLang="ja-JP" sz="1900" dirty="0" smtClean="0">
              <a:sym typeface="Wingdings" pitchFamily="2" charset="2"/>
            </a:endParaRPr>
          </a:p>
          <a:p>
            <a:pPr>
              <a:buNone/>
            </a:pPr>
            <a:endParaRPr kumimoji="1" lang="en-US" altLang="ja-JP" sz="2400" dirty="0" smtClean="0">
              <a:sym typeface="Wingdings" pitchFamily="2" charset="2"/>
            </a:endParaRPr>
          </a:p>
          <a:p>
            <a:pPr>
              <a:buNone/>
            </a:pP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</a:t>
            </a:r>
            <a:r>
              <a:rPr kumimoji="1" lang="en-US" altLang="ja-JP" dirty="0" smtClean="0"/>
              <a:t>lan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340768"/>
            <a:ext cx="8229600" cy="45259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Introduction of small-x physics</a:t>
            </a:r>
            <a:r>
              <a:rPr lang="ja-JP" altLang="en-US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and CGC</a:t>
            </a:r>
          </a:p>
          <a:p>
            <a:endParaRPr lang="en-US" altLang="ja-JP" sz="2800" dirty="0" smtClean="0">
              <a:solidFill>
                <a:srgbClr val="2E507A"/>
              </a:solidFill>
            </a:endParaRPr>
          </a:p>
          <a:p>
            <a:r>
              <a:rPr lang="en-US" altLang="ja-JP" dirty="0" smtClean="0">
                <a:solidFill>
                  <a:srgbClr val="2E507A"/>
                </a:solidFill>
              </a:rPr>
              <a:t>Then</a:t>
            </a:r>
          </a:p>
          <a:p>
            <a:endParaRPr lang="en-US" altLang="ja-JP" sz="2800" dirty="0" smtClean="0">
              <a:solidFill>
                <a:srgbClr val="2E507A"/>
              </a:solidFill>
            </a:endParaRPr>
          </a:p>
          <a:p>
            <a:r>
              <a:rPr lang="en-US" altLang="ja-JP" dirty="0" smtClean="0">
                <a:solidFill>
                  <a:srgbClr val="2E507A"/>
                </a:solidFill>
              </a:rPr>
              <a:t>Then</a:t>
            </a:r>
          </a:p>
          <a:p>
            <a:endParaRPr lang="en-US" altLang="ja-JP" sz="2800" dirty="0" smtClean="0">
              <a:solidFill>
                <a:srgbClr val="2E507A"/>
              </a:solidFill>
            </a:endParaRPr>
          </a:p>
          <a:p>
            <a:r>
              <a:rPr lang="en-US" altLang="ja-JP" dirty="0" smtClean="0">
                <a:solidFill>
                  <a:srgbClr val="2E507A"/>
                </a:solidFill>
              </a:rPr>
              <a:t>then</a:t>
            </a:r>
          </a:p>
          <a:p>
            <a:pPr>
              <a:buNone/>
            </a:pP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88" y="2245402"/>
            <a:ext cx="8244408" cy="429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5517232"/>
            <a:ext cx="8280920" cy="1008112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“Phase diagram” of a proton/nucleus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24" y="1412776"/>
            <a:ext cx="61727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-535921" y="356837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Higher   energies </a:t>
            </a:r>
            <a:r>
              <a:rPr kumimoji="1" lang="en-US" altLang="ja-JP" dirty="0" smtClean="0">
                <a:sym typeface="Wingdings" pitchFamily="2" charset="2"/>
              </a:rPr>
              <a:t></a:t>
            </a:r>
            <a:endParaRPr kumimoji="1"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43808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Higher   resolutions </a:t>
            </a:r>
            <a:r>
              <a:rPr kumimoji="1" lang="en-US" altLang="ja-JP" dirty="0" smtClean="0">
                <a:sym typeface="Wingdings" pitchFamily="2" charset="2"/>
              </a:rPr>
              <a:t></a:t>
            </a:r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868144" y="1988840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DGLAP : summation of  </a:t>
            </a:r>
            <a:r>
              <a:rPr lang="en-US" altLang="ja-JP" dirty="0" err="1" smtClean="0"/>
              <a:t>ln</a:t>
            </a:r>
            <a:r>
              <a:rPr lang="en-US" altLang="ja-JP" dirty="0" smtClean="0"/>
              <a:t> Q</a:t>
            </a:r>
            <a:r>
              <a:rPr lang="en-US" altLang="ja-JP" baseline="30000" dirty="0" smtClean="0"/>
              <a:t>2</a:t>
            </a:r>
          </a:p>
          <a:p>
            <a:r>
              <a:rPr lang="en-US" altLang="ja-JP" dirty="0" smtClean="0"/>
              <a:t>BFKL     : summation of  </a:t>
            </a:r>
            <a:r>
              <a:rPr lang="en-US" altLang="ja-JP" dirty="0" err="1" smtClean="0"/>
              <a:t>ln</a:t>
            </a:r>
            <a:r>
              <a:rPr lang="en-US" altLang="ja-JP" dirty="0" smtClean="0"/>
              <a:t> 1/x</a:t>
            </a:r>
          </a:p>
          <a:p>
            <a:r>
              <a:rPr lang="en-US" altLang="ja-JP" dirty="0" smtClean="0"/>
              <a:t>CGC      : BFKL + nonlinear effects </a:t>
            </a:r>
          </a:p>
          <a:p>
            <a:r>
              <a:rPr lang="en-US" altLang="ja-JP" dirty="0" smtClean="0"/>
              <a:t>               (strong classical fields 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Qs(</a:t>
            </a:r>
            <a:r>
              <a:rPr lang="en-US" altLang="ja-JP" dirty="0" err="1" smtClean="0"/>
              <a:t>x,A</a:t>
            </a:r>
            <a:r>
              <a:rPr lang="en-US" altLang="ja-JP" dirty="0" smtClean="0"/>
              <a:t>) : boundary btw saturated and NON-saturated  regimes</a:t>
            </a:r>
            <a:endParaRPr lang="ja-JP" altLang="en-US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Structure/topology will not</a:t>
            </a:r>
          </a:p>
          <a:p>
            <a:r>
              <a:rPr lang="en-US" altLang="ja-JP" dirty="0" smtClean="0"/>
              <a:t> </a:t>
            </a:r>
            <a:r>
              <a:rPr kumimoji="1" lang="en-US" altLang="ja-JP" dirty="0" smtClean="0"/>
              <a:t>  change with improved</a:t>
            </a:r>
          </a:p>
          <a:p>
            <a:r>
              <a:rPr lang="en-US" altLang="ja-JP" dirty="0" smtClean="0"/>
              <a:t>  </a:t>
            </a:r>
            <a:r>
              <a:rPr kumimoji="1" lang="en-US" altLang="ja-JP" dirty="0" smtClean="0"/>
              <a:t> descriptions (beyond LO) </a:t>
            </a:r>
          </a:p>
          <a:p>
            <a:r>
              <a:rPr lang="en-US" altLang="ja-JP" dirty="0" smtClean="0">
                <a:sym typeface="Wingdings" pitchFamily="2" charset="2"/>
              </a:rPr>
              <a:t> slope,  straight /curve, etc</a:t>
            </a:r>
            <a:endParaRPr kumimoji="1" lang="ja-JP" alt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852936"/>
            <a:ext cx="697036" cy="23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High density gluons are indeed seen in a proton</a:t>
            </a:r>
            <a:endParaRPr kumimoji="1" lang="ja-JP" altLang="en-US" sz="32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96220"/>
            <a:ext cx="8640960" cy="41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28"/>
          <p:cNvSpPr/>
          <p:nvPr/>
        </p:nvSpPr>
        <p:spPr>
          <a:xfrm>
            <a:off x="3643032" y="2492896"/>
            <a:ext cx="12170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 dirty="0">
                <a:ea typeface="ＭＳ Ｐゴシック" pitchFamily="50" charset="-128"/>
              </a:rPr>
              <a:t>Gluons </a:t>
            </a:r>
            <a:r>
              <a:rPr lang="en-US" altLang="ja-JP" sz="1400" b="1" dirty="0" smtClean="0">
                <a:ea typeface="ＭＳ Ｐゴシック" pitchFamily="50" charset="-128"/>
              </a:rPr>
              <a:t>must </a:t>
            </a:r>
          </a:p>
          <a:p>
            <a:pPr>
              <a:defRPr/>
            </a:pPr>
            <a:r>
              <a:rPr lang="en-US" altLang="ja-JP" sz="1400" b="1" dirty="0" smtClean="0">
                <a:ea typeface="ＭＳ Ｐゴシック" pitchFamily="50" charset="-128"/>
              </a:rPr>
              <a:t>be multiplied </a:t>
            </a:r>
          </a:p>
          <a:p>
            <a:pPr>
              <a:defRPr/>
            </a:pPr>
            <a:r>
              <a:rPr lang="en-US" altLang="ja-JP" sz="1400" b="1" dirty="0" smtClean="0">
                <a:ea typeface="ＭＳ Ｐゴシック" pitchFamily="50" charset="-128"/>
              </a:rPr>
              <a:t>by 20.</a:t>
            </a:r>
            <a:endParaRPr lang="ja-JP" altLang="en-US" sz="1400" b="1" dirty="0">
              <a:ea typeface="ＭＳ Ｐゴシック" pitchFamily="50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23540" y="3231560"/>
            <a:ext cx="680508" cy="4134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7544" y="1196752"/>
            <a:ext cx="337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cs typeface="Times New Roman" pitchFamily="18" charset="0"/>
              </a:rPr>
              <a:t>HERA H1 + ZEUS combined results</a:t>
            </a:r>
            <a:endParaRPr lang="ja-JP" altLang="en-US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616530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At small-x, dominant degrees of freedom are not valence quarks, but GLUONS .</a:t>
            </a:r>
            <a:endParaRPr kumimoji="1" lang="ja-JP" alt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1475656" y="197954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DGLAP</a:t>
            </a:r>
            <a:endParaRPr kumimoji="1" lang="ja-JP" altLang="en-US" sz="200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198884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DGLAP</a:t>
            </a:r>
            <a:endParaRPr kumimoji="1" lang="ja-JP" altLang="en-US" sz="20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05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3600" dirty="0" smtClean="0"/>
              <a:t>Geometric Scaling: existence of Qs</a:t>
            </a:r>
          </a:p>
        </p:txBody>
      </p:sp>
      <p:sp>
        <p:nvSpPr>
          <p:cNvPr id="13318" name="Rectangle 2114"/>
          <p:cNvSpPr>
            <a:spLocks noChangeArrowheads="1"/>
          </p:cNvSpPr>
          <p:nvPr/>
        </p:nvSpPr>
        <p:spPr bwMode="auto">
          <a:xfrm>
            <a:off x="214313" y="838200"/>
            <a:ext cx="6745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DIS (</a:t>
            </a:r>
            <a:r>
              <a:rPr lang="en-US" altLang="ja-JP" sz="2800" b="1" dirty="0" err="1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ep</a:t>
            </a:r>
            <a:r>
              <a:rPr lang="en-US" altLang="ja-JP" sz="2800" b="1" dirty="0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, </a:t>
            </a:r>
            <a:r>
              <a:rPr lang="en-US" altLang="ja-JP" sz="2800" b="1" dirty="0" err="1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eA</a:t>
            </a:r>
            <a:r>
              <a:rPr lang="en-US" altLang="ja-JP" sz="2800" b="1" dirty="0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) cross sections scale with </a:t>
            </a:r>
            <a:r>
              <a:rPr lang="en-US" altLang="ja-JP" sz="2800" b="1" i="1" dirty="0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Q</a:t>
            </a:r>
            <a:r>
              <a:rPr lang="en-US" altLang="ja-JP" sz="2800" b="1" baseline="30000" dirty="0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2</a:t>
            </a:r>
            <a:r>
              <a:rPr lang="en-US" altLang="ja-JP" sz="2800" b="1" dirty="0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/</a:t>
            </a:r>
            <a:r>
              <a:rPr lang="en-US" altLang="ja-JP" sz="2800" b="1" i="1" dirty="0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Q</a:t>
            </a:r>
            <a:r>
              <a:rPr lang="en-US" altLang="ja-JP" sz="2800" b="1" dirty="0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s</a:t>
            </a:r>
            <a:r>
              <a:rPr lang="en-US" altLang="ja-JP" sz="2800" b="1" baseline="30000" dirty="0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2</a:t>
            </a:r>
            <a:endParaRPr lang="en-US" altLang="ja-JP" sz="2800" b="1" dirty="0">
              <a:solidFill>
                <a:srgbClr val="FF0000"/>
              </a:solidFill>
              <a:latin typeface="+mn-lt"/>
              <a:ea typeface="ＭＳ Ｐゴシック" pitchFamily="50" charset="-128"/>
              <a:sym typeface="Wingdings" pitchFamily="2" charset="2"/>
            </a:endParaRPr>
          </a:p>
        </p:txBody>
      </p:sp>
      <p:pic>
        <p:nvPicPr>
          <p:cNvPr id="35844" name="Picture 2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4700"/>
            <a:ext cx="31496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4675" y="2133600"/>
            <a:ext cx="2981325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2117"/>
          <p:cNvSpPr>
            <a:spLocks noChangeArrowheads="1"/>
          </p:cNvSpPr>
          <p:nvPr/>
        </p:nvSpPr>
        <p:spPr bwMode="auto">
          <a:xfrm>
            <a:off x="152400" y="1311275"/>
            <a:ext cx="8757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err="1">
                <a:sym typeface="Wingdings" pitchFamily="2" charset="2"/>
              </a:rPr>
              <a:t>Stasto</a:t>
            </a:r>
            <a:r>
              <a:rPr lang="en-US" altLang="ja-JP" sz="1600" dirty="0">
                <a:sym typeface="Wingdings" pitchFamily="2" charset="2"/>
              </a:rPr>
              <a:t>, </a:t>
            </a:r>
            <a:r>
              <a:rPr lang="en-US" altLang="ja-JP" sz="1600" dirty="0" err="1">
                <a:sym typeface="Wingdings" pitchFamily="2" charset="2"/>
              </a:rPr>
              <a:t>Golec-Biernat</a:t>
            </a:r>
            <a:r>
              <a:rPr lang="en-US" altLang="ja-JP" sz="1600" dirty="0">
                <a:sym typeface="Wingdings" pitchFamily="2" charset="2"/>
              </a:rPr>
              <a:t>, </a:t>
            </a:r>
            <a:r>
              <a:rPr lang="en-US" altLang="ja-JP" sz="1600" dirty="0" err="1">
                <a:sym typeface="Wingdings" pitchFamily="2" charset="2"/>
              </a:rPr>
              <a:t>Kwiecinski</a:t>
            </a:r>
            <a:r>
              <a:rPr lang="en-US" altLang="ja-JP" sz="1600" dirty="0">
                <a:sym typeface="Wingdings" pitchFamily="2" charset="2"/>
              </a:rPr>
              <a:t>     Freund, </a:t>
            </a:r>
            <a:r>
              <a:rPr lang="en-US" altLang="ja-JP" sz="1600" dirty="0" err="1">
                <a:sym typeface="Wingdings" pitchFamily="2" charset="2"/>
              </a:rPr>
              <a:t>Rummukainen</a:t>
            </a:r>
            <a:r>
              <a:rPr lang="en-US" altLang="ja-JP" sz="1600" dirty="0">
                <a:sym typeface="Wingdings" pitchFamily="2" charset="2"/>
              </a:rPr>
              <a:t>, </a:t>
            </a:r>
            <a:r>
              <a:rPr lang="en-US" altLang="ja-JP" sz="1600" dirty="0" err="1">
                <a:sym typeface="Wingdings" pitchFamily="2" charset="2"/>
              </a:rPr>
              <a:t>Weigert</a:t>
            </a:r>
            <a:r>
              <a:rPr lang="en-US" altLang="ja-JP" sz="1600" dirty="0">
                <a:sym typeface="Wingdings" pitchFamily="2" charset="2"/>
              </a:rPr>
              <a:t>, Schafer          </a:t>
            </a:r>
            <a:r>
              <a:rPr lang="en-US" altLang="ja-JP" sz="1600" dirty="0" err="1">
                <a:sym typeface="Wingdings" pitchFamily="2" charset="2"/>
              </a:rPr>
              <a:t>Marquet</a:t>
            </a:r>
            <a:r>
              <a:rPr lang="en-US" altLang="ja-JP" sz="1600" dirty="0">
                <a:sym typeface="Wingdings" pitchFamily="2" charset="2"/>
              </a:rPr>
              <a:t>, </a:t>
            </a:r>
            <a:r>
              <a:rPr lang="en-US" altLang="ja-JP" sz="1600" dirty="0" err="1">
                <a:sym typeface="Wingdings" pitchFamily="2" charset="2"/>
              </a:rPr>
              <a:t>Schoeffel</a:t>
            </a:r>
            <a:endParaRPr lang="en-US" altLang="ja-JP" sz="1600" dirty="0">
              <a:sym typeface="Wingdings" pitchFamily="2" charset="2"/>
            </a:endParaRPr>
          </a:p>
          <a:p>
            <a:r>
              <a:rPr lang="en-US" altLang="ja-JP" sz="1600" dirty="0">
                <a:sym typeface="Wingdings" pitchFamily="2" charset="2"/>
              </a:rPr>
              <a:t>     PRL 86 (2001) 596                                  PRL 90 (2003) 222002                         Phys. </a:t>
            </a:r>
            <a:r>
              <a:rPr lang="en-US" altLang="ja-JP" sz="1600" dirty="0" err="1">
                <a:sym typeface="Wingdings" pitchFamily="2" charset="2"/>
              </a:rPr>
              <a:t>Lett</a:t>
            </a:r>
            <a:r>
              <a:rPr lang="en-US" altLang="ja-JP" sz="1600" dirty="0">
                <a:sym typeface="Wingdings" pitchFamily="2" charset="2"/>
              </a:rPr>
              <a:t>. B639 (2006) 471</a:t>
            </a:r>
          </a:p>
        </p:txBody>
      </p:sp>
      <p:pic>
        <p:nvPicPr>
          <p:cNvPr id="35847" name="Picture 21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5513" y="21336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2119"/>
          <p:cNvSpPr>
            <a:spLocks noChangeArrowheads="1"/>
          </p:cNvSpPr>
          <p:nvPr/>
        </p:nvSpPr>
        <p:spPr bwMode="auto">
          <a:xfrm>
            <a:off x="1766888" y="2209800"/>
            <a:ext cx="1052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i="1">
                <a:latin typeface="Symbol" pitchFamily="18" charset="2"/>
                <a:sym typeface="Wingdings" pitchFamily="2" charset="2"/>
              </a:rPr>
              <a:t>g</a:t>
            </a:r>
            <a:r>
              <a:rPr lang="en-US" altLang="ja-JP" b="1" i="1">
                <a:sym typeface="Wingdings" pitchFamily="2" charset="2"/>
              </a:rPr>
              <a:t>*p total</a:t>
            </a:r>
          </a:p>
        </p:txBody>
      </p:sp>
      <p:sp>
        <p:nvSpPr>
          <p:cNvPr id="35849" name="Rectangle 2121"/>
          <p:cNvSpPr>
            <a:spLocks noChangeArrowheads="1"/>
          </p:cNvSpPr>
          <p:nvPr/>
        </p:nvSpPr>
        <p:spPr bwMode="auto">
          <a:xfrm>
            <a:off x="1143000" y="48006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1">
                <a:sym typeface="Wingdings" pitchFamily="2" charset="2"/>
              </a:rPr>
              <a:t>Q</a:t>
            </a:r>
            <a:r>
              <a:rPr lang="en-US" altLang="ja-JP" sz="2000" b="1" baseline="30000">
                <a:sym typeface="Wingdings" pitchFamily="2" charset="2"/>
              </a:rPr>
              <a:t>2</a:t>
            </a:r>
            <a:r>
              <a:rPr lang="en-US" altLang="ja-JP" sz="2000" b="1">
                <a:sym typeface="Wingdings" pitchFamily="2" charset="2"/>
              </a:rPr>
              <a:t>/</a:t>
            </a:r>
            <a:r>
              <a:rPr lang="en-US" altLang="ja-JP" sz="2000" b="1" i="1">
                <a:sym typeface="Wingdings" pitchFamily="2" charset="2"/>
              </a:rPr>
              <a:t>Q</a:t>
            </a:r>
            <a:r>
              <a:rPr lang="en-US" altLang="ja-JP" sz="2000" b="1" i="1" baseline="-25000">
                <a:sym typeface="Wingdings" pitchFamily="2" charset="2"/>
              </a:rPr>
              <a:t>s</a:t>
            </a:r>
            <a:r>
              <a:rPr lang="en-US" altLang="ja-JP" sz="2000" b="1" baseline="30000">
                <a:sym typeface="Wingdings" pitchFamily="2" charset="2"/>
              </a:rPr>
              <a:t>2</a:t>
            </a:r>
            <a:r>
              <a:rPr lang="en-US" altLang="ja-JP" sz="2000" b="1">
                <a:sym typeface="Wingdings" pitchFamily="2" charset="2"/>
              </a:rPr>
              <a:t>(</a:t>
            </a:r>
            <a:r>
              <a:rPr lang="en-US" altLang="ja-JP" sz="2000" b="1" i="1">
                <a:sym typeface="Wingdings" pitchFamily="2" charset="2"/>
              </a:rPr>
              <a:t>x</a:t>
            </a:r>
            <a:r>
              <a:rPr lang="en-US" altLang="ja-JP" sz="2000" b="1">
                <a:sym typeface="Wingdings" pitchFamily="2" charset="2"/>
              </a:rPr>
              <a:t>)</a:t>
            </a:r>
          </a:p>
        </p:txBody>
      </p:sp>
      <p:sp>
        <p:nvSpPr>
          <p:cNvPr id="35850" name="Rectangle 2122"/>
          <p:cNvSpPr>
            <a:spLocks noChangeArrowheads="1"/>
          </p:cNvSpPr>
          <p:nvPr/>
        </p:nvSpPr>
        <p:spPr bwMode="auto">
          <a:xfrm>
            <a:off x="3805238" y="4800600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1">
                <a:sym typeface="Wingdings" pitchFamily="2" charset="2"/>
              </a:rPr>
              <a:t>Q</a:t>
            </a:r>
            <a:r>
              <a:rPr lang="en-US" altLang="ja-JP" sz="2000" b="1" baseline="30000">
                <a:sym typeface="Wingdings" pitchFamily="2" charset="2"/>
              </a:rPr>
              <a:t>2</a:t>
            </a:r>
            <a:r>
              <a:rPr lang="en-US" altLang="ja-JP" sz="2000" b="1">
                <a:sym typeface="Wingdings" pitchFamily="2" charset="2"/>
              </a:rPr>
              <a:t>/</a:t>
            </a:r>
            <a:r>
              <a:rPr lang="en-US" altLang="ja-JP" sz="2000" b="1" i="1">
                <a:sym typeface="Wingdings" pitchFamily="2" charset="2"/>
              </a:rPr>
              <a:t>Q</a:t>
            </a:r>
            <a:r>
              <a:rPr lang="en-US" altLang="ja-JP" sz="2000" b="1" i="1" baseline="-25000">
                <a:sym typeface="Wingdings" pitchFamily="2" charset="2"/>
              </a:rPr>
              <a:t>s</a:t>
            </a:r>
            <a:r>
              <a:rPr lang="en-US" altLang="ja-JP" sz="2000" b="1" baseline="30000">
                <a:sym typeface="Wingdings" pitchFamily="2" charset="2"/>
              </a:rPr>
              <a:t>2</a:t>
            </a:r>
            <a:r>
              <a:rPr lang="en-US" altLang="ja-JP" sz="2000" b="1">
                <a:sym typeface="Wingdings" pitchFamily="2" charset="2"/>
              </a:rPr>
              <a:t>(</a:t>
            </a:r>
            <a:r>
              <a:rPr lang="en-US" altLang="ja-JP" sz="2000" b="1" i="1">
                <a:sym typeface="Wingdings" pitchFamily="2" charset="2"/>
              </a:rPr>
              <a:t>x,A</a:t>
            </a:r>
            <a:r>
              <a:rPr lang="en-US" altLang="ja-JP" sz="2000" b="1">
                <a:sym typeface="Wingdings" pitchFamily="2" charset="2"/>
              </a:rPr>
              <a:t>)</a:t>
            </a:r>
          </a:p>
        </p:txBody>
      </p:sp>
      <p:sp>
        <p:nvSpPr>
          <p:cNvPr id="35851" name="Rectangle 2123"/>
          <p:cNvSpPr>
            <a:spLocks noChangeArrowheads="1"/>
          </p:cNvSpPr>
          <p:nvPr/>
        </p:nvSpPr>
        <p:spPr bwMode="auto">
          <a:xfrm>
            <a:off x="6781800" y="6080125"/>
            <a:ext cx="132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i="1">
                <a:sym typeface="Wingdings" pitchFamily="2" charset="2"/>
              </a:rPr>
              <a:t>Q</a:t>
            </a:r>
            <a:r>
              <a:rPr lang="en-US" altLang="ja-JP" sz="2000" b="1" baseline="30000">
                <a:sym typeface="Wingdings" pitchFamily="2" charset="2"/>
              </a:rPr>
              <a:t>2</a:t>
            </a:r>
            <a:r>
              <a:rPr lang="en-US" altLang="ja-JP" sz="2000" b="1">
                <a:sym typeface="Wingdings" pitchFamily="2" charset="2"/>
              </a:rPr>
              <a:t>/</a:t>
            </a:r>
            <a:r>
              <a:rPr lang="en-US" altLang="ja-JP" sz="2000" b="1" i="1">
                <a:sym typeface="Wingdings" pitchFamily="2" charset="2"/>
              </a:rPr>
              <a:t>Q</a:t>
            </a:r>
            <a:r>
              <a:rPr lang="en-US" altLang="ja-JP" sz="2000" b="1" i="1" baseline="-25000">
                <a:sym typeface="Wingdings" pitchFamily="2" charset="2"/>
              </a:rPr>
              <a:t>s</a:t>
            </a:r>
            <a:r>
              <a:rPr lang="en-US" altLang="ja-JP" sz="2000" b="1" baseline="30000">
                <a:sym typeface="Wingdings" pitchFamily="2" charset="2"/>
              </a:rPr>
              <a:t>2</a:t>
            </a:r>
            <a:r>
              <a:rPr lang="en-US" altLang="ja-JP" sz="2000" b="1">
                <a:sym typeface="Wingdings" pitchFamily="2" charset="2"/>
              </a:rPr>
              <a:t>(</a:t>
            </a:r>
            <a:r>
              <a:rPr lang="en-US" altLang="ja-JP" sz="2000" b="1" i="1">
                <a:sym typeface="Wingdings" pitchFamily="2" charset="2"/>
              </a:rPr>
              <a:t>x</a:t>
            </a:r>
            <a:r>
              <a:rPr lang="en-US" altLang="ja-JP" sz="2000" b="1" baseline="-25000">
                <a:sym typeface="Wingdings" pitchFamily="2" charset="2"/>
              </a:rPr>
              <a:t>P</a:t>
            </a:r>
            <a:r>
              <a:rPr lang="en-US" altLang="ja-JP" sz="2000" b="1">
                <a:sym typeface="Wingdings" pitchFamily="2" charset="2"/>
              </a:rPr>
              <a:t>)</a:t>
            </a:r>
          </a:p>
        </p:txBody>
      </p:sp>
      <p:sp>
        <p:nvSpPr>
          <p:cNvPr id="13327" name="Rectangle 2124"/>
          <p:cNvSpPr>
            <a:spLocks noChangeArrowheads="1"/>
          </p:cNvSpPr>
          <p:nvPr/>
        </p:nvSpPr>
        <p:spPr bwMode="auto">
          <a:xfrm>
            <a:off x="214313" y="5715000"/>
            <a:ext cx="87026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ja-JP" b="1" dirty="0">
                <a:latin typeface="+mn-lt"/>
                <a:ea typeface="ＭＳ Ｐゴシック" pitchFamily="50" charset="-128"/>
                <a:sym typeface="Wingdings" pitchFamily="2" charset="2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+mn-lt"/>
                <a:ea typeface="ＭＳ Ｐゴシック" pitchFamily="50" charset="-128"/>
                <a:sym typeface="Wingdings" pitchFamily="2" charset="2"/>
              </a:rPr>
              <a:t>Existence of saturation scale Qs</a:t>
            </a:r>
          </a:p>
          <a:p>
            <a:pPr>
              <a:buFontTx/>
              <a:buChar char="•"/>
              <a:defRPr/>
            </a:pPr>
            <a:r>
              <a:rPr lang="en-US" altLang="ja-JP" sz="2000" b="1" dirty="0">
                <a:latin typeface="+mn-lt"/>
                <a:ea typeface="ＭＳ Ｐゴシック" pitchFamily="50" charset="-128"/>
                <a:sym typeface="Wingdings" pitchFamily="2" charset="2"/>
              </a:rPr>
              <a:t> Can determine x and A dependences of Qs</a:t>
            </a:r>
          </a:p>
          <a:p>
            <a:pPr>
              <a:buFontTx/>
              <a:buChar char="•"/>
              <a:defRPr/>
            </a:pPr>
            <a:r>
              <a:rPr lang="en-US" altLang="ja-JP" sz="2000" b="1" dirty="0">
                <a:latin typeface="+mn-lt"/>
                <a:ea typeface="ＭＳ Ｐゴシック" pitchFamily="50" charset="-128"/>
                <a:sym typeface="Wingdings" pitchFamily="2" charset="2"/>
              </a:rPr>
              <a:t> Extends outside of the saturation </a:t>
            </a:r>
            <a:r>
              <a:rPr lang="en-US" altLang="ja-JP" sz="2000" b="1" dirty="0">
                <a:latin typeface="+mn-lt"/>
                <a:ea typeface="ＭＳ Ｐゴシック" pitchFamily="50" charset="-128"/>
              </a:rPr>
              <a:t>regime  </a:t>
            </a:r>
            <a:r>
              <a:rPr lang="en-US" altLang="ja-JP" sz="2000" i="1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k</a:t>
            </a:r>
            <a:r>
              <a:rPr lang="en-US" altLang="ja-JP" sz="2000" baseline="-250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t</a:t>
            </a:r>
            <a:r>
              <a:rPr lang="en-US" altLang="ja-JP" sz="20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&lt; Q</a:t>
            </a:r>
            <a:r>
              <a:rPr lang="en-US" altLang="ja-JP" sz="2000" baseline="-250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s</a:t>
            </a:r>
            <a:r>
              <a:rPr lang="en-US" altLang="ja-JP" sz="2000" baseline="300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</a:t>
            </a:r>
            <a:r>
              <a:rPr lang="en-US" altLang="ja-JP" sz="20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/</a:t>
            </a:r>
            <a:r>
              <a:rPr lang="en-US" altLang="ja-JP" sz="2000" dirty="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L</a:t>
            </a:r>
            <a:r>
              <a:rPr lang="en-US" altLang="ja-JP" sz="2000" baseline="-250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QCD</a:t>
            </a:r>
            <a:r>
              <a:rPr lang="en-US" altLang="ja-JP" sz="2000" dirty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1600" dirty="0">
                <a:latin typeface="Arial" pitchFamily="34" charset="0"/>
                <a:ea typeface="ＭＳ Ｐゴシック" pitchFamily="50" charset="-128"/>
              </a:rPr>
              <a:t>(</a:t>
            </a:r>
            <a:r>
              <a:rPr lang="en-US" altLang="ja-JP" sz="1600" dirty="0" err="1" smtClean="0">
                <a:latin typeface="Arial" pitchFamily="34" charset="0"/>
                <a:ea typeface="ＭＳ Ｐゴシック" pitchFamily="50" charset="-128"/>
              </a:rPr>
              <a:t>Iancu,Itakura,McLerran</a:t>
            </a:r>
            <a:r>
              <a:rPr lang="en-US" altLang="ja-JP" sz="1600" dirty="0">
                <a:latin typeface="Arial" pitchFamily="34" charset="0"/>
                <a:ea typeface="ＭＳ Ｐゴシック" pitchFamily="50" charset="-128"/>
              </a:rPr>
              <a:t>) </a:t>
            </a:r>
            <a:endParaRPr lang="en-US" altLang="ja-JP" sz="1600" i="1" dirty="0">
              <a:ea typeface="ＭＳ Ｐゴシック" pitchFamily="50" charset="-128"/>
              <a:sym typeface="Wingdings" pitchFamily="2" charset="2"/>
            </a:endParaRPr>
          </a:p>
        </p:txBody>
      </p:sp>
      <p:sp>
        <p:nvSpPr>
          <p:cNvPr id="35853" name="Rectangle 2126"/>
          <p:cNvSpPr>
            <a:spLocks noChangeArrowheads="1"/>
          </p:cNvSpPr>
          <p:nvPr/>
        </p:nvSpPr>
        <p:spPr bwMode="auto">
          <a:xfrm>
            <a:off x="1371600" y="18288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ym typeface="Wingdings" pitchFamily="2" charset="2"/>
              </a:rPr>
              <a:t>ep</a:t>
            </a:r>
          </a:p>
        </p:txBody>
      </p:sp>
      <p:sp>
        <p:nvSpPr>
          <p:cNvPr id="35854" name="Rectangle 2127"/>
          <p:cNvSpPr>
            <a:spLocks noChangeArrowheads="1"/>
          </p:cNvSpPr>
          <p:nvPr/>
        </p:nvSpPr>
        <p:spPr bwMode="auto">
          <a:xfrm>
            <a:off x="4337050" y="182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ym typeface="Wingdings" pitchFamily="2" charset="2"/>
              </a:rPr>
              <a:t>eA</a:t>
            </a:r>
          </a:p>
        </p:txBody>
      </p:sp>
      <p:sp>
        <p:nvSpPr>
          <p:cNvPr id="35855" name="Rectangle 2128"/>
          <p:cNvSpPr>
            <a:spLocks noChangeArrowheads="1"/>
          </p:cNvSpPr>
          <p:nvPr/>
        </p:nvSpPr>
        <p:spPr bwMode="auto">
          <a:xfrm>
            <a:off x="6629400" y="1828800"/>
            <a:ext cx="211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ym typeface="Wingdings" pitchFamily="2" charset="2"/>
              </a:rPr>
              <a:t>Diffractive ep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6832"/>
            <a:ext cx="4505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Going up higher energies: evolution </a:t>
            </a:r>
            <a:r>
              <a:rPr kumimoji="1" lang="en-US" altLang="ja-JP" sz="3600" dirty="0" err="1" smtClean="0"/>
              <a:t>eqs</a:t>
            </a:r>
            <a:r>
              <a:rPr kumimoji="1" lang="en-US" altLang="ja-JP" sz="3600" dirty="0" smtClean="0"/>
              <a:t>.</a:t>
            </a:r>
            <a:endParaRPr kumimoji="1" lang="ja-JP" alt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ja-JP" sz="2800" b="1" u="sng" dirty="0" smtClean="0"/>
              <a:t>Evolution </a:t>
            </a:r>
            <a:r>
              <a:rPr lang="en-US" altLang="ja-JP" sz="2800" b="1" u="sng" dirty="0" err="1" smtClean="0"/>
              <a:t>wrt</a:t>
            </a:r>
            <a:r>
              <a:rPr lang="en-US" altLang="ja-JP" sz="2800" b="1" u="sng" dirty="0" smtClean="0"/>
              <a:t> </a:t>
            </a:r>
            <a:r>
              <a:rPr lang="en-US" altLang="ja-JP" sz="2800" b="1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800" b="1" u="sng" dirty="0" smtClean="0"/>
              <a:t> </a:t>
            </a:r>
            <a:r>
              <a:rPr lang="en-US" altLang="ja-JP" sz="2400" u="sng" dirty="0" smtClean="0"/>
              <a:t>(or rapidity  </a:t>
            </a:r>
            <a:r>
              <a:rPr lang="en-US" altLang="ja-JP" sz="2400" u="sng" dirty="0" smtClean="0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altLang="ja-JP" sz="2400" u="sng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altLang="ja-JP" sz="2400" u="sng" dirty="0" smtClean="0">
                <a:latin typeface="Times New Roman" pitchFamily="18" charset="0"/>
                <a:cs typeface="Times New Roman" pitchFamily="18" charset="0"/>
              </a:rPr>
              <a:t> 1/</a:t>
            </a:r>
            <a:r>
              <a:rPr lang="en-US" altLang="ja-JP" sz="2400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400" u="sng" dirty="0" smtClean="0"/>
              <a:t>)</a:t>
            </a:r>
          </a:p>
          <a:p>
            <a:r>
              <a:rPr kumimoji="1" lang="en-US" altLang="ja-JP" b="1" dirty="0" smtClean="0"/>
              <a:t>BFKL</a:t>
            </a:r>
            <a:r>
              <a:rPr kumimoji="1" lang="en-US" altLang="ja-JP" dirty="0" smtClean="0"/>
              <a:t> </a:t>
            </a:r>
            <a:r>
              <a:rPr kumimoji="1" lang="en-US" altLang="ja-JP" sz="1800" dirty="0" smtClean="0"/>
              <a:t>(LO </a:t>
            </a:r>
            <a:r>
              <a:rPr lang="en-US" altLang="ja-JP" sz="1800" dirty="0" smtClean="0"/>
              <a:t>:</a:t>
            </a:r>
            <a:r>
              <a:rPr kumimoji="1" lang="en-US" altLang="ja-JP" sz="1800" dirty="0" smtClean="0"/>
              <a:t> </a:t>
            </a:r>
            <a:r>
              <a:rPr lang="en-US" altLang="ja-JP" sz="1800" dirty="0" smtClean="0"/>
              <a:t>(</a:t>
            </a:r>
            <a:r>
              <a:rPr lang="en-US" altLang="ja-JP" sz="1800" dirty="0" smtClean="0">
                <a:latin typeface="Symbol" pitchFamily="18" charset="2"/>
              </a:rPr>
              <a:t>a</a:t>
            </a:r>
            <a:r>
              <a:rPr lang="en-US" altLang="ja-JP" sz="1800" baseline="-25000" dirty="0" smtClean="0"/>
              <a:t>s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ln</a:t>
            </a:r>
            <a:r>
              <a:rPr lang="en-US" altLang="ja-JP" sz="1800" dirty="0" smtClean="0"/>
              <a:t> 1/x)</a:t>
            </a:r>
            <a:r>
              <a:rPr lang="en-US" altLang="ja-JP" sz="1800" baseline="30000" dirty="0" smtClean="0"/>
              <a:t>n </a:t>
            </a:r>
            <a:r>
              <a:rPr kumimoji="1" lang="en-US" altLang="ja-JP" sz="1800" dirty="0" smtClean="0"/>
              <a:t>,</a:t>
            </a:r>
            <a:r>
              <a:rPr lang="en-US" altLang="ja-JP" sz="1800" dirty="0" smtClean="0"/>
              <a:t> NLO: </a:t>
            </a:r>
            <a:r>
              <a:rPr lang="en-US" altLang="ja-JP" sz="1800" dirty="0" smtClean="0">
                <a:latin typeface="Symbol" pitchFamily="18" charset="2"/>
              </a:rPr>
              <a:t>a</a:t>
            </a:r>
            <a:r>
              <a:rPr lang="en-US" altLang="ja-JP" sz="1800" baseline="-25000" dirty="0" smtClean="0"/>
              <a:t>s</a:t>
            </a:r>
            <a:r>
              <a:rPr lang="en-US" altLang="ja-JP" sz="1800" dirty="0" smtClean="0"/>
              <a:t> (</a:t>
            </a:r>
            <a:r>
              <a:rPr lang="en-US" altLang="ja-JP" sz="1800" dirty="0" smtClean="0">
                <a:latin typeface="Symbol" pitchFamily="18" charset="2"/>
              </a:rPr>
              <a:t>a</a:t>
            </a:r>
            <a:r>
              <a:rPr lang="en-US" altLang="ja-JP" sz="1800" baseline="-25000" dirty="0" smtClean="0"/>
              <a:t>s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ln</a:t>
            </a:r>
            <a:r>
              <a:rPr lang="en-US" altLang="ja-JP" sz="1800" dirty="0" smtClean="0"/>
              <a:t> 1/x)</a:t>
            </a:r>
            <a:r>
              <a:rPr lang="en-US" altLang="ja-JP" sz="1800" baseline="30000" dirty="0" smtClean="0"/>
              <a:t>n</a:t>
            </a:r>
            <a:r>
              <a:rPr lang="en-US" altLang="ja-JP" sz="1800" dirty="0" smtClean="0"/>
              <a:t> )</a:t>
            </a:r>
            <a:endParaRPr kumimoji="1" lang="en-US" altLang="ja-JP" sz="1800" dirty="0" smtClean="0"/>
          </a:p>
          <a:p>
            <a:endParaRPr lang="en-US" altLang="ja-JP" dirty="0" smtClean="0"/>
          </a:p>
          <a:p>
            <a:endParaRPr kumimoji="1" lang="en-US" altLang="ja-JP" sz="3600" dirty="0" smtClean="0"/>
          </a:p>
          <a:p>
            <a:r>
              <a:rPr lang="en-US" altLang="ja-JP" b="1" dirty="0" smtClean="0"/>
              <a:t>BK</a:t>
            </a:r>
            <a:r>
              <a:rPr lang="en-US" altLang="ja-JP" dirty="0" smtClean="0"/>
              <a:t> </a:t>
            </a:r>
            <a:r>
              <a:rPr lang="en-US" altLang="ja-JP" sz="1800" dirty="0" smtClean="0"/>
              <a:t>(includes the nonlinear effects)</a:t>
            </a:r>
            <a:endParaRPr kumimoji="1" lang="ja-JP" altLang="en-US" sz="1800"/>
          </a:p>
        </p:txBody>
      </p:sp>
      <p:sp>
        <p:nvSpPr>
          <p:cNvPr id="6" name="Rectangle 5"/>
          <p:cNvSpPr/>
          <p:nvPr/>
        </p:nvSpPr>
        <p:spPr>
          <a:xfrm>
            <a:off x="4067944" y="2636912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491880" y="26369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K</a:t>
            </a:r>
            <a:r>
              <a:rPr kumimoji="1" lang="en-US" altLang="ja-JP" dirty="0" smtClean="0"/>
              <a:t> : gluon splitting g</a:t>
            </a: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err="1" smtClean="0">
                <a:sym typeface="Wingdings" pitchFamily="2" charset="2"/>
              </a:rPr>
              <a:t>gg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lang="en-US" altLang="ja-JP" i="1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US" altLang="ja-JP" dirty="0" smtClean="0">
                <a:sym typeface="Wingdings" pitchFamily="2" charset="2"/>
              </a:rPr>
              <a:t> : </a:t>
            </a:r>
            <a:r>
              <a:rPr lang="en-US" altLang="ja-JP" dirty="0" err="1" smtClean="0">
                <a:sym typeface="Wingdings" pitchFamily="2" charset="2"/>
              </a:rPr>
              <a:t>unintegrated</a:t>
            </a:r>
            <a:r>
              <a:rPr lang="en-US" altLang="ja-JP" dirty="0" smtClean="0">
                <a:sym typeface="Wingdings" pitchFamily="2" charset="2"/>
              </a:rPr>
              <a:t> gluon distr.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33056"/>
            <a:ext cx="6477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67944" y="4797152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3568" y="50131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Known up to full NLO accuracy. </a:t>
            </a:r>
            <a:r>
              <a:rPr kumimoji="1" lang="en-US" altLang="ja-JP" sz="1400" dirty="0" smtClean="0"/>
              <a:t>[</a:t>
            </a:r>
            <a:r>
              <a:rPr kumimoji="1" lang="en-US" altLang="ja-JP" sz="1400" dirty="0" err="1" smtClean="0"/>
              <a:t>Balitsky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dirty="0" err="1" smtClean="0"/>
              <a:t>Chirilli</a:t>
            </a:r>
            <a:r>
              <a:rPr kumimoji="1" lang="en-US" altLang="ja-JP" sz="1400" dirty="0" smtClean="0"/>
              <a:t> 2008]  </a:t>
            </a:r>
          </a:p>
          <a:p>
            <a:r>
              <a:rPr kumimoji="1" lang="en-US" altLang="ja-JP" dirty="0" smtClean="0"/>
              <a:t>But for practical purposes, we use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BK with running coupling </a:t>
            </a:r>
            <a:r>
              <a:rPr kumimoji="1" lang="en-US" altLang="ja-JP" dirty="0" smtClean="0">
                <a:sym typeface="Wingdings" pitchFamily="2" charset="2"/>
              </a:rPr>
              <a:t> “</a:t>
            </a:r>
            <a:r>
              <a:rPr kumimoji="1" lang="en-US" altLang="ja-JP" dirty="0" err="1" smtClean="0">
                <a:sym typeface="Wingdings" pitchFamily="2" charset="2"/>
              </a:rPr>
              <a:t>rcBK</a:t>
            </a:r>
            <a:r>
              <a:rPr kumimoji="1" lang="en-US" altLang="ja-JP" dirty="0" smtClean="0">
                <a:sym typeface="Wingdings" pitchFamily="2" charset="2"/>
              </a:rPr>
              <a:t>”</a:t>
            </a:r>
            <a:endParaRPr kumimoji="1" lang="ja-JP" altLang="en-US" sz="140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661248"/>
            <a:ext cx="8352928" cy="76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Brace 12"/>
          <p:cNvSpPr/>
          <p:nvPr/>
        </p:nvSpPr>
        <p:spPr>
          <a:xfrm rot="5400000">
            <a:off x="3635896" y="5517232"/>
            <a:ext cx="288032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563888" y="65160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LO</a:t>
            </a:r>
            <a:endParaRPr kumimoji="1" lang="ja-JP" altLang="en-US"/>
          </a:p>
        </p:txBody>
      </p:sp>
      <p:grpSp>
        <p:nvGrpSpPr>
          <p:cNvPr id="15" name="Group 214"/>
          <p:cNvGrpSpPr>
            <a:grpSpLocks/>
          </p:cNvGrpSpPr>
          <p:nvPr/>
        </p:nvGrpSpPr>
        <p:grpSpPr bwMode="auto">
          <a:xfrm>
            <a:off x="6300192" y="1196336"/>
            <a:ext cx="2438400" cy="1008087"/>
            <a:chOff x="96" y="3315"/>
            <a:chExt cx="1536" cy="695"/>
          </a:xfrm>
        </p:grpSpPr>
        <p:sp>
          <p:nvSpPr>
            <p:cNvPr id="16" name="AutoShape 215"/>
            <p:cNvSpPr>
              <a:spLocks noChangeArrowheads="1"/>
            </p:cNvSpPr>
            <p:nvPr/>
          </p:nvSpPr>
          <p:spPr bwMode="auto">
            <a:xfrm>
              <a:off x="96" y="3315"/>
              <a:ext cx="1536" cy="695"/>
            </a:xfrm>
            <a:prstGeom prst="wedgeRoundRectCallout">
              <a:avLst>
                <a:gd name="adj1" fmla="val -83832"/>
                <a:gd name="adj2" fmla="val 4654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endParaRPr lang="ja-JP" altLang="ja-JP"/>
            </a:p>
          </p:txBody>
        </p:sp>
        <p:grpSp>
          <p:nvGrpSpPr>
            <p:cNvPr id="17" name="Group 216"/>
            <p:cNvGrpSpPr>
              <a:grpSpLocks/>
            </p:cNvGrpSpPr>
            <p:nvPr/>
          </p:nvGrpSpPr>
          <p:grpSpPr bwMode="auto">
            <a:xfrm>
              <a:off x="1042" y="3408"/>
              <a:ext cx="476" cy="584"/>
              <a:chOff x="4397" y="1576"/>
              <a:chExt cx="476" cy="584"/>
            </a:xfrm>
          </p:grpSpPr>
          <p:sp>
            <p:nvSpPr>
              <p:cNvPr id="20" name="Line 217"/>
              <p:cNvSpPr>
                <a:spLocks noChangeShapeType="1"/>
              </p:cNvSpPr>
              <p:nvPr/>
            </p:nvSpPr>
            <p:spPr bwMode="auto">
              <a:xfrm>
                <a:off x="4397" y="1576"/>
                <a:ext cx="2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218"/>
              <p:cNvSpPr>
                <a:spLocks noChangeShapeType="1"/>
              </p:cNvSpPr>
              <p:nvPr/>
            </p:nvSpPr>
            <p:spPr bwMode="auto">
              <a:xfrm>
                <a:off x="4594" y="1576"/>
                <a:ext cx="2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Freeform 219"/>
              <p:cNvSpPr>
                <a:spLocks/>
              </p:cNvSpPr>
              <p:nvPr/>
            </p:nvSpPr>
            <p:spPr bwMode="auto">
              <a:xfrm>
                <a:off x="4600" y="1683"/>
                <a:ext cx="273" cy="66"/>
              </a:xfrm>
              <a:custGeom>
                <a:avLst/>
                <a:gdLst>
                  <a:gd name="T0" fmla="*/ 2 w 352"/>
                  <a:gd name="T1" fmla="*/ 2 h 82"/>
                  <a:gd name="T2" fmla="*/ 2 w 352"/>
                  <a:gd name="T3" fmla="*/ 2 h 82"/>
                  <a:gd name="T4" fmla="*/ 2 w 352"/>
                  <a:gd name="T5" fmla="*/ 2 h 82"/>
                  <a:gd name="T6" fmla="*/ 2 w 352"/>
                  <a:gd name="T7" fmla="*/ 2 h 82"/>
                  <a:gd name="T8" fmla="*/ 2 w 352"/>
                  <a:gd name="T9" fmla="*/ 2 h 82"/>
                  <a:gd name="T10" fmla="*/ 2 w 352"/>
                  <a:gd name="T11" fmla="*/ 2 h 82"/>
                  <a:gd name="T12" fmla="*/ 2 w 352"/>
                  <a:gd name="T13" fmla="*/ 2 h 82"/>
                  <a:gd name="T14" fmla="*/ 2 w 352"/>
                  <a:gd name="T15" fmla="*/ 2 h 82"/>
                  <a:gd name="T16" fmla="*/ 2 w 352"/>
                  <a:gd name="T17" fmla="*/ 2 h 82"/>
                  <a:gd name="T18" fmla="*/ 2 w 352"/>
                  <a:gd name="T19" fmla="*/ 2 h 82"/>
                  <a:gd name="T20" fmla="*/ 2 w 352"/>
                  <a:gd name="T21" fmla="*/ 2 h 82"/>
                  <a:gd name="T22" fmla="*/ 2 w 352"/>
                  <a:gd name="T23" fmla="*/ 2 h 82"/>
                  <a:gd name="T24" fmla="*/ 2 w 352"/>
                  <a:gd name="T25" fmla="*/ 2 h 82"/>
                  <a:gd name="T26" fmla="*/ 2 w 352"/>
                  <a:gd name="T27" fmla="*/ 0 h 82"/>
                  <a:gd name="T28" fmla="*/ 2 w 352"/>
                  <a:gd name="T29" fmla="*/ 2 h 82"/>
                  <a:gd name="T30" fmla="*/ 2 w 352"/>
                  <a:gd name="T31" fmla="*/ 2 h 82"/>
                  <a:gd name="T32" fmla="*/ 2 w 352"/>
                  <a:gd name="T33" fmla="*/ 2 h 82"/>
                  <a:gd name="T34" fmla="*/ 2 w 352"/>
                  <a:gd name="T35" fmla="*/ 2 h 82"/>
                  <a:gd name="T36" fmla="*/ 2 w 352"/>
                  <a:gd name="T37" fmla="*/ 2 h 82"/>
                  <a:gd name="T38" fmla="*/ 2 w 352"/>
                  <a:gd name="T39" fmla="*/ 2 h 82"/>
                  <a:gd name="T40" fmla="*/ 2 w 352"/>
                  <a:gd name="T41" fmla="*/ 2 h 82"/>
                  <a:gd name="T42" fmla="*/ 2 w 352"/>
                  <a:gd name="T43" fmla="*/ 2 h 82"/>
                  <a:gd name="T44" fmla="*/ 2 w 352"/>
                  <a:gd name="T45" fmla="*/ 2 h 82"/>
                  <a:gd name="T46" fmla="*/ 2 w 352"/>
                  <a:gd name="T47" fmla="*/ 2 h 82"/>
                  <a:gd name="T48" fmla="*/ 2 w 352"/>
                  <a:gd name="T49" fmla="*/ 2 h 82"/>
                  <a:gd name="T50" fmla="*/ 2 w 352"/>
                  <a:gd name="T51" fmla="*/ 2 h 82"/>
                  <a:gd name="T52" fmla="*/ 2 w 352"/>
                  <a:gd name="T53" fmla="*/ 2 h 82"/>
                  <a:gd name="T54" fmla="*/ 2 w 352"/>
                  <a:gd name="T55" fmla="*/ 2 h 82"/>
                  <a:gd name="T56" fmla="*/ 2 w 352"/>
                  <a:gd name="T57" fmla="*/ 2 h 82"/>
                  <a:gd name="T58" fmla="*/ 2 w 352"/>
                  <a:gd name="T59" fmla="*/ 2 h 82"/>
                  <a:gd name="T60" fmla="*/ 2 w 352"/>
                  <a:gd name="T61" fmla="*/ 2 h 82"/>
                  <a:gd name="T62" fmla="*/ 2 w 352"/>
                  <a:gd name="T63" fmla="*/ 2 h 82"/>
                  <a:gd name="T64" fmla="*/ 2 w 352"/>
                  <a:gd name="T65" fmla="*/ 2 h 82"/>
                  <a:gd name="T66" fmla="*/ 2 w 352"/>
                  <a:gd name="T67" fmla="*/ 2 h 82"/>
                  <a:gd name="T68" fmla="*/ 2 w 352"/>
                  <a:gd name="T69" fmla="*/ 2 h 82"/>
                  <a:gd name="T70" fmla="*/ 2 w 352"/>
                  <a:gd name="T71" fmla="*/ 2 h 82"/>
                  <a:gd name="T72" fmla="*/ 2 w 352"/>
                  <a:gd name="T73" fmla="*/ 2 h 82"/>
                  <a:gd name="T74" fmla="*/ 2 w 352"/>
                  <a:gd name="T75" fmla="*/ 2 h 82"/>
                  <a:gd name="T76" fmla="*/ 2 w 352"/>
                  <a:gd name="T77" fmla="*/ 2 h 82"/>
                  <a:gd name="T78" fmla="*/ 2 w 352"/>
                  <a:gd name="T79" fmla="*/ 2 h 82"/>
                  <a:gd name="T80" fmla="*/ 2 w 352"/>
                  <a:gd name="T81" fmla="*/ 2 h 82"/>
                  <a:gd name="T82" fmla="*/ 2 w 352"/>
                  <a:gd name="T83" fmla="*/ 2 h 82"/>
                  <a:gd name="T84" fmla="*/ 2 w 352"/>
                  <a:gd name="T85" fmla="*/ 2 h 82"/>
                  <a:gd name="T86" fmla="*/ 2 w 352"/>
                  <a:gd name="T87" fmla="*/ 2 h 82"/>
                  <a:gd name="T88" fmla="*/ 0 w 352"/>
                  <a:gd name="T89" fmla="*/ 2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2"/>
                  <a:gd name="T136" fmla="*/ 0 h 82"/>
                  <a:gd name="T137" fmla="*/ 352 w 352"/>
                  <a:gd name="T138" fmla="*/ 82 h 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2" h="82">
                    <a:moveTo>
                      <a:pt x="352" y="36"/>
                    </a:moveTo>
                    <a:lnTo>
                      <a:pt x="346" y="48"/>
                    </a:lnTo>
                    <a:lnTo>
                      <a:pt x="336" y="60"/>
                    </a:lnTo>
                    <a:lnTo>
                      <a:pt x="320" y="70"/>
                    </a:lnTo>
                    <a:lnTo>
                      <a:pt x="300" y="76"/>
                    </a:lnTo>
                    <a:lnTo>
                      <a:pt x="272" y="78"/>
                    </a:lnTo>
                    <a:lnTo>
                      <a:pt x="248" y="76"/>
                    </a:lnTo>
                    <a:lnTo>
                      <a:pt x="230" y="66"/>
                    </a:lnTo>
                    <a:lnTo>
                      <a:pt x="218" y="54"/>
                    </a:lnTo>
                    <a:lnTo>
                      <a:pt x="212" y="40"/>
                    </a:lnTo>
                    <a:lnTo>
                      <a:pt x="212" y="26"/>
                    </a:lnTo>
                    <a:lnTo>
                      <a:pt x="214" y="12"/>
                    </a:lnTo>
                    <a:lnTo>
                      <a:pt x="222" y="4"/>
                    </a:lnTo>
                    <a:lnTo>
                      <a:pt x="234" y="0"/>
                    </a:lnTo>
                    <a:lnTo>
                      <a:pt x="244" y="2"/>
                    </a:lnTo>
                    <a:lnTo>
                      <a:pt x="252" y="10"/>
                    </a:lnTo>
                    <a:lnTo>
                      <a:pt x="256" y="20"/>
                    </a:lnTo>
                    <a:lnTo>
                      <a:pt x="256" y="32"/>
                    </a:lnTo>
                    <a:lnTo>
                      <a:pt x="252" y="46"/>
                    </a:lnTo>
                    <a:lnTo>
                      <a:pt x="242" y="58"/>
                    </a:lnTo>
                    <a:lnTo>
                      <a:pt x="226" y="70"/>
                    </a:lnTo>
                    <a:lnTo>
                      <a:pt x="206" y="78"/>
                    </a:lnTo>
                    <a:lnTo>
                      <a:pt x="178" y="80"/>
                    </a:lnTo>
                    <a:lnTo>
                      <a:pt x="150" y="78"/>
                    </a:lnTo>
                    <a:lnTo>
                      <a:pt x="128" y="72"/>
                    </a:lnTo>
                    <a:lnTo>
                      <a:pt x="112" y="62"/>
                    </a:lnTo>
                    <a:lnTo>
                      <a:pt x="102" y="48"/>
                    </a:lnTo>
                    <a:lnTo>
                      <a:pt x="96" y="36"/>
                    </a:lnTo>
                    <a:lnTo>
                      <a:pt x="96" y="24"/>
                    </a:lnTo>
                    <a:lnTo>
                      <a:pt x="98" y="12"/>
                    </a:lnTo>
                    <a:lnTo>
                      <a:pt x="106" y="4"/>
                    </a:lnTo>
                    <a:lnTo>
                      <a:pt x="116" y="2"/>
                    </a:lnTo>
                    <a:lnTo>
                      <a:pt x="128" y="6"/>
                    </a:lnTo>
                    <a:lnTo>
                      <a:pt x="136" y="14"/>
                    </a:lnTo>
                    <a:lnTo>
                      <a:pt x="140" y="26"/>
                    </a:lnTo>
                    <a:lnTo>
                      <a:pt x="140" y="42"/>
                    </a:lnTo>
                    <a:lnTo>
                      <a:pt x="134" y="56"/>
                    </a:lnTo>
                    <a:lnTo>
                      <a:pt x="124" y="70"/>
                    </a:lnTo>
                    <a:lnTo>
                      <a:pt x="106" y="78"/>
                    </a:lnTo>
                    <a:lnTo>
                      <a:pt x="84" y="82"/>
                    </a:lnTo>
                    <a:lnTo>
                      <a:pt x="56" y="82"/>
                    </a:lnTo>
                    <a:lnTo>
                      <a:pt x="34" y="76"/>
                    </a:lnTo>
                    <a:lnTo>
                      <a:pt x="18" y="66"/>
                    </a:lnTo>
                    <a:lnTo>
                      <a:pt x="6" y="56"/>
                    </a:lnTo>
                    <a:lnTo>
                      <a:pt x="0" y="4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220"/>
              <p:cNvSpPr>
                <a:spLocks/>
              </p:cNvSpPr>
              <p:nvPr/>
            </p:nvSpPr>
            <p:spPr bwMode="auto">
              <a:xfrm>
                <a:off x="4588" y="1813"/>
                <a:ext cx="272" cy="66"/>
              </a:xfrm>
              <a:custGeom>
                <a:avLst/>
                <a:gdLst>
                  <a:gd name="T0" fmla="*/ 2 w 352"/>
                  <a:gd name="T1" fmla="*/ 2 h 82"/>
                  <a:gd name="T2" fmla="*/ 2 w 352"/>
                  <a:gd name="T3" fmla="*/ 2 h 82"/>
                  <a:gd name="T4" fmla="*/ 2 w 352"/>
                  <a:gd name="T5" fmla="*/ 2 h 82"/>
                  <a:gd name="T6" fmla="*/ 2 w 352"/>
                  <a:gd name="T7" fmla="*/ 2 h 82"/>
                  <a:gd name="T8" fmla="*/ 2 w 352"/>
                  <a:gd name="T9" fmla="*/ 2 h 82"/>
                  <a:gd name="T10" fmla="*/ 2 w 352"/>
                  <a:gd name="T11" fmla="*/ 2 h 82"/>
                  <a:gd name="T12" fmla="*/ 2 w 352"/>
                  <a:gd name="T13" fmla="*/ 2 h 82"/>
                  <a:gd name="T14" fmla="*/ 2 w 352"/>
                  <a:gd name="T15" fmla="*/ 2 h 82"/>
                  <a:gd name="T16" fmla="*/ 2 w 352"/>
                  <a:gd name="T17" fmla="*/ 2 h 82"/>
                  <a:gd name="T18" fmla="*/ 2 w 352"/>
                  <a:gd name="T19" fmla="*/ 2 h 82"/>
                  <a:gd name="T20" fmla="*/ 2 w 352"/>
                  <a:gd name="T21" fmla="*/ 2 h 82"/>
                  <a:gd name="T22" fmla="*/ 2 w 352"/>
                  <a:gd name="T23" fmla="*/ 2 h 82"/>
                  <a:gd name="T24" fmla="*/ 2 w 352"/>
                  <a:gd name="T25" fmla="*/ 2 h 82"/>
                  <a:gd name="T26" fmla="*/ 2 w 352"/>
                  <a:gd name="T27" fmla="*/ 0 h 82"/>
                  <a:gd name="T28" fmla="*/ 2 w 352"/>
                  <a:gd name="T29" fmla="*/ 2 h 82"/>
                  <a:gd name="T30" fmla="*/ 2 w 352"/>
                  <a:gd name="T31" fmla="*/ 2 h 82"/>
                  <a:gd name="T32" fmla="*/ 2 w 352"/>
                  <a:gd name="T33" fmla="*/ 2 h 82"/>
                  <a:gd name="T34" fmla="*/ 2 w 352"/>
                  <a:gd name="T35" fmla="*/ 2 h 82"/>
                  <a:gd name="T36" fmla="*/ 2 w 352"/>
                  <a:gd name="T37" fmla="*/ 2 h 82"/>
                  <a:gd name="T38" fmla="*/ 2 w 352"/>
                  <a:gd name="T39" fmla="*/ 2 h 82"/>
                  <a:gd name="T40" fmla="*/ 2 w 352"/>
                  <a:gd name="T41" fmla="*/ 2 h 82"/>
                  <a:gd name="T42" fmla="*/ 2 w 352"/>
                  <a:gd name="T43" fmla="*/ 2 h 82"/>
                  <a:gd name="T44" fmla="*/ 2 w 352"/>
                  <a:gd name="T45" fmla="*/ 2 h 82"/>
                  <a:gd name="T46" fmla="*/ 2 w 352"/>
                  <a:gd name="T47" fmla="*/ 2 h 82"/>
                  <a:gd name="T48" fmla="*/ 2 w 352"/>
                  <a:gd name="T49" fmla="*/ 2 h 82"/>
                  <a:gd name="T50" fmla="*/ 2 w 352"/>
                  <a:gd name="T51" fmla="*/ 2 h 82"/>
                  <a:gd name="T52" fmla="*/ 2 w 352"/>
                  <a:gd name="T53" fmla="*/ 2 h 82"/>
                  <a:gd name="T54" fmla="*/ 2 w 352"/>
                  <a:gd name="T55" fmla="*/ 2 h 82"/>
                  <a:gd name="T56" fmla="*/ 2 w 352"/>
                  <a:gd name="T57" fmla="*/ 2 h 82"/>
                  <a:gd name="T58" fmla="*/ 2 w 352"/>
                  <a:gd name="T59" fmla="*/ 2 h 82"/>
                  <a:gd name="T60" fmla="*/ 2 w 352"/>
                  <a:gd name="T61" fmla="*/ 2 h 82"/>
                  <a:gd name="T62" fmla="*/ 2 w 352"/>
                  <a:gd name="T63" fmla="*/ 2 h 82"/>
                  <a:gd name="T64" fmla="*/ 2 w 352"/>
                  <a:gd name="T65" fmla="*/ 2 h 82"/>
                  <a:gd name="T66" fmla="*/ 2 w 352"/>
                  <a:gd name="T67" fmla="*/ 2 h 82"/>
                  <a:gd name="T68" fmla="*/ 2 w 352"/>
                  <a:gd name="T69" fmla="*/ 2 h 82"/>
                  <a:gd name="T70" fmla="*/ 2 w 352"/>
                  <a:gd name="T71" fmla="*/ 2 h 82"/>
                  <a:gd name="T72" fmla="*/ 2 w 352"/>
                  <a:gd name="T73" fmla="*/ 2 h 82"/>
                  <a:gd name="T74" fmla="*/ 2 w 352"/>
                  <a:gd name="T75" fmla="*/ 2 h 82"/>
                  <a:gd name="T76" fmla="*/ 2 w 352"/>
                  <a:gd name="T77" fmla="*/ 2 h 82"/>
                  <a:gd name="T78" fmla="*/ 2 w 352"/>
                  <a:gd name="T79" fmla="*/ 2 h 82"/>
                  <a:gd name="T80" fmla="*/ 2 w 352"/>
                  <a:gd name="T81" fmla="*/ 2 h 82"/>
                  <a:gd name="T82" fmla="*/ 2 w 352"/>
                  <a:gd name="T83" fmla="*/ 2 h 82"/>
                  <a:gd name="T84" fmla="*/ 2 w 352"/>
                  <a:gd name="T85" fmla="*/ 2 h 82"/>
                  <a:gd name="T86" fmla="*/ 2 w 352"/>
                  <a:gd name="T87" fmla="*/ 2 h 82"/>
                  <a:gd name="T88" fmla="*/ 0 w 352"/>
                  <a:gd name="T89" fmla="*/ 2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2"/>
                  <a:gd name="T136" fmla="*/ 0 h 82"/>
                  <a:gd name="T137" fmla="*/ 352 w 352"/>
                  <a:gd name="T138" fmla="*/ 82 h 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2" h="82">
                    <a:moveTo>
                      <a:pt x="352" y="36"/>
                    </a:moveTo>
                    <a:lnTo>
                      <a:pt x="346" y="48"/>
                    </a:lnTo>
                    <a:lnTo>
                      <a:pt x="336" y="60"/>
                    </a:lnTo>
                    <a:lnTo>
                      <a:pt x="320" y="70"/>
                    </a:lnTo>
                    <a:lnTo>
                      <a:pt x="300" y="76"/>
                    </a:lnTo>
                    <a:lnTo>
                      <a:pt x="272" y="78"/>
                    </a:lnTo>
                    <a:lnTo>
                      <a:pt x="248" y="76"/>
                    </a:lnTo>
                    <a:lnTo>
                      <a:pt x="230" y="66"/>
                    </a:lnTo>
                    <a:lnTo>
                      <a:pt x="218" y="54"/>
                    </a:lnTo>
                    <a:lnTo>
                      <a:pt x="212" y="40"/>
                    </a:lnTo>
                    <a:lnTo>
                      <a:pt x="212" y="26"/>
                    </a:lnTo>
                    <a:lnTo>
                      <a:pt x="214" y="12"/>
                    </a:lnTo>
                    <a:lnTo>
                      <a:pt x="222" y="4"/>
                    </a:lnTo>
                    <a:lnTo>
                      <a:pt x="234" y="0"/>
                    </a:lnTo>
                    <a:lnTo>
                      <a:pt x="244" y="2"/>
                    </a:lnTo>
                    <a:lnTo>
                      <a:pt x="252" y="10"/>
                    </a:lnTo>
                    <a:lnTo>
                      <a:pt x="256" y="20"/>
                    </a:lnTo>
                    <a:lnTo>
                      <a:pt x="256" y="32"/>
                    </a:lnTo>
                    <a:lnTo>
                      <a:pt x="252" y="46"/>
                    </a:lnTo>
                    <a:lnTo>
                      <a:pt x="242" y="58"/>
                    </a:lnTo>
                    <a:lnTo>
                      <a:pt x="226" y="70"/>
                    </a:lnTo>
                    <a:lnTo>
                      <a:pt x="206" y="78"/>
                    </a:lnTo>
                    <a:lnTo>
                      <a:pt x="178" y="80"/>
                    </a:lnTo>
                    <a:lnTo>
                      <a:pt x="150" y="78"/>
                    </a:lnTo>
                    <a:lnTo>
                      <a:pt x="128" y="72"/>
                    </a:lnTo>
                    <a:lnTo>
                      <a:pt x="112" y="62"/>
                    </a:lnTo>
                    <a:lnTo>
                      <a:pt x="102" y="48"/>
                    </a:lnTo>
                    <a:lnTo>
                      <a:pt x="96" y="36"/>
                    </a:lnTo>
                    <a:lnTo>
                      <a:pt x="96" y="24"/>
                    </a:lnTo>
                    <a:lnTo>
                      <a:pt x="98" y="12"/>
                    </a:lnTo>
                    <a:lnTo>
                      <a:pt x="106" y="4"/>
                    </a:lnTo>
                    <a:lnTo>
                      <a:pt x="116" y="2"/>
                    </a:lnTo>
                    <a:lnTo>
                      <a:pt x="128" y="6"/>
                    </a:lnTo>
                    <a:lnTo>
                      <a:pt x="136" y="14"/>
                    </a:lnTo>
                    <a:lnTo>
                      <a:pt x="140" y="26"/>
                    </a:lnTo>
                    <a:lnTo>
                      <a:pt x="140" y="42"/>
                    </a:lnTo>
                    <a:lnTo>
                      <a:pt x="134" y="56"/>
                    </a:lnTo>
                    <a:lnTo>
                      <a:pt x="124" y="70"/>
                    </a:lnTo>
                    <a:lnTo>
                      <a:pt x="106" y="78"/>
                    </a:lnTo>
                    <a:lnTo>
                      <a:pt x="84" y="82"/>
                    </a:lnTo>
                    <a:lnTo>
                      <a:pt x="56" y="82"/>
                    </a:lnTo>
                    <a:lnTo>
                      <a:pt x="34" y="76"/>
                    </a:lnTo>
                    <a:lnTo>
                      <a:pt x="18" y="66"/>
                    </a:lnTo>
                    <a:lnTo>
                      <a:pt x="6" y="56"/>
                    </a:lnTo>
                    <a:lnTo>
                      <a:pt x="0" y="4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221"/>
              <p:cNvSpPr>
                <a:spLocks/>
              </p:cNvSpPr>
              <p:nvPr/>
            </p:nvSpPr>
            <p:spPr bwMode="auto">
              <a:xfrm>
                <a:off x="4600" y="1943"/>
                <a:ext cx="273" cy="66"/>
              </a:xfrm>
              <a:custGeom>
                <a:avLst/>
                <a:gdLst>
                  <a:gd name="T0" fmla="*/ 2 w 352"/>
                  <a:gd name="T1" fmla="*/ 2 h 82"/>
                  <a:gd name="T2" fmla="*/ 2 w 352"/>
                  <a:gd name="T3" fmla="*/ 2 h 82"/>
                  <a:gd name="T4" fmla="*/ 2 w 352"/>
                  <a:gd name="T5" fmla="*/ 2 h 82"/>
                  <a:gd name="T6" fmla="*/ 2 w 352"/>
                  <a:gd name="T7" fmla="*/ 2 h 82"/>
                  <a:gd name="T8" fmla="*/ 2 w 352"/>
                  <a:gd name="T9" fmla="*/ 2 h 82"/>
                  <a:gd name="T10" fmla="*/ 2 w 352"/>
                  <a:gd name="T11" fmla="*/ 2 h 82"/>
                  <a:gd name="T12" fmla="*/ 2 w 352"/>
                  <a:gd name="T13" fmla="*/ 2 h 82"/>
                  <a:gd name="T14" fmla="*/ 2 w 352"/>
                  <a:gd name="T15" fmla="*/ 2 h 82"/>
                  <a:gd name="T16" fmla="*/ 2 w 352"/>
                  <a:gd name="T17" fmla="*/ 2 h 82"/>
                  <a:gd name="T18" fmla="*/ 2 w 352"/>
                  <a:gd name="T19" fmla="*/ 2 h 82"/>
                  <a:gd name="T20" fmla="*/ 2 w 352"/>
                  <a:gd name="T21" fmla="*/ 2 h 82"/>
                  <a:gd name="T22" fmla="*/ 2 w 352"/>
                  <a:gd name="T23" fmla="*/ 2 h 82"/>
                  <a:gd name="T24" fmla="*/ 2 w 352"/>
                  <a:gd name="T25" fmla="*/ 2 h 82"/>
                  <a:gd name="T26" fmla="*/ 2 w 352"/>
                  <a:gd name="T27" fmla="*/ 0 h 82"/>
                  <a:gd name="T28" fmla="*/ 2 w 352"/>
                  <a:gd name="T29" fmla="*/ 2 h 82"/>
                  <a:gd name="T30" fmla="*/ 2 w 352"/>
                  <a:gd name="T31" fmla="*/ 2 h 82"/>
                  <a:gd name="T32" fmla="*/ 2 w 352"/>
                  <a:gd name="T33" fmla="*/ 2 h 82"/>
                  <a:gd name="T34" fmla="*/ 2 w 352"/>
                  <a:gd name="T35" fmla="*/ 2 h 82"/>
                  <a:gd name="T36" fmla="*/ 2 w 352"/>
                  <a:gd name="T37" fmla="*/ 2 h 82"/>
                  <a:gd name="T38" fmla="*/ 2 w 352"/>
                  <a:gd name="T39" fmla="*/ 2 h 82"/>
                  <a:gd name="T40" fmla="*/ 2 w 352"/>
                  <a:gd name="T41" fmla="*/ 2 h 82"/>
                  <a:gd name="T42" fmla="*/ 2 w 352"/>
                  <a:gd name="T43" fmla="*/ 2 h 82"/>
                  <a:gd name="T44" fmla="*/ 2 w 352"/>
                  <a:gd name="T45" fmla="*/ 2 h 82"/>
                  <a:gd name="T46" fmla="*/ 2 w 352"/>
                  <a:gd name="T47" fmla="*/ 2 h 82"/>
                  <a:gd name="T48" fmla="*/ 2 w 352"/>
                  <a:gd name="T49" fmla="*/ 2 h 82"/>
                  <a:gd name="T50" fmla="*/ 2 w 352"/>
                  <a:gd name="T51" fmla="*/ 2 h 82"/>
                  <a:gd name="T52" fmla="*/ 2 w 352"/>
                  <a:gd name="T53" fmla="*/ 2 h 82"/>
                  <a:gd name="T54" fmla="*/ 2 w 352"/>
                  <a:gd name="T55" fmla="*/ 2 h 82"/>
                  <a:gd name="T56" fmla="*/ 2 w 352"/>
                  <a:gd name="T57" fmla="*/ 2 h 82"/>
                  <a:gd name="T58" fmla="*/ 2 w 352"/>
                  <a:gd name="T59" fmla="*/ 2 h 82"/>
                  <a:gd name="T60" fmla="*/ 2 w 352"/>
                  <a:gd name="T61" fmla="*/ 2 h 82"/>
                  <a:gd name="T62" fmla="*/ 2 w 352"/>
                  <a:gd name="T63" fmla="*/ 2 h 82"/>
                  <a:gd name="T64" fmla="*/ 2 w 352"/>
                  <a:gd name="T65" fmla="*/ 2 h 82"/>
                  <a:gd name="T66" fmla="*/ 2 w 352"/>
                  <a:gd name="T67" fmla="*/ 2 h 82"/>
                  <a:gd name="T68" fmla="*/ 2 w 352"/>
                  <a:gd name="T69" fmla="*/ 2 h 82"/>
                  <a:gd name="T70" fmla="*/ 2 w 352"/>
                  <a:gd name="T71" fmla="*/ 2 h 82"/>
                  <a:gd name="T72" fmla="*/ 2 w 352"/>
                  <a:gd name="T73" fmla="*/ 2 h 82"/>
                  <a:gd name="T74" fmla="*/ 2 w 352"/>
                  <a:gd name="T75" fmla="*/ 2 h 82"/>
                  <a:gd name="T76" fmla="*/ 2 w 352"/>
                  <a:gd name="T77" fmla="*/ 2 h 82"/>
                  <a:gd name="T78" fmla="*/ 2 w 352"/>
                  <a:gd name="T79" fmla="*/ 2 h 82"/>
                  <a:gd name="T80" fmla="*/ 2 w 352"/>
                  <a:gd name="T81" fmla="*/ 2 h 82"/>
                  <a:gd name="T82" fmla="*/ 2 w 352"/>
                  <a:gd name="T83" fmla="*/ 2 h 82"/>
                  <a:gd name="T84" fmla="*/ 2 w 352"/>
                  <a:gd name="T85" fmla="*/ 2 h 82"/>
                  <a:gd name="T86" fmla="*/ 2 w 352"/>
                  <a:gd name="T87" fmla="*/ 2 h 82"/>
                  <a:gd name="T88" fmla="*/ 0 w 352"/>
                  <a:gd name="T89" fmla="*/ 2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2"/>
                  <a:gd name="T136" fmla="*/ 0 h 82"/>
                  <a:gd name="T137" fmla="*/ 352 w 352"/>
                  <a:gd name="T138" fmla="*/ 82 h 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2" h="82">
                    <a:moveTo>
                      <a:pt x="352" y="36"/>
                    </a:moveTo>
                    <a:lnTo>
                      <a:pt x="346" y="48"/>
                    </a:lnTo>
                    <a:lnTo>
                      <a:pt x="336" y="60"/>
                    </a:lnTo>
                    <a:lnTo>
                      <a:pt x="320" y="70"/>
                    </a:lnTo>
                    <a:lnTo>
                      <a:pt x="300" y="76"/>
                    </a:lnTo>
                    <a:lnTo>
                      <a:pt x="272" y="78"/>
                    </a:lnTo>
                    <a:lnTo>
                      <a:pt x="248" y="76"/>
                    </a:lnTo>
                    <a:lnTo>
                      <a:pt x="230" y="66"/>
                    </a:lnTo>
                    <a:lnTo>
                      <a:pt x="218" y="54"/>
                    </a:lnTo>
                    <a:lnTo>
                      <a:pt x="212" y="40"/>
                    </a:lnTo>
                    <a:lnTo>
                      <a:pt x="212" y="26"/>
                    </a:lnTo>
                    <a:lnTo>
                      <a:pt x="214" y="12"/>
                    </a:lnTo>
                    <a:lnTo>
                      <a:pt x="222" y="4"/>
                    </a:lnTo>
                    <a:lnTo>
                      <a:pt x="234" y="0"/>
                    </a:lnTo>
                    <a:lnTo>
                      <a:pt x="244" y="2"/>
                    </a:lnTo>
                    <a:lnTo>
                      <a:pt x="252" y="10"/>
                    </a:lnTo>
                    <a:lnTo>
                      <a:pt x="256" y="20"/>
                    </a:lnTo>
                    <a:lnTo>
                      <a:pt x="256" y="32"/>
                    </a:lnTo>
                    <a:lnTo>
                      <a:pt x="252" y="46"/>
                    </a:lnTo>
                    <a:lnTo>
                      <a:pt x="242" y="58"/>
                    </a:lnTo>
                    <a:lnTo>
                      <a:pt x="226" y="70"/>
                    </a:lnTo>
                    <a:lnTo>
                      <a:pt x="206" y="78"/>
                    </a:lnTo>
                    <a:lnTo>
                      <a:pt x="178" y="80"/>
                    </a:lnTo>
                    <a:lnTo>
                      <a:pt x="150" y="78"/>
                    </a:lnTo>
                    <a:lnTo>
                      <a:pt x="128" y="72"/>
                    </a:lnTo>
                    <a:lnTo>
                      <a:pt x="112" y="62"/>
                    </a:lnTo>
                    <a:lnTo>
                      <a:pt x="102" y="48"/>
                    </a:lnTo>
                    <a:lnTo>
                      <a:pt x="96" y="36"/>
                    </a:lnTo>
                    <a:lnTo>
                      <a:pt x="96" y="24"/>
                    </a:lnTo>
                    <a:lnTo>
                      <a:pt x="98" y="12"/>
                    </a:lnTo>
                    <a:lnTo>
                      <a:pt x="106" y="4"/>
                    </a:lnTo>
                    <a:lnTo>
                      <a:pt x="116" y="2"/>
                    </a:lnTo>
                    <a:lnTo>
                      <a:pt x="128" y="6"/>
                    </a:lnTo>
                    <a:lnTo>
                      <a:pt x="136" y="14"/>
                    </a:lnTo>
                    <a:lnTo>
                      <a:pt x="140" y="26"/>
                    </a:lnTo>
                    <a:lnTo>
                      <a:pt x="140" y="42"/>
                    </a:lnTo>
                    <a:lnTo>
                      <a:pt x="134" y="56"/>
                    </a:lnTo>
                    <a:lnTo>
                      <a:pt x="124" y="70"/>
                    </a:lnTo>
                    <a:lnTo>
                      <a:pt x="106" y="78"/>
                    </a:lnTo>
                    <a:lnTo>
                      <a:pt x="84" y="82"/>
                    </a:lnTo>
                    <a:lnTo>
                      <a:pt x="56" y="82"/>
                    </a:lnTo>
                    <a:lnTo>
                      <a:pt x="34" y="76"/>
                    </a:lnTo>
                    <a:lnTo>
                      <a:pt x="18" y="66"/>
                    </a:lnTo>
                    <a:lnTo>
                      <a:pt x="6" y="56"/>
                    </a:lnTo>
                    <a:lnTo>
                      <a:pt x="0" y="4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222"/>
              <p:cNvSpPr>
                <a:spLocks/>
              </p:cNvSpPr>
              <p:nvPr/>
            </p:nvSpPr>
            <p:spPr bwMode="auto">
              <a:xfrm>
                <a:off x="4753" y="2132"/>
                <a:ext cx="17" cy="18"/>
              </a:xfrm>
              <a:custGeom>
                <a:avLst/>
                <a:gdLst>
                  <a:gd name="T0" fmla="*/ 2 w 22"/>
                  <a:gd name="T1" fmla="*/ 2 h 22"/>
                  <a:gd name="T2" fmla="*/ 2 w 22"/>
                  <a:gd name="T3" fmla="*/ 2 h 22"/>
                  <a:gd name="T4" fmla="*/ 2 w 22"/>
                  <a:gd name="T5" fmla="*/ 2 h 22"/>
                  <a:gd name="T6" fmla="*/ 2 w 22"/>
                  <a:gd name="T7" fmla="*/ 0 h 22"/>
                  <a:gd name="T8" fmla="*/ 2 w 22"/>
                  <a:gd name="T9" fmla="*/ 0 h 22"/>
                  <a:gd name="T10" fmla="*/ 2 w 22"/>
                  <a:gd name="T11" fmla="*/ 0 h 22"/>
                  <a:gd name="T12" fmla="*/ 2 w 22"/>
                  <a:gd name="T13" fmla="*/ 2 h 22"/>
                  <a:gd name="T14" fmla="*/ 0 w 22"/>
                  <a:gd name="T15" fmla="*/ 2 h 22"/>
                  <a:gd name="T16" fmla="*/ 0 w 22"/>
                  <a:gd name="T17" fmla="*/ 2 h 22"/>
                  <a:gd name="T18" fmla="*/ 0 w 22"/>
                  <a:gd name="T19" fmla="*/ 2 h 22"/>
                  <a:gd name="T20" fmla="*/ 2 w 22"/>
                  <a:gd name="T21" fmla="*/ 2 h 22"/>
                  <a:gd name="T22" fmla="*/ 2 w 22"/>
                  <a:gd name="T23" fmla="*/ 2 h 22"/>
                  <a:gd name="T24" fmla="*/ 2 w 22"/>
                  <a:gd name="T25" fmla="*/ 2 h 22"/>
                  <a:gd name="T26" fmla="*/ 2 w 22"/>
                  <a:gd name="T27" fmla="*/ 2 h 22"/>
                  <a:gd name="T28" fmla="*/ 2 w 22"/>
                  <a:gd name="T29" fmla="*/ 2 h 22"/>
                  <a:gd name="T30" fmla="*/ 2 w 22"/>
                  <a:gd name="T31" fmla="*/ 2 h 22"/>
                  <a:gd name="T32" fmla="*/ 2 w 22"/>
                  <a:gd name="T33" fmla="*/ 2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22"/>
                  <a:gd name="T53" fmla="*/ 22 w 22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22">
                    <a:moveTo>
                      <a:pt x="22" y="10"/>
                    </a:moveTo>
                    <a:lnTo>
                      <a:pt x="20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223"/>
              <p:cNvSpPr>
                <a:spLocks/>
              </p:cNvSpPr>
              <p:nvPr/>
            </p:nvSpPr>
            <p:spPr bwMode="auto">
              <a:xfrm>
                <a:off x="4753" y="2061"/>
                <a:ext cx="17" cy="18"/>
              </a:xfrm>
              <a:custGeom>
                <a:avLst/>
                <a:gdLst>
                  <a:gd name="T0" fmla="*/ 2 w 22"/>
                  <a:gd name="T1" fmla="*/ 2 h 22"/>
                  <a:gd name="T2" fmla="*/ 2 w 22"/>
                  <a:gd name="T3" fmla="*/ 2 h 22"/>
                  <a:gd name="T4" fmla="*/ 2 w 22"/>
                  <a:gd name="T5" fmla="*/ 2 h 22"/>
                  <a:gd name="T6" fmla="*/ 2 w 22"/>
                  <a:gd name="T7" fmla="*/ 0 h 22"/>
                  <a:gd name="T8" fmla="*/ 2 w 22"/>
                  <a:gd name="T9" fmla="*/ 0 h 22"/>
                  <a:gd name="T10" fmla="*/ 2 w 22"/>
                  <a:gd name="T11" fmla="*/ 0 h 22"/>
                  <a:gd name="T12" fmla="*/ 2 w 22"/>
                  <a:gd name="T13" fmla="*/ 2 h 22"/>
                  <a:gd name="T14" fmla="*/ 0 w 22"/>
                  <a:gd name="T15" fmla="*/ 2 h 22"/>
                  <a:gd name="T16" fmla="*/ 0 w 22"/>
                  <a:gd name="T17" fmla="*/ 2 h 22"/>
                  <a:gd name="T18" fmla="*/ 0 w 22"/>
                  <a:gd name="T19" fmla="*/ 2 h 22"/>
                  <a:gd name="T20" fmla="*/ 2 w 22"/>
                  <a:gd name="T21" fmla="*/ 2 h 22"/>
                  <a:gd name="T22" fmla="*/ 2 w 22"/>
                  <a:gd name="T23" fmla="*/ 2 h 22"/>
                  <a:gd name="T24" fmla="*/ 2 w 22"/>
                  <a:gd name="T25" fmla="*/ 2 h 22"/>
                  <a:gd name="T26" fmla="*/ 2 w 22"/>
                  <a:gd name="T27" fmla="*/ 2 h 22"/>
                  <a:gd name="T28" fmla="*/ 2 w 22"/>
                  <a:gd name="T29" fmla="*/ 2 h 22"/>
                  <a:gd name="T30" fmla="*/ 2 w 22"/>
                  <a:gd name="T31" fmla="*/ 2 h 22"/>
                  <a:gd name="T32" fmla="*/ 2 w 22"/>
                  <a:gd name="T33" fmla="*/ 2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22"/>
                  <a:gd name="T53" fmla="*/ 22 w 22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22">
                    <a:moveTo>
                      <a:pt x="22" y="10"/>
                    </a:moveTo>
                    <a:lnTo>
                      <a:pt x="20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224"/>
              <p:cNvSpPr>
                <a:spLocks/>
              </p:cNvSpPr>
              <p:nvPr/>
            </p:nvSpPr>
            <p:spPr bwMode="auto">
              <a:xfrm rot="-5400000">
                <a:off x="4415" y="1687"/>
                <a:ext cx="285" cy="63"/>
              </a:xfrm>
              <a:custGeom>
                <a:avLst/>
                <a:gdLst>
                  <a:gd name="T0" fmla="*/ 2 w 352"/>
                  <a:gd name="T1" fmla="*/ 2 h 82"/>
                  <a:gd name="T2" fmla="*/ 2 w 352"/>
                  <a:gd name="T3" fmla="*/ 2 h 82"/>
                  <a:gd name="T4" fmla="*/ 2 w 352"/>
                  <a:gd name="T5" fmla="*/ 2 h 82"/>
                  <a:gd name="T6" fmla="*/ 2 w 352"/>
                  <a:gd name="T7" fmla="*/ 2 h 82"/>
                  <a:gd name="T8" fmla="*/ 2 w 352"/>
                  <a:gd name="T9" fmla="*/ 2 h 82"/>
                  <a:gd name="T10" fmla="*/ 2 w 352"/>
                  <a:gd name="T11" fmla="*/ 2 h 82"/>
                  <a:gd name="T12" fmla="*/ 2 w 352"/>
                  <a:gd name="T13" fmla="*/ 2 h 82"/>
                  <a:gd name="T14" fmla="*/ 2 w 352"/>
                  <a:gd name="T15" fmla="*/ 2 h 82"/>
                  <a:gd name="T16" fmla="*/ 2 w 352"/>
                  <a:gd name="T17" fmla="*/ 2 h 82"/>
                  <a:gd name="T18" fmla="*/ 2 w 352"/>
                  <a:gd name="T19" fmla="*/ 2 h 82"/>
                  <a:gd name="T20" fmla="*/ 2 w 352"/>
                  <a:gd name="T21" fmla="*/ 2 h 82"/>
                  <a:gd name="T22" fmla="*/ 2 w 352"/>
                  <a:gd name="T23" fmla="*/ 2 h 82"/>
                  <a:gd name="T24" fmla="*/ 2 w 352"/>
                  <a:gd name="T25" fmla="*/ 2 h 82"/>
                  <a:gd name="T26" fmla="*/ 2 w 352"/>
                  <a:gd name="T27" fmla="*/ 0 h 82"/>
                  <a:gd name="T28" fmla="*/ 2 w 352"/>
                  <a:gd name="T29" fmla="*/ 2 h 82"/>
                  <a:gd name="T30" fmla="*/ 2 w 352"/>
                  <a:gd name="T31" fmla="*/ 2 h 82"/>
                  <a:gd name="T32" fmla="*/ 2 w 352"/>
                  <a:gd name="T33" fmla="*/ 2 h 82"/>
                  <a:gd name="T34" fmla="*/ 2 w 352"/>
                  <a:gd name="T35" fmla="*/ 2 h 82"/>
                  <a:gd name="T36" fmla="*/ 2 w 352"/>
                  <a:gd name="T37" fmla="*/ 2 h 82"/>
                  <a:gd name="T38" fmla="*/ 2 w 352"/>
                  <a:gd name="T39" fmla="*/ 2 h 82"/>
                  <a:gd name="T40" fmla="*/ 2 w 352"/>
                  <a:gd name="T41" fmla="*/ 2 h 82"/>
                  <a:gd name="T42" fmla="*/ 2 w 352"/>
                  <a:gd name="T43" fmla="*/ 2 h 82"/>
                  <a:gd name="T44" fmla="*/ 2 w 352"/>
                  <a:gd name="T45" fmla="*/ 2 h 82"/>
                  <a:gd name="T46" fmla="*/ 2 w 352"/>
                  <a:gd name="T47" fmla="*/ 2 h 82"/>
                  <a:gd name="T48" fmla="*/ 2 w 352"/>
                  <a:gd name="T49" fmla="*/ 2 h 82"/>
                  <a:gd name="T50" fmla="*/ 2 w 352"/>
                  <a:gd name="T51" fmla="*/ 2 h 82"/>
                  <a:gd name="T52" fmla="*/ 2 w 352"/>
                  <a:gd name="T53" fmla="*/ 2 h 82"/>
                  <a:gd name="T54" fmla="*/ 2 w 352"/>
                  <a:gd name="T55" fmla="*/ 2 h 82"/>
                  <a:gd name="T56" fmla="*/ 2 w 352"/>
                  <a:gd name="T57" fmla="*/ 2 h 82"/>
                  <a:gd name="T58" fmla="*/ 2 w 352"/>
                  <a:gd name="T59" fmla="*/ 2 h 82"/>
                  <a:gd name="T60" fmla="*/ 2 w 352"/>
                  <a:gd name="T61" fmla="*/ 2 h 82"/>
                  <a:gd name="T62" fmla="*/ 2 w 352"/>
                  <a:gd name="T63" fmla="*/ 2 h 82"/>
                  <a:gd name="T64" fmla="*/ 2 w 352"/>
                  <a:gd name="T65" fmla="*/ 2 h 82"/>
                  <a:gd name="T66" fmla="*/ 2 w 352"/>
                  <a:gd name="T67" fmla="*/ 2 h 82"/>
                  <a:gd name="T68" fmla="*/ 2 w 352"/>
                  <a:gd name="T69" fmla="*/ 2 h 82"/>
                  <a:gd name="T70" fmla="*/ 2 w 352"/>
                  <a:gd name="T71" fmla="*/ 2 h 82"/>
                  <a:gd name="T72" fmla="*/ 2 w 352"/>
                  <a:gd name="T73" fmla="*/ 2 h 82"/>
                  <a:gd name="T74" fmla="*/ 2 w 352"/>
                  <a:gd name="T75" fmla="*/ 2 h 82"/>
                  <a:gd name="T76" fmla="*/ 2 w 352"/>
                  <a:gd name="T77" fmla="*/ 2 h 82"/>
                  <a:gd name="T78" fmla="*/ 2 w 352"/>
                  <a:gd name="T79" fmla="*/ 2 h 82"/>
                  <a:gd name="T80" fmla="*/ 2 w 352"/>
                  <a:gd name="T81" fmla="*/ 2 h 82"/>
                  <a:gd name="T82" fmla="*/ 2 w 352"/>
                  <a:gd name="T83" fmla="*/ 2 h 82"/>
                  <a:gd name="T84" fmla="*/ 2 w 352"/>
                  <a:gd name="T85" fmla="*/ 2 h 82"/>
                  <a:gd name="T86" fmla="*/ 2 w 352"/>
                  <a:gd name="T87" fmla="*/ 2 h 82"/>
                  <a:gd name="T88" fmla="*/ 0 w 352"/>
                  <a:gd name="T89" fmla="*/ 2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2"/>
                  <a:gd name="T136" fmla="*/ 0 h 82"/>
                  <a:gd name="T137" fmla="*/ 352 w 352"/>
                  <a:gd name="T138" fmla="*/ 82 h 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2" h="82">
                    <a:moveTo>
                      <a:pt x="352" y="36"/>
                    </a:moveTo>
                    <a:lnTo>
                      <a:pt x="346" y="48"/>
                    </a:lnTo>
                    <a:lnTo>
                      <a:pt x="336" y="60"/>
                    </a:lnTo>
                    <a:lnTo>
                      <a:pt x="320" y="70"/>
                    </a:lnTo>
                    <a:lnTo>
                      <a:pt x="300" y="76"/>
                    </a:lnTo>
                    <a:lnTo>
                      <a:pt x="272" y="78"/>
                    </a:lnTo>
                    <a:lnTo>
                      <a:pt x="248" y="76"/>
                    </a:lnTo>
                    <a:lnTo>
                      <a:pt x="230" y="66"/>
                    </a:lnTo>
                    <a:lnTo>
                      <a:pt x="218" y="54"/>
                    </a:lnTo>
                    <a:lnTo>
                      <a:pt x="212" y="40"/>
                    </a:lnTo>
                    <a:lnTo>
                      <a:pt x="212" y="26"/>
                    </a:lnTo>
                    <a:lnTo>
                      <a:pt x="214" y="12"/>
                    </a:lnTo>
                    <a:lnTo>
                      <a:pt x="222" y="4"/>
                    </a:lnTo>
                    <a:lnTo>
                      <a:pt x="234" y="0"/>
                    </a:lnTo>
                    <a:lnTo>
                      <a:pt x="244" y="2"/>
                    </a:lnTo>
                    <a:lnTo>
                      <a:pt x="252" y="10"/>
                    </a:lnTo>
                    <a:lnTo>
                      <a:pt x="256" y="20"/>
                    </a:lnTo>
                    <a:lnTo>
                      <a:pt x="256" y="32"/>
                    </a:lnTo>
                    <a:lnTo>
                      <a:pt x="252" y="46"/>
                    </a:lnTo>
                    <a:lnTo>
                      <a:pt x="242" y="58"/>
                    </a:lnTo>
                    <a:lnTo>
                      <a:pt x="226" y="70"/>
                    </a:lnTo>
                    <a:lnTo>
                      <a:pt x="206" y="78"/>
                    </a:lnTo>
                    <a:lnTo>
                      <a:pt x="178" y="80"/>
                    </a:lnTo>
                    <a:lnTo>
                      <a:pt x="150" y="78"/>
                    </a:lnTo>
                    <a:lnTo>
                      <a:pt x="128" y="72"/>
                    </a:lnTo>
                    <a:lnTo>
                      <a:pt x="112" y="62"/>
                    </a:lnTo>
                    <a:lnTo>
                      <a:pt x="102" y="48"/>
                    </a:lnTo>
                    <a:lnTo>
                      <a:pt x="96" y="36"/>
                    </a:lnTo>
                    <a:lnTo>
                      <a:pt x="96" y="24"/>
                    </a:lnTo>
                    <a:lnTo>
                      <a:pt x="98" y="12"/>
                    </a:lnTo>
                    <a:lnTo>
                      <a:pt x="106" y="4"/>
                    </a:lnTo>
                    <a:lnTo>
                      <a:pt x="116" y="2"/>
                    </a:lnTo>
                    <a:lnTo>
                      <a:pt x="128" y="6"/>
                    </a:lnTo>
                    <a:lnTo>
                      <a:pt x="136" y="14"/>
                    </a:lnTo>
                    <a:lnTo>
                      <a:pt x="140" y="26"/>
                    </a:lnTo>
                    <a:lnTo>
                      <a:pt x="140" y="42"/>
                    </a:lnTo>
                    <a:lnTo>
                      <a:pt x="134" y="56"/>
                    </a:lnTo>
                    <a:lnTo>
                      <a:pt x="124" y="70"/>
                    </a:lnTo>
                    <a:lnTo>
                      <a:pt x="106" y="78"/>
                    </a:lnTo>
                    <a:lnTo>
                      <a:pt x="84" y="82"/>
                    </a:lnTo>
                    <a:lnTo>
                      <a:pt x="56" y="82"/>
                    </a:lnTo>
                    <a:lnTo>
                      <a:pt x="34" y="76"/>
                    </a:lnTo>
                    <a:lnTo>
                      <a:pt x="18" y="66"/>
                    </a:lnTo>
                    <a:lnTo>
                      <a:pt x="6" y="56"/>
                    </a:lnTo>
                    <a:lnTo>
                      <a:pt x="0" y="4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225"/>
              <p:cNvSpPr>
                <a:spLocks/>
              </p:cNvSpPr>
              <p:nvPr/>
            </p:nvSpPr>
            <p:spPr bwMode="auto">
              <a:xfrm rot="-5400000">
                <a:off x="4415" y="1985"/>
                <a:ext cx="286" cy="63"/>
              </a:xfrm>
              <a:custGeom>
                <a:avLst/>
                <a:gdLst>
                  <a:gd name="T0" fmla="*/ 2 w 352"/>
                  <a:gd name="T1" fmla="*/ 2 h 82"/>
                  <a:gd name="T2" fmla="*/ 2 w 352"/>
                  <a:gd name="T3" fmla="*/ 2 h 82"/>
                  <a:gd name="T4" fmla="*/ 2 w 352"/>
                  <a:gd name="T5" fmla="*/ 2 h 82"/>
                  <a:gd name="T6" fmla="*/ 2 w 352"/>
                  <a:gd name="T7" fmla="*/ 2 h 82"/>
                  <a:gd name="T8" fmla="*/ 2 w 352"/>
                  <a:gd name="T9" fmla="*/ 2 h 82"/>
                  <a:gd name="T10" fmla="*/ 2 w 352"/>
                  <a:gd name="T11" fmla="*/ 2 h 82"/>
                  <a:gd name="T12" fmla="*/ 2 w 352"/>
                  <a:gd name="T13" fmla="*/ 2 h 82"/>
                  <a:gd name="T14" fmla="*/ 2 w 352"/>
                  <a:gd name="T15" fmla="*/ 2 h 82"/>
                  <a:gd name="T16" fmla="*/ 2 w 352"/>
                  <a:gd name="T17" fmla="*/ 2 h 82"/>
                  <a:gd name="T18" fmla="*/ 2 w 352"/>
                  <a:gd name="T19" fmla="*/ 2 h 82"/>
                  <a:gd name="T20" fmla="*/ 2 w 352"/>
                  <a:gd name="T21" fmla="*/ 2 h 82"/>
                  <a:gd name="T22" fmla="*/ 2 w 352"/>
                  <a:gd name="T23" fmla="*/ 2 h 82"/>
                  <a:gd name="T24" fmla="*/ 2 w 352"/>
                  <a:gd name="T25" fmla="*/ 2 h 82"/>
                  <a:gd name="T26" fmla="*/ 2 w 352"/>
                  <a:gd name="T27" fmla="*/ 0 h 82"/>
                  <a:gd name="T28" fmla="*/ 2 w 352"/>
                  <a:gd name="T29" fmla="*/ 2 h 82"/>
                  <a:gd name="T30" fmla="*/ 2 w 352"/>
                  <a:gd name="T31" fmla="*/ 2 h 82"/>
                  <a:gd name="T32" fmla="*/ 2 w 352"/>
                  <a:gd name="T33" fmla="*/ 2 h 82"/>
                  <a:gd name="T34" fmla="*/ 2 w 352"/>
                  <a:gd name="T35" fmla="*/ 2 h 82"/>
                  <a:gd name="T36" fmla="*/ 2 w 352"/>
                  <a:gd name="T37" fmla="*/ 2 h 82"/>
                  <a:gd name="T38" fmla="*/ 2 w 352"/>
                  <a:gd name="T39" fmla="*/ 2 h 82"/>
                  <a:gd name="T40" fmla="*/ 2 w 352"/>
                  <a:gd name="T41" fmla="*/ 2 h 82"/>
                  <a:gd name="T42" fmla="*/ 2 w 352"/>
                  <a:gd name="T43" fmla="*/ 2 h 82"/>
                  <a:gd name="T44" fmla="*/ 2 w 352"/>
                  <a:gd name="T45" fmla="*/ 2 h 82"/>
                  <a:gd name="T46" fmla="*/ 2 w 352"/>
                  <a:gd name="T47" fmla="*/ 2 h 82"/>
                  <a:gd name="T48" fmla="*/ 2 w 352"/>
                  <a:gd name="T49" fmla="*/ 2 h 82"/>
                  <a:gd name="T50" fmla="*/ 2 w 352"/>
                  <a:gd name="T51" fmla="*/ 2 h 82"/>
                  <a:gd name="T52" fmla="*/ 2 w 352"/>
                  <a:gd name="T53" fmla="*/ 2 h 82"/>
                  <a:gd name="T54" fmla="*/ 2 w 352"/>
                  <a:gd name="T55" fmla="*/ 2 h 82"/>
                  <a:gd name="T56" fmla="*/ 2 w 352"/>
                  <a:gd name="T57" fmla="*/ 2 h 82"/>
                  <a:gd name="T58" fmla="*/ 2 w 352"/>
                  <a:gd name="T59" fmla="*/ 2 h 82"/>
                  <a:gd name="T60" fmla="*/ 2 w 352"/>
                  <a:gd name="T61" fmla="*/ 2 h 82"/>
                  <a:gd name="T62" fmla="*/ 2 w 352"/>
                  <a:gd name="T63" fmla="*/ 2 h 82"/>
                  <a:gd name="T64" fmla="*/ 2 w 352"/>
                  <a:gd name="T65" fmla="*/ 2 h 82"/>
                  <a:gd name="T66" fmla="*/ 2 w 352"/>
                  <a:gd name="T67" fmla="*/ 2 h 82"/>
                  <a:gd name="T68" fmla="*/ 2 w 352"/>
                  <a:gd name="T69" fmla="*/ 2 h 82"/>
                  <a:gd name="T70" fmla="*/ 2 w 352"/>
                  <a:gd name="T71" fmla="*/ 2 h 82"/>
                  <a:gd name="T72" fmla="*/ 2 w 352"/>
                  <a:gd name="T73" fmla="*/ 2 h 82"/>
                  <a:gd name="T74" fmla="*/ 2 w 352"/>
                  <a:gd name="T75" fmla="*/ 2 h 82"/>
                  <a:gd name="T76" fmla="*/ 2 w 352"/>
                  <a:gd name="T77" fmla="*/ 2 h 82"/>
                  <a:gd name="T78" fmla="*/ 2 w 352"/>
                  <a:gd name="T79" fmla="*/ 2 h 82"/>
                  <a:gd name="T80" fmla="*/ 2 w 352"/>
                  <a:gd name="T81" fmla="*/ 2 h 82"/>
                  <a:gd name="T82" fmla="*/ 2 w 352"/>
                  <a:gd name="T83" fmla="*/ 2 h 82"/>
                  <a:gd name="T84" fmla="*/ 2 w 352"/>
                  <a:gd name="T85" fmla="*/ 2 h 82"/>
                  <a:gd name="T86" fmla="*/ 2 w 352"/>
                  <a:gd name="T87" fmla="*/ 2 h 82"/>
                  <a:gd name="T88" fmla="*/ 0 w 352"/>
                  <a:gd name="T89" fmla="*/ 2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2"/>
                  <a:gd name="T136" fmla="*/ 0 h 82"/>
                  <a:gd name="T137" fmla="*/ 352 w 352"/>
                  <a:gd name="T138" fmla="*/ 82 h 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2" h="82">
                    <a:moveTo>
                      <a:pt x="352" y="36"/>
                    </a:moveTo>
                    <a:lnTo>
                      <a:pt x="346" y="48"/>
                    </a:lnTo>
                    <a:lnTo>
                      <a:pt x="336" y="60"/>
                    </a:lnTo>
                    <a:lnTo>
                      <a:pt x="320" y="70"/>
                    </a:lnTo>
                    <a:lnTo>
                      <a:pt x="300" y="76"/>
                    </a:lnTo>
                    <a:lnTo>
                      <a:pt x="272" y="78"/>
                    </a:lnTo>
                    <a:lnTo>
                      <a:pt x="248" y="76"/>
                    </a:lnTo>
                    <a:lnTo>
                      <a:pt x="230" y="66"/>
                    </a:lnTo>
                    <a:lnTo>
                      <a:pt x="218" y="54"/>
                    </a:lnTo>
                    <a:lnTo>
                      <a:pt x="212" y="40"/>
                    </a:lnTo>
                    <a:lnTo>
                      <a:pt x="212" y="26"/>
                    </a:lnTo>
                    <a:lnTo>
                      <a:pt x="214" y="12"/>
                    </a:lnTo>
                    <a:lnTo>
                      <a:pt x="222" y="4"/>
                    </a:lnTo>
                    <a:lnTo>
                      <a:pt x="234" y="0"/>
                    </a:lnTo>
                    <a:lnTo>
                      <a:pt x="244" y="2"/>
                    </a:lnTo>
                    <a:lnTo>
                      <a:pt x="252" y="10"/>
                    </a:lnTo>
                    <a:lnTo>
                      <a:pt x="256" y="20"/>
                    </a:lnTo>
                    <a:lnTo>
                      <a:pt x="256" y="32"/>
                    </a:lnTo>
                    <a:lnTo>
                      <a:pt x="252" y="46"/>
                    </a:lnTo>
                    <a:lnTo>
                      <a:pt x="242" y="58"/>
                    </a:lnTo>
                    <a:lnTo>
                      <a:pt x="226" y="70"/>
                    </a:lnTo>
                    <a:lnTo>
                      <a:pt x="206" y="78"/>
                    </a:lnTo>
                    <a:lnTo>
                      <a:pt x="178" y="80"/>
                    </a:lnTo>
                    <a:lnTo>
                      <a:pt x="150" y="78"/>
                    </a:lnTo>
                    <a:lnTo>
                      <a:pt x="128" y="72"/>
                    </a:lnTo>
                    <a:lnTo>
                      <a:pt x="112" y="62"/>
                    </a:lnTo>
                    <a:lnTo>
                      <a:pt x="102" y="48"/>
                    </a:lnTo>
                    <a:lnTo>
                      <a:pt x="96" y="36"/>
                    </a:lnTo>
                    <a:lnTo>
                      <a:pt x="96" y="24"/>
                    </a:lnTo>
                    <a:lnTo>
                      <a:pt x="98" y="12"/>
                    </a:lnTo>
                    <a:lnTo>
                      <a:pt x="106" y="4"/>
                    </a:lnTo>
                    <a:lnTo>
                      <a:pt x="116" y="2"/>
                    </a:lnTo>
                    <a:lnTo>
                      <a:pt x="128" y="6"/>
                    </a:lnTo>
                    <a:lnTo>
                      <a:pt x="136" y="14"/>
                    </a:lnTo>
                    <a:lnTo>
                      <a:pt x="140" y="26"/>
                    </a:lnTo>
                    <a:lnTo>
                      <a:pt x="140" y="42"/>
                    </a:lnTo>
                    <a:lnTo>
                      <a:pt x="134" y="56"/>
                    </a:lnTo>
                    <a:lnTo>
                      <a:pt x="124" y="70"/>
                    </a:lnTo>
                    <a:lnTo>
                      <a:pt x="106" y="78"/>
                    </a:lnTo>
                    <a:lnTo>
                      <a:pt x="84" y="82"/>
                    </a:lnTo>
                    <a:lnTo>
                      <a:pt x="56" y="82"/>
                    </a:lnTo>
                    <a:lnTo>
                      <a:pt x="34" y="76"/>
                    </a:lnTo>
                    <a:lnTo>
                      <a:pt x="18" y="66"/>
                    </a:lnTo>
                    <a:lnTo>
                      <a:pt x="6" y="56"/>
                    </a:lnTo>
                    <a:lnTo>
                      <a:pt x="0" y="4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8" name="Rectangle 226"/>
            <p:cNvSpPr>
              <a:spLocks noChangeArrowheads="1"/>
            </p:cNvSpPr>
            <p:nvPr/>
          </p:nvSpPr>
          <p:spPr bwMode="auto">
            <a:xfrm>
              <a:off x="96" y="3325"/>
              <a:ext cx="1038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ja-JP" sz="1600" b="1" dirty="0"/>
                <a:t>Multiple </a:t>
              </a:r>
              <a:r>
                <a:rPr lang="en-US" altLang="ja-JP" sz="1600" b="1" dirty="0" smtClean="0"/>
                <a:t>gluon</a:t>
              </a:r>
              <a:endParaRPr lang="en-US" altLang="ja-JP" sz="1600" b="1" dirty="0"/>
            </a:p>
            <a:p>
              <a:pPr>
                <a:spcBef>
                  <a:spcPct val="20000"/>
                </a:spcBef>
              </a:pPr>
              <a:r>
                <a:rPr lang="en-US" altLang="ja-JP" sz="1600" b="1" dirty="0"/>
                <a:t>emissions</a:t>
              </a:r>
              <a:endParaRPr lang="ja-JP" altLang="en-US" sz="1600" b="1"/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180" y="3700"/>
            <a:ext cx="912" cy="276"/>
          </p:xfrm>
          <a:graphic>
            <a:graphicData uri="http://schemas.openxmlformats.org/presentationml/2006/ole">
              <p:oleObj spid="_x0000_s2054" name="数式" r:id="rId7" imgW="711000" imgH="215640" progId="Equation.3">
                <p:embed/>
              </p:oleObj>
            </a:graphicData>
          </a:graphic>
        </p:graphicFrame>
      </p:grpSp>
      <p:grpSp>
        <p:nvGrpSpPr>
          <p:cNvPr id="29" name="Group 237"/>
          <p:cNvGrpSpPr>
            <a:grpSpLocks/>
          </p:cNvGrpSpPr>
          <p:nvPr/>
        </p:nvGrpSpPr>
        <p:grpSpPr bwMode="auto">
          <a:xfrm>
            <a:off x="6370513" y="2780928"/>
            <a:ext cx="2593975" cy="978298"/>
            <a:chOff x="96" y="2047"/>
            <a:chExt cx="1634" cy="1017"/>
          </a:xfrm>
        </p:grpSpPr>
        <p:sp>
          <p:nvSpPr>
            <p:cNvPr id="30" name="Rectangle 238"/>
            <p:cNvSpPr>
              <a:spLocks noChangeArrowheads="1"/>
            </p:cNvSpPr>
            <p:nvPr/>
          </p:nvSpPr>
          <p:spPr bwMode="auto">
            <a:xfrm>
              <a:off x="872" y="2516"/>
              <a:ext cx="858" cy="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AutoShape 239"/>
            <p:cNvSpPr>
              <a:spLocks noChangeArrowheads="1"/>
            </p:cNvSpPr>
            <p:nvPr/>
          </p:nvSpPr>
          <p:spPr bwMode="auto">
            <a:xfrm>
              <a:off x="96" y="2091"/>
              <a:ext cx="1536" cy="973"/>
            </a:xfrm>
            <a:prstGeom prst="wedgeRoundRectCallout">
              <a:avLst>
                <a:gd name="adj1" fmla="val -46719"/>
                <a:gd name="adj2" fmla="val 9358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endParaRPr lang="ja-JP" altLang="ja-JP"/>
            </a:p>
          </p:txBody>
        </p:sp>
        <p:sp>
          <p:nvSpPr>
            <p:cNvPr id="32" name="Rectangle 240"/>
            <p:cNvSpPr>
              <a:spLocks noChangeArrowheads="1"/>
            </p:cNvSpPr>
            <p:nvPr/>
          </p:nvSpPr>
          <p:spPr bwMode="auto">
            <a:xfrm>
              <a:off x="144" y="2047"/>
              <a:ext cx="146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ja-JP" sz="1600" b="1" dirty="0" smtClean="0"/>
                <a:t>Recombination of </a:t>
              </a:r>
              <a:r>
                <a:rPr lang="en-US" altLang="ja-JP" sz="1600" b="1" dirty="0"/>
                <a:t>gluons</a:t>
              </a:r>
              <a:endParaRPr lang="ja-JP" altLang="en-US" sz="1600" b="1"/>
            </a:p>
          </p:txBody>
        </p:sp>
        <p:grpSp>
          <p:nvGrpSpPr>
            <p:cNvPr id="33" name="Group 241"/>
            <p:cNvGrpSpPr>
              <a:grpSpLocks/>
            </p:cNvGrpSpPr>
            <p:nvPr/>
          </p:nvGrpSpPr>
          <p:grpSpPr bwMode="auto">
            <a:xfrm>
              <a:off x="896" y="2456"/>
              <a:ext cx="559" cy="428"/>
              <a:chOff x="3544" y="3818"/>
              <a:chExt cx="398" cy="313"/>
            </a:xfrm>
          </p:grpSpPr>
          <p:sp>
            <p:nvSpPr>
              <p:cNvPr id="36" name="Freeform 242"/>
              <p:cNvSpPr>
                <a:spLocks/>
              </p:cNvSpPr>
              <p:nvPr/>
            </p:nvSpPr>
            <p:spPr bwMode="auto">
              <a:xfrm rot="2491869">
                <a:off x="3544" y="3818"/>
                <a:ext cx="210" cy="89"/>
              </a:xfrm>
              <a:custGeom>
                <a:avLst/>
                <a:gdLst>
                  <a:gd name="T0" fmla="*/ 2 w 352"/>
                  <a:gd name="T1" fmla="*/ 2 h 82"/>
                  <a:gd name="T2" fmla="*/ 2 w 352"/>
                  <a:gd name="T3" fmla="*/ 2 h 82"/>
                  <a:gd name="T4" fmla="*/ 2 w 352"/>
                  <a:gd name="T5" fmla="*/ 2 h 82"/>
                  <a:gd name="T6" fmla="*/ 2 w 352"/>
                  <a:gd name="T7" fmla="*/ 2 h 82"/>
                  <a:gd name="T8" fmla="*/ 2 w 352"/>
                  <a:gd name="T9" fmla="*/ 2 h 82"/>
                  <a:gd name="T10" fmla="*/ 2 w 352"/>
                  <a:gd name="T11" fmla="*/ 2 h 82"/>
                  <a:gd name="T12" fmla="*/ 2 w 352"/>
                  <a:gd name="T13" fmla="*/ 2 h 82"/>
                  <a:gd name="T14" fmla="*/ 2 w 352"/>
                  <a:gd name="T15" fmla="*/ 2 h 82"/>
                  <a:gd name="T16" fmla="*/ 2 w 352"/>
                  <a:gd name="T17" fmla="*/ 2 h 82"/>
                  <a:gd name="T18" fmla="*/ 2 w 352"/>
                  <a:gd name="T19" fmla="*/ 2 h 82"/>
                  <a:gd name="T20" fmla="*/ 2 w 352"/>
                  <a:gd name="T21" fmla="*/ 2 h 82"/>
                  <a:gd name="T22" fmla="*/ 2 w 352"/>
                  <a:gd name="T23" fmla="*/ 2 h 82"/>
                  <a:gd name="T24" fmla="*/ 2 w 352"/>
                  <a:gd name="T25" fmla="*/ 2 h 82"/>
                  <a:gd name="T26" fmla="*/ 2 w 352"/>
                  <a:gd name="T27" fmla="*/ 0 h 82"/>
                  <a:gd name="T28" fmla="*/ 2 w 352"/>
                  <a:gd name="T29" fmla="*/ 2 h 82"/>
                  <a:gd name="T30" fmla="*/ 2 w 352"/>
                  <a:gd name="T31" fmla="*/ 2 h 82"/>
                  <a:gd name="T32" fmla="*/ 2 w 352"/>
                  <a:gd name="T33" fmla="*/ 2 h 82"/>
                  <a:gd name="T34" fmla="*/ 2 w 352"/>
                  <a:gd name="T35" fmla="*/ 2 h 82"/>
                  <a:gd name="T36" fmla="*/ 2 w 352"/>
                  <a:gd name="T37" fmla="*/ 2 h 82"/>
                  <a:gd name="T38" fmla="*/ 2 w 352"/>
                  <a:gd name="T39" fmla="*/ 2 h 82"/>
                  <a:gd name="T40" fmla="*/ 2 w 352"/>
                  <a:gd name="T41" fmla="*/ 2 h 82"/>
                  <a:gd name="T42" fmla="*/ 2 w 352"/>
                  <a:gd name="T43" fmla="*/ 2 h 82"/>
                  <a:gd name="T44" fmla="*/ 2 w 352"/>
                  <a:gd name="T45" fmla="*/ 2 h 82"/>
                  <a:gd name="T46" fmla="*/ 2 w 352"/>
                  <a:gd name="T47" fmla="*/ 2 h 82"/>
                  <a:gd name="T48" fmla="*/ 2 w 352"/>
                  <a:gd name="T49" fmla="*/ 2 h 82"/>
                  <a:gd name="T50" fmla="*/ 2 w 352"/>
                  <a:gd name="T51" fmla="*/ 2 h 82"/>
                  <a:gd name="T52" fmla="*/ 2 w 352"/>
                  <a:gd name="T53" fmla="*/ 2 h 82"/>
                  <a:gd name="T54" fmla="*/ 2 w 352"/>
                  <a:gd name="T55" fmla="*/ 2 h 82"/>
                  <a:gd name="T56" fmla="*/ 2 w 352"/>
                  <a:gd name="T57" fmla="*/ 2 h 82"/>
                  <a:gd name="T58" fmla="*/ 2 w 352"/>
                  <a:gd name="T59" fmla="*/ 2 h 82"/>
                  <a:gd name="T60" fmla="*/ 2 w 352"/>
                  <a:gd name="T61" fmla="*/ 2 h 82"/>
                  <a:gd name="T62" fmla="*/ 2 w 352"/>
                  <a:gd name="T63" fmla="*/ 2 h 82"/>
                  <a:gd name="T64" fmla="*/ 2 w 352"/>
                  <a:gd name="T65" fmla="*/ 2 h 82"/>
                  <a:gd name="T66" fmla="*/ 2 w 352"/>
                  <a:gd name="T67" fmla="*/ 2 h 82"/>
                  <a:gd name="T68" fmla="*/ 2 w 352"/>
                  <a:gd name="T69" fmla="*/ 2 h 82"/>
                  <a:gd name="T70" fmla="*/ 2 w 352"/>
                  <a:gd name="T71" fmla="*/ 2 h 82"/>
                  <a:gd name="T72" fmla="*/ 2 w 352"/>
                  <a:gd name="T73" fmla="*/ 2 h 82"/>
                  <a:gd name="T74" fmla="*/ 2 w 352"/>
                  <a:gd name="T75" fmla="*/ 2 h 82"/>
                  <a:gd name="T76" fmla="*/ 2 w 352"/>
                  <a:gd name="T77" fmla="*/ 2 h 82"/>
                  <a:gd name="T78" fmla="*/ 2 w 352"/>
                  <a:gd name="T79" fmla="*/ 2 h 82"/>
                  <a:gd name="T80" fmla="*/ 2 w 352"/>
                  <a:gd name="T81" fmla="*/ 2 h 82"/>
                  <a:gd name="T82" fmla="*/ 2 w 352"/>
                  <a:gd name="T83" fmla="*/ 2 h 82"/>
                  <a:gd name="T84" fmla="*/ 2 w 352"/>
                  <a:gd name="T85" fmla="*/ 2 h 82"/>
                  <a:gd name="T86" fmla="*/ 2 w 352"/>
                  <a:gd name="T87" fmla="*/ 2 h 82"/>
                  <a:gd name="T88" fmla="*/ 0 w 352"/>
                  <a:gd name="T89" fmla="*/ 2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2"/>
                  <a:gd name="T136" fmla="*/ 0 h 82"/>
                  <a:gd name="T137" fmla="*/ 352 w 352"/>
                  <a:gd name="T138" fmla="*/ 82 h 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2" h="82">
                    <a:moveTo>
                      <a:pt x="352" y="36"/>
                    </a:moveTo>
                    <a:lnTo>
                      <a:pt x="346" y="48"/>
                    </a:lnTo>
                    <a:lnTo>
                      <a:pt x="336" y="60"/>
                    </a:lnTo>
                    <a:lnTo>
                      <a:pt x="320" y="70"/>
                    </a:lnTo>
                    <a:lnTo>
                      <a:pt x="300" y="76"/>
                    </a:lnTo>
                    <a:lnTo>
                      <a:pt x="272" y="78"/>
                    </a:lnTo>
                    <a:lnTo>
                      <a:pt x="248" y="76"/>
                    </a:lnTo>
                    <a:lnTo>
                      <a:pt x="230" y="66"/>
                    </a:lnTo>
                    <a:lnTo>
                      <a:pt x="218" y="54"/>
                    </a:lnTo>
                    <a:lnTo>
                      <a:pt x="212" y="40"/>
                    </a:lnTo>
                    <a:lnTo>
                      <a:pt x="212" y="26"/>
                    </a:lnTo>
                    <a:lnTo>
                      <a:pt x="214" y="12"/>
                    </a:lnTo>
                    <a:lnTo>
                      <a:pt x="222" y="4"/>
                    </a:lnTo>
                    <a:lnTo>
                      <a:pt x="234" y="0"/>
                    </a:lnTo>
                    <a:lnTo>
                      <a:pt x="244" y="2"/>
                    </a:lnTo>
                    <a:lnTo>
                      <a:pt x="252" y="10"/>
                    </a:lnTo>
                    <a:lnTo>
                      <a:pt x="256" y="20"/>
                    </a:lnTo>
                    <a:lnTo>
                      <a:pt x="256" y="32"/>
                    </a:lnTo>
                    <a:lnTo>
                      <a:pt x="252" y="46"/>
                    </a:lnTo>
                    <a:lnTo>
                      <a:pt x="242" y="58"/>
                    </a:lnTo>
                    <a:lnTo>
                      <a:pt x="226" y="70"/>
                    </a:lnTo>
                    <a:lnTo>
                      <a:pt x="206" y="78"/>
                    </a:lnTo>
                    <a:lnTo>
                      <a:pt x="178" y="80"/>
                    </a:lnTo>
                    <a:lnTo>
                      <a:pt x="150" y="78"/>
                    </a:lnTo>
                    <a:lnTo>
                      <a:pt x="128" y="72"/>
                    </a:lnTo>
                    <a:lnTo>
                      <a:pt x="112" y="62"/>
                    </a:lnTo>
                    <a:lnTo>
                      <a:pt x="102" y="48"/>
                    </a:lnTo>
                    <a:lnTo>
                      <a:pt x="96" y="36"/>
                    </a:lnTo>
                    <a:lnTo>
                      <a:pt x="96" y="24"/>
                    </a:lnTo>
                    <a:lnTo>
                      <a:pt x="98" y="12"/>
                    </a:lnTo>
                    <a:lnTo>
                      <a:pt x="106" y="4"/>
                    </a:lnTo>
                    <a:lnTo>
                      <a:pt x="116" y="2"/>
                    </a:lnTo>
                    <a:lnTo>
                      <a:pt x="128" y="6"/>
                    </a:lnTo>
                    <a:lnTo>
                      <a:pt x="136" y="14"/>
                    </a:lnTo>
                    <a:lnTo>
                      <a:pt x="140" y="26"/>
                    </a:lnTo>
                    <a:lnTo>
                      <a:pt x="140" y="42"/>
                    </a:lnTo>
                    <a:lnTo>
                      <a:pt x="134" y="56"/>
                    </a:lnTo>
                    <a:lnTo>
                      <a:pt x="124" y="70"/>
                    </a:lnTo>
                    <a:lnTo>
                      <a:pt x="106" y="78"/>
                    </a:lnTo>
                    <a:lnTo>
                      <a:pt x="84" y="82"/>
                    </a:lnTo>
                    <a:lnTo>
                      <a:pt x="56" y="82"/>
                    </a:lnTo>
                    <a:lnTo>
                      <a:pt x="34" y="76"/>
                    </a:lnTo>
                    <a:lnTo>
                      <a:pt x="18" y="66"/>
                    </a:lnTo>
                    <a:lnTo>
                      <a:pt x="6" y="56"/>
                    </a:lnTo>
                    <a:lnTo>
                      <a:pt x="0" y="4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Freeform 243"/>
              <p:cNvSpPr>
                <a:spLocks/>
              </p:cNvSpPr>
              <p:nvPr/>
            </p:nvSpPr>
            <p:spPr bwMode="auto">
              <a:xfrm rot="19735793">
                <a:off x="3557" y="4022"/>
                <a:ext cx="189" cy="109"/>
              </a:xfrm>
              <a:custGeom>
                <a:avLst/>
                <a:gdLst>
                  <a:gd name="T0" fmla="*/ 2 w 352"/>
                  <a:gd name="T1" fmla="*/ 2 h 82"/>
                  <a:gd name="T2" fmla="*/ 2 w 352"/>
                  <a:gd name="T3" fmla="*/ 2 h 82"/>
                  <a:gd name="T4" fmla="*/ 2 w 352"/>
                  <a:gd name="T5" fmla="*/ 2 h 82"/>
                  <a:gd name="T6" fmla="*/ 2 w 352"/>
                  <a:gd name="T7" fmla="*/ 2 h 82"/>
                  <a:gd name="T8" fmla="*/ 2 w 352"/>
                  <a:gd name="T9" fmla="*/ 2 h 82"/>
                  <a:gd name="T10" fmla="*/ 2 w 352"/>
                  <a:gd name="T11" fmla="*/ 2 h 82"/>
                  <a:gd name="T12" fmla="*/ 2 w 352"/>
                  <a:gd name="T13" fmla="*/ 2 h 82"/>
                  <a:gd name="T14" fmla="*/ 2 w 352"/>
                  <a:gd name="T15" fmla="*/ 2 h 82"/>
                  <a:gd name="T16" fmla="*/ 2 w 352"/>
                  <a:gd name="T17" fmla="*/ 2 h 82"/>
                  <a:gd name="T18" fmla="*/ 2 w 352"/>
                  <a:gd name="T19" fmla="*/ 2 h 82"/>
                  <a:gd name="T20" fmla="*/ 2 w 352"/>
                  <a:gd name="T21" fmla="*/ 2 h 82"/>
                  <a:gd name="T22" fmla="*/ 2 w 352"/>
                  <a:gd name="T23" fmla="*/ 2 h 82"/>
                  <a:gd name="T24" fmla="*/ 2 w 352"/>
                  <a:gd name="T25" fmla="*/ 2 h 82"/>
                  <a:gd name="T26" fmla="*/ 2 w 352"/>
                  <a:gd name="T27" fmla="*/ 0 h 82"/>
                  <a:gd name="T28" fmla="*/ 2 w 352"/>
                  <a:gd name="T29" fmla="*/ 2 h 82"/>
                  <a:gd name="T30" fmla="*/ 2 w 352"/>
                  <a:gd name="T31" fmla="*/ 2 h 82"/>
                  <a:gd name="T32" fmla="*/ 2 w 352"/>
                  <a:gd name="T33" fmla="*/ 2 h 82"/>
                  <a:gd name="T34" fmla="*/ 2 w 352"/>
                  <a:gd name="T35" fmla="*/ 2 h 82"/>
                  <a:gd name="T36" fmla="*/ 2 w 352"/>
                  <a:gd name="T37" fmla="*/ 2 h 82"/>
                  <a:gd name="T38" fmla="*/ 2 w 352"/>
                  <a:gd name="T39" fmla="*/ 2 h 82"/>
                  <a:gd name="T40" fmla="*/ 2 w 352"/>
                  <a:gd name="T41" fmla="*/ 2 h 82"/>
                  <a:gd name="T42" fmla="*/ 2 w 352"/>
                  <a:gd name="T43" fmla="*/ 2 h 82"/>
                  <a:gd name="T44" fmla="*/ 2 w 352"/>
                  <a:gd name="T45" fmla="*/ 2 h 82"/>
                  <a:gd name="T46" fmla="*/ 2 w 352"/>
                  <a:gd name="T47" fmla="*/ 2 h 82"/>
                  <a:gd name="T48" fmla="*/ 2 w 352"/>
                  <a:gd name="T49" fmla="*/ 2 h 82"/>
                  <a:gd name="T50" fmla="*/ 2 w 352"/>
                  <a:gd name="T51" fmla="*/ 2 h 82"/>
                  <a:gd name="T52" fmla="*/ 2 w 352"/>
                  <a:gd name="T53" fmla="*/ 2 h 82"/>
                  <a:gd name="T54" fmla="*/ 2 w 352"/>
                  <a:gd name="T55" fmla="*/ 2 h 82"/>
                  <a:gd name="T56" fmla="*/ 2 w 352"/>
                  <a:gd name="T57" fmla="*/ 2 h 82"/>
                  <a:gd name="T58" fmla="*/ 2 w 352"/>
                  <a:gd name="T59" fmla="*/ 2 h 82"/>
                  <a:gd name="T60" fmla="*/ 2 w 352"/>
                  <a:gd name="T61" fmla="*/ 2 h 82"/>
                  <a:gd name="T62" fmla="*/ 2 w 352"/>
                  <a:gd name="T63" fmla="*/ 2 h 82"/>
                  <a:gd name="T64" fmla="*/ 2 w 352"/>
                  <a:gd name="T65" fmla="*/ 2 h 82"/>
                  <a:gd name="T66" fmla="*/ 2 w 352"/>
                  <a:gd name="T67" fmla="*/ 2 h 82"/>
                  <a:gd name="T68" fmla="*/ 2 w 352"/>
                  <a:gd name="T69" fmla="*/ 2 h 82"/>
                  <a:gd name="T70" fmla="*/ 2 w 352"/>
                  <a:gd name="T71" fmla="*/ 2 h 82"/>
                  <a:gd name="T72" fmla="*/ 2 w 352"/>
                  <a:gd name="T73" fmla="*/ 2 h 82"/>
                  <a:gd name="T74" fmla="*/ 2 w 352"/>
                  <a:gd name="T75" fmla="*/ 2 h 82"/>
                  <a:gd name="T76" fmla="*/ 2 w 352"/>
                  <a:gd name="T77" fmla="*/ 2 h 82"/>
                  <a:gd name="T78" fmla="*/ 2 w 352"/>
                  <a:gd name="T79" fmla="*/ 2 h 82"/>
                  <a:gd name="T80" fmla="*/ 2 w 352"/>
                  <a:gd name="T81" fmla="*/ 2 h 82"/>
                  <a:gd name="T82" fmla="*/ 2 w 352"/>
                  <a:gd name="T83" fmla="*/ 2 h 82"/>
                  <a:gd name="T84" fmla="*/ 2 w 352"/>
                  <a:gd name="T85" fmla="*/ 2 h 82"/>
                  <a:gd name="T86" fmla="*/ 2 w 352"/>
                  <a:gd name="T87" fmla="*/ 2 h 82"/>
                  <a:gd name="T88" fmla="*/ 0 w 352"/>
                  <a:gd name="T89" fmla="*/ 2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2"/>
                  <a:gd name="T136" fmla="*/ 0 h 82"/>
                  <a:gd name="T137" fmla="*/ 352 w 352"/>
                  <a:gd name="T138" fmla="*/ 82 h 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2" h="82">
                    <a:moveTo>
                      <a:pt x="352" y="36"/>
                    </a:moveTo>
                    <a:lnTo>
                      <a:pt x="346" y="48"/>
                    </a:lnTo>
                    <a:lnTo>
                      <a:pt x="336" y="60"/>
                    </a:lnTo>
                    <a:lnTo>
                      <a:pt x="320" y="70"/>
                    </a:lnTo>
                    <a:lnTo>
                      <a:pt x="300" y="76"/>
                    </a:lnTo>
                    <a:lnTo>
                      <a:pt x="272" y="78"/>
                    </a:lnTo>
                    <a:lnTo>
                      <a:pt x="248" y="76"/>
                    </a:lnTo>
                    <a:lnTo>
                      <a:pt x="230" y="66"/>
                    </a:lnTo>
                    <a:lnTo>
                      <a:pt x="218" y="54"/>
                    </a:lnTo>
                    <a:lnTo>
                      <a:pt x="212" y="40"/>
                    </a:lnTo>
                    <a:lnTo>
                      <a:pt x="212" y="26"/>
                    </a:lnTo>
                    <a:lnTo>
                      <a:pt x="214" y="12"/>
                    </a:lnTo>
                    <a:lnTo>
                      <a:pt x="222" y="4"/>
                    </a:lnTo>
                    <a:lnTo>
                      <a:pt x="234" y="0"/>
                    </a:lnTo>
                    <a:lnTo>
                      <a:pt x="244" y="2"/>
                    </a:lnTo>
                    <a:lnTo>
                      <a:pt x="252" y="10"/>
                    </a:lnTo>
                    <a:lnTo>
                      <a:pt x="256" y="20"/>
                    </a:lnTo>
                    <a:lnTo>
                      <a:pt x="256" y="32"/>
                    </a:lnTo>
                    <a:lnTo>
                      <a:pt x="252" y="46"/>
                    </a:lnTo>
                    <a:lnTo>
                      <a:pt x="242" y="58"/>
                    </a:lnTo>
                    <a:lnTo>
                      <a:pt x="226" y="70"/>
                    </a:lnTo>
                    <a:lnTo>
                      <a:pt x="206" y="78"/>
                    </a:lnTo>
                    <a:lnTo>
                      <a:pt x="178" y="80"/>
                    </a:lnTo>
                    <a:lnTo>
                      <a:pt x="150" y="78"/>
                    </a:lnTo>
                    <a:lnTo>
                      <a:pt x="128" y="72"/>
                    </a:lnTo>
                    <a:lnTo>
                      <a:pt x="112" y="62"/>
                    </a:lnTo>
                    <a:lnTo>
                      <a:pt x="102" y="48"/>
                    </a:lnTo>
                    <a:lnTo>
                      <a:pt x="96" y="36"/>
                    </a:lnTo>
                    <a:lnTo>
                      <a:pt x="96" y="24"/>
                    </a:lnTo>
                    <a:lnTo>
                      <a:pt x="98" y="12"/>
                    </a:lnTo>
                    <a:lnTo>
                      <a:pt x="106" y="4"/>
                    </a:lnTo>
                    <a:lnTo>
                      <a:pt x="116" y="2"/>
                    </a:lnTo>
                    <a:lnTo>
                      <a:pt x="128" y="6"/>
                    </a:lnTo>
                    <a:lnTo>
                      <a:pt x="136" y="14"/>
                    </a:lnTo>
                    <a:lnTo>
                      <a:pt x="140" y="26"/>
                    </a:lnTo>
                    <a:lnTo>
                      <a:pt x="140" y="42"/>
                    </a:lnTo>
                    <a:lnTo>
                      <a:pt x="134" y="56"/>
                    </a:lnTo>
                    <a:lnTo>
                      <a:pt x="124" y="70"/>
                    </a:lnTo>
                    <a:lnTo>
                      <a:pt x="106" y="78"/>
                    </a:lnTo>
                    <a:lnTo>
                      <a:pt x="84" y="82"/>
                    </a:lnTo>
                    <a:lnTo>
                      <a:pt x="56" y="82"/>
                    </a:lnTo>
                    <a:lnTo>
                      <a:pt x="34" y="76"/>
                    </a:lnTo>
                    <a:lnTo>
                      <a:pt x="18" y="66"/>
                    </a:lnTo>
                    <a:lnTo>
                      <a:pt x="6" y="56"/>
                    </a:lnTo>
                    <a:lnTo>
                      <a:pt x="0" y="4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244"/>
              <p:cNvSpPr>
                <a:spLocks/>
              </p:cNvSpPr>
              <p:nvPr/>
            </p:nvSpPr>
            <p:spPr bwMode="auto">
              <a:xfrm>
                <a:off x="3714" y="3879"/>
                <a:ext cx="228" cy="134"/>
              </a:xfrm>
              <a:custGeom>
                <a:avLst/>
                <a:gdLst>
                  <a:gd name="T0" fmla="*/ 2 w 352"/>
                  <a:gd name="T1" fmla="*/ 2 h 82"/>
                  <a:gd name="T2" fmla="*/ 2 w 352"/>
                  <a:gd name="T3" fmla="*/ 2 h 82"/>
                  <a:gd name="T4" fmla="*/ 2 w 352"/>
                  <a:gd name="T5" fmla="*/ 2 h 82"/>
                  <a:gd name="T6" fmla="*/ 2 w 352"/>
                  <a:gd name="T7" fmla="*/ 2 h 82"/>
                  <a:gd name="T8" fmla="*/ 2 w 352"/>
                  <a:gd name="T9" fmla="*/ 2 h 82"/>
                  <a:gd name="T10" fmla="*/ 2 w 352"/>
                  <a:gd name="T11" fmla="*/ 2 h 82"/>
                  <a:gd name="T12" fmla="*/ 2 w 352"/>
                  <a:gd name="T13" fmla="*/ 2 h 82"/>
                  <a:gd name="T14" fmla="*/ 2 w 352"/>
                  <a:gd name="T15" fmla="*/ 2 h 82"/>
                  <a:gd name="T16" fmla="*/ 2 w 352"/>
                  <a:gd name="T17" fmla="*/ 2 h 82"/>
                  <a:gd name="T18" fmla="*/ 2 w 352"/>
                  <a:gd name="T19" fmla="*/ 2 h 82"/>
                  <a:gd name="T20" fmla="*/ 2 w 352"/>
                  <a:gd name="T21" fmla="*/ 2 h 82"/>
                  <a:gd name="T22" fmla="*/ 2 w 352"/>
                  <a:gd name="T23" fmla="*/ 2 h 82"/>
                  <a:gd name="T24" fmla="*/ 2 w 352"/>
                  <a:gd name="T25" fmla="*/ 2 h 82"/>
                  <a:gd name="T26" fmla="*/ 2 w 352"/>
                  <a:gd name="T27" fmla="*/ 0 h 82"/>
                  <a:gd name="T28" fmla="*/ 2 w 352"/>
                  <a:gd name="T29" fmla="*/ 2 h 82"/>
                  <a:gd name="T30" fmla="*/ 2 w 352"/>
                  <a:gd name="T31" fmla="*/ 2 h 82"/>
                  <a:gd name="T32" fmla="*/ 2 w 352"/>
                  <a:gd name="T33" fmla="*/ 2 h 82"/>
                  <a:gd name="T34" fmla="*/ 2 w 352"/>
                  <a:gd name="T35" fmla="*/ 2 h 82"/>
                  <a:gd name="T36" fmla="*/ 2 w 352"/>
                  <a:gd name="T37" fmla="*/ 2 h 82"/>
                  <a:gd name="T38" fmla="*/ 2 w 352"/>
                  <a:gd name="T39" fmla="*/ 2 h 82"/>
                  <a:gd name="T40" fmla="*/ 2 w 352"/>
                  <a:gd name="T41" fmla="*/ 2 h 82"/>
                  <a:gd name="T42" fmla="*/ 2 w 352"/>
                  <a:gd name="T43" fmla="*/ 2 h 82"/>
                  <a:gd name="T44" fmla="*/ 2 w 352"/>
                  <a:gd name="T45" fmla="*/ 2 h 82"/>
                  <a:gd name="T46" fmla="*/ 2 w 352"/>
                  <a:gd name="T47" fmla="*/ 2 h 82"/>
                  <a:gd name="T48" fmla="*/ 2 w 352"/>
                  <a:gd name="T49" fmla="*/ 2 h 82"/>
                  <a:gd name="T50" fmla="*/ 2 w 352"/>
                  <a:gd name="T51" fmla="*/ 2 h 82"/>
                  <a:gd name="T52" fmla="*/ 2 w 352"/>
                  <a:gd name="T53" fmla="*/ 2 h 82"/>
                  <a:gd name="T54" fmla="*/ 2 w 352"/>
                  <a:gd name="T55" fmla="*/ 2 h 82"/>
                  <a:gd name="T56" fmla="*/ 2 w 352"/>
                  <a:gd name="T57" fmla="*/ 2 h 82"/>
                  <a:gd name="T58" fmla="*/ 2 w 352"/>
                  <a:gd name="T59" fmla="*/ 2 h 82"/>
                  <a:gd name="T60" fmla="*/ 2 w 352"/>
                  <a:gd name="T61" fmla="*/ 2 h 82"/>
                  <a:gd name="T62" fmla="*/ 2 w 352"/>
                  <a:gd name="T63" fmla="*/ 2 h 82"/>
                  <a:gd name="T64" fmla="*/ 2 w 352"/>
                  <a:gd name="T65" fmla="*/ 2 h 82"/>
                  <a:gd name="T66" fmla="*/ 2 w 352"/>
                  <a:gd name="T67" fmla="*/ 2 h 82"/>
                  <a:gd name="T68" fmla="*/ 2 w 352"/>
                  <a:gd name="T69" fmla="*/ 2 h 82"/>
                  <a:gd name="T70" fmla="*/ 2 w 352"/>
                  <a:gd name="T71" fmla="*/ 2 h 82"/>
                  <a:gd name="T72" fmla="*/ 2 w 352"/>
                  <a:gd name="T73" fmla="*/ 2 h 82"/>
                  <a:gd name="T74" fmla="*/ 2 w 352"/>
                  <a:gd name="T75" fmla="*/ 2 h 82"/>
                  <a:gd name="T76" fmla="*/ 2 w 352"/>
                  <a:gd name="T77" fmla="*/ 2 h 82"/>
                  <a:gd name="T78" fmla="*/ 2 w 352"/>
                  <a:gd name="T79" fmla="*/ 2 h 82"/>
                  <a:gd name="T80" fmla="*/ 2 w 352"/>
                  <a:gd name="T81" fmla="*/ 2 h 82"/>
                  <a:gd name="T82" fmla="*/ 2 w 352"/>
                  <a:gd name="T83" fmla="*/ 2 h 82"/>
                  <a:gd name="T84" fmla="*/ 2 w 352"/>
                  <a:gd name="T85" fmla="*/ 2 h 82"/>
                  <a:gd name="T86" fmla="*/ 2 w 352"/>
                  <a:gd name="T87" fmla="*/ 2 h 82"/>
                  <a:gd name="T88" fmla="*/ 0 w 352"/>
                  <a:gd name="T89" fmla="*/ 2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2"/>
                  <a:gd name="T136" fmla="*/ 0 h 82"/>
                  <a:gd name="T137" fmla="*/ 352 w 352"/>
                  <a:gd name="T138" fmla="*/ 82 h 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2" h="82">
                    <a:moveTo>
                      <a:pt x="352" y="36"/>
                    </a:moveTo>
                    <a:lnTo>
                      <a:pt x="346" y="48"/>
                    </a:lnTo>
                    <a:lnTo>
                      <a:pt x="336" y="60"/>
                    </a:lnTo>
                    <a:lnTo>
                      <a:pt x="320" y="70"/>
                    </a:lnTo>
                    <a:lnTo>
                      <a:pt x="300" y="76"/>
                    </a:lnTo>
                    <a:lnTo>
                      <a:pt x="272" y="78"/>
                    </a:lnTo>
                    <a:lnTo>
                      <a:pt x="248" y="76"/>
                    </a:lnTo>
                    <a:lnTo>
                      <a:pt x="230" y="66"/>
                    </a:lnTo>
                    <a:lnTo>
                      <a:pt x="218" y="54"/>
                    </a:lnTo>
                    <a:lnTo>
                      <a:pt x="212" y="40"/>
                    </a:lnTo>
                    <a:lnTo>
                      <a:pt x="212" y="26"/>
                    </a:lnTo>
                    <a:lnTo>
                      <a:pt x="214" y="12"/>
                    </a:lnTo>
                    <a:lnTo>
                      <a:pt x="222" y="4"/>
                    </a:lnTo>
                    <a:lnTo>
                      <a:pt x="234" y="0"/>
                    </a:lnTo>
                    <a:lnTo>
                      <a:pt x="244" y="2"/>
                    </a:lnTo>
                    <a:lnTo>
                      <a:pt x="252" y="10"/>
                    </a:lnTo>
                    <a:lnTo>
                      <a:pt x="256" y="20"/>
                    </a:lnTo>
                    <a:lnTo>
                      <a:pt x="256" y="32"/>
                    </a:lnTo>
                    <a:lnTo>
                      <a:pt x="252" y="46"/>
                    </a:lnTo>
                    <a:lnTo>
                      <a:pt x="242" y="58"/>
                    </a:lnTo>
                    <a:lnTo>
                      <a:pt x="226" y="70"/>
                    </a:lnTo>
                    <a:lnTo>
                      <a:pt x="206" y="78"/>
                    </a:lnTo>
                    <a:lnTo>
                      <a:pt x="178" y="80"/>
                    </a:lnTo>
                    <a:lnTo>
                      <a:pt x="150" y="78"/>
                    </a:lnTo>
                    <a:lnTo>
                      <a:pt x="128" y="72"/>
                    </a:lnTo>
                    <a:lnTo>
                      <a:pt x="112" y="62"/>
                    </a:lnTo>
                    <a:lnTo>
                      <a:pt x="102" y="48"/>
                    </a:lnTo>
                    <a:lnTo>
                      <a:pt x="96" y="36"/>
                    </a:lnTo>
                    <a:lnTo>
                      <a:pt x="96" y="24"/>
                    </a:lnTo>
                    <a:lnTo>
                      <a:pt x="98" y="12"/>
                    </a:lnTo>
                    <a:lnTo>
                      <a:pt x="106" y="4"/>
                    </a:lnTo>
                    <a:lnTo>
                      <a:pt x="116" y="2"/>
                    </a:lnTo>
                    <a:lnTo>
                      <a:pt x="128" y="6"/>
                    </a:lnTo>
                    <a:lnTo>
                      <a:pt x="136" y="14"/>
                    </a:lnTo>
                    <a:lnTo>
                      <a:pt x="140" y="26"/>
                    </a:lnTo>
                    <a:lnTo>
                      <a:pt x="140" y="42"/>
                    </a:lnTo>
                    <a:lnTo>
                      <a:pt x="134" y="56"/>
                    </a:lnTo>
                    <a:lnTo>
                      <a:pt x="124" y="70"/>
                    </a:lnTo>
                    <a:lnTo>
                      <a:pt x="106" y="78"/>
                    </a:lnTo>
                    <a:lnTo>
                      <a:pt x="84" y="82"/>
                    </a:lnTo>
                    <a:lnTo>
                      <a:pt x="56" y="82"/>
                    </a:lnTo>
                    <a:lnTo>
                      <a:pt x="34" y="76"/>
                    </a:lnTo>
                    <a:lnTo>
                      <a:pt x="18" y="66"/>
                    </a:lnTo>
                    <a:lnTo>
                      <a:pt x="6" y="56"/>
                    </a:lnTo>
                    <a:lnTo>
                      <a:pt x="0" y="4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aphicFrame>
          <p:nvGraphicFramePr>
            <p:cNvPr id="34" name="Object 2"/>
            <p:cNvGraphicFramePr>
              <a:graphicFrameLocks noChangeAspect="1"/>
            </p:cNvGraphicFramePr>
            <p:nvPr/>
          </p:nvGraphicFramePr>
          <p:xfrm>
            <a:off x="279" y="2363"/>
            <a:ext cx="499" cy="327"/>
          </p:xfrm>
          <a:graphic>
            <a:graphicData uri="http://schemas.openxmlformats.org/presentationml/2006/ole">
              <p:oleObj spid="_x0000_s2055" name="Equation" r:id="rId8" imgW="406080" imgH="190440" progId="Equation.3">
                <p:embed/>
              </p:oleObj>
            </a:graphicData>
          </a:graphic>
        </p:graphicFrame>
        <p:sp>
          <p:nvSpPr>
            <p:cNvPr id="35" name="Rectangle 246"/>
            <p:cNvSpPr>
              <a:spLocks noChangeArrowheads="1"/>
            </p:cNvSpPr>
            <p:nvPr/>
          </p:nvSpPr>
          <p:spPr bwMode="auto">
            <a:xfrm>
              <a:off x="214" y="2703"/>
              <a:ext cx="53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 err="1" smtClean="0"/>
                <a:t>Unitarity</a:t>
              </a:r>
              <a:endParaRPr lang="en-US" altLang="ja-JP" sz="1400" b="1" dirty="0" smtClean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7237798" y="4994012"/>
            <a:ext cx="179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ym typeface="Wingdings" pitchFamily="2" charset="2"/>
              </a:rPr>
              <a:t>[</a:t>
            </a:r>
            <a:r>
              <a:rPr lang="en-US" altLang="ja-JP" sz="1400" dirty="0" err="1" smtClean="0">
                <a:sym typeface="Wingdings" pitchFamily="2" charset="2"/>
              </a:rPr>
              <a:t>Balitsky</a:t>
            </a:r>
            <a:r>
              <a:rPr lang="en-US" altLang="ja-JP" sz="1400" dirty="0" smtClean="0">
                <a:sym typeface="Wingdings" pitchFamily="2" charset="2"/>
              </a:rPr>
              <a:t>, </a:t>
            </a:r>
            <a:r>
              <a:rPr lang="en-US" altLang="ja-JP" sz="1400" dirty="0" err="1" smtClean="0">
                <a:sym typeface="Wingdings" pitchFamily="2" charset="2"/>
              </a:rPr>
              <a:t>Gardi</a:t>
            </a:r>
            <a:r>
              <a:rPr lang="en-US" altLang="ja-JP" sz="1400" dirty="0" smtClean="0">
                <a:sym typeface="Wingdings" pitchFamily="2" charset="2"/>
              </a:rPr>
              <a:t> et al. , </a:t>
            </a:r>
          </a:p>
          <a:p>
            <a:r>
              <a:rPr lang="en-US" altLang="ja-JP" sz="1400" dirty="0" smtClean="0">
                <a:sym typeface="Wingdings" pitchFamily="2" charset="2"/>
              </a:rPr>
              <a:t>  </a:t>
            </a:r>
            <a:r>
              <a:rPr lang="en-US" altLang="ja-JP" sz="1400" dirty="0" err="1" smtClean="0">
                <a:sym typeface="Wingdings" pitchFamily="2" charset="2"/>
              </a:rPr>
              <a:t>Kovchegov-Weigert</a:t>
            </a:r>
            <a:r>
              <a:rPr lang="en-US" altLang="ja-JP" sz="1400" dirty="0" smtClean="0">
                <a:sym typeface="Wingdings" pitchFamily="2" charset="2"/>
              </a:rPr>
              <a:t>]</a:t>
            </a:r>
            <a:endParaRPr lang="ja-JP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Phenomenology in DIS at small-x</a:t>
            </a:r>
            <a:endParaRPr kumimoji="1" lang="ja-JP" alt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2800" b="1" dirty="0" smtClean="0"/>
              <a:t>Dipole formalism </a:t>
            </a:r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kumimoji="1" lang="en-US" altLang="ja-JP" sz="1100" dirty="0" smtClean="0"/>
          </a:p>
          <a:p>
            <a:r>
              <a:rPr lang="en-US" altLang="ja-JP" sz="2800" b="1" dirty="0" smtClean="0"/>
              <a:t>Phenomenology</a:t>
            </a:r>
            <a:r>
              <a:rPr lang="en-US" altLang="ja-JP" sz="2800" dirty="0" smtClean="0"/>
              <a:t> </a:t>
            </a:r>
            <a:r>
              <a:rPr lang="en-US" altLang="ja-JP" sz="2200" dirty="0" smtClean="0"/>
              <a:t>(“global” fit,  </a:t>
            </a:r>
            <a:r>
              <a:rPr lang="en-US" altLang="ja-JP" sz="22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ja-JP" sz="2200" dirty="0" smtClean="0">
                <a:latin typeface="Times New Roman" pitchFamily="18" charset="0"/>
                <a:cs typeface="Times New Roman" pitchFamily="18" charset="0"/>
              </a:rPr>
              <a:t>&lt; 0.01</a:t>
            </a:r>
            <a:r>
              <a:rPr lang="en-US" altLang="ja-JP" sz="2200" dirty="0" smtClean="0"/>
              <a:t>) </a:t>
            </a:r>
            <a:r>
              <a:rPr lang="en-US" altLang="ja-JP" sz="2800" dirty="0" smtClean="0"/>
              <a:t>: </a:t>
            </a:r>
          </a:p>
          <a:p>
            <a:pPr>
              <a:buNone/>
            </a:pPr>
            <a:r>
              <a:rPr kumimoji="1" lang="en-US" altLang="ja-JP" sz="1100" dirty="0" smtClean="0">
                <a:solidFill>
                  <a:srgbClr val="2E507A"/>
                </a:solidFill>
              </a:rPr>
              <a:t>           </a:t>
            </a:r>
            <a:r>
              <a:rPr lang="en-US" altLang="ja-JP" sz="1900" dirty="0" smtClean="0"/>
              <a:t>How to </a:t>
            </a:r>
            <a:r>
              <a:rPr lang="en-US" altLang="ja-JP" sz="1900" dirty="0" err="1" smtClean="0"/>
              <a:t>parametrize</a:t>
            </a:r>
            <a:r>
              <a:rPr lang="en-US" altLang="ja-JP" sz="1900" dirty="0" smtClean="0"/>
              <a:t> dipole cross section? </a:t>
            </a:r>
            <a:endParaRPr kumimoji="1" lang="en-US" altLang="ja-JP" sz="1900" dirty="0" smtClean="0"/>
          </a:p>
          <a:p>
            <a:pPr>
              <a:buNone/>
            </a:pPr>
            <a:r>
              <a:rPr kumimoji="1" lang="en-US" altLang="ja-JP" sz="2000" dirty="0" smtClean="0">
                <a:solidFill>
                  <a:srgbClr val="2E507A"/>
                </a:solidFill>
              </a:rPr>
              <a:t>        </a:t>
            </a:r>
            <a:r>
              <a:rPr kumimoji="1" lang="en-US" altLang="ja-JP" sz="2000" dirty="0" smtClean="0">
                <a:solidFill>
                  <a:srgbClr val="2E5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use approximate solution to BK </a:t>
            </a:r>
          </a:p>
          <a:p>
            <a:pPr>
              <a:buNone/>
            </a:pPr>
            <a:r>
              <a:rPr lang="en-US" altLang="ja-JP" sz="2000" dirty="0" smtClean="0"/>
              <a:t>                 LO-BK  </a:t>
            </a:r>
            <a:r>
              <a:rPr lang="en-US" altLang="ja-JP" sz="2000" dirty="0" smtClean="0">
                <a:sym typeface="Wingdings" pitchFamily="2" charset="2"/>
              </a:rPr>
              <a:t> IIM </a:t>
            </a:r>
            <a:r>
              <a:rPr lang="en-US" altLang="ja-JP" sz="1600" dirty="0" smtClean="0">
                <a:sym typeface="Wingdings" pitchFamily="2" charset="2"/>
              </a:rPr>
              <a:t>[</a:t>
            </a:r>
            <a:r>
              <a:rPr kumimoji="1" lang="en-US" altLang="ja-JP" sz="1600" dirty="0" err="1" smtClean="0"/>
              <a:t>Iancu</a:t>
            </a:r>
            <a:r>
              <a:rPr kumimoji="1" lang="en-US" altLang="ja-JP" sz="1600" dirty="0" smtClean="0"/>
              <a:t>-KI-</a:t>
            </a:r>
            <a:r>
              <a:rPr kumimoji="1" lang="en-US" altLang="ja-JP" sz="1600" dirty="0" err="1" smtClean="0"/>
              <a:t>Munier</a:t>
            </a:r>
            <a:r>
              <a:rPr kumimoji="1" lang="en-US" altLang="ja-JP" sz="1600" dirty="0" smtClean="0"/>
              <a:t> 2004]</a:t>
            </a:r>
            <a:r>
              <a:rPr kumimoji="1" lang="en-US" altLang="ja-JP" sz="2000" dirty="0" smtClean="0"/>
              <a:t>,    </a:t>
            </a:r>
            <a:r>
              <a:rPr kumimoji="1" lang="en-US" altLang="ja-JP" sz="2000" dirty="0" err="1" smtClean="0"/>
              <a:t>Soyez</a:t>
            </a:r>
            <a:r>
              <a:rPr kumimoji="1" lang="en-US" altLang="ja-JP" sz="2000" dirty="0" smtClean="0"/>
              <a:t> </a:t>
            </a:r>
            <a:r>
              <a:rPr kumimoji="1" lang="en-US" altLang="ja-JP" sz="1600" dirty="0" smtClean="0"/>
              <a:t>(with heavy quarks) [2007] </a:t>
            </a:r>
          </a:p>
          <a:p>
            <a:pPr>
              <a:buNone/>
            </a:pPr>
            <a:r>
              <a:rPr kumimoji="1" lang="en-US" altLang="ja-JP" sz="1600" dirty="0" smtClean="0"/>
              <a:t>                                             u, d, s                                                 + c, b</a:t>
            </a:r>
          </a:p>
          <a:p>
            <a:pPr>
              <a:buNone/>
            </a:pPr>
            <a:r>
              <a:rPr lang="en-US" altLang="ja-JP" sz="2000" dirty="0" smtClean="0"/>
              <a:t>                 parameters :   </a:t>
            </a:r>
            <a:r>
              <a:rPr lang="en-US" altLang="ja-JP" sz="1600" dirty="0" smtClean="0"/>
              <a:t>Energy dependence and magnitude of Qs, radius of a proton </a:t>
            </a:r>
            <a:r>
              <a:rPr kumimoji="1" lang="en-US" altLang="ja-JP" sz="2000" dirty="0" smtClean="0"/>
              <a:t> </a:t>
            </a:r>
          </a:p>
          <a:p>
            <a:pPr>
              <a:buNone/>
            </a:pPr>
            <a:r>
              <a:rPr kumimoji="1" lang="en-US" altLang="ja-JP" sz="1500" dirty="0" smtClean="0"/>
              <a:t>                                                               (theory ambiguity)               (non-</a:t>
            </a:r>
            <a:r>
              <a:rPr kumimoji="1" lang="en-US" altLang="ja-JP" sz="1500" dirty="0" err="1" smtClean="0"/>
              <a:t>perturbative</a:t>
            </a:r>
            <a:r>
              <a:rPr kumimoji="1" lang="en-US" altLang="ja-JP" sz="1500" dirty="0" smtClean="0"/>
              <a:t> effects)                   </a:t>
            </a:r>
            <a:r>
              <a:rPr kumimoji="1" lang="en-US" altLang="ja-JP" sz="1700" dirty="0" smtClean="0"/>
              <a:t>      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rgbClr val="2E507A"/>
                </a:solidFill>
              </a:rPr>
              <a:t>        </a:t>
            </a:r>
            <a:r>
              <a:rPr lang="en-US" altLang="ja-JP" sz="2000" dirty="0" smtClean="0">
                <a:solidFill>
                  <a:srgbClr val="2E50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use numerical solution to BK</a:t>
            </a:r>
          </a:p>
          <a:p>
            <a:pPr>
              <a:buNone/>
            </a:pPr>
            <a:r>
              <a:rPr lang="en-US" altLang="ja-JP" sz="2000" dirty="0" smtClean="0"/>
              <a:t>                 </a:t>
            </a:r>
            <a:r>
              <a:rPr lang="en-US" altLang="ja-JP" sz="2000" dirty="0" err="1" smtClean="0"/>
              <a:t>rcBK</a:t>
            </a:r>
            <a:r>
              <a:rPr lang="en-US" altLang="ja-JP" sz="2000" dirty="0" smtClean="0"/>
              <a:t>  </a:t>
            </a:r>
            <a:r>
              <a:rPr lang="en-US" altLang="ja-JP" sz="2000" dirty="0" smtClean="0">
                <a:sym typeface="Wingdings" pitchFamily="2" charset="2"/>
              </a:rPr>
              <a:t> AAMQS </a:t>
            </a:r>
            <a:r>
              <a:rPr lang="en-US" altLang="ja-JP" sz="1400" dirty="0" smtClean="0">
                <a:sym typeface="Wingdings" pitchFamily="2" charset="2"/>
              </a:rPr>
              <a:t>[Albacete-Armesto-Milhano-Quiroga-Salgado,2009,2011]</a:t>
            </a:r>
            <a:endParaRPr lang="en-US" altLang="ja-JP" sz="1400" dirty="0" smtClean="0"/>
          </a:p>
          <a:p>
            <a:pPr>
              <a:buNone/>
            </a:pPr>
            <a:r>
              <a:rPr kumimoji="1" lang="en-US" altLang="ja-JP" sz="2000" dirty="0" smtClean="0"/>
              <a:t>                 parameters :   characterizing initial conditions (MV, modified MV)  </a:t>
            </a:r>
            <a:endParaRPr kumimoji="1" lang="ja-JP" altLang="en-US" sz="20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2592288" cy="175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2253" y="1700808"/>
            <a:ext cx="5504243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448134"/>
            <a:ext cx="3414167" cy="64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8144" y="29249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Dipole </a:t>
            </a:r>
            <a:r>
              <a:rPr kumimoji="1" lang="en-US" altLang="ja-JP" dirty="0" err="1" smtClean="0"/>
              <a:t>scatt</a:t>
            </a:r>
            <a:r>
              <a:rPr kumimoji="1" lang="en-US" altLang="ja-JP" dirty="0" smtClean="0"/>
              <a:t>. amplitude</a:t>
            </a:r>
          </a:p>
          <a:p>
            <a:r>
              <a:rPr lang="en-US" altLang="ja-JP" dirty="0" smtClean="0">
                <a:sym typeface="Wingdings" pitchFamily="2" charset="2"/>
              </a:rPr>
              <a:t>       Solution to BK </a:t>
            </a:r>
            <a:r>
              <a:rPr lang="en-US" altLang="ja-JP" dirty="0" err="1" smtClean="0">
                <a:sym typeface="Wingdings" pitchFamily="2" charset="2"/>
              </a:rPr>
              <a:t>eq</a:t>
            </a:r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444208" y="153704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LC </a:t>
            </a:r>
            <a:r>
              <a:rPr kumimoji="1" lang="en-US" altLang="ja-JP" sz="1400" dirty="0" err="1" smtClean="0"/>
              <a:t>wf</a:t>
            </a:r>
            <a:r>
              <a:rPr kumimoji="1" lang="en-US" altLang="ja-JP" sz="1400" dirty="0" smtClean="0"/>
              <a:t> : known</a:t>
            </a:r>
            <a:endParaRPr kumimoji="1" lang="ja-JP" altLang="en-US" sz="1400"/>
          </a:p>
        </p:txBody>
      </p:sp>
      <p:sp>
        <p:nvSpPr>
          <p:cNvPr id="11" name="Rectangle 10"/>
          <p:cNvSpPr/>
          <p:nvPr/>
        </p:nvSpPr>
        <p:spPr>
          <a:xfrm>
            <a:off x="3616678" y="2852936"/>
            <a:ext cx="1243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/>
              <a:t>dipole cross </a:t>
            </a:r>
          </a:p>
          <a:p>
            <a:r>
              <a:rPr lang="en-US" altLang="ja-JP" sz="1600" b="1" dirty="0" smtClean="0"/>
              <a:t>section</a:t>
            </a:r>
            <a:endParaRPr lang="ja-JP" altLang="en-US" sz="1600" b="1"/>
          </a:p>
        </p:txBody>
      </p:sp>
      <p:sp>
        <p:nvSpPr>
          <p:cNvPr id="12" name="Rounded Rectangle 11"/>
          <p:cNvSpPr/>
          <p:nvPr/>
        </p:nvSpPr>
        <p:spPr>
          <a:xfrm>
            <a:off x="5940152" y="2492896"/>
            <a:ext cx="10801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46482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4000" dirty="0" smtClean="0"/>
              <a:t>Fit to HERA data: “IIM” model</a:t>
            </a:r>
            <a:endParaRPr lang="en-US" altLang="ja-JP" sz="4000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105400" y="1143000"/>
            <a:ext cx="4038600" cy="528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ja-JP" sz="2000" b="1" dirty="0">
                <a:solidFill>
                  <a:srgbClr val="000066"/>
                </a:solidFill>
              </a:rPr>
              <a:t> Fit </a:t>
            </a:r>
            <a:r>
              <a:rPr lang="en-US" altLang="ja-JP" sz="2000" b="1" dirty="0" smtClean="0">
                <a:solidFill>
                  <a:srgbClr val="000066"/>
                </a:solidFill>
              </a:rPr>
              <a:t>to </a:t>
            </a:r>
            <a:r>
              <a:rPr lang="en-US" altLang="ja-JP" sz="2000" b="1" dirty="0">
                <a:solidFill>
                  <a:srgbClr val="000066"/>
                </a:solidFill>
              </a:rPr>
              <a:t>the data with small </a:t>
            </a:r>
            <a:r>
              <a:rPr lang="en-US" altLang="ja-JP" sz="2000" b="1" i="1" dirty="0">
                <a:solidFill>
                  <a:srgbClr val="000066"/>
                </a:solidFill>
              </a:rPr>
              <a:t>x</a:t>
            </a:r>
          </a:p>
          <a:p>
            <a:r>
              <a:rPr lang="en-US" altLang="ja-JP" sz="2000" b="1" dirty="0">
                <a:solidFill>
                  <a:srgbClr val="000066"/>
                </a:solidFill>
              </a:rPr>
              <a:t>   and moderate </a:t>
            </a:r>
            <a:r>
              <a:rPr lang="en-US" altLang="ja-JP" sz="2000" b="1" i="1" dirty="0">
                <a:solidFill>
                  <a:srgbClr val="000066"/>
                </a:solidFill>
              </a:rPr>
              <a:t>Q</a:t>
            </a:r>
            <a:r>
              <a:rPr lang="en-US" altLang="ja-JP" sz="2000" b="1" baseline="30000" dirty="0">
                <a:solidFill>
                  <a:srgbClr val="000066"/>
                </a:solidFill>
              </a:rPr>
              <a:t>2</a:t>
            </a:r>
          </a:p>
          <a:p>
            <a:r>
              <a:rPr lang="en-US" altLang="ja-JP" sz="20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ja-JP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&lt; 0.01  &amp;  0.045 &lt; </a:t>
            </a:r>
            <a:r>
              <a:rPr lang="en-US" altLang="ja-JP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b="1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&lt;45 GeV</a:t>
            </a:r>
            <a:r>
              <a:rPr lang="en-US" altLang="ja-JP" b="1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ja-JP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800" dirty="0">
              <a:solidFill>
                <a:srgbClr val="000066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en-US" altLang="ja-JP" sz="2000" b="1" dirty="0">
                <a:solidFill>
                  <a:srgbClr val="000066"/>
                </a:solidFill>
              </a:rPr>
              <a:t> Analytic solutions to </a:t>
            </a:r>
            <a:r>
              <a:rPr lang="en-US" altLang="ja-JP" b="1" dirty="0" smtClean="0">
                <a:solidFill>
                  <a:srgbClr val="000066"/>
                </a:solidFill>
              </a:rPr>
              <a:t>BK </a:t>
            </a:r>
            <a:r>
              <a:rPr lang="en-US" altLang="ja-JP" sz="2000" b="1" dirty="0" smtClean="0">
                <a:solidFill>
                  <a:srgbClr val="000066"/>
                </a:solidFill>
              </a:rPr>
              <a:t>built </a:t>
            </a:r>
            <a:r>
              <a:rPr lang="en-US" altLang="ja-JP" sz="2000" b="1" dirty="0">
                <a:solidFill>
                  <a:srgbClr val="000066"/>
                </a:solidFill>
              </a:rPr>
              <a:t>in</a:t>
            </a:r>
            <a:r>
              <a:rPr lang="en-US" altLang="ja-JP" sz="2000" b="1" dirty="0" smtClean="0">
                <a:solidFill>
                  <a:srgbClr val="000066"/>
                </a:solidFill>
              </a:rPr>
              <a:t>:</a:t>
            </a:r>
          </a:p>
          <a:p>
            <a:r>
              <a:rPr lang="en-US" altLang="ja-JP" sz="2000" b="1" dirty="0" smtClean="0">
                <a:solidFill>
                  <a:srgbClr val="000066"/>
                </a:solidFill>
              </a:rPr>
              <a:t>   </a:t>
            </a:r>
            <a:r>
              <a:rPr lang="en-US" altLang="ja-JP" b="1" u="sng" dirty="0">
                <a:solidFill>
                  <a:srgbClr val="000066"/>
                </a:solidFill>
              </a:rPr>
              <a:t>geometric scaling</a:t>
            </a:r>
            <a:r>
              <a:rPr lang="en-US" altLang="ja-JP" b="1" dirty="0">
                <a:solidFill>
                  <a:srgbClr val="000066"/>
                </a:solidFill>
              </a:rPr>
              <a:t> &amp; </a:t>
            </a:r>
            <a:r>
              <a:rPr lang="en-US" altLang="ja-JP" b="1" u="sng" dirty="0">
                <a:solidFill>
                  <a:srgbClr val="000066"/>
                </a:solidFill>
              </a:rPr>
              <a:t>its violation</a:t>
            </a:r>
            <a:r>
              <a:rPr lang="en-US" altLang="ja-JP" b="1" dirty="0">
                <a:solidFill>
                  <a:srgbClr val="000066"/>
                </a:solidFill>
              </a:rPr>
              <a:t>, </a:t>
            </a:r>
            <a:endParaRPr lang="en-US" altLang="ja-JP" b="1" dirty="0" smtClean="0">
              <a:solidFill>
                <a:srgbClr val="000066"/>
              </a:solidFill>
            </a:endParaRPr>
          </a:p>
          <a:p>
            <a:r>
              <a:rPr lang="en-US" altLang="ja-JP" b="1" dirty="0" smtClean="0">
                <a:solidFill>
                  <a:srgbClr val="000066"/>
                </a:solidFill>
              </a:rPr>
              <a:t>   </a:t>
            </a:r>
            <a:r>
              <a:rPr lang="en-US" altLang="ja-JP" b="1" u="sng" dirty="0">
                <a:solidFill>
                  <a:srgbClr val="000066"/>
                </a:solidFill>
              </a:rPr>
              <a:t>saturation</a:t>
            </a:r>
            <a:r>
              <a:rPr lang="en-US" altLang="ja-JP" b="1" dirty="0">
                <a:solidFill>
                  <a:srgbClr val="000066"/>
                </a:solidFill>
              </a:rPr>
              <a:t>.</a:t>
            </a:r>
            <a:r>
              <a:rPr lang="en-US" altLang="ja-JP" sz="2000" dirty="0">
                <a:solidFill>
                  <a:srgbClr val="000066"/>
                </a:solidFill>
              </a:rPr>
              <a:t> </a:t>
            </a:r>
          </a:p>
          <a:p>
            <a:endParaRPr lang="en-US" altLang="ja-JP" sz="800" dirty="0">
              <a:solidFill>
                <a:srgbClr val="000066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en-US" altLang="ja-JP" sz="2000" dirty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en-US" altLang="ja-JP" sz="2000" b="1" dirty="0">
                <a:solidFill>
                  <a:srgbClr val="000066"/>
                </a:solidFill>
              </a:rPr>
              <a:t>Only 3 parameters:</a:t>
            </a:r>
          </a:p>
          <a:p>
            <a:r>
              <a:rPr lang="en-US" altLang="ja-JP" dirty="0">
                <a:solidFill>
                  <a:srgbClr val="000066"/>
                </a:solidFill>
                <a:latin typeface="Georgia" pitchFamily="18" charset="0"/>
              </a:rPr>
              <a:t>        proton radius </a:t>
            </a:r>
            <a:r>
              <a:rPr lang="en-US" altLang="ja-JP" i="1" dirty="0">
                <a:solidFill>
                  <a:srgbClr val="000066"/>
                </a:solidFill>
                <a:latin typeface="Georgia" pitchFamily="18" charset="0"/>
              </a:rPr>
              <a:t>R</a:t>
            </a:r>
            <a:r>
              <a:rPr lang="en-US" altLang="ja-JP" dirty="0">
                <a:solidFill>
                  <a:srgbClr val="000066"/>
                </a:solidFill>
                <a:latin typeface="Georgia" pitchFamily="18" charset="0"/>
              </a:rPr>
              <a:t>, </a:t>
            </a:r>
            <a:r>
              <a:rPr lang="en-US" altLang="ja-JP" i="1" dirty="0">
                <a:solidFill>
                  <a:srgbClr val="000066"/>
                </a:solidFill>
                <a:latin typeface="Georgia" pitchFamily="18" charset="0"/>
              </a:rPr>
              <a:t>x</a:t>
            </a:r>
            <a:r>
              <a:rPr lang="en-US" altLang="ja-JP" baseline="-25000" dirty="0">
                <a:solidFill>
                  <a:srgbClr val="000066"/>
                </a:solidFill>
              </a:rPr>
              <a:t>0</a:t>
            </a:r>
            <a:r>
              <a:rPr lang="en-US" altLang="ja-JP" b="1" dirty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en-US" altLang="ja-JP" dirty="0">
                <a:solidFill>
                  <a:srgbClr val="000066"/>
                </a:solidFill>
                <a:latin typeface="Georgia" pitchFamily="18" charset="0"/>
              </a:rPr>
              <a:t>(</a:t>
            </a:r>
            <a:r>
              <a:rPr lang="en-US" altLang="ja-JP" dirty="0" err="1" smtClean="0">
                <a:solidFill>
                  <a:srgbClr val="000066"/>
                </a:solidFill>
                <a:latin typeface="Georgia" pitchFamily="18" charset="0"/>
              </a:rPr>
              <a:t>nonpert</a:t>
            </a:r>
            <a:r>
              <a:rPr lang="en-US" altLang="ja-JP" dirty="0">
                <a:solidFill>
                  <a:srgbClr val="000066"/>
                </a:solidFill>
                <a:latin typeface="Georgia" pitchFamily="18" charset="0"/>
              </a:rPr>
              <a:t>.)</a:t>
            </a:r>
          </a:p>
          <a:p>
            <a:r>
              <a:rPr lang="en-US" altLang="ja-JP" b="1" dirty="0">
                <a:solidFill>
                  <a:srgbClr val="000066"/>
                </a:solidFill>
                <a:latin typeface="Georgia" pitchFamily="18" charset="0"/>
              </a:rPr>
              <a:t>        </a:t>
            </a:r>
            <a:r>
              <a:rPr lang="en-US" altLang="ja-JP" dirty="0">
                <a:solidFill>
                  <a:srgbClr val="000066"/>
                </a:solidFill>
                <a:latin typeface="Georgia" pitchFamily="18" charset="0"/>
              </a:rPr>
              <a:t>and </a:t>
            </a:r>
            <a:r>
              <a:rPr lang="en-US" altLang="ja-JP" i="1" dirty="0">
                <a:solidFill>
                  <a:srgbClr val="000066"/>
                </a:solidFill>
                <a:latin typeface="Symbol" pitchFamily="18" charset="2"/>
              </a:rPr>
              <a:t>l</a:t>
            </a:r>
            <a:r>
              <a:rPr lang="en-US" altLang="ja-JP" dirty="0">
                <a:solidFill>
                  <a:srgbClr val="000066"/>
                </a:solidFill>
                <a:latin typeface="Symbol" pitchFamily="18" charset="2"/>
              </a:rPr>
              <a:t> </a:t>
            </a:r>
            <a:r>
              <a:rPr lang="en-US" altLang="ja-JP" dirty="0" smtClean="0">
                <a:solidFill>
                  <a:srgbClr val="000066"/>
                </a:solidFill>
                <a:latin typeface="Georgia" pitchFamily="18" charset="0"/>
              </a:rPr>
              <a:t>for </a:t>
            </a:r>
            <a:r>
              <a:rPr lang="en-US" altLang="ja-JP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ja-JP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)=(</a:t>
            </a:r>
            <a:r>
              <a:rPr lang="en-US" altLang="ja-JP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i="1" baseline="30000" dirty="0" smtClean="0">
                <a:solidFill>
                  <a:srgbClr val="000066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altLang="ja-JP" baseline="30000" dirty="0" smtClean="0">
                <a:solidFill>
                  <a:srgbClr val="000066"/>
                </a:solidFill>
                <a:latin typeface="Symbol" pitchFamily="18" charset="2"/>
                <a:cs typeface="Times New Roman" pitchFamily="18" charset="0"/>
              </a:rPr>
              <a:t>  </a:t>
            </a:r>
            <a:r>
              <a:rPr lang="en-US" altLang="ja-JP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ja-JP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ja-JP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800" dirty="0">
              <a:solidFill>
                <a:srgbClr val="000066"/>
              </a:solidFill>
              <a:latin typeface="Georgia" pitchFamily="18" charset="0"/>
            </a:endParaRPr>
          </a:p>
          <a:p>
            <a:r>
              <a:rPr lang="en-US" altLang="ja-JP" sz="2000" b="1" dirty="0">
                <a:solidFill>
                  <a:srgbClr val="000066"/>
                </a:solidFill>
              </a:rPr>
              <a:t>- Good agreement with the data   </a:t>
            </a:r>
          </a:p>
          <a:p>
            <a:r>
              <a:rPr lang="en-US" altLang="ja-JP" sz="20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ja-JP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ja-JP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0.26 </a:t>
            </a:r>
            <a:r>
              <a:rPr lang="en-US" altLang="ja-JP" dirty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altLang="ja-JP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altLang="ja-JP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altLang="ja-JP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ja-JP" i="1" dirty="0">
                <a:solidFill>
                  <a:srgbClr val="000066"/>
                </a:solidFill>
                <a:latin typeface="Symbol" pitchFamily="18" charset="2"/>
              </a:rPr>
              <a:t>l </a:t>
            </a:r>
            <a:r>
              <a:rPr lang="en-US" altLang="ja-JP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0.25</a:t>
            </a:r>
          </a:p>
          <a:p>
            <a:endParaRPr lang="en-US" altLang="ja-JP" sz="1000" dirty="0">
              <a:solidFill>
                <a:srgbClr val="000066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en-US" altLang="ja-JP" sz="2000" dirty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en-US" altLang="ja-JP" sz="2000" b="1" dirty="0">
                <a:solidFill>
                  <a:srgbClr val="000066"/>
                </a:solidFill>
              </a:rPr>
              <a:t>Also works well for vector</a:t>
            </a:r>
          </a:p>
          <a:p>
            <a:r>
              <a:rPr lang="en-US" altLang="ja-JP" sz="2000" b="1" dirty="0">
                <a:solidFill>
                  <a:srgbClr val="000066"/>
                </a:solidFill>
              </a:rPr>
              <a:t>   meson (</a:t>
            </a:r>
            <a:r>
              <a:rPr lang="en-US" altLang="ja-JP" sz="2000" b="1" i="1" dirty="0">
                <a:solidFill>
                  <a:srgbClr val="000066"/>
                </a:solidFill>
                <a:latin typeface="Symbol" pitchFamily="18" charset="2"/>
              </a:rPr>
              <a:t>r, </a:t>
            </a:r>
            <a:r>
              <a:rPr lang="en-US" altLang="ja-JP" sz="2000" b="1" i="1" dirty="0" smtClean="0">
                <a:solidFill>
                  <a:srgbClr val="000066"/>
                </a:solidFill>
                <a:latin typeface="Symbol" pitchFamily="18" charset="2"/>
              </a:rPr>
              <a:t>f </a:t>
            </a:r>
            <a:r>
              <a:rPr lang="en-US" altLang="ja-JP" sz="2000" b="1" dirty="0" smtClean="0">
                <a:solidFill>
                  <a:srgbClr val="000066"/>
                </a:solidFill>
              </a:rPr>
              <a:t>) </a:t>
            </a:r>
            <a:r>
              <a:rPr lang="en-US" altLang="ja-JP" sz="2000" b="1" dirty="0">
                <a:solidFill>
                  <a:srgbClr val="000066"/>
                </a:solidFill>
              </a:rPr>
              <a:t>production,</a:t>
            </a:r>
          </a:p>
          <a:p>
            <a:r>
              <a:rPr lang="en-US" altLang="ja-JP" sz="2000" b="1" dirty="0">
                <a:solidFill>
                  <a:srgbClr val="000066"/>
                </a:solidFill>
              </a:rPr>
              <a:t>   diffractive </a:t>
            </a:r>
            <a:r>
              <a:rPr lang="en-US" altLang="ja-JP" sz="2000" b="1" i="1" dirty="0">
                <a:solidFill>
                  <a:srgbClr val="000066"/>
                </a:solidFill>
              </a:rPr>
              <a:t>F</a:t>
            </a:r>
            <a:r>
              <a:rPr lang="en-US" altLang="ja-JP" sz="2000" b="1" baseline="-25000" dirty="0">
                <a:solidFill>
                  <a:srgbClr val="000066"/>
                </a:solidFill>
              </a:rPr>
              <a:t>2</a:t>
            </a:r>
            <a:r>
              <a:rPr lang="en-US" altLang="ja-JP" sz="2000" b="1" dirty="0">
                <a:solidFill>
                  <a:srgbClr val="000066"/>
                </a:solidFill>
              </a:rPr>
              <a:t>, </a:t>
            </a:r>
            <a:r>
              <a:rPr lang="en-US" altLang="ja-JP" sz="2000" b="1" i="1" dirty="0">
                <a:solidFill>
                  <a:srgbClr val="000066"/>
                </a:solidFill>
              </a:rPr>
              <a:t>F</a:t>
            </a:r>
            <a:r>
              <a:rPr lang="en-US" altLang="ja-JP" sz="2000" b="1" baseline="-25000" dirty="0">
                <a:solidFill>
                  <a:srgbClr val="000066"/>
                </a:solidFill>
              </a:rPr>
              <a:t>L</a:t>
            </a:r>
            <a:r>
              <a:rPr lang="en-US" altLang="ja-JP" sz="2000" b="1" dirty="0">
                <a:solidFill>
                  <a:srgbClr val="000066"/>
                </a:solidFill>
              </a:rPr>
              <a:t> </a:t>
            </a:r>
          </a:p>
          <a:p>
            <a:r>
              <a:rPr lang="en-US" altLang="ja-JP" dirty="0">
                <a:solidFill>
                  <a:srgbClr val="000066"/>
                </a:solidFill>
                <a:latin typeface="Georgia" pitchFamily="18" charset="0"/>
              </a:rPr>
              <a:t>          </a:t>
            </a:r>
            <a:r>
              <a:rPr lang="en-US" altLang="ja-JP" sz="1400" dirty="0">
                <a:solidFill>
                  <a:srgbClr val="000066"/>
                </a:solidFill>
              </a:rPr>
              <a:t>[Forshaw et al, </a:t>
            </a:r>
            <a:r>
              <a:rPr lang="en-US" altLang="ja-JP" sz="1400" dirty="0" err="1">
                <a:solidFill>
                  <a:srgbClr val="000066"/>
                </a:solidFill>
              </a:rPr>
              <a:t>Goncalves</a:t>
            </a:r>
            <a:r>
              <a:rPr lang="en-US" altLang="ja-JP" sz="1400" dirty="0">
                <a:solidFill>
                  <a:srgbClr val="000066"/>
                </a:solidFill>
              </a:rPr>
              <a:t>, Machado ’04]</a:t>
            </a:r>
          </a:p>
          <a:p>
            <a:endParaRPr lang="en-US" altLang="ja-JP" sz="1400" baseline="30000" dirty="0">
              <a:solidFill>
                <a:srgbClr val="000066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1447800"/>
            <a:ext cx="4800600" cy="5289550"/>
            <a:chOff x="144" y="912"/>
            <a:chExt cx="3024" cy="3332"/>
          </a:xfrm>
        </p:grpSpPr>
        <p:pic>
          <p:nvPicPr>
            <p:cNvPr id="1024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" y="912"/>
              <a:ext cx="3024" cy="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336" y="3840"/>
              <a:ext cx="21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ea typeface="ＭＳ Ｐゴシック" pitchFamily="50" charset="-128"/>
                </a:rPr>
                <a:t>Red line</a:t>
              </a:r>
              <a:r>
                <a:rPr lang="en-US" altLang="ja-JP">
                  <a:solidFill>
                    <a:schemeClr val="folHlink"/>
                  </a:solidFill>
                  <a:latin typeface="Georgia" pitchFamily="18" charset="0"/>
                  <a:ea typeface="ＭＳ Ｐゴシック" pitchFamily="50" charset="-128"/>
                </a:rPr>
                <a:t>  </a:t>
              </a:r>
              <a:r>
                <a:rPr lang="en-US" altLang="ja-JP">
                  <a:solidFill>
                    <a:srgbClr val="000066"/>
                  </a:solidFill>
                  <a:latin typeface="Georgia" pitchFamily="18" charset="0"/>
                  <a:ea typeface="ＭＳ Ｐゴシック" pitchFamily="50" charset="-128"/>
                </a:rPr>
                <a:t>: the CGC fit</a:t>
              </a:r>
            </a:p>
            <a:p>
              <a:pPr>
                <a:defRPr/>
              </a:pPr>
              <a:r>
                <a:rPr lang="en-US" altLang="ja-JP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ea typeface="ＭＳ Ｐゴシック" pitchFamily="50" charset="-128"/>
                </a:rPr>
                <a:t>Blue line</a:t>
              </a:r>
              <a:r>
                <a:rPr lang="en-US" altLang="ja-JP">
                  <a:solidFill>
                    <a:schemeClr val="folHlink"/>
                  </a:solidFill>
                  <a:latin typeface="Georgia" pitchFamily="18" charset="0"/>
                  <a:ea typeface="ＭＳ Ｐゴシック" pitchFamily="50" charset="-128"/>
                </a:rPr>
                <a:t> </a:t>
              </a:r>
              <a:r>
                <a:rPr lang="en-US" altLang="ja-JP">
                  <a:solidFill>
                    <a:srgbClr val="000066"/>
                  </a:solidFill>
                  <a:latin typeface="Georgia" pitchFamily="18" charset="0"/>
                  <a:ea typeface="ＭＳ Ｐゴシック" pitchFamily="50" charset="-128"/>
                </a:rPr>
                <a:t>: BFKL w/o saturation</a:t>
              </a:r>
            </a:p>
          </p:txBody>
        </p:sp>
      </p:grp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52400" y="762000"/>
          <a:ext cx="1295400" cy="609600"/>
        </p:xfrm>
        <a:graphic>
          <a:graphicData uri="http://schemas.openxmlformats.org/presentationml/2006/ole">
            <p:oleObj spid="_x0000_s4098" name="数式" r:id="rId6" imgW="609480" imgH="228600" progId="Equation.3">
              <p:embed/>
            </p:oleObj>
          </a:graphicData>
        </a:graphic>
      </p:graphicFrame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7170153" y="642174"/>
            <a:ext cx="19383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sz="1600" dirty="0">
                <a:solidFill>
                  <a:srgbClr val="006600"/>
                </a:solidFill>
              </a:rPr>
              <a:t>[</a:t>
            </a:r>
            <a:r>
              <a:rPr lang="en-US" altLang="ja-JP" sz="1600" dirty="0" err="1" smtClean="0">
                <a:solidFill>
                  <a:srgbClr val="006600"/>
                </a:solidFill>
              </a:rPr>
              <a:t>Iancu,KI,Munier</a:t>
            </a:r>
            <a:r>
              <a:rPr lang="en-US" altLang="ja-JP" sz="1600" dirty="0" smtClean="0">
                <a:solidFill>
                  <a:srgbClr val="006600"/>
                </a:solidFill>
              </a:rPr>
              <a:t> </a:t>
            </a:r>
            <a:r>
              <a:rPr lang="en-US" altLang="ja-JP" sz="1600" dirty="0">
                <a:solidFill>
                  <a:srgbClr val="006600"/>
                </a:solidFill>
              </a:rPr>
              <a:t>‘04]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3871515" cy="82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Fit to HERA data: AAMQS</a:t>
            </a:r>
            <a:r>
              <a:rPr kumimoji="1" lang="en-US" altLang="ja-JP" sz="4000" baseline="-25000" dirty="0" smtClean="0"/>
              <a:t>2011</a:t>
            </a:r>
            <a:endParaRPr kumimoji="1" lang="ja-JP" altLang="en-US" sz="4000" baseline="-25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75245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Initial Conditions : modified GBW/MV models</a:t>
            </a:r>
          </a:p>
          <a:p>
            <a:endParaRPr lang="en-US" altLang="ja-JP" sz="2400" dirty="0" smtClean="0"/>
          </a:p>
          <a:p>
            <a:pPr>
              <a:buNone/>
            </a:pPr>
            <a:endParaRPr lang="en-US" altLang="ja-JP" sz="1200" dirty="0" smtClean="0"/>
          </a:p>
          <a:p>
            <a:pPr>
              <a:buNone/>
            </a:pPr>
            <a:endParaRPr lang="en-US" altLang="ja-JP" sz="1600" dirty="0" smtClean="0"/>
          </a:p>
          <a:p>
            <a:pPr>
              <a:buNone/>
            </a:pPr>
            <a:endParaRPr lang="en-US" altLang="ja-JP" sz="1200" dirty="0" smtClean="0"/>
          </a:p>
          <a:p>
            <a:r>
              <a:rPr kumimoji="1" lang="en-US" altLang="ja-JP" sz="2400" dirty="0" smtClean="0"/>
              <a:t>IR regularization for 1-loop running coupling </a:t>
            </a:r>
          </a:p>
          <a:p>
            <a:pPr>
              <a:buNone/>
            </a:pPr>
            <a:r>
              <a:rPr lang="en-US" altLang="ja-JP" sz="2400" dirty="0" smtClean="0"/>
              <a:t>           </a:t>
            </a:r>
            <a:r>
              <a:rPr lang="en-US" altLang="ja-JP" sz="2000" dirty="0" smtClean="0"/>
              <a:t>freeze the coupling at </a:t>
            </a:r>
            <a:r>
              <a:rPr lang="en-US" altLang="ja-JP" sz="2400" i="1" dirty="0" smtClean="0">
                <a:latin typeface="Symbol" pitchFamily="18" charset="2"/>
              </a:rPr>
              <a:t>a</a:t>
            </a:r>
            <a:r>
              <a:rPr lang="en-US" altLang="ja-JP" sz="2400" baseline="-25000" dirty="0" smtClean="0"/>
              <a:t>s</a:t>
            </a:r>
            <a:r>
              <a:rPr lang="en-US" altLang="ja-JP" sz="2400" baseline="30000" dirty="0" smtClean="0"/>
              <a:t>fr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=0.7</a:t>
            </a:r>
            <a:endParaRPr kumimoji="1" lang="ja-JP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126876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ymbol" pitchFamily="18" charset="2"/>
              </a:rPr>
              <a:t>(g</a:t>
            </a:r>
            <a:r>
              <a:rPr kumimoji="1" lang="en-US" altLang="ja-JP" sz="1600" dirty="0" smtClean="0"/>
              <a:t>=1 : ordinary GBW)</a:t>
            </a:r>
            <a:endParaRPr kumimoji="1" lang="ja-JP" altLang="en-US" sz="160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681874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9632" y="64440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 smtClean="0"/>
              <a:t>m</a:t>
            </a:r>
            <a:r>
              <a:rPr kumimoji="1" lang="en-US" altLang="ja-JP" baseline="-25000" dirty="0" err="1" smtClean="0"/>
              <a:t>uds</a:t>
            </a:r>
            <a:r>
              <a:rPr kumimoji="1" lang="en-US" altLang="ja-JP" dirty="0" smtClean="0"/>
              <a:t>=140MeV</a:t>
            </a:r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83968" y="64440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m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=1.27GeV,  </a:t>
            </a:r>
            <a:r>
              <a:rPr lang="en-US" altLang="ja-JP" i="1" dirty="0" err="1" smtClean="0"/>
              <a:t>m</a:t>
            </a:r>
            <a:r>
              <a:rPr lang="en-US" altLang="ja-JP" baseline="-25000" dirty="0" err="1" smtClean="0"/>
              <a:t>b</a:t>
            </a:r>
            <a:r>
              <a:rPr lang="en-US" altLang="ja-JP" dirty="0" smtClean="0"/>
              <a:t>=4.2GeV</a:t>
            </a:r>
            <a:endParaRPr lang="ja-JP" altLang="en-US" smtClean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784413"/>
            <a:ext cx="4608512" cy="70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76256" y="191683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Symbol" pitchFamily="18" charset="2"/>
              </a:rPr>
              <a:t>(g</a:t>
            </a:r>
            <a:r>
              <a:rPr kumimoji="1" lang="en-US" altLang="ja-JP" sz="1600" dirty="0" smtClean="0"/>
              <a:t>=1 : ordinary MV)</a:t>
            </a:r>
            <a:endParaRPr kumimoji="1" lang="ja-JP" altLang="en-US" sz="1600"/>
          </a:p>
        </p:txBody>
      </p:sp>
      <p:sp>
        <p:nvSpPr>
          <p:cNvPr id="14" name="Left Brace 13"/>
          <p:cNvSpPr/>
          <p:nvPr/>
        </p:nvSpPr>
        <p:spPr>
          <a:xfrm>
            <a:off x="1403648" y="1340768"/>
            <a:ext cx="288032" cy="10081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948264" y="3645024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 </a:t>
            </a:r>
            <a:r>
              <a:rPr kumimoji="1" lang="en-US" altLang="ja-JP" dirty="0" smtClean="0"/>
              <a:t>Modified GBW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 (Left)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=0.971</a:t>
            </a:r>
          </a:p>
          <a:p>
            <a:r>
              <a:rPr lang="en-US" altLang="ja-JP" dirty="0" smtClean="0"/>
              <a:t>            Qs</a:t>
            </a:r>
            <a:r>
              <a:rPr lang="en-US" altLang="ja-JP" baseline="-25000" dirty="0" smtClean="0"/>
              <a:t>0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=0.241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 (Right)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=0.959</a:t>
            </a:r>
          </a:p>
          <a:p>
            <a:r>
              <a:rPr lang="en-US" altLang="ja-JP" dirty="0" smtClean="0"/>
              <a:t>             Qs</a:t>
            </a:r>
            <a:r>
              <a:rPr lang="en-US" altLang="ja-JP" baseline="-25000" dirty="0" smtClean="0"/>
              <a:t>0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=0.240</a:t>
            </a:r>
          </a:p>
          <a:p>
            <a:endParaRPr kumimoji="1" lang="ja-JP" alt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564904"/>
            <a:ext cx="2276276" cy="70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948264" y="58772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here are two more parameters (</a:t>
            </a:r>
            <a:r>
              <a:rPr kumimoji="1" lang="en-US" altLang="ja-JP" i="1" dirty="0" smtClean="0"/>
              <a:t>C</a:t>
            </a:r>
            <a:r>
              <a:rPr kumimoji="1" lang="en-US" altLang="ja-JP" dirty="0" smtClean="0"/>
              <a:t>,</a:t>
            </a:r>
            <a:r>
              <a:rPr kumimoji="1" lang="en-US" altLang="ja-JP" i="1" dirty="0" smtClean="0">
                <a:latin typeface="Symbol" pitchFamily="18" charset="2"/>
              </a:rPr>
              <a:t>s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)</a:t>
            </a:r>
            <a:endParaRPr kumimoji="1" lang="ja-JP" alt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908720"/>
            <a:ext cx="1224136" cy="2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16" y="921205"/>
            <a:ext cx="504056" cy="21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028384" y="888975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or</a:t>
            </a:r>
            <a:endParaRPr kumimoji="1" lang="ja-JP" altLang="en-US" sz="1400"/>
          </a:p>
        </p:txBody>
      </p:sp>
      <p:sp>
        <p:nvSpPr>
          <p:cNvPr id="18" name="Rounded Rectangle 17"/>
          <p:cNvSpPr/>
          <p:nvPr/>
        </p:nvSpPr>
        <p:spPr>
          <a:xfrm>
            <a:off x="251520" y="764704"/>
            <a:ext cx="8784976" cy="252028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1350</Words>
  <Application>Microsoft Office PowerPoint</Application>
  <PresentationFormat>On-screen Show (4:3)</PresentationFormat>
  <Paragraphs>273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数式</vt:lpstr>
      <vt:lpstr>Equation</vt:lpstr>
      <vt:lpstr>Small-x phenomenology</vt:lpstr>
      <vt:lpstr>Plan</vt:lpstr>
      <vt:lpstr>“Phase diagram” of a proton/nucleus</vt:lpstr>
      <vt:lpstr>High density gluons are indeed seen in a proton</vt:lpstr>
      <vt:lpstr>Geometric Scaling: existence of Qs</vt:lpstr>
      <vt:lpstr>Going up higher energies: evolution eqs.</vt:lpstr>
      <vt:lpstr>Phenomenology in DIS at small-x</vt:lpstr>
      <vt:lpstr>Fit to HERA data: “IIM” model</vt:lpstr>
      <vt:lpstr>Fit to HERA data: AAMQS2011</vt:lpstr>
      <vt:lpstr>Hadron collisions (pp/pA):  two formulae for single hadron spectra</vt:lpstr>
      <vt:lpstr>How to treat nuclei?</vt:lpstr>
      <vt:lpstr>Towards better description of pA at forward rapidities</vt:lpstr>
      <vt:lpstr>DHJ/rcBK</vt:lpstr>
      <vt:lpstr>MC-DHJ/rcBK</vt:lpstr>
      <vt:lpstr>MC-DHJ/rcBK : results</vt:lpstr>
      <vt:lpstr>MC-DHJ/rcBK extrapolated to LHC</vt:lpstr>
      <vt:lpstr>Towards further improvements?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Small-x phenomenology</dc:title>
  <dc:creator>Kazunori Itakura</dc:creator>
  <cp:lastModifiedBy>Kazunori Itakura</cp:lastModifiedBy>
  <cp:revision>202</cp:revision>
  <dcterms:created xsi:type="dcterms:W3CDTF">2011-10-18T07:44:50Z</dcterms:created>
  <dcterms:modified xsi:type="dcterms:W3CDTF">2011-10-21T00:35:07Z</dcterms:modified>
</cp:coreProperties>
</file>