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58" r:id="rId5"/>
    <p:sldId id="259" r:id="rId6"/>
    <p:sldId id="263" r:id="rId7"/>
    <p:sldId id="260" r:id="rId8"/>
    <p:sldId id="261" r:id="rId9"/>
    <p:sldId id="266" r:id="rId10"/>
    <p:sldId id="268" r:id="rId11"/>
    <p:sldId id="269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4660"/>
  </p:normalViewPr>
  <p:slideViewPr>
    <p:cSldViewPr>
      <p:cViewPr varScale="1">
        <p:scale>
          <a:sx n="79" d="100"/>
          <a:sy n="79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9600" dirty="0" smtClean="0"/>
              <a:t>Z</a:t>
            </a:r>
            <a:r>
              <a:rPr kumimoji="1" lang="en-US" altLang="ja-JP" dirty="0" smtClean="0"/>
              <a:t>-alignment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Hidemitsu </a:t>
            </a:r>
            <a:r>
              <a:rPr kumimoji="1" lang="en-US" altLang="ja-JP" dirty="0" smtClean="0"/>
              <a:t>Asano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05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pc1z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pc3 </a:t>
            </a:r>
            <a:r>
              <a:rPr kumimoji="1" lang="en-US" altLang="ja-JP" dirty="0" err="1" smtClean="0"/>
              <a:t>dz</a:t>
            </a:r>
            <a:r>
              <a:rPr kumimoji="1" lang="en-US" altLang="ja-JP" dirty="0" smtClean="0"/>
              <a:t> (east)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28" y="1828800"/>
            <a:ext cx="1020472" cy="3657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dirty="0" smtClean="0"/>
              <a:t>PC1  z (associated with CNT track)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32" y="1441700"/>
            <a:ext cx="6855634" cy="4525963"/>
          </a:xfrm>
        </p:spPr>
      </p:pic>
      <p:sp>
        <p:nvSpPr>
          <p:cNvPr id="5" name="TextBox 4"/>
          <p:cNvSpPr txBox="1"/>
          <p:nvPr/>
        </p:nvSpPr>
        <p:spPr>
          <a:xfrm>
            <a:off x="6667500" y="578299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pc3dz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6172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????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0649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pc1 z (east)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53" y="1600200"/>
            <a:ext cx="6806693" cy="4525963"/>
          </a:xfrm>
        </p:spPr>
      </p:pic>
      <p:sp>
        <p:nvSpPr>
          <p:cNvPr id="5" name="TextBox 4"/>
          <p:cNvSpPr txBox="1"/>
          <p:nvPr/>
        </p:nvSpPr>
        <p:spPr>
          <a:xfrm>
            <a:off x="3429000" y="6477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??????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8259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and outlook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kumimoji="1" lang="en-US" altLang="ja-JP" sz="2400" dirty="0" smtClean="0"/>
              <a:t>Our original plan is to align VTX ladders in the central arm coordinate. In x-y plane, all ladders are aligned in DCH coordinate.</a:t>
            </a:r>
          </a:p>
          <a:p>
            <a:pPr>
              <a:buFontTx/>
              <a:buChar char="-"/>
            </a:pPr>
            <a:r>
              <a:rPr kumimoji="1" lang="en-US" altLang="ja-JP" sz="2400" dirty="0" smtClean="0"/>
              <a:t>In z direction, there is a large (~1cm) discrepancy between VTX coordinate and central arm</a:t>
            </a:r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coordinate , and between west arm and east arm also.</a:t>
            </a:r>
          </a:p>
          <a:p>
            <a:pPr>
              <a:buFontTx/>
              <a:buChar char="-"/>
            </a:pPr>
            <a:r>
              <a:rPr kumimoji="1" lang="en-US" altLang="ja-JP" sz="2400" dirty="0" smtClean="0"/>
              <a:t>We don’t think actual location of VTX is off around 1cm from the center of central magnet.  </a:t>
            </a:r>
          </a:p>
          <a:p>
            <a:pPr>
              <a:buFontTx/>
              <a:buChar char="-"/>
            </a:pPr>
            <a:r>
              <a:rPr kumimoji="1" lang="en-US" altLang="ja-JP" sz="2400" dirty="0" smtClean="0"/>
              <a:t>We need to match central arm coordinate system and VTX coordinate system for the alignment and global tracking .</a:t>
            </a:r>
          </a:p>
          <a:p>
            <a:pPr>
              <a:buFontTx/>
              <a:buChar char="-"/>
            </a:pPr>
            <a:r>
              <a:rPr kumimoji="1" lang="en-US" altLang="ja-JP" sz="2400" dirty="0" smtClean="0"/>
              <a:t>We will discuss with central arm detector experts about this coordinate problem.</a:t>
            </a:r>
          </a:p>
          <a:p>
            <a:pPr>
              <a:buFontTx/>
              <a:buChar char="-"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     </a:t>
            </a:r>
          </a:p>
          <a:p>
            <a:pPr marL="0" indent="0">
              <a:buNone/>
            </a:pPr>
            <a:r>
              <a:rPr kumimoji="1" lang="en-US" altLang="ja-JP" dirty="0" smtClean="0"/>
              <a:t>    </a:t>
            </a:r>
          </a:p>
          <a:p>
            <a:pPr marL="0" indent="0">
              <a:buNone/>
            </a:pPr>
            <a:r>
              <a:rPr kumimoji="1" lang="en-US" altLang="ja-JP" dirty="0" smtClean="0"/>
              <a:t> 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92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53500" cy="4525963"/>
          </a:xfrm>
        </p:spPr>
        <p:txBody>
          <a:bodyPr/>
          <a:lstStyle/>
          <a:p>
            <a:r>
              <a:rPr kumimoji="1" lang="ja-JP" altLang="en-US" dirty="0"/>
              <a:t>ところ</a:t>
            </a:r>
            <a:r>
              <a:rPr kumimoji="1" lang="ja-JP" altLang="en-US" dirty="0" smtClean="0"/>
              <a:t>で </a:t>
            </a:r>
            <a:r>
              <a:rPr kumimoji="1" lang="en-US" altLang="ja-JP" dirty="0" smtClean="0"/>
              <a:t>VTX </a:t>
            </a:r>
            <a:r>
              <a:rPr kumimoji="1" lang="ja-JP" altLang="en-US" dirty="0" smtClean="0"/>
              <a:t>のアライメントどうしよう？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(1mm</a:t>
            </a:r>
            <a:r>
              <a:rPr kumimoji="1" lang="ja-JP" altLang="en-US" sz="2400" dirty="0" smtClean="0"/>
              <a:t>以下のスケールで</a:t>
            </a:r>
            <a:r>
              <a:rPr kumimoji="1" lang="en-US" altLang="ja-JP" sz="2400" dirty="0" smtClean="0"/>
              <a:t>)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20265"/>
            <a:ext cx="6129949" cy="46091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61957"/>
            <a:ext cx="8049749" cy="8478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8200" y="914400"/>
            <a:ext cx="276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Lei </a:t>
            </a:r>
            <a:r>
              <a:rPr kumimoji="1" lang="ja-JP" altLang="en-US" dirty="0" smtClean="0"/>
              <a:t>さんのスライドより</a:t>
            </a:r>
            <a:endParaRPr kumimoji="1" lang="ja-JP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63349" y="4038600"/>
            <a:ext cx="2480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vtx</a:t>
            </a:r>
            <a:r>
              <a:rPr kumimoji="1" lang="en-US" altLang="ja-JP" dirty="0" smtClean="0"/>
              <a:t> west east gap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今</a:t>
            </a:r>
            <a:r>
              <a:rPr kumimoji="1" lang="en-US" altLang="ja-JP" dirty="0" smtClean="0"/>
              <a:t>CNT</a:t>
            </a:r>
            <a:r>
              <a:rPr kumimoji="1" lang="ja-JP" altLang="en-US" dirty="0" smtClean="0"/>
              <a:t>を使うとカオスにな</a:t>
            </a:r>
            <a:r>
              <a:rPr kumimoji="1" lang="ja-JP" altLang="en-US" dirty="0"/>
              <a:t>り</a:t>
            </a:r>
            <a:r>
              <a:rPr kumimoji="1" lang="ja-JP" altLang="en-US" dirty="0" smtClean="0"/>
              <a:t>はしまいか？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832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idea 1. internal </a:t>
            </a:r>
            <a:r>
              <a:rPr kumimoji="1" lang="ja-JP" altLang="en-US" dirty="0" smtClean="0"/>
              <a:t>にどうにかする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pixel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survey</a:t>
            </a:r>
            <a:r>
              <a:rPr kumimoji="1" lang="ja-JP" altLang="en-US" dirty="0" smtClean="0"/>
              <a:t>を信じて、</a:t>
            </a:r>
            <a:r>
              <a:rPr kumimoji="1" lang="en-US" altLang="ja-JP" dirty="0" smtClean="0"/>
              <a:t>strip</a:t>
            </a:r>
            <a:r>
              <a:rPr kumimoji="1" lang="ja-JP" altLang="en-US" dirty="0" smtClean="0"/>
              <a:t>を動かしてみる。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ただし</a:t>
            </a:r>
            <a:r>
              <a:rPr kumimoji="1" lang="en-US" altLang="ja-JP" dirty="0" err="1" smtClean="0"/>
              <a:t>VTXwest-VTXeast</a:t>
            </a:r>
            <a:r>
              <a:rPr kumimoji="1" lang="ja-JP" altLang="en-US" dirty="0" smtClean="0"/>
              <a:t>はあると想定</a:t>
            </a:r>
            <a:r>
              <a:rPr kumimoji="1" lang="en-US" altLang="ja-JP" dirty="0" smtClean="0"/>
              <a:t>) </a:t>
            </a:r>
            <a:endParaRPr kumimoji="1" lang="ja-JP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4762500"/>
            <a:ext cx="3124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1600200" y="5105400"/>
            <a:ext cx="2667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2057400" y="5638800"/>
            <a:ext cx="1828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057400" y="5943600"/>
            <a:ext cx="1828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90800" y="3810000"/>
            <a:ext cx="16764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6260068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pixel-</a:t>
            </a:r>
            <a:r>
              <a:rPr kumimoji="1" lang="en-US" altLang="ja-JP" dirty="0" err="1" smtClean="0"/>
              <a:t>zvtx</a:t>
            </a:r>
            <a:endParaRPr kumimoji="1" lang="ja-JP" alt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00400" y="480060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677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29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95" y="1524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variables </a:t>
            </a:r>
            <a:endParaRPr kumimoji="1" lang="ja-JP" alt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606842" y="2133600"/>
            <a:ext cx="6468979" cy="4419600"/>
            <a:chOff x="701842" y="1447800"/>
            <a:chExt cx="8373979" cy="5105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01842" y="4323416"/>
              <a:ext cx="8001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694821" y="433994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Z</a:t>
              </a:r>
              <a:endParaRPr kumimoji="1" lang="ja-JP" altLang="en-US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216442" y="3549871"/>
              <a:ext cx="2193758" cy="457200"/>
              <a:chOff x="3216442" y="3245071"/>
              <a:chExt cx="2438400" cy="762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749842" y="3961352"/>
                <a:ext cx="1371600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749842" y="3808952"/>
                <a:ext cx="1371600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445042" y="3549871"/>
                <a:ext cx="2057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16442" y="3245071"/>
                <a:ext cx="2438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2606842" y="1721071"/>
              <a:ext cx="3733800" cy="304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4267200" y="1447800"/>
              <a:ext cx="1524000" cy="2711671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Explosion 1 2"/>
            <p:cNvSpPr/>
            <p:nvPr/>
          </p:nvSpPr>
          <p:spPr>
            <a:xfrm>
              <a:off x="4098758" y="4114800"/>
              <a:ext cx="320842" cy="163945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Rectangle 18"/>
            <p:cNvSpPr/>
            <p:nvPr/>
          </p:nvSpPr>
          <p:spPr>
            <a:xfrm rot="10800000">
              <a:off x="2667000" y="6248400"/>
              <a:ext cx="3733800" cy="304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10800000">
              <a:off x="3216442" y="4495799"/>
              <a:ext cx="2193758" cy="457200"/>
              <a:chOff x="3216442" y="3245071"/>
              <a:chExt cx="2438400" cy="7620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749842" y="3961352"/>
                <a:ext cx="1371600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49842" y="3808952"/>
                <a:ext cx="1371600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45042" y="3549871"/>
                <a:ext cx="2057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216442" y="3245071"/>
                <a:ext cx="2438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-76200" y="1140579"/>
            <a:ext cx="47315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(central arm west – central ar</a:t>
            </a:r>
            <a:r>
              <a:rPr kumimoji="1" lang="en-US" altLang="ja-JP" dirty="0"/>
              <a:t>m</a:t>
            </a:r>
            <a:r>
              <a:rPr kumimoji="1" lang="en-US" altLang="ja-JP" dirty="0" smtClean="0"/>
              <a:t> east) Z offset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(central arm west -  </a:t>
            </a:r>
            <a:r>
              <a:rPr kumimoji="1" lang="en-US" altLang="ja-JP" dirty="0" err="1" smtClean="0"/>
              <a:t>svx</a:t>
            </a:r>
            <a:r>
              <a:rPr kumimoji="1" lang="en-US" altLang="ja-JP" dirty="0" smtClean="0"/>
              <a:t> west  )Z offset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svx</a:t>
            </a:r>
            <a:r>
              <a:rPr kumimoji="1" lang="en-US" altLang="ja-JP" dirty="0" smtClean="0"/>
              <a:t> west – </a:t>
            </a:r>
            <a:r>
              <a:rPr kumimoji="1" lang="en-US" altLang="ja-JP" dirty="0" err="1" smtClean="0"/>
              <a:t>svx</a:t>
            </a:r>
            <a:r>
              <a:rPr kumimoji="1" lang="en-US" altLang="ja-JP" dirty="0" smtClean="0"/>
              <a:t> east )Z offset 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ladder by ladder z position in </a:t>
            </a:r>
            <a:r>
              <a:rPr kumimoji="1" lang="en-US" altLang="ja-JP" dirty="0" err="1" smtClean="0"/>
              <a:t>svx</a:t>
            </a:r>
            <a:r>
              <a:rPr kumimoji="1" lang="en-US" altLang="ja-JP" dirty="0" smtClean="0"/>
              <a:t> coordinate.</a:t>
            </a:r>
          </a:p>
          <a:p>
            <a:r>
              <a:rPr kumimoji="1" lang="en-US" altLang="ja-JP" dirty="0" smtClean="0"/>
              <a:t>(written in </a:t>
            </a:r>
            <a:r>
              <a:rPr kumimoji="1" lang="en-US" altLang="ja-JP" dirty="0" err="1" smtClean="0"/>
              <a:t>svxPISA.par</a:t>
            </a:r>
            <a:r>
              <a:rPr kumimoji="1" lang="en-US" altLang="ja-JP" dirty="0" smtClean="0"/>
              <a:t> ,should not be changed by access)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241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analysis setup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run 349369</a:t>
            </a:r>
          </a:p>
          <a:p>
            <a:pPr marL="0" indent="0">
              <a:buNone/>
            </a:pPr>
            <a:r>
              <a:rPr kumimoji="1" lang="en-US" altLang="ja-JP" dirty="0" smtClean="0"/>
              <a:t>-10 &lt;</a:t>
            </a:r>
            <a:r>
              <a:rPr kumimoji="1" lang="en-US" altLang="ja-JP" dirty="0" err="1" smtClean="0"/>
              <a:t>zvtx</a:t>
            </a:r>
            <a:r>
              <a:rPr kumimoji="1" lang="en-US" altLang="ja-JP" dirty="0" smtClean="0"/>
              <a:t>&lt;10</a:t>
            </a:r>
          </a:p>
          <a:p>
            <a:pPr marL="0" indent="0">
              <a:buNone/>
            </a:pPr>
            <a:r>
              <a:rPr kumimoji="1" lang="en-US" altLang="ja-JP" dirty="0" smtClean="0"/>
              <a:t>no </a:t>
            </a:r>
            <a:r>
              <a:rPr kumimoji="1" lang="en-US" altLang="ja-JP" dirty="0" err="1" smtClean="0"/>
              <a:t>bbc</a:t>
            </a:r>
            <a:r>
              <a:rPr kumimoji="1" lang="en-US" altLang="ja-JP" dirty="0" smtClean="0"/>
              <a:t> charge cut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5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6019800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2800" dirty="0" smtClean="0"/>
              <a:t>During run11 , we noticed mean of </a:t>
            </a:r>
            <a:r>
              <a:rPr kumimoji="1" lang="en-US" altLang="ja-JP" sz="2800" dirty="0" err="1" smtClean="0"/>
              <a:t>bbcz</a:t>
            </a:r>
            <a:r>
              <a:rPr kumimoji="1" lang="en-US" altLang="ja-JP" sz="2800" dirty="0" smtClean="0"/>
              <a:t> and Z- VTX( z-vertex measured by VTX) had a large difference (~4.5cm)</a:t>
            </a:r>
          </a:p>
          <a:p>
            <a:endParaRPr kumimoji="1" lang="en-US" altLang="ja-JP" dirty="0"/>
          </a:p>
          <a:p>
            <a:r>
              <a:rPr kumimoji="1" lang="en-US" altLang="ja-JP" sz="2800" dirty="0" smtClean="0"/>
              <a:t>VTX group asked BBC</a:t>
            </a:r>
          </a:p>
          <a:p>
            <a:pPr marL="0" indent="0">
              <a:buNone/>
            </a:pPr>
            <a:r>
              <a:rPr kumimoji="1" lang="en-US" altLang="ja-JP" sz="2800" dirty="0" smtClean="0"/>
              <a:t>experts to move </a:t>
            </a:r>
            <a:r>
              <a:rPr kumimoji="1" lang="en-US" altLang="ja-JP" sz="2800" dirty="0" err="1" smtClean="0"/>
              <a:t>bbcz</a:t>
            </a:r>
            <a:r>
              <a:rPr kumimoji="1" lang="en-US" altLang="ja-JP" sz="2800" dirty="0" smtClean="0"/>
              <a:t> </a:t>
            </a:r>
          </a:p>
          <a:p>
            <a:pPr marL="0" indent="0">
              <a:buNone/>
            </a:pPr>
            <a:r>
              <a:rPr kumimoji="1" lang="en-US" altLang="ja-JP" sz="2800" dirty="0" smtClean="0"/>
              <a:t>mean position, because </a:t>
            </a:r>
          </a:p>
          <a:p>
            <a:pPr marL="0" indent="0">
              <a:buNone/>
            </a:pPr>
            <a:r>
              <a:rPr kumimoji="1" lang="en-US" altLang="ja-JP" sz="2800" dirty="0" smtClean="0"/>
              <a:t>VTX lost BBC narrow trigger </a:t>
            </a:r>
          </a:p>
          <a:p>
            <a:pPr marL="0" indent="0">
              <a:buNone/>
            </a:pPr>
            <a:r>
              <a:rPr kumimoji="1" lang="en-US" altLang="ja-JP" sz="2800" dirty="0" smtClean="0"/>
              <a:t>events around 10 %.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 smtClean="0"/>
              <a:t>After June 7</a:t>
            </a:r>
            <a:r>
              <a:rPr kumimoji="1" lang="en-US" altLang="ja-JP" sz="2800" baseline="30000" dirty="0" smtClean="0"/>
              <a:t>th</a:t>
            </a:r>
            <a:r>
              <a:rPr kumimoji="1" lang="en-US" altLang="ja-JP" sz="2800" dirty="0" smtClean="0"/>
              <a:t> 2011, </a:t>
            </a:r>
            <a:r>
              <a:rPr kumimoji="1" lang="en-US" altLang="ja-JP" sz="2800" dirty="0" err="1" smtClean="0"/>
              <a:t>bbcz</a:t>
            </a:r>
            <a:r>
              <a:rPr kumimoji="1" lang="en-US" altLang="ja-JP" sz="2800" dirty="0" smtClean="0"/>
              <a:t> mean  is roughly adjusted to Z-VTX (next slide)</a:t>
            </a:r>
          </a:p>
          <a:p>
            <a:pPr marL="0" indent="0">
              <a:buNone/>
            </a:pPr>
            <a:r>
              <a:rPr kumimoji="1" lang="en-US" altLang="ja-JP" sz="2800" dirty="0" smtClean="0"/>
              <a:t> </a:t>
            </a:r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8455"/>
            <a:ext cx="4132162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9684" y="4375666"/>
            <a:ext cx="123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unit:cm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233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1" lang="en-US" altLang="ja-JP" dirty="0" err="1" smtClean="0"/>
              <a:t>bbcz</a:t>
            </a:r>
            <a:r>
              <a:rPr kumimoji="1" lang="en-US" altLang="ja-JP" dirty="0" smtClean="0"/>
              <a:t> – </a:t>
            </a:r>
            <a:r>
              <a:rPr kumimoji="1" lang="en-US" altLang="ja-JP" dirty="0" err="1" smtClean="0"/>
              <a:t>svx</a:t>
            </a:r>
            <a:r>
              <a:rPr kumimoji="1" lang="en-US" altLang="ja-JP" dirty="0" smtClean="0"/>
              <a:t> primary (Z)</a:t>
            </a:r>
            <a:endParaRPr kumimoji="1" lang="ja-JP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5638800"/>
            <a:ext cx="123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unit:cm</a:t>
            </a:r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81940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This is a difference btw</a:t>
            </a:r>
          </a:p>
          <a:p>
            <a:r>
              <a:rPr kumimoji="1" lang="en-US" altLang="ja-JP" dirty="0" err="1" smtClean="0"/>
              <a:t>bbcz</a:t>
            </a:r>
            <a:r>
              <a:rPr kumimoji="1" lang="en-US" altLang="ja-JP" dirty="0" smtClean="0"/>
              <a:t> and primary </a:t>
            </a:r>
            <a:r>
              <a:rPr kumimoji="1" lang="en-US" altLang="ja-JP" dirty="0" err="1" smtClean="0"/>
              <a:t>z_vertex</a:t>
            </a:r>
            <a:r>
              <a:rPr kumimoji="1" lang="en-US" altLang="ja-JP" dirty="0" smtClean="0"/>
              <a:t> position calculated by VTX.</a:t>
            </a:r>
          </a:p>
          <a:p>
            <a:endParaRPr kumimoji="1" lang="en-US" altLang="ja-JP" dirty="0"/>
          </a:p>
          <a:p>
            <a:r>
              <a:rPr kumimoji="1" lang="en-US" altLang="ja-JP" dirty="0" err="1" smtClean="0"/>
              <a:t>bbcz</a:t>
            </a:r>
            <a:r>
              <a:rPr kumimoji="1" lang="en-US" altLang="ja-JP" dirty="0" smtClean="0"/>
              <a:t> mean is in good agreement with VTX_Z </a:t>
            </a:r>
          </a:p>
          <a:p>
            <a:r>
              <a:rPr kumimoji="1" lang="en-US" altLang="ja-JP" dirty="0" smtClean="0"/>
              <a:t>after Jun. 7th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RUN# 349369 </a:t>
            </a:r>
          </a:p>
          <a:p>
            <a:r>
              <a:rPr kumimoji="1" lang="en-US" altLang="ja-JP" dirty="0" err="1" smtClean="0"/>
              <a:t>Au+Au</a:t>
            </a:r>
            <a:r>
              <a:rPr kumimoji="1" lang="en-US" altLang="ja-JP" dirty="0" smtClean="0"/>
              <a:t> 200 </a:t>
            </a:r>
            <a:r>
              <a:rPr kumimoji="1" lang="en-US" altLang="ja-JP" dirty="0" err="1" smtClean="0"/>
              <a:t>GeV</a:t>
            </a:r>
            <a:endParaRPr kumimoji="1" lang="en-US" altLang="ja-JP" dirty="0" smtClean="0"/>
          </a:p>
          <a:p>
            <a:r>
              <a:rPr kumimoji="1" lang="en-US" altLang="ja-JP" dirty="0" smtClean="0"/>
              <a:t>date : Jun,18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2011</a:t>
            </a:r>
            <a:endParaRPr kumimoji="1" lang="ja-JP" alt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53" y="1524000"/>
            <a:ext cx="5771147" cy="3883005"/>
          </a:xfrm>
        </p:spPr>
      </p:pic>
    </p:spTree>
    <p:extLst>
      <p:ext uri="{BB962C8B-B14F-4D97-AF65-F5344CB8AC3E}">
        <p14:creationId xmlns:p14="http://schemas.microsoft.com/office/powerpoint/2010/main" val="95569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8229600" cy="1143000"/>
          </a:xfrm>
        </p:spPr>
        <p:txBody>
          <a:bodyPr/>
          <a:lstStyle/>
          <a:p>
            <a:r>
              <a:rPr kumimoji="1" lang="en-US" altLang="ja-JP" dirty="0" err="1" smtClean="0"/>
              <a:t>padvtx</a:t>
            </a:r>
            <a:r>
              <a:rPr kumimoji="1" lang="en-US" altLang="ja-JP" dirty="0" smtClean="0"/>
              <a:t>[2]-</a:t>
            </a:r>
            <a:r>
              <a:rPr kumimoji="1" lang="en-US" altLang="ja-JP" dirty="0" err="1" smtClean="0"/>
              <a:t>svx</a:t>
            </a:r>
            <a:r>
              <a:rPr kumimoji="1" lang="en-US" altLang="ja-JP" dirty="0" smtClean="0"/>
              <a:t> primary z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9" y="1561834"/>
            <a:ext cx="6594431" cy="4525963"/>
          </a:xfrm>
        </p:spPr>
      </p:pic>
      <p:sp>
        <p:nvSpPr>
          <p:cNvPr id="5" name="TextBox 4"/>
          <p:cNvSpPr txBox="1"/>
          <p:nvPr/>
        </p:nvSpPr>
        <p:spPr>
          <a:xfrm>
            <a:off x="5105400" y="6079776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padvtx</a:t>
            </a:r>
            <a:r>
              <a:rPr kumimoji="1" lang="en-US" altLang="ja-JP" dirty="0" smtClean="0"/>
              <a:t> is obtained from </a:t>
            </a:r>
            <a:r>
              <a:rPr kumimoji="1" lang="en-US" altLang="ja-JP" dirty="0" err="1" smtClean="0"/>
              <a:t>vtxout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205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but,in</a:t>
            </a:r>
            <a:r>
              <a:rPr kumimoji="1" lang="en-US" altLang="ja-JP" dirty="0" smtClean="0"/>
              <a:t> the same run,</a:t>
            </a:r>
          </a:p>
          <a:p>
            <a:endParaRPr kumimoji="1" lang="en-US" altLang="ja-JP" dirty="0"/>
          </a:p>
          <a:p>
            <a:r>
              <a:rPr kumimoji="1" lang="en-US" altLang="ja-JP" dirty="0" err="1" smtClean="0"/>
              <a:t>Z_vertex</a:t>
            </a:r>
            <a:r>
              <a:rPr kumimoji="1" lang="en-US" altLang="ja-JP" dirty="0" smtClean="0"/>
              <a:t> calculated  from pad chamber </a:t>
            </a:r>
          </a:p>
          <a:p>
            <a:r>
              <a:rPr kumimoji="1" lang="en-US" altLang="ja-JP" dirty="0" smtClean="0"/>
              <a:t>is off from VTX_Z</a:t>
            </a:r>
          </a:p>
          <a:p>
            <a:r>
              <a:rPr kumimoji="1" lang="en-US" altLang="ja-JP" dirty="0" smtClean="0"/>
              <a:t>(~1 cm)</a:t>
            </a:r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88438" y="5802868"/>
            <a:ext cx="123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unit:cm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962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There is </a:t>
            </a:r>
            <a:r>
              <a:rPr kumimoji="1" lang="en-US" altLang="ja-JP" dirty="0"/>
              <a:t>a discrepancy between </a:t>
            </a:r>
            <a:r>
              <a:rPr kumimoji="1" lang="en-US" altLang="ja-JP" dirty="0" smtClean="0"/>
              <a:t>pad chamber coordinate and VTX coordinate in z-direction.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75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90600" y="345190"/>
            <a:ext cx="2819400" cy="1729446"/>
            <a:chOff x="1752600" y="228418"/>
            <a:chExt cx="2819400" cy="1729446"/>
          </a:xfrm>
        </p:grpSpPr>
        <p:sp>
          <p:nvSpPr>
            <p:cNvPr id="10" name="Rectangle 9"/>
            <p:cNvSpPr/>
            <p:nvPr/>
          </p:nvSpPr>
          <p:spPr>
            <a:xfrm>
              <a:off x="1752600" y="413084"/>
              <a:ext cx="1600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52600" y="1066800"/>
              <a:ext cx="16002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81400" y="9144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PC1</a:t>
              </a:r>
              <a:endParaRPr kumimoji="1" lang="ja-JP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97442" y="22841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PC3</a:t>
              </a:r>
              <a:endParaRPr kumimoji="1" lang="ja-JP" alt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1981200" y="228418"/>
              <a:ext cx="1143000" cy="152418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68667" y="1588532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pad</a:t>
              </a:r>
              <a:r>
                <a:rPr kumimoji="1" lang="en-US" altLang="ja-JP" dirty="0" err="1" smtClean="0"/>
                <a:t>vtx</a:t>
              </a:r>
              <a:endParaRPr kumimoji="1" lang="ja-JP" alt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963904" y="1716407"/>
              <a:ext cx="45719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454592" y="1076326"/>
              <a:ext cx="45719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18" name="6-Point Star 17"/>
            <p:cNvSpPr/>
            <p:nvPr/>
          </p:nvSpPr>
          <p:spPr>
            <a:xfrm>
              <a:off x="2921167" y="358941"/>
              <a:ext cx="126833" cy="154003"/>
            </a:xfrm>
            <a:prstGeom prst="star6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Straight Arrow Connector 25"/>
          <p:cNvCxnSpPr>
            <a:endCxn id="16" idx="7"/>
          </p:cNvCxnSpPr>
          <p:nvPr/>
        </p:nvCxnSpPr>
        <p:spPr>
          <a:xfrm>
            <a:off x="1201904" y="345190"/>
            <a:ext cx="39024" cy="149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90600" y="1524000"/>
            <a:ext cx="1016167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57400" y="13832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search window from </a:t>
            </a:r>
            <a:r>
              <a:rPr kumimoji="1" lang="en-US" altLang="ja-JP" dirty="0" err="1" smtClean="0"/>
              <a:t>bbcz</a:t>
            </a:r>
            <a:endParaRPr kumimoji="1" lang="ja-JP" alt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811" y="2894935"/>
            <a:ext cx="5218625" cy="356867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800600" y="295870"/>
            <a:ext cx="403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1.select pc1,3 clusters associated with CNT track</a:t>
            </a:r>
          </a:p>
          <a:p>
            <a:r>
              <a:rPr kumimoji="1" lang="en-US" altLang="ja-JP" dirty="0" smtClean="0"/>
              <a:t>2. straight line projection to (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)=(0,0)</a:t>
            </a:r>
          </a:p>
          <a:p>
            <a:r>
              <a:rPr kumimoji="1" lang="en-US" altLang="ja-JP" dirty="0" smtClean="0"/>
              <a:t>3. cut </a:t>
            </a:r>
            <a:r>
              <a:rPr kumimoji="1" lang="en-US" altLang="ja-JP" dirty="0" err="1" smtClean="0"/>
              <a:t>z_vertex</a:t>
            </a:r>
            <a:r>
              <a:rPr kumimoji="1" lang="en-US" altLang="ja-JP" dirty="0" smtClean="0"/>
              <a:t> far from </a:t>
            </a:r>
            <a:r>
              <a:rPr kumimoji="1" lang="en-US" altLang="ja-JP" dirty="0" err="1" smtClean="0"/>
              <a:t>bbcz</a:t>
            </a:r>
            <a:r>
              <a:rPr kumimoji="1" lang="en-US" altLang="ja-JP" dirty="0" smtClean="0"/>
              <a:t> (&gt;4cm)</a:t>
            </a:r>
          </a:p>
          <a:p>
            <a:r>
              <a:rPr kumimoji="1" lang="en-US" altLang="ja-JP" dirty="0" smtClean="0"/>
              <a:t>4. calculate mean of  </a:t>
            </a:r>
            <a:r>
              <a:rPr kumimoji="1" lang="en-US" altLang="ja-JP" dirty="0" err="1" smtClean="0"/>
              <a:t>zvtx</a:t>
            </a:r>
            <a:r>
              <a:rPr kumimoji="1" lang="en-US" altLang="ja-JP" dirty="0" smtClean="0"/>
              <a:t> from 3.  on east and west arm individually event by event.</a:t>
            </a:r>
          </a:p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247623" y="295870"/>
            <a:ext cx="543077" cy="1456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7" y="2667000"/>
            <a:ext cx="3416762" cy="22860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225842" y="4920734"/>
            <a:ext cx="97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bbcz</a:t>
            </a:r>
            <a:endParaRPr kumimoji="1" lang="ja-JP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80665" y="2894935"/>
            <a:ext cx="461665" cy="152466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en-US" altLang="ja-JP" dirty="0" err="1" smtClean="0"/>
              <a:t>padvtx_west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357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2179637"/>
            <a:ext cx="6336348" cy="4525963"/>
          </a:xfrm>
        </p:spPr>
      </p:pic>
      <p:sp>
        <p:nvSpPr>
          <p:cNvPr id="5" name="TextBox 4"/>
          <p:cNvSpPr txBox="1"/>
          <p:nvPr/>
        </p:nvSpPr>
        <p:spPr>
          <a:xfrm>
            <a:off x="6934200" y="361366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70C0"/>
                </a:solidFill>
              </a:rPr>
              <a:t>blue</a:t>
            </a:r>
            <a:r>
              <a:rPr kumimoji="1" lang="en-US" altLang="ja-JP" dirty="0" err="1" smtClean="0"/>
              <a:t>:west</a:t>
            </a:r>
            <a:r>
              <a:rPr kumimoji="1" lang="en-US" altLang="ja-JP" dirty="0" smtClean="0"/>
              <a:t> pc3dz</a:t>
            </a:r>
          </a:p>
          <a:p>
            <a:r>
              <a:rPr kumimoji="1" lang="en-US" altLang="ja-JP" dirty="0" err="1" smtClean="0">
                <a:solidFill>
                  <a:srgbClr val="FF0000"/>
                </a:solidFill>
              </a:rPr>
              <a:t>red</a:t>
            </a:r>
            <a:r>
              <a:rPr kumimoji="1" lang="en-US" altLang="ja-JP" dirty="0" err="1" smtClean="0"/>
              <a:t>:east</a:t>
            </a:r>
            <a:r>
              <a:rPr kumimoji="1" lang="en-US" altLang="ja-JP" dirty="0" smtClean="0"/>
              <a:t> pc3dz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72653" y="-1039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pc3dz</a:t>
            </a:r>
            <a:endParaRPr kumimoji="1" lang="ja-JP" alt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752600" y="228418"/>
            <a:ext cx="4419600" cy="1817314"/>
            <a:chOff x="1752600" y="228418"/>
            <a:chExt cx="4419600" cy="1817314"/>
          </a:xfrm>
        </p:grpSpPr>
        <p:sp>
          <p:nvSpPr>
            <p:cNvPr id="8" name="Rectangle 7"/>
            <p:cNvSpPr/>
            <p:nvPr/>
          </p:nvSpPr>
          <p:spPr>
            <a:xfrm>
              <a:off x="1752600" y="413084"/>
              <a:ext cx="1600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1066800"/>
              <a:ext cx="16002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9144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PC1</a:t>
              </a:r>
              <a:endParaRPr kumimoji="1" lang="ja-JP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97442" y="22841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PC3</a:t>
              </a:r>
              <a:endParaRPr kumimoji="1" lang="ja-JP" alt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981200" y="228418"/>
              <a:ext cx="1143000" cy="15241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968667" y="16764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bbcz</a:t>
              </a:r>
              <a:endParaRPr kumimoji="1" lang="ja-JP" alt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963904" y="1716407"/>
              <a:ext cx="45719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454592" y="1076326"/>
              <a:ext cx="45719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22" name="6-Point Star 21"/>
            <p:cNvSpPr/>
            <p:nvPr/>
          </p:nvSpPr>
          <p:spPr>
            <a:xfrm>
              <a:off x="2722645" y="358941"/>
              <a:ext cx="126833" cy="154003"/>
            </a:xfrm>
            <a:prstGeom prst="star6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819400" y="228600"/>
              <a:ext cx="228600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800600" y="358941"/>
              <a:ext cx="0" cy="55545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4800600" y="1044741"/>
              <a:ext cx="0" cy="55545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876800" y="1143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2.5m</a:t>
              </a:r>
              <a:endParaRPr kumimoji="1" lang="ja-JP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53000" y="41308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2.4m</a:t>
              </a:r>
              <a:endParaRPr kumimoji="1" lang="ja-JP" alt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410200" y="1277034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pc3dz=</a:t>
            </a:r>
          </a:p>
          <a:p>
            <a:r>
              <a:rPr kumimoji="1" lang="en-US" altLang="ja-JP" dirty="0" smtClean="0"/>
              <a:t>(cluster position – CNT projected point)</a:t>
            </a:r>
            <a:endParaRPr kumimoji="1" lang="ja-JP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48600" y="6488668"/>
            <a:ext cx="123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unit:cm</a:t>
            </a:r>
            <a:endParaRPr kumimoji="1" lang="ja-JP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03156" y="1295400"/>
            <a:ext cx="155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CNT track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43200"/>
            <a:ext cx="24031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There is also a discrepancy btw </a:t>
            </a:r>
          </a:p>
          <a:p>
            <a:r>
              <a:rPr kumimoji="1" lang="en-US" altLang="ja-JP" dirty="0" smtClean="0"/>
              <a:t>EAST arm and WEST arm.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This plot is pc3dz for west arm only(blue) and pc3dz for east arm only (red).</a:t>
            </a:r>
          </a:p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bbc</a:t>
            </a:r>
            <a:r>
              <a:rPr kumimoji="1" lang="en-US" altLang="ja-JP" dirty="0" smtClean="0"/>
              <a:t> charge &lt;200 cut is applied.)</a:t>
            </a:r>
          </a:p>
          <a:p>
            <a:r>
              <a:rPr kumimoji="1" lang="en-US" altLang="ja-JP" dirty="0" smtClean="0"/>
              <a:t>The difference is ~1cm.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435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866" y="2209801"/>
            <a:ext cx="6243293" cy="42698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16234" y="3553326"/>
            <a:ext cx="1927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70C0"/>
                </a:solidFill>
              </a:rPr>
              <a:t>blue</a:t>
            </a:r>
            <a:r>
              <a:rPr kumimoji="1" lang="en-US" altLang="ja-JP" dirty="0" err="1" smtClean="0"/>
              <a:t>:west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emcdz</a:t>
            </a:r>
            <a:endParaRPr kumimoji="1" lang="en-US" altLang="ja-JP" dirty="0" smtClean="0"/>
          </a:p>
          <a:p>
            <a:r>
              <a:rPr kumimoji="1" lang="en-US" altLang="ja-JP" dirty="0" err="1" smtClean="0">
                <a:solidFill>
                  <a:srgbClr val="FF0000"/>
                </a:solidFill>
              </a:rPr>
              <a:t>red</a:t>
            </a:r>
            <a:r>
              <a:rPr kumimoji="1" lang="en-US" altLang="ja-JP" dirty="0" err="1" smtClean="0"/>
              <a:t>:east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emcdz</a:t>
            </a:r>
            <a:endParaRPr kumimoji="1" lang="ja-JP" alt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752600" y="228418"/>
            <a:ext cx="3505200" cy="1817314"/>
            <a:chOff x="1752600" y="228418"/>
            <a:chExt cx="3505200" cy="1817314"/>
          </a:xfrm>
        </p:grpSpPr>
        <p:sp>
          <p:nvSpPr>
            <p:cNvPr id="9" name="Rectangle 8"/>
            <p:cNvSpPr/>
            <p:nvPr/>
          </p:nvSpPr>
          <p:spPr>
            <a:xfrm>
              <a:off x="1752600" y="413084"/>
              <a:ext cx="1600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52600" y="1066800"/>
              <a:ext cx="16002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81400" y="9144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PC1</a:t>
              </a:r>
              <a:endParaRPr kumimoji="1" lang="ja-JP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97442" y="228418"/>
              <a:ext cx="16603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EMCal</a:t>
              </a:r>
              <a:r>
                <a:rPr kumimoji="1" lang="en-US" altLang="ja-JP" dirty="0" smtClean="0"/>
                <a:t> cluster </a:t>
              </a:r>
              <a:endParaRPr kumimoji="1" lang="ja-JP" alt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1981200" y="228418"/>
              <a:ext cx="1143000" cy="15241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68667" y="16764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bbcz</a:t>
              </a:r>
              <a:endParaRPr kumimoji="1" lang="ja-JP" alt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963904" y="1716407"/>
              <a:ext cx="45719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454592" y="1076326"/>
              <a:ext cx="45719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18" name="6-Point Star 17"/>
            <p:cNvSpPr/>
            <p:nvPr/>
          </p:nvSpPr>
          <p:spPr>
            <a:xfrm>
              <a:off x="2722645" y="358941"/>
              <a:ext cx="126833" cy="154003"/>
            </a:xfrm>
            <a:prstGeom prst="star6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819400" y="228600"/>
              <a:ext cx="228600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403156" y="1295400"/>
            <a:ext cx="155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CNT track</a:t>
            </a:r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281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There is another evidence of EAST-WEST discrepancy.</a:t>
            </a:r>
          </a:p>
          <a:p>
            <a:endParaRPr kumimoji="1" lang="en-US" altLang="ja-JP" dirty="0" smtClean="0"/>
          </a:p>
          <a:p>
            <a:r>
              <a:rPr kumimoji="1" lang="en-US" altLang="ja-JP" dirty="0"/>
              <a:t>This plot is </a:t>
            </a:r>
            <a:r>
              <a:rPr kumimoji="1" lang="en-US" altLang="ja-JP" dirty="0" err="1" smtClean="0"/>
              <a:t>emcdz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for west arm only(blue) and </a:t>
            </a:r>
            <a:r>
              <a:rPr kumimoji="1" lang="en-US" altLang="ja-JP" dirty="0" err="1" smtClean="0"/>
              <a:t>emcdz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for east arm only (red).</a:t>
            </a:r>
          </a:p>
          <a:p>
            <a:r>
              <a:rPr kumimoji="1" lang="en-US" altLang="ja-JP" dirty="0"/>
              <a:t>The difference is </a:t>
            </a:r>
            <a:r>
              <a:rPr kumimoji="1" lang="en-US" altLang="ja-JP" dirty="0" smtClean="0"/>
              <a:t>~2,3cm</a:t>
            </a:r>
            <a:r>
              <a:rPr kumimoji="1" lang="en-US" altLang="ja-JP" dirty="0"/>
              <a:t>.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816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pc1z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pc3 </a:t>
            </a:r>
            <a:r>
              <a:rPr kumimoji="1" lang="en-US" altLang="ja-JP" dirty="0" err="1" smtClean="0"/>
              <a:t>dz</a:t>
            </a:r>
            <a:r>
              <a:rPr kumimoji="1" lang="en-US" altLang="ja-JP" dirty="0" smtClean="0"/>
              <a:t> (west)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6641873" cy="4525963"/>
          </a:xfrm>
        </p:spPr>
      </p:pic>
      <p:sp>
        <p:nvSpPr>
          <p:cNvPr id="5" name="TextBox 4"/>
          <p:cNvSpPr txBox="1"/>
          <p:nvPr/>
        </p:nvSpPr>
        <p:spPr>
          <a:xfrm>
            <a:off x="6667500" y="578299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pc3dz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28" y="1828800"/>
            <a:ext cx="1020472" cy="3657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dirty="0" smtClean="0"/>
              <a:t>PC1  z (associated with CNT track)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70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632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Z-alignment</vt:lpstr>
      <vt:lpstr>analysis setup</vt:lpstr>
      <vt:lpstr>PowerPoint Presentation</vt:lpstr>
      <vt:lpstr>bbcz – svx primary (Z)</vt:lpstr>
      <vt:lpstr>padvtx[2]-svx primary z</vt:lpstr>
      <vt:lpstr>PowerPoint Presentation</vt:lpstr>
      <vt:lpstr>PowerPoint Presentation</vt:lpstr>
      <vt:lpstr>PowerPoint Presentation</vt:lpstr>
      <vt:lpstr>pc1z vs pc3 dz (west)</vt:lpstr>
      <vt:lpstr>pc1z vs pc3 dz (east)</vt:lpstr>
      <vt:lpstr>pc1 z (east)</vt:lpstr>
      <vt:lpstr>Summary and outlook </vt:lpstr>
      <vt:lpstr>PowerPoint Presentation</vt:lpstr>
      <vt:lpstr>idea 1. internal にどうにかする</vt:lpstr>
      <vt:lpstr>PowerPoint Presentation</vt:lpstr>
      <vt:lpstr>variables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of Z-direction</dc:title>
  <dc:creator>asano</dc:creator>
  <cp:lastModifiedBy>asano</cp:lastModifiedBy>
  <cp:revision>118</cp:revision>
  <dcterms:created xsi:type="dcterms:W3CDTF">2006-08-16T00:00:00Z</dcterms:created>
  <dcterms:modified xsi:type="dcterms:W3CDTF">2012-02-10T23:49:51Z</dcterms:modified>
</cp:coreProperties>
</file>