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2" r:id="rId4"/>
    <p:sldId id="258" r:id="rId5"/>
    <p:sldId id="259" r:id="rId6"/>
    <p:sldId id="263" r:id="rId7"/>
    <p:sldId id="260" r:id="rId8"/>
    <p:sldId id="261" r:id="rId9"/>
    <p:sldId id="266" r:id="rId10"/>
    <p:sldId id="268" r:id="rId11"/>
    <p:sldId id="269" r:id="rId12"/>
    <p:sldId id="271" r:id="rId13"/>
    <p:sldId id="272" r:id="rId14"/>
    <p:sldId id="273" r:id="rId15"/>
    <p:sldId id="274" r:id="rId16"/>
    <p:sldId id="27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4" autoAdjust="0"/>
    <p:restoredTop sz="94660"/>
  </p:normalViewPr>
  <p:slideViewPr>
    <p:cSldViewPr>
      <p:cViewPr varScale="1">
        <p:scale>
          <a:sx n="79" d="100"/>
          <a:sy n="79" d="100"/>
        </p:scale>
        <p:origin x="-87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sz="9600" dirty="0" smtClean="0"/>
              <a:t>Z</a:t>
            </a:r>
            <a:r>
              <a:rPr kumimoji="1" lang="en-US" altLang="ja-JP" dirty="0" smtClean="0"/>
              <a:t>-alignment</a:t>
            </a:r>
            <a:endParaRPr kumimoji="1" lang="ja-JP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Hidemitsu </a:t>
            </a:r>
            <a:r>
              <a:rPr kumimoji="1" lang="en-US" altLang="ja-JP" dirty="0" smtClean="0"/>
              <a:t>Asano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10503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pc1z </a:t>
            </a:r>
            <a:r>
              <a:rPr kumimoji="1" lang="en-US" altLang="ja-JP" dirty="0" err="1" smtClean="0"/>
              <a:t>vs</a:t>
            </a:r>
            <a:r>
              <a:rPr kumimoji="1" lang="en-US" altLang="ja-JP" dirty="0" smtClean="0"/>
              <a:t> pc3 </a:t>
            </a:r>
            <a:r>
              <a:rPr kumimoji="1" lang="en-US" altLang="ja-JP" dirty="0" err="1" smtClean="0"/>
              <a:t>dz</a:t>
            </a:r>
            <a:r>
              <a:rPr kumimoji="1" lang="en-US" altLang="ja-JP" dirty="0" smtClean="0"/>
              <a:t> (east)</a:t>
            </a:r>
            <a:endParaRPr kumimoji="1" lang="ja-JP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6328" y="1828800"/>
            <a:ext cx="1020472" cy="36576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dirty="0" smtClean="0"/>
              <a:t>PC1  z (associated with CNT track)</a:t>
            </a:r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832" y="1441700"/>
            <a:ext cx="6855634" cy="4525963"/>
          </a:xfrm>
        </p:spPr>
      </p:pic>
      <p:sp>
        <p:nvSpPr>
          <p:cNvPr id="5" name="TextBox 4"/>
          <p:cNvSpPr txBox="1"/>
          <p:nvPr/>
        </p:nvSpPr>
        <p:spPr>
          <a:xfrm>
            <a:off x="6667500" y="5782997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pc3dz</a:t>
            </a:r>
            <a:endParaRPr kumimoji="1" lang="ja-JP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62400" y="6172200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????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706495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pc1 z (east)</a:t>
            </a:r>
            <a:endParaRPr kumimoji="1" lang="ja-JP" alt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653" y="1600200"/>
            <a:ext cx="6806693" cy="4525963"/>
          </a:xfrm>
        </p:spPr>
      </p:pic>
      <p:sp>
        <p:nvSpPr>
          <p:cNvPr id="5" name="TextBox 4"/>
          <p:cNvSpPr txBox="1"/>
          <p:nvPr/>
        </p:nvSpPr>
        <p:spPr>
          <a:xfrm>
            <a:off x="3429000" y="6477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??????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68259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 and outlook 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257800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kumimoji="1" lang="en-US" altLang="ja-JP" sz="2400" dirty="0" smtClean="0"/>
              <a:t>Our original plan is to align VTX ladders in the central arm coordinate. In x-y plane, all ladders are aligned in DCH coordinate.</a:t>
            </a:r>
          </a:p>
          <a:p>
            <a:pPr>
              <a:buFontTx/>
              <a:buChar char="-"/>
            </a:pPr>
            <a:r>
              <a:rPr kumimoji="1" lang="en-US" altLang="ja-JP" sz="2400" dirty="0" smtClean="0"/>
              <a:t>In z direction, there is a large (~1cm) discrepancy between VTX coordinate and central arm</a:t>
            </a:r>
            <a:r>
              <a:rPr kumimoji="1" lang="en-US" altLang="ja-JP" sz="2400" dirty="0"/>
              <a:t> </a:t>
            </a:r>
            <a:r>
              <a:rPr kumimoji="1" lang="en-US" altLang="ja-JP" sz="2400" dirty="0" smtClean="0"/>
              <a:t>coordinate , and between west arm and east arm also.</a:t>
            </a:r>
          </a:p>
          <a:p>
            <a:pPr>
              <a:buFontTx/>
              <a:buChar char="-"/>
            </a:pPr>
            <a:r>
              <a:rPr kumimoji="1" lang="en-US" altLang="ja-JP" sz="2400" dirty="0" smtClean="0"/>
              <a:t>We don’t think actual location of VTX is off around 1cm from the center of central magnet.  </a:t>
            </a:r>
          </a:p>
          <a:p>
            <a:pPr>
              <a:buFontTx/>
              <a:buChar char="-"/>
            </a:pPr>
            <a:r>
              <a:rPr kumimoji="1" lang="en-US" altLang="ja-JP" sz="2400" dirty="0" smtClean="0"/>
              <a:t>We need to match central arm coordinate system and VTX coordinate system for the alignment and global tracking .</a:t>
            </a:r>
          </a:p>
          <a:p>
            <a:pPr>
              <a:buFontTx/>
              <a:buChar char="-"/>
            </a:pPr>
            <a:r>
              <a:rPr kumimoji="1" lang="en-US" altLang="ja-JP" sz="2400" dirty="0" smtClean="0"/>
              <a:t>We will discuss with central arm detector experts about this coordinate problem.</a:t>
            </a:r>
          </a:p>
          <a:p>
            <a:pPr>
              <a:buFontTx/>
              <a:buChar char="-"/>
            </a:pPr>
            <a:endParaRPr kumimoji="1" lang="en-US" altLang="ja-JP" sz="2400" dirty="0" smtClean="0"/>
          </a:p>
          <a:p>
            <a:pPr marL="0" indent="0">
              <a:buNone/>
            </a:pPr>
            <a:endParaRPr kumimoji="1" lang="en-US" altLang="ja-JP" sz="2400" dirty="0" smtClean="0"/>
          </a:p>
          <a:p>
            <a:pPr marL="0" indent="0">
              <a:buNone/>
            </a:pPr>
            <a:r>
              <a:rPr kumimoji="1" lang="en-US" altLang="ja-JP" sz="2400" dirty="0" smtClean="0"/>
              <a:t>     </a:t>
            </a:r>
          </a:p>
          <a:p>
            <a:pPr marL="0" indent="0">
              <a:buNone/>
            </a:pPr>
            <a:r>
              <a:rPr kumimoji="1" lang="en-US" altLang="ja-JP" dirty="0" smtClean="0"/>
              <a:t>    </a:t>
            </a:r>
          </a:p>
          <a:p>
            <a:pPr marL="0" indent="0">
              <a:buNone/>
            </a:pPr>
            <a:r>
              <a:rPr kumimoji="1" lang="en-US" altLang="ja-JP" dirty="0" smtClean="0"/>
              <a:t>   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39260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53500" cy="4525963"/>
          </a:xfrm>
        </p:spPr>
        <p:txBody>
          <a:bodyPr/>
          <a:lstStyle/>
          <a:p>
            <a:r>
              <a:rPr kumimoji="1" lang="ja-JP" altLang="en-US" dirty="0"/>
              <a:t>ところ</a:t>
            </a:r>
            <a:r>
              <a:rPr kumimoji="1" lang="ja-JP" altLang="en-US" dirty="0" smtClean="0"/>
              <a:t>で </a:t>
            </a:r>
            <a:r>
              <a:rPr kumimoji="1" lang="en-US" altLang="ja-JP" dirty="0" smtClean="0"/>
              <a:t>VTX </a:t>
            </a:r>
            <a:r>
              <a:rPr kumimoji="1" lang="ja-JP" altLang="en-US" dirty="0" smtClean="0"/>
              <a:t>のアライメントどうしよう？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en-US" altLang="ja-JP" sz="2400" dirty="0"/>
              <a:t> </a:t>
            </a:r>
            <a:r>
              <a:rPr kumimoji="1" lang="en-US" altLang="ja-JP" sz="2400" dirty="0" smtClean="0"/>
              <a:t>    (1mm</a:t>
            </a:r>
            <a:r>
              <a:rPr kumimoji="1" lang="ja-JP" altLang="en-US" sz="2400" dirty="0" smtClean="0"/>
              <a:t>以下のスケールで</a:t>
            </a:r>
            <a:r>
              <a:rPr kumimoji="1" lang="en-US" altLang="ja-JP" sz="2400" dirty="0" smtClean="0"/>
              <a:t>)</a:t>
            </a:r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020265"/>
            <a:ext cx="6129949" cy="460913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361957"/>
            <a:ext cx="8049749" cy="847843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838200" y="914400"/>
            <a:ext cx="2760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Lei </a:t>
            </a:r>
            <a:r>
              <a:rPr kumimoji="1" lang="ja-JP" altLang="en-US" dirty="0" smtClean="0"/>
              <a:t>さんのスライドより</a:t>
            </a:r>
            <a:endParaRPr kumimoji="1" lang="ja-JP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663349" y="4038600"/>
            <a:ext cx="24806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 smtClean="0"/>
              <a:t>vtx</a:t>
            </a:r>
            <a:r>
              <a:rPr kumimoji="1" lang="en-US" altLang="ja-JP" dirty="0" smtClean="0"/>
              <a:t> west east gap</a:t>
            </a:r>
          </a:p>
          <a:p>
            <a:endParaRPr kumimoji="1" lang="en-US" altLang="ja-JP" dirty="0"/>
          </a:p>
          <a:p>
            <a:r>
              <a:rPr kumimoji="1" lang="ja-JP" altLang="en-US" dirty="0" smtClean="0"/>
              <a:t>今</a:t>
            </a:r>
            <a:r>
              <a:rPr kumimoji="1" lang="en-US" altLang="ja-JP" dirty="0" smtClean="0"/>
              <a:t>CNT</a:t>
            </a:r>
            <a:r>
              <a:rPr kumimoji="1" lang="ja-JP" altLang="en-US" dirty="0" smtClean="0"/>
              <a:t>を使うとカオスにな</a:t>
            </a:r>
            <a:r>
              <a:rPr kumimoji="1" lang="ja-JP" altLang="en-US" dirty="0"/>
              <a:t>り</a:t>
            </a:r>
            <a:r>
              <a:rPr kumimoji="1" lang="ja-JP" altLang="en-US" dirty="0" smtClean="0"/>
              <a:t>はしまいか？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83212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idea 1. internal </a:t>
            </a:r>
            <a:r>
              <a:rPr kumimoji="1" lang="ja-JP" altLang="en-US" dirty="0" smtClean="0"/>
              <a:t>にどうにかする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pixel 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survey</a:t>
            </a:r>
            <a:r>
              <a:rPr kumimoji="1" lang="ja-JP" altLang="en-US" dirty="0" smtClean="0"/>
              <a:t>を信じて、</a:t>
            </a:r>
            <a:r>
              <a:rPr kumimoji="1" lang="en-US" altLang="ja-JP" dirty="0" smtClean="0"/>
              <a:t>strip</a:t>
            </a:r>
            <a:r>
              <a:rPr kumimoji="1" lang="ja-JP" altLang="en-US" dirty="0" smtClean="0"/>
              <a:t>を動かしてみる。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ただし</a:t>
            </a:r>
            <a:r>
              <a:rPr kumimoji="1" lang="en-US" altLang="ja-JP" dirty="0" err="1" smtClean="0"/>
              <a:t>VTXwest-VTXeast</a:t>
            </a:r>
            <a:r>
              <a:rPr kumimoji="1" lang="ja-JP" altLang="en-US" dirty="0" smtClean="0"/>
              <a:t>はあると想定</a:t>
            </a:r>
            <a:r>
              <a:rPr kumimoji="1" lang="en-US" altLang="ja-JP" dirty="0" smtClean="0"/>
              <a:t>) </a:t>
            </a:r>
            <a:endParaRPr kumimoji="1" lang="ja-JP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1371600" y="4762500"/>
            <a:ext cx="31242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Rectangle 4"/>
          <p:cNvSpPr/>
          <p:nvPr/>
        </p:nvSpPr>
        <p:spPr>
          <a:xfrm>
            <a:off x="1600200" y="5105400"/>
            <a:ext cx="2667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Rectangle 5"/>
          <p:cNvSpPr/>
          <p:nvPr/>
        </p:nvSpPr>
        <p:spPr>
          <a:xfrm>
            <a:off x="2057400" y="5638800"/>
            <a:ext cx="18288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Rectangle 6"/>
          <p:cNvSpPr/>
          <p:nvPr/>
        </p:nvSpPr>
        <p:spPr>
          <a:xfrm>
            <a:off x="2057400" y="5943600"/>
            <a:ext cx="18288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590800" y="3810000"/>
            <a:ext cx="1676400" cy="2590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514600" y="6260068"/>
            <a:ext cx="1638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pixel-</a:t>
            </a:r>
            <a:r>
              <a:rPr kumimoji="1" lang="en-US" altLang="ja-JP" dirty="0" err="1" smtClean="0"/>
              <a:t>zvtx</a:t>
            </a:r>
            <a:endParaRPr kumimoji="1" lang="ja-JP" alt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3200400" y="4800600"/>
            <a:ext cx="457200" cy="0"/>
          </a:xfrm>
          <a:prstGeom prst="straightConnector1">
            <a:avLst/>
          </a:prstGeom>
          <a:ln w="28575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56770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2999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595" y="152400"/>
            <a:ext cx="8229600" cy="1143000"/>
          </a:xfrm>
        </p:spPr>
        <p:txBody>
          <a:bodyPr/>
          <a:lstStyle/>
          <a:p>
            <a:r>
              <a:rPr kumimoji="1" lang="en-US" altLang="ja-JP" dirty="0" smtClean="0"/>
              <a:t>variables </a:t>
            </a:r>
            <a:endParaRPr kumimoji="1" lang="ja-JP" alt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grpSp>
        <p:nvGrpSpPr>
          <p:cNvPr id="29" name="Group 28"/>
          <p:cNvGrpSpPr/>
          <p:nvPr/>
        </p:nvGrpSpPr>
        <p:grpSpPr>
          <a:xfrm>
            <a:off x="2606842" y="2133600"/>
            <a:ext cx="6468979" cy="4419600"/>
            <a:chOff x="701842" y="1447800"/>
            <a:chExt cx="8373979" cy="5105400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701842" y="4323416"/>
              <a:ext cx="8001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8694821" y="4339945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/>
                <a:t>Z</a:t>
              </a:r>
              <a:endParaRPr kumimoji="1" lang="ja-JP" altLang="en-US" dirty="0"/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3216442" y="3549871"/>
              <a:ext cx="2193758" cy="457200"/>
              <a:chOff x="3216442" y="3245071"/>
              <a:chExt cx="2438400" cy="762000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3749842" y="3961352"/>
                <a:ext cx="1371600" cy="4571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3749842" y="3808952"/>
                <a:ext cx="1371600" cy="4571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3445042" y="3549871"/>
                <a:ext cx="2057400" cy="76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3216442" y="3245071"/>
                <a:ext cx="2438400" cy="76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2" name="Rectangle 11"/>
            <p:cNvSpPr/>
            <p:nvPr/>
          </p:nvSpPr>
          <p:spPr>
            <a:xfrm>
              <a:off x="2606842" y="1721071"/>
              <a:ext cx="3733800" cy="304800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7" name="Straight Connector 16"/>
            <p:cNvCxnSpPr/>
            <p:nvPr/>
          </p:nvCxnSpPr>
          <p:spPr>
            <a:xfrm flipH="1">
              <a:off x="4267200" y="1447800"/>
              <a:ext cx="1524000" cy="2711671"/>
            </a:xfrm>
            <a:prstGeom prst="line">
              <a:avLst/>
            </a:prstGeom>
            <a:ln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Explosion 1 2"/>
            <p:cNvSpPr/>
            <p:nvPr/>
          </p:nvSpPr>
          <p:spPr>
            <a:xfrm>
              <a:off x="4098758" y="4114800"/>
              <a:ext cx="320842" cy="163945"/>
            </a:xfrm>
            <a:prstGeom prst="irregularSeal1">
              <a:avLst/>
            </a:prstGeom>
            <a:solidFill>
              <a:srgbClr val="FFFF00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Rectangle 18"/>
            <p:cNvSpPr/>
            <p:nvPr/>
          </p:nvSpPr>
          <p:spPr>
            <a:xfrm rot="10800000">
              <a:off x="2667000" y="6248400"/>
              <a:ext cx="3733800" cy="304800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3" name="Group 22"/>
            <p:cNvGrpSpPr/>
            <p:nvPr/>
          </p:nvGrpSpPr>
          <p:grpSpPr>
            <a:xfrm rot="10800000">
              <a:off x="3216442" y="4495799"/>
              <a:ext cx="2193758" cy="457200"/>
              <a:chOff x="3216442" y="3245071"/>
              <a:chExt cx="2438400" cy="762000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3749842" y="3961352"/>
                <a:ext cx="1371600" cy="4571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3749842" y="3808952"/>
                <a:ext cx="1371600" cy="4571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3445042" y="3549871"/>
                <a:ext cx="2057400" cy="76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3216442" y="3245071"/>
                <a:ext cx="2438400" cy="76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28" name="TextBox 27"/>
          <p:cNvSpPr txBox="1"/>
          <p:nvPr/>
        </p:nvSpPr>
        <p:spPr>
          <a:xfrm>
            <a:off x="-76200" y="1140579"/>
            <a:ext cx="473151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・</a:t>
            </a:r>
            <a:r>
              <a:rPr kumimoji="1" lang="en-US" altLang="ja-JP" dirty="0" smtClean="0"/>
              <a:t>(central arm west – central ar</a:t>
            </a:r>
            <a:r>
              <a:rPr kumimoji="1" lang="en-US" altLang="ja-JP" dirty="0"/>
              <a:t>m</a:t>
            </a:r>
            <a:r>
              <a:rPr kumimoji="1" lang="en-US" altLang="ja-JP" dirty="0" smtClean="0"/>
              <a:t> east) Z offset</a:t>
            </a:r>
          </a:p>
          <a:p>
            <a:endParaRPr kumimoji="1" lang="en-US" altLang="ja-JP" dirty="0"/>
          </a:p>
          <a:p>
            <a:r>
              <a:rPr kumimoji="1" lang="ja-JP" altLang="en-US" dirty="0" smtClean="0"/>
              <a:t>・</a:t>
            </a:r>
            <a:r>
              <a:rPr kumimoji="1" lang="en-US" altLang="ja-JP" dirty="0" smtClean="0"/>
              <a:t>(central arm west -  </a:t>
            </a:r>
            <a:r>
              <a:rPr kumimoji="1" lang="en-US" altLang="ja-JP" dirty="0" err="1" smtClean="0"/>
              <a:t>svx</a:t>
            </a:r>
            <a:r>
              <a:rPr kumimoji="1" lang="en-US" altLang="ja-JP" dirty="0" smtClean="0"/>
              <a:t> west  )Z offset</a:t>
            </a:r>
          </a:p>
          <a:p>
            <a:endParaRPr kumimoji="1" lang="en-US" altLang="ja-JP" dirty="0"/>
          </a:p>
          <a:p>
            <a:r>
              <a:rPr kumimoji="1" lang="ja-JP" altLang="en-US" dirty="0" smtClean="0"/>
              <a:t>・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svx</a:t>
            </a:r>
            <a:r>
              <a:rPr kumimoji="1" lang="en-US" altLang="ja-JP" dirty="0" smtClean="0"/>
              <a:t> west – </a:t>
            </a:r>
            <a:r>
              <a:rPr kumimoji="1" lang="en-US" altLang="ja-JP" dirty="0" err="1" smtClean="0"/>
              <a:t>svx</a:t>
            </a:r>
            <a:r>
              <a:rPr kumimoji="1" lang="en-US" altLang="ja-JP" dirty="0" smtClean="0"/>
              <a:t> east )Z offset </a:t>
            </a:r>
          </a:p>
          <a:p>
            <a:endParaRPr kumimoji="1" lang="en-US" altLang="ja-JP" dirty="0"/>
          </a:p>
          <a:p>
            <a:r>
              <a:rPr kumimoji="1" lang="ja-JP" altLang="en-US" dirty="0" smtClean="0"/>
              <a:t>・</a:t>
            </a:r>
            <a:r>
              <a:rPr kumimoji="1" lang="en-US" altLang="ja-JP" dirty="0" smtClean="0"/>
              <a:t>ladder by ladder z position in </a:t>
            </a:r>
            <a:r>
              <a:rPr kumimoji="1" lang="en-US" altLang="ja-JP" dirty="0" err="1" smtClean="0"/>
              <a:t>svx</a:t>
            </a:r>
            <a:r>
              <a:rPr kumimoji="1" lang="en-US" altLang="ja-JP" dirty="0" smtClean="0"/>
              <a:t> coordinate.</a:t>
            </a:r>
          </a:p>
          <a:p>
            <a:r>
              <a:rPr kumimoji="1" lang="en-US" altLang="ja-JP" dirty="0" smtClean="0"/>
              <a:t>(written in </a:t>
            </a:r>
            <a:r>
              <a:rPr kumimoji="1" lang="en-US" altLang="ja-JP" dirty="0" err="1" smtClean="0"/>
              <a:t>svxPISA.par</a:t>
            </a:r>
            <a:r>
              <a:rPr kumimoji="1" lang="en-US" altLang="ja-JP" dirty="0" smtClean="0"/>
              <a:t> ,should not be changed by access)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32415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analysis setup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run 349369</a:t>
            </a:r>
          </a:p>
          <a:p>
            <a:pPr marL="0" indent="0">
              <a:buNone/>
            </a:pPr>
            <a:r>
              <a:rPr kumimoji="1" lang="en-US" altLang="ja-JP" dirty="0" smtClean="0"/>
              <a:t>-10 &lt;</a:t>
            </a:r>
            <a:r>
              <a:rPr kumimoji="1" lang="en-US" altLang="ja-JP" dirty="0" err="1" smtClean="0"/>
              <a:t>zvtx</a:t>
            </a:r>
            <a:r>
              <a:rPr kumimoji="1" lang="en-US" altLang="ja-JP" dirty="0" smtClean="0"/>
              <a:t>&lt;10</a:t>
            </a:r>
          </a:p>
          <a:p>
            <a:pPr marL="0" indent="0">
              <a:buNone/>
            </a:pPr>
            <a:r>
              <a:rPr kumimoji="1" lang="en-US" altLang="ja-JP" dirty="0" smtClean="0"/>
              <a:t>no </a:t>
            </a:r>
            <a:r>
              <a:rPr kumimoji="1" lang="en-US" altLang="ja-JP" dirty="0" err="1" smtClean="0"/>
              <a:t>bbc</a:t>
            </a:r>
            <a:r>
              <a:rPr kumimoji="1" lang="en-US" altLang="ja-JP" dirty="0" smtClean="0"/>
              <a:t> charge cut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3955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458200" cy="6019800"/>
          </a:xfrm>
        </p:spPr>
        <p:txBody>
          <a:bodyPr>
            <a:normAutofit fontScale="85000" lnSpcReduction="20000"/>
          </a:bodyPr>
          <a:lstStyle/>
          <a:p>
            <a:r>
              <a:rPr kumimoji="1" lang="en-US" altLang="ja-JP" sz="2800" dirty="0" smtClean="0"/>
              <a:t>During run11 , we noticed mean of </a:t>
            </a:r>
            <a:r>
              <a:rPr kumimoji="1" lang="en-US" altLang="ja-JP" sz="2800" dirty="0" err="1" smtClean="0"/>
              <a:t>bbcz</a:t>
            </a:r>
            <a:r>
              <a:rPr kumimoji="1" lang="en-US" altLang="ja-JP" sz="2800" dirty="0" smtClean="0"/>
              <a:t> and Z- VTX( z-vertex measured by VTX) had a large difference (~4.5cm)</a:t>
            </a:r>
          </a:p>
          <a:p>
            <a:endParaRPr kumimoji="1" lang="en-US" altLang="ja-JP" dirty="0"/>
          </a:p>
          <a:p>
            <a:r>
              <a:rPr kumimoji="1" lang="en-US" altLang="ja-JP" sz="2800" dirty="0" smtClean="0"/>
              <a:t>VTX group asked BBC</a:t>
            </a:r>
          </a:p>
          <a:p>
            <a:pPr marL="0" indent="0">
              <a:buNone/>
            </a:pPr>
            <a:r>
              <a:rPr kumimoji="1" lang="en-US" altLang="ja-JP" sz="2800" dirty="0" smtClean="0"/>
              <a:t>experts to move </a:t>
            </a:r>
            <a:r>
              <a:rPr kumimoji="1" lang="en-US" altLang="ja-JP" sz="2800" dirty="0" err="1" smtClean="0"/>
              <a:t>bbcz</a:t>
            </a:r>
            <a:r>
              <a:rPr kumimoji="1" lang="en-US" altLang="ja-JP" sz="2800" dirty="0" smtClean="0"/>
              <a:t> </a:t>
            </a:r>
          </a:p>
          <a:p>
            <a:pPr marL="0" indent="0">
              <a:buNone/>
            </a:pPr>
            <a:r>
              <a:rPr kumimoji="1" lang="en-US" altLang="ja-JP" sz="2800" dirty="0" smtClean="0"/>
              <a:t>mean position, because </a:t>
            </a:r>
          </a:p>
          <a:p>
            <a:pPr marL="0" indent="0">
              <a:buNone/>
            </a:pPr>
            <a:r>
              <a:rPr kumimoji="1" lang="en-US" altLang="ja-JP" sz="2800" dirty="0" smtClean="0"/>
              <a:t>VTX lost BBC narrow trigger </a:t>
            </a:r>
          </a:p>
          <a:p>
            <a:pPr marL="0" indent="0">
              <a:buNone/>
            </a:pPr>
            <a:r>
              <a:rPr kumimoji="1" lang="en-US" altLang="ja-JP" sz="2800" dirty="0" smtClean="0"/>
              <a:t>events around 10 %.</a:t>
            </a:r>
          </a:p>
          <a:p>
            <a:pPr marL="0" indent="0">
              <a:buNone/>
            </a:pPr>
            <a:endParaRPr kumimoji="1" lang="en-US" altLang="ja-JP" sz="2800" dirty="0"/>
          </a:p>
          <a:p>
            <a:pPr marL="0" indent="0">
              <a:buNone/>
            </a:pPr>
            <a:endParaRPr kumimoji="1" lang="en-US" altLang="ja-JP" sz="2800" dirty="0" smtClean="0"/>
          </a:p>
          <a:p>
            <a:pPr marL="0" indent="0">
              <a:buNone/>
            </a:pPr>
            <a:endParaRPr kumimoji="1" lang="en-US" altLang="ja-JP" sz="2800" dirty="0"/>
          </a:p>
          <a:p>
            <a:pPr marL="0" indent="0">
              <a:buNone/>
            </a:pPr>
            <a:endParaRPr kumimoji="1" lang="en-US" altLang="ja-JP" sz="2800" dirty="0" smtClean="0"/>
          </a:p>
          <a:p>
            <a:pPr marL="0" indent="0">
              <a:buNone/>
            </a:pPr>
            <a:endParaRPr kumimoji="1" lang="en-US" altLang="ja-JP" sz="2800" dirty="0"/>
          </a:p>
          <a:p>
            <a:pPr marL="0" indent="0">
              <a:buNone/>
            </a:pPr>
            <a:r>
              <a:rPr kumimoji="1" lang="en-US" altLang="ja-JP" sz="2800" dirty="0" smtClean="0"/>
              <a:t>After June 7</a:t>
            </a:r>
            <a:r>
              <a:rPr kumimoji="1" lang="en-US" altLang="ja-JP" sz="2800" baseline="30000" dirty="0" smtClean="0"/>
              <a:t>th</a:t>
            </a:r>
            <a:r>
              <a:rPr kumimoji="1" lang="en-US" altLang="ja-JP" sz="2800" dirty="0" smtClean="0"/>
              <a:t> 2011, </a:t>
            </a:r>
            <a:r>
              <a:rPr kumimoji="1" lang="en-US" altLang="ja-JP" sz="2800" dirty="0" err="1" smtClean="0"/>
              <a:t>bbcz</a:t>
            </a:r>
            <a:r>
              <a:rPr kumimoji="1" lang="en-US" altLang="ja-JP" sz="2800" dirty="0" smtClean="0"/>
              <a:t> mean  is roughly adjusted to Z-VTX (next slide)</a:t>
            </a:r>
          </a:p>
          <a:p>
            <a:pPr marL="0" indent="0">
              <a:buNone/>
            </a:pPr>
            <a:r>
              <a:rPr kumimoji="1" lang="en-US" altLang="ja-JP" sz="2800" dirty="0" smtClean="0"/>
              <a:t> </a:t>
            </a:r>
          </a:p>
          <a:p>
            <a:pPr marL="0" indent="0">
              <a:buNone/>
            </a:pPr>
            <a:endParaRPr kumimoji="1" lang="en-US" altLang="ja-JP" sz="2800" dirty="0" smtClean="0"/>
          </a:p>
          <a:p>
            <a:pPr marL="0" indent="0">
              <a:buNone/>
            </a:pPr>
            <a:endParaRPr kumimoji="1" lang="ja-JP" alt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628455"/>
            <a:ext cx="4132162" cy="2743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499684" y="4375666"/>
            <a:ext cx="1236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 smtClean="0"/>
              <a:t>unit:cm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52330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kumimoji="1" lang="en-US" altLang="ja-JP" dirty="0" err="1" smtClean="0"/>
              <a:t>bbcz</a:t>
            </a:r>
            <a:r>
              <a:rPr kumimoji="1" lang="en-US" altLang="ja-JP" dirty="0" smtClean="0"/>
              <a:t> – </a:t>
            </a:r>
            <a:r>
              <a:rPr kumimoji="1" lang="en-US" altLang="ja-JP" dirty="0" err="1" smtClean="0"/>
              <a:t>svx</a:t>
            </a:r>
            <a:r>
              <a:rPr kumimoji="1" lang="en-US" altLang="ja-JP" dirty="0" smtClean="0"/>
              <a:t> primary (Z)</a:t>
            </a:r>
            <a:endParaRPr kumimoji="1" lang="ja-JP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153400" y="5638800"/>
            <a:ext cx="1236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 smtClean="0"/>
              <a:t>unit:cm</a:t>
            </a:r>
            <a:endParaRPr kumimoji="1" lang="ja-JP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2819400"/>
            <a:ext cx="2971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This is a difference btw</a:t>
            </a:r>
          </a:p>
          <a:p>
            <a:r>
              <a:rPr kumimoji="1" lang="en-US" altLang="ja-JP" dirty="0" err="1" smtClean="0"/>
              <a:t>bbcz</a:t>
            </a:r>
            <a:r>
              <a:rPr kumimoji="1" lang="en-US" altLang="ja-JP" dirty="0" smtClean="0"/>
              <a:t> and primary </a:t>
            </a:r>
            <a:r>
              <a:rPr kumimoji="1" lang="en-US" altLang="ja-JP" dirty="0" err="1" smtClean="0"/>
              <a:t>z_vertex</a:t>
            </a:r>
            <a:r>
              <a:rPr kumimoji="1" lang="en-US" altLang="ja-JP" dirty="0" smtClean="0"/>
              <a:t> position calculated by VTX.</a:t>
            </a:r>
          </a:p>
          <a:p>
            <a:endParaRPr kumimoji="1" lang="en-US" altLang="ja-JP" dirty="0"/>
          </a:p>
          <a:p>
            <a:r>
              <a:rPr kumimoji="1" lang="en-US" altLang="ja-JP" dirty="0" err="1" smtClean="0"/>
              <a:t>bbcz</a:t>
            </a:r>
            <a:r>
              <a:rPr kumimoji="1" lang="en-US" altLang="ja-JP" dirty="0" smtClean="0"/>
              <a:t> mean is in good agreement with VTX_Z </a:t>
            </a:r>
          </a:p>
          <a:p>
            <a:r>
              <a:rPr kumimoji="1" lang="en-US" altLang="ja-JP" dirty="0" smtClean="0"/>
              <a:t>after Jun. 7th</a:t>
            </a:r>
            <a:endParaRPr kumimoji="1" lang="en-US" altLang="ja-JP" dirty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1371600"/>
            <a:ext cx="213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RUN# 349369 </a:t>
            </a:r>
          </a:p>
          <a:p>
            <a:r>
              <a:rPr kumimoji="1" lang="en-US" altLang="ja-JP" dirty="0" err="1" smtClean="0"/>
              <a:t>Au+Au</a:t>
            </a:r>
            <a:r>
              <a:rPr kumimoji="1" lang="en-US" altLang="ja-JP" dirty="0" smtClean="0"/>
              <a:t> 200 </a:t>
            </a:r>
            <a:r>
              <a:rPr kumimoji="1" lang="en-US" altLang="ja-JP" dirty="0" err="1" smtClean="0"/>
              <a:t>GeV</a:t>
            </a:r>
            <a:endParaRPr kumimoji="1" lang="en-US" altLang="ja-JP" dirty="0" smtClean="0"/>
          </a:p>
          <a:p>
            <a:r>
              <a:rPr kumimoji="1" lang="en-US" altLang="ja-JP" dirty="0" smtClean="0"/>
              <a:t>date : Jun,18</a:t>
            </a:r>
            <a:r>
              <a:rPr kumimoji="1" lang="en-US" altLang="ja-JP" baseline="30000" dirty="0" smtClean="0"/>
              <a:t>th</a:t>
            </a:r>
            <a:r>
              <a:rPr kumimoji="1" lang="en-US" altLang="ja-JP" dirty="0" smtClean="0"/>
              <a:t> 2011</a:t>
            </a:r>
            <a:endParaRPr kumimoji="1" lang="ja-JP" alt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4253" y="1524000"/>
            <a:ext cx="5771147" cy="3883005"/>
          </a:xfrm>
        </p:spPr>
      </p:pic>
    </p:spTree>
    <p:extLst>
      <p:ext uri="{BB962C8B-B14F-4D97-AF65-F5344CB8AC3E}">
        <p14:creationId xmlns:p14="http://schemas.microsoft.com/office/powerpoint/2010/main" val="955696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8229600" cy="1143000"/>
          </a:xfrm>
        </p:spPr>
        <p:txBody>
          <a:bodyPr/>
          <a:lstStyle/>
          <a:p>
            <a:r>
              <a:rPr kumimoji="1" lang="en-US" altLang="ja-JP" dirty="0" err="1" smtClean="0"/>
              <a:t>padvtx</a:t>
            </a:r>
            <a:r>
              <a:rPr kumimoji="1" lang="en-US" altLang="ja-JP" dirty="0" smtClean="0"/>
              <a:t>[2]-</a:t>
            </a:r>
            <a:r>
              <a:rPr kumimoji="1" lang="en-US" altLang="ja-JP" dirty="0" err="1" smtClean="0"/>
              <a:t>svx</a:t>
            </a:r>
            <a:r>
              <a:rPr kumimoji="1" lang="en-US" altLang="ja-JP" dirty="0" smtClean="0"/>
              <a:t> primary z</a:t>
            </a:r>
            <a:endParaRPr kumimoji="1" lang="ja-JP" alt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9" y="1561834"/>
            <a:ext cx="6594431" cy="4525963"/>
          </a:xfrm>
        </p:spPr>
      </p:pic>
      <p:sp>
        <p:nvSpPr>
          <p:cNvPr id="5" name="TextBox 4"/>
          <p:cNvSpPr txBox="1"/>
          <p:nvPr/>
        </p:nvSpPr>
        <p:spPr>
          <a:xfrm>
            <a:off x="5105400" y="6079776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 smtClean="0"/>
              <a:t>padvtx</a:t>
            </a:r>
            <a:r>
              <a:rPr kumimoji="1" lang="en-US" altLang="ja-JP" dirty="0" smtClean="0"/>
              <a:t> is obtained from </a:t>
            </a:r>
            <a:r>
              <a:rPr kumimoji="1" lang="en-US" altLang="ja-JP" dirty="0" err="1" smtClean="0"/>
              <a:t>vtxout</a:t>
            </a:r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447800"/>
            <a:ext cx="2057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 smtClean="0"/>
              <a:t>but,in</a:t>
            </a:r>
            <a:r>
              <a:rPr kumimoji="1" lang="en-US" altLang="ja-JP" dirty="0" smtClean="0"/>
              <a:t> the same run,</a:t>
            </a:r>
          </a:p>
          <a:p>
            <a:endParaRPr kumimoji="1" lang="en-US" altLang="ja-JP" dirty="0"/>
          </a:p>
          <a:p>
            <a:r>
              <a:rPr kumimoji="1" lang="en-US" altLang="ja-JP" dirty="0" err="1" smtClean="0"/>
              <a:t>Z_vertex</a:t>
            </a:r>
            <a:r>
              <a:rPr kumimoji="1" lang="en-US" altLang="ja-JP" dirty="0" smtClean="0"/>
              <a:t> calculated  from pad chamber </a:t>
            </a:r>
          </a:p>
          <a:p>
            <a:r>
              <a:rPr kumimoji="1" lang="en-US" altLang="ja-JP" dirty="0" smtClean="0"/>
              <a:t>is off from VTX_Z</a:t>
            </a:r>
          </a:p>
          <a:p>
            <a:r>
              <a:rPr kumimoji="1" lang="en-US" altLang="ja-JP" dirty="0" smtClean="0"/>
              <a:t>(~1 cm)</a:t>
            </a:r>
          </a:p>
          <a:p>
            <a:endParaRPr kumimoji="1" lang="en-US" altLang="ja-JP" dirty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288438" y="5802868"/>
            <a:ext cx="1236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 smtClean="0"/>
              <a:t>unit:cm</a:t>
            </a:r>
            <a:endParaRPr kumimoji="1" lang="ja-JP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3962400"/>
            <a:ext cx="289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There is </a:t>
            </a:r>
            <a:r>
              <a:rPr kumimoji="1" lang="en-US" altLang="ja-JP" dirty="0"/>
              <a:t>a discrepancy between </a:t>
            </a:r>
            <a:r>
              <a:rPr kumimoji="1" lang="en-US" altLang="ja-JP" dirty="0" smtClean="0"/>
              <a:t>pad chamber coordinate and VTX coordinate in z-direction.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78755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990600" y="345190"/>
            <a:ext cx="2819400" cy="1729446"/>
            <a:chOff x="1752600" y="228418"/>
            <a:chExt cx="2819400" cy="1729446"/>
          </a:xfrm>
        </p:grpSpPr>
        <p:sp>
          <p:nvSpPr>
            <p:cNvPr id="10" name="Rectangle 9"/>
            <p:cNvSpPr/>
            <p:nvPr/>
          </p:nvSpPr>
          <p:spPr>
            <a:xfrm>
              <a:off x="1752600" y="413084"/>
              <a:ext cx="16002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752600" y="1066800"/>
              <a:ext cx="1600200" cy="76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581400" y="914400"/>
              <a:ext cx="990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PC1</a:t>
              </a:r>
              <a:endParaRPr kumimoji="1" lang="ja-JP" alt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597442" y="228418"/>
              <a:ext cx="838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PC3</a:t>
              </a:r>
              <a:endParaRPr kumimoji="1" lang="ja-JP" altLang="en-US" dirty="0"/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V="1">
              <a:off x="1981200" y="228418"/>
              <a:ext cx="1143000" cy="1524182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1968667" y="1588532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err="1" smtClean="0"/>
                <a:t>pad</a:t>
              </a:r>
              <a:r>
                <a:rPr kumimoji="1" lang="en-US" altLang="ja-JP" dirty="0" err="1" smtClean="0"/>
                <a:t>vtx</a:t>
              </a:r>
              <a:endParaRPr kumimoji="1" lang="ja-JP" altLang="en-US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1963904" y="1716407"/>
              <a:ext cx="45719" cy="45719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FF00"/>
                </a:solidFill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2454592" y="1076326"/>
              <a:ext cx="45719" cy="45719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FF00"/>
                </a:solidFill>
              </a:endParaRPr>
            </a:p>
          </p:txBody>
        </p:sp>
        <p:sp>
          <p:nvSpPr>
            <p:cNvPr id="18" name="6-Point Star 17"/>
            <p:cNvSpPr/>
            <p:nvPr/>
          </p:nvSpPr>
          <p:spPr>
            <a:xfrm>
              <a:off x="2921167" y="358941"/>
              <a:ext cx="126833" cy="154003"/>
            </a:xfrm>
            <a:prstGeom prst="star6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26" name="Straight Arrow Connector 25"/>
          <p:cNvCxnSpPr>
            <a:endCxn id="16" idx="7"/>
          </p:cNvCxnSpPr>
          <p:nvPr/>
        </p:nvCxnSpPr>
        <p:spPr>
          <a:xfrm>
            <a:off x="1201904" y="345190"/>
            <a:ext cx="39024" cy="14946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990600" y="1524000"/>
            <a:ext cx="1016167" cy="0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057400" y="1383268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 search window from </a:t>
            </a:r>
            <a:r>
              <a:rPr kumimoji="1" lang="en-US" altLang="ja-JP" dirty="0" err="1" smtClean="0"/>
              <a:t>bbcz</a:t>
            </a:r>
            <a:endParaRPr kumimoji="1" lang="ja-JP" altLang="en-US" dirty="0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7811" y="2894935"/>
            <a:ext cx="5218625" cy="3568673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4800600" y="295870"/>
            <a:ext cx="4038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1.select pc1,3 clusters associated with CNT track</a:t>
            </a:r>
          </a:p>
          <a:p>
            <a:r>
              <a:rPr kumimoji="1" lang="en-US" altLang="ja-JP" dirty="0" smtClean="0"/>
              <a:t>2. straight line projection to (</a:t>
            </a:r>
            <a:r>
              <a:rPr kumimoji="1" lang="en-US" altLang="ja-JP" dirty="0" err="1" smtClean="0"/>
              <a:t>x,y</a:t>
            </a:r>
            <a:r>
              <a:rPr kumimoji="1" lang="en-US" altLang="ja-JP" dirty="0" smtClean="0"/>
              <a:t>)=(0,0)</a:t>
            </a:r>
          </a:p>
          <a:p>
            <a:r>
              <a:rPr kumimoji="1" lang="en-US" altLang="ja-JP" dirty="0" smtClean="0"/>
              <a:t>3. cut </a:t>
            </a:r>
            <a:r>
              <a:rPr kumimoji="1" lang="en-US" altLang="ja-JP" dirty="0" err="1" smtClean="0"/>
              <a:t>z_vertex</a:t>
            </a:r>
            <a:r>
              <a:rPr kumimoji="1" lang="en-US" altLang="ja-JP" dirty="0" smtClean="0"/>
              <a:t> far from </a:t>
            </a:r>
            <a:r>
              <a:rPr kumimoji="1" lang="en-US" altLang="ja-JP" dirty="0" err="1" smtClean="0"/>
              <a:t>bbcz</a:t>
            </a:r>
            <a:r>
              <a:rPr kumimoji="1" lang="en-US" altLang="ja-JP" dirty="0" smtClean="0"/>
              <a:t> (&gt;4cm)</a:t>
            </a:r>
          </a:p>
          <a:p>
            <a:r>
              <a:rPr kumimoji="1" lang="en-US" altLang="ja-JP" dirty="0" smtClean="0"/>
              <a:t>4. calculate mean of  </a:t>
            </a:r>
            <a:r>
              <a:rPr kumimoji="1" lang="en-US" altLang="ja-JP" dirty="0" err="1" smtClean="0"/>
              <a:t>zvtx</a:t>
            </a:r>
            <a:r>
              <a:rPr kumimoji="1" lang="en-US" altLang="ja-JP" dirty="0" smtClean="0"/>
              <a:t> from 3.  on east and west arm individually event by event.</a:t>
            </a:r>
          </a:p>
          <a:p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1247623" y="295870"/>
            <a:ext cx="543077" cy="14567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Picture 4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07" y="2667000"/>
            <a:ext cx="3416762" cy="2286000"/>
          </a:xfrm>
          <a:prstGeom prst="rect">
            <a:avLst/>
          </a:prstGeom>
        </p:spPr>
      </p:pic>
      <p:sp>
        <p:nvSpPr>
          <p:cNvPr id="45" name="TextBox 44"/>
          <p:cNvSpPr txBox="1"/>
          <p:nvPr/>
        </p:nvSpPr>
        <p:spPr>
          <a:xfrm>
            <a:off x="2225842" y="4920734"/>
            <a:ext cx="974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 smtClean="0"/>
              <a:t>bbcz</a:t>
            </a:r>
            <a:endParaRPr kumimoji="1" lang="ja-JP" alt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-80665" y="2894935"/>
            <a:ext cx="461665" cy="1524665"/>
          </a:xfrm>
          <a:prstGeom prst="rect">
            <a:avLst/>
          </a:prstGeom>
          <a:solidFill>
            <a:schemeClr val="bg1"/>
          </a:solidFill>
        </p:spPr>
        <p:txBody>
          <a:bodyPr vert="eaVert" wrap="square" rtlCol="0">
            <a:spAutoFit/>
          </a:bodyPr>
          <a:lstStyle/>
          <a:p>
            <a:r>
              <a:rPr kumimoji="1" lang="en-US" altLang="ja-JP" dirty="0" err="1" smtClean="0"/>
              <a:t>padvtx_west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73574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3700" y="2179637"/>
            <a:ext cx="6336348" cy="4525963"/>
          </a:xfrm>
        </p:spPr>
      </p:pic>
      <p:sp>
        <p:nvSpPr>
          <p:cNvPr id="5" name="TextBox 4"/>
          <p:cNvSpPr txBox="1"/>
          <p:nvPr/>
        </p:nvSpPr>
        <p:spPr>
          <a:xfrm>
            <a:off x="6934200" y="3613666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 smtClean="0">
                <a:solidFill>
                  <a:srgbClr val="0070C0"/>
                </a:solidFill>
              </a:rPr>
              <a:t>blue</a:t>
            </a:r>
            <a:r>
              <a:rPr kumimoji="1" lang="en-US" altLang="ja-JP" dirty="0" err="1" smtClean="0"/>
              <a:t>:west</a:t>
            </a:r>
            <a:r>
              <a:rPr kumimoji="1" lang="en-US" altLang="ja-JP" dirty="0" smtClean="0"/>
              <a:t> pc3dz</a:t>
            </a:r>
          </a:p>
          <a:p>
            <a:r>
              <a:rPr kumimoji="1" lang="en-US" altLang="ja-JP" dirty="0" err="1" smtClean="0">
                <a:solidFill>
                  <a:srgbClr val="FF0000"/>
                </a:solidFill>
              </a:rPr>
              <a:t>red</a:t>
            </a:r>
            <a:r>
              <a:rPr kumimoji="1" lang="en-US" altLang="ja-JP" dirty="0" err="1" smtClean="0"/>
              <a:t>:east</a:t>
            </a:r>
            <a:r>
              <a:rPr kumimoji="1" lang="en-US" altLang="ja-JP" dirty="0" smtClean="0"/>
              <a:t> pc3dz</a:t>
            </a:r>
            <a:endParaRPr kumimoji="1" lang="ja-JP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72653" y="-10391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pc3dz</a:t>
            </a:r>
            <a:endParaRPr kumimoji="1" lang="ja-JP" alt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1752600" y="228418"/>
            <a:ext cx="4419600" cy="1817314"/>
            <a:chOff x="1752600" y="228418"/>
            <a:chExt cx="4419600" cy="1817314"/>
          </a:xfrm>
        </p:grpSpPr>
        <p:sp>
          <p:nvSpPr>
            <p:cNvPr id="8" name="Rectangle 7"/>
            <p:cNvSpPr/>
            <p:nvPr/>
          </p:nvSpPr>
          <p:spPr>
            <a:xfrm>
              <a:off x="1752600" y="413084"/>
              <a:ext cx="16002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752600" y="1066800"/>
              <a:ext cx="1600200" cy="76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581400" y="914400"/>
              <a:ext cx="990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PC1</a:t>
              </a:r>
              <a:endParaRPr kumimoji="1" lang="ja-JP" alt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597442" y="228418"/>
              <a:ext cx="838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PC3</a:t>
              </a:r>
              <a:endParaRPr kumimoji="1" lang="ja-JP" altLang="en-US" dirty="0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flipV="1">
              <a:off x="1981200" y="228418"/>
              <a:ext cx="1143000" cy="152418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1968667" y="1676400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err="1" smtClean="0"/>
                <a:t>bbcz</a:t>
              </a:r>
              <a:endParaRPr kumimoji="1" lang="ja-JP" altLang="en-US" dirty="0"/>
            </a:p>
          </p:txBody>
        </p:sp>
        <p:sp>
          <p:nvSpPr>
            <p:cNvPr id="20" name="Oval 19"/>
            <p:cNvSpPr/>
            <p:nvPr/>
          </p:nvSpPr>
          <p:spPr>
            <a:xfrm>
              <a:off x="1963904" y="1716407"/>
              <a:ext cx="45719" cy="45719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FF00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2454592" y="1076326"/>
              <a:ext cx="45719" cy="45719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FF00"/>
                </a:solidFill>
              </a:endParaRPr>
            </a:p>
          </p:txBody>
        </p:sp>
        <p:sp>
          <p:nvSpPr>
            <p:cNvPr id="22" name="6-Point Star 21"/>
            <p:cNvSpPr/>
            <p:nvPr/>
          </p:nvSpPr>
          <p:spPr>
            <a:xfrm>
              <a:off x="2722645" y="358941"/>
              <a:ext cx="126833" cy="154003"/>
            </a:xfrm>
            <a:prstGeom prst="star6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2819400" y="228600"/>
              <a:ext cx="228600" cy="0"/>
            </a:xfrm>
            <a:prstGeom prst="straightConnector1">
              <a:avLst/>
            </a:prstGeom>
            <a:ln>
              <a:solidFill>
                <a:srgbClr val="00B050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flipV="1">
              <a:off x="4800600" y="358941"/>
              <a:ext cx="0" cy="555459"/>
            </a:xfrm>
            <a:prstGeom prst="straightConnector1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V="1">
              <a:off x="4800600" y="1044741"/>
              <a:ext cx="0" cy="555459"/>
            </a:xfrm>
            <a:prstGeom prst="straightConnector1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4876800" y="1143000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2.5m</a:t>
              </a:r>
              <a:endParaRPr kumimoji="1" lang="ja-JP" alt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953000" y="413084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2.4m</a:t>
              </a:r>
              <a:endParaRPr kumimoji="1" lang="ja-JP" altLang="en-US" dirty="0"/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5410200" y="1277034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pc3dz=</a:t>
            </a:r>
          </a:p>
          <a:p>
            <a:r>
              <a:rPr kumimoji="1" lang="en-US" altLang="ja-JP" dirty="0" smtClean="0"/>
              <a:t>(cluster position – CNT projected point)</a:t>
            </a:r>
            <a:endParaRPr kumimoji="1" lang="ja-JP" alt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848600" y="6488668"/>
            <a:ext cx="1236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 smtClean="0"/>
              <a:t>unit:cm</a:t>
            </a:r>
            <a:endParaRPr kumimoji="1" lang="ja-JP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403156" y="1295400"/>
            <a:ext cx="1559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CNT track</a:t>
            </a:r>
            <a:endParaRPr kumimoji="1" lang="ja-JP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2743200"/>
            <a:ext cx="24031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There is also a discrepancy btw </a:t>
            </a:r>
          </a:p>
          <a:p>
            <a:r>
              <a:rPr kumimoji="1" lang="en-US" altLang="ja-JP" dirty="0" smtClean="0"/>
              <a:t>EAST arm and WEST arm.</a:t>
            </a:r>
          </a:p>
          <a:p>
            <a:endParaRPr kumimoji="1" lang="en-US" altLang="ja-JP" dirty="0"/>
          </a:p>
          <a:p>
            <a:r>
              <a:rPr kumimoji="1" lang="en-US" altLang="ja-JP" dirty="0" smtClean="0"/>
              <a:t>This plot is pc3dz for west arm only(blue) and pc3dz for east arm only (red).</a:t>
            </a:r>
          </a:p>
          <a:p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bbc</a:t>
            </a:r>
            <a:r>
              <a:rPr kumimoji="1" lang="en-US" altLang="ja-JP" dirty="0" smtClean="0"/>
              <a:t> charge &lt;200 cut is applied.)</a:t>
            </a:r>
          </a:p>
          <a:p>
            <a:r>
              <a:rPr kumimoji="1" lang="en-US" altLang="ja-JP" dirty="0" smtClean="0"/>
              <a:t>The difference is ~1cm.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4356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8866" y="2209801"/>
            <a:ext cx="6243293" cy="426983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216234" y="3553326"/>
            <a:ext cx="19277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 smtClean="0">
                <a:solidFill>
                  <a:srgbClr val="0070C0"/>
                </a:solidFill>
              </a:rPr>
              <a:t>blue</a:t>
            </a:r>
            <a:r>
              <a:rPr kumimoji="1" lang="en-US" altLang="ja-JP" dirty="0" err="1" smtClean="0"/>
              <a:t>:west</a:t>
            </a:r>
            <a:r>
              <a:rPr kumimoji="1" lang="en-US" altLang="ja-JP" dirty="0" smtClean="0"/>
              <a:t> </a:t>
            </a:r>
            <a:r>
              <a:rPr kumimoji="1" lang="en-US" altLang="ja-JP" dirty="0" err="1" smtClean="0"/>
              <a:t>emcdz</a:t>
            </a:r>
            <a:endParaRPr kumimoji="1" lang="en-US" altLang="ja-JP" dirty="0" smtClean="0"/>
          </a:p>
          <a:p>
            <a:r>
              <a:rPr kumimoji="1" lang="en-US" altLang="ja-JP" dirty="0" err="1" smtClean="0">
                <a:solidFill>
                  <a:srgbClr val="FF0000"/>
                </a:solidFill>
              </a:rPr>
              <a:t>red</a:t>
            </a:r>
            <a:r>
              <a:rPr kumimoji="1" lang="en-US" altLang="ja-JP" dirty="0" err="1" smtClean="0"/>
              <a:t>:east</a:t>
            </a:r>
            <a:r>
              <a:rPr kumimoji="1" lang="en-US" altLang="ja-JP" dirty="0" smtClean="0"/>
              <a:t> </a:t>
            </a:r>
            <a:r>
              <a:rPr kumimoji="1" lang="en-US" altLang="ja-JP" dirty="0" err="1" smtClean="0"/>
              <a:t>emcdz</a:t>
            </a:r>
            <a:endParaRPr kumimoji="1" lang="ja-JP" alt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752600" y="228418"/>
            <a:ext cx="3505200" cy="1817314"/>
            <a:chOff x="1752600" y="228418"/>
            <a:chExt cx="3505200" cy="1817314"/>
          </a:xfrm>
        </p:grpSpPr>
        <p:sp>
          <p:nvSpPr>
            <p:cNvPr id="9" name="Rectangle 8"/>
            <p:cNvSpPr/>
            <p:nvPr/>
          </p:nvSpPr>
          <p:spPr>
            <a:xfrm>
              <a:off x="1752600" y="413084"/>
              <a:ext cx="16002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752600" y="1066800"/>
              <a:ext cx="1600200" cy="76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581400" y="914400"/>
              <a:ext cx="990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PC1</a:t>
              </a:r>
              <a:endParaRPr kumimoji="1" lang="ja-JP" alt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597442" y="228418"/>
              <a:ext cx="16603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err="1" smtClean="0"/>
                <a:t>EMCal</a:t>
              </a:r>
              <a:r>
                <a:rPr kumimoji="1" lang="en-US" altLang="ja-JP" dirty="0" smtClean="0"/>
                <a:t> cluster </a:t>
              </a:r>
              <a:endParaRPr kumimoji="1" lang="ja-JP" altLang="en-US" dirty="0"/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V="1">
              <a:off x="1981200" y="228418"/>
              <a:ext cx="1143000" cy="152418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1968667" y="1676400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err="1" smtClean="0"/>
                <a:t>bbcz</a:t>
              </a:r>
              <a:endParaRPr kumimoji="1" lang="ja-JP" altLang="en-US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1963904" y="1716407"/>
              <a:ext cx="45719" cy="45719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FF00"/>
                </a:solidFill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2454592" y="1076326"/>
              <a:ext cx="45719" cy="45719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FF00"/>
                </a:solidFill>
              </a:endParaRPr>
            </a:p>
          </p:txBody>
        </p:sp>
        <p:sp>
          <p:nvSpPr>
            <p:cNvPr id="18" name="6-Point Star 17"/>
            <p:cNvSpPr/>
            <p:nvPr/>
          </p:nvSpPr>
          <p:spPr>
            <a:xfrm>
              <a:off x="2722645" y="358941"/>
              <a:ext cx="126833" cy="154003"/>
            </a:xfrm>
            <a:prstGeom prst="star6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2819400" y="228600"/>
              <a:ext cx="228600" cy="0"/>
            </a:xfrm>
            <a:prstGeom prst="straightConnector1">
              <a:avLst/>
            </a:prstGeom>
            <a:ln>
              <a:solidFill>
                <a:srgbClr val="00B050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2403156" y="1295400"/>
            <a:ext cx="1559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CNT track</a:t>
            </a:r>
            <a:endParaRPr kumimoji="1" lang="ja-JP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2743200"/>
            <a:ext cx="2819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There is another evidence of EAST-WEST discrepancy.</a:t>
            </a:r>
          </a:p>
          <a:p>
            <a:endParaRPr kumimoji="1" lang="en-US" altLang="ja-JP" dirty="0" smtClean="0"/>
          </a:p>
          <a:p>
            <a:r>
              <a:rPr kumimoji="1" lang="en-US" altLang="ja-JP" dirty="0"/>
              <a:t>This plot is </a:t>
            </a:r>
            <a:r>
              <a:rPr kumimoji="1" lang="en-US" altLang="ja-JP" dirty="0" err="1" smtClean="0"/>
              <a:t>emcdz</a:t>
            </a:r>
            <a:r>
              <a:rPr kumimoji="1" lang="en-US" altLang="ja-JP" dirty="0" smtClean="0"/>
              <a:t> </a:t>
            </a:r>
            <a:r>
              <a:rPr kumimoji="1" lang="en-US" altLang="ja-JP" dirty="0"/>
              <a:t>for west arm only(blue) and </a:t>
            </a:r>
            <a:r>
              <a:rPr kumimoji="1" lang="en-US" altLang="ja-JP" dirty="0" err="1" smtClean="0"/>
              <a:t>emcdz</a:t>
            </a:r>
            <a:r>
              <a:rPr kumimoji="1" lang="en-US" altLang="ja-JP" dirty="0" smtClean="0"/>
              <a:t> </a:t>
            </a:r>
            <a:r>
              <a:rPr kumimoji="1" lang="en-US" altLang="ja-JP" dirty="0"/>
              <a:t>for east arm only (red).</a:t>
            </a:r>
          </a:p>
          <a:p>
            <a:r>
              <a:rPr kumimoji="1" lang="en-US" altLang="ja-JP" dirty="0"/>
              <a:t>The difference is </a:t>
            </a:r>
            <a:r>
              <a:rPr kumimoji="1" lang="en-US" altLang="ja-JP" dirty="0" smtClean="0"/>
              <a:t>~2,3cm</a:t>
            </a:r>
            <a:r>
              <a:rPr kumimoji="1" lang="en-US" altLang="ja-JP" dirty="0"/>
              <a:t>.</a:t>
            </a:r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10816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pc1z </a:t>
            </a:r>
            <a:r>
              <a:rPr kumimoji="1" lang="en-US" altLang="ja-JP" dirty="0" err="1" smtClean="0"/>
              <a:t>vs</a:t>
            </a:r>
            <a:r>
              <a:rPr kumimoji="1" lang="en-US" altLang="ja-JP" dirty="0" smtClean="0"/>
              <a:t> pc3 </a:t>
            </a:r>
            <a:r>
              <a:rPr kumimoji="1" lang="en-US" altLang="ja-JP" dirty="0" err="1" smtClean="0"/>
              <a:t>dz</a:t>
            </a:r>
            <a:r>
              <a:rPr kumimoji="1" lang="en-US" altLang="ja-JP" dirty="0" smtClean="0"/>
              <a:t> (west)</a:t>
            </a:r>
            <a:endParaRPr kumimoji="1" lang="ja-JP" alt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447800"/>
            <a:ext cx="6641873" cy="4525963"/>
          </a:xfrm>
        </p:spPr>
      </p:pic>
      <p:sp>
        <p:nvSpPr>
          <p:cNvPr id="5" name="TextBox 4"/>
          <p:cNvSpPr txBox="1"/>
          <p:nvPr/>
        </p:nvSpPr>
        <p:spPr>
          <a:xfrm>
            <a:off x="6667500" y="5782997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pc3dz</a:t>
            </a:r>
            <a:endParaRPr kumimoji="1" lang="ja-JP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6328" y="1828800"/>
            <a:ext cx="1020472" cy="36576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dirty="0" smtClean="0"/>
              <a:t>PC1  z (associated with CNT track)</a:t>
            </a:r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43702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632</Words>
  <Application>Microsoft Office PowerPoint</Application>
  <PresentationFormat>On-screen Show (4:3)</PresentationFormat>
  <Paragraphs>123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Z-alignment</vt:lpstr>
      <vt:lpstr>analysis setup</vt:lpstr>
      <vt:lpstr>PowerPoint Presentation</vt:lpstr>
      <vt:lpstr>bbcz – svx primary (Z)</vt:lpstr>
      <vt:lpstr>padvtx[2]-svx primary z</vt:lpstr>
      <vt:lpstr>PowerPoint Presentation</vt:lpstr>
      <vt:lpstr>PowerPoint Presentation</vt:lpstr>
      <vt:lpstr>PowerPoint Presentation</vt:lpstr>
      <vt:lpstr>pc1z vs pc3 dz (west)</vt:lpstr>
      <vt:lpstr>pc1z vs pc3 dz (east)</vt:lpstr>
      <vt:lpstr>pc1 z (east)</vt:lpstr>
      <vt:lpstr>Summary and outlook </vt:lpstr>
      <vt:lpstr>PowerPoint Presentation</vt:lpstr>
      <vt:lpstr>idea 1. internal にどうにかする</vt:lpstr>
      <vt:lpstr>PowerPoint Presentation</vt:lpstr>
      <vt:lpstr>variables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alignment of Z-direction</dc:title>
  <dc:creator>asano</dc:creator>
  <cp:lastModifiedBy>asano</cp:lastModifiedBy>
  <cp:revision>118</cp:revision>
  <dcterms:created xsi:type="dcterms:W3CDTF">2006-08-16T00:00:00Z</dcterms:created>
  <dcterms:modified xsi:type="dcterms:W3CDTF">2012-02-10T23:49:51Z</dcterms:modified>
</cp:coreProperties>
</file>