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271" r:id="rId4"/>
    <p:sldId id="260" r:id="rId5"/>
    <p:sldId id="265" r:id="rId6"/>
    <p:sldId id="267" r:id="rId7"/>
    <p:sldId id="268" r:id="rId8"/>
    <p:sldId id="270" r:id="rId9"/>
    <p:sldId id="272" r:id="rId10"/>
    <p:sldId id="264" r:id="rId11"/>
    <p:sldId id="266" r:id="rId12"/>
    <p:sldId id="269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1" autoAdjust="0"/>
    <p:restoredTop sz="94660"/>
  </p:normalViewPr>
  <p:slideViewPr>
    <p:cSldViewPr>
      <p:cViewPr>
        <p:scale>
          <a:sx n="50" d="100"/>
          <a:sy n="50" d="100"/>
        </p:scale>
        <p:origin x="-1578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2705177-1866-43B2-8AB9-7D5BFC167385}" type="datetimeFigureOut">
              <a:rPr kumimoji="1" lang="ja-JP" altLang="en-US" smtClean="0"/>
              <a:t>2012/2/10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95888CB-38A5-4099-B6EC-2F46D4571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093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772AF-DF12-485F-8108-E4ACA7FFEF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64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12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90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6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4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04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56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68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11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2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3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213DE-0488-416F-931D-E214FB6F92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75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Software Update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Takashi HACHIYA</a:t>
            </a:r>
          </a:p>
          <a:p>
            <a:r>
              <a:rPr lang="en-US" altLang="ja-JP" dirty="0" smtClean="0"/>
              <a:t>RIKEN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D636-3C83-4A51-A683-3BAC4C25B77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Back up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4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ja-JP" dirty="0" err="1" smtClean="0"/>
              <a:t>dphi_n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dphi_m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2050" name="Picture 2" descr="C:\Users\hachiya\Desktop\plot\plot_20120209\plot_dphi2_c1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2" y="620688"/>
            <a:ext cx="4457660" cy="427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achiya\Desktop\plot\plot_20120209\plot_dphi2_c1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525" y="641458"/>
            <a:ext cx="4460419" cy="278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hachiya\Desktop\plot\plot_20120209\plot_dphi2_c1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425478"/>
            <a:ext cx="4458945" cy="278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hachiya\Desktop\plot\plot_20120209\plot_dphi2_c1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549" y="4817705"/>
            <a:ext cx="1502682" cy="141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93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Sigma </a:t>
            </a:r>
            <a:r>
              <a:rPr lang="en-US" altLang="ja-JP" sz="3600" dirty="0" err="1" smtClean="0"/>
              <a:t>vs</a:t>
            </a:r>
            <a:r>
              <a:rPr lang="en-US" altLang="ja-JP" sz="3600" dirty="0" smtClean="0"/>
              <a:t> </a:t>
            </a:r>
            <a:r>
              <a:rPr lang="en-US" altLang="ja-JP" sz="3600" dirty="0" err="1" smtClean="0"/>
              <a:t>pT</a:t>
            </a:r>
            <a:r>
              <a:rPr lang="en-US" altLang="ja-JP" sz="3600" dirty="0" smtClean="0"/>
              <a:t> for each combination</a:t>
            </a:r>
            <a:endParaRPr kumimoji="1" lang="ja-JP" altLang="en-US" sz="36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2050" name="Picture 2" descr="C:\Users\hachiya\Desktop\plot\plot_20120209\fit_sigma_dphi2_c2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93068"/>
            <a:ext cx="4851577" cy="465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achiya\Desktop\plot\plot_20120209\fit_sigma_dphi2_c2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853" y="620688"/>
            <a:ext cx="4127643" cy="257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hachiya\Desktop\plot\plot_20120209\fit_sigma_dphi2_c2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3356992"/>
            <a:ext cx="4196673" cy="26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7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B2(4)-B3(7)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5122" name="Picture 2" descr="C:\Users\hachiya\Desktop\plot\plot_20120209\plot_sigma_dphi2_p_c1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3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B2(3)-B3(7)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6146" name="Picture 2" descr="C:\Users\hachiya\Desktop\plot\plot_20120209\plot_sigma_dphi2_p_c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16" y="836712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4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B2(2)-B3(7)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7170" name="Picture 2" descr="C:\Users\hachiya\Desktop\plot\plot_20120209\plot_sigma_dphi2_p_c1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89012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4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B2(4)-B3(6)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8194" name="Picture 2" descr="C:\Users\hachiya\Desktop\plot\plot_20120209\plot_sigma_dphi2_p_c1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16" y="8610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07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B2(3)-B3(6)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9218" name="Picture 2" descr="C:\Users\hachiya\Desktop\plot\plot_20120209\plot_sigma_dphi2_p_c1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610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9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B2(2)-B3(6)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10242" name="Picture 2" descr="C:\Users\hachiya\Desktop\plot\plot_20120209\plot_sigma_dphi2_p_c1_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6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B2(4)-B3(5)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11266" name="Picture 2" descr="C:\Users\hachiya\Desktop\plot\plot_20120209\plot_sigma_dphi2_p_c1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07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Remaining Issues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826296"/>
              </p:ext>
            </p:extLst>
          </p:nvPr>
        </p:nvGraphicFramePr>
        <p:xfrm>
          <a:off x="612300" y="2132856"/>
          <a:ext cx="820817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4752528"/>
                <a:gridCol w="1583436"/>
              </a:tblGrid>
              <a:tr h="17335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Issue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Status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Expected time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finish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7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Memory leaks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One big leak is fixed at last week.</a:t>
                      </a:r>
                      <a:r>
                        <a:rPr kumimoji="1" lang="en-US" altLang="ja-JP" baseline="0" dirty="0" smtClean="0"/>
                        <a:t> But another big leaks still remain.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1week</a:t>
                      </a:r>
                    </a:p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2days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7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Improve Chi2 calculation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Using real data,</a:t>
                      </a:r>
                      <a:r>
                        <a:rPr kumimoji="1" lang="en-US" altLang="ja-JP" baseline="0" dirty="0" smtClean="0"/>
                        <a:t>  currently working on this issue.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 or 3 </a:t>
                      </a:r>
                      <a:r>
                        <a:rPr kumimoji="1" lang="en-US" altLang="ja-JP" dirty="0" smtClean="0"/>
                        <a:t>days</a:t>
                      </a:r>
                    </a:p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2days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008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Improve DCA calculation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Second (or more)</a:t>
                      </a:r>
                      <a:r>
                        <a:rPr kumimoji="1" lang="en-US" altLang="ja-JP" baseline="0" dirty="0" smtClean="0"/>
                        <a:t> hits are used for the DCA calculation.  </a:t>
                      </a:r>
                      <a:r>
                        <a:rPr kumimoji="1" lang="en-US" altLang="ja-JP" dirty="0" smtClean="0"/>
                        <a:t>Not</a:t>
                      </a:r>
                      <a:r>
                        <a:rPr kumimoji="1" lang="en-US" altLang="ja-JP" baseline="0" dirty="0" smtClean="0"/>
                        <a:t> start yet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 or 3 days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Parameter tuning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Used for speed</a:t>
                      </a:r>
                      <a:r>
                        <a:rPr kumimoji="1" lang="en-US" altLang="ja-JP" baseline="0" dirty="0" smtClean="0"/>
                        <a:t>-up. </a:t>
                      </a:r>
                      <a:r>
                        <a:rPr kumimoji="1" lang="en-US" altLang="ja-JP" dirty="0" smtClean="0"/>
                        <a:t>Not start yet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 or 3 days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lvl="1" indent="0"/>
                      <a:r>
                        <a:rPr lang="en-US" altLang="ja-JP" dirty="0" smtClean="0"/>
                        <a:t>Speed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Apply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tigher</a:t>
                      </a:r>
                      <a:r>
                        <a:rPr kumimoji="1" lang="en-US" altLang="ja-JP" baseline="0" dirty="0" smtClean="0"/>
                        <a:t> cut  (now too much wider). 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1week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1190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 smtClean="0"/>
                        <a:t>Efficiency Study using</a:t>
                      </a:r>
                      <a:r>
                        <a:rPr lang="en-US" altLang="ja-JP" baseline="0" dirty="0" smtClean="0"/>
                        <a:t> simulation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Correlated with parameter</a:t>
                      </a:r>
                      <a:r>
                        <a:rPr kumimoji="1" lang="en-US" altLang="ja-JP" baseline="0" dirty="0" smtClean="0"/>
                        <a:t> tuning.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1week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1190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Event Display for Run 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Prepare  for run 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Ready (1day)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10733" y="501640"/>
            <a:ext cx="552055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Status : 1</a:t>
            </a:r>
            <a:r>
              <a:rPr lang="en-US" altLang="ja-JP" sz="2000" baseline="30000" dirty="0" smtClean="0"/>
              <a:t>st</a:t>
            </a:r>
            <a:r>
              <a:rPr lang="en-US" altLang="ja-JP" sz="2000" dirty="0" smtClean="0"/>
              <a:t> version code is in the CVS.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smtClean="0"/>
              <a:t> basic functions work well.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CNTtrack</a:t>
            </a:r>
            <a:r>
              <a:rPr lang="en-US" altLang="ja-JP" sz="2000" dirty="0" smtClean="0"/>
              <a:t> – VTX hit association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ja-JP" sz="2000" dirty="0" smtClean="0"/>
              <a:t>DCA calculation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smtClean="0"/>
              <a:t>There are still remaining issues listed below.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39420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B2(3)-B3(5)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12290" name="Picture 2" descr="C:\Users\hachiya\Desktop\plot\plot_20120209\plot_sigma_dphi2_p_c1_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32" y="8610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73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B2(2)-B3(5)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21</a:t>
            </a:fld>
            <a:endParaRPr kumimoji="1" lang="ja-JP" altLang="en-US"/>
          </a:p>
        </p:txBody>
      </p:sp>
      <p:pic>
        <p:nvPicPr>
          <p:cNvPr id="13314" name="Picture 2" descr="C:\Users\hachiya\Desktop\plot\plot_20120209\plot_sigma_dphi2_p_c1_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B1-B3(7)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22</a:t>
            </a:fld>
            <a:endParaRPr kumimoji="1" lang="ja-JP" altLang="en-US"/>
          </a:p>
        </p:txBody>
      </p:sp>
      <p:pic>
        <p:nvPicPr>
          <p:cNvPr id="14338" name="Picture 2" descr="C:\Users\hachiya\Desktop\plot\plot_20120209\plot_sigma_dphi2_p_c1_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3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B1-B3(6)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23</a:t>
            </a:fld>
            <a:endParaRPr kumimoji="1" lang="ja-JP" altLang="en-US"/>
          </a:p>
        </p:txBody>
      </p:sp>
      <p:pic>
        <p:nvPicPr>
          <p:cNvPr id="15362" name="Picture 2" descr="C:\Users\hachiya\Desktop\plot\plot_20120209\plot_sigma_dphi2_p_c1_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7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B1-B3(5)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24</a:t>
            </a:fld>
            <a:endParaRPr kumimoji="1" lang="ja-JP" altLang="en-US"/>
          </a:p>
        </p:txBody>
      </p:sp>
      <p:pic>
        <p:nvPicPr>
          <p:cNvPr id="16386" name="Picture 2" descr="C:\Users\hachiya\Desktop\plot\plot_20120209\plot_sigma_dphi2_p_c1_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807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99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B0-B3(7)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25</a:t>
            </a:fld>
            <a:endParaRPr kumimoji="1" lang="ja-JP" altLang="en-US"/>
          </a:p>
        </p:txBody>
      </p:sp>
      <p:pic>
        <p:nvPicPr>
          <p:cNvPr id="17410" name="Picture 2" descr="C:\Users\hachiya\Desktop\plot\plot_20120209\plot_sigma_dphi2_p_c1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7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B0-B3(6)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26</a:t>
            </a:fld>
            <a:endParaRPr kumimoji="1" lang="ja-JP" altLang="en-US"/>
          </a:p>
        </p:txBody>
      </p:sp>
      <p:pic>
        <p:nvPicPr>
          <p:cNvPr id="18434" name="Picture 2" descr="C:\Users\hachiya\Desktop\plot\plot_20120209\plot_sigma_dphi2_p_c1_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0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B0-B3(5)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27</a:t>
            </a:fld>
            <a:endParaRPr kumimoji="1" lang="ja-JP" altLang="en-US"/>
          </a:p>
        </p:txBody>
      </p:sp>
      <p:pic>
        <p:nvPicPr>
          <p:cNvPr id="19458" name="Picture 2" descr="C:\Users\hachiya\Desktop\plot\plot_20120209\plot_sigma_dphi2_p_c1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32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6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B1-B2(4)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28</a:t>
            </a:fld>
            <a:endParaRPr kumimoji="1" lang="ja-JP" altLang="en-US"/>
          </a:p>
        </p:txBody>
      </p:sp>
      <p:pic>
        <p:nvPicPr>
          <p:cNvPr id="20482" name="Picture 2" descr="C:\Users\hachiya\Desktop\plot\plot_20120209\plot_sigma_dphi2_p_c1_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0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B1-B2(3)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29</a:t>
            </a:fld>
            <a:endParaRPr kumimoji="1" lang="ja-JP" altLang="en-US"/>
          </a:p>
        </p:txBody>
      </p:sp>
      <p:pic>
        <p:nvPicPr>
          <p:cNvPr id="21506" name="Picture 2" descr="C:\Users\hachiya\Desktop\plot\plot_20120209\plot_sigma_dphi2_p_c1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32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7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Memory Leak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96855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Memory leak in </a:t>
            </a:r>
            <a:r>
              <a:rPr lang="en-US" altLang="ja-JP" dirty="0" err="1" smtClean="0"/>
              <a:t>SvxCentralTrackReco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Leak is fixed (last week)</a:t>
            </a:r>
          </a:p>
          <a:p>
            <a:pPr lvl="1"/>
            <a:r>
              <a:rPr kumimoji="1" lang="en-US" altLang="ja-JP" dirty="0" smtClean="0"/>
              <a:t>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leak is fixed (this week)</a:t>
            </a:r>
          </a:p>
          <a:p>
            <a:pPr lvl="1"/>
            <a:r>
              <a:rPr lang="en-US" altLang="ja-JP" dirty="0" smtClean="0"/>
              <a:t>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leak is about to be fixed.</a:t>
            </a:r>
          </a:p>
          <a:p>
            <a:pPr lvl="2"/>
            <a:r>
              <a:rPr lang="en-US" altLang="ja-JP" dirty="0" smtClean="0"/>
              <a:t>From </a:t>
            </a:r>
            <a:r>
              <a:rPr lang="en-US" altLang="ja-JP" dirty="0" err="1" smtClean="0"/>
              <a:t>stl</a:t>
            </a:r>
            <a:r>
              <a:rPr lang="en-US" altLang="ja-JP" dirty="0" smtClean="0"/>
              <a:t> vector in DST node. </a:t>
            </a:r>
            <a:r>
              <a:rPr lang="en-US" altLang="ja-JP" dirty="0" err="1" smtClean="0"/>
              <a:t>TClonesArray</a:t>
            </a:r>
            <a:r>
              <a:rPr lang="en-US" altLang="ja-JP" dirty="0" smtClean="0"/>
              <a:t> can not handle vector completely.  I will use a fixed length array instead of vector.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There are still a lot of leaks in the </a:t>
            </a:r>
            <a:r>
              <a:rPr kumimoji="1" lang="en-US" altLang="ja-JP" dirty="0" err="1" smtClean="0"/>
              <a:t>svxDetectorGeo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SvxReco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SvxStripixel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SvxStandaloneReco</a:t>
            </a:r>
            <a:r>
              <a:rPr kumimoji="1" lang="en-US" altLang="ja-JP" dirty="0" smtClean="0"/>
              <a:t>,  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2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B1-B2(2)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30</a:t>
            </a:fld>
            <a:endParaRPr kumimoji="1" lang="ja-JP" altLang="en-US"/>
          </a:p>
        </p:txBody>
      </p:sp>
      <p:pic>
        <p:nvPicPr>
          <p:cNvPr id="22530" name="Picture 2" descr="C:\Users\hachiya\Desktop\plot\plot_20120209\plot_sigma_dphi2_p_c1_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2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B0-B2(4)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31</a:t>
            </a:fld>
            <a:endParaRPr kumimoji="1" lang="ja-JP" altLang="en-US"/>
          </a:p>
        </p:txBody>
      </p:sp>
      <p:pic>
        <p:nvPicPr>
          <p:cNvPr id="23554" name="Picture 2" descr="C:\Users\hachiya\Desktop\plot\plot_20120209\plot_sigma_dphi2_p_c1_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0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B0-B2(3)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32</a:t>
            </a:fld>
            <a:endParaRPr kumimoji="1" lang="ja-JP" altLang="en-US"/>
          </a:p>
        </p:txBody>
      </p:sp>
      <p:pic>
        <p:nvPicPr>
          <p:cNvPr id="24578" name="Picture 2" descr="C:\Users\hachiya\Desktop\plot\plot_20120209\plot_sigma_dphi2_p_c1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33028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3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B0-B2(2)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33</a:t>
            </a:fld>
            <a:endParaRPr kumimoji="1" lang="ja-JP" altLang="en-US"/>
          </a:p>
        </p:txBody>
      </p:sp>
      <p:pic>
        <p:nvPicPr>
          <p:cNvPr id="25602" name="Picture 2" descr="C:\Users\hachiya\Desktop\plot\plot_20120209\plot_sigma_dphi2_p_c1_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24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B0-B1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34</a:t>
            </a:fld>
            <a:endParaRPr kumimoji="1" lang="ja-JP" altLang="en-US"/>
          </a:p>
        </p:txBody>
      </p:sp>
      <p:pic>
        <p:nvPicPr>
          <p:cNvPr id="26626" name="Picture 2" descr="C:\Users\hachiya\Desktop\plot\plot_20120209\plot_sigma_dphi2_p_c1_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5819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0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35496" y="980728"/>
            <a:ext cx="5676901" cy="5481900"/>
            <a:chOff x="119235" y="980728"/>
            <a:chExt cx="5676901" cy="5481900"/>
          </a:xfrm>
        </p:grpSpPr>
        <p:pic>
          <p:nvPicPr>
            <p:cNvPr id="2050" name="Picture 2" descr="C:\Users\hachiya\Desktop\plot_dcareso_c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235" y="1005036"/>
              <a:ext cx="5676901" cy="5448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3233986" y="2060848"/>
              <a:ext cx="118442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>
                  <a:solidFill>
                    <a:srgbClr val="FF0000"/>
                  </a:solidFill>
                </a:rPr>
                <a:t>Data</a:t>
              </a:r>
            </a:p>
            <a:p>
              <a:r>
                <a:rPr lang="en-US" altLang="ja-JP" dirty="0" smtClean="0">
                  <a:solidFill>
                    <a:schemeClr val="accent1"/>
                  </a:solidFill>
                </a:rPr>
                <a:t>Simulation</a:t>
              </a:r>
              <a:endParaRPr lang="ja-JP" alt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211960" y="6093296"/>
              <a:ext cx="112396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pT</a:t>
              </a:r>
              <a:r>
                <a:rPr lang="en-US" altLang="ja-JP" dirty="0" smtClean="0"/>
                <a:t>(</a:t>
              </a:r>
              <a:r>
                <a:rPr lang="en-US" altLang="ja-JP" dirty="0" err="1" smtClean="0"/>
                <a:t>GeV</a:t>
              </a:r>
              <a:r>
                <a:rPr lang="en-US" altLang="ja-JP" dirty="0" smtClean="0"/>
                <a:t>/c)</a:t>
              </a:r>
              <a:endParaRPr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 rot="16200000">
              <a:off x="38934" y="1112014"/>
              <a:ext cx="631904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(um)</a:t>
              </a:r>
              <a:endParaRPr lang="ja-JP" altLang="en-US" dirty="0"/>
            </a:p>
          </p:txBody>
        </p: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72670" y="1484784"/>
            <a:ext cx="3891818" cy="416095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DCA resolution between data and simulation is compared.</a:t>
            </a:r>
          </a:p>
          <a:p>
            <a:pPr lvl="1"/>
            <a:r>
              <a:rPr lang="en-US" altLang="ja-JP" dirty="0" smtClean="0"/>
              <a:t>DCA resolution = </a:t>
            </a:r>
            <a:r>
              <a:rPr lang="en-US" altLang="ja-JP" dirty="0" err="1" smtClean="0"/>
              <a:t>gaussian</a:t>
            </a:r>
            <a:r>
              <a:rPr lang="en-US" altLang="ja-JP" dirty="0" smtClean="0"/>
              <a:t> sigma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Simulation : Alan’s Talk at Review 2009. (values are taken by eye from his slide)</a:t>
            </a:r>
          </a:p>
          <a:p>
            <a:endParaRPr lang="en-US" altLang="ja-JP" dirty="0"/>
          </a:p>
          <a:p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dependence </a:t>
            </a:r>
            <a:r>
              <a:rPr lang="en-US" altLang="ja-JP" dirty="0" smtClean="0"/>
              <a:t>looks similar, but the resolution in the data is slightly worse. </a:t>
            </a:r>
            <a:r>
              <a:rPr kumimoji="1" lang="en-US" altLang="ja-JP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dependence of DCA resolution</a:t>
            </a:r>
            <a:br>
              <a:rPr kumimoji="1" lang="en-US" altLang="ja-JP" dirty="0" smtClean="0"/>
            </a:br>
            <a:r>
              <a:rPr kumimoji="1" lang="en-US" altLang="ja-JP" dirty="0" smtClean="0"/>
              <a:t>(homework)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26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Chi2 distribution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9311" y="4336618"/>
            <a:ext cx="8127489" cy="1789545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dirty="0" smtClean="0"/>
              <a:t>Chi2(</a:t>
            </a:r>
            <a:r>
              <a:rPr kumimoji="1" lang="en-US" altLang="ja-JP" dirty="0" err="1" smtClean="0"/>
              <a:t>dphi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dz</a:t>
            </a:r>
            <a:r>
              <a:rPr kumimoji="1" lang="en-US" altLang="ja-JP" dirty="0" smtClean="0"/>
              <a:t>) </a:t>
            </a:r>
            <a:r>
              <a:rPr lang="en-US" altLang="ja-JP" dirty="0" smtClean="0"/>
              <a:t>in data and simulation are compared:</a:t>
            </a:r>
          </a:p>
          <a:p>
            <a:pPr lvl="1"/>
            <a:r>
              <a:rPr lang="en-US" altLang="ja-JP" dirty="0" smtClean="0"/>
              <a:t>Data : Run 349679 10k events </a:t>
            </a:r>
          </a:p>
          <a:p>
            <a:pPr lvl="1"/>
            <a:r>
              <a:rPr kumimoji="1" lang="en-US" altLang="ja-JP" dirty="0" smtClean="0"/>
              <a:t>Simulation: Single pi+/pi-,  </a:t>
            </a:r>
            <a:r>
              <a:rPr kumimoji="1" lang="en-US" altLang="ja-JP" dirty="0" err="1" smtClean="0"/>
              <a:t>Sigma_Vtx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x,y</a:t>
            </a:r>
            <a:r>
              <a:rPr kumimoji="1" lang="en-US" altLang="ja-JP" dirty="0" smtClean="0"/>
              <a:t>) = 1mm, z=5cm</a:t>
            </a:r>
          </a:p>
          <a:p>
            <a:r>
              <a:rPr lang="en-US" altLang="ja-JP" dirty="0" smtClean="0"/>
              <a:t>Sigma in chi2 calculation which obtained by data is used for</a:t>
            </a:r>
            <a:r>
              <a:rPr lang="en-US" altLang="ja-JP" dirty="0"/>
              <a:t> </a:t>
            </a:r>
            <a:r>
              <a:rPr lang="en-US" altLang="ja-JP" dirty="0" smtClean="0"/>
              <a:t>both data and simulation.</a:t>
            </a:r>
          </a:p>
          <a:p>
            <a:r>
              <a:rPr lang="en-US" altLang="ja-JP" dirty="0" smtClean="0"/>
              <a:t>Chi2 (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) Looks similar, but chi2(</a:t>
            </a:r>
            <a:r>
              <a:rPr lang="en-US" altLang="ja-JP" dirty="0" err="1" smtClean="0"/>
              <a:t>dz</a:t>
            </a:r>
            <a:r>
              <a:rPr lang="en-US" altLang="ja-JP" dirty="0" smtClean="0"/>
              <a:t>) in simulation is smaller than that in data. This imply that the alignment in </a:t>
            </a:r>
            <a:r>
              <a:rPr lang="en-US" altLang="ja-JP" dirty="0" err="1" smtClean="0"/>
              <a:t>dz</a:t>
            </a:r>
            <a:r>
              <a:rPr lang="en-US" altLang="ja-JP" dirty="0" smtClean="0"/>
              <a:t> is needed.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1026" name="Picture 2" descr="C:\Users\hachiya\Desktop\plot\plot_20120208\comp_chi2_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11" y="677787"/>
            <a:ext cx="7829113" cy="365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1403648" y="677787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chi2(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286228" y="1772816"/>
            <a:ext cx="620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US" altLang="ja-JP" dirty="0" err="1" smtClean="0">
                <a:solidFill>
                  <a:schemeClr val="accent1"/>
                </a:solidFill>
              </a:rPr>
              <a:t>Sim</a:t>
            </a:r>
            <a:endParaRPr lang="ja-JP" altLang="en-US" dirty="0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164288" y="1772816"/>
            <a:ext cx="620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US" altLang="ja-JP" dirty="0" err="1" smtClean="0">
                <a:solidFill>
                  <a:schemeClr val="accent1"/>
                </a:solidFill>
              </a:rPr>
              <a:t>Sim</a:t>
            </a:r>
            <a:endParaRPr lang="ja-JP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36496" cy="1152128"/>
          </a:xfrm>
        </p:spPr>
        <p:txBody>
          <a:bodyPr>
            <a:noAutofit/>
          </a:bodyPr>
          <a:lstStyle/>
          <a:p>
            <a:r>
              <a:rPr kumimoji="1" lang="en-US" altLang="ja-JP" sz="4000" dirty="0" smtClean="0"/>
              <a:t>Check the correlation of </a:t>
            </a:r>
            <a:r>
              <a:rPr kumimoji="1" lang="en-US" altLang="ja-JP" sz="4000" dirty="0" err="1" smtClean="0"/>
              <a:t>dphi</a:t>
            </a:r>
            <a:r>
              <a:rPr kumimoji="1" lang="en-US" altLang="ja-JP" sz="4000" dirty="0" smtClean="0"/>
              <a:t> slope </a:t>
            </a:r>
            <a:r>
              <a:rPr kumimoji="1" lang="en-US" altLang="ja-JP" sz="4000" dirty="0" err="1" smtClean="0"/>
              <a:t>sublayer</a:t>
            </a:r>
            <a:r>
              <a:rPr kumimoji="1" lang="en-US" altLang="ja-JP" sz="4000" dirty="0" smtClean="0"/>
              <a:t> by </a:t>
            </a:r>
            <a:r>
              <a:rPr kumimoji="1" lang="en-US" altLang="ja-JP" sz="4000" dirty="0" err="1" smtClean="0"/>
              <a:t>sublayer</a:t>
            </a:r>
            <a:endParaRPr kumimoji="1" lang="ja-JP" altLang="en-US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8" name="Picture 5" descr="C:\Users\hachiya\Desktop\plot\plot_20120209\plot_dphi2_c1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375603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グループ化 17"/>
          <p:cNvGrpSpPr/>
          <p:nvPr/>
        </p:nvGrpSpPr>
        <p:grpSpPr>
          <a:xfrm>
            <a:off x="4644008" y="1107616"/>
            <a:ext cx="3771900" cy="3543300"/>
            <a:chOff x="4644008" y="692696"/>
            <a:chExt cx="3771900" cy="3543300"/>
          </a:xfrm>
        </p:grpSpPr>
        <p:pic>
          <p:nvPicPr>
            <p:cNvPr id="3074" name="Picture 2" descr="C:\Users\hachiya\Desktop\plot\plot_20120209\plot_dphi2_c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692696"/>
              <a:ext cx="3771900" cy="3543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正方形/長方形 6"/>
            <p:cNvSpPr/>
            <p:nvPr/>
          </p:nvSpPr>
          <p:spPr>
            <a:xfrm>
              <a:off x="5272855" y="1069053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B2-B3</a:t>
              </a:r>
              <a:endParaRPr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992935" y="2427913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B1-B3</a:t>
              </a:r>
              <a:endParaRPr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52975" y="2941261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B0-B3</a:t>
              </a:r>
              <a:endParaRPr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713015" y="2077165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B1-B2</a:t>
              </a:r>
              <a:endParaRPr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092280" y="2797245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B0-B2</a:t>
              </a:r>
              <a:endParaRPr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7361087" y="2067873"/>
              <a:ext cx="739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B0-B1</a:t>
              </a:r>
              <a:endParaRPr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729664" y="1253719"/>
              <a:ext cx="9235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Nodata</a:t>
              </a:r>
              <a:r>
                <a:rPr lang="en-US" altLang="ja-JP" dirty="0" smtClean="0"/>
                <a:t> </a:t>
              </a:r>
              <a:endParaRPr lang="ja-JP" altLang="en-US" dirty="0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5940152" y="2005157"/>
              <a:ext cx="216024" cy="22531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矢印コネクタ 16"/>
            <p:cNvCxnSpPr>
              <a:endCxn id="15" idx="7"/>
            </p:cNvCxnSpPr>
            <p:nvPr/>
          </p:nvCxnSpPr>
          <p:spPr>
            <a:xfrm flipH="1">
              <a:off x="6124540" y="1623051"/>
              <a:ext cx="751716" cy="4151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864" y="4533105"/>
            <a:ext cx="8229600" cy="1128143"/>
          </a:xfrm>
        </p:spPr>
        <p:txBody>
          <a:bodyPr/>
          <a:lstStyle/>
          <a:p>
            <a:r>
              <a:rPr lang="en-US" altLang="ja-JP" dirty="0" smtClean="0"/>
              <a:t>Correlation btw layers </a:t>
            </a: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en-US" altLang="ja-JP" dirty="0" smtClean="0"/>
              <a:t> btw </a:t>
            </a:r>
            <a:r>
              <a:rPr lang="en-US" altLang="ja-JP" dirty="0" err="1" smtClean="0"/>
              <a:t>sublayers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B3, B2…  6 types </a:t>
            </a:r>
            <a:r>
              <a:rPr kumimoji="1" lang="en-US" altLang="ja-JP" dirty="0" smtClean="0">
                <a:sym typeface="Wingdings" pitchFamily="2" charset="2"/>
              </a:rPr>
              <a:t> B3(7),B3(6),  … 22 types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0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dependence of sigma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026" name="Picture 2" descr="C:\Users\hachiya\Desktop\plot\plot_20120209\plot_sigma_dphi2_p_c1_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" y="1196751"/>
            <a:ext cx="5560956" cy="39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achiya\Desktop\plot\plot_20120209\fit_sigma_dphi2_c2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53" y="972584"/>
            <a:ext cx="3348051" cy="314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276925" y="98072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0.2-0.3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691680" y="98072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0.3-0.4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085237" y="98072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0.4-0.5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453389" y="98072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0.5-0.6</a:t>
            </a: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51520" y="241159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0.6-0.8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1666275" y="241159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0.8-1.0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59832" y="241159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1.0-1.5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427984" y="241159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1.5-2.0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51520" y="3717032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2.0-3.0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1666275" y="3717032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3.0-4.0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86281" y="226758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235949" y="227687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604101" y="227687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4972253" y="227687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786281" y="3573016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235949" y="3582308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3604101" y="3582308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4972253" y="3582308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86281" y="4941168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2235949" y="495046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(cm)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703188" y="620688"/>
            <a:ext cx="1280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Sigma </a:t>
            </a:r>
            <a:r>
              <a:rPr lang="en-US" altLang="ja-JP" dirty="0" err="1" smtClean="0"/>
              <a:t>vs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pT</a:t>
            </a:r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7740352" y="3933057"/>
            <a:ext cx="1123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pT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GeV</a:t>
            </a:r>
            <a:r>
              <a:rPr lang="en-US" altLang="ja-JP" dirty="0" smtClean="0"/>
              <a:t>/c)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 rot="16200000">
            <a:off x="5107514" y="1637994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Sigma(cm)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816" y="4289122"/>
            <a:ext cx="6058764" cy="2164214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Residual </a:t>
            </a:r>
            <a:r>
              <a:rPr lang="en-US" altLang="ja-JP" dirty="0" err="1" smtClean="0"/>
              <a:t>distritubion</a:t>
            </a:r>
            <a:r>
              <a:rPr lang="en-US" altLang="ja-JP" dirty="0" smtClean="0"/>
              <a:t> is </a:t>
            </a:r>
            <a:r>
              <a:rPr kumimoji="1" lang="en-US" altLang="ja-JP" dirty="0" smtClean="0"/>
              <a:t>Fit by </a:t>
            </a:r>
            <a:r>
              <a:rPr kumimoji="1" lang="en-US" altLang="ja-JP" dirty="0" err="1" smtClean="0"/>
              <a:t>gaussian</a:t>
            </a:r>
            <a:endParaRPr lang="en-US" altLang="ja-JP" dirty="0"/>
          </a:p>
          <a:p>
            <a:r>
              <a:rPr kumimoji="1" lang="en-US" altLang="ja-JP" dirty="0" smtClean="0"/>
              <a:t>Sigma </a:t>
            </a:r>
            <a:r>
              <a:rPr kumimoji="1" lang="en-US" altLang="ja-JP" dirty="0" err="1" smtClean="0"/>
              <a:t>vs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is fit by </a:t>
            </a:r>
          </a:p>
          <a:p>
            <a:pPr lvl="1"/>
            <a:r>
              <a:rPr lang="en-US" altLang="ja-JP" dirty="0" smtClean="0"/>
              <a:t>f(p) = a + b/</a:t>
            </a:r>
            <a:r>
              <a:rPr lang="en-US" altLang="ja-JP" dirty="0" err="1" smtClean="0"/>
              <a:t>p^c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en-US" altLang="ja-JP" dirty="0" smtClean="0"/>
              <a:t>Currently 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 is considered.</a:t>
            </a:r>
          </a:p>
          <a:p>
            <a:pPr lvl="1"/>
            <a:r>
              <a:rPr lang="en-US" altLang="ja-JP" dirty="0" smtClean="0"/>
              <a:t>for a while, 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 is well aligned.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82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 2 distribution is updated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5301208"/>
            <a:ext cx="8128130" cy="864096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Chi2 (</a:t>
            </a:r>
            <a:r>
              <a:rPr kumimoji="1" lang="en-US" altLang="ja-JP" dirty="0" err="1" smtClean="0"/>
              <a:t>dphi</a:t>
            </a:r>
            <a:r>
              <a:rPr kumimoji="1" lang="en-US" altLang="ja-JP" dirty="0" smtClean="0"/>
              <a:t>) is improved.</a:t>
            </a:r>
          </a:p>
          <a:p>
            <a:r>
              <a:rPr lang="en-US" altLang="ja-JP" dirty="0" smtClean="0"/>
              <a:t>Chi2(</a:t>
            </a:r>
            <a:r>
              <a:rPr lang="en-US" altLang="ja-JP" dirty="0" err="1" smtClean="0"/>
              <a:t>dz</a:t>
            </a:r>
            <a:r>
              <a:rPr lang="en-US" altLang="ja-JP" dirty="0" smtClean="0"/>
              <a:t>) is not studied yet in detail.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1331640" y="749724"/>
            <a:ext cx="4921783" cy="4623492"/>
            <a:chOff x="251520" y="908720"/>
            <a:chExt cx="4680520" cy="4396852"/>
          </a:xfrm>
        </p:grpSpPr>
        <p:pic>
          <p:nvPicPr>
            <p:cNvPr id="3074" name="Picture 2" descr="C:\Users\hachiya\Desktop\plot\plot_20120209\comp_chi2_newold_c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908720"/>
              <a:ext cx="4680520" cy="4396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正方形/長方形 6"/>
            <p:cNvSpPr/>
            <p:nvPr/>
          </p:nvSpPr>
          <p:spPr>
            <a:xfrm>
              <a:off x="2411760" y="1988840"/>
              <a:ext cx="20627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>
                  <a:solidFill>
                    <a:srgbClr val="FF0000"/>
                  </a:solidFill>
                </a:rPr>
                <a:t>Old calculation</a:t>
              </a:r>
            </a:p>
            <a:p>
              <a:r>
                <a:rPr lang="en-US" altLang="ja-JP" dirty="0" smtClean="0">
                  <a:solidFill>
                    <a:srgbClr val="0070C0"/>
                  </a:solidFill>
                </a:rPr>
                <a:t>Updated calculation</a:t>
              </a: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1879427" y="783260"/>
            <a:ext cx="3447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Normalized by  </a:t>
            </a:r>
            <a:r>
              <a:rPr lang="en-US" altLang="ja-JP" dirty="0" err="1" smtClean="0"/>
              <a:t>Ncount</a:t>
            </a:r>
            <a:r>
              <a:rPr lang="en-US" altLang="ja-JP" dirty="0" smtClean="0"/>
              <a:t> within 0-30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84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401882" y="4651308"/>
            <a:ext cx="8634614" cy="1441988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/>
              <a:t>Selection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|</a:t>
            </a:r>
            <a:r>
              <a:rPr lang="en-US" altLang="ja-JP" dirty="0"/>
              <a:t>dphi3|&lt;0.5, |dz3|&lt;0.5, chi2 (</a:t>
            </a:r>
            <a:r>
              <a:rPr lang="en-US" altLang="ja-JP" dirty="0" err="1"/>
              <a:t>dphi</a:t>
            </a:r>
            <a:r>
              <a:rPr lang="en-US" altLang="ja-JP" dirty="0"/>
              <a:t>) cut, </a:t>
            </a:r>
            <a:r>
              <a:rPr lang="en-US" altLang="ja-JP" dirty="0" err="1"/>
              <a:t>pT</a:t>
            </a:r>
            <a:r>
              <a:rPr lang="en-US" altLang="ja-JP" dirty="0"/>
              <a:t>&gt;1GeV/c</a:t>
            </a:r>
            <a:endParaRPr lang="ja-JP" altLang="en-US" dirty="0"/>
          </a:p>
          <a:p>
            <a:r>
              <a:rPr lang="en-US" altLang="ja-JP" dirty="0" smtClean="0"/>
              <a:t>The tail reduces significantly with tighter chi2(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) cut 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2012/2/10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213DE-0488-416F-931D-E214FB6F926A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Picture 3" descr="C:\Users\hachiya\Desktop\plot\plot_20120209\plot_dca_many_chi2_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1274"/>
            <a:ext cx="4248472" cy="40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hachiya\Desktop\plot\plot_20120209\plot_dca_many_chi2_c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248472" cy="40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2849740" y="1718808"/>
            <a:ext cx="16257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Chi2(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)&lt;100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Chi2(</a:t>
            </a:r>
            <a:r>
              <a:rPr lang="en-US" altLang="ja-JP" dirty="0" err="1" smtClean="0">
                <a:solidFill>
                  <a:srgbClr val="FF0000"/>
                </a:solidFill>
              </a:rPr>
              <a:t>dphi</a:t>
            </a:r>
            <a:r>
              <a:rPr lang="en-US" altLang="ja-JP" dirty="0">
                <a:solidFill>
                  <a:srgbClr val="FF0000"/>
                </a:solidFill>
              </a:rPr>
              <a:t>)&lt;</a:t>
            </a:r>
            <a:r>
              <a:rPr lang="en-US" altLang="ja-JP" dirty="0" smtClean="0">
                <a:solidFill>
                  <a:srgbClr val="FF0000"/>
                </a:solidFill>
              </a:rPr>
              <a:t>10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0070C0"/>
                </a:solidFill>
              </a:rPr>
              <a:t>Chi2(</a:t>
            </a:r>
            <a:r>
              <a:rPr lang="en-US" altLang="ja-JP" dirty="0" err="1">
                <a:solidFill>
                  <a:srgbClr val="0070C0"/>
                </a:solidFill>
              </a:rPr>
              <a:t>dphi</a:t>
            </a:r>
            <a:r>
              <a:rPr lang="en-US" altLang="ja-JP" dirty="0" smtClean="0">
                <a:solidFill>
                  <a:srgbClr val="0070C0"/>
                </a:solidFill>
              </a:rPr>
              <a:t>)&lt;5</a:t>
            </a:r>
            <a:endParaRPr lang="en-US" altLang="ja-JP" dirty="0">
              <a:solidFill>
                <a:srgbClr val="0070C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distribution with chi2(</a:t>
            </a:r>
            <a:r>
              <a:rPr kumimoji="1" lang="en-US" altLang="ja-JP" dirty="0" err="1" smtClean="0"/>
              <a:t>dphi</a:t>
            </a:r>
            <a:r>
              <a:rPr kumimoji="1" lang="en-US" altLang="ja-JP" dirty="0" smtClean="0"/>
              <a:t>) cut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2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837</Words>
  <Application>Microsoft Office PowerPoint</Application>
  <PresentationFormat>画面に合わせる (4:3)</PresentationFormat>
  <Paragraphs>247</Paragraphs>
  <Slides>34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​​テーマ</vt:lpstr>
      <vt:lpstr>Software Update</vt:lpstr>
      <vt:lpstr>Remaining Issues</vt:lpstr>
      <vt:lpstr>Memory Leak Issue</vt:lpstr>
      <vt:lpstr>pT dependence of DCA resolution (homework)</vt:lpstr>
      <vt:lpstr>Chi2 distribution</vt:lpstr>
      <vt:lpstr>Check the correlation of dphi slope sublayer by sublayer</vt:lpstr>
      <vt:lpstr>pT dependence of sigma</vt:lpstr>
      <vt:lpstr>Chi 2 distribution is updated</vt:lpstr>
      <vt:lpstr>DCA distribution with chi2(dphi) cut</vt:lpstr>
      <vt:lpstr>Back up</vt:lpstr>
      <vt:lpstr>dphi_n vs dphi_m</vt:lpstr>
      <vt:lpstr>Sigma vs pT for each combination</vt:lpstr>
      <vt:lpstr>B2(4)-B3(7)</vt:lpstr>
      <vt:lpstr>B2(3)-B3(7)</vt:lpstr>
      <vt:lpstr>B2(2)-B3(7)</vt:lpstr>
      <vt:lpstr>B2(4)-B3(6)</vt:lpstr>
      <vt:lpstr>B2(3)-B3(6)</vt:lpstr>
      <vt:lpstr>B2(2)-B3(6)</vt:lpstr>
      <vt:lpstr>B2(4)-B3(5)</vt:lpstr>
      <vt:lpstr>B2(3)-B3(5)</vt:lpstr>
      <vt:lpstr>B2(2)-B3(5)</vt:lpstr>
      <vt:lpstr>B1-B3(7)</vt:lpstr>
      <vt:lpstr>B1-B3(6)</vt:lpstr>
      <vt:lpstr>B1-B3(5)</vt:lpstr>
      <vt:lpstr>B0-B3(7)</vt:lpstr>
      <vt:lpstr>B0-B3(6)</vt:lpstr>
      <vt:lpstr>B0-B3(5)</vt:lpstr>
      <vt:lpstr>B1-B2(4)</vt:lpstr>
      <vt:lpstr>B1-B2(3)</vt:lpstr>
      <vt:lpstr>B1-B2(2)</vt:lpstr>
      <vt:lpstr>B0-B2(4)</vt:lpstr>
      <vt:lpstr>B0-B2(3)</vt:lpstr>
      <vt:lpstr>B0-B2(2)</vt:lpstr>
      <vt:lpstr>B0-B1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Update</dc:title>
  <dc:creator>hachiya</dc:creator>
  <cp:lastModifiedBy>hachiya</cp:lastModifiedBy>
  <cp:revision>49</cp:revision>
  <cp:lastPrinted>2012-02-10T23:27:41Z</cp:lastPrinted>
  <dcterms:created xsi:type="dcterms:W3CDTF">2012-02-07T04:24:06Z</dcterms:created>
  <dcterms:modified xsi:type="dcterms:W3CDTF">2012-02-10T23:51:04Z</dcterms:modified>
</cp:coreProperties>
</file>