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8" r:id="rId3"/>
    <p:sldId id="277" r:id="rId4"/>
    <p:sldId id="270" r:id="rId5"/>
    <p:sldId id="283" r:id="rId6"/>
    <p:sldId id="280" r:id="rId7"/>
    <p:sldId id="281" r:id="rId8"/>
    <p:sldId id="282" r:id="rId9"/>
    <p:sldId id="285" r:id="rId10"/>
    <p:sldId id="269" r:id="rId11"/>
    <p:sldId id="276" r:id="rId12"/>
    <p:sldId id="284" r:id="rId13"/>
    <p:sldId id="260"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0000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2" d="100"/>
          <a:sy n="112" d="100"/>
        </p:scale>
        <p:origin x="-1500" y="-78"/>
      </p:cViewPr>
      <p:guideLst>
        <p:guide orient="horz" pos="2160"/>
        <p:guide pos="2880"/>
      </p:guideLst>
    </p:cSldViewPr>
  </p:slid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C06A48-035E-4CBF-8104-AFADB04602A7}" type="datetimeFigureOut">
              <a:rPr lang="en-US" smtClean="0"/>
              <a:t>5/31/2012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7FE2A8-09E1-4890-8E7A-B0AA3464F7D8}" type="slidenum">
              <a:rPr lang="en-US" smtClean="0"/>
              <a:t>‹#›</a:t>
            </a:fld>
            <a:endParaRPr lang="en-US"/>
          </a:p>
        </p:txBody>
      </p:sp>
    </p:spTree>
    <p:extLst>
      <p:ext uri="{BB962C8B-B14F-4D97-AF65-F5344CB8AC3E}">
        <p14:creationId xmlns:p14="http://schemas.microsoft.com/office/powerpoint/2010/main" val="2888444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Hadron </a:t>
            </a:r>
            <a:r>
              <a:rPr lang="en-US" dirty="0" smtClean="0">
                <a:sym typeface="Wingdings" pitchFamily="2" charset="2"/>
              </a:rPr>
              <a:t></a:t>
            </a:r>
            <a:r>
              <a:rPr lang="en-US" dirty="0" smtClean="0"/>
              <a:t> electron</a:t>
            </a:r>
          </a:p>
          <a:p>
            <a:r>
              <a:rPr lang="en-US" dirty="0" smtClean="0"/>
              <a:t>run-by-run </a:t>
            </a:r>
            <a:r>
              <a:rPr lang="en-US" dirty="0" smtClean="0">
                <a:sym typeface="Wingdings" pitchFamily="2" charset="2"/>
              </a:rPr>
              <a:t> </a:t>
            </a:r>
            <a:r>
              <a:rPr lang="ja-JP" altLang="en-US" dirty="0" smtClean="0">
                <a:sym typeface="Wingdings" pitchFamily="2" charset="2"/>
              </a:rPr>
              <a:t>すべての </a:t>
            </a:r>
            <a:r>
              <a:rPr lang="en-US" altLang="ja-JP" dirty="0" smtClean="0">
                <a:sym typeface="Wingdings" pitchFamily="2" charset="2"/>
              </a:rPr>
              <a:t>segment </a:t>
            </a:r>
            <a:r>
              <a:rPr lang="ja-JP" altLang="en-US" dirty="0" smtClean="0">
                <a:sym typeface="Wingdings" pitchFamily="2" charset="2"/>
              </a:rPr>
              <a:t>を足し合わせる。</a:t>
            </a:r>
            <a:endParaRPr lang="en-US" altLang="ja-JP" dirty="0" smtClean="0">
              <a:sym typeface="Wingdings" pitchFamily="2" charset="2"/>
            </a:endParaRPr>
          </a:p>
          <a:p>
            <a:r>
              <a:rPr lang="en-US" dirty="0" smtClean="0"/>
              <a:t>Track </a:t>
            </a:r>
            <a:r>
              <a:rPr lang="ja-JP" altLang="en-US" dirty="0" smtClean="0"/>
              <a:t>数</a:t>
            </a:r>
            <a:r>
              <a:rPr lang="en-US" altLang="ja-JP" dirty="0" smtClean="0"/>
              <a:t>/event</a:t>
            </a:r>
            <a:r>
              <a:rPr lang="en-US" altLang="ja-JP" baseline="0" dirty="0" smtClean="0"/>
              <a:t> </a:t>
            </a:r>
            <a:r>
              <a:rPr lang="ja-JP" altLang="en-US" baseline="0" dirty="0" smtClean="0"/>
              <a:t>画家割ってないか。</a:t>
            </a:r>
            <a:endParaRPr lang="en-US" altLang="ja-JP" baseline="0" dirty="0" smtClean="0"/>
          </a:p>
          <a:p>
            <a:r>
              <a:rPr lang="en-US" baseline="0" dirty="0" smtClean="0"/>
              <a:t>Reaction flattering </a:t>
            </a:r>
            <a:r>
              <a:rPr lang="ja-JP" altLang="en-US" baseline="0" dirty="0" smtClean="0"/>
              <a:t>が終われば問題ないか。</a:t>
            </a:r>
            <a:endParaRPr lang="en-US" altLang="ja-JP" baseline="0" dirty="0" smtClean="0"/>
          </a:p>
          <a:p>
            <a:r>
              <a:rPr lang="ja-JP" altLang="en-US" baseline="0" dirty="0" smtClean="0"/>
              <a:t>どういうスタンドアローンは</a:t>
            </a:r>
            <a:r>
              <a:rPr lang="en-US" baseline="0" dirty="0" smtClean="0"/>
              <a:t>Purity </a:t>
            </a:r>
            <a:r>
              <a:rPr lang="ja-JP" altLang="en-US" baseline="0" dirty="0" smtClean="0"/>
              <a:t>は高くなければならない。</a:t>
            </a:r>
            <a:endParaRPr lang="en-US" altLang="ja-JP" baseline="0" dirty="0" smtClean="0"/>
          </a:p>
          <a:p>
            <a:r>
              <a:rPr lang="en-US" baseline="0" dirty="0" smtClean="0"/>
              <a:t>s/n </a:t>
            </a:r>
            <a:r>
              <a:rPr lang="ja-JP" altLang="en-US" baseline="0" dirty="0" smtClean="0"/>
              <a:t>がランごとに変わるといやである。チップが死んでいくと。</a:t>
            </a:r>
            <a:endParaRPr lang="en-US" altLang="ja-JP" baseline="0" dirty="0" smtClean="0"/>
          </a:p>
          <a:p>
            <a:r>
              <a:rPr lang="en-US" altLang="ja-JP" baseline="0" dirty="0" smtClean="0"/>
              <a:t>RUN </a:t>
            </a:r>
            <a:r>
              <a:rPr lang="ja-JP" altLang="en-US" baseline="0" dirty="0" smtClean="0"/>
              <a:t>中にアクセプタンスが変わると嫌。</a:t>
            </a:r>
            <a:endParaRPr lang="en-US" altLang="ja-JP" baseline="0" dirty="0" smtClean="0"/>
          </a:p>
          <a:p>
            <a:r>
              <a:rPr lang="en-US" baseline="0" dirty="0" smtClean="0"/>
              <a:t>Purity </a:t>
            </a:r>
            <a:r>
              <a:rPr lang="ja-JP" altLang="en-US" baseline="0" dirty="0" smtClean="0"/>
              <a:t>と統計があればよい。</a:t>
            </a:r>
            <a:endParaRPr lang="en-US" altLang="ja-JP" baseline="0" dirty="0" smtClean="0"/>
          </a:p>
          <a:p>
            <a:r>
              <a:rPr lang="en-US" baseline="0" dirty="0" smtClean="0"/>
              <a:t>Reaction plane </a:t>
            </a:r>
            <a:r>
              <a:rPr lang="ja-JP" altLang="en-US" baseline="0" dirty="0" smtClean="0"/>
              <a:t>自体がくるくる回るから（</a:t>
            </a:r>
            <a:r>
              <a:rPr lang="en-US" altLang="ja-JP" baseline="0" dirty="0" smtClean="0"/>
              <a:t>reaction plane </a:t>
            </a:r>
            <a:r>
              <a:rPr lang="ja-JP" altLang="en-US" baseline="0" dirty="0" smtClean="0"/>
              <a:t>に依存した穴があれば問題になる）</a:t>
            </a:r>
            <a:endParaRPr lang="en-US" altLang="ja-JP" baseline="0" dirty="0" smtClean="0"/>
          </a:p>
          <a:p>
            <a:r>
              <a:rPr lang="en-US" baseline="0" dirty="0" smtClean="0"/>
              <a:t>Flattering </a:t>
            </a:r>
            <a:r>
              <a:rPr lang="ja-JP" altLang="en-US" baseline="0" dirty="0" smtClean="0"/>
              <a:t>がうまくいけば問題ない。</a:t>
            </a:r>
            <a:endParaRPr lang="en-US" altLang="ja-JP" baseline="0" dirty="0" smtClean="0"/>
          </a:p>
          <a:p>
            <a:r>
              <a:rPr lang="ja-JP" altLang="en-US" dirty="0" smtClean="0"/>
              <a:t>ある</a:t>
            </a:r>
            <a:r>
              <a:rPr lang="en-US" dirty="0" smtClean="0"/>
              <a:t>N</a:t>
            </a:r>
            <a:r>
              <a:rPr lang="ja-JP" altLang="en-US" dirty="0" smtClean="0"/>
              <a:t>次以上でディテクターの穴が </a:t>
            </a:r>
            <a:r>
              <a:rPr lang="en-US" altLang="ja-JP" dirty="0" smtClean="0"/>
              <a:t>flattering </a:t>
            </a:r>
            <a:r>
              <a:rPr lang="ja-JP" altLang="en-US" dirty="0" smtClean="0"/>
              <a:t>に</a:t>
            </a:r>
            <a:endParaRPr lang="en-US" altLang="ja-JP" dirty="0" smtClean="0"/>
          </a:p>
          <a:p>
            <a:r>
              <a:rPr lang="ja-JP" altLang="en-US" dirty="0" smtClean="0"/>
              <a:t>高次までフーリエ級数を展開しすぎると統計のばらつきまでフラットにしてしまう。</a:t>
            </a:r>
            <a:endParaRPr lang="en-US" altLang="ja-JP" smtClean="0"/>
          </a:p>
          <a:p>
            <a:endParaRPr lang="en-US" dirty="0" smtClean="0"/>
          </a:p>
          <a:p>
            <a:r>
              <a:rPr lang="en-US" dirty="0" smtClean="0"/>
              <a:t>Fitting : </a:t>
            </a:r>
            <a:r>
              <a:rPr lang="ja-JP" altLang="en-US" dirty="0" smtClean="0"/>
              <a:t>補正係数を決めなければならない。　</a:t>
            </a:r>
            <a:r>
              <a:rPr lang="en-US" altLang="ja-JP" dirty="0" smtClean="0"/>
              <a:t>Multiple scattering </a:t>
            </a:r>
            <a:r>
              <a:rPr lang="ja-JP" altLang="en-US" dirty="0" smtClean="0"/>
              <a:t>が補正係数に影響する。　だから補正係数は</a:t>
            </a:r>
            <a:r>
              <a:rPr lang="en-US" altLang="ja-JP" dirty="0" smtClean="0"/>
              <a:t>Momentum </a:t>
            </a:r>
            <a:r>
              <a:rPr lang="ja-JP" altLang="en-US" dirty="0" smtClean="0"/>
              <a:t>依存がある。</a:t>
            </a:r>
            <a:endParaRPr lang="en-US" altLang="ja-JP" dirty="0" smtClean="0"/>
          </a:p>
          <a:p>
            <a:r>
              <a:rPr lang="en-US" altLang="ja-JP" dirty="0" smtClean="0"/>
              <a:t>Fit </a:t>
            </a:r>
            <a:r>
              <a:rPr lang="ja-JP" altLang="en-US" dirty="0" smtClean="0"/>
              <a:t>の結果と </a:t>
            </a:r>
            <a:r>
              <a:rPr lang="en-US" altLang="ja-JP" dirty="0" smtClean="0"/>
              <a:t>residual fitdp3 (dproj3) (B3)</a:t>
            </a:r>
          </a:p>
          <a:p>
            <a:r>
              <a:rPr lang="en-US" dirty="0" smtClean="0"/>
              <a:t>DCA sigma : theta for east and west</a:t>
            </a:r>
            <a:endParaRPr lang="en-US" dirty="0"/>
          </a:p>
        </p:txBody>
      </p:sp>
      <p:sp>
        <p:nvSpPr>
          <p:cNvPr id="4" name="Slide Number Placeholder 3"/>
          <p:cNvSpPr>
            <a:spLocks noGrp="1"/>
          </p:cNvSpPr>
          <p:nvPr>
            <p:ph type="sldNum" sz="quarter" idx="10"/>
          </p:nvPr>
        </p:nvSpPr>
        <p:spPr/>
        <p:txBody>
          <a:bodyPr/>
          <a:lstStyle/>
          <a:p>
            <a:fld id="{1B7FE2A8-09E1-4890-8E7A-B0AA3464F7D8}" type="slidenum">
              <a:rPr lang="en-US" smtClean="0"/>
              <a:t>2</a:t>
            </a:fld>
            <a:endParaRPr lang="en-US"/>
          </a:p>
        </p:txBody>
      </p:sp>
    </p:spTree>
    <p:extLst>
      <p:ext uri="{BB962C8B-B14F-4D97-AF65-F5344CB8AC3E}">
        <p14:creationId xmlns:p14="http://schemas.microsoft.com/office/powerpoint/2010/main" val="2430169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2012/5/31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a:spLocks noChangeArrowheads="1"/>
          </p:cNvSpPr>
          <p:nvPr/>
        </p:nvSpPr>
        <p:spPr bwMode="auto">
          <a:xfrm>
            <a:off x="1349411" y="1150175"/>
            <a:ext cx="6387069" cy="4524315"/>
          </a:xfrm>
          <a:prstGeom prst="rect">
            <a:avLst/>
          </a:prstGeom>
          <a:noFill/>
          <a:ln w="9525">
            <a:noFill/>
            <a:miter lim="800000"/>
            <a:headEnd/>
            <a:tailEnd/>
          </a:ln>
        </p:spPr>
        <p:txBody>
          <a:bodyPr wrap="none" anchor="ctr">
            <a:spAutoFit/>
          </a:bodyPr>
          <a:lstStyle/>
          <a:p>
            <a:pPr algn="ctr"/>
            <a:r>
              <a:rPr lang="en-US" sz="4800" b="1" i="1" dirty="0" smtClean="0">
                <a:latin typeface="Calibri" pitchFamily="34" charset="0"/>
              </a:rPr>
              <a:t>QA of Analysis Variables</a:t>
            </a:r>
          </a:p>
          <a:p>
            <a:pPr algn="ctr"/>
            <a:r>
              <a:rPr lang="en-US" sz="4800" b="1" i="1" dirty="0" smtClean="0">
                <a:latin typeface="Calibri" pitchFamily="34" charset="0"/>
              </a:rPr>
              <a:t>(DCA)</a:t>
            </a:r>
            <a:endParaRPr lang="en-US" sz="4800" b="1" i="1" dirty="0">
              <a:latin typeface="Calibri" pitchFamily="34" charset="0"/>
            </a:endParaRPr>
          </a:p>
          <a:p>
            <a:pPr algn="ctr"/>
            <a:endParaRPr lang="en-US" sz="4800" b="1" i="1" dirty="0">
              <a:latin typeface="Calibri" pitchFamily="34" charset="0"/>
            </a:endParaRPr>
          </a:p>
          <a:p>
            <a:pPr algn="ctr"/>
            <a:r>
              <a:rPr lang="en-US" sz="3200" b="1" i="1" dirty="0" smtClean="0">
                <a:latin typeface="Calibri" pitchFamily="34" charset="0"/>
              </a:rPr>
              <a:t>31</a:t>
            </a:r>
            <a:r>
              <a:rPr lang="en-US" sz="3200" b="1" i="1" baseline="30000" dirty="0" smtClean="0">
                <a:latin typeface="Calibri" pitchFamily="34" charset="0"/>
              </a:rPr>
              <a:t>st</a:t>
            </a:r>
            <a:r>
              <a:rPr lang="en-US" sz="3200" b="1" i="1" dirty="0" smtClean="0">
                <a:latin typeface="Calibri" pitchFamily="34" charset="0"/>
              </a:rPr>
              <a:t> </a:t>
            </a:r>
            <a:r>
              <a:rPr lang="en-US" sz="3200" b="1" i="1" dirty="0" smtClean="0">
                <a:latin typeface="Calibri" pitchFamily="34" charset="0"/>
              </a:rPr>
              <a:t>May 2012</a:t>
            </a:r>
          </a:p>
          <a:p>
            <a:pPr algn="ctr"/>
            <a:endParaRPr lang="en-US" sz="3200" b="1" i="1" dirty="0" smtClean="0">
              <a:latin typeface="Calibri" pitchFamily="34" charset="0"/>
            </a:endParaRPr>
          </a:p>
          <a:p>
            <a:pPr algn="ctr"/>
            <a:r>
              <a:rPr lang="en-US" sz="3200" b="1" i="1" dirty="0" smtClean="0">
                <a:latin typeface="Calibri" pitchFamily="34" charset="0"/>
              </a:rPr>
              <a:t>Maki KUROSAWA</a:t>
            </a:r>
          </a:p>
          <a:p>
            <a:pPr algn="ctr"/>
            <a:endParaRPr lang="en-US" sz="4800" b="1" i="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Maki\Documents\RIKEN\PHENIX\vtx\analysis\DCAQA\segbyseg\imgdcaresqa\corr\run3490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00" y="1616768"/>
            <a:ext cx="9157200" cy="4429422"/>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3"/>
          <p:cNvSpPr txBox="1"/>
          <p:nvPr/>
        </p:nvSpPr>
        <p:spPr>
          <a:xfrm>
            <a:off x="0" y="0"/>
            <a:ext cx="8017195" cy="523220"/>
          </a:xfrm>
          <a:prstGeom prst="rect">
            <a:avLst/>
          </a:prstGeom>
          <a:noFill/>
        </p:spPr>
        <p:txBody>
          <a:bodyPr wrap="none" rtlCol="0">
            <a:spAutoFit/>
          </a:bodyPr>
          <a:lstStyle/>
          <a:p>
            <a:r>
              <a:rPr lang="en-US" sz="2800" b="1" i="1" u="sng" dirty="0" smtClean="0">
                <a:solidFill>
                  <a:srgbClr val="00B050"/>
                </a:solidFill>
              </a:rPr>
              <a:t>Mean and Sigma of DCA Distribution (All) </a:t>
            </a:r>
            <a:r>
              <a:rPr lang="en-US" sz="2800" b="1" i="1" u="sng" dirty="0" err="1" smtClean="0">
                <a:solidFill>
                  <a:srgbClr val="00B050"/>
                </a:solidFill>
              </a:rPr>
              <a:t>seg</a:t>
            </a:r>
            <a:r>
              <a:rPr lang="en-US" sz="2800" b="1" i="1" u="sng" dirty="0" smtClean="0">
                <a:solidFill>
                  <a:srgbClr val="00B050"/>
                </a:solidFill>
              </a:rPr>
              <a:t>-by-</a:t>
            </a:r>
            <a:r>
              <a:rPr lang="en-US" sz="2800" b="1" i="1" u="sng" dirty="0" err="1" smtClean="0">
                <a:solidFill>
                  <a:srgbClr val="00B050"/>
                </a:solidFill>
              </a:rPr>
              <a:t>seg</a:t>
            </a:r>
            <a:endParaRPr lang="en-US" sz="2800" b="1" i="1" u="sng" dirty="0" smtClean="0">
              <a:solidFill>
                <a:srgbClr val="00B050"/>
              </a:solidFill>
            </a:endParaRPr>
          </a:p>
        </p:txBody>
      </p:sp>
      <p:sp>
        <p:nvSpPr>
          <p:cNvPr id="4" name="TextBox 3"/>
          <p:cNvSpPr txBox="1"/>
          <p:nvPr/>
        </p:nvSpPr>
        <p:spPr>
          <a:xfrm>
            <a:off x="3266230" y="5888147"/>
            <a:ext cx="837024" cy="307777"/>
          </a:xfrm>
          <a:prstGeom prst="rect">
            <a:avLst/>
          </a:prstGeom>
          <a:solidFill>
            <a:schemeClr val="bg1"/>
          </a:solidFill>
        </p:spPr>
        <p:txBody>
          <a:bodyPr wrap="none" rtlCol="0">
            <a:spAutoFit/>
          </a:bodyPr>
          <a:lstStyle/>
          <a:p>
            <a:r>
              <a:rPr lang="en-US" sz="1400" b="1" dirty="0" smtClean="0"/>
              <a:t>Segment</a:t>
            </a:r>
            <a:endParaRPr lang="en-US" sz="1400" b="1" dirty="0"/>
          </a:p>
        </p:txBody>
      </p:sp>
      <p:sp>
        <p:nvSpPr>
          <p:cNvPr id="7" name="TextBox 6"/>
          <p:cNvSpPr txBox="1"/>
          <p:nvPr/>
        </p:nvSpPr>
        <p:spPr>
          <a:xfrm>
            <a:off x="3266230" y="3660657"/>
            <a:ext cx="837024" cy="307777"/>
          </a:xfrm>
          <a:prstGeom prst="rect">
            <a:avLst/>
          </a:prstGeom>
          <a:solidFill>
            <a:schemeClr val="bg1"/>
          </a:solidFill>
        </p:spPr>
        <p:txBody>
          <a:bodyPr wrap="none" rtlCol="0">
            <a:spAutoFit/>
          </a:bodyPr>
          <a:lstStyle/>
          <a:p>
            <a:r>
              <a:rPr lang="en-US" sz="1400" b="1" dirty="0" smtClean="0"/>
              <a:t>Segment</a:t>
            </a:r>
            <a:endParaRPr lang="en-US" sz="1400" b="1" dirty="0"/>
          </a:p>
        </p:txBody>
      </p:sp>
      <p:sp>
        <p:nvSpPr>
          <p:cNvPr id="8" name="TextBox 7"/>
          <p:cNvSpPr txBox="1"/>
          <p:nvPr/>
        </p:nvSpPr>
        <p:spPr>
          <a:xfrm>
            <a:off x="8028450" y="5899696"/>
            <a:ext cx="837024" cy="307777"/>
          </a:xfrm>
          <a:prstGeom prst="rect">
            <a:avLst/>
          </a:prstGeom>
          <a:solidFill>
            <a:schemeClr val="bg1"/>
          </a:solidFill>
        </p:spPr>
        <p:txBody>
          <a:bodyPr wrap="none" rtlCol="0">
            <a:spAutoFit/>
          </a:bodyPr>
          <a:lstStyle/>
          <a:p>
            <a:r>
              <a:rPr lang="en-US" sz="1400" b="1" dirty="0" smtClean="0"/>
              <a:t>Segment</a:t>
            </a:r>
            <a:endParaRPr lang="en-US" sz="1400" b="1" dirty="0"/>
          </a:p>
        </p:txBody>
      </p:sp>
      <p:sp>
        <p:nvSpPr>
          <p:cNvPr id="9" name="TextBox 8"/>
          <p:cNvSpPr txBox="1"/>
          <p:nvPr/>
        </p:nvSpPr>
        <p:spPr>
          <a:xfrm>
            <a:off x="8028450" y="3672206"/>
            <a:ext cx="837024" cy="307777"/>
          </a:xfrm>
          <a:prstGeom prst="rect">
            <a:avLst/>
          </a:prstGeom>
          <a:solidFill>
            <a:schemeClr val="bg1"/>
          </a:solidFill>
        </p:spPr>
        <p:txBody>
          <a:bodyPr wrap="none" rtlCol="0">
            <a:spAutoFit/>
          </a:bodyPr>
          <a:lstStyle/>
          <a:p>
            <a:r>
              <a:rPr lang="en-US" sz="1400" b="1" dirty="0" smtClean="0"/>
              <a:t>Segment</a:t>
            </a:r>
            <a:endParaRPr lang="en-US" sz="1400" b="1" dirty="0"/>
          </a:p>
        </p:txBody>
      </p:sp>
      <p:sp>
        <p:nvSpPr>
          <p:cNvPr id="10" name="TextBox 9"/>
          <p:cNvSpPr txBox="1"/>
          <p:nvPr/>
        </p:nvSpPr>
        <p:spPr>
          <a:xfrm rot="16200000">
            <a:off x="-387755" y="4433730"/>
            <a:ext cx="1239442" cy="307777"/>
          </a:xfrm>
          <a:prstGeom prst="rect">
            <a:avLst/>
          </a:prstGeom>
          <a:solidFill>
            <a:schemeClr val="bg1"/>
          </a:solidFill>
        </p:spPr>
        <p:txBody>
          <a:bodyPr wrap="none" rtlCol="0">
            <a:spAutoFit/>
          </a:bodyPr>
          <a:lstStyle/>
          <a:p>
            <a:r>
              <a:rPr lang="en-US" sz="1400" b="1" dirty="0" smtClean="0"/>
              <a:t>Fit Mean (um)</a:t>
            </a:r>
            <a:endParaRPr lang="en-US" sz="1400" b="1" dirty="0"/>
          </a:p>
        </p:txBody>
      </p:sp>
      <p:sp>
        <p:nvSpPr>
          <p:cNvPr id="11" name="TextBox 10"/>
          <p:cNvSpPr txBox="1"/>
          <p:nvPr/>
        </p:nvSpPr>
        <p:spPr>
          <a:xfrm rot="16200000">
            <a:off x="-387755" y="2244645"/>
            <a:ext cx="1239442" cy="307777"/>
          </a:xfrm>
          <a:prstGeom prst="rect">
            <a:avLst/>
          </a:prstGeom>
          <a:solidFill>
            <a:schemeClr val="bg1"/>
          </a:solidFill>
        </p:spPr>
        <p:txBody>
          <a:bodyPr wrap="none" rtlCol="0">
            <a:spAutoFit/>
          </a:bodyPr>
          <a:lstStyle/>
          <a:p>
            <a:r>
              <a:rPr lang="en-US" sz="1400" b="1" dirty="0" smtClean="0"/>
              <a:t>Fit Mean (um)</a:t>
            </a:r>
            <a:endParaRPr lang="en-US" sz="1400" b="1" dirty="0"/>
          </a:p>
        </p:txBody>
      </p:sp>
      <p:sp>
        <p:nvSpPr>
          <p:cNvPr id="12" name="TextBox 11"/>
          <p:cNvSpPr txBox="1"/>
          <p:nvPr/>
        </p:nvSpPr>
        <p:spPr>
          <a:xfrm rot="16200000">
            <a:off x="4106705" y="4433730"/>
            <a:ext cx="1257075" cy="307777"/>
          </a:xfrm>
          <a:prstGeom prst="rect">
            <a:avLst/>
          </a:prstGeom>
          <a:solidFill>
            <a:schemeClr val="bg1"/>
          </a:solidFill>
        </p:spPr>
        <p:txBody>
          <a:bodyPr wrap="none" rtlCol="0">
            <a:spAutoFit/>
          </a:bodyPr>
          <a:lstStyle/>
          <a:p>
            <a:r>
              <a:rPr lang="en-US" sz="1400" b="1" dirty="0" smtClean="0"/>
              <a:t>Fit Sigma (um)</a:t>
            </a:r>
            <a:endParaRPr lang="en-US" sz="1400" b="1" dirty="0"/>
          </a:p>
        </p:txBody>
      </p:sp>
      <p:sp>
        <p:nvSpPr>
          <p:cNvPr id="13" name="TextBox 12"/>
          <p:cNvSpPr txBox="1"/>
          <p:nvPr/>
        </p:nvSpPr>
        <p:spPr>
          <a:xfrm rot="16200000">
            <a:off x="4106705" y="2244645"/>
            <a:ext cx="1257075" cy="307777"/>
          </a:xfrm>
          <a:prstGeom prst="rect">
            <a:avLst/>
          </a:prstGeom>
          <a:solidFill>
            <a:schemeClr val="bg1"/>
          </a:solidFill>
        </p:spPr>
        <p:txBody>
          <a:bodyPr wrap="none" rtlCol="0">
            <a:spAutoFit/>
          </a:bodyPr>
          <a:lstStyle/>
          <a:p>
            <a:r>
              <a:rPr lang="en-US" sz="1400" b="1" dirty="0" smtClean="0"/>
              <a:t>Fit Sigma (um)</a:t>
            </a:r>
            <a:endParaRPr lang="en-US" sz="1400" b="1" dirty="0"/>
          </a:p>
        </p:txBody>
      </p:sp>
      <p:sp>
        <p:nvSpPr>
          <p:cNvPr id="6" name="TextBox 5"/>
          <p:cNvSpPr txBox="1"/>
          <p:nvPr/>
        </p:nvSpPr>
        <p:spPr>
          <a:xfrm>
            <a:off x="961930" y="1894027"/>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5" name="TextBox 14"/>
          <p:cNvSpPr txBox="1"/>
          <p:nvPr/>
        </p:nvSpPr>
        <p:spPr>
          <a:xfrm>
            <a:off x="1239474" y="4083112"/>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6" name="TextBox 15"/>
          <p:cNvSpPr txBox="1"/>
          <p:nvPr/>
        </p:nvSpPr>
        <p:spPr>
          <a:xfrm>
            <a:off x="5523416" y="1894027"/>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7" name="TextBox 16"/>
          <p:cNvSpPr txBox="1"/>
          <p:nvPr/>
        </p:nvSpPr>
        <p:spPr>
          <a:xfrm>
            <a:off x="5800960" y="4083112"/>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4" name="TextBox 13"/>
          <p:cNvSpPr txBox="1"/>
          <p:nvPr/>
        </p:nvSpPr>
        <p:spPr>
          <a:xfrm>
            <a:off x="1629559" y="6235059"/>
            <a:ext cx="5915978" cy="646331"/>
          </a:xfrm>
          <a:prstGeom prst="rect">
            <a:avLst/>
          </a:prstGeom>
          <a:noFill/>
        </p:spPr>
        <p:txBody>
          <a:bodyPr wrap="none" rtlCol="0">
            <a:spAutoFit/>
          </a:bodyPr>
          <a:lstStyle/>
          <a:p>
            <a:r>
              <a:rPr lang="en-US" dirty="0" smtClean="0">
                <a:solidFill>
                  <a:srgbClr val="FF0000"/>
                </a:solidFill>
              </a:rPr>
              <a:t>Apply correction </a:t>
            </a:r>
            <a:r>
              <a:rPr lang="en-US" dirty="0" smtClean="0">
                <a:solidFill>
                  <a:srgbClr val="FF0000"/>
                </a:solidFill>
              </a:rPr>
              <a:t>for DCA distribution</a:t>
            </a:r>
          </a:p>
          <a:p>
            <a:r>
              <a:rPr lang="en-US" dirty="0" smtClean="0">
                <a:solidFill>
                  <a:srgbClr val="FF0000"/>
                </a:solidFill>
              </a:rPr>
              <a:t>Mean plot shape has always slope for run number &lt; 3489044.</a:t>
            </a:r>
            <a:endParaRPr lang="en-US" dirty="0">
              <a:solidFill>
                <a:srgbClr val="FF0000"/>
              </a:solidFill>
            </a:endParaRPr>
          </a:p>
        </p:txBody>
      </p:sp>
      <p:cxnSp>
        <p:nvCxnSpPr>
          <p:cNvPr id="19" name="Straight Connector 18"/>
          <p:cNvCxnSpPr/>
          <p:nvPr/>
        </p:nvCxnSpPr>
        <p:spPr>
          <a:xfrm>
            <a:off x="577880" y="4942890"/>
            <a:ext cx="3456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61152" y="2731231"/>
            <a:ext cx="347317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548144" y="2988519"/>
            <a:ext cx="931251" cy="305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479395" y="3117265"/>
            <a:ext cx="1572866" cy="369332"/>
          </a:xfrm>
          <a:prstGeom prst="rect">
            <a:avLst/>
          </a:prstGeom>
          <a:noFill/>
        </p:spPr>
        <p:txBody>
          <a:bodyPr wrap="none" rtlCol="0">
            <a:spAutoFit/>
          </a:bodyPr>
          <a:lstStyle/>
          <a:p>
            <a:r>
              <a:rPr lang="en-US" dirty="0" smtClean="0"/>
              <a:t>Mean : -15 </a:t>
            </a:r>
            <a:r>
              <a:rPr lang="en-US" dirty="0" smtClean="0">
                <a:latin typeface="Symbol" pitchFamily="18" charset="2"/>
              </a:rPr>
              <a:t>m</a:t>
            </a:r>
            <a:r>
              <a:rPr lang="en-US" dirty="0" smtClean="0"/>
              <a:t>m</a:t>
            </a:r>
            <a:endParaRPr lang="en-US" dirty="0"/>
          </a:p>
        </p:txBody>
      </p:sp>
      <p:sp>
        <p:nvSpPr>
          <p:cNvPr id="27" name="TextBox 26"/>
          <p:cNvSpPr txBox="1"/>
          <p:nvPr/>
        </p:nvSpPr>
        <p:spPr>
          <a:xfrm>
            <a:off x="3880621" y="1117479"/>
            <a:ext cx="1372492" cy="369332"/>
          </a:xfrm>
          <a:prstGeom prst="rect">
            <a:avLst/>
          </a:prstGeom>
          <a:noFill/>
        </p:spPr>
        <p:txBody>
          <a:bodyPr wrap="none" rtlCol="0">
            <a:spAutoFit/>
          </a:bodyPr>
          <a:lstStyle/>
          <a:p>
            <a:r>
              <a:rPr lang="en-US" b="1" dirty="0" smtClean="0"/>
              <a:t>RUN </a:t>
            </a:r>
            <a:r>
              <a:rPr lang="en-US" b="1" dirty="0" smtClean="0"/>
              <a:t>349000</a:t>
            </a:r>
            <a:endParaRPr lang="en-US" b="1" dirty="0"/>
          </a:p>
        </p:txBody>
      </p:sp>
      <p:cxnSp>
        <p:nvCxnSpPr>
          <p:cNvPr id="29" name="Straight Arrow Connector 28"/>
          <p:cNvCxnSpPr/>
          <p:nvPr/>
        </p:nvCxnSpPr>
        <p:spPr>
          <a:xfrm flipH="1" flipV="1">
            <a:off x="5105307" y="2713659"/>
            <a:ext cx="931251" cy="305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036558" y="2842405"/>
            <a:ext cx="1636987" cy="369332"/>
          </a:xfrm>
          <a:prstGeom prst="rect">
            <a:avLst/>
          </a:prstGeom>
          <a:noFill/>
        </p:spPr>
        <p:txBody>
          <a:bodyPr wrap="none" rtlCol="0">
            <a:spAutoFit/>
          </a:bodyPr>
          <a:lstStyle/>
          <a:p>
            <a:r>
              <a:rPr lang="en-US" dirty="0" smtClean="0"/>
              <a:t>Sigma : </a:t>
            </a:r>
            <a:r>
              <a:rPr lang="en-US" dirty="0" smtClean="0"/>
              <a:t>100 </a:t>
            </a:r>
            <a:r>
              <a:rPr lang="en-US" dirty="0" smtClean="0">
                <a:latin typeface="Symbol" pitchFamily="18" charset="2"/>
              </a:rPr>
              <a:t>m</a:t>
            </a:r>
            <a:r>
              <a:rPr lang="en-US" dirty="0" smtClean="0"/>
              <a:t>m</a:t>
            </a:r>
            <a:endParaRPr lang="en-US" dirty="0"/>
          </a:p>
        </p:txBody>
      </p:sp>
      <p:sp>
        <p:nvSpPr>
          <p:cNvPr id="28" name="TextBox 27"/>
          <p:cNvSpPr txBox="1"/>
          <p:nvPr/>
        </p:nvSpPr>
        <p:spPr>
          <a:xfrm>
            <a:off x="231966" y="631902"/>
            <a:ext cx="7184787" cy="369332"/>
          </a:xfrm>
          <a:prstGeom prst="rect">
            <a:avLst/>
          </a:prstGeom>
          <a:noFill/>
        </p:spPr>
        <p:txBody>
          <a:bodyPr wrap="none" rtlCol="0">
            <a:spAutoFit/>
          </a:bodyPr>
          <a:lstStyle/>
          <a:p>
            <a:pPr marL="285750" indent="-285750">
              <a:buFont typeface="Arial" pitchFamily="34" charset="0"/>
              <a:buChar char="•"/>
            </a:pPr>
            <a:r>
              <a:rPr lang="en-US" dirty="0" smtClean="0"/>
              <a:t>Create plot of (Mean </a:t>
            </a:r>
            <a:r>
              <a:rPr lang="en-US" dirty="0" err="1" smtClean="0"/>
              <a:t>vs</a:t>
            </a:r>
            <a:r>
              <a:rPr lang="en-US" dirty="0" smtClean="0"/>
              <a:t> Segment) and (Sigma </a:t>
            </a:r>
            <a:r>
              <a:rPr lang="en-US" dirty="0" err="1" smtClean="0"/>
              <a:t>vs</a:t>
            </a:r>
            <a:r>
              <a:rPr lang="en-US" dirty="0" smtClean="0"/>
              <a:t> Segment) for every run.</a:t>
            </a:r>
            <a:endParaRPr lang="en-US" dirty="0"/>
          </a:p>
        </p:txBody>
      </p:sp>
    </p:spTree>
    <p:extLst>
      <p:ext uri="{BB962C8B-B14F-4D97-AF65-F5344CB8AC3E}">
        <p14:creationId xmlns:p14="http://schemas.microsoft.com/office/powerpoint/2010/main" val="1328051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 descr="C:\Users\Maki\Documents\RIKEN\PHENIX\vtx\analysis\DCAQA\segbyseg\imgdcaresqa\corr\run3490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29023"/>
            <a:ext cx="9144000" cy="4423037"/>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3"/>
          <p:cNvSpPr txBox="1"/>
          <p:nvPr/>
        </p:nvSpPr>
        <p:spPr>
          <a:xfrm>
            <a:off x="0" y="0"/>
            <a:ext cx="8839536" cy="523220"/>
          </a:xfrm>
          <a:prstGeom prst="rect">
            <a:avLst/>
          </a:prstGeom>
          <a:noFill/>
        </p:spPr>
        <p:txBody>
          <a:bodyPr wrap="none" rtlCol="0">
            <a:spAutoFit/>
          </a:bodyPr>
          <a:lstStyle/>
          <a:p>
            <a:r>
              <a:rPr lang="en-US" sz="2800" b="1" i="1" u="sng" dirty="0" smtClean="0">
                <a:solidFill>
                  <a:srgbClr val="00B050"/>
                </a:solidFill>
              </a:rPr>
              <a:t>Mean and Sigma of DCA Distribution (Electron) </a:t>
            </a:r>
            <a:r>
              <a:rPr lang="en-US" sz="2800" b="1" i="1" u="sng" dirty="0" err="1" smtClean="0">
                <a:solidFill>
                  <a:srgbClr val="00B050"/>
                </a:solidFill>
              </a:rPr>
              <a:t>seg</a:t>
            </a:r>
            <a:r>
              <a:rPr lang="en-US" sz="2800" b="1" i="1" u="sng" dirty="0" smtClean="0">
                <a:solidFill>
                  <a:srgbClr val="00B050"/>
                </a:solidFill>
              </a:rPr>
              <a:t>-by-</a:t>
            </a:r>
            <a:r>
              <a:rPr lang="en-US" sz="2800" b="1" i="1" u="sng" dirty="0" err="1" smtClean="0">
                <a:solidFill>
                  <a:srgbClr val="00B050"/>
                </a:solidFill>
              </a:rPr>
              <a:t>seg</a:t>
            </a:r>
            <a:endParaRPr lang="en-US" sz="2800" b="1" i="1" u="sng" dirty="0" smtClean="0">
              <a:solidFill>
                <a:srgbClr val="00B050"/>
              </a:solidFill>
            </a:endParaRPr>
          </a:p>
        </p:txBody>
      </p:sp>
      <p:sp>
        <p:nvSpPr>
          <p:cNvPr id="4" name="TextBox 3"/>
          <p:cNvSpPr txBox="1"/>
          <p:nvPr/>
        </p:nvSpPr>
        <p:spPr>
          <a:xfrm>
            <a:off x="3266230" y="5888147"/>
            <a:ext cx="837024" cy="307777"/>
          </a:xfrm>
          <a:prstGeom prst="rect">
            <a:avLst/>
          </a:prstGeom>
          <a:solidFill>
            <a:schemeClr val="bg1"/>
          </a:solidFill>
        </p:spPr>
        <p:txBody>
          <a:bodyPr wrap="none" rtlCol="0">
            <a:spAutoFit/>
          </a:bodyPr>
          <a:lstStyle/>
          <a:p>
            <a:r>
              <a:rPr lang="en-US" sz="1400" b="1" dirty="0" smtClean="0"/>
              <a:t>Segment</a:t>
            </a:r>
            <a:endParaRPr lang="en-US" sz="1400" b="1" dirty="0"/>
          </a:p>
        </p:txBody>
      </p:sp>
      <p:sp>
        <p:nvSpPr>
          <p:cNvPr id="7" name="TextBox 6"/>
          <p:cNvSpPr txBox="1"/>
          <p:nvPr/>
        </p:nvSpPr>
        <p:spPr>
          <a:xfrm>
            <a:off x="3266230" y="3660657"/>
            <a:ext cx="837024" cy="307777"/>
          </a:xfrm>
          <a:prstGeom prst="rect">
            <a:avLst/>
          </a:prstGeom>
          <a:solidFill>
            <a:schemeClr val="bg1"/>
          </a:solidFill>
        </p:spPr>
        <p:txBody>
          <a:bodyPr wrap="none" rtlCol="0">
            <a:spAutoFit/>
          </a:bodyPr>
          <a:lstStyle/>
          <a:p>
            <a:r>
              <a:rPr lang="en-US" sz="1400" b="1" dirty="0" smtClean="0"/>
              <a:t>Segment</a:t>
            </a:r>
            <a:endParaRPr lang="en-US" sz="1400" b="1" dirty="0"/>
          </a:p>
        </p:txBody>
      </p:sp>
      <p:sp>
        <p:nvSpPr>
          <p:cNvPr id="8" name="TextBox 7"/>
          <p:cNvSpPr txBox="1"/>
          <p:nvPr/>
        </p:nvSpPr>
        <p:spPr>
          <a:xfrm>
            <a:off x="8028450" y="5899696"/>
            <a:ext cx="837024" cy="307777"/>
          </a:xfrm>
          <a:prstGeom prst="rect">
            <a:avLst/>
          </a:prstGeom>
          <a:solidFill>
            <a:schemeClr val="bg1"/>
          </a:solidFill>
        </p:spPr>
        <p:txBody>
          <a:bodyPr wrap="none" rtlCol="0">
            <a:spAutoFit/>
          </a:bodyPr>
          <a:lstStyle/>
          <a:p>
            <a:r>
              <a:rPr lang="en-US" sz="1400" b="1" dirty="0" smtClean="0"/>
              <a:t>Segment</a:t>
            </a:r>
            <a:endParaRPr lang="en-US" sz="1400" b="1" dirty="0"/>
          </a:p>
        </p:txBody>
      </p:sp>
      <p:sp>
        <p:nvSpPr>
          <p:cNvPr id="9" name="TextBox 8"/>
          <p:cNvSpPr txBox="1"/>
          <p:nvPr/>
        </p:nvSpPr>
        <p:spPr>
          <a:xfrm>
            <a:off x="8028450" y="3672206"/>
            <a:ext cx="837024" cy="307777"/>
          </a:xfrm>
          <a:prstGeom prst="rect">
            <a:avLst/>
          </a:prstGeom>
          <a:solidFill>
            <a:schemeClr val="bg1"/>
          </a:solidFill>
        </p:spPr>
        <p:txBody>
          <a:bodyPr wrap="none" rtlCol="0">
            <a:spAutoFit/>
          </a:bodyPr>
          <a:lstStyle/>
          <a:p>
            <a:r>
              <a:rPr lang="en-US" sz="1400" b="1" dirty="0" smtClean="0"/>
              <a:t>Segment</a:t>
            </a:r>
            <a:endParaRPr lang="en-US" sz="1400" b="1" dirty="0"/>
          </a:p>
        </p:txBody>
      </p:sp>
      <p:sp>
        <p:nvSpPr>
          <p:cNvPr id="10" name="TextBox 9"/>
          <p:cNvSpPr txBox="1"/>
          <p:nvPr/>
        </p:nvSpPr>
        <p:spPr>
          <a:xfrm rot="16200000">
            <a:off x="-387755" y="4433730"/>
            <a:ext cx="1239442" cy="307777"/>
          </a:xfrm>
          <a:prstGeom prst="rect">
            <a:avLst/>
          </a:prstGeom>
          <a:solidFill>
            <a:schemeClr val="bg1"/>
          </a:solidFill>
        </p:spPr>
        <p:txBody>
          <a:bodyPr wrap="none" rtlCol="0">
            <a:spAutoFit/>
          </a:bodyPr>
          <a:lstStyle/>
          <a:p>
            <a:r>
              <a:rPr lang="en-US" sz="1400" b="1" dirty="0" smtClean="0"/>
              <a:t>Fit Mean (um)</a:t>
            </a:r>
            <a:endParaRPr lang="en-US" sz="1400" b="1" dirty="0"/>
          </a:p>
        </p:txBody>
      </p:sp>
      <p:sp>
        <p:nvSpPr>
          <p:cNvPr id="11" name="TextBox 10"/>
          <p:cNvSpPr txBox="1"/>
          <p:nvPr/>
        </p:nvSpPr>
        <p:spPr>
          <a:xfrm rot="16200000">
            <a:off x="-387755" y="2244645"/>
            <a:ext cx="1239442" cy="307777"/>
          </a:xfrm>
          <a:prstGeom prst="rect">
            <a:avLst/>
          </a:prstGeom>
          <a:solidFill>
            <a:schemeClr val="bg1"/>
          </a:solidFill>
        </p:spPr>
        <p:txBody>
          <a:bodyPr wrap="none" rtlCol="0">
            <a:spAutoFit/>
          </a:bodyPr>
          <a:lstStyle/>
          <a:p>
            <a:r>
              <a:rPr lang="en-US" sz="1400" b="1" dirty="0" smtClean="0"/>
              <a:t>Fit Mean (um)</a:t>
            </a:r>
            <a:endParaRPr lang="en-US" sz="1400" b="1" dirty="0"/>
          </a:p>
        </p:txBody>
      </p:sp>
      <p:sp>
        <p:nvSpPr>
          <p:cNvPr id="12" name="TextBox 11"/>
          <p:cNvSpPr txBox="1"/>
          <p:nvPr/>
        </p:nvSpPr>
        <p:spPr>
          <a:xfrm rot="16200000">
            <a:off x="4106705" y="4433730"/>
            <a:ext cx="1257075" cy="307777"/>
          </a:xfrm>
          <a:prstGeom prst="rect">
            <a:avLst/>
          </a:prstGeom>
          <a:solidFill>
            <a:schemeClr val="bg1"/>
          </a:solidFill>
        </p:spPr>
        <p:txBody>
          <a:bodyPr wrap="none" rtlCol="0">
            <a:spAutoFit/>
          </a:bodyPr>
          <a:lstStyle/>
          <a:p>
            <a:r>
              <a:rPr lang="en-US" sz="1400" b="1" dirty="0" smtClean="0"/>
              <a:t>Fit Sigma (um)</a:t>
            </a:r>
            <a:endParaRPr lang="en-US" sz="1400" b="1" dirty="0"/>
          </a:p>
        </p:txBody>
      </p:sp>
      <p:sp>
        <p:nvSpPr>
          <p:cNvPr id="13" name="TextBox 12"/>
          <p:cNvSpPr txBox="1"/>
          <p:nvPr/>
        </p:nvSpPr>
        <p:spPr>
          <a:xfrm rot="16200000">
            <a:off x="4106705" y="2244645"/>
            <a:ext cx="1257075" cy="307777"/>
          </a:xfrm>
          <a:prstGeom prst="rect">
            <a:avLst/>
          </a:prstGeom>
          <a:solidFill>
            <a:schemeClr val="bg1"/>
          </a:solidFill>
        </p:spPr>
        <p:txBody>
          <a:bodyPr wrap="none" rtlCol="0">
            <a:spAutoFit/>
          </a:bodyPr>
          <a:lstStyle/>
          <a:p>
            <a:r>
              <a:rPr lang="en-US" sz="1400" b="1" dirty="0" smtClean="0"/>
              <a:t>Fit Sigma (um)</a:t>
            </a:r>
            <a:endParaRPr lang="en-US" sz="1400" b="1" dirty="0"/>
          </a:p>
        </p:txBody>
      </p:sp>
      <p:sp>
        <p:nvSpPr>
          <p:cNvPr id="6" name="TextBox 5"/>
          <p:cNvSpPr txBox="1"/>
          <p:nvPr/>
        </p:nvSpPr>
        <p:spPr>
          <a:xfrm>
            <a:off x="961930" y="1894027"/>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5" name="TextBox 14"/>
          <p:cNvSpPr txBox="1"/>
          <p:nvPr/>
        </p:nvSpPr>
        <p:spPr>
          <a:xfrm>
            <a:off x="1239474" y="4083112"/>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6" name="TextBox 15"/>
          <p:cNvSpPr txBox="1"/>
          <p:nvPr/>
        </p:nvSpPr>
        <p:spPr>
          <a:xfrm>
            <a:off x="5523416" y="1894027"/>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7" name="TextBox 16"/>
          <p:cNvSpPr txBox="1"/>
          <p:nvPr/>
        </p:nvSpPr>
        <p:spPr>
          <a:xfrm>
            <a:off x="5800960" y="4083112"/>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4" name="TextBox 13"/>
          <p:cNvSpPr txBox="1"/>
          <p:nvPr/>
        </p:nvSpPr>
        <p:spPr>
          <a:xfrm>
            <a:off x="2676284" y="6212717"/>
            <a:ext cx="3647602" cy="369332"/>
          </a:xfrm>
          <a:prstGeom prst="rect">
            <a:avLst/>
          </a:prstGeom>
          <a:noFill/>
        </p:spPr>
        <p:txBody>
          <a:bodyPr wrap="none" rtlCol="0">
            <a:spAutoFit/>
          </a:bodyPr>
          <a:lstStyle/>
          <a:p>
            <a:r>
              <a:rPr lang="en-US" dirty="0" smtClean="0">
                <a:solidFill>
                  <a:srgbClr val="FF0000"/>
                </a:solidFill>
              </a:rPr>
              <a:t>Apply correction </a:t>
            </a:r>
            <a:r>
              <a:rPr lang="en-US" dirty="0" smtClean="0">
                <a:solidFill>
                  <a:srgbClr val="FF0000"/>
                </a:solidFill>
              </a:rPr>
              <a:t>for DCA distribution</a:t>
            </a:r>
          </a:p>
        </p:txBody>
      </p:sp>
      <p:cxnSp>
        <p:nvCxnSpPr>
          <p:cNvPr id="19" name="Straight Connector 18"/>
          <p:cNvCxnSpPr/>
          <p:nvPr/>
        </p:nvCxnSpPr>
        <p:spPr>
          <a:xfrm>
            <a:off x="577880" y="4942890"/>
            <a:ext cx="3456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61152" y="2731231"/>
            <a:ext cx="347317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548144" y="2988519"/>
            <a:ext cx="931251" cy="305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479395" y="3117265"/>
            <a:ext cx="1572866" cy="369332"/>
          </a:xfrm>
          <a:prstGeom prst="rect">
            <a:avLst/>
          </a:prstGeom>
          <a:noFill/>
        </p:spPr>
        <p:txBody>
          <a:bodyPr wrap="none" rtlCol="0">
            <a:spAutoFit/>
          </a:bodyPr>
          <a:lstStyle/>
          <a:p>
            <a:r>
              <a:rPr lang="en-US" dirty="0" smtClean="0"/>
              <a:t>Mean : -15 </a:t>
            </a:r>
            <a:r>
              <a:rPr lang="en-US" dirty="0" smtClean="0">
                <a:latin typeface="Symbol" pitchFamily="18" charset="2"/>
              </a:rPr>
              <a:t>m</a:t>
            </a:r>
            <a:r>
              <a:rPr lang="en-US" dirty="0" smtClean="0"/>
              <a:t>m</a:t>
            </a:r>
            <a:endParaRPr lang="en-US" dirty="0"/>
          </a:p>
        </p:txBody>
      </p:sp>
      <p:sp>
        <p:nvSpPr>
          <p:cNvPr id="27" name="TextBox 26"/>
          <p:cNvSpPr txBox="1"/>
          <p:nvPr/>
        </p:nvSpPr>
        <p:spPr>
          <a:xfrm>
            <a:off x="3880621" y="1117479"/>
            <a:ext cx="1372492" cy="369332"/>
          </a:xfrm>
          <a:prstGeom prst="rect">
            <a:avLst/>
          </a:prstGeom>
          <a:noFill/>
        </p:spPr>
        <p:txBody>
          <a:bodyPr wrap="none" rtlCol="0">
            <a:spAutoFit/>
          </a:bodyPr>
          <a:lstStyle/>
          <a:p>
            <a:r>
              <a:rPr lang="en-US" b="1" dirty="0" smtClean="0"/>
              <a:t>RUN </a:t>
            </a:r>
            <a:r>
              <a:rPr lang="en-US" b="1" dirty="0" smtClean="0"/>
              <a:t>349000</a:t>
            </a:r>
            <a:endParaRPr lang="en-US" b="1" dirty="0"/>
          </a:p>
        </p:txBody>
      </p:sp>
      <p:cxnSp>
        <p:nvCxnSpPr>
          <p:cNvPr id="29" name="Straight Arrow Connector 28"/>
          <p:cNvCxnSpPr/>
          <p:nvPr/>
        </p:nvCxnSpPr>
        <p:spPr>
          <a:xfrm flipH="1" flipV="1">
            <a:off x="5105307" y="2775983"/>
            <a:ext cx="931251" cy="305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036558" y="2904729"/>
            <a:ext cx="1636987" cy="369332"/>
          </a:xfrm>
          <a:prstGeom prst="rect">
            <a:avLst/>
          </a:prstGeom>
          <a:noFill/>
        </p:spPr>
        <p:txBody>
          <a:bodyPr wrap="none" rtlCol="0">
            <a:spAutoFit/>
          </a:bodyPr>
          <a:lstStyle/>
          <a:p>
            <a:r>
              <a:rPr lang="en-US" dirty="0" smtClean="0"/>
              <a:t>Sigma : </a:t>
            </a:r>
            <a:r>
              <a:rPr lang="en-US" dirty="0" smtClean="0"/>
              <a:t>100 </a:t>
            </a:r>
            <a:r>
              <a:rPr lang="en-US" dirty="0" smtClean="0">
                <a:latin typeface="Symbol" pitchFamily="18" charset="2"/>
              </a:rPr>
              <a:t>m</a:t>
            </a:r>
            <a:r>
              <a:rPr lang="en-US" dirty="0" smtClean="0"/>
              <a:t>m</a:t>
            </a:r>
            <a:endParaRPr lang="en-US" dirty="0"/>
          </a:p>
        </p:txBody>
      </p:sp>
      <p:sp>
        <p:nvSpPr>
          <p:cNvPr id="28" name="TextBox 27"/>
          <p:cNvSpPr txBox="1"/>
          <p:nvPr/>
        </p:nvSpPr>
        <p:spPr>
          <a:xfrm>
            <a:off x="231966" y="631902"/>
            <a:ext cx="7184787" cy="369332"/>
          </a:xfrm>
          <a:prstGeom prst="rect">
            <a:avLst/>
          </a:prstGeom>
          <a:noFill/>
        </p:spPr>
        <p:txBody>
          <a:bodyPr wrap="none" rtlCol="0">
            <a:spAutoFit/>
          </a:bodyPr>
          <a:lstStyle/>
          <a:p>
            <a:pPr marL="285750" indent="-285750">
              <a:buFont typeface="Arial" pitchFamily="34" charset="0"/>
              <a:buChar char="•"/>
            </a:pPr>
            <a:r>
              <a:rPr lang="en-US" dirty="0" smtClean="0"/>
              <a:t>Create plot of (Mean </a:t>
            </a:r>
            <a:r>
              <a:rPr lang="en-US" dirty="0" err="1" smtClean="0"/>
              <a:t>vs</a:t>
            </a:r>
            <a:r>
              <a:rPr lang="en-US" dirty="0" smtClean="0"/>
              <a:t> Segment) and (Sigma </a:t>
            </a:r>
            <a:r>
              <a:rPr lang="en-US" dirty="0" err="1" smtClean="0"/>
              <a:t>vs</a:t>
            </a:r>
            <a:r>
              <a:rPr lang="en-US" dirty="0" smtClean="0"/>
              <a:t> Segment) for every run.</a:t>
            </a:r>
            <a:endParaRPr lang="en-US" dirty="0"/>
          </a:p>
        </p:txBody>
      </p:sp>
    </p:spTree>
    <p:extLst>
      <p:ext uri="{BB962C8B-B14F-4D97-AF65-F5344CB8AC3E}">
        <p14:creationId xmlns:p14="http://schemas.microsoft.com/office/powerpoint/2010/main" val="3724327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descr="C:\Users\Maki\Documents\RIKEN\PHENIX\vtx\analysis\DCAQA\segbyseg\imgdcaresqa\threshold_segbyse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70" y="2116826"/>
            <a:ext cx="9117030" cy="442141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84150" y="1947549"/>
            <a:ext cx="1863011" cy="338554"/>
          </a:xfrm>
          <a:prstGeom prst="rect">
            <a:avLst/>
          </a:prstGeom>
          <a:solidFill>
            <a:schemeClr val="bg1"/>
          </a:solidFill>
        </p:spPr>
        <p:txBody>
          <a:bodyPr wrap="none" rtlCol="0">
            <a:spAutoFit/>
          </a:bodyPr>
          <a:lstStyle/>
          <a:p>
            <a:r>
              <a:rPr lang="en-US" sz="1600" dirty="0" smtClean="0"/>
              <a:t>DCA Mean (MB(All))</a:t>
            </a:r>
            <a:endParaRPr lang="en-US" sz="1600" dirty="0"/>
          </a:p>
        </p:txBody>
      </p:sp>
      <p:sp>
        <p:nvSpPr>
          <p:cNvPr id="6" name="TextBox 5"/>
          <p:cNvSpPr txBox="1"/>
          <p:nvPr/>
        </p:nvSpPr>
        <p:spPr>
          <a:xfrm>
            <a:off x="2470150" y="1954058"/>
            <a:ext cx="1879041" cy="338554"/>
          </a:xfrm>
          <a:prstGeom prst="rect">
            <a:avLst/>
          </a:prstGeom>
          <a:solidFill>
            <a:schemeClr val="bg1"/>
          </a:solidFill>
        </p:spPr>
        <p:txBody>
          <a:bodyPr wrap="none" rtlCol="0">
            <a:spAutoFit/>
          </a:bodyPr>
          <a:lstStyle/>
          <a:p>
            <a:r>
              <a:rPr lang="en-US" sz="1600" dirty="0" smtClean="0"/>
              <a:t>DCA Sigma (MB(All))</a:t>
            </a:r>
            <a:endParaRPr lang="en-US" sz="1600" dirty="0"/>
          </a:p>
        </p:txBody>
      </p:sp>
      <p:sp>
        <p:nvSpPr>
          <p:cNvPr id="7" name="TextBox 6"/>
          <p:cNvSpPr txBox="1"/>
          <p:nvPr/>
        </p:nvSpPr>
        <p:spPr>
          <a:xfrm>
            <a:off x="4777781" y="1954217"/>
            <a:ext cx="1917513" cy="338554"/>
          </a:xfrm>
          <a:prstGeom prst="rect">
            <a:avLst/>
          </a:prstGeom>
          <a:solidFill>
            <a:schemeClr val="bg1"/>
          </a:solidFill>
        </p:spPr>
        <p:txBody>
          <a:bodyPr wrap="none" rtlCol="0">
            <a:spAutoFit/>
          </a:bodyPr>
          <a:lstStyle/>
          <a:p>
            <a:pPr algn="ctr"/>
            <a:r>
              <a:rPr lang="en-US" sz="1600" dirty="0" smtClean="0"/>
              <a:t>DCA Mean (CNT(All))</a:t>
            </a:r>
            <a:endParaRPr lang="en-US" sz="1600" dirty="0"/>
          </a:p>
        </p:txBody>
      </p:sp>
      <p:sp>
        <p:nvSpPr>
          <p:cNvPr id="8" name="TextBox 7"/>
          <p:cNvSpPr txBox="1"/>
          <p:nvPr/>
        </p:nvSpPr>
        <p:spPr>
          <a:xfrm>
            <a:off x="7063781" y="1960726"/>
            <a:ext cx="1933543" cy="338554"/>
          </a:xfrm>
          <a:prstGeom prst="rect">
            <a:avLst/>
          </a:prstGeom>
          <a:solidFill>
            <a:schemeClr val="bg1"/>
          </a:solidFill>
        </p:spPr>
        <p:txBody>
          <a:bodyPr wrap="none" rtlCol="0">
            <a:spAutoFit/>
          </a:bodyPr>
          <a:lstStyle/>
          <a:p>
            <a:pPr algn="ctr"/>
            <a:r>
              <a:rPr lang="en-US" sz="1600" dirty="0" smtClean="0"/>
              <a:t>DCA Sigma (CNT(All))</a:t>
            </a:r>
            <a:endParaRPr lang="en-US" sz="1600" dirty="0"/>
          </a:p>
        </p:txBody>
      </p:sp>
      <p:sp>
        <p:nvSpPr>
          <p:cNvPr id="9" name="TextBox 8"/>
          <p:cNvSpPr txBox="1"/>
          <p:nvPr/>
        </p:nvSpPr>
        <p:spPr>
          <a:xfrm>
            <a:off x="431816" y="4220849"/>
            <a:ext cx="1367682" cy="338554"/>
          </a:xfrm>
          <a:prstGeom prst="rect">
            <a:avLst/>
          </a:prstGeom>
          <a:solidFill>
            <a:schemeClr val="bg1"/>
          </a:solidFill>
        </p:spPr>
        <p:txBody>
          <a:bodyPr wrap="none" rtlCol="0">
            <a:spAutoFit/>
          </a:bodyPr>
          <a:lstStyle/>
          <a:p>
            <a:pPr algn="ctr"/>
            <a:r>
              <a:rPr lang="en-US" sz="1600" dirty="0" smtClean="0"/>
              <a:t>Chi2/NDF (All)</a:t>
            </a:r>
            <a:endParaRPr lang="en-US" sz="1600" dirty="0"/>
          </a:p>
        </p:txBody>
      </p:sp>
      <p:sp>
        <p:nvSpPr>
          <p:cNvPr id="10" name="TextBox 9"/>
          <p:cNvSpPr txBox="1"/>
          <p:nvPr/>
        </p:nvSpPr>
        <p:spPr>
          <a:xfrm>
            <a:off x="2640842" y="4235881"/>
            <a:ext cx="1550361" cy="338554"/>
          </a:xfrm>
          <a:prstGeom prst="rect">
            <a:avLst/>
          </a:prstGeom>
          <a:solidFill>
            <a:schemeClr val="bg1"/>
          </a:solidFill>
        </p:spPr>
        <p:txBody>
          <a:bodyPr wrap="none" rtlCol="0">
            <a:spAutoFit/>
          </a:bodyPr>
          <a:lstStyle/>
          <a:p>
            <a:pPr algn="ctr"/>
            <a:r>
              <a:rPr lang="en-US" sz="1600" dirty="0" smtClean="0"/>
              <a:t>Mixed/Core (All)</a:t>
            </a:r>
            <a:endParaRPr lang="en-US" sz="1600" dirty="0"/>
          </a:p>
        </p:txBody>
      </p:sp>
      <p:sp>
        <p:nvSpPr>
          <p:cNvPr id="11" name="TextBox 10"/>
          <p:cNvSpPr txBox="1"/>
          <p:nvPr/>
        </p:nvSpPr>
        <p:spPr>
          <a:xfrm>
            <a:off x="5097322" y="4235881"/>
            <a:ext cx="1278428" cy="338554"/>
          </a:xfrm>
          <a:prstGeom prst="rect">
            <a:avLst/>
          </a:prstGeom>
          <a:solidFill>
            <a:schemeClr val="bg1"/>
          </a:solidFill>
        </p:spPr>
        <p:txBody>
          <a:bodyPr wrap="none" rtlCol="0">
            <a:spAutoFit/>
          </a:bodyPr>
          <a:lstStyle/>
          <a:p>
            <a:pPr algn="ctr"/>
            <a:r>
              <a:rPr lang="en-US" sz="1600" dirty="0" smtClean="0"/>
              <a:t>BG/Core (All)</a:t>
            </a:r>
            <a:endParaRPr lang="en-US" sz="1600" dirty="0"/>
          </a:p>
        </p:txBody>
      </p:sp>
      <p:sp>
        <p:nvSpPr>
          <p:cNvPr id="12" name="テキスト ボックス 3"/>
          <p:cNvSpPr txBox="1"/>
          <p:nvPr/>
        </p:nvSpPr>
        <p:spPr>
          <a:xfrm>
            <a:off x="0" y="0"/>
            <a:ext cx="3799310" cy="523220"/>
          </a:xfrm>
          <a:prstGeom prst="rect">
            <a:avLst/>
          </a:prstGeom>
          <a:noFill/>
        </p:spPr>
        <p:txBody>
          <a:bodyPr wrap="none" rtlCol="0">
            <a:spAutoFit/>
          </a:bodyPr>
          <a:lstStyle/>
          <a:p>
            <a:r>
              <a:rPr lang="en-US" sz="2800" b="1" i="1" u="sng" dirty="0" smtClean="0">
                <a:solidFill>
                  <a:srgbClr val="00B050"/>
                </a:solidFill>
              </a:rPr>
              <a:t>Good Segment Selection</a:t>
            </a:r>
            <a:endParaRPr lang="en-US" sz="2800" b="1" i="1" u="sng" dirty="0" smtClean="0">
              <a:solidFill>
                <a:srgbClr val="00B050"/>
              </a:solidFill>
            </a:endParaRPr>
          </a:p>
        </p:txBody>
      </p:sp>
      <p:sp>
        <p:nvSpPr>
          <p:cNvPr id="5" name="TextBox 4"/>
          <p:cNvSpPr txBox="1"/>
          <p:nvPr/>
        </p:nvSpPr>
        <p:spPr>
          <a:xfrm>
            <a:off x="47432" y="660400"/>
            <a:ext cx="9100440" cy="923330"/>
          </a:xfrm>
          <a:prstGeom prst="rect">
            <a:avLst/>
          </a:prstGeom>
          <a:noFill/>
        </p:spPr>
        <p:txBody>
          <a:bodyPr wrap="none" rtlCol="0">
            <a:spAutoFit/>
          </a:bodyPr>
          <a:lstStyle/>
          <a:p>
            <a:pPr marL="285750" indent="-285750">
              <a:buFont typeface="Arial" pitchFamily="34" charset="0"/>
              <a:buChar char="•"/>
            </a:pPr>
            <a:r>
              <a:rPr lang="en-US" dirty="0" smtClean="0"/>
              <a:t>Each distribution (DCA mean distribution, DCA sigma distribution…) was fitted with </a:t>
            </a:r>
            <a:r>
              <a:rPr lang="en-US" dirty="0" err="1" smtClean="0"/>
              <a:t>gaussian</a:t>
            </a:r>
            <a:r>
              <a:rPr lang="en-US" dirty="0" smtClean="0"/>
              <a:t>.</a:t>
            </a:r>
          </a:p>
          <a:p>
            <a:pPr marL="285750" indent="-285750">
              <a:buFont typeface="Arial" pitchFamily="34" charset="0"/>
              <a:buChar char="•"/>
            </a:pPr>
            <a:endParaRPr lang="en-US" dirty="0"/>
          </a:p>
          <a:p>
            <a:pPr marL="742950" lvl="1" indent="-285750">
              <a:buFont typeface="Arial" pitchFamily="34" charset="0"/>
              <a:buChar char="•"/>
            </a:pPr>
            <a:r>
              <a:rPr lang="en-US" dirty="0" smtClean="0"/>
              <a:t>Selection : each sigma is within 3 sigma.</a:t>
            </a:r>
            <a:endParaRPr lang="en-US" dirty="0"/>
          </a:p>
        </p:txBody>
      </p:sp>
      <p:sp>
        <p:nvSpPr>
          <p:cNvPr id="13" name="TextBox 12"/>
          <p:cNvSpPr txBox="1"/>
          <p:nvPr/>
        </p:nvSpPr>
        <p:spPr>
          <a:xfrm rot="20700000">
            <a:off x="6695294" y="4851400"/>
            <a:ext cx="2124299" cy="646331"/>
          </a:xfrm>
          <a:prstGeom prst="rect">
            <a:avLst/>
          </a:prstGeom>
          <a:noFill/>
        </p:spPr>
        <p:txBody>
          <a:bodyPr wrap="none" rtlCol="0">
            <a:spAutoFit/>
          </a:bodyPr>
          <a:lstStyle/>
          <a:p>
            <a:pPr algn="ctr"/>
            <a:r>
              <a:rPr lang="en-US" b="1" i="1" dirty="0" smtClean="0">
                <a:solidFill>
                  <a:srgbClr val="00B050"/>
                </a:solidFill>
              </a:rPr>
              <a:t>Accumulated</a:t>
            </a:r>
          </a:p>
          <a:p>
            <a:pPr algn="ctr"/>
            <a:r>
              <a:rPr lang="en-US" b="1" i="1" dirty="0" smtClean="0">
                <a:solidFill>
                  <a:srgbClr val="00B050"/>
                </a:solidFill>
              </a:rPr>
              <a:t>(run347000-350000)</a:t>
            </a:r>
            <a:endParaRPr lang="en-US" b="1" i="1" dirty="0">
              <a:solidFill>
                <a:srgbClr val="00B050"/>
              </a:solidFill>
            </a:endParaRPr>
          </a:p>
        </p:txBody>
      </p:sp>
    </p:spTree>
    <p:extLst>
      <p:ext uri="{BB962C8B-B14F-4D97-AF65-F5344CB8AC3E}">
        <p14:creationId xmlns:p14="http://schemas.microsoft.com/office/powerpoint/2010/main" val="644610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52220" y="3020458"/>
            <a:ext cx="4248215" cy="830997"/>
          </a:xfrm>
          <a:prstGeom prst="rect">
            <a:avLst/>
          </a:prstGeom>
          <a:noFill/>
        </p:spPr>
        <p:txBody>
          <a:bodyPr wrap="none" rtlCol="0" anchor="ctr">
            <a:spAutoFit/>
          </a:bodyPr>
          <a:lstStyle/>
          <a:p>
            <a:pPr algn="ctr"/>
            <a:r>
              <a:rPr lang="en-US" sz="4800" b="1" dirty="0" smtClean="0">
                <a:effectLst>
                  <a:outerShdw blurRad="38100" dist="38100" dir="2700000" algn="tl">
                    <a:srgbClr val="000000">
                      <a:alpha val="43137"/>
                    </a:srgbClr>
                  </a:outerShdw>
                </a:effectLst>
              </a:rPr>
              <a:t>BACK UP SLIDES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99188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1411027" cy="523220"/>
          </a:xfrm>
          <a:prstGeom prst="rect">
            <a:avLst/>
          </a:prstGeom>
          <a:noFill/>
        </p:spPr>
        <p:txBody>
          <a:bodyPr wrap="none" rtlCol="0">
            <a:spAutoFit/>
          </a:bodyPr>
          <a:lstStyle/>
          <a:p>
            <a:r>
              <a:rPr lang="en-US" sz="2800" b="1" i="1" u="sng" dirty="0" smtClean="0"/>
              <a:t>QA Item</a:t>
            </a:r>
          </a:p>
        </p:txBody>
      </p:sp>
      <p:sp>
        <p:nvSpPr>
          <p:cNvPr id="5" name="TextBox 4"/>
          <p:cNvSpPr txBox="1"/>
          <p:nvPr/>
        </p:nvSpPr>
        <p:spPr>
          <a:xfrm>
            <a:off x="193830" y="740650"/>
            <a:ext cx="8753102" cy="5355312"/>
          </a:xfrm>
          <a:prstGeom prst="rect">
            <a:avLst/>
          </a:prstGeom>
          <a:noFill/>
        </p:spPr>
        <p:txBody>
          <a:bodyPr wrap="none" rtlCol="0">
            <a:spAutoFit/>
          </a:bodyPr>
          <a:lstStyle/>
          <a:p>
            <a:pPr marL="285750" indent="-285750">
              <a:buFont typeface="Arial" pitchFamily="34" charset="0"/>
              <a:buChar char="•"/>
            </a:pPr>
            <a:r>
              <a:rPr lang="en-US" dirty="0" smtClean="0"/>
              <a:t>Chi2/NDF</a:t>
            </a:r>
          </a:p>
          <a:p>
            <a:pPr marL="285750" indent="-285750">
              <a:buFont typeface="Arial" pitchFamily="34" charset="0"/>
              <a:buChar char="•"/>
            </a:pPr>
            <a:endParaRPr lang="en-US" dirty="0" smtClean="0"/>
          </a:p>
          <a:p>
            <a:pPr marL="285750" indent="-285750">
              <a:buFont typeface="Arial" pitchFamily="34" charset="0"/>
              <a:buChar char="•"/>
            </a:pPr>
            <a:endParaRPr lang="en-US" dirty="0"/>
          </a:p>
          <a:p>
            <a:pPr marL="285750" indent="-285750">
              <a:buFont typeface="Arial" pitchFamily="34" charset="0"/>
              <a:buChar char="•"/>
            </a:pPr>
            <a:r>
              <a:rPr lang="en-US" dirty="0" smtClean="0"/>
              <a:t>DCA distribution (All)</a:t>
            </a:r>
          </a:p>
          <a:p>
            <a:pPr marL="285750" indent="-285750">
              <a:buFont typeface="Arial" pitchFamily="34" charset="0"/>
              <a:buChar char="•"/>
            </a:pPr>
            <a:endParaRPr lang="en-US" dirty="0"/>
          </a:p>
          <a:p>
            <a:pPr marL="742950" lvl="1" indent="-285750">
              <a:buFont typeface="Arial" pitchFamily="34" charset="0"/>
              <a:buChar char="•"/>
            </a:pPr>
            <a:r>
              <a:rPr lang="en-US" dirty="0" smtClean="0"/>
              <a:t>DCA resolution run-by-run. (MB/Central)</a:t>
            </a:r>
          </a:p>
          <a:p>
            <a:pPr marL="742950" lvl="1" indent="-285750">
              <a:buFont typeface="Arial" pitchFamily="34" charset="0"/>
              <a:buChar char="•"/>
            </a:pPr>
            <a:r>
              <a:rPr lang="en-US" dirty="0" smtClean="0"/>
              <a:t>BG(DCA&gt;0.6mm)/Core(DCA&lt;0.3mm) </a:t>
            </a:r>
            <a:r>
              <a:rPr lang="en-US" dirty="0" err="1" smtClean="0"/>
              <a:t>seg</a:t>
            </a:r>
            <a:r>
              <a:rPr lang="en-US" dirty="0" smtClean="0"/>
              <a:t>.-by-</a:t>
            </a:r>
            <a:r>
              <a:rPr lang="en-US" dirty="0" err="1" smtClean="0"/>
              <a:t>seg</a:t>
            </a:r>
            <a:r>
              <a:rPr lang="en-US" dirty="0" smtClean="0"/>
              <a:t>. (MB/Central)</a:t>
            </a:r>
          </a:p>
          <a:p>
            <a:pPr marL="742950" lvl="1" indent="-285750">
              <a:buFont typeface="Arial" pitchFamily="34" charset="0"/>
              <a:buChar char="•"/>
            </a:pPr>
            <a:r>
              <a:rPr lang="en-US" dirty="0" smtClean="0"/>
              <a:t>Mixed(0.3mm&lt;DCA&lt;0.6mm)/Core(DCA&lt;0.3mm) </a:t>
            </a:r>
            <a:r>
              <a:rPr lang="en-US" dirty="0" err="1" smtClean="0"/>
              <a:t>seg</a:t>
            </a:r>
            <a:r>
              <a:rPr lang="en-US" dirty="0"/>
              <a:t>.</a:t>
            </a:r>
            <a:r>
              <a:rPr lang="en-US" dirty="0" smtClean="0"/>
              <a:t>-by-</a:t>
            </a:r>
            <a:r>
              <a:rPr lang="en-US" dirty="0" err="1" smtClean="0"/>
              <a:t>seg</a:t>
            </a:r>
            <a:r>
              <a:rPr lang="en-US" dirty="0" smtClean="0"/>
              <a:t>. (MB/Central)</a:t>
            </a:r>
          </a:p>
          <a:p>
            <a:pPr marL="742950" lvl="1" indent="-285750">
              <a:buFont typeface="Arial" pitchFamily="34" charset="0"/>
              <a:buChar char="•"/>
            </a:pPr>
            <a:endParaRPr lang="en-US" dirty="0" smtClean="0"/>
          </a:p>
          <a:p>
            <a:pPr marL="742950" lvl="1" indent="-285750">
              <a:buFont typeface="Arial" pitchFamily="34" charset="0"/>
              <a:buChar char="•"/>
            </a:pPr>
            <a:endParaRPr lang="en-US" dirty="0"/>
          </a:p>
          <a:p>
            <a:pPr marL="285750" indent="-285750">
              <a:buFont typeface="Arial" pitchFamily="34" charset="0"/>
              <a:buChar char="•"/>
            </a:pPr>
            <a:r>
              <a:rPr lang="en-US" dirty="0" smtClean="0"/>
              <a:t>DCA distribution (Electron)</a:t>
            </a:r>
          </a:p>
          <a:p>
            <a:pPr marL="285750" indent="-285750">
              <a:buFont typeface="Arial" pitchFamily="34" charset="0"/>
              <a:buChar char="•"/>
            </a:pPr>
            <a:endParaRPr lang="en-US" dirty="0"/>
          </a:p>
          <a:p>
            <a:pPr marL="742950" lvl="1" indent="-285750">
              <a:buFont typeface="Arial" pitchFamily="34" charset="0"/>
              <a:buChar char="•"/>
            </a:pPr>
            <a:r>
              <a:rPr lang="en-US" dirty="0" smtClean="0"/>
              <a:t>Same as </a:t>
            </a:r>
            <a:r>
              <a:rPr lang="en-US" dirty="0" smtClean="0"/>
              <a:t>above run-by-run (not </a:t>
            </a:r>
            <a:r>
              <a:rPr lang="en-US" dirty="0" err="1" smtClean="0"/>
              <a:t>seg</a:t>
            </a:r>
            <a:r>
              <a:rPr lang="en-US" dirty="0" smtClean="0"/>
              <a:t>-by-</a:t>
            </a:r>
            <a:r>
              <a:rPr lang="en-US" dirty="0" err="1" smtClean="0"/>
              <a:t>seg</a:t>
            </a:r>
            <a:r>
              <a:rPr lang="en-US" dirty="0" smtClean="0"/>
              <a:t>)</a:t>
            </a:r>
            <a:endParaRPr lang="en-US" dirty="0" smtClean="0"/>
          </a:p>
          <a:p>
            <a:pPr marL="742950" lvl="1" indent="-285750">
              <a:buFont typeface="Arial" pitchFamily="34" charset="0"/>
              <a:buChar char="•"/>
            </a:pPr>
            <a:endParaRPr lang="en-US" dirty="0" smtClean="0"/>
          </a:p>
          <a:p>
            <a:pPr marL="742950" lvl="1" indent="-285750">
              <a:buFont typeface="Arial" pitchFamily="34" charset="0"/>
              <a:buChar char="•"/>
            </a:pPr>
            <a:endParaRPr lang="en-US" dirty="0"/>
          </a:p>
          <a:p>
            <a:pPr marL="285750" indent="-285750">
              <a:buFont typeface="Arial" pitchFamily="34" charset="0"/>
              <a:buChar char="•"/>
            </a:pPr>
            <a:r>
              <a:rPr lang="en-US" dirty="0" smtClean="0"/>
              <a:t>DCA fine tuning (Alignment)</a:t>
            </a:r>
          </a:p>
          <a:p>
            <a:pPr marL="285750" indent="-285750">
              <a:buFont typeface="Arial" pitchFamily="34" charset="0"/>
              <a:buChar char="•"/>
            </a:pPr>
            <a:endParaRPr lang="en-US" dirty="0"/>
          </a:p>
          <a:p>
            <a:pPr marL="742950" lvl="1" indent="-285750">
              <a:buFont typeface="Arial" pitchFamily="34" charset="0"/>
              <a:buChar char="•"/>
            </a:pPr>
            <a:r>
              <a:rPr lang="en-US" dirty="0" smtClean="0"/>
              <a:t>Study DCA </a:t>
            </a:r>
            <a:r>
              <a:rPr lang="en-US" dirty="0" err="1" smtClean="0"/>
              <a:t>vs</a:t>
            </a:r>
            <a:r>
              <a:rPr lang="en-US" dirty="0" smtClean="0"/>
              <a:t> phi0 : Find ad-hoc corrections as function of phi0 and </a:t>
            </a:r>
            <a:r>
              <a:rPr lang="en-US" dirty="0" err="1" smtClean="0"/>
              <a:t>pT</a:t>
            </a:r>
            <a:r>
              <a:rPr lang="en-US" dirty="0" smtClean="0"/>
              <a:t> for each run.</a:t>
            </a:r>
          </a:p>
          <a:p>
            <a:pPr marL="742950" lvl="1" indent="-285750">
              <a:buFont typeface="Arial" pitchFamily="34" charset="0"/>
              <a:buChar char="•"/>
            </a:pPr>
            <a:r>
              <a:rPr lang="en-US" dirty="0" smtClean="0"/>
              <a:t>Study DCA </a:t>
            </a:r>
            <a:r>
              <a:rPr lang="en-US" dirty="0" err="1" smtClean="0"/>
              <a:t>vs</a:t>
            </a:r>
            <a:r>
              <a:rPr lang="en-US" dirty="0" smtClean="0"/>
              <a:t> Z : Find ad-hoc corrections for each run.</a:t>
            </a:r>
            <a:endParaRPr lang="en-US" dirty="0"/>
          </a:p>
        </p:txBody>
      </p:sp>
    </p:spTree>
    <p:extLst>
      <p:ext uri="{BB962C8B-B14F-4D97-AF65-F5344CB8AC3E}">
        <p14:creationId xmlns:p14="http://schemas.microsoft.com/office/powerpoint/2010/main" val="1613136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ki\Documents\RIKEN\PHENIX\vtx\analysis\DCAQA\electron\imgdcaresqa\corr\ch2_runbyrun.png"/>
          <p:cNvPicPr>
            <a:picLocks noChangeAspect="1" noChangeArrowheads="1"/>
          </p:cNvPicPr>
          <p:nvPr/>
        </p:nvPicPr>
        <p:blipFill rotWithShape="1">
          <a:blip r:embed="rId2">
            <a:extLst>
              <a:ext uri="{28A0092B-C50C-407E-A947-70E740481C1C}">
                <a14:useLocalDpi xmlns:a14="http://schemas.microsoft.com/office/drawing/2010/main" val="0"/>
              </a:ext>
            </a:extLst>
          </a:blip>
          <a:srcRect t="50000" r="883"/>
          <a:stretch/>
        </p:blipFill>
        <p:spPr bwMode="auto">
          <a:xfrm>
            <a:off x="3977268" y="1276833"/>
            <a:ext cx="5166732" cy="252779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Maki\Documents\RIKEN\PHENIX\vtx\analysis\DCAQA\segbyseg\imgdcaresqa\corr\ch2\run347030.png"/>
          <p:cNvPicPr>
            <a:picLocks noChangeAspect="1" noChangeArrowheads="1"/>
          </p:cNvPicPr>
          <p:nvPr/>
        </p:nvPicPr>
        <p:blipFill rotWithShape="1">
          <a:blip r:embed="rId3">
            <a:extLst>
              <a:ext uri="{28A0092B-C50C-407E-A947-70E740481C1C}">
                <a14:useLocalDpi xmlns:a14="http://schemas.microsoft.com/office/drawing/2010/main" val="0"/>
              </a:ext>
            </a:extLst>
          </a:blip>
          <a:srcRect t="49549"/>
          <a:stretch/>
        </p:blipFill>
        <p:spPr bwMode="auto">
          <a:xfrm>
            <a:off x="3977268" y="3636805"/>
            <a:ext cx="5166732" cy="252807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 descr="C:\Users\Maki\Documents\RIKEN\PHENIX\vtx\analysis\DCAQA\runbyrun\imgdcaresqa\ch2\ch2_run348030-008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772" y="1783460"/>
            <a:ext cx="3578901" cy="3434785"/>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3"/>
          <p:cNvSpPr txBox="1"/>
          <p:nvPr/>
        </p:nvSpPr>
        <p:spPr>
          <a:xfrm>
            <a:off x="0" y="0"/>
            <a:ext cx="7444602" cy="523220"/>
          </a:xfrm>
          <a:prstGeom prst="rect">
            <a:avLst/>
          </a:prstGeom>
          <a:noFill/>
        </p:spPr>
        <p:txBody>
          <a:bodyPr wrap="none" rtlCol="0">
            <a:spAutoFit/>
          </a:bodyPr>
          <a:lstStyle/>
          <a:p>
            <a:r>
              <a:rPr lang="en-US" sz="2800" b="1" i="1" u="sng" dirty="0">
                <a:solidFill>
                  <a:schemeClr val="accent6">
                    <a:lumMod val="50000"/>
                  </a:schemeClr>
                </a:solidFill>
              </a:rPr>
              <a:t>Chi2/NDF </a:t>
            </a:r>
            <a:r>
              <a:rPr lang="en-US" sz="2800" b="1" i="1" u="sng" dirty="0" smtClean="0">
                <a:solidFill>
                  <a:schemeClr val="accent6">
                    <a:lumMod val="50000"/>
                  </a:schemeClr>
                </a:solidFill>
              </a:rPr>
              <a:t>Distribution run-by-run and </a:t>
            </a:r>
            <a:r>
              <a:rPr lang="en-US" sz="2800" b="1" i="1" u="sng" dirty="0" err="1" smtClean="0">
                <a:solidFill>
                  <a:schemeClr val="accent6">
                    <a:lumMod val="50000"/>
                  </a:schemeClr>
                </a:solidFill>
              </a:rPr>
              <a:t>seg</a:t>
            </a:r>
            <a:r>
              <a:rPr lang="en-US" sz="2800" b="1" i="1" u="sng" dirty="0" smtClean="0">
                <a:solidFill>
                  <a:schemeClr val="accent6">
                    <a:lumMod val="50000"/>
                  </a:schemeClr>
                </a:solidFill>
              </a:rPr>
              <a:t>-by-</a:t>
            </a:r>
            <a:r>
              <a:rPr lang="en-US" sz="2800" b="1" i="1" u="sng" dirty="0" err="1" smtClean="0">
                <a:solidFill>
                  <a:schemeClr val="accent6">
                    <a:lumMod val="50000"/>
                  </a:schemeClr>
                </a:solidFill>
              </a:rPr>
              <a:t>seg</a:t>
            </a:r>
            <a:endParaRPr lang="en-US" sz="2800" b="1" i="1" u="sng" dirty="0">
              <a:solidFill>
                <a:schemeClr val="accent6">
                  <a:lumMod val="50000"/>
                </a:schemeClr>
              </a:solidFill>
            </a:endParaRPr>
          </a:p>
        </p:txBody>
      </p:sp>
      <p:sp>
        <p:nvSpPr>
          <p:cNvPr id="8" name="TextBox 7"/>
          <p:cNvSpPr txBox="1"/>
          <p:nvPr/>
        </p:nvSpPr>
        <p:spPr>
          <a:xfrm>
            <a:off x="8028450" y="5899696"/>
            <a:ext cx="782587" cy="307777"/>
          </a:xfrm>
          <a:prstGeom prst="rect">
            <a:avLst/>
          </a:prstGeom>
          <a:solidFill>
            <a:schemeClr val="bg1"/>
          </a:solidFill>
        </p:spPr>
        <p:txBody>
          <a:bodyPr wrap="none" rtlCol="0">
            <a:spAutoFit/>
          </a:bodyPr>
          <a:lstStyle/>
          <a:p>
            <a:r>
              <a:rPr lang="en-US" sz="1400" b="1" dirty="0" err="1" smtClean="0"/>
              <a:t>Segnum</a:t>
            </a:r>
            <a:endParaRPr lang="en-US" sz="1400" b="1" dirty="0"/>
          </a:p>
        </p:txBody>
      </p:sp>
      <p:sp>
        <p:nvSpPr>
          <p:cNvPr id="9" name="TextBox 8"/>
          <p:cNvSpPr txBox="1"/>
          <p:nvPr/>
        </p:nvSpPr>
        <p:spPr>
          <a:xfrm>
            <a:off x="8028450" y="3625713"/>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12" name="TextBox 11"/>
          <p:cNvSpPr txBox="1"/>
          <p:nvPr/>
        </p:nvSpPr>
        <p:spPr>
          <a:xfrm rot="16200000">
            <a:off x="3547952" y="4362153"/>
            <a:ext cx="1166410" cy="307777"/>
          </a:xfrm>
          <a:prstGeom prst="rect">
            <a:avLst/>
          </a:prstGeom>
          <a:solidFill>
            <a:schemeClr val="bg1"/>
          </a:solidFill>
        </p:spPr>
        <p:txBody>
          <a:bodyPr wrap="none" rtlCol="0">
            <a:spAutoFit/>
          </a:bodyPr>
          <a:lstStyle/>
          <a:p>
            <a:r>
              <a:rPr lang="en-US" sz="1400" b="1" dirty="0" smtClean="0"/>
              <a:t>Fit MPV (um)</a:t>
            </a:r>
            <a:endParaRPr lang="en-US" sz="1400" b="1" dirty="0"/>
          </a:p>
        </p:txBody>
      </p:sp>
      <p:sp>
        <p:nvSpPr>
          <p:cNvPr id="13" name="TextBox 12"/>
          <p:cNvSpPr txBox="1"/>
          <p:nvPr/>
        </p:nvSpPr>
        <p:spPr>
          <a:xfrm rot="16200000">
            <a:off x="3547952" y="2006753"/>
            <a:ext cx="1166410" cy="307777"/>
          </a:xfrm>
          <a:prstGeom prst="rect">
            <a:avLst/>
          </a:prstGeom>
          <a:solidFill>
            <a:schemeClr val="bg1"/>
          </a:solidFill>
        </p:spPr>
        <p:txBody>
          <a:bodyPr wrap="none" rtlCol="0">
            <a:spAutoFit/>
          </a:bodyPr>
          <a:lstStyle/>
          <a:p>
            <a:r>
              <a:rPr lang="en-US" sz="1400" b="1" dirty="0" smtClean="0"/>
              <a:t>Fit MPV (um)</a:t>
            </a:r>
            <a:endParaRPr lang="en-US" sz="1400" b="1" dirty="0"/>
          </a:p>
        </p:txBody>
      </p:sp>
      <p:sp>
        <p:nvSpPr>
          <p:cNvPr id="26" name="TextBox 25"/>
          <p:cNvSpPr txBox="1"/>
          <p:nvPr/>
        </p:nvSpPr>
        <p:spPr>
          <a:xfrm>
            <a:off x="231966" y="631902"/>
            <a:ext cx="6397136" cy="369332"/>
          </a:xfrm>
          <a:prstGeom prst="rect">
            <a:avLst/>
          </a:prstGeom>
          <a:noFill/>
        </p:spPr>
        <p:txBody>
          <a:bodyPr wrap="none" rtlCol="0">
            <a:spAutoFit/>
          </a:bodyPr>
          <a:lstStyle/>
          <a:p>
            <a:pPr marL="285750" indent="-285750">
              <a:buFont typeface="Arial" pitchFamily="34" charset="0"/>
              <a:buChar char="•"/>
            </a:pPr>
            <a:r>
              <a:rPr lang="en-US" dirty="0" smtClean="0"/>
              <a:t>Create plot of (MPV </a:t>
            </a:r>
            <a:r>
              <a:rPr lang="en-US" dirty="0" err="1" smtClean="0"/>
              <a:t>vs</a:t>
            </a:r>
            <a:r>
              <a:rPr lang="en-US" dirty="0" smtClean="0"/>
              <a:t> Run number) and (MPV </a:t>
            </a:r>
            <a:r>
              <a:rPr lang="en-US" dirty="0" err="1" smtClean="0"/>
              <a:t>vs</a:t>
            </a:r>
            <a:r>
              <a:rPr lang="en-US" dirty="0" smtClean="0"/>
              <a:t> </a:t>
            </a:r>
            <a:r>
              <a:rPr lang="en-US" dirty="0" err="1" smtClean="0"/>
              <a:t>Seg</a:t>
            </a:r>
            <a:r>
              <a:rPr lang="en-US" dirty="0" smtClean="0"/>
              <a:t> number).</a:t>
            </a:r>
            <a:endParaRPr lang="en-US" dirty="0"/>
          </a:p>
        </p:txBody>
      </p:sp>
      <p:sp>
        <p:nvSpPr>
          <p:cNvPr id="36" name="Rectangle 35"/>
          <p:cNvSpPr/>
          <p:nvPr/>
        </p:nvSpPr>
        <p:spPr>
          <a:xfrm>
            <a:off x="7114478" y="3694558"/>
            <a:ext cx="926387" cy="1700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2697275" y="4997147"/>
            <a:ext cx="902811" cy="307777"/>
          </a:xfrm>
          <a:prstGeom prst="rect">
            <a:avLst/>
          </a:prstGeom>
          <a:solidFill>
            <a:schemeClr val="bg1"/>
          </a:solidFill>
        </p:spPr>
        <p:txBody>
          <a:bodyPr wrap="none" rtlCol="0">
            <a:spAutoFit/>
          </a:bodyPr>
          <a:lstStyle/>
          <a:p>
            <a:r>
              <a:rPr lang="en-US" sz="1400" b="1" dirty="0" smtClean="0"/>
              <a:t>Chi2/NDF</a:t>
            </a:r>
            <a:endParaRPr lang="en-US" sz="1400" b="1" dirty="0"/>
          </a:p>
        </p:txBody>
      </p:sp>
      <p:sp>
        <p:nvSpPr>
          <p:cNvPr id="38" name="TextBox 37"/>
          <p:cNvSpPr txBox="1"/>
          <p:nvPr/>
        </p:nvSpPr>
        <p:spPr>
          <a:xfrm rot="16200000">
            <a:off x="-62499" y="2239574"/>
            <a:ext cx="700769" cy="307777"/>
          </a:xfrm>
          <a:prstGeom prst="rect">
            <a:avLst/>
          </a:prstGeom>
          <a:solidFill>
            <a:schemeClr val="bg1"/>
          </a:solidFill>
        </p:spPr>
        <p:txBody>
          <a:bodyPr wrap="none" rtlCol="0">
            <a:spAutoFit/>
          </a:bodyPr>
          <a:lstStyle/>
          <a:p>
            <a:r>
              <a:rPr lang="en-US" sz="1400" b="1" dirty="0" smtClean="0"/>
              <a:t>Counts</a:t>
            </a:r>
            <a:endParaRPr lang="en-US" sz="1400" b="1" dirty="0"/>
          </a:p>
        </p:txBody>
      </p:sp>
      <p:sp>
        <p:nvSpPr>
          <p:cNvPr id="40" name="TextBox 39"/>
          <p:cNvSpPr txBox="1"/>
          <p:nvPr/>
        </p:nvSpPr>
        <p:spPr>
          <a:xfrm>
            <a:off x="6006229" y="1783460"/>
            <a:ext cx="1198213" cy="369332"/>
          </a:xfrm>
          <a:prstGeom prst="rect">
            <a:avLst/>
          </a:prstGeom>
          <a:noFill/>
        </p:spPr>
        <p:txBody>
          <a:bodyPr wrap="none" rtlCol="0">
            <a:spAutoFit/>
          </a:bodyPr>
          <a:lstStyle/>
          <a:p>
            <a:pPr algn="ctr"/>
            <a:r>
              <a:rPr lang="en-US" dirty="0" smtClean="0"/>
              <a:t>run-by-run</a:t>
            </a:r>
            <a:endParaRPr lang="en-US" dirty="0"/>
          </a:p>
        </p:txBody>
      </p:sp>
      <p:sp>
        <p:nvSpPr>
          <p:cNvPr id="41" name="TextBox 40"/>
          <p:cNvSpPr txBox="1"/>
          <p:nvPr/>
        </p:nvSpPr>
        <p:spPr>
          <a:xfrm>
            <a:off x="6015845" y="4142343"/>
            <a:ext cx="1178977" cy="369332"/>
          </a:xfrm>
          <a:prstGeom prst="rect">
            <a:avLst/>
          </a:prstGeom>
          <a:noFill/>
        </p:spPr>
        <p:txBody>
          <a:bodyPr wrap="none" rtlCol="0">
            <a:spAutoFit/>
          </a:bodyPr>
          <a:lstStyle/>
          <a:p>
            <a:pPr algn="ctr"/>
            <a:r>
              <a:rPr lang="en-US" dirty="0" err="1" smtClean="0"/>
              <a:t>seg</a:t>
            </a:r>
            <a:r>
              <a:rPr lang="en-US" dirty="0" smtClean="0"/>
              <a:t>-by-</a:t>
            </a:r>
            <a:r>
              <a:rPr lang="en-US" dirty="0" err="1" smtClean="0"/>
              <a:t>seg</a:t>
            </a:r>
            <a:endParaRPr lang="en-US" dirty="0"/>
          </a:p>
        </p:txBody>
      </p:sp>
      <p:cxnSp>
        <p:nvCxnSpPr>
          <p:cNvPr id="19" name="Straight Arrow Connector 18"/>
          <p:cNvCxnSpPr/>
          <p:nvPr/>
        </p:nvCxnSpPr>
        <p:spPr>
          <a:xfrm flipV="1">
            <a:off x="6692180" y="2650048"/>
            <a:ext cx="0" cy="321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066647" y="2897564"/>
            <a:ext cx="1303434" cy="646331"/>
          </a:xfrm>
          <a:prstGeom prst="rect">
            <a:avLst/>
          </a:prstGeom>
          <a:noFill/>
        </p:spPr>
        <p:txBody>
          <a:bodyPr wrap="none" rtlCol="0">
            <a:spAutoFit/>
          </a:bodyPr>
          <a:lstStyle/>
          <a:p>
            <a:r>
              <a:rPr lang="en-US" dirty="0" smtClean="0">
                <a:solidFill>
                  <a:srgbClr val="FF0000"/>
                </a:solidFill>
              </a:rPr>
              <a:t>Run346670</a:t>
            </a:r>
          </a:p>
          <a:p>
            <a:r>
              <a:rPr lang="en-US" dirty="0" smtClean="0">
                <a:solidFill>
                  <a:srgbClr val="FF0000"/>
                </a:solidFill>
              </a:rPr>
              <a:t>Jun 1</a:t>
            </a:r>
            <a:r>
              <a:rPr lang="en-US" baseline="30000" dirty="0" smtClean="0">
                <a:solidFill>
                  <a:srgbClr val="FF0000"/>
                </a:solidFill>
              </a:rPr>
              <a:t>st</a:t>
            </a:r>
            <a:r>
              <a:rPr lang="en-US" dirty="0" smtClean="0">
                <a:solidFill>
                  <a:srgbClr val="FF0000"/>
                </a:solidFill>
              </a:rPr>
              <a:t> 2011</a:t>
            </a:r>
            <a:endParaRPr lang="en-US" dirty="0">
              <a:solidFill>
                <a:srgbClr val="FF0000"/>
              </a:solidFill>
            </a:endParaRPr>
          </a:p>
        </p:txBody>
      </p:sp>
      <p:sp>
        <p:nvSpPr>
          <p:cNvPr id="22" name="TextBox 21"/>
          <p:cNvSpPr txBox="1"/>
          <p:nvPr/>
        </p:nvSpPr>
        <p:spPr>
          <a:xfrm>
            <a:off x="7185664" y="1783460"/>
            <a:ext cx="1353256" cy="646331"/>
          </a:xfrm>
          <a:prstGeom prst="rect">
            <a:avLst/>
          </a:prstGeom>
          <a:noFill/>
        </p:spPr>
        <p:txBody>
          <a:bodyPr wrap="none" rtlCol="0">
            <a:spAutoFit/>
          </a:bodyPr>
          <a:lstStyle/>
          <a:p>
            <a:r>
              <a:rPr lang="en-US" dirty="0" smtClean="0">
                <a:solidFill>
                  <a:srgbClr val="FF0000"/>
                </a:solidFill>
              </a:rPr>
              <a:t>Run346973</a:t>
            </a:r>
          </a:p>
          <a:p>
            <a:r>
              <a:rPr lang="en-US" dirty="0" smtClean="0">
                <a:solidFill>
                  <a:srgbClr val="FF0000"/>
                </a:solidFill>
              </a:rPr>
              <a:t>Jun 2</a:t>
            </a:r>
            <a:r>
              <a:rPr lang="en-US" baseline="30000" dirty="0" smtClean="0">
                <a:solidFill>
                  <a:srgbClr val="FF0000"/>
                </a:solidFill>
              </a:rPr>
              <a:t>nd</a:t>
            </a:r>
            <a:r>
              <a:rPr lang="en-US" dirty="0" smtClean="0">
                <a:solidFill>
                  <a:srgbClr val="FF0000"/>
                </a:solidFill>
              </a:rPr>
              <a:t> 2011</a:t>
            </a:r>
            <a:endParaRPr lang="en-US" dirty="0">
              <a:solidFill>
                <a:srgbClr val="FF0000"/>
              </a:solidFill>
            </a:endParaRPr>
          </a:p>
        </p:txBody>
      </p:sp>
      <p:cxnSp>
        <p:nvCxnSpPr>
          <p:cNvPr id="23" name="Straight Arrow Connector 22"/>
          <p:cNvCxnSpPr>
            <a:stCxn id="22" idx="1"/>
          </p:cNvCxnSpPr>
          <p:nvPr/>
        </p:nvCxnSpPr>
        <p:spPr>
          <a:xfrm flipH="1">
            <a:off x="6844580" y="2106626"/>
            <a:ext cx="341084" cy="6372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1778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Maki\Documents\RIKEN\PHENIX\vtx\analysis\DCAQA\electron\imgdcaresqa\corr\all_runbyru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22804"/>
            <a:ext cx="9144000" cy="4423038"/>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3"/>
          <p:cNvSpPr txBox="1"/>
          <p:nvPr/>
        </p:nvSpPr>
        <p:spPr>
          <a:xfrm>
            <a:off x="0" y="0"/>
            <a:ext cx="8013989" cy="523220"/>
          </a:xfrm>
          <a:prstGeom prst="rect">
            <a:avLst/>
          </a:prstGeom>
          <a:noFill/>
        </p:spPr>
        <p:txBody>
          <a:bodyPr wrap="none" rtlCol="0">
            <a:spAutoFit/>
          </a:bodyPr>
          <a:lstStyle/>
          <a:p>
            <a:r>
              <a:rPr lang="en-US" sz="2800" b="1" i="1" u="sng" dirty="0" smtClean="0">
                <a:solidFill>
                  <a:schemeClr val="accent6">
                    <a:lumMod val="50000"/>
                  </a:schemeClr>
                </a:solidFill>
              </a:rPr>
              <a:t>Mean and Sigma of DCA Distribution (All) run-by-run</a:t>
            </a:r>
          </a:p>
        </p:txBody>
      </p:sp>
      <p:sp>
        <p:nvSpPr>
          <p:cNvPr id="6" name="TextBox 5"/>
          <p:cNvSpPr txBox="1"/>
          <p:nvPr/>
        </p:nvSpPr>
        <p:spPr>
          <a:xfrm>
            <a:off x="3266230" y="5888147"/>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7" name="TextBox 6"/>
          <p:cNvSpPr txBox="1"/>
          <p:nvPr/>
        </p:nvSpPr>
        <p:spPr>
          <a:xfrm>
            <a:off x="3266230" y="3660657"/>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8" name="TextBox 7"/>
          <p:cNvSpPr txBox="1"/>
          <p:nvPr/>
        </p:nvSpPr>
        <p:spPr>
          <a:xfrm>
            <a:off x="8028450" y="5899696"/>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9" name="TextBox 8"/>
          <p:cNvSpPr txBox="1"/>
          <p:nvPr/>
        </p:nvSpPr>
        <p:spPr>
          <a:xfrm>
            <a:off x="8028450" y="3672206"/>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10" name="TextBox 9"/>
          <p:cNvSpPr txBox="1"/>
          <p:nvPr/>
        </p:nvSpPr>
        <p:spPr>
          <a:xfrm rot="16200000">
            <a:off x="-387755" y="4433730"/>
            <a:ext cx="1239442" cy="307777"/>
          </a:xfrm>
          <a:prstGeom prst="rect">
            <a:avLst/>
          </a:prstGeom>
          <a:solidFill>
            <a:schemeClr val="bg1"/>
          </a:solidFill>
        </p:spPr>
        <p:txBody>
          <a:bodyPr wrap="none" rtlCol="0">
            <a:spAutoFit/>
          </a:bodyPr>
          <a:lstStyle/>
          <a:p>
            <a:r>
              <a:rPr lang="en-US" sz="1400" b="1" dirty="0" smtClean="0"/>
              <a:t>Fit Mean (um)</a:t>
            </a:r>
            <a:endParaRPr lang="en-US" sz="1400" b="1" dirty="0"/>
          </a:p>
        </p:txBody>
      </p:sp>
      <p:sp>
        <p:nvSpPr>
          <p:cNvPr id="11" name="TextBox 10"/>
          <p:cNvSpPr txBox="1"/>
          <p:nvPr/>
        </p:nvSpPr>
        <p:spPr>
          <a:xfrm rot="16200000">
            <a:off x="-387755" y="2244645"/>
            <a:ext cx="1239442" cy="307777"/>
          </a:xfrm>
          <a:prstGeom prst="rect">
            <a:avLst/>
          </a:prstGeom>
          <a:solidFill>
            <a:schemeClr val="bg1"/>
          </a:solidFill>
        </p:spPr>
        <p:txBody>
          <a:bodyPr wrap="none" rtlCol="0">
            <a:spAutoFit/>
          </a:bodyPr>
          <a:lstStyle/>
          <a:p>
            <a:r>
              <a:rPr lang="en-US" sz="1400" b="1" dirty="0" smtClean="0"/>
              <a:t>Fit Mean (um)</a:t>
            </a:r>
            <a:endParaRPr lang="en-US" sz="1400" b="1" dirty="0"/>
          </a:p>
        </p:txBody>
      </p:sp>
      <p:sp>
        <p:nvSpPr>
          <p:cNvPr id="12" name="TextBox 11"/>
          <p:cNvSpPr txBox="1"/>
          <p:nvPr/>
        </p:nvSpPr>
        <p:spPr>
          <a:xfrm rot="16200000">
            <a:off x="4106705" y="4433730"/>
            <a:ext cx="1257075" cy="307777"/>
          </a:xfrm>
          <a:prstGeom prst="rect">
            <a:avLst/>
          </a:prstGeom>
          <a:solidFill>
            <a:schemeClr val="bg1"/>
          </a:solidFill>
        </p:spPr>
        <p:txBody>
          <a:bodyPr wrap="none" rtlCol="0">
            <a:spAutoFit/>
          </a:bodyPr>
          <a:lstStyle/>
          <a:p>
            <a:r>
              <a:rPr lang="en-US" sz="1400" b="1" dirty="0" smtClean="0"/>
              <a:t>Fit Sigma (um)</a:t>
            </a:r>
            <a:endParaRPr lang="en-US" sz="1400" b="1" dirty="0"/>
          </a:p>
        </p:txBody>
      </p:sp>
      <p:sp>
        <p:nvSpPr>
          <p:cNvPr id="13" name="TextBox 12"/>
          <p:cNvSpPr txBox="1"/>
          <p:nvPr/>
        </p:nvSpPr>
        <p:spPr>
          <a:xfrm rot="16200000">
            <a:off x="4106705" y="2244645"/>
            <a:ext cx="1257075" cy="307777"/>
          </a:xfrm>
          <a:prstGeom prst="rect">
            <a:avLst/>
          </a:prstGeom>
          <a:solidFill>
            <a:schemeClr val="bg1"/>
          </a:solidFill>
        </p:spPr>
        <p:txBody>
          <a:bodyPr wrap="none" rtlCol="0">
            <a:spAutoFit/>
          </a:bodyPr>
          <a:lstStyle/>
          <a:p>
            <a:r>
              <a:rPr lang="en-US" sz="1400" b="1" dirty="0" smtClean="0"/>
              <a:t>Fit Sigma (um)</a:t>
            </a:r>
            <a:endParaRPr lang="en-US" sz="1400" b="1" dirty="0"/>
          </a:p>
        </p:txBody>
      </p:sp>
      <p:sp>
        <p:nvSpPr>
          <p:cNvPr id="14" name="TextBox 13"/>
          <p:cNvSpPr txBox="1"/>
          <p:nvPr/>
        </p:nvSpPr>
        <p:spPr>
          <a:xfrm>
            <a:off x="961930" y="1894027"/>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5" name="TextBox 14"/>
          <p:cNvSpPr txBox="1"/>
          <p:nvPr/>
        </p:nvSpPr>
        <p:spPr>
          <a:xfrm>
            <a:off x="1239474" y="4083112"/>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6" name="TextBox 15"/>
          <p:cNvSpPr txBox="1"/>
          <p:nvPr/>
        </p:nvSpPr>
        <p:spPr>
          <a:xfrm>
            <a:off x="5523416" y="1894027"/>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7" name="TextBox 16"/>
          <p:cNvSpPr txBox="1"/>
          <p:nvPr/>
        </p:nvSpPr>
        <p:spPr>
          <a:xfrm>
            <a:off x="5800960" y="4083112"/>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8" name="TextBox 17"/>
          <p:cNvSpPr txBox="1"/>
          <p:nvPr/>
        </p:nvSpPr>
        <p:spPr>
          <a:xfrm>
            <a:off x="2696381" y="6235059"/>
            <a:ext cx="3647602" cy="369332"/>
          </a:xfrm>
          <a:prstGeom prst="rect">
            <a:avLst/>
          </a:prstGeom>
          <a:noFill/>
        </p:spPr>
        <p:txBody>
          <a:bodyPr wrap="none" rtlCol="0">
            <a:spAutoFit/>
          </a:bodyPr>
          <a:lstStyle/>
          <a:p>
            <a:r>
              <a:rPr lang="en-US" dirty="0" smtClean="0">
                <a:solidFill>
                  <a:srgbClr val="FF0000"/>
                </a:solidFill>
              </a:rPr>
              <a:t>Apply </a:t>
            </a:r>
            <a:r>
              <a:rPr lang="en-US" dirty="0">
                <a:solidFill>
                  <a:srgbClr val="FF0000"/>
                </a:solidFill>
              </a:rPr>
              <a:t>correction </a:t>
            </a:r>
            <a:r>
              <a:rPr lang="en-US" dirty="0" smtClean="0">
                <a:solidFill>
                  <a:srgbClr val="FF0000"/>
                </a:solidFill>
              </a:rPr>
              <a:t>for DCA distribution</a:t>
            </a:r>
            <a:endParaRPr lang="en-US" dirty="0">
              <a:solidFill>
                <a:srgbClr val="FF0000"/>
              </a:solidFill>
            </a:endParaRPr>
          </a:p>
        </p:txBody>
      </p:sp>
      <p:cxnSp>
        <p:nvCxnSpPr>
          <p:cNvPr id="19" name="Straight Connector 18"/>
          <p:cNvCxnSpPr/>
          <p:nvPr/>
        </p:nvCxnSpPr>
        <p:spPr>
          <a:xfrm>
            <a:off x="577880" y="4942890"/>
            <a:ext cx="3456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61152" y="2731231"/>
            <a:ext cx="347317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548144" y="2920783"/>
            <a:ext cx="931251" cy="305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479395" y="3117265"/>
            <a:ext cx="1572866" cy="369332"/>
          </a:xfrm>
          <a:prstGeom prst="rect">
            <a:avLst/>
          </a:prstGeom>
          <a:noFill/>
        </p:spPr>
        <p:txBody>
          <a:bodyPr wrap="none" rtlCol="0">
            <a:spAutoFit/>
          </a:bodyPr>
          <a:lstStyle/>
          <a:p>
            <a:r>
              <a:rPr lang="en-US" dirty="0" smtClean="0"/>
              <a:t>Mean : </a:t>
            </a:r>
            <a:r>
              <a:rPr lang="en-US" dirty="0" smtClean="0"/>
              <a:t>-</a:t>
            </a:r>
            <a:r>
              <a:rPr lang="en-US" dirty="0" smtClean="0"/>
              <a:t>10</a:t>
            </a:r>
            <a:r>
              <a:rPr lang="en-US" dirty="0" smtClean="0"/>
              <a:t> </a:t>
            </a:r>
            <a:r>
              <a:rPr lang="en-US" dirty="0" smtClean="0">
                <a:latin typeface="Symbol" pitchFamily="18" charset="2"/>
              </a:rPr>
              <a:t>m</a:t>
            </a:r>
            <a:r>
              <a:rPr lang="en-US" dirty="0" smtClean="0"/>
              <a:t>m</a:t>
            </a:r>
            <a:endParaRPr lang="en-US" dirty="0"/>
          </a:p>
        </p:txBody>
      </p:sp>
      <p:cxnSp>
        <p:nvCxnSpPr>
          <p:cNvPr id="24" name="Straight Arrow Connector 23"/>
          <p:cNvCxnSpPr/>
          <p:nvPr/>
        </p:nvCxnSpPr>
        <p:spPr>
          <a:xfrm flipH="1" flipV="1">
            <a:off x="5113598" y="3027071"/>
            <a:ext cx="931251" cy="305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036558" y="3137176"/>
            <a:ext cx="1636987" cy="369332"/>
          </a:xfrm>
          <a:prstGeom prst="rect">
            <a:avLst/>
          </a:prstGeom>
          <a:noFill/>
        </p:spPr>
        <p:txBody>
          <a:bodyPr wrap="none" rtlCol="0">
            <a:spAutoFit/>
          </a:bodyPr>
          <a:lstStyle/>
          <a:p>
            <a:r>
              <a:rPr lang="en-US" dirty="0" smtClean="0"/>
              <a:t>Sigma : </a:t>
            </a:r>
            <a:r>
              <a:rPr lang="en-US" dirty="0" smtClean="0"/>
              <a:t>100 </a:t>
            </a:r>
            <a:r>
              <a:rPr lang="en-US" dirty="0" smtClean="0">
                <a:latin typeface="Symbol" pitchFamily="18" charset="2"/>
              </a:rPr>
              <a:t>m</a:t>
            </a:r>
            <a:r>
              <a:rPr lang="en-US" dirty="0" smtClean="0"/>
              <a:t>m</a:t>
            </a:r>
            <a:endParaRPr lang="en-US" dirty="0"/>
          </a:p>
        </p:txBody>
      </p:sp>
      <p:sp>
        <p:nvSpPr>
          <p:cNvPr id="26" name="TextBox 25"/>
          <p:cNvSpPr txBox="1"/>
          <p:nvPr/>
        </p:nvSpPr>
        <p:spPr>
          <a:xfrm>
            <a:off x="231966" y="631902"/>
            <a:ext cx="7918386" cy="923330"/>
          </a:xfrm>
          <a:prstGeom prst="rect">
            <a:avLst/>
          </a:prstGeom>
          <a:noFill/>
        </p:spPr>
        <p:txBody>
          <a:bodyPr wrap="none" rtlCol="0">
            <a:spAutoFit/>
          </a:bodyPr>
          <a:lstStyle/>
          <a:p>
            <a:pPr marL="285750" indent="-285750">
              <a:buFont typeface="Arial" pitchFamily="34" charset="0"/>
              <a:buChar char="•"/>
            </a:pPr>
            <a:r>
              <a:rPr lang="en-US" dirty="0" smtClean="0"/>
              <a:t>Create plot of (Mean </a:t>
            </a:r>
            <a:r>
              <a:rPr lang="en-US" dirty="0" err="1" smtClean="0"/>
              <a:t>vs</a:t>
            </a:r>
            <a:r>
              <a:rPr lang="en-US" dirty="0" smtClean="0"/>
              <a:t> Run number) and (Sigma </a:t>
            </a:r>
            <a:r>
              <a:rPr lang="en-US" dirty="0" err="1" smtClean="0"/>
              <a:t>vs</a:t>
            </a:r>
            <a:r>
              <a:rPr lang="en-US" dirty="0" smtClean="0"/>
              <a:t> Run number) for every run</a:t>
            </a:r>
            <a:r>
              <a:rPr lang="en-US" dirty="0" smtClean="0"/>
              <a:t>.</a:t>
            </a:r>
          </a:p>
          <a:p>
            <a:pPr marL="285750" indent="-285750">
              <a:buFont typeface="Arial" pitchFamily="34" charset="0"/>
              <a:buChar char="•"/>
            </a:pPr>
            <a:endParaRPr lang="en-US" dirty="0"/>
          </a:p>
          <a:p>
            <a:pPr marL="742950" lvl="1" indent="-285750">
              <a:buFont typeface="Arial" pitchFamily="34" charset="0"/>
              <a:buChar char="•"/>
            </a:pPr>
            <a:r>
              <a:rPr lang="en-US" dirty="0" smtClean="0"/>
              <a:t>All segments were accumulated for one run.</a:t>
            </a:r>
            <a:endParaRPr lang="en-US" dirty="0"/>
          </a:p>
        </p:txBody>
      </p:sp>
      <p:cxnSp>
        <p:nvCxnSpPr>
          <p:cNvPr id="38" name="Straight Connector 37"/>
          <p:cNvCxnSpPr/>
          <p:nvPr/>
        </p:nvCxnSpPr>
        <p:spPr>
          <a:xfrm>
            <a:off x="5118462" y="3013920"/>
            <a:ext cx="347317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6969515" y="4881960"/>
            <a:ext cx="1" cy="1006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343983" y="5773394"/>
            <a:ext cx="1303434" cy="646331"/>
          </a:xfrm>
          <a:prstGeom prst="rect">
            <a:avLst/>
          </a:prstGeom>
          <a:noFill/>
        </p:spPr>
        <p:txBody>
          <a:bodyPr wrap="none" rtlCol="0">
            <a:spAutoFit/>
          </a:bodyPr>
          <a:lstStyle/>
          <a:p>
            <a:r>
              <a:rPr lang="en-US" dirty="0" smtClean="0">
                <a:solidFill>
                  <a:srgbClr val="FF0000"/>
                </a:solidFill>
              </a:rPr>
              <a:t>Run346670</a:t>
            </a:r>
          </a:p>
          <a:p>
            <a:r>
              <a:rPr lang="en-US" dirty="0" smtClean="0">
                <a:solidFill>
                  <a:srgbClr val="FF0000"/>
                </a:solidFill>
              </a:rPr>
              <a:t>Jun 1</a:t>
            </a:r>
            <a:r>
              <a:rPr lang="en-US" baseline="30000" dirty="0" smtClean="0">
                <a:solidFill>
                  <a:srgbClr val="FF0000"/>
                </a:solidFill>
              </a:rPr>
              <a:t>st</a:t>
            </a:r>
            <a:r>
              <a:rPr lang="en-US" dirty="0" smtClean="0">
                <a:solidFill>
                  <a:srgbClr val="FF0000"/>
                </a:solidFill>
              </a:rPr>
              <a:t> 2011</a:t>
            </a:r>
            <a:endParaRPr lang="en-US" dirty="0">
              <a:solidFill>
                <a:srgbClr val="FF0000"/>
              </a:solidFill>
            </a:endParaRPr>
          </a:p>
        </p:txBody>
      </p:sp>
    </p:spTree>
    <p:extLst>
      <p:ext uri="{BB962C8B-B14F-4D97-AF65-F5344CB8AC3E}">
        <p14:creationId xmlns:p14="http://schemas.microsoft.com/office/powerpoint/2010/main" val="2078906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C:\Users\Maki\Documents\RIKEN\PHENIX\vtx\analysis\DCAQA\electron\imgdcaresqa\corr\electron_runbyru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20087"/>
            <a:ext cx="9159253" cy="4430415"/>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3"/>
          <p:cNvSpPr txBox="1"/>
          <p:nvPr/>
        </p:nvSpPr>
        <p:spPr>
          <a:xfrm>
            <a:off x="0" y="0"/>
            <a:ext cx="8836330" cy="523220"/>
          </a:xfrm>
          <a:prstGeom prst="rect">
            <a:avLst/>
          </a:prstGeom>
          <a:noFill/>
        </p:spPr>
        <p:txBody>
          <a:bodyPr wrap="none" rtlCol="0">
            <a:spAutoFit/>
          </a:bodyPr>
          <a:lstStyle/>
          <a:p>
            <a:r>
              <a:rPr lang="en-US" sz="2800" b="1" i="1" u="sng" dirty="0" smtClean="0">
                <a:solidFill>
                  <a:schemeClr val="accent6">
                    <a:lumMod val="50000"/>
                  </a:schemeClr>
                </a:solidFill>
              </a:rPr>
              <a:t>Mean and Sigma of DCA Distribution </a:t>
            </a:r>
            <a:r>
              <a:rPr lang="en-US" sz="2800" b="1" i="1" u="sng" dirty="0" smtClean="0">
                <a:solidFill>
                  <a:schemeClr val="accent6">
                    <a:lumMod val="50000"/>
                  </a:schemeClr>
                </a:solidFill>
              </a:rPr>
              <a:t>(Electron) </a:t>
            </a:r>
            <a:r>
              <a:rPr lang="en-US" sz="2800" b="1" i="1" u="sng" dirty="0" smtClean="0">
                <a:solidFill>
                  <a:schemeClr val="accent6">
                    <a:lumMod val="50000"/>
                  </a:schemeClr>
                </a:solidFill>
              </a:rPr>
              <a:t>run-by-run</a:t>
            </a:r>
          </a:p>
        </p:txBody>
      </p:sp>
      <p:sp>
        <p:nvSpPr>
          <p:cNvPr id="6" name="TextBox 5"/>
          <p:cNvSpPr txBox="1"/>
          <p:nvPr/>
        </p:nvSpPr>
        <p:spPr>
          <a:xfrm>
            <a:off x="3266230" y="5888147"/>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7" name="TextBox 6"/>
          <p:cNvSpPr txBox="1"/>
          <p:nvPr/>
        </p:nvSpPr>
        <p:spPr>
          <a:xfrm>
            <a:off x="3266230" y="3660657"/>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8" name="TextBox 7"/>
          <p:cNvSpPr txBox="1"/>
          <p:nvPr/>
        </p:nvSpPr>
        <p:spPr>
          <a:xfrm>
            <a:off x="8028450" y="5899696"/>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9" name="TextBox 8"/>
          <p:cNvSpPr txBox="1"/>
          <p:nvPr/>
        </p:nvSpPr>
        <p:spPr>
          <a:xfrm>
            <a:off x="8028450" y="3672206"/>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10" name="TextBox 9"/>
          <p:cNvSpPr txBox="1"/>
          <p:nvPr/>
        </p:nvSpPr>
        <p:spPr>
          <a:xfrm rot="16200000">
            <a:off x="-387755" y="4433730"/>
            <a:ext cx="1239442" cy="307777"/>
          </a:xfrm>
          <a:prstGeom prst="rect">
            <a:avLst/>
          </a:prstGeom>
          <a:solidFill>
            <a:schemeClr val="bg1"/>
          </a:solidFill>
        </p:spPr>
        <p:txBody>
          <a:bodyPr wrap="none" rtlCol="0">
            <a:spAutoFit/>
          </a:bodyPr>
          <a:lstStyle/>
          <a:p>
            <a:r>
              <a:rPr lang="en-US" sz="1400" b="1" dirty="0" smtClean="0"/>
              <a:t>Fit Mean (um)</a:t>
            </a:r>
            <a:endParaRPr lang="en-US" sz="1400" b="1" dirty="0"/>
          </a:p>
        </p:txBody>
      </p:sp>
      <p:sp>
        <p:nvSpPr>
          <p:cNvPr id="11" name="TextBox 10"/>
          <p:cNvSpPr txBox="1"/>
          <p:nvPr/>
        </p:nvSpPr>
        <p:spPr>
          <a:xfrm rot="16200000">
            <a:off x="-387755" y="2244645"/>
            <a:ext cx="1239442" cy="307777"/>
          </a:xfrm>
          <a:prstGeom prst="rect">
            <a:avLst/>
          </a:prstGeom>
          <a:solidFill>
            <a:schemeClr val="bg1"/>
          </a:solidFill>
        </p:spPr>
        <p:txBody>
          <a:bodyPr wrap="none" rtlCol="0">
            <a:spAutoFit/>
          </a:bodyPr>
          <a:lstStyle/>
          <a:p>
            <a:r>
              <a:rPr lang="en-US" sz="1400" b="1" dirty="0" smtClean="0"/>
              <a:t>Fit Mean (um)</a:t>
            </a:r>
            <a:endParaRPr lang="en-US" sz="1400" b="1" dirty="0"/>
          </a:p>
        </p:txBody>
      </p:sp>
      <p:sp>
        <p:nvSpPr>
          <p:cNvPr id="12" name="TextBox 11"/>
          <p:cNvSpPr txBox="1"/>
          <p:nvPr/>
        </p:nvSpPr>
        <p:spPr>
          <a:xfrm rot="16200000">
            <a:off x="4106705" y="4433730"/>
            <a:ext cx="1257075" cy="307777"/>
          </a:xfrm>
          <a:prstGeom prst="rect">
            <a:avLst/>
          </a:prstGeom>
          <a:solidFill>
            <a:schemeClr val="bg1"/>
          </a:solidFill>
        </p:spPr>
        <p:txBody>
          <a:bodyPr wrap="none" rtlCol="0">
            <a:spAutoFit/>
          </a:bodyPr>
          <a:lstStyle/>
          <a:p>
            <a:r>
              <a:rPr lang="en-US" sz="1400" b="1" dirty="0" smtClean="0"/>
              <a:t>Fit Sigma (um)</a:t>
            </a:r>
            <a:endParaRPr lang="en-US" sz="1400" b="1" dirty="0"/>
          </a:p>
        </p:txBody>
      </p:sp>
      <p:sp>
        <p:nvSpPr>
          <p:cNvPr id="13" name="TextBox 12"/>
          <p:cNvSpPr txBox="1"/>
          <p:nvPr/>
        </p:nvSpPr>
        <p:spPr>
          <a:xfrm rot="16200000">
            <a:off x="4106705" y="2244645"/>
            <a:ext cx="1257075" cy="307777"/>
          </a:xfrm>
          <a:prstGeom prst="rect">
            <a:avLst/>
          </a:prstGeom>
          <a:solidFill>
            <a:schemeClr val="bg1"/>
          </a:solidFill>
        </p:spPr>
        <p:txBody>
          <a:bodyPr wrap="none" rtlCol="0">
            <a:spAutoFit/>
          </a:bodyPr>
          <a:lstStyle/>
          <a:p>
            <a:r>
              <a:rPr lang="en-US" sz="1400" b="1" dirty="0" smtClean="0"/>
              <a:t>Fit Sigma (um)</a:t>
            </a:r>
            <a:endParaRPr lang="en-US" sz="1400" b="1" dirty="0"/>
          </a:p>
        </p:txBody>
      </p:sp>
      <p:sp>
        <p:nvSpPr>
          <p:cNvPr id="14" name="TextBox 13"/>
          <p:cNvSpPr txBox="1"/>
          <p:nvPr/>
        </p:nvSpPr>
        <p:spPr>
          <a:xfrm>
            <a:off x="961930" y="1894027"/>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5" name="TextBox 14"/>
          <p:cNvSpPr txBox="1"/>
          <p:nvPr/>
        </p:nvSpPr>
        <p:spPr>
          <a:xfrm>
            <a:off x="1239474" y="4083112"/>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6" name="TextBox 15"/>
          <p:cNvSpPr txBox="1"/>
          <p:nvPr/>
        </p:nvSpPr>
        <p:spPr>
          <a:xfrm>
            <a:off x="5523416" y="1894027"/>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7" name="TextBox 16"/>
          <p:cNvSpPr txBox="1"/>
          <p:nvPr/>
        </p:nvSpPr>
        <p:spPr>
          <a:xfrm>
            <a:off x="5800960" y="4083112"/>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8" name="TextBox 17"/>
          <p:cNvSpPr txBox="1"/>
          <p:nvPr/>
        </p:nvSpPr>
        <p:spPr>
          <a:xfrm>
            <a:off x="2696381" y="6235059"/>
            <a:ext cx="3647602" cy="369332"/>
          </a:xfrm>
          <a:prstGeom prst="rect">
            <a:avLst/>
          </a:prstGeom>
          <a:noFill/>
        </p:spPr>
        <p:txBody>
          <a:bodyPr wrap="none" rtlCol="0">
            <a:spAutoFit/>
          </a:bodyPr>
          <a:lstStyle/>
          <a:p>
            <a:r>
              <a:rPr lang="en-US" dirty="0" smtClean="0">
                <a:solidFill>
                  <a:srgbClr val="FF0000"/>
                </a:solidFill>
              </a:rPr>
              <a:t>Apply </a:t>
            </a:r>
            <a:r>
              <a:rPr lang="en-US" dirty="0">
                <a:solidFill>
                  <a:srgbClr val="FF0000"/>
                </a:solidFill>
              </a:rPr>
              <a:t>correction </a:t>
            </a:r>
            <a:r>
              <a:rPr lang="en-US" dirty="0" smtClean="0">
                <a:solidFill>
                  <a:srgbClr val="FF0000"/>
                </a:solidFill>
              </a:rPr>
              <a:t>for DCA distribution</a:t>
            </a:r>
            <a:endParaRPr lang="en-US" dirty="0">
              <a:solidFill>
                <a:srgbClr val="FF0000"/>
              </a:solidFill>
            </a:endParaRPr>
          </a:p>
        </p:txBody>
      </p:sp>
      <p:cxnSp>
        <p:nvCxnSpPr>
          <p:cNvPr id="19" name="Straight Connector 18"/>
          <p:cNvCxnSpPr/>
          <p:nvPr/>
        </p:nvCxnSpPr>
        <p:spPr>
          <a:xfrm>
            <a:off x="577880" y="4942890"/>
            <a:ext cx="3456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61152" y="2731231"/>
            <a:ext cx="347317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548144" y="2874082"/>
            <a:ext cx="931251" cy="305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479395" y="3002828"/>
            <a:ext cx="1572866" cy="369332"/>
          </a:xfrm>
          <a:prstGeom prst="rect">
            <a:avLst/>
          </a:prstGeom>
          <a:noFill/>
        </p:spPr>
        <p:txBody>
          <a:bodyPr wrap="none" rtlCol="0">
            <a:spAutoFit/>
          </a:bodyPr>
          <a:lstStyle/>
          <a:p>
            <a:r>
              <a:rPr lang="en-US" dirty="0" smtClean="0"/>
              <a:t>Mean : -</a:t>
            </a:r>
            <a:r>
              <a:rPr lang="en-US" dirty="0" smtClean="0"/>
              <a:t>10 </a:t>
            </a:r>
            <a:r>
              <a:rPr lang="en-US" dirty="0" smtClean="0">
                <a:latin typeface="Symbol" pitchFamily="18" charset="2"/>
              </a:rPr>
              <a:t>m</a:t>
            </a:r>
            <a:r>
              <a:rPr lang="en-US" dirty="0" smtClean="0"/>
              <a:t>m</a:t>
            </a:r>
            <a:endParaRPr lang="en-US" dirty="0"/>
          </a:p>
        </p:txBody>
      </p:sp>
      <p:cxnSp>
        <p:nvCxnSpPr>
          <p:cNvPr id="24" name="Straight Arrow Connector 23"/>
          <p:cNvCxnSpPr/>
          <p:nvPr/>
        </p:nvCxnSpPr>
        <p:spPr>
          <a:xfrm flipH="1" flipV="1">
            <a:off x="5113598" y="3027071"/>
            <a:ext cx="931251" cy="305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036558" y="3137176"/>
            <a:ext cx="1636987" cy="369332"/>
          </a:xfrm>
          <a:prstGeom prst="rect">
            <a:avLst/>
          </a:prstGeom>
          <a:noFill/>
        </p:spPr>
        <p:txBody>
          <a:bodyPr wrap="none" rtlCol="0">
            <a:spAutoFit/>
          </a:bodyPr>
          <a:lstStyle/>
          <a:p>
            <a:r>
              <a:rPr lang="en-US" dirty="0" smtClean="0"/>
              <a:t>Sigma : </a:t>
            </a:r>
            <a:r>
              <a:rPr lang="en-US" dirty="0" smtClean="0"/>
              <a:t>100 </a:t>
            </a:r>
            <a:r>
              <a:rPr lang="en-US" dirty="0" smtClean="0">
                <a:latin typeface="Symbol" pitchFamily="18" charset="2"/>
              </a:rPr>
              <a:t>m</a:t>
            </a:r>
            <a:r>
              <a:rPr lang="en-US" dirty="0" smtClean="0"/>
              <a:t>m</a:t>
            </a:r>
            <a:endParaRPr lang="en-US" dirty="0"/>
          </a:p>
        </p:txBody>
      </p:sp>
      <p:sp>
        <p:nvSpPr>
          <p:cNvPr id="26" name="TextBox 25"/>
          <p:cNvSpPr txBox="1"/>
          <p:nvPr/>
        </p:nvSpPr>
        <p:spPr>
          <a:xfrm>
            <a:off x="231966" y="631902"/>
            <a:ext cx="7918386" cy="923330"/>
          </a:xfrm>
          <a:prstGeom prst="rect">
            <a:avLst/>
          </a:prstGeom>
          <a:noFill/>
        </p:spPr>
        <p:txBody>
          <a:bodyPr wrap="none" rtlCol="0">
            <a:spAutoFit/>
          </a:bodyPr>
          <a:lstStyle/>
          <a:p>
            <a:pPr marL="285750" indent="-285750">
              <a:buFont typeface="Arial" pitchFamily="34" charset="0"/>
              <a:buChar char="•"/>
            </a:pPr>
            <a:r>
              <a:rPr lang="en-US" dirty="0" smtClean="0"/>
              <a:t>Create plot of (Mean </a:t>
            </a:r>
            <a:r>
              <a:rPr lang="en-US" dirty="0" err="1" smtClean="0"/>
              <a:t>vs</a:t>
            </a:r>
            <a:r>
              <a:rPr lang="en-US" dirty="0" smtClean="0"/>
              <a:t> Run number) and (Sigma </a:t>
            </a:r>
            <a:r>
              <a:rPr lang="en-US" dirty="0" err="1" smtClean="0"/>
              <a:t>vs</a:t>
            </a:r>
            <a:r>
              <a:rPr lang="en-US" dirty="0" smtClean="0"/>
              <a:t> Run number) for every run</a:t>
            </a:r>
            <a:r>
              <a:rPr lang="en-US" dirty="0" smtClean="0"/>
              <a:t>.</a:t>
            </a:r>
          </a:p>
          <a:p>
            <a:pPr marL="285750" indent="-285750">
              <a:buFont typeface="Arial" pitchFamily="34" charset="0"/>
              <a:buChar char="•"/>
            </a:pPr>
            <a:endParaRPr lang="en-US" dirty="0"/>
          </a:p>
          <a:p>
            <a:pPr marL="742950" lvl="1" indent="-285750">
              <a:buFont typeface="Arial" pitchFamily="34" charset="0"/>
              <a:buChar char="•"/>
            </a:pPr>
            <a:r>
              <a:rPr lang="en-US" dirty="0" smtClean="0"/>
              <a:t>All segments were accumulated for one run.</a:t>
            </a:r>
            <a:endParaRPr lang="en-US" dirty="0"/>
          </a:p>
        </p:txBody>
      </p:sp>
      <p:cxnSp>
        <p:nvCxnSpPr>
          <p:cNvPr id="38" name="Straight Connector 37"/>
          <p:cNvCxnSpPr/>
          <p:nvPr/>
        </p:nvCxnSpPr>
        <p:spPr>
          <a:xfrm>
            <a:off x="5118462" y="3022387"/>
            <a:ext cx="347317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597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Maki\Documents\RIKEN\PHENIX\vtx\analysis\DCAQA\electron\imgdcaresqa\dca\dca_run34667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4938"/>
            <a:ext cx="9141027" cy="437179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794294" y="4026932"/>
            <a:ext cx="960006" cy="369332"/>
          </a:xfrm>
          <a:prstGeom prst="rect">
            <a:avLst/>
          </a:prstGeom>
          <a:noFill/>
        </p:spPr>
        <p:txBody>
          <a:bodyPr wrap="none" rtlCol="0">
            <a:spAutoFit/>
          </a:bodyPr>
          <a:lstStyle/>
          <a:p>
            <a:r>
              <a:rPr lang="en-US" dirty="0" smtClean="0"/>
              <a:t>Electron</a:t>
            </a:r>
            <a:endParaRPr lang="en-US" dirty="0"/>
          </a:p>
        </p:txBody>
      </p:sp>
      <p:sp>
        <p:nvSpPr>
          <p:cNvPr id="7" name="TextBox 6"/>
          <p:cNvSpPr txBox="1"/>
          <p:nvPr/>
        </p:nvSpPr>
        <p:spPr>
          <a:xfrm>
            <a:off x="961930" y="1468515"/>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8" name="TextBox 7"/>
          <p:cNvSpPr txBox="1"/>
          <p:nvPr/>
        </p:nvSpPr>
        <p:spPr>
          <a:xfrm>
            <a:off x="1239474" y="3657600"/>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9" name="TextBox 8"/>
          <p:cNvSpPr txBox="1"/>
          <p:nvPr/>
        </p:nvSpPr>
        <p:spPr>
          <a:xfrm>
            <a:off x="5523416" y="1468515"/>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0" name="TextBox 9"/>
          <p:cNvSpPr txBox="1"/>
          <p:nvPr/>
        </p:nvSpPr>
        <p:spPr>
          <a:xfrm>
            <a:off x="5800960" y="3657600"/>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1" name="TextBox 10"/>
          <p:cNvSpPr txBox="1"/>
          <p:nvPr/>
        </p:nvSpPr>
        <p:spPr>
          <a:xfrm>
            <a:off x="6370860" y="3994666"/>
            <a:ext cx="960006" cy="369332"/>
          </a:xfrm>
          <a:prstGeom prst="rect">
            <a:avLst/>
          </a:prstGeom>
          <a:noFill/>
        </p:spPr>
        <p:txBody>
          <a:bodyPr wrap="none" rtlCol="0">
            <a:spAutoFit/>
          </a:bodyPr>
          <a:lstStyle/>
          <a:p>
            <a:r>
              <a:rPr lang="en-US" dirty="0" smtClean="0"/>
              <a:t>Electron</a:t>
            </a:r>
            <a:endParaRPr lang="en-US" dirty="0"/>
          </a:p>
        </p:txBody>
      </p:sp>
      <p:sp>
        <p:nvSpPr>
          <p:cNvPr id="12" name="TextBox 11"/>
          <p:cNvSpPr txBox="1"/>
          <p:nvPr/>
        </p:nvSpPr>
        <p:spPr>
          <a:xfrm>
            <a:off x="1090930" y="1837847"/>
            <a:ext cx="423514" cy="369332"/>
          </a:xfrm>
          <a:prstGeom prst="rect">
            <a:avLst/>
          </a:prstGeom>
          <a:noFill/>
        </p:spPr>
        <p:txBody>
          <a:bodyPr wrap="none" rtlCol="0">
            <a:spAutoFit/>
          </a:bodyPr>
          <a:lstStyle/>
          <a:p>
            <a:r>
              <a:rPr lang="en-US" dirty="0" smtClean="0"/>
              <a:t>All</a:t>
            </a:r>
            <a:endParaRPr lang="en-US" dirty="0"/>
          </a:p>
        </p:txBody>
      </p:sp>
      <p:sp>
        <p:nvSpPr>
          <p:cNvPr id="13" name="TextBox 12"/>
          <p:cNvSpPr txBox="1"/>
          <p:nvPr/>
        </p:nvSpPr>
        <p:spPr>
          <a:xfrm>
            <a:off x="5667496" y="1805581"/>
            <a:ext cx="423514" cy="369332"/>
          </a:xfrm>
          <a:prstGeom prst="rect">
            <a:avLst/>
          </a:prstGeom>
          <a:noFill/>
        </p:spPr>
        <p:txBody>
          <a:bodyPr wrap="none" rtlCol="0">
            <a:spAutoFit/>
          </a:bodyPr>
          <a:lstStyle/>
          <a:p>
            <a:r>
              <a:rPr lang="en-US" dirty="0" smtClean="0"/>
              <a:t>All</a:t>
            </a:r>
            <a:endParaRPr lang="en-US" dirty="0"/>
          </a:p>
        </p:txBody>
      </p:sp>
      <p:sp>
        <p:nvSpPr>
          <p:cNvPr id="14" name="テキスト ボックス 3"/>
          <p:cNvSpPr txBox="1"/>
          <p:nvPr/>
        </p:nvSpPr>
        <p:spPr>
          <a:xfrm>
            <a:off x="0" y="0"/>
            <a:ext cx="7533473" cy="523220"/>
          </a:xfrm>
          <a:prstGeom prst="rect">
            <a:avLst/>
          </a:prstGeom>
          <a:noFill/>
        </p:spPr>
        <p:txBody>
          <a:bodyPr wrap="none" rtlCol="0">
            <a:spAutoFit/>
          </a:bodyPr>
          <a:lstStyle/>
          <a:p>
            <a:r>
              <a:rPr lang="en-US" sz="2800" b="1" i="1" u="sng" dirty="0" smtClean="0">
                <a:solidFill>
                  <a:schemeClr val="accent6">
                    <a:lumMod val="50000"/>
                  </a:schemeClr>
                </a:solidFill>
              </a:rPr>
              <a:t>DCA </a:t>
            </a:r>
            <a:r>
              <a:rPr lang="en-US" sz="2800" b="1" i="1" u="sng" dirty="0" smtClean="0">
                <a:solidFill>
                  <a:schemeClr val="accent6">
                    <a:lumMod val="50000"/>
                  </a:schemeClr>
                </a:solidFill>
              </a:rPr>
              <a:t>Distribution </a:t>
            </a:r>
            <a:r>
              <a:rPr lang="en-US" sz="2800" b="1" i="1" u="sng" dirty="0" smtClean="0">
                <a:solidFill>
                  <a:schemeClr val="accent6">
                    <a:lumMod val="50000"/>
                  </a:schemeClr>
                </a:solidFill>
              </a:rPr>
              <a:t>Before Run346670 (Jun 1</a:t>
            </a:r>
            <a:r>
              <a:rPr lang="en-US" sz="2800" b="1" i="1" u="sng" baseline="30000" dirty="0" smtClean="0">
                <a:solidFill>
                  <a:schemeClr val="accent6">
                    <a:lumMod val="50000"/>
                  </a:schemeClr>
                </a:solidFill>
              </a:rPr>
              <a:t>st</a:t>
            </a:r>
            <a:r>
              <a:rPr lang="en-US" sz="2800" b="1" i="1" u="sng" dirty="0" smtClean="0">
                <a:solidFill>
                  <a:schemeClr val="accent6">
                    <a:lumMod val="50000"/>
                  </a:schemeClr>
                </a:solidFill>
              </a:rPr>
              <a:t> 2011)</a:t>
            </a:r>
            <a:endParaRPr lang="en-US" sz="2800" b="1" i="1" u="sng" dirty="0" smtClean="0">
              <a:solidFill>
                <a:schemeClr val="accent6">
                  <a:lumMod val="50000"/>
                </a:schemeClr>
              </a:solidFill>
            </a:endParaRPr>
          </a:p>
        </p:txBody>
      </p:sp>
    </p:spTree>
    <p:extLst>
      <p:ext uri="{BB962C8B-B14F-4D97-AF65-F5344CB8AC3E}">
        <p14:creationId xmlns:p14="http://schemas.microsoft.com/office/powerpoint/2010/main" val="1295067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Maki\Documents\RIKEN\PHENIX\vtx\analysis\DCAQA\electron\imgdcaresqa\dca\dca_run34697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43856"/>
            <a:ext cx="9144000" cy="437321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794294" y="4026932"/>
            <a:ext cx="960006" cy="369332"/>
          </a:xfrm>
          <a:prstGeom prst="rect">
            <a:avLst/>
          </a:prstGeom>
          <a:noFill/>
        </p:spPr>
        <p:txBody>
          <a:bodyPr wrap="none" rtlCol="0">
            <a:spAutoFit/>
          </a:bodyPr>
          <a:lstStyle/>
          <a:p>
            <a:r>
              <a:rPr lang="en-US" dirty="0" smtClean="0"/>
              <a:t>Electron</a:t>
            </a:r>
            <a:endParaRPr lang="en-US" dirty="0"/>
          </a:p>
        </p:txBody>
      </p:sp>
      <p:sp>
        <p:nvSpPr>
          <p:cNvPr id="7" name="TextBox 6"/>
          <p:cNvSpPr txBox="1"/>
          <p:nvPr/>
        </p:nvSpPr>
        <p:spPr>
          <a:xfrm>
            <a:off x="961930" y="1468515"/>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8" name="TextBox 7"/>
          <p:cNvSpPr txBox="1"/>
          <p:nvPr/>
        </p:nvSpPr>
        <p:spPr>
          <a:xfrm>
            <a:off x="1239474" y="3657600"/>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9" name="TextBox 8"/>
          <p:cNvSpPr txBox="1"/>
          <p:nvPr/>
        </p:nvSpPr>
        <p:spPr>
          <a:xfrm>
            <a:off x="5523416" y="1468515"/>
            <a:ext cx="2654894" cy="369332"/>
          </a:xfrm>
          <a:prstGeom prst="rect">
            <a:avLst/>
          </a:prstGeom>
          <a:noFill/>
        </p:spPr>
        <p:txBody>
          <a:bodyPr wrap="none" rtlCol="0">
            <a:spAutoFit/>
          </a:bodyPr>
          <a:lstStyle/>
          <a:p>
            <a:r>
              <a:rPr lang="en-US" dirty="0" smtClean="0"/>
              <a:t>Minimum Bias (200&lt;</a:t>
            </a:r>
            <a:r>
              <a:rPr lang="en-US" dirty="0" err="1" smtClean="0"/>
              <a:t>bbcq</a:t>
            </a:r>
            <a:r>
              <a:rPr lang="en-US" dirty="0" smtClean="0"/>
              <a:t>)</a:t>
            </a:r>
            <a:endParaRPr lang="en-US" dirty="0"/>
          </a:p>
        </p:txBody>
      </p:sp>
      <p:sp>
        <p:nvSpPr>
          <p:cNvPr id="10" name="TextBox 9"/>
          <p:cNvSpPr txBox="1"/>
          <p:nvPr/>
        </p:nvSpPr>
        <p:spPr>
          <a:xfrm>
            <a:off x="5800960" y="3657600"/>
            <a:ext cx="2099806" cy="369332"/>
          </a:xfrm>
          <a:prstGeom prst="rect">
            <a:avLst/>
          </a:prstGeom>
          <a:noFill/>
        </p:spPr>
        <p:txBody>
          <a:bodyPr wrap="none" rtlCol="0">
            <a:spAutoFit/>
          </a:bodyPr>
          <a:lstStyle/>
          <a:p>
            <a:r>
              <a:rPr lang="en-US" dirty="0" smtClean="0"/>
              <a:t>Central (1000&lt;</a:t>
            </a:r>
            <a:r>
              <a:rPr lang="en-US" dirty="0" err="1" smtClean="0"/>
              <a:t>bbcq</a:t>
            </a:r>
            <a:r>
              <a:rPr lang="en-US" dirty="0" smtClean="0"/>
              <a:t>)</a:t>
            </a:r>
            <a:endParaRPr lang="en-US" dirty="0"/>
          </a:p>
        </p:txBody>
      </p:sp>
      <p:sp>
        <p:nvSpPr>
          <p:cNvPr id="11" name="TextBox 10"/>
          <p:cNvSpPr txBox="1"/>
          <p:nvPr/>
        </p:nvSpPr>
        <p:spPr>
          <a:xfrm>
            <a:off x="6370860" y="3994666"/>
            <a:ext cx="960006" cy="369332"/>
          </a:xfrm>
          <a:prstGeom prst="rect">
            <a:avLst/>
          </a:prstGeom>
          <a:noFill/>
        </p:spPr>
        <p:txBody>
          <a:bodyPr wrap="none" rtlCol="0">
            <a:spAutoFit/>
          </a:bodyPr>
          <a:lstStyle/>
          <a:p>
            <a:r>
              <a:rPr lang="en-US" dirty="0" smtClean="0"/>
              <a:t>Electron</a:t>
            </a:r>
            <a:endParaRPr lang="en-US" dirty="0"/>
          </a:p>
        </p:txBody>
      </p:sp>
      <p:sp>
        <p:nvSpPr>
          <p:cNvPr id="12" name="TextBox 11"/>
          <p:cNvSpPr txBox="1"/>
          <p:nvPr/>
        </p:nvSpPr>
        <p:spPr>
          <a:xfrm>
            <a:off x="1090930" y="1837847"/>
            <a:ext cx="423514" cy="369332"/>
          </a:xfrm>
          <a:prstGeom prst="rect">
            <a:avLst/>
          </a:prstGeom>
          <a:noFill/>
        </p:spPr>
        <p:txBody>
          <a:bodyPr wrap="none" rtlCol="0">
            <a:spAutoFit/>
          </a:bodyPr>
          <a:lstStyle/>
          <a:p>
            <a:r>
              <a:rPr lang="en-US" dirty="0" smtClean="0"/>
              <a:t>All</a:t>
            </a:r>
            <a:endParaRPr lang="en-US" dirty="0"/>
          </a:p>
        </p:txBody>
      </p:sp>
      <p:sp>
        <p:nvSpPr>
          <p:cNvPr id="13" name="TextBox 12"/>
          <p:cNvSpPr txBox="1"/>
          <p:nvPr/>
        </p:nvSpPr>
        <p:spPr>
          <a:xfrm>
            <a:off x="5667496" y="1805581"/>
            <a:ext cx="423514" cy="369332"/>
          </a:xfrm>
          <a:prstGeom prst="rect">
            <a:avLst/>
          </a:prstGeom>
          <a:noFill/>
        </p:spPr>
        <p:txBody>
          <a:bodyPr wrap="none" rtlCol="0">
            <a:spAutoFit/>
          </a:bodyPr>
          <a:lstStyle/>
          <a:p>
            <a:r>
              <a:rPr lang="en-US" dirty="0" smtClean="0"/>
              <a:t>All</a:t>
            </a:r>
            <a:endParaRPr lang="en-US" dirty="0"/>
          </a:p>
        </p:txBody>
      </p:sp>
      <p:sp>
        <p:nvSpPr>
          <p:cNvPr id="14" name="テキスト ボックス 3"/>
          <p:cNvSpPr txBox="1"/>
          <p:nvPr/>
        </p:nvSpPr>
        <p:spPr>
          <a:xfrm>
            <a:off x="0" y="0"/>
            <a:ext cx="7387600" cy="523220"/>
          </a:xfrm>
          <a:prstGeom prst="rect">
            <a:avLst/>
          </a:prstGeom>
          <a:noFill/>
        </p:spPr>
        <p:txBody>
          <a:bodyPr wrap="none" rtlCol="0">
            <a:spAutoFit/>
          </a:bodyPr>
          <a:lstStyle/>
          <a:p>
            <a:r>
              <a:rPr lang="en-US" sz="2800" b="1" i="1" u="sng" dirty="0" smtClean="0">
                <a:solidFill>
                  <a:schemeClr val="accent6">
                    <a:lumMod val="50000"/>
                  </a:schemeClr>
                </a:solidFill>
              </a:rPr>
              <a:t>DCA </a:t>
            </a:r>
            <a:r>
              <a:rPr lang="en-US" sz="2800" b="1" i="1" u="sng" dirty="0" smtClean="0">
                <a:solidFill>
                  <a:schemeClr val="accent6">
                    <a:lumMod val="50000"/>
                  </a:schemeClr>
                </a:solidFill>
              </a:rPr>
              <a:t>Distribution </a:t>
            </a:r>
            <a:r>
              <a:rPr lang="en-US" sz="2800" b="1" i="1" u="sng" dirty="0" smtClean="0">
                <a:solidFill>
                  <a:schemeClr val="accent6">
                    <a:lumMod val="50000"/>
                  </a:schemeClr>
                </a:solidFill>
              </a:rPr>
              <a:t>After Run346973 (Jun 2</a:t>
            </a:r>
            <a:r>
              <a:rPr lang="en-US" sz="2800" b="1" i="1" u="sng" baseline="30000" dirty="0" smtClean="0">
                <a:solidFill>
                  <a:schemeClr val="accent6">
                    <a:lumMod val="50000"/>
                  </a:schemeClr>
                </a:solidFill>
              </a:rPr>
              <a:t>nd</a:t>
            </a:r>
            <a:r>
              <a:rPr lang="en-US" sz="2800" b="1" i="1" u="sng" dirty="0" smtClean="0">
                <a:solidFill>
                  <a:schemeClr val="accent6">
                    <a:lumMod val="50000"/>
                  </a:schemeClr>
                </a:solidFill>
              </a:rPr>
              <a:t> 2011)</a:t>
            </a:r>
            <a:endParaRPr lang="en-US" sz="2800" b="1" i="1" u="sng" dirty="0" smtClean="0">
              <a:solidFill>
                <a:schemeClr val="accent6">
                  <a:lumMod val="50000"/>
                </a:schemeClr>
              </a:solidFill>
            </a:endParaRPr>
          </a:p>
        </p:txBody>
      </p:sp>
    </p:spTree>
    <p:extLst>
      <p:ext uri="{BB962C8B-B14F-4D97-AF65-F5344CB8AC3E}">
        <p14:creationId xmlns:p14="http://schemas.microsoft.com/office/powerpoint/2010/main" val="925773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Users\Maki\Documents\RIKEN\PHENIX\vtx\analysis\DCAQA\electron\imgdcaresqa\corr\dcabg_runbyru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84" y="1699655"/>
            <a:ext cx="9135693" cy="44190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266230" y="5888147"/>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6" name="TextBox 5"/>
          <p:cNvSpPr txBox="1"/>
          <p:nvPr/>
        </p:nvSpPr>
        <p:spPr>
          <a:xfrm>
            <a:off x="3266230" y="3660657"/>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7" name="TextBox 6"/>
          <p:cNvSpPr txBox="1"/>
          <p:nvPr/>
        </p:nvSpPr>
        <p:spPr>
          <a:xfrm>
            <a:off x="8028450" y="5899696"/>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8" name="TextBox 7"/>
          <p:cNvSpPr txBox="1"/>
          <p:nvPr/>
        </p:nvSpPr>
        <p:spPr>
          <a:xfrm>
            <a:off x="8028450" y="3672206"/>
            <a:ext cx="816249" cy="307777"/>
          </a:xfrm>
          <a:prstGeom prst="rect">
            <a:avLst/>
          </a:prstGeom>
          <a:solidFill>
            <a:schemeClr val="bg1"/>
          </a:solidFill>
        </p:spPr>
        <p:txBody>
          <a:bodyPr wrap="none" rtlCol="0">
            <a:spAutoFit/>
          </a:bodyPr>
          <a:lstStyle/>
          <a:p>
            <a:r>
              <a:rPr lang="en-US" sz="1400" b="1" dirty="0" err="1" smtClean="0"/>
              <a:t>Runnum</a:t>
            </a:r>
            <a:endParaRPr lang="en-US" sz="1400" b="1" dirty="0"/>
          </a:p>
        </p:txBody>
      </p:sp>
      <p:sp>
        <p:nvSpPr>
          <p:cNvPr id="9" name="TextBox 8"/>
          <p:cNvSpPr txBox="1"/>
          <p:nvPr/>
        </p:nvSpPr>
        <p:spPr>
          <a:xfrm rot="16200000">
            <a:off x="-302860" y="4433730"/>
            <a:ext cx="1069652" cy="307777"/>
          </a:xfrm>
          <a:prstGeom prst="rect">
            <a:avLst/>
          </a:prstGeom>
          <a:solidFill>
            <a:schemeClr val="bg1"/>
          </a:solidFill>
        </p:spPr>
        <p:txBody>
          <a:bodyPr wrap="none" rtlCol="0">
            <a:spAutoFit/>
          </a:bodyPr>
          <a:lstStyle/>
          <a:p>
            <a:r>
              <a:rPr lang="en-US" sz="1400" b="1" dirty="0" smtClean="0"/>
              <a:t>Mixed/Core</a:t>
            </a:r>
            <a:endParaRPr lang="en-US" sz="1400" b="1" dirty="0"/>
          </a:p>
        </p:txBody>
      </p:sp>
      <p:sp>
        <p:nvSpPr>
          <p:cNvPr id="10" name="TextBox 9"/>
          <p:cNvSpPr txBox="1"/>
          <p:nvPr/>
        </p:nvSpPr>
        <p:spPr>
          <a:xfrm rot="16200000">
            <a:off x="-302860" y="2244645"/>
            <a:ext cx="1069652" cy="307777"/>
          </a:xfrm>
          <a:prstGeom prst="rect">
            <a:avLst/>
          </a:prstGeom>
          <a:solidFill>
            <a:schemeClr val="bg1"/>
          </a:solidFill>
        </p:spPr>
        <p:txBody>
          <a:bodyPr wrap="none" rtlCol="0">
            <a:spAutoFit/>
          </a:bodyPr>
          <a:lstStyle/>
          <a:p>
            <a:r>
              <a:rPr lang="en-US" sz="1400" b="1" dirty="0" smtClean="0"/>
              <a:t>Mixed/Core</a:t>
            </a:r>
            <a:endParaRPr lang="en-US" sz="1400" b="1" dirty="0"/>
          </a:p>
        </p:txBody>
      </p:sp>
      <p:sp>
        <p:nvSpPr>
          <p:cNvPr id="11" name="TextBox 10"/>
          <p:cNvSpPr txBox="1"/>
          <p:nvPr/>
        </p:nvSpPr>
        <p:spPr>
          <a:xfrm rot="16200000">
            <a:off x="4325708" y="4308438"/>
            <a:ext cx="819070" cy="307777"/>
          </a:xfrm>
          <a:prstGeom prst="rect">
            <a:avLst/>
          </a:prstGeom>
          <a:solidFill>
            <a:schemeClr val="bg1"/>
          </a:solidFill>
        </p:spPr>
        <p:txBody>
          <a:bodyPr wrap="none" rtlCol="0">
            <a:spAutoFit/>
          </a:bodyPr>
          <a:lstStyle/>
          <a:p>
            <a:r>
              <a:rPr lang="en-US" sz="1400" b="1" dirty="0" smtClean="0"/>
              <a:t>BG/Core</a:t>
            </a:r>
            <a:endParaRPr lang="en-US" sz="1400" b="1" dirty="0"/>
          </a:p>
        </p:txBody>
      </p:sp>
      <p:sp>
        <p:nvSpPr>
          <p:cNvPr id="12" name="TextBox 11"/>
          <p:cNvSpPr txBox="1"/>
          <p:nvPr/>
        </p:nvSpPr>
        <p:spPr>
          <a:xfrm rot="16200000">
            <a:off x="4325708" y="2119353"/>
            <a:ext cx="819070" cy="307777"/>
          </a:xfrm>
          <a:prstGeom prst="rect">
            <a:avLst/>
          </a:prstGeom>
          <a:solidFill>
            <a:schemeClr val="bg1"/>
          </a:solidFill>
        </p:spPr>
        <p:txBody>
          <a:bodyPr wrap="none" rtlCol="0">
            <a:spAutoFit/>
          </a:bodyPr>
          <a:lstStyle/>
          <a:p>
            <a:r>
              <a:rPr lang="en-US" sz="1400" b="1" dirty="0" smtClean="0"/>
              <a:t>BG/Core</a:t>
            </a:r>
            <a:endParaRPr lang="en-US" sz="1400" b="1" dirty="0"/>
          </a:p>
        </p:txBody>
      </p:sp>
      <p:sp>
        <p:nvSpPr>
          <p:cNvPr id="13" name="テキスト ボックス 3"/>
          <p:cNvSpPr txBox="1"/>
          <p:nvPr/>
        </p:nvSpPr>
        <p:spPr>
          <a:xfrm>
            <a:off x="0" y="0"/>
            <a:ext cx="8256299" cy="523220"/>
          </a:xfrm>
          <a:prstGeom prst="rect">
            <a:avLst/>
          </a:prstGeom>
          <a:noFill/>
        </p:spPr>
        <p:txBody>
          <a:bodyPr wrap="none" rtlCol="0">
            <a:spAutoFit/>
          </a:bodyPr>
          <a:lstStyle/>
          <a:p>
            <a:r>
              <a:rPr lang="en-US" sz="2800" b="1" i="1" u="sng" dirty="0" smtClean="0">
                <a:solidFill>
                  <a:schemeClr val="accent6">
                    <a:lumMod val="50000"/>
                  </a:schemeClr>
                </a:solidFill>
              </a:rPr>
              <a:t>Mixed/Core and BG/Core (All and Electron) </a:t>
            </a:r>
            <a:r>
              <a:rPr lang="en-US" sz="2800" b="1" i="1" u="sng" dirty="0" smtClean="0">
                <a:solidFill>
                  <a:schemeClr val="accent6">
                    <a:lumMod val="50000"/>
                  </a:schemeClr>
                </a:solidFill>
              </a:rPr>
              <a:t>run-by-run</a:t>
            </a:r>
          </a:p>
        </p:txBody>
      </p:sp>
      <p:sp>
        <p:nvSpPr>
          <p:cNvPr id="14" name="TextBox 13"/>
          <p:cNvSpPr txBox="1"/>
          <p:nvPr/>
        </p:nvSpPr>
        <p:spPr>
          <a:xfrm>
            <a:off x="231966" y="631902"/>
            <a:ext cx="8756051" cy="923330"/>
          </a:xfrm>
          <a:prstGeom prst="rect">
            <a:avLst/>
          </a:prstGeom>
          <a:noFill/>
        </p:spPr>
        <p:txBody>
          <a:bodyPr wrap="none" rtlCol="0">
            <a:spAutoFit/>
          </a:bodyPr>
          <a:lstStyle/>
          <a:p>
            <a:pPr marL="285750" indent="-285750">
              <a:buFont typeface="Arial" pitchFamily="34" charset="0"/>
              <a:buChar char="•"/>
            </a:pPr>
            <a:r>
              <a:rPr lang="en-US" dirty="0" smtClean="0"/>
              <a:t>Create plot of </a:t>
            </a:r>
            <a:r>
              <a:rPr lang="en-US" dirty="0" smtClean="0"/>
              <a:t>(Mixed(0.3&lt;abs(</a:t>
            </a:r>
            <a:r>
              <a:rPr lang="en-US" dirty="0" err="1" smtClean="0"/>
              <a:t>dca</a:t>
            </a:r>
            <a:r>
              <a:rPr lang="en-US" dirty="0" smtClean="0"/>
              <a:t>)&lt;0.8mm)/Core(abs(</a:t>
            </a:r>
            <a:r>
              <a:rPr lang="en-US" dirty="0" err="1" smtClean="0"/>
              <a:t>dca</a:t>
            </a:r>
            <a:r>
              <a:rPr lang="en-US" dirty="0" smtClean="0"/>
              <a:t>)&lt;0.3mm) </a:t>
            </a:r>
            <a:r>
              <a:rPr lang="en-US" dirty="0" err="1" smtClean="0"/>
              <a:t>vs</a:t>
            </a:r>
            <a:r>
              <a:rPr lang="en-US" dirty="0" smtClean="0"/>
              <a:t> Run number) </a:t>
            </a:r>
            <a:r>
              <a:rPr lang="en-US" dirty="0" smtClean="0"/>
              <a:t>and</a:t>
            </a:r>
          </a:p>
          <a:p>
            <a:r>
              <a:rPr lang="en-US" dirty="0" smtClean="0"/>
              <a:t>(BG(0.8mm&lt;abs(</a:t>
            </a:r>
            <a:r>
              <a:rPr lang="en-US" dirty="0" err="1" smtClean="0"/>
              <a:t>dca</a:t>
            </a:r>
            <a:r>
              <a:rPr lang="en-US" dirty="0" smtClean="0"/>
              <a:t>))/Core(abs(</a:t>
            </a:r>
            <a:r>
              <a:rPr lang="en-US" dirty="0" err="1" smtClean="0"/>
              <a:t>dca</a:t>
            </a:r>
            <a:r>
              <a:rPr lang="en-US" dirty="0" smtClean="0"/>
              <a:t>)&lt;0.3mm) </a:t>
            </a:r>
            <a:r>
              <a:rPr lang="en-US" dirty="0" err="1" smtClean="0"/>
              <a:t>vs</a:t>
            </a:r>
            <a:r>
              <a:rPr lang="en-US" dirty="0" smtClean="0"/>
              <a:t> Run number) for every run</a:t>
            </a:r>
            <a:r>
              <a:rPr lang="en-US" dirty="0" smtClean="0"/>
              <a:t>.</a:t>
            </a:r>
            <a:endParaRPr lang="en-US" dirty="0"/>
          </a:p>
          <a:p>
            <a:pPr marL="742950" lvl="1" indent="-285750">
              <a:buFont typeface="Arial" pitchFamily="34" charset="0"/>
              <a:buChar char="•"/>
            </a:pPr>
            <a:r>
              <a:rPr lang="en-US" dirty="0" smtClean="0"/>
              <a:t>All segments were accumulated for one run.</a:t>
            </a:r>
            <a:endParaRPr lang="en-US" dirty="0"/>
          </a:p>
        </p:txBody>
      </p:sp>
      <p:sp>
        <p:nvSpPr>
          <p:cNvPr id="15" name="TextBox 14"/>
          <p:cNvSpPr txBox="1"/>
          <p:nvPr/>
        </p:nvSpPr>
        <p:spPr>
          <a:xfrm>
            <a:off x="1143220" y="4220350"/>
            <a:ext cx="2262159" cy="369332"/>
          </a:xfrm>
          <a:prstGeom prst="rect">
            <a:avLst/>
          </a:prstGeom>
          <a:noFill/>
        </p:spPr>
        <p:txBody>
          <a:bodyPr wrap="none" rtlCol="0">
            <a:spAutoFit/>
          </a:bodyPr>
          <a:lstStyle/>
          <a:p>
            <a:pPr algn="ctr"/>
            <a:r>
              <a:rPr lang="en-US" dirty="0" smtClean="0"/>
              <a:t>Mixed/Core (Electron)</a:t>
            </a:r>
            <a:endParaRPr lang="en-US" dirty="0"/>
          </a:p>
        </p:txBody>
      </p:sp>
      <p:sp>
        <p:nvSpPr>
          <p:cNvPr id="16" name="TextBox 15"/>
          <p:cNvSpPr txBox="1"/>
          <p:nvPr/>
        </p:nvSpPr>
        <p:spPr>
          <a:xfrm>
            <a:off x="5874637" y="4221952"/>
            <a:ext cx="1952458" cy="369332"/>
          </a:xfrm>
          <a:prstGeom prst="rect">
            <a:avLst/>
          </a:prstGeom>
          <a:noFill/>
        </p:spPr>
        <p:txBody>
          <a:bodyPr wrap="none" rtlCol="0">
            <a:spAutoFit/>
          </a:bodyPr>
          <a:lstStyle/>
          <a:p>
            <a:pPr algn="ctr"/>
            <a:r>
              <a:rPr lang="en-US" dirty="0" smtClean="0"/>
              <a:t>BG/Core (Electron)</a:t>
            </a:r>
            <a:endParaRPr lang="en-US" dirty="0"/>
          </a:p>
        </p:txBody>
      </p:sp>
      <p:sp>
        <p:nvSpPr>
          <p:cNvPr id="17" name="TextBox 16"/>
          <p:cNvSpPr txBox="1"/>
          <p:nvPr/>
        </p:nvSpPr>
        <p:spPr>
          <a:xfrm>
            <a:off x="1481256" y="2014331"/>
            <a:ext cx="1725665" cy="369332"/>
          </a:xfrm>
          <a:prstGeom prst="rect">
            <a:avLst/>
          </a:prstGeom>
          <a:noFill/>
        </p:spPr>
        <p:txBody>
          <a:bodyPr wrap="none" rtlCol="0">
            <a:spAutoFit/>
          </a:bodyPr>
          <a:lstStyle/>
          <a:p>
            <a:pPr algn="ctr"/>
            <a:r>
              <a:rPr lang="en-US" dirty="0" smtClean="0"/>
              <a:t>Mixed/Core (All)</a:t>
            </a:r>
            <a:endParaRPr lang="en-US" dirty="0"/>
          </a:p>
        </p:txBody>
      </p:sp>
      <p:sp>
        <p:nvSpPr>
          <p:cNvPr id="18" name="TextBox 17"/>
          <p:cNvSpPr txBox="1"/>
          <p:nvPr/>
        </p:nvSpPr>
        <p:spPr>
          <a:xfrm>
            <a:off x="6212675" y="2015933"/>
            <a:ext cx="1415965" cy="369332"/>
          </a:xfrm>
          <a:prstGeom prst="rect">
            <a:avLst/>
          </a:prstGeom>
          <a:noFill/>
        </p:spPr>
        <p:txBody>
          <a:bodyPr wrap="none" rtlCol="0">
            <a:spAutoFit/>
          </a:bodyPr>
          <a:lstStyle/>
          <a:p>
            <a:pPr algn="ctr"/>
            <a:r>
              <a:rPr lang="en-US" dirty="0" smtClean="0"/>
              <a:t>BG/Core (All)</a:t>
            </a:r>
            <a:endParaRPr lang="en-US" dirty="0"/>
          </a:p>
        </p:txBody>
      </p:sp>
    </p:spTree>
    <p:extLst>
      <p:ext uri="{BB962C8B-B14F-4D97-AF65-F5344CB8AC3E}">
        <p14:creationId xmlns:p14="http://schemas.microsoft.com/office/powerpoint/2010/main" val="915073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Maki\Documents\RIKEN\PHENIX\vtx\analysis\DCAQA\electron\imgdcaresqa\threshold_runbyru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477" y="1653138"/>
            <a:ext cx="8893962" cy="52048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70975" y="1570553"/>
            <a:ext cx="1481496" cy="276999"/>
          </a:xfrm>
          <a:prstGeom prst="rect">
            <a:avLst/>
          </a:prstGeom>
          <a:solidFill>
            <a:schemeClr val="bg1"/>
          </a:solidFill>
        </p:spPr>
        <p:txBody>
          <a:bodyPr wrap="none" rtlCol="0">
            <a:spAutoFit/>
          </a:bodyPr>
          <a:lstStyle/>
          <a:p>
            <a:r>
              <a:rPr lang="en-US" sz="1200" b="1" dirty="0" smtClean="0"/>
              <a:t>DCA Mean (MB(All))</a:t>
            </a:r>
            <a:endParaRPr lang="en-US" sz="1200" b="1" dirty="0"/>
          </a:p>
        </p:txBody>
      </p:sp>
      <p:sp>
        <p:nvSpPr>
          <p:cNvPr id="6" name="TextBox 5"/>
          <p:cNvSpPr txBox="1"/>
          <p:nvPr/>
        </p:nvSpPr>
        <p:spPr>
          <a:xfrm>
            <a:off x="2006925" y="1577062"/>
            <a:ext cx="1495922" cy="276999"/>
          </a:xfrm>
          <a:prstGeom prst="rect">
            <a:avLst/>
          </a:prstGeom>
          <a:solidFill>
            <a:schemeClr val="bg1"/>
          </a:solidFill>
        </p:spPr>
        <p:txBody>
          <a:bodyPr wrap="none" rtlCol="0">
            <a:spAutoFit/>
          </a:bodyPr>
          <a:lstStyle/>
          <a:p>
            <a:r>
              <a:rPr lang="en-US" sz="1200" b="1" dirty="0" smtClean="0"/>
              <a:t>DCA Sigma (MB(All))</a:t>
            </a:r>
            <a:endParaRPr lang="en-US" sz="1200" b="1" dirty="0"/>
          </a:p>
        </p:txBody>
      </p:sp>
      <p:sp>
        <p:nvSpPr>
          <p:cNvPr id="7" name="TextBox 6"/>
          <p:cNvSpPr txBox="1"/>
          <p:nvPr/>
        </p:nvSpPr>
        <p:spPr>
          <a:xfrm>
            <a:off x="3808788" y="1577221"/>
            <a:ext cx="1519968" cy="276999"/>
          </a:xfrm>
          <a:prstGeom prst="rect">
            <a:avLst/>
          </a:prstGeom>
          <a:solidFill>
            <a:schemeClr val="bg1"/>
          </a:solidFill>
        </p:spPr>
        <p:txBody>
          <a:bodyPr wrap="none" rtlCol="0">
            <a:spAutoFit/>
          </a:bodyPr>
          <a:lstStyle/>
          <a:p>
            <a:pPr algn="ctr"/>
            <a:r>
              <a:rPr lang="en-US" sz="1200" b="1" dirty="0" smtClean="0"/>
              <a:t>DCA Mean (CNT(All))</a:t>
            </a:r>
            <a:endParaRPr lang="en-US" sz="1200" b="1" dirty="0"/>
          </a:p>
        </p:txBody>
      </p:sp>
      <p:sp>
        <p:nvSpPr>
          <p:cNvPr id="8" name="TextBox 7"/>
          <p:cNvSpPr txBox="1"/>
          <p:nvPr/>
        </p:nvSpPr>
        <p:spPr>
          <a:xfrm>
            <a:off x="5628775" y="1583730"/>
            <a:ext cx="1534394" cy="276999"/>
          </a:xfrm>
          <a:prstGeom prst="rect">
            <a:avLst/>
          </a:prstGeom>
          <a:solidFill>
            <a:schemeClr val="bg1"/>
          </a:solidFill>
        </p:spPr>
        <p:txBody>
          <a:bodyPr wrap="none" rtlCol="0">
            <a:spAutoFit/>
          </a:bodyPr>
          <a:lstStyle/>
          <a:p>
            <a:pPr algn="ctr"/>
            <a:r>
              <a:rPr lang="en-US" sz="1200" b="1" dirty="0" smtClean="0"/>
              <a:t>DCA Sigma (CNT(All))</a:t>
            </a:r>
            <a:endParaRPr lang="en-US" sz="1200" b="1" dirty="0"/>
          </a:p>
        </p:txBody>
      </p:sp>
      <p:sp>
        <p:nvSpPr>
          <p:cNvPr id="9" name="TextBox 8"/>
          <p:cNvSpPr txBox="1"/>
          <p:nvPr/>
        </p:nvSpPr>
        <p:spPr>
          <a:xfrm>
            <a:off x="5778744" y="3330116"/>
            <a:ext cx="1103187" cy="276999"/>
          </a:xfrm>
          <a:prstGeom prst="rect">
            <a:avLst/>
          </a:prstGeom>
          <a:solidFill>
            <a:schemeClr val="bg1"/>
          </a:solidFill>
        </p:spPr>
        <p:txBody>
          <a:bodyPr wrap="none" rtlCol="0">
            <a:spAutoFit/>
          </a:bodyPr>
          <a:lstStyle/>
          <a:p>
            <a:pPr algn="ctr"/>
            <a:r>
              <a:rPr lang="en-US" sz="1200" b="1" dirty="0" smtClean="0"/>
              <a:t>Chi2/NDF (All)</a:t>
            </a:r>
            <a:endParaRPr lang="en-US" sz="1200" b="1" dirty="0"/>
          </a:p>
        </p:txBody>
      </p:sp>
      <p:sp>
        <p:nvSpPr>
          <p:cNvPr id="10" name="TextBox 9"/>
          <p:cNvSpPr txBox="1"/>
          <p:nvPr/>
        </p:nvSpPr>
        <p:spPr>
          <a:xfrm>
            <a:off x="7474632" y="3345148"/>
            <a:ext cx="1246881" cy="276999"/>
          </a:xfrm>
          <a:prstGeom prst="rect">
            <a:avLst/>
          </a:prstGeom>
          <a:solidFill>
            <a:schemeClr val="bg1"/>
          </a:solidFill>
        </p:spPr>
        <p:txBody>
          <a:bodyPr wrap="none" rtlCol="0">
            <a:spAutoFit/>
          </a:bodyPr>
          <a:lstStyle/>
          <a:p>
            <a:pPr algn="ctr"/>
            <a:r>
              <a:rPr lang="en-US" sz="1200" b="1" dirty="0" smtClean="0"/>
              <a:t>Mixed/Core (All)</a:t>
            </a:r>
            <a:endParaRPr lang="en-US" sz="1200" b="1" dirty="0"/>
          </a:p>
        </p:txBody>
      </p:sp>
      <p:sp>
        <p:nvSpPr>
          <p:cNvPr id="11" name="TextBox 10"/>
          <p:cNvSpPr txBox="1"/>
          <p:nvPr/>
        </p:nvSpPr>
        <p:spPr>
          <a:xfrm>
            <a:off x="496261" y="5068181"/>
            <a:ext cx="1030923" cy="276999"/>
          </a:xfrm>
          <a:prstGeom prst="rect">
            <a:avLst/>
          </a:prstGeom>
          <a:solidFill>
            <a:schemeClr val="bg1"/>
          </a:solidFill>
        </p:spPr>
        <p:txBody>
          <a:bodyPr wrap="none" rtlCol="0">
            <a:spAutoFit/>
          </a:bodyPr>
          <a:lstStyle/>
          <a:p>
            <a:pPr algn="ctr"/>
            <a:r>
              <a:rPr lang="en-US" sz="1200" b="1" dirty="0" smtClean="0"/>
              <a:t>BG/Core (All)</a:t>
            </a:r>
            <a:endParaRPr lang="en-US" sz="1200" b="1" dirty="0"/>
          </a:p>
        </p:txBody>
      </p:sp>
      <p:sp>
        <p:nvSpPr>
          <p:cNvPr id="12" name="テキスト ボックス 3"/>
          <p:cNvSpPr txBox="1"/>
          <p:nvPr/>
        </p:nvSpPr>
        <p:spPr>
          <a:xfrm>
            <a:off x="0" y="0"/>
            <a:ext cx="3071675" cy="523220"/>
          </a:xfrm>
          <a:prstGeom prst="rect">
            <a:avLst/>
          </a:prstGeom>
          <a:noFill/>
        </p:spPr>
        <p:txBody>
          <a:bodyPr wrap="none" rtlCol="0">
            <a:spAutoFit/>
          </a:bodyPr>
          <a:lstStyle/>
          <a:p>
            <a:r>
              <a:rPr lang="en-US" sz="2800" b="1" i="1" u="sng" dirty="0" smtClean="0">
                <a:solidFill>
                  <a:schemeClr val="accent6">
                    <a:lumMod val="50000"/>
                  </a:schemeClr>
                </a:solidFill>
              </a:rPr>
              <a:t>Good Run Selection</a:t>
            </a:r>
            <a:endParaRPr lang="en-US" sz="2800" b="1" i="1" u="sng" dirty="0" smtClean="0">
              <a:solidFill>
                <a:schemeClr val="accent6">
                  <a:lumMod val="50000"/>
                </a:schemeClr>
              </a:solidFill>
            </a:endParaRPr>
          </a:p>
        </p:txBody>
      </p:sp>
      <p:sp>
        <p:nvSpPr>
          <p:cNvPr id="5" name="TextBox 4"/>
          <p:cNvSpPr txBox="1"/>
          <p:nvPr/>
        </p:nvSpPr>
        <p:spPr>
          <a:xfrm>
            <a:off x="47432" y="523220"/>
            <a:ext cx="9100440" cy="923330"/>
          </a:xfrm>
          <a:prstGeom prst="rect">
            <a:avLst/>
          </a:prstGeom>
          <a:noFill/>
        </p:spPr>
        <p:txBody>
          <a:bodyPr wrap="none" rtlCol="0">
            <a:spAutoFit/>
          </a:bodyPr>
          <a:lstStyle/>
          <a:p>
            <a:pPr marL="285750" indent="-285750">
              <a:buFont typeface="Arial" pitchFamily="34" charset="0"/>
              <a:buChar char="•"/>
            </a:pPr>
            <a:r>
              <a:rPr lang="en-US" dirty="0" smtClean="0"/>
              <a:t>Each distribution (DCA mean distribution, DCA sigma distribution…) was fitted with </a:t>
            </a:r>
            <a:r>
              <a:rPr lang="en-US" dirty="0" err="1" smtClean="0"/>
              <a:t>gaussian</a:t>
            </a:r>
            <a:r>
              <a:rPr lang="en-US" dirty="0" smtClean="0"/>
              <a:t>.</a:t>
            </a:r>
          </a:p>
          <a:p>
            <a:pPr marL="285750" indent="-285750">
              <a:buFont typeface="Arial" pitchFamily="34" charset="0"/>
              <a:buChar char="•"/>
            </a:pPr>
            <a:endParaRPr lang="en-US" dirty="0"/>
          </a:p>
          <a:p>
            <a:pPr marL="742950" lvl="1" indent="-285750">
              <a:buFont typeface="Arial" pitchFamily="34" charset="0"/>
              <a:buChar char="•"/>
            </a:pPr>
            <a:r>
              <a:rPr lang="en-US" dirty="0" smtClean="0"/>
              <a:t>Selection : each sigma is within 3 sigma.</a:t>
            </a:r>
            <a:endParaRPr lang="en-US" dirty="0"/>
          </a:p>
        </p:txBody>
      </p:sp>
      <p:sp>
        <p:nvSpPr>
          <p:cNvPr id="13" name="TextBox 12"/>
          <p:cNvSpPr txBox="1"/>
          <p:nvPr/>
        </p:nvSpPr>
        <p:spPr>
          <a:xfrm rot="20700000">
            <a:off x="5977175" y="5664200"/>
            <a:ext cx="2129109" cy="646331"/>
          </a:xfrm>
          <a:prstGeom prst="rect">
            <a:avLst/>
          </a:prstGeom>
          <a:noFill/>
        </p:spPr>
        <p:txBody>
          <a:bodyPr wrap="none" rtlCol="0">
            <a:spAutoFit/>
          </a:bodyPr>
          <a:lstStyle/>
          <a:p>
            <a:pPr algn="ctr"/>
            <a:r>
              <a:rPr lang="en-US" b="1" i="1" dirty="0" smtClean="0">
                <a:solidFill>
                  <a:srgbClr val="00B050"/>
                </a:solidFill>
              </a:rPr>
              <a:t>Accumulated</a:t>
            </a:r>
          </a:p>
          <a:p>
            <a:pPr algn="ctr"/>
            <a:r>
              <a:rPr lang="en-US" b="1" i="1" dirty="0" smtClean="0">
                <a:solidFill>
                  <a:srgbClr val="00B050"/>
                </a:solidFill>
              </a:rPr>
              <a:t>(run343000-350000)</a:t>
            </a:r>
            <a:endParaRPr lang="en-US" b="1" i="1" dirty="0">
              <a:solidFill>
                <a:srgbClr val="00B050"/>
              </a:solidFill>
            </a:endParaRPr>
          </a:p>
        </p:txBody>
      </p:sp>
      <p:sp>
        <p:nvSpPr>
          <p:cNvPr id="14" name="TextBox 13"/>
          <p:cNvSpPr txBox="1"/>
          <p:nvPr/>
        </p:nvSpPr>
        <p:spPr>
          <a:xfrm>
            <a:off x="7233616" y="1583730"/>
            <a:ext cx="1838709" cy="276999"/>
          </a:xfrm>
          <a:prstGeom prst="rect">
            <a:avLst/>
          </a:prstGeom>
          <a:solidFill>
            <a:schemeClr val="bg1"/>
          </a:solidFill>
        </p:spPr>
        <p:txBody>
          <a:bodyPr wrap="none" rtlCol="0">
            <a:spAutoFit/>
          </a:bodyPr>
          <a:lstStyle/>
          <a:p>
            <a:pPr algn="ctr"/>
            <a:r>
              <a:rPr lang="en-US" sz="1200" b="1" dirty="0" smtClean="0"/>
              <a:t>DCA Mean (MB(Electron))</a:t>
            </a:r>
            <a:endParaRPr lang="en-US" sz="1200" b="1" dirty="0"/>
          </a:p>
        </p:txBody>
      </p:sp>
      <p:sp>
        <p:nvSpPr>
          <p:cNvPr id="15" name="TextBox 14"/>
          <p:cNvSpPr txBox="1"/>
          <p:nvPr/>
        </p:nvSpPr>
        <p:spPr>
          <a:xfrm>
            <a:off x="127706" y="3330115"/>
            <a:ext cx="1853136" cy="276999"/>
          </a:xfrm>
          <a:prstGeom prst="rect">
            <a:avLst/>
          </a:prstGeom>
          <a:solidFill>
            <a:schemeClr val="bg1"/>
          </a:solidFill>
        </p:spPr>
        <p:txBody>
          <a:bodyPr wrap="none" rtlCol="0">
            <a:spAutoFit/>
          </a:bodyPr>
          <a:lstStyle/>
          <a:p>
            <a:pPr algn="ctr"/>
            <a:r>
              <a:rPr lang="en-US" sz="1200" b="1" dirty="0" smtClean="0"/>
              <a:t>DCA Sigma (MB(Electron))</a:t>
            </a:r>
            <a:endParaRPr lang="en-US" sz="1200" b="1" dirty="0"/>
          </a:p>
        </p:txBody>
      </p:sp>
      <p:sp>
        <p:nvSpPr>
          <p:cNvPr id="16" name="TextBox 15"/>
          <p:cNvSpPr txBox="1"/>
          <p:nvPr/>
        </p:nvSpPr>
        <p:spPr>
          <a:xfrm>
            <a:off x="1905529" y="3345148"/>
            <a:ext cx="1877182" cy="276999"/>
          </a:xfrm>
          <a:prstGeom prst="rect">
            <a:avLst/>
          </a:prstGeom>
          <a:solidFill>
            <a:schemeClr val="bg1"/>
          </a:solidFill>
        </p:spPr>
        <p:txBody>
          <a:bodyPr wrap="none" rtlCol="0">
            <a:spAutoFit/>
          </a:bodyPr>
          <a:lstStyle/>
          <a:p>
            <a:pPr algn="ctr"/>
            <a:r>
              <a:rPr lang="en-US" sz="1200" b="1" dirty="0" smtClean="0"/>
              <a:t>DCA Mean (CNT(Electron))</a:t>
            </a:r>
            <a:endParaRPr lang="en-US" sz="1200" b="1" dirty="0"/>
          </a:p>
        </p:txBody>
      </p:sp>
      <p:sp>
        <p:nvSpPr>
          <p:cNvPr id="17" name="TextBox 16"/>
          <p:cNvSpPr txBox="1"/>
          <p:nvPr/>
        </p:nvSpPr>
        <p:spPr>
          <a:xfrm>
            <a:off x="3744426" y="3345148"/>
            <a:ext cx="1891608" cy="276999"/>
          </a:xfrm>
          <a:prstGeom prst="rect">
            <a:avLst/>
          </a:prstGeom>
          <a:solidFill>
            <a:schemeClr val="bg1"/>
          </a:solidFill>
        </p:spPr>
        <p:txBody>
          <a:bodyPr wrap="none" rtlCol="0">
            <a:spAutoFit/>
          </a:bodyPr>
          <a:lstStyle/>
          <a:p>
            <a:pPr algn="ctr"/>
            <a:r>
              <a:rPr lang="en-US" sz="1200" b="1" dirty="0" smtClean="0"/>
              <a:t>DCA Sigma (CNT(Electron))</a:t>
            </a:r>
            <a:endParaRPr lang="en-US" sz="1200" b="1" dirty="0"/>
          </a:p>
        </p:txBody>
      </p:sp>
      <p:sp>
        <p:nvSpPr>
          <p:cNvPr id="19" name="TextBox 18"/>
          <p:cNvSpPr txBox="1"/>
          <p:nvPr/>
        </p:nvSpPr>
        <p:spPr>
          <a:xfrm>
            <a:off x="1952840" y="5064477"/>
            <a:ext cx="1604093" cy="276999"/>
          </a:xfrm>
          <a:prstGeom prst="rect">
            <a:avLst/>
          </a:prstGeom>
          <a:solidFill>
            <a:schemeClr val="bg1"/>
          </a:solidFill>
        </p:spPr>
        <p:txBody>
          <a:bodyPr wrap="none" rtlCol="0">
            <a:spAutoFit/>
          </a:bodyPr>
          <a:lstStyle/>
          <a:p>
            <a:pPr algn="ctr"/>
            <a:r>
              <a:rPr lang="en-US" sz="1200" b="1" dirty="0" smtClean="0"/>
              <a:t>Mixed/Core (Electron)</a:t>
            </a:r>
            <a:endParaRPr lang="en-US" sz="1200" b="1" dirty="0"/>
          </a:p>
        </p:txBody>
      </p:sp>
      <p:sp>
        <p:nvSpPr>
          <p:cNvPr id="20" name="TextBox 19"/>
          <p:cNvSpPr txBox="1"/>
          <p:nvPr/>
        </p:nvSpPr>
        <p:spPr>
          <a:xfrm>
            <a:off x="3803396" y="5036065"/>
            <a:ext cx="1588512" cy="276999"/>
          </a:xfrm>
          <a:prstGeom prst="rect">
            <a:avLst/>
          </a:prstGeom>
          <a:solidFill>
            <a:schemeClr val="bg1"/>
          </a:solidFill>
        </p:spPr>
        <p:txBody>
          <a:bodyPr wrap="none" rtlCol="0">
            <a:spAutoFit/>
          </a:bodyPr>
          <a:lstStyle/>
          <a:p>
            <a:pPr algn="ctr"/>
            <a:r>
              <a:rPr lang="en-US" sz="1200" b="1" dirty="0" smtClean="0"/>
              <a:t>Sigma/Core (Electron)</a:t>
            </a:r>
            <a:endParaRPr lang="en-US" sz="1200" b="1" dirty="0"/>
          </a:p>
        </p:txBody>
      </p:sp>
    </p:spTree>
    <p:extLst>
      <p:ext uri="{BB962C8B-B14F-4D97-AF65-F5344CB8AC3E}">
        <p14:creationId xmlns:p14="http://schemas.microsoft.com/office/powerpoint/2010/main" val="2865088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4113</TotalTime>
  <Words>1059</Words>
  <Application>Microsoft Office PowerPoint</Application>
  <PresentationFormat>On-screen Show (4:3)</PresentationFormat>
  <Paragraphs>201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テーマ</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Maki</dc:creator>
  <cp:lastModifiedBy>Maki</cp:lastModifiedBy>
  <cp:revision>125</cp:revision>
  <dcterms:created xsi:type="dcterms:W3CDTF">2012-02-11T00:53:26Z</dcterms:created>
  <dcterms:modified xsi:type="dcterms:W3CDTF">2012-05-31T23:06:11Z</dcterms:modified>
</cp:coreProperties>
</file>