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5" r:id="rId3"/>
    <p:sldId id="257" r:id="rId4"/>
    <p:sldId id="258" r:id="rId5"/>
    <p:sldId id="259" r:id="rId6"/>
    <p:sldId id="260" r:id="rId7"/>
    <p:sldId id="264" r:id="rId8"/>
    <p:sldId id="262" r:id="rId9"/>
    <p:sldId id="263" r:id="rId10"/>
    <p:sldId id="269" r:id="rId11"/>
    <p:sldId id="271" r:id="rId12"/>
    <p:sldId id="272" r:id="rId13"/>
    <p:sldId id="266" r:id="rId14"/>
    <p:sldId id="267" r:id="rId15"/>
    <p:sldId id="270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8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15541-AAD3-446D-B39B-83A2B180552A}" type="datetimeFigureOut">
              <a:rPr kumimoji="1" lang="ja-JP" altLang="en-US" smtClean="0"/>
              <a:t>2012/5/31</a:t>
            </a:fld>
            <a:endParaRPr kumimoji="1" lang="ja-JP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8DAC7B-C229-44A0-8216-48AD382E9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2058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64E74E-0A92-45F7-B5F1-85B22D2DF0F8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3881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zero field runs analysis </a:t>
            </a:r>
            <a:br>
              <a:rPr kumimoji="1" lang="en-US" altLang="ja-JP" dirty="0" smtClean="0"/>
            </a:br>
            <a:r>
              <a:rPr kumimoji="1" lang="en-US" altLang="ja-JP" dirty="0" smtClean="0"/>
              <a:t>run12 </a:t>
            </a:r>
            <a:r>
              <a:rPr kumimoji="1" lang="en-US" altLang="ja-JP" dirty="0" err="1" smtClean="0"/>
              <a:t>p+p</a:t>
            </a:r>
            <a:r>
              <a:rPr kumimoji="1" lang="en-US" altLang="ja-JP" dirty="0" smtClean="0"/>
              <a:t> 200GeV </a:t>
            </a:r>
            <a:endParaRPr kumimoji="1" lang="ja-JP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Hidemitsu Asano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63551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 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残</a:t>
            </a:r>
            <a:r>
              <a:rPr kumimoji="1" lang="ja-JP" altLang="en-US" dirty="0" smtClean="0"/>
              <a:t>りのランも頑張る。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09188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run </a:t>
            </a:r>
            <a:r>
              <a:rPr kumimoji="1" lang="en-US" altLang="ja-JP" dirty="0" smtClean="0"/>
              <a:t>359326 west 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181600"/>
            <a:ext cx="7239000" cy="152400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west </a:t>
            </a:r>
            <a:r>
              <a:rPr kumimoji="1" lang="en-US" altLang="ja-JP" dirty="0" err="1"/>
              <a:t>xoffset</a:t>
            </a:r>
            <a:r>
              <a:rPr kumimoji="1" lang="en-US" altLang="ja-JP" dirty="0"/>
              <a:t>:  0.0925434 +- 0.00435534</a:t>
            </a:r>
          </a:p>
          <a:p>
            <a:pPr marL="0" indent="0">
              <a:buNone/>
            </a:pPr>
            <a:r>
              <a:rPr kumimoji="1" lang="en-US" altLang="ja-JP" dirty="0"/>
              <a:t>west </a:t>
            </a:r>
            <a:r>
              <a:rPr kumimoji="1" lang="en-US" altLang="ja-JP" dirty="0" err="1"/>
              <a:t>yoffset</a:t>
            </a:r>
            <a:r>
              <a:rPr kumimoji="1" lang="en-US" altLang="ja-JP" dirty="0"/>
              <a:t>:  -0.168369 +- 0.00232814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214406"/>
            <a:ext cx="5763089" cy="3880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173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143000"/>
            <a:ext cx="6649378" cy="4429744"/>
          </a:xfrm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run </a:t>
            </a:r>
            <a:r>
              <a:rPr kumimoji="1" lang="en-US" altLang="ja-JP" dirty="0" smtClean="0"/>
              <a:t>359326 east </a:t>
            </a:r>
            <a:endParaRPr kumimoji="1" lang="ja-JP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5715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dirty="0"/>
              <a:t>east </a:t>
            </a:r>
            <a:r>
              <a:rPr lang="en-US" altLang="ja-JP" dirty="0" err="1"/>
              <a:t>xoffset</a:t>
            </a:r>
            <a:r>
              <a:rPr lang="en-US" altLang="ja-JP" dirty="0"/>
              <a:t>:  0.0100128 +- 0.0032843</a:t>
            </a:r>
          </a:p>
          <a:p>
            <a:r>
              <a:rPr lang="en-US" altLang="ja-JP" dirty="0"/>
              <a:t>east </a:t>
            </a:r>
            <a:r>
              <a:rPr lang="en-US" altLang="ja-JP" dirty="0" err="1"/>
              <a:t>yoffset</a:t>
            </a:r>
            <a:r>
              <a:rPr lang="en-US" altLang="ja-JP" dirty="0"/>
              <a:t>:  -0.107615 +- 0.00221705</a:t>
            </a:r>
          </a:p>
        </p:txBody>
      </p:sp>
    </p:spTree>
    <p:extLst>
      <p:ext uri="{BB962C8B-B14F-4D97-AF65-F5344CB8AC3E}">
        <p14:creationId xmlns:p14="http://schemas.microsoft.com/office/powerpoint/2010/main" val="3794160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run </a:t>
            </a:r>
            <a:r>
              <a:rPr kumimoji="1" lang="en-US" altLang="ja-JP" dirty="0" smtClean="0"/>
              <a:t>361245 west </a:t>
            </a:r>
            <a:endParaRPr kumimoji="1" lang="ja-JP" alt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353464"/>
            <a:ext cx="6591300" cy="4535039"/>
          </a:xfrm>
        </p:spPr>
      </p:pic>
      <p:sp>
        <p:nvSpPr>
          <p:cNvPr id="4" name="Rectangle 3"/>
          <p:cNvSpPr/>
          <p:nvPr/>
        </p:nvSpPr>
        <p:spPr>
          <a:xfrm>
            <a:off x="2133600" y="588850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dirty="0"/>
              <a:t>west </a:t>
            </a:r>
            <a:r>
              <a:rPr lang="en-US" altLang="ja-JP" dirty="0" err="1"/>
              <a:t>xoffset</a:t>
            </a:r>
            <a:r>
              <a:rPr lang="en-US" altLang="ja-JP" dirty="0"/>
              <a:t>:  0.0949498 +- 0.00428764</a:t>
            </a:r>
          </a:p>
          <a:p>
            <a:r>
              <a:rPr lang="en-US" altLang="ja-JP" dirty="0"/>
              <a:t>west </a:t>
            </a:r>
            <a:r>
              <a:rPr lang="en-US" altLang="ja-JP" dirty="0" err="1"/>
              <a:t>yoffset</a:t>
            </a:r>
            <a:r>
              <a:rPr lang="en-US" altLang="ja-JP" dirty="0"/>
              <a:t>:  -0.160906 +- 0.00243146</a:t>
            </a:r>
          </a:p>
        </p:txBody>
      </p:sp>
    </p:spTree>
    <p:extLst>
      <p:ext uri="{BB962C8B-B14F-4D97-AF65-F5344CB8AC3E}">
        <p14:creationId xmlns:p14="http://schemas.microsoft.com/office/powerpoint/2010/main" val="22240584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143000"/>
            <a:ext cx="6613408" cy="4525963"/>
          </a:xfr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29653" y="228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en-US" altLang="ja-JP" dirty="0" smtClean="0"/>
              <a:t>run 361245 east  </a:t>
            </a:r>
            <a:endParaRPr kumimoji="1" lang="ja-JP" altLang="en-US" dirty="0"/>
          </a:p>
        </p:txBody>
      </p:sp>
      <p:sp>
        <p:nvSpPr>
          <p:cNvPr id="8" name="Rectangle 7"/>
          <p:cNvSpPr/>
          <p:nvPr/>
        </p:nvSpPr>
        <p:spPr>
          <a:xfrm>
            <a:off x="1828800" y="59436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dirty="0"/>
              <a:t>east </a:t>
            </a:r>
            <a:r>
              <a:rPr lang="en-US" altLang="ja-JP" dirty="0" err="1"/>
              <a:t>xoffset</a:t>
            </a:r>
            <a:r>
              <a:rPr lang="en-US" altLang="ja-JP" dirty="0"/>
              <a:t>:  0.00853018 +- 0.00310736</a:t>
            </a:r>
          </a:p>
          <a:p>
            <a:r>
              <a:rPr lang="en-US" altLang="ja-JP" dirty="0"/>
              <a:t>east </a:t>
            </a:r>
            <a:r>
              <a:rPr lang="en-US" altLang="ja-JP" dirty="0" err="1"/>
              <a:t>yoffset</a:t>
            </a:r>
            <a:r>
              <a:rPr lang="en-US" altLang="ja-JP" dirty="0"/>
              <a:t>:  -0.104059 +- 0.00214997</a:t>
            </a:r>
          </a:p>
        </p:txBody>
      </p:sp>
    </p:spTree>
    <p:extLst>
      <p:ext uri="{BB962C8B-B14F-4D97-AF65-F5344CB8AC3E}">
        <p14:creationId xmlns:p14="http://schemas.microsoft.com/office/powerpoint/2010/main" val="3080908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run 361652 west 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84911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run 361652 east  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6773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Beam offset measured by DCH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1066800"/>
            <a:ext cx="6016120" cy="3517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773279"/>
            <a:ext cx="33432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5181600" y="2667000"/>
            <a:ext cx="3343275" cy="7239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TextBox 7"/>
          <p:cNvSpPr txBox="1"/>
          <p:nvPr/>
        </p:nvSpPr>
        <p:spPr>
          <a:xfrm>
            <a:off x="1165178" y="5029200"/>
            <a:ext cx="3076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&gt;Plot  α</a:t>
            </a:r>
            <a:r>
              <a:rPr lang="ja-JP" altLang="en-US" dirty="0" smtClean="0"/>
              <a:t>　</a:t>
            </a:r>
            <a:r>
              <a:rPr lang="en-US" altLang="ja-JP" dirty="0" err="1" smtClean="0"/>
              <a:t>vs</a:t>
            </a:r>
            <a:r>
              <a:rPr lang="ja-JP" altLang="en-US" dirty="0" smtClean="0"/>
              <a:t>　</a:t>
            </a:r>
            <a:r>
              <a:rPr lang="en-US" altLang="ja-JP" dirty="0" smtClean="0"/>
              <a:t>φ</a:t>
            </a:r>
          </a:p>
          <a:p>
            <a:r>
              <a:rPr lang="en-US" altLang="ja-JP" dirty="0" smtClean="0"/>
              <a:t>&gt;Fit with </a:t>
            </a:r>
            <a:r>
              <a:rPr lang="en-US" altLang="ja-JP" dirty="0"/>
              <a:t>[0]*</a:t>
            </a:r>
            <a:r>
              <a:rPr lang="en-US" altLang="ja-JP" dirty="0" smtClean="0"/>
              <a:t>sin(φ)+[</a:t>
            </a:r>
            <a:r>
              <a:rPr lang="en-US" altLang="ja-JP" dirty="0"/>
              <a:t>1]*</a:t>
            </a:r>
            <a:r>
              <a:rPr lang="en-US" altLang="ja-JP" dirty="0" err="1" smtClean="0"/>
              <a:t>cos</a:t>
            </a:r>
            <a:r>
              <a:rPr lang="en-US" altLang="ja-JP" dirty="0" smtClean="0"/>
              <a:t>(φ)</a:t>
            </a:r>
            <a:endParaRPr kumimoji="1" lang="ja-JP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943600" y="41148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R= 220cm </a:t>
            </a:r>
            <a:endParaRPr kumimoji="1" lang="ja-JP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165178" y="6088797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[0] = dx/R,[1]=</a:t>
            </a:r>
            <a:r>
              <a:rPr kumimoji="1" lang="ja-JP" altLang="en-US" dirty="0"/>
              <a:t> 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-</a:t>
            </a:r>
            <a:r>
              <a:rPr kumimoji="1" lang="en-US" altLang="ja-JP" dirty="0" err="1" smtClean="0"/>
              <a:t>dy</a:t>
            </a:r>
            <a:r>
              <a:rPr kumimoji="1" lang="en-US" altLang="ja-JP" dirty="0" smtClean="0"/>
              <a:t>/R for west</a:t>
            </a:r>
          </a:p>
          <a:p>
            <a:r>
              <a:rPr kumimoji="1" lang="en-US" altLang="ja-JP" dirty="0" smtClean="0"/>
              <a:t>[0] = dx/R, [1]=  </a:t>
            </a:r>
            <a:r>
              <a:rPr kumimoji="1" lang="en-US" altLang="ja-JP" dirty="0" err="1" smtClean="0"/>
              <a:t>dy</a:t>
            </a:r>
            <a:r>
              <a:rPr kumimoji="1" lang="en-US" altLang="ja-JP" dirty="0" smtClean="0"/>
              <a:t>/R for east</a:t>
            </a:r>
            <a:endParaRPr kumimoji="1" lang="ja-JP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69495" y="5719465"/>
            <a:ext cx="1012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Where </a:t>
            </a:r>
            <a:endParaRPr kumimoji="1" lang="ja-JP" alt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304800" y="4876799"/>
            <a:ext cx="4441778" cy="192906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TextBox 5"/>
          <p:cNvSpPr txBox="1"/>
          <p:nvPr/>
        </p:nvSpPr>
        <p:spPr>
          <a:xfrm>
            <a:off x="5346032" y="2881381"/>
            <a:ext cx="762001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α</a:t>
            </a:r>
            <a:endParaRPr kumimoji="1" lang="ja-JP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943600" y="37338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R: average radius of the DCH</a:t>
            </a:r>
            <a:endParaRPr kumimoji="1" lang="ja-JP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1" y="4584290"/>
            <a:ext cx="2971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dx,dy</a:t>
            </a:r>
            <a:r>
              <a:rPr kumimoji="1" lang="en-US" altLang="ja-JP" dirty="0" smtClean="0"/>
              <a:t>) :  beam offset</a:t>
            </a:r>
            <a:endParaRPr kumimoji="1" lang="ja-JP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105400" y="1371600"/>
            <a:ext cx="3419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Thanks to </a:t>
            </a:r>
            <a:r>
              <a:rPr kumimoji="1" lang="en-US" altLang="ja-JP" dirty="0" err="1" smtClean="0"/>
              <a:t>Ciprian</a:t>
            </a:r>
            <a:r>
              <a:rPr kumimoji="1" lang="en-US" altLang="ja-JP" dirty="0" smtClean="0"/>
              <a:t> and Okada-san</a:t>
            </a:r>
            <a:endParaRPr kumimoji="1" lang="ja-JP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553200" y="6088797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ref : AN923</a:t>
            </a:r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32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setup 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2000" dirty="0" smtClean="0"/>
              <a:t>zero field run DSTs </a:t>
            </a:r>
          </a:p>
          <a:p>
            <a:r>
              <a:rPr lang="en-US" altLang="ja-JP" sz="2000" dirty="0" smtClean="0"/>
              <a:t>/</a:t>
            </a:r>
            <a:r>
              <a:rPr lang="en-US" altLang="ja-JP" sz="2000" dirty="0" err="1" smtClean="0"/>
              <a:t>phenix</a:t>
            </a:r>
            <a:r>
              <a:rPr lang="en-US" altLang="ja-JP" sz="2000" dirty="0" smtClean="0"/>
              <a:t>/zdata02/</a:t>
            </a:r>
            <a:r>
              <a:rPr lang="en-US" altLang="ja-JP" sz="2000" dirty="0" err="1" smtClean="0"/>
              <a:t>phnxreco</a:t>
            </a:r>
            <a:r>
              <a:rPr lang="en-US" altLang="ja-JP" sz="2000" dirty="0" smtClean="0"/>
              <a:t>/run12_200GeV_ZF_pro90_agg</a:t>
            </a:r>
          </a:p>
          <a:p>
            <a:pPr marL="0" indent="0">
              <a:buNone/>
            </a:pPr>
            <a:endParaRPr kumimoji="1" lang="en-US" altLang="ja-JP" sz="2000" dirty="0"/>
          </a:p>
          <a:p>
            <a:pPr marL="0" indent="0">
              <a:buNone/>
            </a:pPr>
            <a:r>
              <a:rPr kumimoji="1" lang="en-US" altLang="ja-JP" sz="2000" dirty="0" smtClean="0"/>
              <a:t>trigger selection : other trigger (: probably narrow trigger ? ) </a:t>
            </a:r>
          </a:p>
          <a:p>
            <a:pPr marL="0" indent="0">
              <a:buNone/>
            </a:pPr>
            <a:endParaRPr kumimoji="1" lang="ja-JP" alt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352800"/>
            <a:ext cx="4432880" cy="304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9343" y="3352800"/>
            <a:ext cx="4494211" cy="308008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9600" y="6432884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***_MB_****.root</a:t>
            </a:r>
            <a:endParaRPr kumimoji="1" lang="ja-JP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96000" y="63246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***_OT_****.root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50659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cut parameter for west arm 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kumimoji="1" lang="en-US" altLang="ja-JP" sz="2600" dirty="0" smtClean="0"/>
              <a:t>|</a:t>
            </a:r>
            <a:r>
              <a:rPr kumimoji="1" lang="en-US" altLang="ja-JP" sz="2600" dirty="0" err="1" smtClean="0"/>
              <a:t>emcdphi</a:t>
            </a:r>
            <a:r>
              <a:rPr kumimoji="1" lang="en-US" altLang="ja-JP" sz="2600" dirty="0" smtClean="0"/>
              <a:t>| &lt;0.016</a:t>
            </a:r>
          </a:p>
          <a:p>
            <a:pPr>
              <a:buFontTx/>
              <a:buChar char="-"/>
            </a:pPr>
            <a:r>
              <a:rPr kumimoji="1" lang="en-US" altLang="ja-JP" sz="2600" dirty="0"/>
              <a:t> </a:t>
            </a:r>
            <a:r>
              <a:rPr kumimoji="1" lang="en-US" altLang="ja-JP" sz="2600" dirty="0" smtClean="0"/>
              <a:t>-8 &lt; </a:t>
            </a:r>
            <a:r>
              <a:rPr kumimoji="1" lang="en-US" altLang="ja-JP" sz="2600" dirty="0" err="1" smtClean="0"/>
              <a:t>emcdz</a:t>
            </a:r>
            <a:r>
              <a:rPr kumimoji="1" lang="en-US" altLang="ja-JP" sz="2600" dirty="0" smtClean="0"/>
              <a:t> &lt; 11</a:t>
            </a:r>
          </a:p>
          <a:p>
            <a:pPr>
              <a:buFontTx/>
              <a:buChar char="-"/>
            </a:pPr>
            <a:r>
              <a:rPr kumimoji="1" lang="en-US" altLang="ja-JP" sz="2600" dirty="0" err="1" smtClean="0"/>
              <a:t>ecore</a:t>
            </a:r>
            <a:r>
              <a:rPr kumimoji="1" lang="en-US" altLang="ja-JP" sz="2600" dirty="0" smtClean="0"/>
              <a:t> &gt;0.3</a:t>
            </a:r>
          </a:p>
          <a:p>
            <a:pPr>
              <a:buFontTx/>
              <a:buChar char="-"/>
            </a:pPr>
            <a:r>
              <a:rPr kumimoji="1" lang="en-US" altLang="ja-JP" sz="2600" dirty="0" smtClean="0"/>
              <a:t>|pc3dphicut| &lt;0.04</a:t>
            </a:r>
          </a:p>
          <a:p>
            <a:pPr>
              <a:buFontTx/>
              <a:buChar char="-"/>
            </a:pPr>
            <a:r>
              <a:rPr kumimoji="1" lang="en-US" altLang="ja-JP" sz="2600" dirty="0" smtClean="0"/>
              <a:t>|pc3dzcut| &lt;20 </a:t>
            </a:r>
          </a:p>
          <a:p>
            <a:pPr>
              <a:buFontTx/>
              <a:buChar char="-"/>
            </a:pPr>
            <a:r>
              <a:rPr kumimoji="1" lang="en-US" altLang="ja-JP" sz="2600" dirty="0"/>
              <a:t>|</a:t>
            </a:r>
            <a:r>
              <a:rPr kumimoji="1" lang="en-US" altLang="ja-JP" sz="2600" dirty="0" err="1" smtClean="0"/>
              <a:t>zvtx</a:t>
            </a:r>
            <a:r>
              <a:rPr kumimoji="1" lang="en-US" altLang="ja-JP" sz="2600" dirty="0" smtClean="0"/>
              <a:t>|&lt;10</a:t>
            </a:r>
          </a:p>
          <a:p>
            <a:pPr>
              <a:buFontTx/>
              <a:buChar char="-"/>
            </a:pPr>
            <a:r>
              <a:rPr kumimoji="1" lang="en-US" altLang="ja-JP" sz="2600" dirty="0" smtClean="0"/>
              <a:t>quality : 63 or 31 </a:t>
            </a:r>
          </a:p>
          <a:p>
            <a:pPr>
              <a:buFontTx/>
              <a:buChar char="-"/>
            </a:pPr>
            <a:r>
              <a:rPr kumimoji="1" lang="en-US" altLang="ja-JP" sz="2600" dirty="0" smtClean="0"/>
              <a:t>n0&lt;1 </a:t>
            </a:r>
            <a:endParaRPr kumimoji="1" lang="ja-JP" altLang="en-US" sz="2600" dirty="0"/>
          </a:p>
        </p:txBody>
      </p:sp>
    </p:spTree>
    <p:extLst>
      <p:ext uri="{BB962C8B-B14F-4D97-AF65-F5344CB8AC3E}">
        <p14:creationId xmlns:p14="http://schemas.microsoft.com/office/powerpoint/2010/main" val="1868682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run </a:t>
            </a:r>
            <a:r>
              <a:rPr kumimoji="1" lang="en-US" altLang="ja-JP" dirty="0" smtClean="0"/>
              <a:t>358908 (west)</a:t>
            </a:r>
            <a:endParaRPr kumimoji="1" lang="ja-JP" alt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524000"/>
            <a:ext cx="8229600" cy="4525963"/>
          </a:xfrm>
        </p:spPr>
      </p:pic>
      <p:sp>
        <p:nvSpPr>
          <p:cNvPr id="5" name="TextBox 4"/>
          <p:cNvSpPr txBox="1"/>
          <p:nvPr/>
        </p:nvSpPr>
        <p:spPr>
          <a:xfrm rot="5400000">
            <a:off x="70366" y="2825234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alpha</a:t>
            </a:r>
            <a:endParaRPr kumimoji="1" lang="ja-JP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0" y="54864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phi</a:t>
            </a:r>
            <a:endParaRPr kumimoji="1" lang="ja-JP" altLang="en-US" dirty="0"/>
          </a:p>
        </p:txBody>
      </p:sp>
      <p:sp>
        <p:nvSpPr>
          <p:cNvPr id="16" name="Right Arrow 15"/>
          <p:cNvSpPr/>
          <p:nvPr/>
        </p:nvSpPr>
        <p:spPr>
          <a:xfrm rot="5400000" flipH="1">
            <a:off x="3483233" y="5464433"/>
            <a:ext cx="457200" cy="3487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Right Arrow 16"/>
          <p:cNvSpPr/>
          <p:nvPr/>
        </p:nvSpPr>
        <p:spPr>
          <a:xfrm rot="5400000" flipH="1">
            <a:off x="5279767" y="5616833"/>
            <a:ext cx="457200" cy="3487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Right Arrow 17"/>
          <p:cNvSpPr/>
          <p:nvPr/>
        </p:nvSpPr>
        <p:spPr>
          <a:xfrm rot="5400000" flipH="1">
            <a:off x="6575167" y="5616833"/>
            <a:ext cx="457200" cy="3487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1937950" y="6135741"/>
            <a:ext cx="74895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still </a:t>
            </a:r>
            <a:r>
              <a:rPr lang="en-US" altLang="ja-JP" b="1" dirty="0" smtClean="0"/>
              <a:t>problematic</a:t>
            </a:r>
            <a:r>
              <a:rPr kumimoji="1" lang="en-US" altLang="ja-JP" dirty="0" smtClean="0"/>
              <a:t> region. DCH internal alignment has not been fixed yet.</a:t>
            </a:r>
          </a:p>
          <a:p>
            <a:r>
              <a:rPr kumimoji="1" lang="en-US" altLang="ja-JP" dirty="0" smtClean="0"/>
              <a:t>temporary solution : remove from those data 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63146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run </a:t>
            </a:r>
            <a:r>
              <a:rPr kumimoji="1" lang="en-US" altLang="ja-JP" dirty="0" smtClean="0"/>
              <a:t>358908 fit (west arm) </a:t>
            </a:r>
            <a:endParaRPr kumimoji="1" lang="ja-JP" alt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839" y="1405969"/>
            <a:ext cx="6651361" cy="4525963"/>
          </a:xfrm>
        </p:spPr>
      </p:pic>
      <p:sp>
        <p:nvSpPr>
          <p:cNvPr id="5" name="TextBox 4"/>
          <p:cNvSpPr txBox="1"/>
          <p:nvPr/>
        </p:nvSpPr>
        <p:spPr>
          <a:xfrm>
            <a:off x="6781800" y="55626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phi</a:t>
            </a:r>
            <a:endParaRPr kumimoji="1" lang="ja-JP" altLang="en-US" dirty="0"/>
          </a:p>
        </p:txBody>
      </p:sp>
      <p:sp>
        <p:nvSpPr>
          <p:cNvPr id="6" name="TextBox 5"/>
          <p:cNvSpPr txBox="1"/>
          <p:nvPr/>
        </p:nvSpPr>
        <p:spPr>
          <a:xfrm rot="5400000">
            <a:off x="146566" y="2596634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alpha</a:t>
            </a:r>
            <a:endParaRPr kumimoji="1" lang="ja-JP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886508" y="5931932"/>
            <a:ext cx="764789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/>
              <a:t>fitting function : [0</a:t>
            </a:r>
            <a:r>
              <a:rPr lang="en-US" altLang="ja-JP" dirty="0"/>
              <a:t>]*sin(φ)+[1]*</a:t>
            </a:r>
            <a:r>
              <a:rPr lang="en-US" altLang="ja-JP" dirty="0" err="1"/>
              <a:t>cos</a:t>
            </a:r>
            <a:r>
              <a:rPr lang="en-US" altLang="ja-JP" dirty="0"/>
              <a:t>(φ</a:t>
            </a:r>
            <a:r>
              <a:rPr lang="en-US" altLang="ja-JP" dirty="0" smtClean="0"/>
              <a:t>)</a:t>
            </a:r>
          </a:p>
          <a:p>
            <a:r>
              <a:rPr kumimoji="1" lang="en-US" altLang="ja-JP" dirty="0" err="1" smtClean="0"/>
              <a:t>xoffset</a:t>
            </a:r>
            <a:r>
              <a:rPr kumimoji="1" lang="en-US" altLang="ja-JP" dirty="0" smtClean="0"/>
              <a:t> :   0.089 </a:t>
            </a:r>
            <a:r>
              <a:rPr kumimoji="1" lang="en-US" altLang="ja-JP" dirty="0"/>
              <a:t>+- </a:t>
            </a:r>
            <a:r>
              <a:rPr kumimoji="1" lang="en-US" altLang="ja-JP" dirty="0" smtClean="0"/>
              <a:t>0.004 (cm)</a:t>
            </a:r>
            <a:endParaRPr kumimoji="1" lang="en-US" altLang="ja-JP" dirty="0"/>
          </a:p>
          <a:p>
            <a:r>
              <a:rPr kumimoji="1" lang="en-US" altLang="ja-JP" dirty="0" err="1" smtClean="0"/>
              <a:t>yoffset</a:t>
            </a:r>
            <a:r>
              <a:rPr kumimoji="1" lang="en-US" altLang="ja-JP" dirty="0"/>
              <a:t>:  -</a:t>
            </a:r>
            <a:r>
              <a:rPr kumimoji="1" lang="en-US" altLang="ja-JP" dirty="0" smtClean="0"/>
              <a:t>0.194 </a:t>
            </a:r>
            <a:r>
              <a:rPr kumimoji="1" lang="en-US" altLang="ja-JP" dirty="0"/>
              <a:t>+- </a:t>
            </a:r>
            <a:r>
              <a:rPr kumimoji="1" lang="en-US" altLang="ja-JP" dirty="0" smtClean="0"/>
              <a:t>0.002 (cm)  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84128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cut parameter for east arm 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kumimoji="1" lang="en-US" altLang="ja-JP" sz="2600" dirty="0" smtClean="0"/>
              <a:t>-0.014 &lt; </a:t>
            </a:r>
            <a:r>
              <a:rPr kumimoji="1" lang="en-US" altLang="ja-JP" sz="2600" dirty="0" err="1" smtClean="0"/>
              <a:t>emcdphi</a:t>
            </a:r>
            <a:r>
              <a:rPr kumimoji="1" lang="en-US" altLang="ja-JP" sz="2600" dirty="0" smtClean="0"/>
              <a:t> &lt;0.020</a:t>
            </a:r>
          </a:p>
          <a:p>
            <a:pPr>
              <a:buFontTx/>
              <a:buChar char="-"/>
            </a:pPr>
            <a:r>
              <a:rPr kumimoji="1" lang="en-US" altLang="ja-JP" sz="2600" dirty="0"/>
              <a:t> </a:t>
            </a:r>
            <a:r>
              <a:rPr kumimoji="1" lang="en-US" altLang="ja-JP" sz="2600" dirty="0" smtClean="0"/>
              <a:t>-10 &lt; </a:t>
            </a:r>
            <a:r>
              <a:rPr kumimoji="1" lang="en-US" altLang="ja-JP" sz="2600" dirty="0" err="1" smtClean="0"/>
              <a:t>emcdz</a:t>
            </a:r>
            <a:r>
              <a:rPr kumimoji="1" lang="en-US" altLang="ja-JP" sz="2600" dirty="0" smtClean="0"/>
              <a:t> &lt; 10</a:t>
            </a:r>
          </a:p>
          <a:p>
            <a:pPr>
              <a:buFontTx/>
              <a:buChar char="-"/>
            </a:pPr>
            <a:r>
              <a:rPr kumimoji="1" lang="en-US" altLang="ja-JP" sz="2600" dirty="0" err="1" smtClean="0"/>
              <a:t>ecore</a:t>
            </a:r>
            <a:r>
              <a:rPr kumimoji="1" lang="en-US" altLang="ja-JP" sz="2600" dirty="0" smtClean="0"/>
              <a:t> &gt;0.3</a:t>
            </a:r>
          </a:p>
          <a:p>
            <a:pPr>
              <a:buFontTx/>
              <a:buChar char="-"/>
            </a:pPr>
            <a:r>
              <a:rPr kumimoji="1" lang="en-US" altLang="ja-JP" sz="2600" dirty="0" smtClean="0"/>
              <a:t>|pc3dphicut| &lt;0.04</a:t>
            </a:r>
          </a:p>
          <a:p>
            <a:pPr>
              <a:buFontTx/>
              <a:buChar char="-"/>
            </a:pPr>
            <a:r>
              <a:rPr kumimoji="1" lang="en-US" altLang="ja-JP" sz="2600" dirty="0" smtClean="0"/>
              <a:t>|pc3dzcut| &lt;20 </a:t>
            </a:r>
          </a:p>
          <a:p>
            <a:pPr>
              <a:buFontTx/>
              <a:buChar char="-"/>
            </a:pPr>
            <a:r>
              <a:rPr kumimoji="1" lang="en-US" altLang="ja-JP" sz="2600" dirty="0"/>
              <a:t>|</a:t>
            </a:r>
            <a:r>
              <a:rPr kumimoji="1" lang="en-US" altLang="ja-JP" sz="2600" dirty="0" err="1" smtClean="0"/>
              <a:t>zvtx</a:t>
            </a:r>
            <a:r>
              <a:rPr kumimoji="1" lang="en-US" altLang="ja-JP" sz="2600" dirty="0" smtClean="0"/>
              <a:t>|&lt;10</a:t>
            </a:r>
          </a:p>
          <a:p>
            <a:pPr>
              <a:buFontTx/>
              <a:buChar char="-"/>
            </a:pPr>
            <a:r>
              <a:rPr kumimoji="1" lang="en-US" altLang="ja-JP" sz="2600" dirty="0" smtClean="0"/>
              <a:t>quality : 63 or 31 </a:t>
            </a:r>
          </a:p>
          <a:p>
            <a:pPr>
              <a:buFontTx/>
              <a:buChar char="-"/>
            </a:pPr>
            <a:r>
              <a:rPr kumimoji="1" lang="en-US" altLang="ja-JP" sz="2600" dirty="0" smtClean="0"/>
              <a:t>n0&lt;1 </a:t>
            </a:r>
            <a:endParaRPr kumimoji="1" lang="ja-JP" altLang="en-US" sz="2600" dirty="0"/>
          </a:p>
        </p:txBody>
      </p:sp>
    </p:spTree>
    <p:extLst>
      <p:ext uri="{BB962C8B-B14F-4D97-AF65-F5344CB8AC3E}">
        <p14:creationId xmlns:p14="http://schemas.microsoft.com/office/powerpoint/2010/main" val="3488553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run 358908 (east)</a:t>
            </a:r>
            <a:endParaRPr kumimoji="1" lang="ja-JP" alt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371600"/>
            <a:ext cx="7620000" cy="4267796"/>
          </a:xfrm>
        </p:spPr>
      </p:pic>
      <p:sp>
        <p:nvSpPr>
          <p:cNvPr id="5" name="TextBox 4"/>
          <p:cNvSpPr txBox="1"/>
          <p:nvPr/>
        </p:nvSpPr>
        <p:spPr>
          <a:xfrm>
            <a:off x="3886200" y="5715000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large dead area ….</a:t>
            </a:r>
            <a:endParaRPr kumimoji="1" lang="ja-JP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629400" y="54102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 smtClean="0"/>
              <a:t>phib</a:t>
            </a:r>
            <a:r>
              <a:rPr kumimoji="1" lang="en-US" altLang="ja-JP" dirty="0" smtClean="0"/>
              <a:t> = atan2(y,-x)</a:t>
            </a:r>
            <a:endParaRPr kumimoji="1" lang="ja-JP" altLang="en-US" dirty="0"/>
          </a:p>
        </p:txBody>
      </p:sp>
      <p:sp>
        <p:nvSpPr>
          <p:cNvPr id="7" name="TextBox 6"/>
          <p:cNvSpPr txBox="1"/>
          <p:nvPr/>
        </p:nvSpPr>
        <p:spPr>
          <a:xfrm rot="5400000">
            <a:off x="70366" y="2444234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alpha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13477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run 358908 fit </a:t>
            </a:r>
            <a:r>
              <a:rPr kumimoji="1" lang="en-US" altLang="ja-JP" dirty="0" smtClean="0"/>
              <a:t>(east arm</a:t>
            </a:r>
            <a:r>
              <a:rPr kumimoji="1" lang="en-US" altLang="ja-JP" dirty="0"/>
              <a:t>) </a:t>
            </a:r>
            <a:endParaRPr kumimoji="1" lang="ja-JP" alt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447800"/>
            <a:ext cx="6646916" cy="4525963"/>
          </a:xfrm>
        </p:spPr>
      </p:pic>
      <p:sp>
        <p:nvSpPr>
          <p:cNvPr id="5" name="Rectangle 4"/>
          <p:cNvSpPr/>
          <p:nvPr/>
        </p:nvSpPr>
        <p:spPr>
          <a:xfrm>
            <a:off x="1143000" y="6019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dirty="0" err="1" smtClean="0"/>
              <a:t>xoffset</a:t>
            </a:r>
            <a:r>
              <a:rPr lang="en-US" altLang="ja-JP" dirty="0"/>
              <a:t>:  </a:t>
            </a:r>
            <a:r>
              <a:rPr lang="en-US" altLang="ja-JP" dirty="0" smtClean="0"/>
              <a:t>  0.002+- 0.003 (cm)</a:t>
            </a:r>
            <a:endParaRPr lang="en-US" altLang="ja-JP" dirty="0"/>
          </a:p>
          <a:p>
            <a:r>
              <a:rPr lang="en-US" altLang="ja-JP" dirty="0" err="1" smtClean="0"/>
              <a:t>yoffset</a:t>
            </a:r>
            <a:r>
              <a:rPr lang="en-US" altLang="ja-JP" dirty="0"/>
              <a:t>:  -</a:t>
            </a:r>
            <a:r>
              <a:rPr lang="en-US" altLang="ja-JP" dirty="0" smtClean="0"/>
              <a:t>0.133 </a:t>
            </a:r>
            <a:r>
              <a:rPr lang="en-US" altLang="ja-JP" dirty="0"/>
              <a:t>+- </a:t>
            </a:r>
            <a:r>
              <a:rPr lang="en-US" altLang="ja-JP" dirty="0" smtClean="0"/>
              <a:t>0.002 (cm)</a:t>
            </a:r>
            <a:endParaRPr lang="en-US" altLang="ja-JP" dirty="0"/>
          </a:p>
        </p:txBody>
      </p:sp>
      <p:sp>
        <p:nvSpPr>
          <p:cNvPr id="6" name="TextBox 5"/>
          <p:cNvSpPr txBox="1"/>
          <p:nvPr/>
        </p:nvSpPr>
        <p:spPr>
          <a:xfrm>
            <a:off x="4495800" y="64770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うーん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29950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361</Words>
  <Application>Microsoft Office PowerPoint</Application>
  <PresentationFormat>On-screen Show (4:3)</PresentationFormat>
  <Paragraphs>76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zero field runs analysis  run12 p+p 200GeV </vt:lpstr>
      <vt:lpstr>Beam offset measured by DCH</vt:lpstr>
      <vt:lpstr>setup </vt:lpstr>
      <vt:lpstr>cut parameter for west arm </vt:lpstr>
      <vt:lpstr>run 358908 (west)</vt:lpstr>
      <vt:lpstr>run 358908 fit (west arm) </vt:lpstr>
      <vt:lpstr>cut parameter for east arm </vt:lpstr>
      <vt:lpstr>run 358908 (east)</vt:lpstr>
      <vt:lpstr>run 358908 fit (east arm) </vt:lpstr>
      <vt:lpstr>summary </vt:lpstr>
      <vt:lpstr>run 359326 west </vt:lpstr>
      <vt:lpstr>run 359326 east </vt:lpstr>
      <vt:lpstr>run 361245 west </vt:lpstr>
      <vt:lpstr>PowerPoint Presentation</vt:lpstr>
      <vt:lpstr>run 361652 west </vt:lpstr>
      <vt:lpstr>run 361652 east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zero field run analysis  for run12 p+p 200GeV</dc:title>
  <dc:creator>asano</dc:creator>
  <cp:lastModifiedBy>asano</cp:lastModifiedBy>
  <cp:revision>61</cp:revision>
  <dcterms:created xsi:type="dcterms:W3CDTF">2006-08-16T00:00:00Z</dcterms:created>
  <dcterms:modified xsi:type="dcterms:W3CDTF">2012-06-01T01:22:36Z</dcterms:modified>
</cp:coreProperties>
</file>