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1" r:id="rId4"/>
    <p:sldId id="264" r:id="rId5"/>
    <p:sldId id="265" r:id="rId6"/>
    <p:sldId id="269" r:id="rId7"/>
    <p:sldId id="274" r:id="rId8"/>
    <p:sldId id="277" r:id="rId9"/>
    <p:sldId id="273" r:id="rId10"/>
    <p:sldId id="282" r:id="rId11"/>
    <p:sldId id="266" r:id="rId12"/>
    <p:sldId id="259" r:id="rId13"/>
    <p:sldId id="258" r:id="rId14"/>
    <p:sldId id="279" r:id="rId15"/>
    <p:sldId id="262" r:id="rId16"/>
    <p:sldId id="276" r:id="rId17"/>
    <p:sldId id="278" r:id="rId18"/>
    <p:sldId id="260" r:id="rId19"/>
    <p:sldId id="261" r:id="rId20"/>
    <p:sldId id="267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2D647-5865-4403-A367-C209DE64E6CB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E8A1F-C3B7-4F18-9C5F-1B46D2B275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90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26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91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6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74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72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34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02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2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37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28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29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E777-A6DF-499B-B539-A338569F7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75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38535"/>
          </a:xfrm>
        </p:spPr>
        <p:txBody>
          <a:bodyPr/>
          <a:lstStyle/>
          <a:p>
            <a:r>
              <a:rPr kumimoji="1" lang="en-US" altLang="ja-JP" dirty="0" smtClean="0"/>
              <a:t>VTX update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87016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Takashi </a:t>
            </a:r>
            <a:r>
              <a:rPr kumimoji="1" lang="en-US" altLang="ja-JP" dirty="0" smtClean="0"/>
              <a:t>HACHIYA for the VTX group</a:t>
            </a:r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60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PISA simulation is started.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3100" dirty="0" smtClean="0"/>
              <a:t>DCA </a:t>
            </a:r>
            <a:r>
              <a:rPr kumimoji="1" lang="en-US" altLang="ja-JP" sz="3100" dirty="0" smtClean="0"/>
              <a:t>from k0s and Lambda decays in </a:t>
            </a:r>
            <a:r>
              <a:rPr kumimoji="1" lang="en-US" altLang="ja-JP" sz="3100" dirty="0" smtClean="0"/>
              <a:t>PISA simulation</a:t>
            </a:r>
            <a:endParaRPr kumimoji="1" lang="ja-JP" altLang="en-US" sz="31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79512" y="1340272"/>
            <a:ext cx="5237919" cy="3754204"/>
            <a:chOff x="323528" y="1340272"/>
            <a:chExt cx="5237919" cy="3754204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1340272"/>
              <a:ext cx="5237919" cy="3528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4088158" y="4725144"/>
              <a:ext cx="1059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DCA </a:t>
              </a:r>
              <a:r>
                <a:rPr lang="en-US" altLang="ja-JP" dirty="0" smtClean="0"/>
                <a:t>(cm)</a:t>
              </a:r>
              <a:endParaRPr lang="ja-JP" altLang="en-US" dirty="0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247859" y="2132856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K0s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Lambda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93400" y="4811668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This looks 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ja-JP" sz="2400" dirty="0" smtClean="0"/>
              <a:t>Lambda DCA is slightly wider than K0s around 0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ja-JP" sz="2400" dirty="0" smtClean="0"/>
              <a:t>DCA tail of K0s is longer than </a:t>
            </a:r>
            <a:r>
              <a:rPr lang="en-US" altLang="ja-JP" sz="2400" dirty="0" smtClean="0"/>
              <a:t>Lambda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sz="2400" dirty="0" smtClean="0"/>
              <a:t>Consistent with </a:t>
            </a:r>
            <a:r>
              <a:rPr lang="en-US" altLang="ja-JP" sz="2400" dirty="0" err="1" smtClean="0"/>
              <a:t>Pythia</a:t>
            </a:r>
            <a:r>
              <a:rPr lang="en-US" altLang="ja-JP" sz="2400" dirty="0" smtClean="0"/>
              <a:t> simulation. Need more statistics</a:t>
            </a:r>
            <a:endParaRPr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28592" y="1196752"/>
            <a:ext cx="3707904" cy="3960440"/>
          </a:xfrm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 smtClean="0"/>
              <a:t>Simulation</a:t>
            </a:r>
          </a:p>
          <a:p>
            <a:pPr lvl="1"/>
            <a:r>
              <a:rPr lang="en-US" altLang="ja-JP" dirty="0" smtClean="0"/>
              <a:t>Flat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(0.2-10GeV/c)</a:t>
            </a:r>
          </a:p>
          <a:p>
            <a:pPr lvl="1"/>
            <a:r>
              <a:rPr lang="en-US" altLang="ja-JP" dirty="0" smtClean="0"/>
              <a:t>Flat |</a:t>
            </a:r>
            <a:r>
              <a:rPr lang="en-US" altLang="ja-JP" dirty="0" err="1" smtClean="0"/>
              <a:t>Zvtx</a:t>
            </a:r>
            <a:r>
              <a:rPr lang="en-US" altLang="ja-JP" dirty="0" smtClean="0"/>
              <a:t>|&lt;5cm</a:t>
            </a:r>
          </a:p>
          <a:p>
            <a:pPr lvl="1"/>
            <a:r>
              <a:rPr lang="en-US" altLang="ja-JP" dirty="0" smtClean="0"/>
              <a:t>Gaussian Sigma(</a:t>
            </a:r>
            <a:r>
              <a:rPr lang="en-US" altLang="ja-JP" dirty="0" err="1" smtClean="0"/>
              <a:t>Rvtx</a:t>
            </a:r>
            <a:r>
              <a:rPr lang="en-US" altLang="ja-JP" dirty="0"/>
              <a:t>)</a:t>
            </a:r>
            <a:r>
              <a:rPr lang="en-US" altLang="ja-JP" dirty="0" smtClean="0"/>
              <a:t>&lt;70um </a:t>
            </a:r>
          </a:p>
          <a:p>
            <a:pPr lvl="1"/>
            <a:r>
              <a:rPr lang="en-US" altLang="ja-JP" dirty="0" smtClean="0"/>
              <a:t>Single + GEANT(PISA)</a:t>
            </a:r>
          </a:p>
          <a:p>
            <a:r>
              <a:rPr kumimoji="1" lang="en-US" altLang="ja-JP" dirty="0" smtClean="0"/>
              <a:t>Normalization</a:t>
            </a:r>
          </a:p>
          <a:p>
            <a:pPr lvl="1"/>
            <a:r>
              <a:rPr lang="en-US" altLang="ja-JP" dirty="0" smtClean="0"/>
              <a:t>Arbitrarily match the peak entry between red and blue</a:t>
            </a:r>
          </a:p>
          <a:p>
            <a:r>
              <a:rPr kumimoji="1" lang="en-US" altLang="ja-JP" dirty="0" smtClean="0"/>
              <a:t>Track cut</a:t>
            </a:r>
          </a:p>
          <a:p>
            <a:pPr lvl="1"/>
            <a:r>
              <a:rPr lang="en-US" altLang="ja-JP" dirty="0" err="1" smtClean="0"/>
              <a:t>DCQualty</a:t>
            </a:r>
            <a:r>
              <a:rPr lang="en-US" altLang="ja-JP" dirty="0" smtClean="0"/>
              <a:t>==31||63</a:t>
            </a:r>
          </a:p>
          <a:p>
            <a:pPr lvl="1"/>
            <a:r>
              <a:rPr lang="en-US" altLang="ja-JP" dirty="0" smtClean="0"/>
              <a:t>NHIT&gt;=3</a:t>
            </a:r>
          </a:p>
          <a:p>
            <a:pPr lvl="1"/>
            <a:r>
              <a:rPr lang="en-US" altLang="ja-JP" dirty="0" smtClean="0"/>
              <a:t>B0&amp;B1 hit</a:t>
            </a:r>
          </a:p>
          <a:p>
            <a:pPr lvl="1"/>
            <a:r>
              <a:rPr kumimoji="1" lang="en-US" altLang="ja-JP" dirty="0" smtClean="0"/>
              <a:t>Chi2/</a:t>
            </a:r>
            <a:r>
              <a:rPr kumimoji="1" lang="en-US" altLang="ja-JP" dirty="0" err="1" smtClean="0"/>
              <a:t>ndf</a:t>
            </a:r>
            <a:r>
              <a:rPr kumimoji="1" lang="en-US" altLang="ja-JP" dirty="0" smtClean="0"/>
              <a:t>&lt;5</a:t>
            </a:r>
            <a:endParaRPr kumimoji="1" lang="ja-JP" altLang="en-US" dirty="0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4ABF-67B7-4078-92FE-311EC685F0E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98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2 Background shape(5deg background)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4653136"/>
            <a:ext cx="8229600" cy="2049091"/>
          </a:xfrm>
        </p:spPr>
        <p:txBody>
          <a:bodyPr>
            <a:normAutofit fontScale="55000" lnSpcReduction="20000"/>
          </a:bodyPr>
          <a:lstStyle/>
          <a:p>
            <a:r>
              <a:rPr lang="en-US" altLang="ja-JP" dirty="0" smtClean="0"/>
              <a:t>There is a peak at DCA=2.5mm</a:t>
            </a:r>
          </a:p>
          <a:p>
            <a:pPr lvl="1"/>
            <a:r>
              <a:rPr lang="en-US" altLang="ja-JP" dirty="0" smtClean="0"/>
              <a:t>This peak in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=1-2GeV/c is stronger than that in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&gt;2GeV/c </a:t>
            </a:r>
          </a:p>
          <a:p>
            <a:pPr lvl="1"/>
            <a:r>
              <a:rPr lang="en-US" altLang="ja-JP" dirty="0" smtClean="0"/>
              <a:t>This </a:t>
            </a:r>
            <a:r>
              <a:rPr lang="en-US" altLang="ja-JP" dirty="0"/>
              <a:t>peak in </a:t>
            </a:r>
            <a:r>
              <a:rPr lang="en-US" altLang="ja-JP" dirty="0" smtClean="0"/>
              <a:t>peripheral is </a:t>
            </a:r>
            <a:r>
              <a:rPr lang="en-US" altLang="ja-JP" dirty="0"/>
              <a:t>stronger than that in </a:t>
            </a:r>
            <a:r>
              <a:rPr lang="en-US" altLang="ja-JP" dirty="0" smtClean="0"/>
              <a:t>MB</a:t>
            </a:r>
            <a:endParaRPr lang="en-US" altLang="ja-JP" dirty="0"/>
          </a:p>
          <a:p>
            <a:r>
              <a:rPr lang="en-US" altLang="ja-JP" dirty="0" smtClean="0"/>
              <a:t>From this comparison, it </a:t>
            </a:r>
            <a:r>
              <a:rPr lang="en-US" altLang="ja-JP" dirty="0" smtClean="0"/>
              <a:t>seems that </a:t>
            </a:r>
            <a:r>
              <a:rPr lang="en-US" altLang="ja-JP" dirty="0" smtClean="0"/>
              <a:t>the peak comes from the real signal.</a:t>
            </a:r>
          </a:p>
          <a:p>
            <a:pPr lvl="1"/>
            <a:r>
              <a:rPr lang="en-US" altLang="ja-JP" dirty="0" smtClean="0"/>
              <a:t>Now on investigating this.</a:t>
            </a:r>
          </a:p>
          <a:p>
            <a:pPr lvl="1"/>
            <a:r>
              <a:rPr lang="en-US" altLang="ja-JP" dirty="0" smtClean="0"/>
              <a:t>Possible explanation : </a:t>
            </a:r>
          </a:p>
          <a:p>
            <a:pPr lvl="1"/>
            <a:r>
              <a:rPr lang="en-US" altLang="ja-JP" dirty="0" smtClean="0"/>
              <a:t>Particles</a:t>
            </a:r>
            <a:r>
              <a:rPr lang="en-US" altLang="ja-JP" dirty="0" smtClean="0"/>
              <a:t> from decays is in the association window after even 5 degree rotation.</a:t>
            </a:r>
          </a:p>
          <a:p>
            <a:pPr lvl="1"/>
            <a:r>
              <a:rPr lang="en-US" altLang="ja-JP" dirty="0" smtClean="0"/>
              <a:t>Particles from primary vertex does not enter the window after 5 degree rotation.</a:t>
            </a:r>
            <a:endParaRPr lang="en-US" altLang="ja-JP" dirty="0" smtClean="0"/>
          </a:p>
          <a:p>
            <a:endParaRPr lang="en-US" altLang="ja-JP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5158028" cy="347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250" y="1052736"/>
            <a:ext cx="5076246" cy="350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253219"/>
            <a:ext cx="2840990" cy="1959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835696" y="1844824"/>
            <a:ext cx="1923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Min. bias</a:t>
            </a:r>
          </a:p>
          <a:p>
            <a:r>
              <a:rPr kumimoji="1" lang="en-US" altLang="ja-JP" dirty="0" smtClean="0"/>
              <a:t>Blue 1.0-2.0 </a:t>
            </a:r>
            <a:r>
              <a:rPr kumimoji="1" lang="en-US" altLang="ja-JP" dirty="0" err="1" smtClean="0"/>
              <a:t>GeV</a:t>
            </a:r>
            <a:r>
              <a:rPr lang="en-US" altLang="ja-JP" dirty="0" smtClean="0"/>
              <a:t>/c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Red p&gt;2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GeV</a:t>
            </a:r>
            <a:r>
              <a:rPr kumimoji="1" lang="en-US" altLang="ja-JP" dirty="0" smtClean="0">
                <a:solidFill>
                  <a:srgbClr val="FF0000"/>
                </a:solidFill>
              </a:rPr>
              <a:t>/c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98373" y="3321858"/>
            <a:ext cx="1152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Peripheral</a:t>
            </a:r>
          </a:p>
          <a:p>
            <a:r>
              <a:rPr lang="en-US" altLang="ja-JP" dirty="0" smtClean="0"/>
              <a:t>P&gt;1GeV/c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27245" y="1598818"/>
            <a:ext cx="1332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Peripheral</a:t>
            </a:r>
          </a:p>
          <a:p>
            <a:r>
              <a:rPr lang="en-US" altLang="ja-JP" dirty="0" smtClean="0"/>
              <a:t>1&lt;P&lt;2GeV/c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94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576064"/>
          </a:xfrm>
          <a:ln/>
        </p:spPr>
        <p:txBody>
          <a:bodyPr>
            <a:normAutofit fontScale="90000"/>
          </a:bodyPr>
          <a:lstStyle/>
          <a:p>
            <a:r>
              <a:rPr lang="en-US" altLang="ja-JP" sz="3200" dirty="0" smtClean="0">
                <a:ea typeface="ＭＳ Ｐゴシック" charset="-128"/>
              </a:rPr>
              <a:t>2D-DCA using the updated DCA calculation </a:t>
            </a:r>
            <a:endParaRPr lang="en-US" altLang="ja-JP" sz="3200" dirty="0">
              <a:ea typeface="ＭＳ Ｐゴシック" charset="-128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1018406"/>
            <a:ext cx="429768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4"/>
          <p:cNvSpPr>
            <a:spLocks/>
          </p:cNvSpPr>
          <p:nvPr/>
        </p:nvSpPr>
        <p:spPr bwMode="auto">
          <a:xfrm>
            <a:off x="971600" y="4005064"/>
            <a:ext cx="721233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b"/>
          <a:lstStyle/>
          <a:p>
            <a:pPr>
              <a:spcBef>
                <a:spcPts val="450"/>
              </a:spcBef>
              <a:buSzPct val="100000"/>
            </a:pPr>
            <a:r>
              <a:rPr lang="en-US" altLang="ja-JP" dirty="0" smtClean="0">
                <a:ea typeface="ＭＳ Ｐゴシック" charset="-128"/>
              </a:rPr>
              <a:t>DCA </a:t>
            </a:r>
            <a:r>
              <a:rPr lang="en-US" altLang="ja-JP" dirty="0">
                <a:ea typeface="ＭＳ Ｐゴシック" charset="-128"/>
              </a:rPr>
              <a:t>resolution is improved by new code.</a:t>
            </a:r>
          </a:p>
          <a:p>
            <a:pPr marL="182880" indent="-182880">
              <a:spcBef>
                <a:spcPts val="450"/>
              </a:spcBef>
              <a:buSzPct val="100000"/>
              <a:buFont typeface="Helvetica Neue Light" charset="0"/>
              <a:buChar char="-"/>
            </a:pPr>
            <a:r>
              <a:rPr lang="en-US" altLang="ja-JP" dirty="0">
                <a:ea typeface="ＭＳ Ｐゴシック" charset="-128"/>
              </a:rPr>
              <a:t>171μm → 66μm (no chi</a:t>
            </a:r>
            <a:r>
              <a:rPr lang="en-US" altLang="ja-JP" baseline="32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cut</a:t>
            </a:r>
            <a:r>
              <a:rPr lang="en-US" altLang="ja-JP" dirty="0" smtClean="0">
                <a:ea typeface="ＭＳ Ｐゴシック" charset="-128"/>
              </a:rPr>
              <a:t>)</a:t>
            </a:r>
          </a:p>
          <a:p>
            <a:pPr marL="182880" indent="-182880">
              <a:spcBef>
                <a:spcPts val="450"/>
              </a:spcBef>
              <a:buSzPct val="100000"/>
              <a:buFont typeface="Helvetica Neue Light" charset="0"/>
              <a:buChar char="-"/>
            </a:pPr>
            <a:r>
              <a:rPr lang="en-US" altLang="ja-JP" dirty="0" smtClean="0">
                <a:ea typeface="ＭＳ Ｐゴシック" charset="-128"/>
              </a:rPr>
              <a:t>Chi2 distribution is improved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1210152" y="1018406"/>
            <a:ext cx="2377440" cy="285750"/>
          </a:xfrm>
          <a:prstGeom prst="rect">
            <a:avLst/>
          </a:prstGeom>
          <a:solidFill>
            <a:srgbClr val="FFFF00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/>
          <a:lstStyle/>
          <a:p>
            <a:r>
              <a:rPr lang="en-US" altLang="ja-JP" b="1" dirty="0">
                <a:latin typeface="Helvetica Neue" charset="0"/>
                <a:ea typeface="ＭＳ Ｐゴシック" charset="-128"/>
                <a:sym typeface="Helvetica Neue" charset="0"/>
              </a:rPr>
              <a:t>2D-DCA distribution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2756060" y="1472868"/>
            <a:ext cx="128881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2200" b="1" dirty="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new code</a:t>
            </a:r>
          </a:p>
          <a:p>
            <a:r>
              <a:rPr lang="en-US" altLang="ja-JP" sz="2200" b="1" dirty="0">
                <a:solidFill>
                  <a:srgbClr val="0000FF"/>
                </a:solidFill>
                <a:latin typeface="Helvetica Neue" charset="0"/>
                <a:ea typeface="ＭＳ Ｐゴシック" charset="-128"/>
                <a:sym typeface="Helvetica Neue" charset="0"/>
              </a:rPr>
              <a:t>old code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084168" y="260648"/>
            <a:ext cx="2862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>
                <a:ea typeface="ＭＳ Ｐゴシック" charset="-128"/>
              </a:rPr>
              <a:t>Ryohji’s</a:t>
            </a:r>
            <a:r>
              <a:rPr lang="en-US" altLang="ja-JP" dirty="0" smtClean="0">
                <a:ea typeface="ＭＳ Ｐゴシック" charset="-128"/>
              </a:rPr>
              <a:t> slide at VTX meeting</a:t>
            </a:r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82001" y="5229200"/>
            <a:ext cx="839152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ea typeface="ＭＳ Ｐゴシック" charset="-128"/>
              </a:rPr>
              <a:t>New DCA distribution is narrower than the old since the MS effect is corrected.</a:t>
            </a:r>
          </a:p>
          <a:p>
            <a:endParaRPr lang="en-US" altLang="ja-JP" sz="2000" dirty="0">
              <a:ea typeface="ＭＳ Ｐゴシック" charset="-128"/>
            </a:endParaRPr>
          </a:p>
          <a:p>
            <a:r>
              <a:rPr lang="en-US" altLang="ja-JP" sz="2000" dirty="0" smtClean="0">
                <a:ea typeface="ＭＳ Ｐゴシック" charset="-128"/>
              </a:rPr>
              <a:t>New method is applied in the </a:t>
            </a:r>
            <a:r>
              <a:rPr lang="en-US" altLang="ja-JP" sz="2000" dirty="0" err="1" smtClean="0">
                <a:ea typeface="ＭＳ Ｐゴシック" charset="-128"/>
              </a:rPr>
              <a:t>recalibrator</a:t>
            </a:r>
            <a:r>
              <a:rPr lang="en-US" altLang="ja-JP" sz="2000" dirty="0" smtClean="0">
                <a:ea typeface="ＭＳ Ｐゴシック" charset="-128"/>
              </a:rPr>
              <a:t> in the analysis.</a:t>
            </a:r>
          </a:p>
          <a:p>
            <a:r>
              <a:rPr lang="en-US" altLang="ja-JP" sz="2000" dirty="0">
                <a:ea typeface="ＭＳ Ｐゴシック" charset="-128"/>
              </a:rPr>
              <a:t>	</a:t>
            </a:r>
            <a:r>
              <a:rPr lang="en-US" altLang="ja-JP" sz="2000" dirty="0" smtClean="0">
                <a:ea typeface="ＭＳ Ｐゴシック" charset="-128"/>
              </a:rPr>
              <a:t>Now developing the </a:t>
            </a:r>
            <a:r>
              <a:rPr lang="en-US" altLang="ja-JP" sz="2000" dirty="0" err="1" smtClean="0">
                <a:ea typeface="ＭＳ Ｐゴシック" charset="-128"/>
              </a:rPr>
              <a:t>recalibrator</a:t>
            </a:r>
            <a:r>
              <a:rPr lang="en-US" altLang="ja-JP" sz="2000" dirty="0" smtClean="0">
                <a:ea typeface="ＭＳ Ｐゴシック" charset="-128"/>
              </a:rPr>
              <a:t> module.</a:t>
            </a:r>
            <a:endParaRPr lang="ja-JP" altLang="en-US" sz="20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355976" y="908720"/>
            <a:ext cx="4325402" cy="3024336"/>
            <a:chOff x="139700" y="2056184"/>
            <a:chExt cx="4851400" cy="3392116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700" y="2159000"/>
              <a:ext cx="4851400" cy="328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4"/>
            <p:cNvSpPr>
              <a:spLocks/>
            </p:cNvSpPr>
            <p:nvPr/>
          </p:nvSpPr>
          <p:spPr bwMode="auto">
            <a:xfrm>
              <a:off x="2974975" y="2674296"/>
              <a:ext cx="1344203" cy="1529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/>
            <a:p>
              <a:r>
                <a:rPr lang="en-US" altLang="ja-JP" sz="2000" b="1">
                  <a:solidFill>
                    <a:srgbClr val="FF0000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new real</a:t>
              </a:r>
            </a:p>
            <a:p>
              <a:r>
                <a:rPr lang="en-US" altLang="ja-JP" sz="2000" b="1">
                  <a:solidFill>
                    <a:srgbClr val="0000FF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new fake</a:t>
              </a:r>
            </a:p>
            <a:p>
              <a:r>
                <a:rPr lang="en-US" altLang="ja-JP" sz="2000" b="1">
                  <a:solidFill>
                    <a:srgbClr val="C632FD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old real</a:t>
              </a:r>
            </a:p>
            <a:p>
              <a:r>
                <a:rPr lang="en-US" altLang="ja-JP" sz="2000" b="1">
                  <a:solidFill>
                    <a:srgbClr val="558E28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old fake</a:t>
              </a:r>
            </a:p>
          </p:txBody>
        </p:sp>
        <p:sp>
          <p:nvSpPr>
            <p:cNvPr id="13" name="Rectangle 5"/>
            <p:cNvSpPr>
              <a:spLocks/>
            </p:cNvSpPr>
            <p:nvPr/>
          </p:nvSpPr>
          <p:spPr bwMode="auto">
            <a:xfrm>
              <a:off x="641350" y="2056184"/>
              <a:ext cx="4221792" cy="344116"/>
            </a:xfrm>
            <a:prstGeom prst="rect">
              <a:avLst/>
            </a:prstGeom>
            <a:solidFill>
              <a:srgbClr val="FFFF00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b">
              <a:spAutoFit/>
            </a:bodyPr>
            <a:lstStyle/>
            <a:p>
              <a:r>
                <a:rPr lang="en-US" altLang="ja-JP" b="1" dirty="0">
                  <a:solidFill>
                    <a:schemeClr val="tx1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chi2 dist. (</a:t>
              </a:r>
              <a:r>
                <a:rPr lang="en-US" altLang="ja-JP" b="1" dirty="0" err="1">
                  <a:solidFill>
                    <a:schemeClr val="tx1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pT</a:t>
              </a:r>
              <a:r>
                <a:rPr lang="en-US" altLang="ja-JP" b="1" dirty="0">
                  <a:solidFill>
                    <a:schemeClr val="tx1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&gt;1GeV/c &amp; </a:t>
              </a:r>
              <a:r>
                <a:rPr lang="en-US" altLang="ja-JP" b="1" dirty="0" err="1">
                  <a:solidFill>
                    <a:schemeClr val="tx1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nhit</a:t>
              </a:r>
              <a:r>
                <a:rPr lang="en-US" altLang="ja-JP" b="1" dirty="0">
                  <a:solidFill>
                    <a:schemeClr val="tx1"/>
                  </a:solidFill>
                  <a:latin typeface="Helvetica Neue" charset="0"/>
                  <a:ea typeface="ＭＳ Ｐゴシック" charset="-128"/>
                  <a:sym typeface="Helvetica Neue" charset="0"/>
                </a:rPr>
                <a:t>&gt;2)</a:t>
              </a: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107504" y="35332"/>
            <a:ext cx="6442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>
                <a:ea typeface="ＭＳ Ｐゴシック" charset="-128"/>
              </a:rPr>
              <a:t>Ryohji</a:t>
            </a:r>
            <a:r>
              <a:rPr lang="en-US" altLang="ja-JP" dirty="0" smtClean="0">
                <a:ea typeface="ＭＳ Ｐゴシック" charset="-128"/>
              </a:rPr>
              <a:t> is working to improve the track fitting (CNT-VTX association)</a:t>
            </a:r>
            <a:endParaRPr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06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We </a:t>
            </a:r>
            <a:r>
              <a:rPr lang="en-US" altLang="ja-JP" dirty="0" smtClean="0"/>
              <a:t>are studying the </a:t>
            </a:r>
            <a:r>
              <a:rPr kumimoji="1" lang="en-US" altLang="ja-JP" dirty="0" smtClean="0"/>
              <a:t>DCA </a:t>
            </a:r>
            <a:r>
              <a:rPr lang="en-US" altLang="ja-JP" dirty="0" smtClean="0"/>
              <a:t>distribution </a:t>
            </a:r>
            <a:r>
              <a:rPr kumimoji="1" lang="en-US" altLang="ja-JP" dirty="0" smtClean="0"/>
              <a:t>using charged tracks.</a:t>
            </a:r>
          </a:p>
          <a:p>
            <a:pPr lvl="1"/>
            <a:r>
              <a:rPr lang="en-US" altLang="ja-JP" dirty="0" smtClean="0"/>
              <a:t>DCA resolution is 60-70um</a:t>
            </a:r>
          </a:p>
          <a:p>
            <a:pPr lvl="1"/>
            <a:r>
              <a:rPr kumimoji="1" lang="en-US" altLang="ja-JP" dirty="0" smtClean="0"/>
              <a:t>Large DCA tail is naively explained by K0s + Lambda decays</a:t>
            </a:r>
          </a:p>
          <a:p>
            <a:pPr lvl="2"/>
            <a:r>
              <a:rPr lang="en-US" altLang="ja-JP" dirty="0" smtClean="0"/>
              <a:t>Need to study in more quantitative using PISA simulation and realistic particle composition in </a:t>
            </a:r>
            <a:r>
              <a:rPr lang="en-US" altLang="ja-JP" dirty="0" err="1" smtClean="0"/>
              <a:t>Au+Au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A bump structure in the BG is under investigation.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Track fitting is improved</a:t>
            </a:r>
          </a:p>
          <a:p>
            <a:pPr lvl="1"/>
            <a:r>
              <a:rPr lang="en-US" altLang="ja-JP" dirty="0" smtClean="0"/>
              <a:t>New fitting is implemented by </a:t>
            </a:r>
            <a:r>
              <a:rPr lang="en-US" altLang="ja-JP" dirty="0" err="1" smtClean="0"/>
              <a:t>Ryohji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r>
              <a:rPr lang="en-US" altLang="ja-JP" dirty="0" smtClean="0"/>
              <a:t>We started the electron DCA distribution</a:t>
            </a:r>
          </a:p>
          <a:p>
            <a:pPr lvl="1"/>
            <a:r>
              <a:rPr lang="en-US" altLang="ja-JP" dirty="0" smtClean="0"/>
              <a:t>It is more difficult than the hadron DCA to understand since there are a lot of conversion electrons.</a:t>
            </a:r>
          </a:p>
          <a:p>
            <a:pPr lvl="1"/>
            <a:r>
              <a:rPr lang="en-US" altLang="ja-JP" dirty="0" smtClean="0"/>
              <a:t>We will update soon</a:t>
            </a:r>
          </a:p>
          <a:p>
            <a:endParaRPr lang="en-US" altLang="ja-JP" dirty="0"/>
          </a:p>
          <a:p>
            <a:r>
              <a:rPr lang="en-US" altLang="ja-JP" dirty="0" smtClean="0"/>
              <a:t>We plan to make the standard tool for DCA analysis in near future.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90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backup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82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correlated with </a:t>
            </a:r>
            <a:r>
              <a:rPr kumimoji="1" lang="en-US" altLang="ja-JP" dirty="0" err="1" smtClean="0"/>
              <a:t>dphi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4869160"/>
            <a:ext cx="8686800" cy="1805683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DCA is correlated with 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 </a:t>
            </a:r>
          </a:p>
          <a:p>
            <a:r>
              <a:rPr kumimoji="1" lang="en-US" altLang="ja-JP" dirty="0" smtClean="0"/>
              <a:t>This is due to multiple scattering.</a:t>
            </a:r>
          </a:p>
          <a:p>
            <a:r>
              <a:rPr lang="en-US" altLang="ja-JP" dirty="0" smtClean="0"/>
              <a:t>The fitting method should be updated to include the MS effect.</a:t>
            </a:r>
          </a:p>
          <a:p>
            <a:pPr lvl="1"/>
            <a:r>
              <a:rPr lang="en-US" altLang="ja-JP" dirty="0" smtClean="0"/>
              <a:t>DCA should be flat with respect to 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. </a:t>
            </a:r>
            <a:endParaRPr lang="en-US" altLang="ja-JP" dirty="0" smtClean="0"/>
          </a:p>
        </p:txBody>
      </p:sp>
      <p:pic>
        <p:nvPicPr>
          <p:cNvPr id="4099" name="Picture 3" descr="C:\Users\hachiya\Desktop\plot\plot_20120430\dca_fitp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74" y="827420"/>
            <a:ext cx="4085158" cy="388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115616" y="755412"/>
            <a:ext cx="2057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DCA </a:t>
            </a:r>
            <a:r>
              <a:rPr lang="en-US" altLang="ja-JP" sz="2400" dirty="0" err="1" smtClean="0"/>
              <a:t>vs</a:t>
            </a:r>
            <a:r>
              <a:rPr lang="en-US" altLang="ja-JP" sz="2400" dirty="0" smtClean="0"/>
              <a:t> fitdp1</a:t>
            </a:r>
            <a:endParaRPr lang="ja-JP" altLang="en-US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088434" y="4407495"/>
            <a:ext cx="17715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Fitdp1(cm)</a:t>
            </a:r>
            <a:endParaRPr lang="ja-JP" altLang="en-US" sz="2000" dirty="0"/>
          </a:p>
        </p:txBody>
      </p:sp>
      <p:sp>
        <p:nvSpPr>
          <p:cNvPr id="14" name="正方形/長方形 13"/>
          <p:cNvSpPr/>
          <p:nvPr/>
        </p:nvSpPr>
        <p:spPr>
          <a:xfrm rot="16200000">
            <a:off x="158318" y="1490590"/>
            <a:ext cx="1131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DCA(cm)</a:t>
            </a:r>
            <a:endParaRPr lang="ja-JP" altLang="en-US" sz="2000" dirty="0"/>
          </a:p>
        </p:txBody>
      </p:sp>
      <p:sp>
        <p:nvSpPr>
          <p:cNvPr id="5" name="円/楕円 4"/>
          <p:cNvSpPr/>
          <p:nvPr/>
        </p:nvSpPr>
        <p:spPr>
          <a:xfrm rot="19287524">
            <a:off x="2109648" y="2480887"/>
            <a:ext cx="1439604" cy="5502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471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Ks decays</a:t>
            </a:r>
            <a:r>
              <a:rPr kumimoji="1" lang="ja-JP" altLang="en-US" dirty="0" smtClean="0"/>
              <a:t>　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Pythia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4048" y="718008"/>
            <a:ext cx="3909120" cy="2811898"/>
          </a:xfrm>
        </p:spPr>
        <p:txBody>
          <a:bodyPr>
            <a:normAutofit fontScale="62500" lnSpcReduction="20000"/>
          </a:bodyPr>
          <a:lstStyle/>
          <a:p>
            <a:r>
              <a:rPr lang="ja-JP" altLang="en-US" dirty="0" smtClean="0"/>
              <a:t>このＳＩＭでは</a:t>
            </a:r>
            <a:r>
              <a:rPr lang="en-US" altLang="ja-JP" dirty="0" smtClean="0"/>
              <a:t>K/pi</a:t>
            </a:r>
            <a:r>
              <a:rPr lang="ja-JP" altLang="en-US" dirty="0" smtClean="0"/>
              <a:t>比が</a:t>
            </a:r>
            <a:r>
              <a:rPr lang="en-US" altLang="ja-JP" dirty="0" smtClean="0"/>
              <a:t>1GeV/c</a:t>
            </a:r>
            <a:r>
              <a:rPr lang="ja-JP" altLang="en-US" dirty="0" smtClean="0"/>
              <a:t>で</a:t>
            </a:r>
            <a:r>
              <a:rPr lang="en-US" altLang="ja-JP" dirty="0" smtClean="0"/>
              <a:t>0.2</a:t>
            </a:r>
            <a:r>
              <a:rPr lang="ja-JP" altLang="en-US" dirty="0" smtClean="0"/>
              <a:t>くらい。このとき</a:t>
            </a:r>
            <a:r>
              <a:rPr lang="en-US" altLang="ja-JP" dirty="0" smtClean="0"/>
              <a:t>Ks</a:t>
            </a:r>
            <a:r>
              <a:rPr lang="ja-JP" altLang="en-US" dirty="0" smtClean="0"/>
              <a:t>崩壊の</a:t>
            </a:r>
            <a:r>
              <a:rPr lang="en-US" altLang="ja-JP" dirty="0" smtClean="0"/>
              <a:t>pi</a:t>
            </a:r>
            <a:r>
              <a:rPr lang="ja-JP" altLang="en-US" dirty="0" smtClean="0"/>
              <a:t>は</a:t>
            </a:r>
            <a:r>
              <a:rPr lang="en-US" altLang="ja-JP" dirty="0" smtClean="0"/>
              <a:t>pi</a:t>
            </a:r>
            <a:r>
              <a:rPr lang="ja-JP" altLang="en-US" dirty="0" smtClean="0"/>
              <a:t>の１％強である。</a:t>
            </a:r>
            <a:endParaRPr lang="en-US" altLang="ja-JP" dirty="0" smtClean="0"/>
          </a:p>
          <a:p>
            <a:r>
              <a:rPr kumimoji="1" lang="en-US" altLang="ja-JP" dirty="0" smtClean="0"/>
              <a:t>Decay</a:t>
            </a:r>
            <a:r>
              <a:rPr kumimoji="1" lang="ja-JP" altLang="en-US" dirty="0" smtClean="0"/>
              <a:t>のスロープは</a:t>
            </a:r>
            <a:r>
              <a:rPr kumimoji="1" lang="en-US" altLang="ja-JP" dirty="0" smtClean="0"/>
              <a:t>1mm</a:t>
            </a:r>
            <a:r>
              <a:rPr kumimoji="1" lang="ja-JP" altLang="en-US" dirty="0" smtClean="0"/>
              <a:t>程度である</a:t>
            </a:r>
            <a:endParaRPr kumimoji="1" lang="en-US" altLang="ja-JP" dirty="0" smtClean="0"/>
          </a:p>
          <a:p>
            <a:r>
              <a:rPr lang="ja-JP" altLang="en-US" dirty="0" smtClean="0"/>
              <a:t>この</a:t>
            </a:r>
            <a:r>
              <a:rPr lang="en-US" altLang="ja-JP" dirty="0" smtClean="0"/>
              <a:t>PYTHIA</a:t>
            </a:r>
            <a:r>
              <a:rPr lang="ja-JP" altLang="en-US" dirty="0" smtClean="0"/>
              <a:t>では適当にＪｅｔをつくっている。ＨＩデータと比べるときはちゃんともとのｐＴの違い、</a:t>
            </a:r>
            <a:r>
              <a:rPr lang="en-US" altLang="ja-JP" dirty="0" smtClean="0"/>
              <a:t>particle ratio</a:t>
            </a:r>
            <a:r>
              <a:rPr lang="ja-JP" altLang="en-US" dirty="0" smtClean="0"/>
              <a:t>などを補正しなければならない。</a:t>
            </a:r>
            <a:endParaRPr lang="en-US" altLang="ja-JP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77577"/>
            <a:ext cx="4832557" cy="328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619672" y="143238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pi+ + pi-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19672" y="2224469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K0s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2883574"/>
            <a:ext cx="1839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pi+ + pi- from Ks decay (25mm)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0" y="3921643"/>
            <a:ext cx="4102029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387433" y="4654877"/>
            <a:ext cx="2608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Rxy</a:t>
            </a:r>
            <a:r>
              <a:rPr kumimoji="1" lang="en-US" altLang="ja-JP" dirty="0" smtClean="0"/>
              <a:t>&lt;25mm</a:t>
            </a:r>
            <a:r>
              <a:rPr kumimoji="1" lang="ja-JP" altLang="en-US" dirty="0" smtClean="0"/>
              <a:t>を要求している</a:t>
            </a:r>
            <a:r>
              <a:rPr lang="ja-JP" altLang="en-US" dirty="0" smtClean="0"/>
              <a:t>ことによるカットオフ</a:t>
            </a:r>
            <a:endParaRPr kumimoji="1" lang="en-US" altLang="ja-JP" dirty="0" smtClean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835696" y="5229200"/>
            <a:ext cx="0" cy="5760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921643"/>
            <a:ext cx="4224382" cy="2923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079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Lambda </a:t>
            </a:r>
            <a:r>
              <a:rPr kumimoji="1" lang="en-US" altLang="ja-JP" dirty="0" smtClean="0"/>
              <a:t>decays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76056" y="692696"/>
            <a:ext cx="3888432" cy="6009531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Lambda decay </a:t>
            </a:r>
            <a:r>
              <a:rPr lang="ja-JP" altLang="en-US" dirty="0" smtClean="0"/>
              <a:t>の</a:t>
            </a:r>
            <a:r>
              <a:rPr lang="ja-JP" altLang="en-US" dirty="0" err="1" smtClean="0"/>
              <a:t>ｐ</a:t>
            </a:r>
            <a:r>
              <a:rPr lang="ja-JP" altLang="en-US" dirty="0" smtClean="0"/>
              <a:t>は</a:t>
            </a:r>
            <a:r>
              <a:rPr lang="en-US" altLang="ja-JP" dirty="0" smtClean="0"/>
              <a:t>pion</a:t>
            </a:r>
            <a:r>
              <a:rPr lang="ja-JP" altLang="en-US" dirty="0" smtClean="0"/>
              <a:t>の０．５％くらいある勘定になる。</a:t>
            </a:r>
            <a:endParaRPr lang="en-US" altLang="ja-JP" dirty="0" smtClean="0"/>
          </a:p>
          <a:p>
            <a:r>
              <a:rPr kumimoji="1" lang="ja-JP" altLang="en-US" dirty="0" smtClean="0"/>
              <a:t>しかし</a:t>
            </a:r>
            <a:r>
              <a:rPr lang="ja-JP" altLang="en-US" dirty="0" smtClean="0"/>
              <a:t>この</a:t>
            </a:r>
            <a:r>
              <a:rPr lang="en-US" altLang="ja-JP" dirty="0" smtClean="0"/>
              <a:t>simulation</a:t>
            </a:r>
            <a:r>
              <a:rPr lang="ja-JP" altLang="en-US" dirty="0" err="1" smtClean="0"/>
              <a:t>での</a:t>
            </a:r>
            <a:r>
              <a:rPr lang="en-US" altLang="ja-JP" dirty="0" err="1" smtClean="0"/>
              <a:t>Lamda</a:t>
            </a:r>
            <a:r>
              <a:rPr lang="en-US" altLang="ja-JP" dirty="0" smtClean="0"/>
              <a:t>/pi</a:t>
            </a:r>
            <a:r>
              <a:rPr lang="ja-JP" altLang="en-US" dirty="0" smtClean="0"/>
              <a:t>比はたぶん小さすぎる。</a:t>
            </a:r>
            <a:r>
              <a:rPr lang="en-US" altLang="ja-JP" dirty="0" smtClean="0"/>
              <a:t>Heavy ion</a:t>
            </a:r>
            <a:r>
              <a:rPr lang="ja-JP" altLang="en-US" dirty="0" smtClean="0"/>
              <a:t>では</a:t>
            </a:r>
            <a:r>
              <a:rPr lang="en-US" altLang="ja-JP" dirty="0" smtClean="0"/>
              <a:t>high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baryon</a:t>
            </a:r>
            <a:r>
              <a:rPr lang="ja-JP" altLang="en-US" dirty="0" smtClean="0"/>
              <a:t>はもっと多く発生するのである。</a:t>
            </a:r>
            <a:endParaRPr lang="en-US" altLang="ja-JP" dirty="0" smtClean="0"/>
          </a:p>
          <a:p>
            <a:r>
              <a:rPr lang="en-US" altLang="ja-JP" dirty="0" err="1" smtClean="0"/>
              <a:t>Lamba</a:t>
            </a:r>
            <a:r>
              <a:rPr lang="en-US" altLang="ja-JP" dirty="0" smtClean="0"/>
              <a:t>/p</a:t>
            </a:r>
            <a:r>
              <a:rPr lang="ja-JP" altLang="en-US" dirty="0" smtClean="0"/>
              <a:t>の比も大きくなっているはずである</a:t>
            </a:r>
            <a:endParaRPr lang="en-US" altLang="ja-JP" dirty="0" smtClean="0"/>
          </a:p>
          <a:p>
            <a:r>
              <a:rPr kumimoji="1" lang="ja-JP" altLang="en-US" dirty="0"/>
              <a:t>それ</a:t>
            </a:r>
            <a:r>
              <a:rPr kumimoji="1" lang="ja-JP" altLang="en-US" dirty="0" smtClean="0"/>
              <a:t>を考慮すれば、</a:t>
            </a:r>
            <a:r>
              <a:rPr kumimoji="1" lang="en-US" altLang="ja-JP" dirty="0" smtClean="0"/>
              <a:t>lambda</a:t>
            </a:r>
            <a:r>
              <a:rPr kumimoji="1" lang="ja-JP" altLang="en-US" dirty="0" smtClean="0"/>
              <a:t>からの</a:t>
            </a:r>
            <a:r>
              <a:rPr lang="ja-JP" altLang="en-US" dirty="0" err="1" smtClean="0"/>
              <a:t>ｐ</a:t>
            </a:r>
            <a:r>
              <a:rPr lang="ja-JP" altLang="en-US" dirty="0" smtClean="0"/>
              <a:t>の</a:t>
            </a:r>
            <a:r>
              <a:rPr lang="en-US" altLang="ja-JP" dirty="0" smtClean="0"/>
              <a:t>fraction</a:t>
            </a:r>
            <a:r>
              <a:rPr lang="ja-JP" altLang="en-US" dirty="0" smtClean="0"/>
              <a:t>はこの</a:t>
            </a:r>
            <a:r>
              <a:rPr lang="en-US" altLang="ja-JP" dirty="0" smtClean="0"/>
              <a:t>simulation </a:t>
            </a:r>
            <a:r>
              <a:rPr lang="ja-JP" altLang="en-US" dirty="0" smtClean="0"/>
              <a:t>の数倍になるはず。</a:t>
            </a:r>
            <a:r>
              <a:rPr lang="en-US" altLang="ja-JP" dirty="0" smtClean="0"/>
              <a:t>2%</a:t>
            </a:r>
            <a:r>
              <a:rPr lang="ja-JP" altLang="en-US" dirty="0" smtClean="0"/>
              <a:t>くらいになってもおかしくない</a:t>
            </a:r>
            <a:endParaRPr lang="en-US" altLang="ja-JP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3712"/>
            <a:ext cx="514655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331641" y="1216357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pi+ + pi-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3" y="1484784"/>
            <a:ext cx="823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FFFF"/>
                </a:solidFill>
              </a:rPr>
              <a:t>proton</a:t>
            </a:r>
            <a:endParaRPr kumimoji="1" lang="ja-JP" altLang="en-US" dirty="0">
              <a:solidFill>
                <a:srgbClr val="00FFFF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5657" y="2267580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lambda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04256" y="3140968"/>
            <a:ext cx="15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66FF"/>
                </a:solidFill>
              </a:rPr>
              <a:t>p from lambda</a:t>
            </a:r>
            <a:endParaRPr kumimoji="1" lang="ja-JP" altLang="en-US" dirty="0">
              <a:solidFill>
                <a:srgbClr val="FF66FF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7" y="2780928"/>
            <a:ext cx="162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pi from lambda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81" y="4114017"/>
            <a:ext cx="3814017" cy="254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362438" y="983649"/>
            <a:ext cx="1906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注：</a:t>
            </a:r>
            <a:r>
              <a:rPr lang="en-US" altLang="ja-JP" sz="1600" dirty="0" smtClean="0"/>
              <a:t>p </a:t>
            </a:r>
            <a:r>
              <a:rPr lang="ja-JP" altLang="en-US" sz="1600" dirty="0" smtClean="0"/>
              <a:t>は</a:t>
            </a:r>
            <a:r>
              <a:rPr lang="en-US" altLang="ja-JP" sz="1600" dirty="0" err="1" smtClean="0"/>
              <a:t>pbar</a:t>
            </a:r>
            <a:r>
              <a:rPr lang="ja-JP" altLang="en-US" sz="1600" dirty="0" smtClean="0"/>
              <a:t>を含まないが、</a:t>
            </a:r>
            <a:r>
              <a:rPr lang="en-US" altLang="ja-JP" sz="1600" dirty="0" smtClean="0">
                <a:latin typeface="Symbol" pitchFamily="18" charset="2"/>
              </a:rPr>
              <a:t>L</a:t>
            </a:r>
            <a:r>
              <a:rPr lang="ja-JP" altLang="en-US" sz="1600" dirty="0" smtClean="0"/>
              <a:t>は</a:t>
            </a:r>
            <a:r>
              <a:rPr lang="en-US" altLang="ja-JP" sz="1600" dirty="0" smtClean="0"/>
              <a:t>anti</a:t>
            </a:r>
            <a:r>
              <a:rPr lang="ja-JP" altLang="en-US" sz="1600" dirty="0" smtClean="0"/>
              <a:t>を含む。</a:t>
            </a:r>
            <a:r>
              <a:rPr lang="en-US" altLang="ja-JP" sz="1600" dirty="0" smtClean="0"/>
              <a:t>Pi from </a:t>
            </a:r>
            <a:r>
              <a:rPr lang="en-US" altLang="ja-JP" sz="1600" dirty="0" smtClean="0">
                <a:latin typeface="Symbol" pitchFamily="18" charset="2"/>
              </a:rPr>
              <a:t>L</a:t>
            </a:r>
            <a:r>
              <a:rPr lang="ja-JP" altLang="en-US" sz="1600" dirty="0" smtClean="0"/>
              <a:t>は</a:t>
            </a:r>
            <a:r>
              <a:rPr lang="en-US" altLang="ja-JP" sz="1600" dirty="0" smtClean="0"/>
              <a:t>pi+</a:t>
            </a:r>
            <a:r>
              <a:rPr lang="ja-JP" altLang="en-US" sz="1600" dirty="0" smtClean="0"/>
              <a:t>と</a:t>
            </a:r>
            <a:r>
              <a:rPr lang="en-US" altLang="ja-JP" sz="1600" dirty="0" smtClean="0"/>
              <a:t>pi-</a:t>
            </a:r>
            <a:r>
              <a:rPr lang="ja-JP" altLang="en-US" sz="1600" dirty="0" smtClean="0"/>
              <a:t>の和</a:t>
            </a:r>
            <a:endParaRPr kumimoji="1" lang="ja-JP" altLang="en-US" sz="1600" dirty="0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480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>
            <p:ph type="title"/>
          </p:nvPr>
        </p:nvSpPr>
        <p:spPr>
          <a:xfrm>
            <a:off x="457200" y="44624"/>
            <a:ext cx="8229600" cy="490066"/>
          </a:xfrm>
          <a:ln/>
        </p:spPr>
        <p:txBody>
          <a:bodyPr>
            <a:normAutofit fontScale="90000"/>
          </a:bodyPr>
          <a:lstStyle/>
          <a:p>
            <a:r>
              <a:rPr lang="en-US" altLang="ja-JP" dirty="0">
                <a:ea typeface="ＭＳ Ｐゴシック" charset="-128"/>
              </a:rPr>
              <a:t>Track Fitting</a:t>
            </a:r>
          </a:p>
        </p:txBody>
      </p:sp>
      <p:sp>
        <p:nvSpPr>
          <p:cNvPr id="22530" name="Rectangle 2"/>
          <p:cNvSpPr>
            <a:spLocks noChangeArrowheads="1"/>
          </p:cNvSpPr>
          <p:nvPr>
            <p:ph type="body" idx="1"/>
          </p:nvPr>
        </p:nvSpPr>
        <p:spPr>
          <a:xfrm>
            <a:off x="320040" y="548680"/>
            <a:ext cx="8492490" cy="461772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ja-JP" dirty="0">
                <a:ea typeface="ＭＳ Ｐゴシック" charset="-128"/>
              </a:rPr>
              <a:t>I made a fitting code for </a:t>
            </a:r>
            <a:r>
              <a:rPr lang="en-US" altLang="ja-JP" dirty="0" err="1">
                <a:ea typeface="ＭＳ Ｐゴシック" charset="-128"/>
              </a:rPr>
              <a:t>SvxCentralTrack</a:t>
            </a:r>
            <a:endParaRPr lang="en-US" altLang="ja-JP" dirty="0">
              <a:ea typeface="ＭＳ Ｐゴシック" charset="-128"/>
            </a:endParaRPr>
          </a:p>
          <a:p>
            <a:pPr marL="491490" lvl="1">
              <a:spcBef>
                <a:spcPts val="1800"/>
              </a:spcBef>
              <a:buFontTx/>
              <a:buChar char="-"/>
            </a:pPr>
            <a:r>
              <a:rPr lang="en-US" altLang="ja-JP" dirty="0">
                <a:ea typeface="ＭＳ Ｐゴシック" charset="-128"/>
              </a:rPr>
              <a:t>This is for alternative for the fitting code with </a:t>
            </a:r>
            <a:r>
              <a:rPr lang="en-US" altLang="ja-JP" dirty="0" err="1">
                <a:ea typeface="ＭＳ Ｐゴシック" charset="-128"/>
              </a:rPr>
              <a:t>Kalman</a:t>
            </a:r>
            <a:r>
              <a:rPr lang="en-US" altLang="ja-JP" dirty="0">
                <a:ea typeface="ＭＳ Ｐゴシック" charset="-128"/>
              </a:rPr>
              <a:t> filter in case the fitting code with </a:t>
            </a:r>
            <a:r>
              <a:rPr lang="en-US" altLang="ja-JP" dirty="0" err="1">
                <a:ea typeface="ＭＳ Ｐゴシック" charset="-128"/>
              </a:rPr>
              <a:t>Kalman</a:t>
            </a:r>
            <a:r>
              <a:rPr lang="en-US" altLang="ja-JP" dirty="0">
                <a:ea typeface="ＭＳ Ｐゴシック" charset="-128"/>
              </a:rPr>
              <a:t> filter will not be ready for </a:t>
            </a:r>
            <a:r>
              <a:rPr lang="en-US" altLang="ja-JP" dirty="0" err="1">
                <a:ea typeface="ＭＳ Ｐゴシック" charset="-128"/>
              </a:rPr>
              <a:t>recalibrator</a:t>
            </a:r>
            <a:r>
              <a:rPr lang="en-US" altLang="ja-JP" dirty="0">
                <a:ea typeface="ＭＳ Ｐゴシック" charset="-128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altLang="ja-JP" dirty="0">
                <a:ea typeface="ＭＳ Ｐゴシック" charset="-128"/>
              </a:rPr>
              <a:t>Basic idea is the same as the fitting code for </a:t>
            </a:r>
            <a:r>
              <a:rPr lang="en-US" altLang="ja-JP" dirty="0" err="1">
                <a:ea typeface="ＭＳ Ｐゴシック" charset="-128"/>
              </a:rPr>
              <a:t>SvxSegment</a:t>
            </a:r>
            <a:r>
              <a:rPr lang="en-US" altLang="ja-JP" dirty="0">
                <a:ea typeface="ＭＳ Ｐゴシック" charset="-128"/>
              </a:rPr>
              <a:t>, multi-circle fitting. In addition, phi0 and the0 of CNT are used to take into account matching of CNT.</a:t>
            </a:r>
          </a:p>
          <a:p>
            <a:pPr marL="491490" lvl="1">
              <a:spcBef>
                <a:spcPts val="1800"/>
              </a:spcBef>
              <a:buFontTx/>
              <a:buChar char="-"/>
            </a:pP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For </a:t>
            </a:r>
            <a:r>
              <a:rPr lang="en-US" altLang="ja-JP" dirty="0" err="1">
                <a:solidFill>
                  <a:srgbClr val="FF0000"/>
                </a:solidFill>
                <a:ea typeface="ＭＳ Ｐゴシック" charset="-128"/>
              </a:rPr>
              <a:t>SvxSegment</a:t>
            </a:r>
            <a:r>
              <a:rPr lang="en-US" altLang="ja-JP" dirty="0">
                <a:ea typeface="ＭＳ Ｐゴシック" charset="-128"/>
              </a:rPr>
              <a:t>, only intermediate hit points are used in the multiple scattering term in chi2. But 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for </a:t>
            </a:r>
            <a:r>
              <a:rPr lang="en-US" altLang="ja-JP" dirty="0" err="1">
                <a:solidFill>
                  <a:srgbClr val="FF0000"/>
                </a:solidFill>
                <a:ea typeface="ＭＳ Ｐゴシック" charset="-128"/>
              </a:rPr>
              <a:t>SvxCentralTrack</a:t>
            </a:r>
            <a:r>
              <a:rPr lang="en-US" altLang="ja-JP" dirty="0">
                <a:ea typeface="ＭＳ Ｐゴシック" charset="-128"/>
              </a:rPr>
              <a:t>, the first hit is also used.</a:t>
            </a:r>
          </a:p>
          <a:p>
            <a:pPr marL="491490" lvl="1">
              <a:spcBef>
                <a:spcPts val="1800"/>
              </a:spcBef>
              <a:buFontTx/>
              <a:buChar char="-"/>
            </a:pPr>
            <a:r>
              <a:rPr lang="en-US" altLang="ja-JP" dirty="0">
                <a:ea typeface="ＭＳ Ｐゴシック" charset="-128"/>
              </a:rPr>
              <a:t>phi0 is updated using DCA by the same way as of momentum </a:t>
            </a:r>
            <a:r>
              <a:rPr lang="en-US" altLang="ja-JP" dirty="0" err="1">
                <a:ea typeface="ＭＳ Ｐゴシック" charset="-128"/>
              </a:rPr>
              <a:t>recalibrator</a:t>
            </a:r>
            <a:r>
              <a:rPr lang="en-US" altLang="ja-JP" dirty="0">
                <a:ea typeface="ＭＳ Ｐゴシック" charset="-128"/>
              </a:rPr>
              <a:t>.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794" y="4664869"/>
            <a:ext cx="1684496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Line 4"/>
          <p:cNvSpPr>
            <a:spLocks noChangeShapeType="1"/>
          </p:cNvSpPr>
          <p:nvPr/>
        </p:nvSpPr>
        <p:spPr bwMode="auto">
          <a:xfrm rot="10800000">
            <a:off x="2011680" y="5875020"/>
            <a:ext cx="320040" cy="2286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1430180" y="5559326"/>
            <a:ext cx="5642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2200" b="1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Δθ</a:t>
            </a:r>
            <a:r>
              <a:rPr lang="en-US" altLang="ja-JP" sz="2200" b="1" baseline="-600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xy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rot="10800000" flipH="1">
            <a:off x="2697480" y="5074920"/>
            <a:ext cx="365760" cy="38862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2948940" y="4724936"/>
            <a:ext cx="5642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2200" b="1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Δθ</a:t>
            </a:r>
            <a:r>
              <a:rPr lang="en-US" altLang="ja-JP" sz="2200" b="1" baseline="-600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xy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2548890" y="5154930"/>
            <a:ext cx="331470" cy="765810"/>
          </a:xfrm>
          <a:prstGeom prst="line">
            <a:avLst/>
          </a:prstGeom>
          <a:noFill/>
          <a:ln w="25400" cap="flat">
            <a:solidFill>
              <a:srgbClr val="0000F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606040" y="5086350"/>
            <a:ext cx="171450" cy="720090"/>
          </a:xfrm>
          <a:prstGeom prst="line">
            <a:avLst/>
          </a:prstGeom>
          <a:noFill/>
          <a:ln w="25400" cap="flat">
            <a:solidFill>
              <a:srgbClr val="7F007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2160270" y="5715000"/>
            <a:ext cx="352902" cy="640080"/>
          </a:xfrm>
          <a:prstGeom prst="line">
            <a:avLst/>
          </a:prstGeom>
          <a:noFill/>
          <a:ln w="25400" cap="flat">
            <a:solidFill>
              <a:srgbClr val="FF00F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91690" y="5955030"/>
            <a:ext cx="628650" cy="354330"/>
          </a:xfrm>
          <a:prstGeom prst="line">
            <a:avLst/>
          </a:prstGeom>
          <a:noFill/>
          <a:ln w="25400" cap="flat">
            <a:solidFill>
              <a:srgbClr val="0000F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40" name="Freeform 12"/>
          <p:cNvSpPr>
            <a:spLocks/>
          </p:cNvSpPr>
          <p:nvPr/>
        </p:nvSpPr>
        <p:spPr bwMode="auto">
          <a:xfrm>
            <a:off x="1760220" y="6023610"/>
            <a:ext cx="560070" cy="468630"/>
          </a:xfrm>
          <a:custGeom>
            <a:avLst/>
            <a:gdLst>
              <a:gd name="T0" fmla="*/ 0 w 21600"/>
              <a:gd name="T1" fmla="*/ 21600 h 21600"/>
              <a:gd name="T2" fmla="*/ 5666 w 21600"/>
              <a:gd name="T3" fmla="*/ 19286 h 21600"/>
              <a:gd name="T4" fmla="*/ 11685 w 21600"/>
              <a:gd name="T5" fmla="*/ 15814 h 21600"/>
              <a:gd name="T6" fmla="*/ 15934 w 21600"/>
              <a:gd name="T7" fmla="*/ 11957 h 21600"/>
              <a:gd name="T8" fmla="*/ 19830 w 21600"/>
              <a:gd name="T9" fmla="*/ 5400 h 21600"/>
              <a:gd name="T10" fmla="*/ 216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5666" y="19286"/>
                </a:lnTo>
                <a:lnTo>
                  <a:pt x="11685" y="15814"/>
                </a:lnTo>
                <a:lnTo>
                  <a:pt x="15934" y="11957"/>
                </a:lnTo>
                <a:lnTo>
                  <a:pt x="19830" y="5400"/>
                </a:lnTo>
                <a:lnTo>
                  <a:pt x="21600" y="0"/>
                </a:lnTo>
              </a:path>
            </a:pathLst>
          </a:custGeom>
          <a:noFill/>
          <a:ln w="25400" cap="flat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41" name="Freeform 13"/>
          <p:cNvSpPr>
            <a:spLocks/>
          </p:cNvSpPr>
          <p:nvPr/>
        </p:nvSpPr>
        <p:spPr bwMode="auto">
          <a:xfrm>
            <a:off x="2091690" y="5463540"/>
            <a:ext cx="560070" cy="834390"/>
          </a:xfrm>
          <a:custGeom>
            <a:avLst/>
            <a:gdLst>
              <a:gd name="T0" fmla="*/ 0 w 21600"/>
              <a:gd name="T1" fmla="*/ 21600 h 21600"/>
              <a:gd name="T2" fmla="*/ 5700 w 21600"/>
              <a:gd name="T3" fmla="*/ 19618 h 21600"/>
              <a:gd name="T4" fmla="*/ 9000 w 21600"/>
              <a:gd name="T5" fmla="*/ 18033 h 21600"/>
              <a:gd name="T6" fmla="*/ 12600 w 21600"/>
              <a:gd name="T7" fmla="*/ 15853 h 21600"/>
              <a:gd name="T8" fmla="*/ 15600 w 21600"/>
              <a:gd name="T9" fmla="*/ 13277 h 21600"/>
              <a:gd name="T10" fmla="*/ 18000 w 21600"/>
              <a:gd name="T11" fmla="*/ 10106 h 21600"/>
              <a:gd name="T12" fmla="*/ 19800 w 21600"/>
              <a:gd name="T13" fmla="*/ 6936 h 21600"/>
              <a:gd name="T14" fmla="*/ 21000 w 21600"/>
              <a:gd name="T15" fmla="*/ 3171 h 21600"/>
              <a:gd name="T16" fmla="*/ 21600 w 21600"/>
              <a:gd name="T1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5700" y="19618"/>
                </a:lnTo>
                <a:lnTo>
                  <a:pt x="9000" y="18033"/>
                </a:lnTo>
                <a:lnTo>
                  <a:pt x="12600" y="15853"/>
                </a:lnTo>
                <a:lnTo>
                  <a:pt x="15600" y="13277"/>
                </a:lnTo>
                <a:lnTo>
                  <a:pt x="18000" y="10106"/>
                </a:lnTo>
                <a:lnTo>
                  <a:pt x="19800" y="6936"/>
                </a:lnTo>
                <a:lnTo>
                  <a:pt x="21000" y="3171"/>
                </a:lnTo>
                <a:lnTo>
                  <a:pt x="21600" y="0"/>
                </a:ln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42" name="Freeform 14"/>
          <p:cNvSpPr>
            <a:spLocks/>
          </p:cNvSpPr>
          <p:nvPr/>
        </p:nvSpPr>
        <p:spPr bwMode="auto">
          <a:xfrm>
            <a:off x="2548890" y="4983480"/>
            <a:ext cx="148590" cy="834390"/>
          </a:xfrm>
          <a:custGeom>
            <a:avLst/>
            <a:gdLst>
              <a:gd name="T0" fmla="*/ 0 w 21600"/>
              <a:gd name="T1" fmla="*/ 21600 h 21600"/>
              <a:gd name="T2" fmla="*/ 6873 w 21600"/>
              <a:gd name="T3" fmla="*/ 19403 h 21600"/>
              <a:gd name="T4" fmla="*/ 12764 w 21600"/>
              <a:gd name="T5" fmla="*/ 16658 h 21600"/>
              <a:gd name="T6" fmla="*/ 16691 w 21600"/>
              <a:gd name="T7" fmla="*/ 14278 h 21600"/>
              <a:gd name="T8" fmla="*/ 19636 w 21600"/>
              <a:gd name="T9" fmla="*/ 11532 h 21600"/>
              <a:gd name="T10" fmla="*/ 21600 w 21600"/>
              <a:gd name="T11" fmla="*/ 8603 h 21600"/>
              <a:gd name="T12" fmla="*/ 21600 w 21600"/>
              <a:gd name="T13" fmla="*/ 6041 h 21600"/>
              <a:gd name="T14" fmla="*/ 18655 w 21600"/>
              <a:gd name="T15" fmla="*/ 2563 h 21600"/>
              <a:gd name="T16" fmla="*/ 15709 w 21600"/>
              <a:gd name="T1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6873" y="19403"/>
                </a:lnTo>
                <a:lnTo>
                  <a:pt x="12764" y="16658"/>
                </a:lnTo>
                <a:lnTo>
                  <a:pt x="16691" y="14278"/>
                </a:lnTo>
                <a:lnTo>
                  <a:pt x="19636" y="11532"/>
                </a:lnTo>
                <a:lnTo>
                  <a:pt x="21600" y="8603"/>
                </a:lnTo>
                <a:lnTo>
                  <a:pt x="21600" y="6041"/>
                </a:lnTo>
                <a:lnTo>
                  <a:pt x="18655" y="2563"/>
                </a:lnTo>
                <a:lnTo>
                  <a:pt x="15709" y="0"/>
                </a:lnTo>
              </a:path>
            </a:pathLst>
          </a:custGeom>
          <a:noFill/>
          <a:ln w="25400" cap="flat">
            <a:solidFill>
              <a:srgbClr val="7F007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572" y="4663440"/>
            <a:ext cx="16859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4" name="Line 16"/>
          <p:cNvSpPr>
            <a:spLocks noChangeShapeType="1"/>
          </p:cNvSpPr>
          <p:nvPr/>
        </p:nvSpPr>
        <p:spPr bwMode="auto">
          <a:xfrm rot="10800000">
            <a:off x="5955030" y="5760720"/>
            <a:ext cx="308610" cy="3429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5440680" y="5456456"/>
            <a:ext cx="5642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2200" b="1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Δθ</a:t>
            </a:r>
            <a:r>
              <a:rPr lang="en-US" altLang="ja-JP" sz="2200" b="1" baseline="-600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xy</a:t>
            </a: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rot="10800000" flipH="1">
            <a:off x="6629400" y="5074920"/>
            <a:ext cx="365760" cy="38862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6880860" y="4770656"/>
            <a:ext cx="5642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2200" b="1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Δθ</a:t>
            </a:r>
            <a:r>
              <a:rPr lang="en-US" altLang="ja-JP" sz="2200" b="1" baseline="-600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xy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>
            <a:off x="6480810" y="5154930"/>
            <a:ext cx="331470" cy="765810"/>
          </a:xfrm>
          <a:prstGeom prst="line">
            <a:avLst/>
          </a:prstGeom>
          <a:noFill/>
          <a:ln w="25400" cap="flat">
            <a:solidFill>
              <a:srgbClr val="0000F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H="1">
            <a:off x="6537960" y="5086350"/>
            <a:ext cx="171450" cy="720090"/>
          </a:xfrm>
          <a:prstGeom prst="line">
            <a:avLst/>
          </a:prstGeom>
          <a:noFill/>
          <a:ln w="25400" cap="flat">
            <a:solidFill>
              <a:srgbClr val="7F007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6092190" y="5715000"/>
            <a:ext cx="354330" cy="640080"/>
          </a:xfrm>
          <a:prstGeom prst="line">
            <a:avLst/>
          </a:prstGeom>
          <a:noFill/>
          <a:ln w="25400" cap="flat">
            <a:solidFill>
              <a:srgbClr val="FF00F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>
            <a:off x="6023610" y="5955030"/>
            <a:ext cx="628650" cy="354330"/>
          </a:xfrm>
          <a:prstGeom prst="line">
            <a:avLst/>
          </a:prstGeom>
          <a:noFill/>
          <a:ln w="25400" cap="flat">
            <a:solidFill>
              <a:srgbClr val="0000F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2" name="Freeform 24"/>
          <p:cNvSpPr>
            <a:spLocks/>
          </p:cNvSpPr>
          <p:nvPr/>
        </p:nvSpPr>
        <p:spPr bwMode="auto">
          <a:xfrm>
            <a:off x="5692140" y="6023610"/>
            <a:ext cx="560070" cy="468630"/>
          </a:xfrm>
          <a:custGeom>
            <a:avLst/>
            <a:gdLst>
              <a:gd name="T0" fmla="*/ 0 w 21600"/>
              <a:gd name="T1" fmla="*/ 21600 h 21600"/>
              <a:gd name="T2" fmla="*/ 5666 w 21600"/>
              <a:gd name="T3" fmla="*/ 19286 h 21600"/>
              <a:gd name="T4" fmla="*/ 11685 w 21600"/>
              <a:gd name="T5" fmla="*/ 15814 h 21600"/>
              <a:gd name="T6" fmla="*/ 15934 w 21600"/>
              <a:gd name="T7" fmla="*/ 11957 h 21600"/>
              <a:gd name="T8" fmla="*/ 19830 w 21600"/>
              <a:gd name="T9" fmla="*/ 5400 h 21600"/>
              <a:gd name="T10" fmla="*/ 216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5666" y="19286"/>
                </a:lnTo>
                <a:lnTo>
                  <a:pt x="11685" y="15814"/>
                </a:lnTo>
                <a:lnTo>
                  <a:pt x="15934" y="11957"/>
                </a:lnTo>
                <a:lnTo>
                  <a:pt x="19830" y="5400"/>
                </a:lnTo>
                <a:lnTo>
                  <a:pt x="21600" y="0"/>
                </a:lnTo>
              </a:path>
            </a:pathLst>
          </a:custGeom>
          <a:noFill/>
          <a:ln w="25400" cap="flat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3" name="Freeform 25"/>
          <p:cNvSpPr>
            <a:spLocks/>
          </p:cNvSpPr>
          <p:nvPr/>
        </p:nvSpPr>
        <p:spPr bwMode="auto">
          <a:xfrm>
            <a:off x="6023610" y="5463540"/>
            <a:ext cx="560070" cy="834390"/>
          </a:xfrm>
          <a:custGeom>
            <a:avLst/>
            <a:gdLst>
              <a:gd name="T0" fmla="*/ 0 w 21600"/>
              <a:gd name="T1" fmla="*/ 21600 h 21600"/>
              <a:gd name="T2" fmla="*/ 5700 w 21600"/>
              <a:gd name="T3" fmla="*/ 19618 h 21600"/>
              <a:gd name="T4" fmla="*/ 9000 w 21600"/>
              <a:gd name="T5" fmla="*/ 18033 h 21600"/>
              <a:gd name="T6" fmla="*/ 12600 w 21600"/>
              <a:gd name="T7" fmla="*/ 15853 h 21600"/>
              <a:gd name="T8" fmla="*/ 15600 w 21600"/>
              <a:gd name="T9" fmla="*/ 13277 h 21600"/>
              <a:gd name="T10" fmla="*/ 18000 w 21600"/>
              <a:gd name="T11" fmla="*/ 10106 h 21600"/>
              <a:gd name="T12" fmla="*/ 19800 w 21600"/>
              <a:gd name="T13" fmla="*/ 6936 h 21600"/>
              <a:gd name="T14" fmla="*/ 21000 w 21600"/>
              <a:gd name="T15" fmla="*/ 3171 h 21600"/>
              <a:gd name="T16" fmla="*/ 21600 w 21600"/>
              <a:gd name="T1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5700" y="19618"/>
                </a:lnTo>
                <a:lnTo>
                  <a:pt x="9000" y="18033"/>
                </a:lnTo>
                <a:lnTo>
                  <a:pt x="12600" y="15853"/>
                </a:lnTo>
                <a:lnTo>
                  <a:pt x="15600" y="13277"/>
                </a:lnTo>
                <a:lnTo>
                  <a:pt x="18000" y="10106"/>
                </a:lnTo>
                <a:lnTo>
                  <a:pt x="19800" y="6936"/>
                </a:lnTo>
                <a:lnTo>
                  <a:pt x="21000" y="3171"/>
                </a:lnTo>
                <a:lnTo>
                  <a:pt x="21600" y="0"/>
                </a:ln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4" name="Freeform 26"/>
          <p:cNvSpPr>
            <a:spLocks/>
          </p:cNvSpPr>
          <p:nvPr/>
        </p:nvSpPr>
        <p:spPr bwMode="auto">
          <a:xfrm>
            <a:off x="6480810" y="4983480"/>
            <a:ext cx="148590" cy="834390"/>
          </a:xfrm>
          <a:custGeom>
            <a:avLst/>
            <a:gdLst>
              <a:gd name="T0" fmla="*/ 0 w 21600"/>
              <a:gd name="T1" fmla="*/ 21600 h 21600"/>
              <a:gd name="T2" fmla="*/ 6873 w 21600"/>
              <a:gd name="T3" fmla="*/ 19403 h 21600"/>
              <a:gd name="T4" fmla="*/ 12764 w 21600"/>
              <a:gd name="T5" fmla="*/ 16658 h 21600"/>
              <a:gd name="T6" fmla="*/ 16691 w 21600"/>
              <a:gd name="T7" fmla="*/ 14278 h 21600"/>
              <a:gd name="T8" fmla="*/ 19636 w 21600"/>
              <a:gd name="T9" fmla="*/ 11532 h 21600"/>
              <a:gd name="T10" fmla="*/ 21600 w 21600"/>
              <a:gd name="T11" fmla="*/ 8603 h 21600"/>
              <a:gd name="T12" fmla="*/ 21600 w 21600"/>
              <a:gd name="T13" fmla="*/ 6041 h 21600"/>
              <a:gd name="T14" fmla="*/ 18655 w 21600"/>
              <a:gd name="T15" fmla="*/ 2563 h 21600"/>
              <a:gd name="T16" fmla="*/ 15709 w 21600"/>
              <a:gd name="T1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6873" y="19403"/>
                </a:lnTo>
                <a:lnTo>
                  <a:pt x="12764" y="16658"/>
                </a:lnTo>
                <a:lnTo>
                  <a:pt x="16691" y="14278"/>
                </a:lnTo>
                <a:lnTo>
                  <a:pt x="19636" y="11532"/>
                </a:lnTo>
                <a:lnTo>
                  <a:pt x="21600" y="8603"/>
                </a:lnTo>
                <a:lnTo>
                  <a:pt x="21600" y="6041"/>
                </a:lnTo>
                <a:lnTo>
                  <a:pt x="18655" y="2563"/>
                </a:lnTo>
                <a:lnTo>
                  <a:pt x="15709" y="0"/>
                </a:lnTo>
              </a:path>
            </a:pathLst>
          </a:custGeom>
          <a:noFill/>
          <a:ln w="25400" cap="flat">
            <a:solidFill>
              <a:srgbClr val="7F007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5" name="Freeform 27"/>
          <p:cNvSpPr>
            <a:spLocks/>
          </p:cNvSpPr>
          <p:nvPr/>
        </p:nvSpPr>
        <p:spPr bwMode="auto">
          <a:xfrm>
            <a:off x="5406390" y="6229350"/>
            <a:ext cx="560070" cy="468630"/>
          </a:xfrm>
          <a:custGeom>
            <a:avLst/>
            <a:gdLst>
              <a:gd name="T0" fmla="*/ 0 w 21600"/>
              <a:gd name="T1" fmla="*/ 21600 h 21600"/>
              <a:gd name="T2" fmla="*/ 5666 w 21600"/>
              <a:gd name="T3" fmla="*/ 19286 h 21600"/>
              <a:gd name="T4" fmla="*/ 11685 w 21600"/>
              <a:gd name="T5" fmla="*/ 15814 h 21600"/>
              <a:gd name="T6" fmla="*/ 15934 w 21600"/>
              <a:gd name="T7" fmla="*/ 11957 h 21600"/>
              <a:gd name="T8" fmla="*/ 19830 w 21600"/>
              <a:gd name="T9" fmla="*/ 5400 h 21600"/>
              <a:gd name="T10" fmla="*/ 216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5666" y="19286"/>
                </a:lnTo>
                <a:lnTo>
                  <a:pt x="11685" y="15814"/>
                </a:lnTo>
                <a:lnTo>
                  <a:pt x="15934" y="11957"/>
                </a:lnTo>
                <a:lnTo>
                  <a:pt x="19830" y="5400"/>
                </a:lnTo>
                <a:lnTo>
                  <a:pt x="21600" y="0"/>
                </a:lnTo>
              </a:path>
            </a:pathLst>
          </a:custGeom>
          <a:noFill/>
          <a:ln w="25400" cap="flat">
            <a:solidFill>
              <a:srgbClr val="FF7F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>
            <a:off x="5749290" y="6240780"/>
            <a:ext cx="594360" cy="251460"/>
          </a:xfrm>
          <a:prstGeom prst="line">
            <a:avLst/>
          </a:prstGeom>
          <a:noFill/>
          <a:ln w="25400" cap="flat">
            <a:solidFill>
              <a:srgbClr val="FF00FF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>
            <a:off x="5840730" y="6057900"/>
            <a:ext cx="240030" cy="502920"/>
          </a:xfrm>
          <a:prstGeom prst="line">
            <a:avLst/>
          </a:prstGeom>
          <a:noFill/>
          <a:ln w="25400" cap="flat">
            <a:solidFill>
              <a:srgbClr val="FF7F00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 rot="10800000">
            <a:off x="5474970" y="6263640"/>
            <a:ext cx="525780" cy="6858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ja-JP" altLang="en-US"/>
          </a:p>
        </p:txBody>
      </p:sp>
      <p:sp>
        <p:nvSpPr>
          <p:cNvPr id="22559" name="Rectangle 31"/>
          <p:cNvSpPr>
            <a:spLocks/>
          </p:cNvSpPr>
          <p:nvPr/>
        </p:nvSpPr>
        <p:spPr bwMode="auto">
          <a:xfrm>
            <a:off x="4812030" y="6073676"/>
            <a:ext cx="5642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2200" b="1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Δθ</a:t>
            </a:r>
            <a:r>
              <a:rPr lang="en-US" altLang="ja-JP" sz="2200" b="1" baseline="-600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xy</a:t>
            </a:r>
          </a:p>
        </p:txBody>
      </p:sp>
      <p:sp>
        <p:nvSpPr>
          <p:cNvPr id="22560" name="Rectangle 32"/>
          <p:cNvSpPr>
            <a:spLocks/>
          </p:cNvSpPr>
          <p:nvPr/>
        </p:nvSpPr>
        <p:spPr bwMode="auto">
          <a:xfrm>
            <a:off x="620078" y="4954429"/>
            <a:ext cx="1229504" cy="246221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1600" b="1">
                <a:latin typeface="Helvetica Neue" charset="0"/>
                <a:ea typeface="ＭＳ Ｐゴシック" charset="-128"/>
                <a:sym typeface="Helvetica Neue" charset="0"/>
              </a:rPr>
              <a:t>SvxSegment</a:t>
            </a:r>
          </a:p>
        </p:txBody>
      </p:sp>
      <p:sp>
        <p:nvSpPr>
          <p:cNvPr id="22561" name="Rectangle 33"/>
          <p:cNvSpPr>
            <a:spLocks/>
          </p:cNvSpPr>
          <p:nvPr/>
        </p:nvSpPr>
        <p:spPr bwMode="auto">
          <a:xfrm>
            <a:off x="4311968" y="4954429"/>
            <a:ext cx="1606081" cy="246221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ja-JP" sz="1600" b="1">
                <a:latin typeface="Helvetica Neue" charset="0"/>
                <a:ea typeface="ＭＳ Ｐゴシック" charset="-128"/>
                <a:sym typeface="Helvetica Neue" charset="0"/>
              </a:rPr>
              <a:t>SvxCentralTrack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6084168" y="188640"/>
            <a:ext cx="2862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>
                <a:ea typeface="ＭＳ Ｐゴシック" charset="-128"/>
              </a:rPr>
              <a:t>Ryohji’s</a:t>
            </a:r>
            <a:r>
              <a:rPr lang="en-US" altLang="ja-JP" dirty="0" smtClean="0">
                <a:ea typeface="ＭＳ Ｐゴシック" charset="-128"/>
              </a:rPr>
              <a:t> slide at VTX meeting</a:t>
            </a:r>
            <a:endParaRPr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871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ja-JP">
                <a:ea typeface="ＭＳ Ｐゴシック" charset="-128"/>
              </a:rPr>
              <a:t>Setup</a:t>
            </a:r>
          </a:p>
        </p:txBody>
      </p:sp>
      <p:sp>
        <p:nvSpPr>
          <p:cNvPr id="23554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altLang="ja-JP" sz="2200">
                <a:ea typeface="ＭＳ Ｐゴシック" charset="-128"/>
              </a:rPr>
              <a:t>Simulation : HIJING (min. bias)</a:t>
            </a:r>
          </a:p>
          <a:p>
            <a:pPr>
              <a:spcBef>
                <a:spcPts val="2700"/>
              </a:spcBef>
            </a:pPr>
            <a:r>
              <a:rPr lang="en-US" altLang="ja-JP" sz="2200">
                <a:ea typeface="ＭＳ Ｐゴシック" charset="-128"/>
              </a:rPr>
              <a:t>Simulation study</a:t>
            </a:r>
          </a:p>
          <a:p>
            <a:pPr marL="491490" lvl="1">
              <a:spcBef>
                <a:spcPts val="2700"/>
              </a:spcBef>
              <a:buFontTx/>
              <a:buChar char="-"/>
            </a:pPr>
            <a:r>
              <a:rPr lang="en-US" altLang="ja-JP" sz="2200">
                <a:ea typeface="ＭＳ Ｐゴシック" charset="-128"/>
              </a:rPr>
              <a:t>compared chi</a:t>
            </a:r>
            <a:r>
              <a:rPr lang="en-US" altLang="ja-JP" sz="2200" baseline="32000">
                <a:ea typeface="ＭＳ Ｐゴシック" charset="-128"/>
              </a:rPr>
              <a:t>2</a:t>
            </a:r>
            <a:r>
              <a:rPr lang="en-US" altLang="ja-JP" sz="2200">
                <a:ea typeface="ＭＳ Ｐゴシック" charset="-128"/>
              </a:rPr>
              <a:t>s calculated by old and new codes for the same tracks.</a:t>
            </a:r>
          </a:p>
          <a:p>
            <a:pPr marL="800100" lvl="2">
              <a:spcBef>
                <a:spcPts val="2700"/>
              </a:spcBef>
              <a:buFont typeface="Lucida Grande" charset="0"/>
              <a:buChar char="✓"/>
            </a:pPr>
            <a:r>
              <a:rPr lang="en-US" altLang="ja-JP" sz="2200">
                <a:ea typeface="ＭＳ Ｐゴシック" charset="-128"/>
              </a:rPr>
              <a:t>chi</a:t>
            </a:r>
            <a:r>
              <a:rPr lang="en-US" altLang="ja-JP" sz="2200" baseline="32000">
                <a:ea typeface="ＭＳ Ｐゴシック" charset="-128"/>
              </a:rPr>
              <a:t>2</a:t>
            </a:r>
            <a:r>
              <a:rPr lang="en-US" altLang="ja-JP" sz="2200">
                <a:ea typeface="ＭＳ Ｐゴシック" charset="-128"/>
              </a:rPr>
              <a:t> = </a:t>
            </a:r>
          </a:p>
          <a:p>
            <a:pPr marL="800100" lvl="2">
              <a:spcBef>
                <a:spcPts val="2700"/>
              </a:spcBef>
              <a:buFont typeface="Lucida Grande" charset="0"/>
              <a:buChar char="✓"/>
            </a:pPr>
            <a:r>
              <a:rPr lang="en-US" altLang="ja-JP" sz="2200">
                <a:ea typeface="ＭＳ Ｐゴシック" charset="-128"/>
              </a:rPr>
              <a:t>x-local, z-local : 2 axes on sensor plane.</a:t>
            </a:r>
          </a:p>
          <a:p>
            <a:pPr marL="491490" lvl="1">
              <a:spcBef>
                <a:spcPts val="2700"/>
              </a:spcBef>
              <a:buFontTx/>
              <a:buChar char="-"/>
            </a:pPr>
            <a:r>
              <a:rPr lang="en-US" altLang="ja-JP" sz="2200">
                <a:ea typeface="ＭＳ Ｐゴシック" charset="-128"/>
              </a:rPr>
              <a:t>real track : all associated hits are from the same simulation track.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20" y="3884772"/>
            <a:ext cx="6515100" cy="66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17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Current Status of DCA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0526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Data QA and </a:t>
            </a:r>
            <a:r>
              <a:rPr lang="en-US" altLang="ja-JP" dirty="0" err="1" smtClean="0"/>
              <a:t>p+p</a:t>
            </a:r>
            <a:r>
              <a:rPr lang="en-US" altLang="ja-JP" dirty="0" smtClean="0"/>
              <a:t> production</a:t>
            </a:r>
          </a:p>
          <a:p>
            <a:pPr marL="914400" lvl="1" indent="-514350"/>
            <a:r>
              <a:rPr kumimoji="1" lang="en-US" altLang="ja-JP" dirty="0" smtClean="0"/>
              <a:t>CNT and VTX QA are on going.</a:t>
            </a:r>
          </a:p>
          <a:p>
            <a:pPr marL="1314450" lvl="2" indent="-514350"/>
            <a:r>
              <a:rPr lang="en-US" altLang="ja-JP" dirty="0" smtClean="0"/>
              <a:t>Lei, Jason, </a:t>
            </a:r>
            <a:r>
              <a:rPr lang="en-US" altLang="ja-JP" dirty="0"/>
              <a:t>Maki, </a:t>
            </a:r>
            <a:r>
              <a:rPr lang="en-US" altLang="ja-JP" dirty="0" err="1"/>
              <a:t>Ryohji</a:t>
            </a:r>
            <a:r>
              <a:rPr lang="en-US" altLang="ja-JP" dirty="0"/>
              <a:t>, </a:t>
            </a:r>
            <a:r>
              <a:rPr lang="en-US" altLang="ja-JP" dirty="0" smtClean="0"/>
              <a:t>Hidemitsu, Hiroshi and Maya.</a:t>
            </a:r>
          </a:p>
          <a:p>
            <a:pPr marL="914400" lvl="1" indent="-514350"/>
            <a:r>
              <a:rPr kumimoji="1" lang="en-US" altLang="ja-JP" dirty="0" smtClean="0"/>
              <a:t>Working hard to get the calibration parameters for </a:t>
            </a:r>
            <a:r>
              <a:rPr kumimoji="1" lang="en-US" altLang="ja-JP" dirty="0" err="1" smtClean="0"/>
              <a:t>p+p</a:t>
            </a:r>
            <a:r>
              <a:rPr kumimoji="1" lang="en-US" altLang="ja-JP" dirty="0" smtClean="0"/>
              <a:t> 200GeV (run12)</a:t>
            </a:r>
          </a:p>
          <a:p>
            <a:pPr marL="1314450" lvl="2" indent="-514350"/>
            <a:r>
              <a:rPr lang="en-US" altLang="ja-JP" dirty="0" err="1" smtClean="0"/>
              <a:t>Rachid</a:t>
            </a:r>
            <a:r>
              <a:rPr lang="en-US" altLang="ja-JP" dirty="0" smtClean="0"/>
              <a:t>, John, Hidemitsu and Maya</a:t>
            </a:r>
            <a:r>
              <a:rPr kumimoji="1" lang="en-US" altLang="ja-JP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DCA </a:t>
            </a:r>
            <a:r>
              <a:rPr kumimoji="1" lang="en-US" altLang="ja-JP" dirty="0" smtClean="0"/>
              <a:t>analysi</a:t>
            </a:r>
            <a:r>
              <a:rPr lang="en-US" altLang="ja-JP" dirty="0" smtClean="0"/>
              <a:t>s </a:t>
            </a:r>
            <a:r>
              <a:rPr lang="en-US" altLang="ja-JP" dirty="0" smtClean="0"/>
              <a:t>using charged </a:t>
            </a:r>
            <a:r>
              <a:rPr lang="en-US" altLang="ja-JP" dirty="0" smtClean="0"/>
              <a:t>tracks (not electrons)</a:t>
            </a:r>
          </a:p>
          <a:p>
            <a:pPr lvl="1"/>
            <a:r>
              <a:rPr kumimoji="1" lang="en-US" altLang="ja-JP" dirty="0" smtClean="0"/>
              <a:t>smaller backgrounds</a:t>
            </a:r>
          </a:p>
          <a:p>
            <a:pPr lvl="2"/>
            <a:r>
              <a:rPr kumimoji="1" lang="en-US" altLang="ja-JP" dirty="0" smtClean="0"/>
              <a:t>Most of the particles come from the primary vertex.</a:t>
            </a:r>
          </a:p>
          <a:p>
            <a:pPr lvl="2"/>
            <a:r>
              <a:rPr lang="en-US" altLang="ja-JP" dirty="0" smtClean="0"/>
              <a:t>No </a:t>
            </a:r>
            <a:r>
              <a:rPr lang="en-US" altLang="ja-JP" dirty="0" smtClean="0"/>
              <a:t>conversions</a:t>
            </a:r>
          </a:p>
          <a:p>
            <a:pPr lvl="1"/>
            <a:r>
              <a:rPr lang="en-US" altLang="ja-JP" dirty="0" smtClean="0"/>
              <a:t>Electron DCA is not included in this slide.</a:t>
            </a:r>
            <a:endParaRPr lang="en-US" altLang="ja-JP" dirty="0" smtClean="0"/>
          </a:p>
          <a:p>
            <a:pPr marL="914400" lvl="2" indent="0">
              <a:buNone/>
            </a:pP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DCA </a:t>
            </a:r>
            <a:r>
              <a:rPr lang="en-US" altLang="ja-JP" dirty="0" smtClean="0"/>
              <a:t>calculation (track fitting</a:t>
            </a:r>
            <a:r>
              <a:rPr lang="en-US" altLang="ja-JP" dirty="0" smtClean="0"/>
              <a:t>) is improved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New method is implemented.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The current fitting method (used in the production) is very simple and ignored the multiple scattering effect. The updated method include the multiple scattering.</a:t>
            </a:r>
          </a:p>
          <a:p>
            <a:pPr lvl="2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6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Possible explanation of the peak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9872" y="908720"/>
            <a:ext cx="5205264" cy="5721499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Decay </a:t>
            </a:r>
            <a:r>
              <a:rPr kumimoji="1" lang="ja-JP" altLang="en-US" dirty="0" smtClean="0"/>
              <a:t>粒子の場合、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度回転のあとの</a:t>
            </a:r>
            <a:r>
              <a:rPr kumimoji="1" lang="en-US" altLang="ja-JP" dirty="0" smtClean="0"/>
              <a:t>search window</a:t>
            </a:r>
            <a:r>
              <a:rPr kumimoji="1" lang="ja-JP" altLang="en-US" dirty="0" smtClean="0"/>
              <a:t>に入ってしまうのだろうと思われる。しかし簡単な説明はまだできていない。</a:t>
            </a:r>
            <a:endParaRPr kumimoji="1" lang="en-US" altLang="ja-JP" dirty="0" smtClean="0"/>
          </a:p>
          <a:p>
            <a:r>
              <a:rPr lang="en-US" altLang="ja-JP" dirty="0" err="1" smtClean="0"/>
              <a:t>Bbcq</a:t>
            </a:r>
            <a:r>
              <a:rPr lang="en-US" altLang="ja-JP" dirty="0" smtClean="0"/>
              <a:t>&lt;200</a:t>
            </a:r>
            <a:r>
              <a:rPr lang="ja-JP" altLang="en-US" dirty="0" smtClean="0"/>
              <a:t>で</a:t>
            </a:r>
            <a:r>
              <a:rPr lang="en-US" altLang="ja-JP" dirty="0" smtClean="0"/>
              <a:t>foreground</a:t>
            </a:r>
            <a:r>
              <a:rPr lang="ja-JP" altLang="en-US" dirty="0" smtClean="0"/>
              <a:t>の振る舞いがことなっているのは、</a:t>
            </a:r>
            <a:r>
              <a:rPr lang="en-US" altLang="ja-JP" dirty="0" err="1" smtClean="0"/>
              <a:t>bbcq</a:t>
            </a:r>
            <a:r>
              <a:rPr lang="en-US" altLang="ja-JP" dirty="0" smtClean="0"/>
              <a:t>&lt;200</a:t>
            </a:r>
            <a:r>
              <a:rPr lang="ja-JP" altLang="en-US" dirty="0" smtClean="0"/>
              <a:t>では</a:t>
            </a:r>
            <a:r>
              <a:rPr lang="en-US" altLang="ja-JP" dirty="0" smtClean="0"/>
              <a:t>search window</a:t>
            </a:r>
            <a:r>
              <a:rPr lang="ja-JP" altLang="en-US" dirty="0" smtClean="0"/>
              <a:t>を拡大していることと関係があるように思われる。これについては秋元氏に聞く必要がある。</a:t>
            </a:r>
            <a:endParaRPr lang="en-US" altLang="ja-JP" dirty="0" smtClean="0"/>
          </a:p>
          <a:p>
            <a:r>
              <a:rPr lang="ja-JP" altLang="en-US" dirty="0" smtClean="0"/>
              <a:t>たぶんＤｅｃａｙがみえているのだが、定量的に確認するには、ちゃんとＭＣをする必要がある。</a:t>
            </a:r>
            <a:endParaRPr lang="en-US" altLang="ja-JP" dirty="0" smtClean="0"/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683568" y="1700808"/>
            <a:ext cx="1224136" cy="42484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1619672" y="1700808"/>
            <a:ext cx="144016" cy="3672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1726110" y="5013176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1691680" y="4293096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1654102" y="3140968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1620909" y="2060848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90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/>
              <a:t>DCA resolution </a:t>
            </a:r>
            <a:r>
              <a:rPr lang="en-US" altLang="ja-JP" sz="3600" dirty="0"/>
              <a:t>(</a:t>
            </a:r>
            <a:r>
              <a:rPr kumimoji="1" lang="en-US" altLang="ja-JP" sz="3600" dirty="0" smtClean="0"/>
              <a:t>Charged particle)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30423" y="3601078"/>
            <a:ext cx="4590049" cy="3049118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Gaussian sigma is extracted by </a:t>
            </a:r>
            <a:r>
              <a:rPr lang="en-US" altLang="ja-JP" dirty="0" err="1" smtClean="0"/>
              <a:t>gaus+exp</a:t>
            </a:r>
            <a:r>
              <a:rPr lang="en-US" altLang="ja-JP" dirty="0" smtClean="0"/>
              <a:t> fit</a:t>
            </a:r>
          </a:p>
          <a:p>
            <a:pPr lvl="1"/>
            <a:r>
              <a:rPr kumimoji="1" lang="en-US" altLang="ja-JP" dirty="0" smtClean="0"/>
              <a:t>P&gt;1 </a:t>
            </a:r>
            <a:r>
              <a:rPr kumimoji="1" lang="en-US" altLang="ja-JP" dirty="0" err="1" smtClean="0"/>
              <a:t>GeV</a:t>
            </a:r>
            <a:r>
              <a:rPr kumimoji="1" lang="en-US" altLang="ja-JP" dirty="0" smtClean="0"/>
              <a:t>/c	72</a:t>
            </a:r>
            <a:r>
              <a:rPr kumimoji="1" lang="en-US" altLang="ja-JP" dirty="0" smtClean="0">
                <a:latin typeface="Symbol" pitchFamily="18" charset="2"/>
              </a:rPr>
              <a:t>m</a:t>
            </a:r>
            <a:r>
              <a:rPr kumimoji="1" lang="en-US" altLang="ja-JP" dirty="0" smtClean="0"/>
              <a:t>m</a:t>
            </a:r>
          </a:p>
          <a:p>
            <a:pPr lvl="1"/>
            <a:r>
              <a:rPr lang="en-US" altLang="ja-JP" dirty="0" smtClean="0"/>
              <a:t>P&gt;2 </a:t>
            </a:r>
            <a:r>
              <a:rPr lang="en-US" altLang="ja-JP" dirty="0" err="1" smtClean="0"/>
              <a:t>GeV</a:t>
            </a:r>
            <a:r>
              <a:rPr lang="en-US" altLang="ja-JP" dirty="0" smtClean="0"/>
              <a:t>/c	66</a:t>
            </a:r>
            <a:r>
              <a:rPr lang="en-US" altLang="ja-JP" dirty="0" smtClean="0">
                <a:latin typeface="Symbol" pitchFamily="18" charset="2"/>
              </a:rPr>
              <a:t>m</a:t>
            </a:r>
            <a:r>
              <a:rPr lang="en-US" altLang="ja-JP" dirty="0" smtClean="0"/>
              <a:t>m</a:t>
            </a:r>
          </a:p>
          <a:p>
            <a:pPr lvl="1"/>
            <a:endParaRPr lang="en-US" altLang="ja-JP" dirty="0"/>
          </a:p>
          <a:p>
            <a:r>
              <a:rPr kumimoji="1" lang="en-US" altLang="ja-JP" dirty="0" smtClean="0"/>
              <a:t>In this current fitting method, a correlation effect from the multiple scattering is included (left plot). This makes the resolution worse. We correct this effect 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102247"/>
            <a:ext cx="3528392" cy="249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046367"/>
            <a:ext cx="3578043" cy="252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259632" y="1916832"/>
            <a:ext cx="1152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P&gt;1 </a:t>
            </a:r>
            <a:r>
              <a:rPr kumimoji="1" lang="en-US" altLang="ja-JP" dirty="0" err="1" smtClean="0"/>
              <a:t>GeV</a:t>
            </a:r>
            <a:r>
              <a:rPr kumimoji="1" lang="en-US" altLang="ja-JP" dirty="0" smtClean="0"/>
              <a:t>/c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76056" y="1907540"/>
            <a:ext cx="1152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P&gt;2 </a:t>
            </a:r>
            <a:r>
              <a:rPr kumimoji="1" lang="en-US" altLang="ja-JP" dirty="0" err="1" smtClean="0"/>
              <a:t>GeV</a:t>
            </a:r>
            <a:r>
              <a:rPr kumimoji="1" lang="en-US" altLang="ja-JP" dirty="0" smtClean="0"/>
              <a:t>/c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4740" y="548680"/>
            <a:ext cx="7223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Central Arm tracks are matched to VTX and their DCA are measured</a:t>
            </a:r>
            <a:endParaRPr kumimoji="1" lang="ja-JP" altLang="en-US" sz="2000" dirty="0"/>
          </a:p>
        </p:txBody>
      </p:sp>
      <p:pic>
        <p:nvPicPr>
          <p:cNvPr id="11" name="Picture 3" descr="C:\Users\hachiya\Desktop\plot\plot_20120430\dca_fitp1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96" y="3862743"/>
            <a:ext cx="2940352" cy="279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2128793" y="6465530"/>
            <a:ext cx="12751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Fitdp1(cm)</a:t>
            </a: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 rot="16200000">
            <a:off x="-196469" y="4267862"/>
            <a:ext cx="1121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  <p:sp>
        <p:nvSpPr>
          <p:cNvPr id="14" name="円/楕円 13"/>
          <p:cNvSpPr/>
          <p:nvPr/>
        </p:nvSpPr>
        <p:spPr>
          <a:xfrm rot="19287524">
            <a:off x="1202260" y="4969683"/>
            <a:ext cx="1439604" cy="5502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41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53652"/>
            <a:ext cx="8229600" cy="68306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DCA distribution for charged particles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36712"/>
            <a:ext cx="4176464" cy="2826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60881"/>
            <a:ext cx="4032448" cy="2742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円/楕円 5"/>
          <p:cNvSpPr/>
          <p:nvPr/>
        </p:nvSpPr>
        <p:spPr>
          <a:xfrm rot="1310511">
            <a:off x="548643" y="5150269"/>
            <a:ext cx="1666066" cy="75557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230423" y="1124744"/>
            <a:ext cx="4806073" cy="5733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/>
              <a:t>There are 2 </a:t>
            </a:r>
            <a:r>
              <a:rPr lang="en-US" altLang="ja-JP" sz="2800" dirty="0" smtClean="0"/>
              <a:t>issue</a:t>
            </a:r>
            <a:r>
              <a:rPr lang="en-US" altLang="ja-JP" sz="2800" dirty="0" smtClean="0"/>
              <a:t>s</a:t>
            </a:r>
          </a:p>
          <a:p>
            <a:pPr lvl="1"/>
            <a:r>
              <a:rPr lang="en-US" altLang="ja-JP" sz="2400" dirty="0" smtClean="0"/>
              <a:t>Background at </a:t>
            </a:r>
            <a:r>
              <a:rPr lang="en-US" altLang="ja-JP" sz="2400" dirty="0" smtClean="0"/>
              <a:t>large DCA (</a:t>
            </a:r>
            <a:r>
              <a:rPr lang="en-US" altLang="ja-JP" sz="2400" dirty="0" smtClean="0"/>
              <a:t>DCA&gt;0.3 cm</a:t>
            </a:r>
            <a:r>
              <a:rPr lang="en-US" altLang="ja-JP" sz="2400" dirty="0" smtClean="0"/>
              <a:t>)</a:t>
            </a:r>
            <a:endParaRPr lang="en-US" altLang="ja-JP" sz="2400" dirty="0"/>
          </a:p>
          <a:p>
            <a:pPr lvl="2"/>
            <a:r>
              <a:rPr lang="en-US" altLang="ja-JP" sz="2000" dirty="0" smtClean="0"/>
              <a:t>Partially reproduced by “5 degree rotation” method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(shown in red</a:t>
            </a:r>
            <a:r>
              <a:rPr lang="en-US" altLang="ja-JP" sz="2000" dirty="0" smtClean="0"/>
              <a:t>)</a:t>
            </a:r>
          </a:p>
          <a:p>
            <a:pPr lvl="2"/>
            <a:r>
              <a:rPr lang="en-US" altLang="ja-JP" sz="2000" dirty="0" smtClean="0"/>
              <a:t>A bump at </a:t>
            </a:r>
            <a:r>
              <a:rPr lang="en-US" altLang="ja-JP" sz="2000" dirty="0" smtClean="0"/>
              <a:t>around DCA=0.2 cm in the 5 </a:t>
            </a:r>
            <a:r>
              <a:rPr lang="en-US" altLang="ja-JP" sz="2000" dirty="0" err="1" smtClean="0"/>
              <a:t>deg</a:t>
            </a:r>
            <a:r>
              <a:rPr lang="en-US" altLang="ja-JP" sz="2000" dirty="0" smtClean="0"/>
              <a:t> BG</a:t>
            </a:r>
            <a:endParaRPr lang="en-US" altLang="ja-JP" sz="2000" dirty="0" smtClean="0"/>
          </a:p>
          <a:p>
            <a:pPr lvl="1"/>
            <a:r>
              <a:rPr lang="en-US" altLang="ja-JP" sz="2400" dirty="0"/>
              <a:t>A</a:t>
            </a:r>
            <a:r>
              <a:rPr lang="en-US" altLang="ja-JP" sz="2400" dirty="0" smtClean="0"/>
              <a:t>fter the fake track DCA distribution is subtracted, there is a exponential-like component</a:t>
            </a:r>
          </a:p>
          <a:p>
            <a:pPr lvl="2"/>
            <a:r>
              <a:rPr lang="en-US" altLang="ja-JP" sz="2000" dirty="0" smtClean="0"/>
              <a:t>What is this?</a:t>
            </a:r>
          </a:p>
          <a:p>
            <a:pPr lvl="2"/>
            <a:r>
              <a:rPr lang="en-US" altLang="ja-JP" sz="2000" dirty="0" smtClean="0"/>
              <a:t>strange particle decays (Ks, Lambdas, </a:t>
            </a:r>
            <a:r>
              <a:rPr lang="en-US" altLang="ja-JP" sz="2000" dirty="0" err="1" smtClean="0"/>
              <a:t>etc</a:t>
            </a:r>
            <a:r>
              <a:rPr lang="en-US" altLang="ja-JP" sz="2000" dirty="0" smtClean="0"/>
              <a:t>)?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51720" y="1124744"/>
            <a:ext cx="16284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Cut off at DCA ~ </a:t>
            </a:r>
            <a:r>
              <a:rPr kumimoji="1" lang="en-US" altLang="ja-JP" sz="1600" dirty="0" smtClean="0"/>
              <a:t>4mm </a:t>
            </a:r>
            <a:r>
              <a:rPr lang="en-US" altLang="ja-JP" sz="1600" dirty="0" smtClean="0"/>
              <a:t>due to search window size</a:t>
            </a:r>
            <a:endParaRPr kumimoji="1" lang="ja-JP" altLang="en-US" sz="1600" dirty="0"/>
          </a:p>
        </p:txBody>
      </p:sp>
      <p:sp>
        <p:nvSpPr>
          <p:cNvPr id="3" name="正方形/長方形 2"/>
          <p:cNvSpPr/>
          <p:nvPr/>
        </p:nvSpPr>
        <p:spPr>
          <a:xfrm>
            <a:off x="1691680" y="4498130"/>
            <a:ext cx="21563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DCA with chi2/</a:t>
            </a:r>
            <a:r>
              <a:rPr lang="en-US" altLang="ja-JP" dirty="0" err="1" smtClean="0">
                <a:solidFill>
                  <a:srgbClr val="0070C0"/>
                </a:solidFill>
              </a:rPr>
              <a:t>ndf</a:t>
            </a:r>
            <a:r>
              <a:rPr lang="en-US" altLang="ja-JP" dirty="0" smtClean="0">
                <a:solidFill>
                  <a:srgbClr val="0070C0"/>
                </a:solidFill>
              </a:rPr>
              <a:t>&lt;5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        with chi2/</a:t>
            </a:r>
            <a:r>
              <a:rPr lang="en-US" altLang="ja-JP" dirty="0" err="1" smtClean="0">
                <a:solidFill>
                  <a:srgbClr val="FF0000"/>
                </a:solidFill>
              </a:rPr>
              <a:t>ndf</a:t>
            </a:r>
            <a:r>
              <a:rPr lang="en-US" altLang="ja-JP" dirty="0" smtClean="0">
                <a:solidFill>
                  <a:srgbClr val="FF0000"/>
                </a:solidFill>
              </a:rPr>
              <a:t>&lt;3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50100" y="2201962"/>
            <a:ext cx="12524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FG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BG(5dgree)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03401" y="3591549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2D DCA (cm)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99792" y="6525344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2D DCA (cm)</a:t>
            </a:r>
            <a:endParaRPr kumimoji="1" lang="ja-JP" altLang="en-US" dirty="0"/>
          </a:p>
        </p:txBody>
      </p:sp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06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</a:t>
            </a:r>
            <a:r>
              <a:rPr lang="en-US" altLang="ja-JP" dirty="0" smtClean="0"/>
              <a:t>for several centrality bins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4365104"/>
            <a:ext cx="8928992" cy="2232248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By comparing the  green, pink and blue (subtracted) histograms,  there is  an exponential tail in addition to the  Gaussian peak at DCA=0</a:t>
            </a:r>
          </a:p>
          <a:p>
            <a:pPr lvl="1"/>
            <a:r>
              <a:rPr lang="en-US" altLang="ja-JP" dirty="0" smtClean="0"/>
              <a:t>No centrality dependence </a:t>
            </a:r>
            <a:r>
              <a:rPr lang="en-US" altLang="ja-JP" dirty="0" smtClean="0">
                <a:sym typeface="Wingdings" pitchFamily="2" charset="2"/>
              </a:rPr>
              <a:t> must be physics effect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Likely due to </a:t>
            </a:r>
            <a:r>
              <a:rPr lang="en-US" altLang="ja-JP" dirty="0" smtClean="0"/>
              <a:t>decays of short lived particles (strangeness)</a:t>
            </a:r>
          </a:p>
          <a:p>
            <a:pPr lvl="2"/>
            <a:r>
              <a:rPr lang="en-US" altLang="ja-JP" dirty="0" smtClean="0"/>
              <a:t>K0 short + Lambda</a:t>
            </a:r>
          </a:p>
          <a:p>
            <a:pPr lvl="1"/>
            <a:r>
              <a:rPr lang="en-US" altLang="ja-JP" dirty="0" smtClean="0"/>
              <a:t>The red histogram (very peripheral) has different shape. This is due to bias in “primary vertex” position (See next slide)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323528" y="577577"/>
            <a:ext cx="5317891" cy="3828177"/>
            <a:chOff x="323528" y="577577"/>
            <a:chExt cx="5574419" cy="401284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577577"/>
              <a:ext cx="5574419" cy="37875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2204542" y="1225649"/>
              <a:ext cx="213847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2"/>
                  </a:solidFill>
                </a:rPr>
                <a:t>MB</a:t>
              </a:r>
            </a:p>
            <a:p>
              <a:r>
                <a:rPr lang="en-US" altLang="ja-JP" dirty="0" smtClean="0">
                  <a:solidFill>
                    <a:schemeClr val="tx2"/>
                  </a:solidFill>
                </a:rPr>
                <a:t>MB. 5deg subtracted</a:t>
              </a:r>
            </a:p>
            <a:p>
              <a:r>
                <a:rPr lang="en-US" altLang="ja-JP" dirty="0" smtClean="0">
                  <a:solidFill>
                    <a:srgbClr val="FF0000"/>
                  </a:solidFill>
                </a:rPr>
                <a:t>100&lt;</a:t>
              </a:r>
              <a:r>
                <a:rPr lang="en-US" altLang="ja-JP" dirty="0" err="1" smtClean="0">
                  <a:solidFill>
                    <a:srgbClr val="FF0000"/>
                  </a:solidFill>
                </a:rPr>
                <a:t>bbcq</a:t>
              </a:r>
              <a:r>
                <a:rPr lang="en-US" altLang="ja-JP" dirty="0" smtClean="0">
                  <a:solidFill>
                    <a:srgbClr val="FF0000"/>
                  </a:solidFill>
                </a:rPr>
                <a:t>&lt;200</a:t>
              </a:r>
            </a:p>
            <a:p>
              <a:r>
                <a:rPr kumimoji="1" lang="en-US" altLang="ja-JP" dirty="0" smtClean="0">
                  <a:solidFill>
                    <a:srgbClr val="00B050"/>
                  </a:solidFill>
                </a:rPr>
                <a:t>200&lt;</a:t>
              </a:r>
              <a:r>
                <a:rPr kumimoji="1" lang="en-US" altLang="ja-JP" dirty="0" err="1" smtClean="0">
                  <a:solidFill>
                    <a:srgbClr val="00B050"/>
                  </a:solidFill>
                </a:rPr>
                <a:t>bbcq</a:t>
              </a:r>
              <a:r>
                <a:rPr kumimoji="1" lang="en-US" altLang="ja-JP" dirty="0" smtClean="0">
                  <a:solidFill>
                    <a:srgbClr val="00B050"/>
                  </a:solidFill>
                </a:rPr>
                <a:t>&lt;300</a:t>
              </a:r>
            </a:p>
            <a:p>
              <a:r>
                <a:rPr lang="en-US" altLang="ja-JP" dirty="0" smtClean="0">
                  <a:solidFill>
                    <a:srgbClr val="FF00FF"/>
                  </a:solidFill>
                </a:rPr>
                <a:t>300&lt;</a:t>
              </a:r>
              <a:r>
                <a:rPr lang="en-US" altLang="ja-JP" dirty="0" err="1" smtClean="0">
                  <a:solidFill>
                    <a:srgbClr val="FF00FF"/>
                  </a:solidFill>
                </a:rPr>
                <a:t>bbcq</a:t>
              </a:r>
              <a:r>
                <a:rPr lang="en-US" altLang="ja-JP" dirty="0" smtClean="0">
                  <a:solidFill>
                    <a:srgbClr val="FF00FF"/>
                  </a:solidFill>
                </a:rPr>
                <a:t>&lt;400</a:t>
              </a:r>
              <a:endParaRPr kumimoji="1" lang="ja-JP" altLang="en-US" dirty="0">
                <a:solidFill>
                  <a:srgbClr val="FF00FF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211960" y="4221088"/>
              <a:ext cx="13372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2D-DCA(cm)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333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40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Primary vertex bias </a:t>
            </a:r>
            <a:r>
              <a:rPr lang="en-US" altLang="ja-JP" dirty="0" smtClean="0"/>
              <a:t>for </a:t>
            </a:r>
            <a:r>
              <a:rPr kumimoji="1" lang="en-US" altLang="ja-JP" dirty="0" err="1" smtClean="0"/>
              <a:t>Bbcq</a:t>
            </a:r>
            <a:r>
              <a:rPr kumimoji="1" lang="en-US" altLang="ja-JP" dirty="0" smtClean="0"/>
              <a:t>&lt;200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4968289"/>
            <a:ext cx="8229600" cy="1629063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Green</a:t>
            </a:r>
            <a:r>
              <a:rPr kumimoji="1" lang="en-US" altLang="ja-JP" dirty="0" smtClean="0"/>
              <a:t> DCA shape is consistent with </a:t>
            </a:r>
            <a:r>
              <a:rPr kumimoji="1" lang="en-US" altLang="ja-JP" dirty="0" smtClean="0">
                <a:solidFill>
                  <a:srgbClr val="00B050"/>
                </a:solidFill>
              </a:rPr>
              <a:t>blue</a:t>
            </a:r>
            <a:r>
              <a:rPr kumimoji="1" lang="en-US" altLang="ja-JP" dirty="0" smtClean="0"/>
              <a:t> DCA, but </a:t>
            </a:r>
            <a:r>
              <a:rPr kumimoji="1" lang="en-US" altLang="ja-JP" dirty="0" smtClean="0">
                <a:solidFill>
                  <a:srgbClr val="FF0000"/>
                </a:solidFill>
              </a:rPr>
              <a:t>red</a:t>
            </a:r>
            <a:r>
              <a:rPr kumimoji="1" lang="en-US" altLang="ja-JP" dirty="0" smtClean="0"/>
              <a:t> DCA is growing at large DCA compared with the </a:t>
            </a:r>
            <a:r>
              <a:rPr kumimoji="1" lang="en-US" altLang="ja-JP" dirty="0" smtClean="0">
                <a:solidFill>
                  <a:srgbClr val="0070C0"/>
                </a:solidFill>
              </a:rPr>
              <a:t>blue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en-US" altLang="ja-JP" dirty="0" smtClean="0"/>
              <a:t>The standalone tracking windows opens wider winder for </a:t>
            </a:r>
            <a:r>
              <a:rPr lang="en-US" altLang="ja-JP" dirty="0" err="1" smtClean="0"/>
              <a:t>bbcq</a:t>
            </a:r>
            <a:r>
              <a:rPr lang="en-US" altLang="ja-JP" dirty="0" smtClean="0"/>
              <a:t>&lt;200 </a:t>
            </a:r>
          </a:p>
          <a:p>
            <a:pPr lvl="1"/>
            <a:r>
              <a:rPr lang="en-US" altLang="ja-JP" dirty="0" err="1" smtClean="0"/>
              <a:t>SATracks</a:t>
            </a:r>
            <a:r>
              <a:rPr lang="en-US" altLang="ja-JP" dirty="0" smtClean="0"/>
              <a:t> are used to find the primary vertex. This change might make the bias</a:t>
            </a:r>
          </a:p>
          <a:p>
            <a:r>
              <a:rPr kumimoji="1" lang="en-US" altLang="ja-JP" dirty="0" smtClean="0"/>
              <a:t>Comparison between Green and Blue</a:t>
            </a:r>
          </a:p>
          <a:p>
            <a:pPr lvl="1"/>
            <a:r>
              <a:rPr lang="en-US" altLang="ja-JP" dirty="0" smtClean="0"/>
              <a:t>DCA from beam center does not have any bias of </a:t>
            </a:r>
            <a:r>
              <a:rPr lang="en-US" altLang="ja-JP" dirty="0" err="1" smtClean="0"/>
              <a:t>vtx</a:t>
            </a:r>
            <a:r>
              <a:rPr lang="en-US" altLang="ja-JP" dirty="0" smtClean="0"/>
              <a:t> finding.</a:t>
            </a:r>
            <a:endParaRPr kumimoji="1" lang="en-US" altLang="ja-JP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HHJ meeting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6</a:t>
            </a:fld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1747749" y="620688"/>
            <a:ext cx="5992603" cy="4275593"/>
            <a:chOff x="971600" y="620688"/>
            <a:chExt cx="7165694" cy="511256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620688"/>
              <a:ext cx="7165694" cy="48245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2627784" y="1628800"/>
              <a:ext cx="445154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Red: </a:t>
              </a:r>
              <a:r>
                <a:rPr kumimoji="1" lang="en-US" altLang="ja-JP" dirty="0" smtClean="0">
                  <a:solidFill>
                    <a:srgbClr val="FF0000"/>
                  </a:solidFill>
                </a:rPr>
                <a:t>DCA from prim. </a:t>
              </a:r>
              <a:r>
                <a:rPr kumimoji="1" lang="en-US" altLang="ja-JP" dirty="0" err="1" smtClean="0">
                  <a:solidFill>
                    <a:srgbClr val="FF0000"/>
                  </a:solidFill>
                </a:rPr>
                <a:t>Vtx</a:t>
              </a:r>
              <a:r>
                <a:rPr kumimoji="1" lang="en-US" altLang="ja-JP" dirty="0" smtClean="0">
                  <a:solidFill>
                    <a:srgbClr val="FF0000"/>
                  </a:solidFill>
                </a:rPr>
                <a:t> (100&lt;</a:t>
              </a:r>
              <a:r>
                <a:rPr kumimoji="1" lang="en-US" altLang="ja-JP" dirty="0" err="1" smtClean="0">
                  <a:solidFill>
                    <a:srgbClr val="FF0000"/>
                  </a:solidFill>
                </a:rPr>
                <a:t>bbcq</a:t>
              </a:r>
              <a:r>
                <a:rPr kumimoji="1" lang="en-US" altLang="ja-JP" dirty="0" smtClean="0">
                  <a:solidFill>
                    <a:srgbClr val="FF0000"/>
                  </a:solidFill>
                </a:rPr>
                <a:t>&lt;200)</a:t>
              </a:r>
            </a:p>
            <a:p>
              <a:r>
                <a:rPr lang="en-US" altLang="ja-JP" dirty="0">
                  <a:solidFill>
                    <a:srgbClr val="00B050"/>
                  </a:solidFill>
                </a:rPr>
                <a:t>Green: </a:t>
              </a:r>
              <a:r>
                <a:rPr lang="en-US" altLang="ja-JP" dirty="0" smtClean="0">
                  <a:solidFill>
                    <a:srgbClr val="00B050"/>
                  </a:solidFill>
                </a:rPr>
                <a:t>DCA from prim </a:t>
              </a:r>
              <a:r>
                <a:rPr lang="en-US" altLang="ja-JP" dirty="0" err="1" smtClean="0">
                  <a:solidFill>
                    <a:srgbClr val="00B050"/>
                  </a:solidFill>
                </a:rPr>
                <a:t>vtx</a:t>
              </a:r>
              <a:r>
                <a:rPr lang="en-US" altLang="ja-JP" dirty="0">
                  <a:solidFill>
                    <a:srgbClr val="00B050"/>
                  </a:solidFill>
                </a:rPr>
                <a:t> </a:t>
              </a:r>
              <a:r>
                <a:rPr lang="en-US" altLang="ja-JP" dirty="0" smtClean="0">
                  <a:solidFill>
                    <a:srgbClr val="00B050"/>
                  </a:solidFill>
                </a:rPr>
                <a:t>(200&lt;</a:t>
              </a:r>
              <a:r>
                <a:rPr lang="en-US" altLang="ja-JP" dirty="0" err="1" smtClean="0">
                  <a:solidFill>
                    <a:srgbClr val="00B050"/>
                  </a:solidFill>
                </a:rPr>
                <a:t>bbcq</a:t>
              </a:r>
              <a:r>
                <a:rPr lang="en-US" altLang="ja-JP" dirty="0" smtClean="0">
                  <a:solidFill>
                    <a:srgbClr val="00B050"/>
                  </a:solidFill>
                </a:rPr>
                <a:t>&lt;300)</a:t>
              </a:r>
              <a:endParaRPr kumimoji="1" lang="en-US" altLang="ja-JP" dirty="0" smtClean="0">
                <a:solidFill>
                  <a:srgbClr val="FF0000"/>
                </a:solidFill>
              </a:endParaRPr>
            </a:p>
            <a:p>
              <a:r>
                <a:rPr lang="en-US" altLang="ja-JP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Blue: </a:t>
              </a:r>
              <a:r>
                <a:rPr lang="en-US" altLang="ja-JP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DCA from beam center (100&lt;</a:t>
              </a:r>
              <a:r>
                <a:rPr lang="en-US" altLang="ja-JP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bbcq</a:t>
              </a:r>
              <a:r>
                <a:rPr lang="en-US" altLang="ja-JP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&lt;200)</a:t>
              </a:r>
              <a:endPara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6414314" y="5363924"/>
              <a:ext cx="13372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2D-DCA(cm)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8586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in Peripheral </a:t>
            </a:r>
            <a:r>
              <a:rPr kumimoji="1" lang="en-US" altLang="ja-JP" dirty="0" smtClean="0"/>
              <a:t>200&lt;</a:t>
            </a:r>
            <a:r>
              <a:rPr kumimoji="1" lang="en-US" altLang="ja-JP" dirty="0" err="1" smtClean="0"/>
              <a:t>bbcq</a:t>
            </a:r>
            <a:r>
              <a:rPr kumimoji="1" lang="en-US" altLang="ja-JP" dirty="0" smtClean="0"/>
              <a:t>&lt;300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788" y="4005065"/>
            <a:ext cx="8923318" cy="2304255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DCA slope at large DCA in peripheral</a:t>
            </a:r>
          </a:p>
          <a:p>
            <a:pPr lvl="1"/>
            <a:r>
              <a:rPr lang="en-US" altLang="ja-JP" dirty="0" smtClean="0"/>
              <a:t>No background is subtracted since it is small </a:t>
            </a:r>
          </a:p>
          <a:p>
            <a:pPr lvl="1"/>
            <a:r>
              <a:rPr lang="en-US" altLang="ja-JP" dirty="0" smtClean="0"/>
              <a:t>Slope </a:t>
            </a:r>
            <a:r>
              <a:rPr kumimoji="1" lang="en-US" altLang="ja-JP" dirty="0" smtClean="0"/>
              <a:t> at DCA = 3mm is ~ 1mm</a:t>
            </a:r>
          </a:p>
          <a:p>
            <a:pPr lvl="1"/>
            <a:r>
              <a:rPr kumimoji="1" lang="en-US" altLang="ja-JP" dirty="0" smtClean="0"/>
              <a:t>Slope near the core is more steeper.</a:t>
            </a:r>
          </a:p>
          <a:p>
            <a:pPr lvl="1"/>
            <a:endParaRPr lang="en-US" altLang="ja-JP" dirty="0"/>
          </a:p>
          <a:p>
            <a:r>
              <a:rPr kumimoji="1" lang="en-US" altLang="ja-JP" dirty="0" smtClean="0"/>
              <a:t>We checked if K0s and Lambda can reproduce the DCA distribution</a:t>
            </a:r>
          </a:p>
          <a:p>
            <a:pPr lvl="1"/>
            <a:r>
              <a:rPr lang="en-US" altLang="ja-JP" dirty="0" smtClean="0"/>
              <a:t>Showing </a:t>
            </a:r>
            <a:r>
              <a:rPr lang="en-US" altLang="ja-JP" dirty="0" smtClean="0"/>
              <a:t>in next page.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937" y="692698"/>
            <a:ext cx="2667536" cy="18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564904"/>
            <a:ext cx="2664297" cy="181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87" y="705639"/>
            <a:ext cx="4259200" cy="292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267744" y="1340768"/>
            <a:ext cx="14736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DCA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BG (5 degree)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20977" y="3491716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349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28228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pT</a:t>
            </a:r>
            <a:r>
              <a:rPr kumimoji="1" lang="en-US" altLang="ja-JP" dirty="0" smtClean="0"/>
              <a:t> distribution </a:t>
            </a:r>
            <a:r>
              <a:rPr lang="en-US" altLang="ja-JP" dirty="0" smtClean="0"/>
              <a:t>of </a:t>
            </a:r>
            <a:r>
              <a:rPr kumimoji="1" lang="en-US" altLang="ja-JP" dirty="0" smtClean="0"/>
              <a:t>Ks and Lambda decays</a:t>
            </a:r>
            <a:r>
              <a:rPr kumimoji="1" lang="ja-JP" altLang="en-US" dirty="0" smtClean="0"/>
              <a:t>　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Pythia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1722" y="4324573"/>
            <a:ext cx="8157592" cy="2522768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/>
              <a:t>Particle ratio in </a:t>
            </a:r>
            <a:r>
              <a:rPr lang="en-US" altLang="ja-JP" dirty="0" err="1"/>
              <a:t>Pythia</a:t>
            </a:r>
            <a:endParaRPr lang="en-US" altLang="ja-JP" dirty="0"/>
          </a:p>
          <a:p>
            <a:pPr lvl="1"/>
            <a:r>
              <a:rPr lang="en-US" altLang="ja-JP" dirty="0"/>
              <a:t>(Pi+ + Pi-  from K0s)/(All Pi+ + Pi-) ~ 1%</a:t>
            </a:r>
          </a:p>
          <a:p>
            <a:pPr lvl="1"/>
            <a:r>
              <a:rPr lang="en-US" altLang="ja-JP" dirty="0"/>
              <a:t>P from Lambda/(all pi+ + pi-) ~ 0.5%</a:t>
            </a:r>
          </a:p>
          <a:p>
            <a:pPr lvl="2"/>
            <a:r>
              <a:rPr lang="en-US" altLang="ja-JP" dirty="0"/>
              <a:t>Pi from Lambda is softer than p.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>
                <a:solidFill>
                  <a:srgbClr val="00B050"/>
                </a:solidFill>
              </a:rPr>
              <a:t>More Ks and Lambda in </a:t>
            </a:r>
            <a:r>
              <a:rPr lang="en-US" altLang="ja-JP" dirty="0" err="1">
                <a:solidFill>
                  <a:srgbClr val="00B050"/>
                </a:solidFill>
              </a:rPr>
              <a:t>AuAu</a:t>
            </a:r>
            <a:r>
              <a:rPr lang="en-US" altLang="ja-JP" dirty="0">
                <a:solidFill>
                  <a:srgbClr val="00B050"/>
                </a:solidFill>
              </a:rPr>
              <a:t> due to radial flow, strangeness enhancement, and recombination effects.</a:t>
            </a:r>
          </a:p>
          <a:p>
            <a:pPr lvl="1"/>
            <a:r>
              <a:rPr lang="en-US" altLang="ja-JP" dirty="0" err="1">
                <a:solidFill>
                  <a:srgbClr val="FF0000"/>
                </a:solidFill>
              </a:rPr>
              <a:t>Realitstic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 err="1">
                <a:solidFill>
                  <a:srgbClr val="FF0000"/>
                </a:solidFill>
              </a:rPr>
              <a:t>paritcle</a:t>
            </a:r>
            <a:r>
              <a:rPr lang="en-US" altLang="ja-JP" dirty="0">
                <a:solidFill>
                  <a:srgbClr val="FF0000"/>
                </a:solidFill>
              </a:rPr>
              <a:t> composition of </a:t>
            </a:r>
            <a:r>
              <a:rPr lang="en-US" altLang="ja-JP" dirty="0" err="1">
                <a:solidFill>
                  <a:srgbClr val="FF0000"/>
                </a:solidFill>
              </a:rPr>
              <a:t>AuAu</a:t>
            </a:r>
            <a:r>
              <a:rPr lang="en-US" altLang="ja-JP" dirty="0">
                <a:solidFill>
                  <a:srgbClr val="FF0000"/>
                </a:solidFill>
              </a:rPr>
              <a:t> should be used for quantitative comparison</a:t>
            </a:r>
          </a:p>
          <a:p>
            <a:endParaRPr lang="en-US" altLang="ja-JP" dirty="0" smtClean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5496" y="1228228"/>
            <a:ext cx="4557147" cy="3096344"/>
            <a:chOff x="35496" y="577577"/>
            <a:chExt cx="4832557" cy="3283471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577577"/>
              <a:ext cx="4832557" cy="3283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1619672" y="1432381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70C0"/>
                  </a:solidFill>
                </a:rPr>
                <a:t>pi+ + pi-</a:t>
              </a:r>
              <a:endParaRPr kumimoji="1" lang="ja-JP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619672" y="2224469"/>
              <a:ext cx="511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solidFill>
                    <a:srgbClr val="00B050"/>
                  </a:solidFill>
                </a:rPr>
                <a:t>K0s</a:t>
              </a:r>
              <a:endParaRPr kumimoji="1" lang="ja-JP" altLang="en-US" dirty="0">
                <a:solidFill>
                  <a:srgbClr val="00B050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95536" y="2883574"/>
              <a:ext cx="18397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pi+ + pi- from Ks decay (25mm)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4572000" y="1228228"/>
            <a:ext cx="4572000" cy="3134485"/>
            <a:chOff x="35496" y="3356992"/>
            <a:chExt cx="5146558" cy="3528392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3356992"/>
              <a:ext cx="5146558" cy="3528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テキスト ボックス 12"/>
            <p:cNvSpPr txBox="1"/>
            <p:nvPr/>
          </p:nvSpPr>
          <p:spPr>
            <a:xfrm>
              <a:off x="1331641" y="3979637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70C0"/>
                  </a:solidFill>
                </a:rPr>
                <a:t>pi+ + pi-</a:t>
              </a:r>
              <a:endParaRPr kumimoji="1" lang="ja-JP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39553" y="4248064"/>
              <a:ext cx="823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FFFF"/>
                  </a:solidFill>
                </a:rPr>
                <a:t>proton</a:t>
              </a:r>
              <a:endParaRPr kumimoji="1" lang="ja-JP" altLang="en-US" dirty="0">
                <a:solidFill>
                  <a:srgbClr val="00FFFF"/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475657" y="5030860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B050"/>
                  </a:solidFill>
                </a:rPr>
                <a:t>lambda</a:t>
              </a:r>
              <a:endParaRPr kumimoji="1" lang="ja-JP" altLang="en-US" dirty="0">
                <a:solidFill>
                  <a:srgbClr val="00B050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204256" y="5904248"/>
              <a:ext cx="15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solidFill>
                    <a:srgbClr val="FF66FF"/>
                  </a:solidFill>
                </a:rPr>
                <a:t>p from lambda</a:t>
              </a:r>
              <a:endParaRPr kumimoji="1" lang="ja-JP" altLang="en-US" dirty="0">
                <a:solidFill>
                  <a:srgbClr val="FF66FF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95537" y="5544208"/>
              <a:ext cx="16204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solidFill>
                    <a:srgbClr val="FF0000"/>
                  </a:solidFill>
                </a:rPr>
                <a:t>pi from lambda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62438" y="3746929"/>
              <a:ext cx="190693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/>
                <a:t>注：</a:t>
              </a:r>
              <a:r>
                <a:rPr lang="en-US" altLang="ja-JP" sz="1600" dirty="0" smtClean="0"/>
                <a:t>p </a:t>
              </a:r>
              <a:r>
                <a:rPr lang="ja-JP" altLang="en-US" sz="1600" dirty="0" smtClean="0"/>
                <a:t>は</a:t>
              </a:r>
              <a:r>
                <a:rPr lang="en-US" altLang="ja-JP" sz="1600" dirty="0" err="1" smtClean="0"/>
                <a:t>pbar</a:t>
              </a:r>
              <a:r>
                <a:rPr lang="ja-JP" altLang="en-US" sz="1600" dirty="0" smtClean="0"/>
                <a:t>を含まないが、</a:t>
              </a:r>
              <a:r>
                <a:rPr lang="en-US" altLang="ja-JP" sz="1600" dirty="0" smtClean="0">
                  <a:latin typeface="Symbol" pitchFamily="18" charset="2"/>
                </a:rPr>
                <a:t>L</a:t>
              </a:r>
              <a:r>
                <a:rPr lang="ja-JP" altLang="en-US" sz="1600" dirty="0" smtClean="0"/>
                <a:t>は</a:t>
              </a:r>
              <a:r>
                <a:rPr lang="en-US" altLang="ja-JP" sz="1600" dirty="0" smtClean="0"/>
                <a:t>anti</a:t>
              </a:r>
              <a:r>
                <a:rPr lang="ja-JP" altLang="en-US" sz="1600" dirty="0" smtClean="0"/>
                <a:t>を含む。</a:t>
              </a:r>
              <a:r>
                <a:rPr lang="en-US" altLang="ja-JP" sz="1600" dirty="0" smtClean="0"/>
                <a:t>Pi from </a:t>
              </a:r>
              <a:r>
                <a:rPr lang="en-US" altLang="ja-JP" sz="1600" dirty="0" smtClean="0">
                  <a:latin typeface="Symbol" pitchFamily="18" charset="2"/>
                </a:rPr>
                <a:t>L</a:t>
              </a:r>
              <a:r>
                <a:rPr lang="ja-JP" altLang="en-US" sz="1600" dirty="0" smtClean="0"/>
                <a:t>は</a:t>
              </a:r>
              <a:r>
                <a:rPr lang="en-US" altLang="ja-JP" sz="1600" dirty="0" smtClean="0"/>
                <a:t>pi+</a:t>
              </a:r>
              <a:r>
                <a:rPr lang="ja-JP" altLang="en-US" sz="1600" dirty="0" smtClean="0"/>
                <a:t>と</a:t>
              </a:r>
              <a:r>
                <a:rPr lang="en-US" altLang="ja-JP" sz="1600" dirty="0" smtClean="0"/>
                <a:t>pi-</a:t>
              </a:r>
              <a:r>
                <a:rPr lang="ja-JP" altLang="en-US" sz="1600" dirty="0" smtClean="0"/>
                <a:t>の和</a:t>
              </a:r>
              <a:endParaRPr kumimoji="1" lang="ja-JP" altLang="en-US" sz="1600" dirty="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452811" y="1208220"/>
            <a:ext cx="1293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K0s (</a:t>
            </a:r>
            <a:r>
              <a:rPr lang="en-US" altLang="ja-JP" dirty="0" err="1" smtClean="0"/>
              <a:t>Pythia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5068433" y="1196752"/>
            <a:ext cx="166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Lambda(</a:t>
            </a:r>
            <a:r>
              <a:rPr lang="en-US" altLang="ja-JP" dirty="0" err="1" smtClean="0"/>
              <a:t>Pythia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19" name="スライド番号プレースホルダー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39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18058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from K0s and Lambda decays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79912" y="620689"/>
            <a:ext cx="5364088" cy="6408712"/>
          </a:xfrm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 smtClean="0"/>
              <a:t>Simulation</a:t>
            </a:r>
          </a:p>
          <a:p>
            <a:pPr lvl="1"/>
            <a:r>
              <a:rPr kumimoji="1" lang="en-US" altLang="ja-JP" dirty="0" smtClean="0"/>
              <a:t>DCA from K0s and Lambda decays.</a:t>
            </a:r>
          </a:p>
          <a:p>
            <a:pPr lvl="2"/>
            <a:r>
              <a:rPr kumimoji="1" lang="en-US" altLang="ja-JP" dirty="0" smtClean="0"/>
              <a:t>K0s and Lambda are calculated by </a:t>
            </a:r>
            <a:r>
              <a:rPr kumimoji="1" lang="en-US" altLang="ja-JP" dirty="0" err="1" smtClean="0"/>
              <a:t>Pythia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No detector and tracking effect is included</a:t>
            </a:r>
          </a:p>
          <a:p>
            <a:pPr lvl="1"/>
            <a:r>
              <a:rPr lang="en-US" altLang="ja-JP" dirty="0" smtClean="0"/>
              <a:t>K0s and Lambda make large DCA components.</a:t>
            </a:r>
          </a:p>
          <a:p>
            <a:pPr lvl="2"/>
            <a:r>
              <a:rPr lang="en-US" altLang="ja-JP" dirty="0" smtClean="0"/>
              <a:t>Lambda is steeper than K0s</a:t>
            </a:r>
          </a:p>
          <a:p>
            <a:pPr lvl="2"/>
            <a:r>
              <a:rPr lang="en-US" altLang="ja-JP" dirty="0" smtClean="0"/>
              <a:t>K0s slope is  ~1mm</a:t>
            </a:r>
          </a:p>
          <a:p>
            <a:endParaRPr lang="en-US" altLang="ja-JP" dirty="0"/>
          </a:p>
          <a:p>
            <a:r>
              <a:rPr lang="en-US" altLang="ja-JP" dirty="0" smtClean="0"/>
              <a:t>Compare </a:t>
            </a:r>
            <a:r>
              <a:rPr lang="en-US" altLang="ja-JP" dirty="0"/>
              <a:t>the DCA slope </a:t>
            </a:r>
            <a:r>
              <a:rPr lang="en-US" altLang="ja-JP" dirty="0" smtClean="0"/>
              <a:t>between </a:t>
            </a:r>
            <a:r>
              <a:rPr lang="en-US" altLang="ja-JP" dirty="0"/>
              <a:t>data and </a:t>
            </a:r>
            <a:r>
              <a:rPr lang="en-US" altLang="ja-JP" dirty="0" err="1"/>
              <a:t>Pythia</a:t>
            </a:r>
            <a:endParaRPr lang="en-US" altLang="ja-JP" dirty="0"/>
          </a:p>
          <a:p>
            <a:endParaRPr lang="en-US" altLang="ja-JP" dirty="0"/>
          </a:p>
          <a:p>
            <a:pPr marL="400050" lvl="1" indent="-400050"/>
            <a:r>
              <a:rPr lang="en-US" altLang="ja-JP" dirty="0"/>
              <a:t>Slope is similar (consistent) with K0s and Lambda decays in peripheral</a:t>
            </a:r>
          </a:p>
          <a:p>
            <a:pPr marL="800100" lvl="2" indent="-400050"/>
            <a:r>
              <a:rPr lang="en-US" altLang="ja-JP" dirty="0"/>
              <a:t>Slope at large DCA is consistent with K0s decay</a:t>
            </a:r>
          </a:p>
          <a:p>
            <a:pPr marL="800100" lvl="2" indent="-400050"/>
            <a:r>
              <a:rPr lang="en-US" altLang="ja-JP" dirty="0"/>
              <a:t>Slope at DCA=0.1cm is steeper. This is due to the Lambda contribution</a:t>
            </a:r>
          </a:p>
          <a:p>
            <a:pPr lvl="1"/>
            <a:r>
              <a:rPr lang="en-US" altLang="ja-JP" dirty="0"/>
              <a:t>Relative yield of DCA</a:t>
            </a:r>
          </a:p>
          <a:p>
            <a:pPr lvl="2"/>
            <a:r>
              <a:rPr lang="en-US" altLang="ja-JP" dirty="0"/>
              <a:t>DCA(K0s+Lambda) / DCA(all)  = DCA(0.5-4mm) / DCA(0-4mm) = 1.78%</a:t>
            </a:r>
          </a:p>
          <a:p>
            <a:pPr lvl="2"/>
            <a:r>
              <a:rPr lang="en-US" altLang="ja-JP" dirty="0"/>
              <a:t>1.78 % is roughly consistent with K0s (1%)+ Lambda(0.5%) decay</a:t>
            </a:r>
          </a:p>
          <a:p>
            <a:r>
              <a:rPr lang="en-US" altLang="ja-JP" dirty="0"/>
              <a:t>From this study, we found that wider DCA distribution is  consistent with  K0s + Lambda decays</a:t>
            </a:r>
          </a:p>
          <a:p>
            <a:pPr lvl="1"/>
            <a:r>
              <a:rPr lang="en-US" altLang="ja-JP" dirty="0"/>
              <a:t>We must check this using full PISA </a:t>
            </a:r>
            <a:r>
              <a:rPr lang="en-US" altLang="ja-JP" dirty="0" smtClean="0"/>
              <a:t>simulation</a:t>
            </a:r>
            <a:endParaRPr lang="en-US" altLang="ja-JP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1" y="908720"/>
            <a:ext cx="353759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" y="3685674"/>
            <a:ext cx="356167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2256411" y="3244334"/>
            <a:ext cx="1093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DCA(mm)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256411" y="5989930"/>
            <a:ext cx="1093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DCA(mm)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28219" y="2461538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K0s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248299" y="4117722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Lambda</a:t>
            </a:r>
            <a:endParaRPr lang="ja-JP" altLang="en-US" dirty="0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2012/6/6</a:t>
            </a:r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HHJ meeting</a:t>
            </a:r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E777-A6DF-499B-B539-A338569F79C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333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1779</Words>
  <Application>Microsoft Office PowerPoint</Application>
  <PresentationFormat>画面に合わせる (4:3)</PresentationFormat>
  <Paragraphs>300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​​テーマ</vt:lpstr>
      <vt:lpstr>VTX update</vt:lpstr>
      <vt:lpstr>Current Status of DCA analysis</vt:lpstr>
      <vt:lpstr>DCA resolution (Charged particle)</vt:lpstr>
      <vt:lpstr>DCA distribution for charged particles</vt:lpstr>
      <vt:lpstr>DCA for several centrality bins</vt:lpstr>
      <vt:lpstr>Primary vertex bias for Bbcq&lt;200</vt:lpstr>
      <vt:lpstr>DCA in Peripheral 200&lt;bbcq&lt;300</vt:lpstr>
      <vt:lpstr>pT distribution of Ks and Lambda decays　(Pythia)</vt:lpstr>
      <vt:lpstr>DCA from K0s and Lambda decays</vt:lpstr>
      <vt:lpstr>PISA simulation is started. DCA from k0s and Lambda decays in PISA simulation</vt:lpstr>
      <vt:lpstr>2 Background shape(5deg background)</vt:lpstr>
      <vt:lpstr>2D-DCA using the updated DCA calculation </vt:lpstr>
      <vt:lpstr>Summary</vt:lpstr>
      <vt:lpstr>backup</vt:lpstr>
      <vt:lpstr>DCA correlated with dphi</vt:lpstr>
      <vt:lpstr>Ks decays　(Pythia)</vt:lpstr>
      <vt:lpstr>Lambda decays</vt:lpstr>
      <vt:lpstr>Track Fitting</vt:lpstr>
      <vt:lpstr>Setup</vt:lpstr>
      <vt:lpstr>Possible explanation of the peak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update</dc:title>
  <dc:creator>hachiya</dc:creator>
  <cp:lastModifiedBy>hachiya</cp:lastModifiedBy>
  <cp:revision>66</cp:revision>
  <dcterms:created xsi:type="dcterms:W3CDTF">2012-06-06T20:10:11Z</dcterms:created>
  <dcterms:modified xsi:type="dcterms:W3CDTF">2012-06-07T16:37:59Z</dcterms:modified>
</cp:coreProperties>
</file>