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1" r:id="rId7"/>
    <p:sldId id="265" r:id="rId8"/>
    <p:sldId id="260" r:id="rId9"/>
    <p:sldId id="268" r:id="rId10"/>
    <p:sldId id="262" r:id="rId11"/>
    <p:sldId id="266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3903-8958-4625-B700-BD17AC42D00A}" type="datetimeFigureOut">
              <a:rPr kumimoji="1" lang="ja-JP" altLang="en-US" smtClean="0"/>
              <a:t>2012/6/14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EC882-764C-4B6E-8291-3C6246D18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4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53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9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1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8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89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10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2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43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6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6D87-F59D-445D-961C-515B8E044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48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Update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Takashi </a:t>
            </a:r>
            <a:r>
              <a:rPr kumimoji="1" lang="en-US" altLang="ja-JP" dirty="0" err="1" smtClean="0"/>
              <a:t>Hachiya</a:t>
            </a:r>
            <a:endParaRPr kumimoji="1" lang="en-US" altLang="ja-JP" dirty="0" smtClean="0"/>
          </a:p>
          <a:p>
            <a:r>
              <a:rPr lang="en-US" altLang="ja-JP" dirty="0" smtClean="0"/>
              <a:t>RIKEN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50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distribution in pi0 </a:t>
            </a:r>
            <a:r>
              <a:rPr kumimoji="1" lang="en-US" altLang="ja-JP" dirty="0" err="1" smtClean="0"/>
              <a:t>sim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4302388"/>
            <a:ext cx="8229600" cy="2183815"/>
          </a:xfrm>
        </p:spPr>
        <p:txBody>
          <a:bodyPr/>
          <a:lstStyle/>
          <a:p>
            <a:r>
              <a:rPr kumimoji="1" lang="en-US" altLang="ja-JP" dirty="0" smtClean="0"/>
              <a:t>DCA distribution</a:t>
            </a:r>
          </a:p>
          <a:p>
            <a:pPr lvl="1"/>
            <a:r>
              <a:rPr lang="en-US" altLang="ja-JP" dirty="0" err="1" smtClean="0"/>
              <a:t>Nentry</a:t>
            </a:r>
            <a:r>
              <a:rPr lang="en-US" altLang="ja-JP" dirty="0" smtClean="0"/>
              <a:t> is </a:t>
            </a:r>
            <a:r>
              <a:rPr lang="en-US" altLang="ja-JP" dirty="0" err="1" smtClean="0"/>
              <a:t>Npair</a:t>
            </a:r>
            <a:r>
              <a:rPr lang="en-US" altLang="ja-JP" dirty="0" smtClean="0"/>
              <a:t>. Should be </a:t>
            </a:r>
            <a:r>
              <a:rPr lang="en-US" altLang="ja-JP" dirty="0" err="1" smtClean="0"/>
              <a:t>Ntrack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08720"/>
            <a:ext cx="4608512" cy="315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881" y="980634"/>
            <a:ext cx="4476617" cy="307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347864" y="3933056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669449" y="3933056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211958" y="1340768"/>
            <a:ext cx="18245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e-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DCA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DCA(</a:t>
            </a:r>
            <a:r>
              <a:rPr lang="en-US" altLang="ja-JP" dirty="0" err="1" smtClean="0">
                <a:solidFill>
                  <a:srgbClr val="00B050"/>
                </a:solidFill>
              </a:rPr>
              <a:t>Dalitz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DCA(60-120MeV)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89694" y="1364575"/>
            <a:ext cx="18245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e+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DCA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DCA(</a:t>
            </a:r>
            <a:r>
              <a:rPr lang="en-US" altLang="ja-JP" dirty="0" err="1" smtClean="0">
                <a:solidFill>
                  <a:srgbClr val="00B050"/>
                </a:solidFill>
              </a:rPr>
              <a:t>Dalitz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DCA(60-120MeV)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2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解釈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274787"/>
            <a:ext cx="679132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6588224" y="1372126"/>
            <a:ext cx="1792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秋葉さんスライド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3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/>
          <a:lstStyle/>
          <a:p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phiv</a:t>
            </a:r>
            <a:r>
              <a:rPr kumimoji="1" lang="en-US" altLang="ja-JP" dirty="0" smtClean="0"/>
              <a:t> in data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Check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phiv</a:t>
            </a:r>
            <a:r>
              <a:rPr lang="en-US" altLang="ja-JP" dirty="0" smtClean="0"/>
              <a:t> using data (electron </a:t>
            </a:r>
            <a:r>
              <a:rPr lang="en-US" altLang="ja-JP" dirty="0" err="1" smtClean="0"/>
              <a:t>ntuple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The analysis code for the </a:t>
            </a:r>
            <a:r>
              <a:rPr lang="en-US" altLang="ja-JP" dirty="0" err="1" smtClean="0"/>
              <a:t>ntuple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compactCNT</a:t>
            </a:r>
            <a:r>
              <a:rPr lang="en-US" altLang="ja-JP" dirty="0" smtClean="0"/>
              <a:t> is made</a:t>
            </a:r>
          </a:p>
          <a:p>
            <a:r>
              <a:rPr kumimoji="1" lang="en-US" altLang="ja-JP" dirty="0" smtClean="0"/>
              <a:t>Clear peak at 60&lt;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&lt;120MeV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86" y="836712"/>
            <a:ext cx="4504518" cy="312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456849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8388424" y="3429000"/>
            <a:ext cx="24992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2D DCA in DATA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18499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エントリ数は</a:t>
            </a:r>
            <a:r>
              <a:rPr lang="ja-JP" altLang="en-US" dirty="0" smtClean="0"/>
              <a:t>ペア数。　</a:t>
            </a:r>
            <a:r>
              <a:rPr lang="en-US" altLang="ja-JP" dirty="0" smtClean="0"/>
              <a:t>Track</a:t>
            </a:r>
            <a:r>
              <a:rPr lang="ja-JP" altLang="en-US" dirty="0" smtClean="0"/>
              <a:t>数にする必要あり。</a:t>
            </a:r>
            <a:endParaRPr kumimoji="1" lang="ja-JP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0688"/>
            <a:ext cx="4639122" cy="314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60" y="639324"/>
            <a:ext cx="4467244" cy="3149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82369" y="1558533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e+</a:t>
            </a:r>
          </a:p>
          <a:p>
            <a:r>
              <a:rPr lang="en-US" altLang="ja-JP" dirty="0" err="1" smtClean="0"/>
              <a:t>Mee</a:t>
            </a:r>
            <a:r>
              <a:rPr lang="en-US" altLang="ja-JP" dirty="0" smtClean="0"/>
              <a:t>(60-120MeV) &amp; </a:t>
            </a:r>
            <a:r>
              <a:rPr lang="en-US" altLang="ja-JP" dirty="0" err="1" smtClean="0"/>
              <a:t>phiv</a:t>
            </a:r>
            <a:r>
              <a:rPr lang="en-US" altLang="ja-JP" dirty="0" smtClean="0"/>
              <a:t>&gt;3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004048" y="1558533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e-</a:t>
            </a:r>
          </a:p>
          <a:p>
            <a:r>
              <a:rPr lang="en-US" altLang="ja-JP" dirty="0" err="1" smtClean="0"/>
              <a:t>Mee</a:t>
            </a:r>
            <a:r>
              <a:rPr lang="en-US" altLang="ja-JP" dirty="0" smtClean="0"/>
              <a:t>(60-120MeV) &amp; </a:t>
            </a:r>
            <a:r>
              <a:rPr lang="en-US" altLang="ja-JP" dirty="0" err="1" smtClean="0"/>
              <a:t>phiv</a:t>
            </a:r>
            <a:r>
              <a:rPr lang="en-US" altLang="ja-JP" dirty="0" smtClean="0"/>
              <a:t>&gt;3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548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Simulation</a:t>
            </a:r>
            <a:r>
              <a:rPr kumimoji="1" lang="ja-JP" altLang="en-US" dirty="0" smtClean="0"/>
              <a:t>生成について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MB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pT</a:t>
            </a:r>
            <a:r>
              <a:rPr kumimoji="1" lang="ja-JP" altLang="en-US" dirty="0" smtClean="0"/>
              <a:t>分布を使って、</a:t>
            </a:r>
            <a:r>
              <a:rPr kumimoji="1" lang="en-US" altLang="ja-JP" dirty="0" smtClean="0"/>
              <a:t>Simulation</a:t>
            </a:r>
            <a:r>
              <a:rPr kumimoji="1" lang="ja-JP" altLang="en-US" dirty="0" smtClean="0"/>
              <a:t>を作成した。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Pi0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pT</a:t>
            </a:r>
            <a:r>
              <a:rPr lang="ja-JP" altLang="en-US" dirty="0" smtClean="0"/>
              <a:t>分布を</a:t>
            </a:r>
            <a:r>
              <a:rPr lang="en-US" altLang="ja-JP" dirty="0" smtClean="0"/>
              <a:t>Fit</a:t>
            </a:r>
            <a:r>
              <a:rPr lang="ja-JP" altLang="en-US" dirty="0" smtClean="0"/>
              <a:t>して、</a:t>
            </a:r>
            <a:r>
              <a:rPr lang="en-US" altLang="ja-JP" dirty="0" smtClean="0"/>
              <a:t>Simulation</a:t>
            </a:r>
            <a:r>
              <a:rPr lang="ja-JP" altLang="en-US" dirty="0" smtClean="0"/>
              <a:t>を作成する予定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Conversion</a:t>
            </a:r>
            <a:r>
              <a:rPr kumimoji="1" lang="ja-JP" altLang="en-US" dirty="0" smtClean="0"/>
              <a:t>解析について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Mee</a:t>
            </a:r>
            <a:r>
              <a:rPr kumimoji="1" lang="ja-JP" altLang="en-US" dirty="0" smtClean="0"/>
              <a:t>を解析し、</a:t>
            </a:r>
            <a:r>
              <a:rPr lang="en-US" altLang="ja-JP" dirty="0" smtClean="0"/>
              <a:t>Conversion</a:t>
            </a:r>
            <a:r>
              <a:rPr lang="ja-JP" altLang="en-US" dirty="0" smtClean="0"/>
              <a:t>を</a:t>
            </a:r>
            <a:r>
              <a:rPr lang="en-US" altLang="ja-JP" dirty="0" smtClean="0"/>
              <a:t>Tag</a:t>
            </a:r>
            <a:r>
              <a:rPr lang="ja-JP" altLang="en-US" dirty="0" smtClean="0"/>
              <a:t>できることが分かった。</a:t>
            </a:r>
            <a:endParaRPr lang="en-US" altLang="ja-JP" dirty="0" smtClean="0"/>
          </a:p>
          <a:p>
            <a:pPr lvl="2"/>
            <a:r>
              <a:rPr kumimoji="1" lang="en-US" altLang="ja-JP" dirty="0" err="1"/>
              <a:t>Ntuple</a:t>
            </a:r>
            <a:r>
              <a:rPr kumimoji="1" lang="en-US" altLang="ja-JP" dirty="0"/>
              <a:t>, </a:t>
            </a:r>
            <a:r>
              <a:rPr kumimoji="1" lang="en-US" altLang="ja-JP" dirty="0" err="1" smtClean="0"/>
              <a:t>CompactCNT</a:t>
            </a:r>
            <a:r>
              <a:rPr kumimoji="1" lang="ja-JP" altLang="en-US" dirty="0" smtClean="0"/>
              <a:t>の両方で解析コードを作成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Tag</a:t>
            </a:r>
            <a:r>
              <a:rPr lang="ja-JP" altLang="en-US" dirty="0" smtClean="0"/>
              <a:t>した</a:t>
            </a:r>
            <a:r>
              <a:rPr lang="en-US" altLang="ja-JP" dirty="0" smtClean="0"/>
              <a:t>Conversion</a:t>
            </a:r>
            <a:r>
              <a:rPr lang="ja-JP" altLang="en-US" dirty="0" smtClean="0"/>
              <a:t>を使って、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DCA</a:t>
            </a:r>
            <a:r>
              <a:rPr kumimoji="1" lang="ja-JP" altLang="en-US" dirty="0" smtClean="0"/>
              <a:t>分布、</a:t>
            </a:r>
            <a:r>
              <a:rPr kumimoji="1" lang="en-US" altLang="ja-JP" dirty="0" err="1" smtClean="0"/>
              <a:t>dphi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dz</a:t>
            </a:r>
            <a:r>
              <a:rPr kumimoji="1" lang="ja-JP" altLang="en-US" dirty="0" smtClean="0"/>
              <a:t>分布をチェックし、データ中で</a:t>
            </a:r>
            <a:r>
              <a:rPr kumimoji="1" lang="en-US" altLang="ja-JP" dirty="0" smtClean="0"/>
              <a:t>BG</a:t>
            </a:r>
            <a:r>
              <a:rPr kumimoji="1" lang="ja-JP" altLang="en-US" dirty="0" smtClean="0"/>
              <a:t>を削除できるカットを探す。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Conversion</a:t>
            </a:r>
            <a:r>
              <a:rPr lang="ja-JP" altLang="en-US" dirty="0" smtClean="0"/>
              <a:t>トラックをデータに</a:t>
            </a:r>
            <a:r>
              <a:rPr lang="en-US" altLang="ja-JP" dirty="0" smtClean="0"/>
              <a:t>Embed</a:t>
            </a:r>
            <a:r>
              <a:rPr lang="ja-JP" altLang="en-US" dirty="0" smtClean="0"/>
              <a:t>することで同様の解析を行う。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Conversion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BG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Yield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Study</a:t>
            </a:r>
            <a:r>
              <a:rPr kumimoji="1" lang="ja-JP" altLang="en-US" dirty="0" smtClean="0"/>
              <a:t>する。</a:t>
            </a:r>
            <a:endParaRPr lang="en-US" altLang="ja-JP" dirty="0"/>
          </a:p>
          <a:p>
            <a:pPr lvl="2"/>
            <a:r>
              <a:rPr kumimoji="1" lang="en-US" altLang="ja-JP" dirty="0" smtClean="0"/>
              <a:t>Sasha</a:t>
            </a:r>
            <a:r>
              <a:rPr kumimoji="1" lang="ja-JP" altLang="en-US" dirty="0" smtClean="0"/>
              <a:t>が来ているので</a:t>
            </a:r>
            <a:r>
              <a:rPr kumimoji="1" lang="en-US" altLang="ja-JP" dirty="0" smtClean="0"/>
              <a:t>Embedding</a:t>
            </a:r>
            <a:r>
              <a:rPr kumimoji="1" lang="ja-JP" altLang="en-US" dirty="0" smtClean="0"/>
              <a:t>の方法を聞く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45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Analysis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832648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Reported</a:t>
            </a:r>
          </a:p>
          <a:p>
            <a:pPr lvl="1"/>
            <a:r>
              <a:rPr lang="en-US" altLang="ja-JP" dirty="0" smtClean="0"/>
              <a:t>Calibration is almost done for the </a:t>
            </a:r>
            <a:r>
              <a:rPr lang="en-US" altLang="ja-JP" dirty="0" err="1" smtClean="0"/>
              <a:t>pp</a:t>
            </a:r>
            <a:r>
              <a:rPr lang="en-US" altLang="ja-JP" dirty="0" smtClean="0"/>
              <a:t> 200GeV production</a:t>
            </a:r>
          </a:p>
          <a:p>
            <a:pPr lvl="2"/>
            <a:r>
              <a:rPr kumimoji="1" lang="en-US" altLang="ja-JP" dirty="0" smtClean="0"/>
              <a:t>2days for the ladder by ladder alignment</a:t>
            </a:r>
          </a:p>
          <a:p>
            <a:pPr lvl="2"/>
            <a:r>
              <a:rPr lang="en-US" altLang="ja-JP" dirty="0" smtClean="0"/>
              <a:t>Others(</a:t>
            </a:r>
            <a:r>
              <a:rPr lang="en-US" altLang="ja-JP" dirty="0" err="1" smtClean="0"/>
              <a:t>hot&amp;dead</a:t>
            </a:r>
            <a:r>
              <a:rPr lang="en-US" altLang="ja-JP" dirty="0" smtClean="0"/>
              <a:t>, offset and beam center ) are done basically. </a:t>
            </a:r>
          </a:p>
          <a:p>
            <a:pPr lvl="1"/>
            <a:r>
              <a:rPr lang="en-US" altLang="ja-JP" dirty="0" smtClean="0"/>
              <a:t>(Need to check the pixel hot dead made by </a:t>
            </a:r>
            <a:r>
              <a:rPr lang="en-US" altLang="ja-JP" dirty="0" err="1" smtClean="0"/>
              <a:t>JohnC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Many runs are dead in the </a:t>
            </a:r>
            <a:r>
              <a:rPr kumimoji="1" lang="en-US" altLang="ja-JP" dirty="0" smtClean="0"/>
              <a:t>run by run live area plot</a:t>
            </a:r>
          </a:p>
          <a:p>
            <a:r>
              <a:rPr lang="en-US" altLang="ja-JP" dirty="0" smtClean="0"/>
              <a:t>Copy data to CCJ</a:t>
            </a:r>
          </a:p>
          <a:p>
            <a:pPr lvl="1"/>
            <a:r>
              <a:rPr kumimoji="1" lang="en-US" altLang="ja-JP" dirty="0" smtClean="0"/>
              <a:t>Successfully certificated.</a:t>
            </a:r>
          </a:p>
          <a:p>
            <a:pPr lvl="1"/>
            <a:r>
              <a:rPr lang="en-US" altLang="ja-JP" dirty="0" smtClean="0"/>
              <a:t>But due to some problem, the transfer is failed.</a:t>
            </a:r>
          </a:p>
          <a:p>
            <a:pPr lvl="2"/>
            <a:r>
              <a:rPr lang="en-US" altLang="ja-JP" dirty="0" smtClean="0"/>
              <a:t>RCF and CCJ guys are trying to figure out what the problem is.</a:t>
            </a:r>
          </a:p>
          <a:p>
            <a:r>
              <a:rPr kumimoji="1" lang="en-US" altLang="ja-JP" dirty="0" err="1" smtClean="0"/>
              <a:t>P+p</a:t>
            </a:r>
            <a:r>
              <a:rPr kumimoji="1" lang="en-US" altLang="ja-JP" dirty="0" smtClean="0"/>
              <a:t> mini-production</a:t>
            </a:r>
          </a:p>
          <a:p>
            <a:pPr lvl="1"/>
            <a:r>
              <a:rPr lang="en-US" altLang="ja-JP" dirty="0" smtClean="0"/>
              <a:t>Is requested to check the stability and time consumption for re-tracking of </a:t>
            </a:r>
            <a:r>
              <a:rPr lang="en-US" altLang="ja-JP" dirty="0" err="1" smtClean="0"/>
              <a:t>SATrack</a:t>
            </a:r>
            <a:r>
              <a:rPr lang="en-US" altLang="ja-JP" dirty="0" smtClean="0"/>
              <a:t>, but not started yet. </a:t>
            </a:r>
          </a:p>
          <a:p>
            <a:r>
              <a:rPr lang="en-US" altLang="ja-JP" dirty="0" smtClean="0"/>
              <a:t>Asked about the VTX code</a:t>
            </a:r>
          </a:p>
          <a:p>
            <a:pPr lvl="1"/>
            <a:r>
              <a:rPr lang="en-US" altLang="ja-JP" dirty="0" smtClean="0"/>
              <a:t>If the projected point is in the dead area,  is it better not to look for the closest hit at the layer</a:t>
            </a:r>
          </a:p>
          <a:p>
            <a:pPr lvl="1"/>
            <a:r>
              <a:rPr lang="en-US" altLang="ja-JP" dirty="0" smtClean="0"/>
              <a:t>How much can the primary vertex be reconstructed in p + p.</a:t>
            </a:r>
          </a:p>
          <a:p>
            <a:pPr lvl="2"/>
            <a:r>
              <a:rPr lang="en-US" altLang="ja-JP" dirty="0" smtClean="0"/>
              <a:t>Ask Akimoto-kun to check using the data. </a:t>
            </a:r>
          </a:p>
          <a:p>
            <a:pPr lvl="1"/>
            <a:r>
              <a:rPr lang="en-US" altLang="ja-JP" dirty="0" smtClean="0"/>
              <a:t>FVTX group want to use the VTX hit position for the FVTX reconstruction.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45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11" y="4179365"/>
            <a:ext cx="3664361" cy="253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0738" y="836712"/>
            <a:ext cx="8229600" cy="2448272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Tracking</a:t>
            </a:r>
            <a:r>
              <a:rPr lang="ja-JP" altLang="en-US" dirty="0" smtClean="0"/>
              <a:t>にバグあり。</a:t>
            </a:r>
            <a:r>
              <a:rPr lang="en-US" altLang="ja-JP" dirty="0" smtClean="0"/>
              <a:t>	</a:t>
            </a:r>
          </a:p>
          <a:p>
            <a:pPr lvl="1"/>
            <a:r>
              <a:rPr lang="en-US" altLang="ja-JP" dirty="0" smtClean="0"/>
              <a:t>|DCA</a:t>
            </a:r>
            <a:r>
              <a:rPr lang="en-US" altLang="ja-JP" dirty="0"/>
              <a:t>|&gt;</a:t>
            </a:r>
            <a:r>
              <a:rPr lang="en-US" altLang="ja-JP" dirty="0" smtClean="0"/>
              <a:t>0.5cm</a:t>
            </a:r>
            <a:r>
              <a:rPr lang="ja-JP" altLang="en-US" dirty="0" smtClean="0"/>
              <a:t>を測定できない問題があった。</a:t>
            </a:r>
            <a:endParaRPr lang="en-US" altLang="ja-JP" dirty="0"/>
          </a:p>
          <a:p>
            <a:r>
              <a:rPr lang="ja-JP" altLang="en-US" dirty="0" smtClean="0"/>
              <a:t>バグの箇所を発見し、デバッグ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テストを行う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SvxCentralTrackReco</a:t>
            </a:r>
            <a:r>
              <a:rPr lang="en-US" altLang="ja-JP" dirty="0" smtClean="0"/>
              <a:t>::</a:t>
            </a:r>
            <a:r>
              <a:rPr lang="en-US" altLang="ja-JP" dirty="0" err="1" smtClean="0"/>
              <a:t>LinkCluster</a:t>
            </a:r>
            <a:r>
              <a:rPr lang="ja-JP" altLang="en-US" dirty="0"/>
              <a:t>中</a:t>
            </a:r>
            <a:r>
              <a:rPr lang="ja-JP" altLang="en-US" dirty="0" smtClean="0"/>
              <a:t>で、</a:t>
            </a:r>
            <a:r>
              <a:rPr lang="en-US" altLang="ja-JP" dirty="0" err="1" smtClean="0"/>
              <a:t>SvxClusterContainer</a:t>
            </a:r>
            <a:r>
              <a:rPr lang="ja-JP" altLang="en-US" dirty="0" smtClean="0"/>
              <a:t>によるクラスタリスト取得時、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=0.2</a:t>
            </a:r>
            <a:r>
              <a:rPr lang="ja-JP" altLang="en-US" dirty="0" smtClean="0"/>
              <a:t>を使っていたために、</a:t>
            </a:r>
            <a:r>
              <a:rPr lang="en-US" altLang="ja-JP" dirty="0" smtClean="0"/>
              <a:t>B0</a:t>
            </a:r>
            <a:r>
              <a:rPr lang="ja-JP" altLang="en-US" dirty="0" smtClean="0"/>
              <a:t>で</a:t>
            </a:r>
            <a:r>
              <a:rPr lang="en-US" altLang="ja-JP" dirty="0" smtClean="0"/>
              <a:t>0.5</a:t>
            </a:r>
            <a:r>
              <a:rPr lang="ja-JP" altLang="en-US" dirty="0" smtClean="0"/>
              <a:t>㎝</a:t>
            </a:r>
            <a:r>
              <a:rPr lang="en-US" altLang="ja-JP" dirty="0" smtClean="0"/>
              <a:t>(0.2</a:t>
            </a:r>
            <a:r>
              <a:rPr lang="ja-JP" altLang="en-US" dirty="0" smtClean="0"/>
              <a:t>*</a:t>
            </a:r>
            <a:r>
              <a:rPr lang="en-US" altLang="ja-JP" dirty="0" smtClean="0"/>
              <a:t>2.5</a:t>
            </a:r>
            <a:r>
              <a:rPr lang="ja-JP" altLang="en-US" dirty="0" smtClean="0"/>
              <a:t>㎝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のカットが入ってしまっていた。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修正方法として、</a:t>
            </a:r>
            <a:r>
              <a:rPr kumimoji="1" lang="en-US" altLang="ja-JP" dirty="0" smtClean="0"/>
              <a:t>B0</a:t>
            </a:r>
            <a:r>
              <a:rPr lang="ja-JP" altLang="en-US" dirty="0" smtClean="0"/>
              <a:t>を検索するときだけ、</a:t>
            </a:r>
            <a:r>
              <a:rPr lang="en-US" altLang="ja-JP" dirty="0"/>
              <a:t>1</a:t>
            </a:r>
            <a:r>
              <a:rPr lang="en-US" altLang="ja-JP" dirty="0" smtClean="0"/>
              <a:t>㎝</a:t>
            </a:r>
            <a:r>
              <a:rPr lang="ja-JP" altLang="en-US" dirty="0" smtClean="0"/>
              <a:t>になるよう、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=0.4</a:t>
            </a:r>
            <a:r>
              <a:rPr lang="ja-JP" altLang="en-US" dirty="0" smtClean="0"/>
              <a:t>に変更する。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ただし</a:t>
            </a:r>
            <a:r>
              <a:rPr kumimoji="1" lang="ja-JP" altLang="en-US" dirty="0" smtClean="0"/>
              <a:t>、現在のコードでも</a:t>
            </a:r>
            <a:r>
              <a:rPr kumimoji="1" lang="en-US" altLang="ja-JP" dirty="0" smtClean="0"/>
              <a:t>DCA&lt;0.4</a:t>
            </a:r>
            <a:r>
              <a:rPr kumimoji="1" lang="ja-JP" altLang="en-US" dirty="0" smtClean="0"/>
              <a:t>㎝において問題ないことが分かっているので、当面変更しないことにする。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debug in Tracking at large DCA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46824" y="3281118"/>
            <a:ext cx="5010647" cy="3604266"/>
            <a:chOff x="359053" y="537476"/>
            <a:chExt cx="5221059" cy="37556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053" y="537476"/>
              <a:ext cx="5221059" cy="3604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2844721" y="2492896"/>
              <a:ext cx="148361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SIMDCA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DCA(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reco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, B0)</a:t>
              </a: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139952" y="3923764"/>
              <a:ext cx="10070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DCA(cm)</a:t>
              </a:r>
              <a:endParaRPr lang="ja-JP" altLang="en-US" dirty="0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5580112" y="3068960"/>
            <a:ext cx="24876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Data: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Pi+/Pi- single simulation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Flat </a:t>
            </a:r>
            <a:r>
              <a:rPr lang="en-US" altLang="ja-JP" dirty="0" err="1" smtClean="0"/>
              <a:t>pT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|R| &lt;1cm (DCA)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239747" y="5800848"/>
            <a:ext cx="1893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Current </a:t>
            </a:r>
            <a:r>
              <a:rPr lang="en-US" altLang="ja-JP" dirty="0" err="1" smtClean="0"/>
              <a:t>algorighm</a:t>
            </a:r>
            <a:endParaRPr lang="ja-JP" altLang="en-US" dirty="0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5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K0s and Lambda Simulation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620688"/>
            <a:ext cx="8229600" cy="3096344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err="1" smtClean="0"/>
              <a:t>Imput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 distribution</a:t>
            </a:r>
          </a:p>
          <a:p>
            <a:pPr lvl="1"/>
            <a:r>
              <a:rPr lang="en-US" altLang="ja-JP" dirty="0" smtClean="0"/>
              <a:t>MB in </a:t>
            </a:r>
            <a:r>
              <a:rPr lang="en-US" altLang="ja-JP" dirty="0" err="1" smtClean="0"/>
              <a:t>Au+Au</a:t>
            </a:r>
            <a:r>
              <a:rPr lang="en-US" altLang="ja-JP" dirty="0" smtClean="0"/>
              <a:t> (as follows:) </a:t>
            </a:r>
          </a:p>
          <a:p>
            <a:pPr lvl="2"/>
            <a:r>
              <a:rPr lang="en-US" altLang="ja-JP" dirty="0" smtClean="0"/>
              <a:t>K0s : average of K+ and K-  </a:t>
            </a:r>
          </a:p>
          <a:p>
            <a:pPr lvl="2"/>
            <a:r>
              <a:rPr kumimoji="1" lang="en-US" altLang="ja-JP" dirty="0" smtClean="0"/>
              <a:t>Lambda : </a:t>
            </a:r>
            <a:r>
              <a:rPr kumimoji="1" lang="en-US" altLang="ja-JP" dirty="0" err="1" smtClean="0"/>
              <a:t>mT</a:t>
            </a:r>
            <a:r>
              <a:rPr kumimoji="1" lang="en-US" altLang="ja-JP" dirty="0" smtClean="0"/>
              <a:t> scaling from proton</a:t>
            </a:r>
          </a:p>
          <a:p>
            <a:pPr lvl="2"/>
            <a:r>
              <a:rPr lang="en-US" altLang="ja-JP" dirty="0" smtClean="0"/>
              <a:t>Input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 shape is obtained by fitting with expo.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Simulation</a:t>
            </a:r>
          </a:p>
          <a:p>
            <a:pPr lvl="2"/>
            <a:r>
              <a:rPr lang="en-US" altLang="ja-JP" dirty="0" smtClean="0"/>
              <a:t>200k event (single particle)</a:t>
            </a:r>
          </a:p>
          <a:p>
            <a:pPr lvl="2"/>
            <a:r>
              <a:rPr lang="en-US" altLang="ja-JP" dirty="0" smtClean="0"/>
              <a:t>X-Y </a:t>
            </a:r>
            <a:r>
              <a:rPr lang="en-US" altLang="ja-JP" dirty="0" err="1" smtClean="0"/>
              <a:t>vtx</a:t>
            </a:r>
            <a:r>
              <a:rPr lang="en-US" altLang="ja-JP" dirty="0" smtClean="0"/>
              <a:t>: 70um sigma, </a:t>
            </a:r>
          </a:p>
          <a:p>
            <a:pPr lvl="2"/>
            <a:r>
              <a:rPr lang="en-US" altLang="ja-JP" dirty="0" smtClean="0"/>
              <a:t>Z: 5cm</a:t>
            </a:r>
          </a:p>
          <a:p>
            <a:pPr lvl="2"/>
            <a:r>
              <a:rPr lang="en-US" altLang="ja-JP" dirty="0" smtClean="0"/>
              <a:t>Phi = 2pi, |y|&lt;0.5</a:t>
            </a:r>
          </a:p>
          <a:p>
            <a:pPr lvl="2"/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&gt;1GeV/c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383052"/>
            <a:ext cx="5289201" cy="240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10" y="2038410"/>
            <a:ext cx="5217194" cy="232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788024" y="2204864"/>
            <a:ext cx="13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0.5*(K+ + K-)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641083" y="4581128"/>
            <a:ext cx="1659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Lambda(scaled)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2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5" y="807414"/>
            <a:ext cx="623887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distribution from Simulation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5857" y="5445224"/>
            <a:ext cx="8229600" cy="109006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DCA distribution is not normalized</a:t>
            </a:r>
          </a:p>
          <a:p>
            <a:r>
              <a:rPr kumimoji="1" lang="en-US" altLang="ja-JP" dirty="0" smtClean="0"/>
              <a:t>DCA shape at DCA&gt;0.5mm is similar with data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5153" y="492343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39952" y="1988840"/>
            <a:ext cx="11480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Combined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K0s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Lambda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32240" y="1619508"/>
            <a:ext cx="20345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Ntrack</a:t>
            </a:r>
            <a:r>
              <a:rPr lang="en-US" altLang="ja-JP" dirty="0" smtClean="0"/>
              <a:t> generated:</a:t>
            </a:r>
          </a:p>
          <a:p>
            <a:r>
              <a:rPr lang="en-US" altLang="ja-JP" dirty="0" smtClean="0"/>
              <a:t>  K0S:        20000*10</a:t>
            </a:r>
          </a:p>
          <a:p>
            <a:r>
              <a:rPr lang="en-US" altLang="ja-JP" dirty="0" smtClean="0"/>
              <a:t> Lambda: 20000*6</a:t>
            </a:r>
            <a:endParaRPr lang="ja-JP" alt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853" y="2835480"/>
            <a:ext cx="2860588" cy="196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481149" y="3073096"/>
            <a:ext cx="1483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DCA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BG (5 degree)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992776" y="4703665"/>
            <a:ext cx="1025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2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104"/>
            <a:ext cx="6142845" cy="426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distribution from Simulation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5857" y="5445224"/>
            <a:ext cx="8229600" cy="109006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DCA distribution is not normalized</a:t>
            </a:r>
          </a:p>
          <a:p>
            <a:r>
              <a:rPr kumimoji="1" lang="en-US" altLang="ja-JP" dirty="0" smtClean="0"/>
              <a:t>DCA shape at DCA&gt;0.5mm is similar with data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5153" y="492343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39952" y="1988840"/>
            <a:ext cx="11480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Combined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K0s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Lambda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32240" y="1619508"/>
            <a:ext cx="21707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Ntrack</a:t>
            </a:r>
            <a:r>
              <a:rPr lang="en-US" altLang="ja-JP" dirty="0" smtClean="0"/>
              <a:t> generated:</a:t>
            </a:r>
          </a:p>
          <a:p>
            <a:r>
              <a:rPr lang="en-US" altLang="ja-JP" dirty="0" smtClean="0"/>
              <a:t>  K0S:        200000*19</a:t>
            </a:r>
          </a:p>
          <a:p>
            <a:r>
              <a:rPr lang="en-US" altLang="ja-JP" dirty="0" smtClean="0"/>
              <a:t> Lambda: 200000*18</a:t>
            </a:r>
            <a:endParaRPr lang="ja-JP" alt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853" y="2835480"/>
            <a:ext cx="2860588" cy="196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481149" y="3073096"/>
            <a:ext cx="1483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DCA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BG (5 degree)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992776" y="4703665"/>
            <a:ext cx="1025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6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Background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7538" y="642392"/>
            <a:ext cx="8229600" cy="199452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Study how the conversion makes DCA tail.</a:t>
            </a:r>
          </a:p>
          <a:p>
            <a:pPr lvl="1"/>
            <a:r>
              <a:rPr lang="en-US" altLang="ja-JP" dirty="0"/>
              <a:t>Photon tag by </a:t>
            </a:r>
            <a:r>
              <a:rPr lang="en-US" altLang="ja-JP" dirty="0" err="1" smtClean="0"/>
              <a:t>Inv</a:t>
            </a:r>
            <a:r>
              <a:rPr lang="en-US" altLang="ja-JP" dirty="0" smtClean="0"/>
              <a:t>-Mass, then check the DCA shape and residual shape</a:t>
            </a:r>
            <a:endParaRPr lang="en-US" altLang="ja-JP" dirty="0"/>
          </a:p>
          <a:p>
            <a:r>
              <a:rPr lang="en-US" altLang="ja-JP" dirty="0"/>
              <a:t>Use pi0 simulation</a:t>
            </a:r>
          </a:p>
          <a:p>
            <a:pPr lvl="1"/>
            <a:r>
              <a:rPr lang="en-US" altLang="ja-JP" dirty="0"/>
              <a:t>Made by Shimomura-san</a:t>
            </a:r>
          </a:p>
          <a:p>
            <a:r>
              <a:rPr lang="en-US" altLang="ja-JP" dirty="0" err="1"/>
              <a:t>Inv</a:t>
            </a:r>
            <a:r>
              <a:rPr lang="en-US" altLang="ja-JP" dirty="0"/>
              <a:t>-Mass of electron pairs and </a:t>
            </a:r>
            <a:r>
              <a:rPr lang="en-US" altLang="ja-JP" dirty="0" err="1"/>
              <a:t>phiv</a:t>
            </a:r>
            <a:endParaRPr lang="ja-JP" altLang="en-US" dirty="0"/>
          </a:p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339752" y="2421191"/>
            <a:ext cx="5832648" cy="4415885"/>
            <a:chOff x="2339752" y="2421191"/>
            <a:chExt cx="5832648" cy="441588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2421191"/>
              <a:ext cx="5832648" cy="44158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6660232" y="2689175"/>
              <a:ext cx="14366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 smtClean="0"/>
                <a:t>岡田さんスライド</a:t>
              </a:r>
              <a:endParaRPr lang="ja-JP" altLang="en-US" sz="1400" dirty="0"/>
            </a:p>
          </p:txBody>
        </p:sp>
      </p:grp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59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 from Pi0 simulation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4221088"/>
            <a:ext cx="8229600" cy="2243446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Single pi0 simulation</a:t>
            </a:r>
          </a:p>
          <a:p>
            <a:pPr lvl="1"/>
            <a:r>
              <a:rPr lang="en-US" altLang="ja-JP" dirty="0" smtClean="0"/>
              <a:t>Made by Shimomura-san</a:t>
            </a:r>
          </a:p>
          <a:p>
            <a:r>
              <a:rPr kumimoji="1" lang="en-US" altLang="ja-JP" dirty="0" err="1" smtClean="0"/>
              <a:t>Inv</a:t>
            </a:r>
            <a:r>
              <a:rPr kumimoji="1" lang="en-US" altLang="ja-JP" dirty="0" smtClean="0"/>
              <a:t>-Mass of electron pairs and </a:t>
            </a:r>
            <a:r>
              <a:rPr kumimoji="1" lang="en-US" altLang="ja-JP" dirty="0" err="1" smtClean="0"/>
              <a:t>phiv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Phiv</a:t>
            </a:r>
            <a:r>
              <a:rPr lang="en-US" altLang="ja-JP" dirty="0" smtClean="0"/>
              <a:t> : angle between the B-field vector and a normal vector of the decay plane. In case of conversion, should be 0. but pi in the plot. I think this is due to the reverse field.</a:t>
            </a:r>
          </a:p>
          <a:p>
            <a:pPr lvl="1"/>
            <a:r>
              <a:rPr lang="en-US" altLang="ja-JP" dirty="0" smtClean="0"/>
              <a:t>60&lt;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&lt;120MeV, the peak is made by the conversion on the VTX</a:t>
            </a:r>
          </a:p>
          <a:p>
            <a:pPr lvl="1"/>
            <a:r>
              <a:rPr kumimoji="1" lang="en-US" altLang="ja-JP" dirty="0" smtClean="0"/>
              <a:t>No </a:t>
            </a:r>
            <a:r>
              <a:rPr kumimoji="1" lang="en-US" altLang="ja-JP" dirty="0" err="1" smtClean="0"/>
              <a:t>Dalitz</a:t>
            </a:r>
            <a:r>
              <a:rPr kumimoji="1" lang="en-US" altLang="ja-JP" dirty="0" smtClean="0"/>
              <a:t> peak around Mee~0 compared with run2 and run4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284" y="980728"/>
            <a:ext cx="4565789" cy="310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59059"/>
            <a:ext cx="4579228" cy="304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699792" y="1772816"/>
            <a:ext cx="13869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Mee</a:t>
            </a:r>
            <a:endParaRPr lang="en-US" altLang="ja-JP" dirty="0" smtClean="0"/>
          </a:p>
          <a:p>
            <a:r>
              <a:rPr lang="en-US" altLang="ja-JP" dirty="0" err="1"/>
              <a:t>Mee</a:t>
            </a:r>
            <a:r>
              <a:rPr lang="en-US" altLang="ja-JP" dirty="0"/>
              <a:t>(</a:t>
            </a:r>
            <a:r>
              <a:rPr lang="en-US" altLang="ja-JP" dirty="0" err="1"/>
              <a:t>phiv</a:t>
            </a:r>
            <a:r>
              <a:rPr lang="en-US" altLang="ja-JP" dirty="0"/>
              <a:t>&lt;2)</a:t>
            </a:r>
            <a:endParaRPr lang="ja-JP" altLang="en-US" dirty="0"/>
          </a:p>
          <a:p>
            <a:r>
              <a:rPr lang="en-US" altLang="ja-JP" dirty="0" err="1" smtClean="0">
                <a:solidFill>
                  <a:srgbClr val="00B050"/>
                </a:solidFill>
              </a:rPr>
              <a:t>Mee</a:t>
            </a:r>
            <a:r>
              <a:rPr lang="en-US" altLang="ja-JP" dirty="0" smtClean="0">
                <a:solidFill>
                  <a:srgbClr val="00B050"/>
                </a:solidFill>
              </a:rPr>
              <a:t>(</a:t>
            </a:r>
            <a:r>
              <a:rPr lang="en-US" altLang="ja-JP" dirty="0" err="1" smtClean="0">
                <a:solidFill>
                  <a:srgbClr val="00B050"/>
                </a:solidFill>
              </a:rPr>
              <a:t>Dalitz</a:t>
            </a:r>
            <a:r>
              <a:rPr lang="en-US" altLang="ja-JP" dirty="0" smtClean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388424" y="3573016"/>
            <a:ext cx="24992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33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Low mass </a:t>
            </a:r>
            <a:r>
              <a:rPr lang="en-US" altLang="ja-JP" dirty="0" err="1" smtClean="0"/>
              <a:t>Mee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3272" y="764704"/>
            <a:ext cx="4374712" cy="3353018"/>
            <a:chOff x="107504" y="940078"/>
            <a:chExt cx="4374712" cy="3353018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24744"/>
              <a:ext cx="4374712" cy="316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539552" y="940078"/>
              <a:ext cx="1341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Data in run4</a:t>
              </a:r>
              <a:endParaRPr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907677" y="1146905"/>
              <a:ext cx="22284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err="1" smtClean="0"/>
                <a:t>Kajihara-kun’s</a:t>
              </a:r>
              <a:r>
                <a:rPr lang="en-US" altLang="ja-JP" dirty="0" smtClean="0"/>
                <a:t> </a:t>
              </a:r>
              <a:r>
                <a:rPr lang="en-US" altLang="ja-JP" dirty="0" err="1" smtClean="0"/>
                <a:t>Dthesis</a:t>
              </a:r>
              <a:endParaRPr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15616" y="1516237"/>
              <a:ext cx="7120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err="1" smtClean="0"/>
                <a:t>Dalitz</a:t>
              </a:r>
              <a:endParaRPr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547664" y="1844824"/>
              <a:ext cx="14967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BP conversion</a:t>
              </a:r>
              <a:endParaRPr lang="ja-JP" altLang="en-US" dirty="0"/>
            </a:p>
          </p:txBody>
        </p:sp>
        <p:cxnSp>
          <p:nvCxnSpPr>
            <p:cNvPr id="9" name="直線矢印コネクタ 8"/>
            <p:cNvCxnSpPr/>
            <p:nvPr/>
          </p:nvCxnSpPr>
          <p:spPr>
            <a:xfrm flipH="1">
              <a:off x="971600" y="1844824"/>
              <a:ext cx="144016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flipH="1">
              <a:off x="1561986" y="2121823"/>
              <a:ext cx="144016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440" y="4102054"/>
            <a:ext cx="3629000" cy="247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45" y="980728"/>
            <a:ext cx="4292443" cy="289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6804248" y="1484784"/>
            <a:ext cx="118538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Total</a:t>
            </a:r>
          </a:p>
          <a:p>
            <a:r>
              <a:rPr lang="en-US" altLang="ja-JP" dirty="0" err="1" smtClean="0">
                <a:solidFill>
                  <a:srgbClr val="0070C0"/>
                </a:solidFill>
              </a:rPr>
              <a:t>Dalitz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err="1" smtClean="0">
                <a:solidFill>
                  <a:srgbClr val="FF0000"/>
                </a:solidFill>
              </a:rPr>
              <a:t>Conv</a:t>
            </a:r>
            <a:r>
              <a:rPr lang="en-US" altLang="ja-JP" dirty="0" smtClean="0">
                <a:solidFill>
                  <a:srgbClr val="FF0000"/>
                </a:solidFill>
              </a:rPr>
              <a:t> at B0</a:t>
            </a:r>
          </a:p>
          <a:p>
            <a:r>
              <a:rPr lang="en-US" altLang="ja-JP" dirty="0" err="1" smtClean="0">
                <a:solidFill>
                  <a:srgbClr val="00B050"/>
                </a:solidFill>
              </a:rPr>
              <a:t>Conv</a:t>
            </a:r>
            <a:r>
              <a:rPr lang="en-US" altLang="ja-JP" dirty="0" smtClean="0">
                <a:solidFill>
                  <a:srgbClr val="00B050"/>
                </a:solidFill>
              </a:rPr>
              <a:t> at B1</a:t>
            </a:r>
          </a:p>
          <a:p>
            <a:r>
              <a:rPr lang="en-US" altLang="ja-JP" dirty="0" err="1" smtClean="0">
                <a:solidFill>
                  <a:srgbClr val="FF66FF"/>
                </a:solidFill>
              </a:rPr>
              <a:t>Conv</a:t>
            </a:r>
            <a:r>
              <a:rPr lang="en-US" altLang="ja-JP" dirty="0" smtClean="0">
                <a:solidFill>
                  <a:srgbClr val="FF66FF"/>
                </a:solidFill>
              </a:rPr>
              <a:t> at B2</a:t>
            </a:r>
          </a:p>
          <a:p>
            <a:r>
              <a:rPr lang="en-US" altLang="ja-JP" dirty="0" err="1" smtClean="0">
                <a:solidFill>
                  <a:srgbClr val="00B0F0"/>
                </a:solidFill>
              </a:rPr>
              <a:t>Conv</a:t>
            </a:r>
            <a:r>
              <a:rPr lang="en-US" altLang="ja-JP" dirty="0" smtClean="0">
                <a:solidFill>
                  <a:srgbClr val="00B0F0"/>
                </a:solidFill>
              </a:rPr>
              <a:t> at B3</a:t>
            </a:r>
            <a:endParaRPr lang="ja-JP" altLang="en-US" dirty="0">
              <a:solidFill>
                <a:srgbClr val="00B0F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727539" y="6444044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R(cm)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 rot="16200000">
            <a:off x="4101909" y="4687101"/>
            <a:ext cx="1434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Mee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/c2)</a:t>
            </a:r>
            <a:endParaRPr lang="ja-JP" alt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62" y="4276950"/>
            <a:ext cx="3275751" cy="239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5220072" y="961357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Pi0sim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220072" y="432156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Pi0sim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076382" y="4502435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Pi0sim</a:t>
            </a:r>
            <a:endParaRPr lang="ja-JP" altLang="en-US" dirty="0"/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2012/6/14</a:t>
            </a:r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RIKEN VTX software meeting</a:t>
            </a:r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6D87-F59D-445D-961C-515B8E0449F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23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794</Words>
  <Application>Microsoft Office PowerPoint</Application>
  <PresentationFormat>画面に合わせる (4:3)</PresentationFormat>
  <Paragraphs>189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Software Update</vt:lpstr>
      <vt:lpstr>Analysis Meeting</vt:lpstr>
      <vt:lpstr>debug in Tracking at large DCA</vt:lpstr>
      <vt:lpstr>K0s and Lambda Simulation</vt:lpstr>
      <vt:lpstr>DCA distribution from Simulation</vt:lpstr>
      <vt:lpstr>DCA distribution from Simulation 2</vt:lpstr>
      <vt:lpstr>Background study</vt:lpstr>
      <vt:lpstr>Mee from Pi0 simulation</vt:lpstr>
      <vt:lpstr>Low mass Mee</vt:lpstr>
      <vt:lpstr>DCA distribution in pi0 sim.</vt:lpstr>
      <vt:lpstr>解釈</vt:lpstr>
      <vt:lpstr>Mee and phiv in data</vt:lpstr>
      <vt:lpstr>2D DCA in DATA</vt:lpstr>
      <vt:lpstr>まとめと今後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hachiya</dc:creator>
  <cp:lastModifiedBy>hachiya</cp:lastModifiedBy>
  <cp:revision>34</cp:revision>
  <dcterms:created xsi:type="dcterms:W3CDTF">2012-06-11T20:51:02Z</dcterms:created>
  <dcterms:modified xsi:type="dcterms:W3CDTF">2012-06-14T23:52:56Z</dcterms:modified>
</cp:coreProperties>
</file>