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60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Maki\Documents\RIKEN\PHENIX\vtx\analysis\Flow\plot\348697\360k\qa_rec_349667-9000_360k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970" y="1014396"/>
            <a:ext cx="8205430" cy="5310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6172200" y="533400"/>
            <a:ext cx="0" cy="63246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990600" y="633936"/>
            <a:ext cx="21336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B050"/>
                </a:solidFill>
              </a:rPr>
              <a:t>VTX South</a:t>
            </a:r>
            <a:endParaRPr lang="en-US" b="1" dirty="0">
              <a:solidFill>
                <a:srgbClr val="00B050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3429000" y="533400"/>
            <a:ext cx="0" cy="63246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745885" y="634849"/>
            <a:ext cx="21336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VTX North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467707" y="633936"/>
            <a:ext cx="21336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7030A0"/>
                </a:solidFill>
              </a:rPr>
              <a:t>VTX North + South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 rot="16200000">
            <a:off x="-602012" y="2222521"/>
            <a:ext cx="20305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Before re-centering</a:t>
            </a:r>
          </a:p>
        </p:txBody>
      </p:sp>
      <p:sp>
        <p:nvSpPr>
          <p:cNvPr id="22" name="TextBox 21"/>
          <p:cNvSpPr txBox="1"/>
          <p:nvPr/>
        </p:nvSpPr>
        <p:spPr>
          <a:xfrm rot="16200000">
            <a:off x="-535476" y="4825728"/>
            <a:ext cx="1886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After re-centering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67147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u="sng" dirty="0" smtClean="0"/>
              <a:t>Re-centering Calibration (RUN 349667 360K Events)</a:t>
            </a:r>
            <a:endParaRPr lang="en-US" sz="2400" b="1" i="1" u="sng" dirty="0"/>
          </a:p>
        </p:txBody>
      </p:sp>
    </p:spTree>
    <p:extLst>
      <p:ext uri="{BB962C8B-B14F-4D97-AF65-F5344CB8AC3E}">
        <p14:creationId xmlns:p14="http://schemas.microsoft.com/office/powerpoint/2010/main" val="657705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Maki\Documents\RIKEN\PHENIX\vtx\analysis\Flow\plot\348875\reso_southnorth_348875_100k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445" y="1276097"/>
            <a:ext cx="8759849" cy="4471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0" y="0"/>
            <a:ext cx="65932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u="sng" dirty="0" smtClean="0"/>
              <a:t>Event Plane Resolution (</a:t>
            </a:r>
            <a:r>
              <a:rPr lang="en-US" sz="2400" b="1" i="1" u="sng" dirty="0"/>
              <a:t>RUN 348875 100K Events</a:t>
            </a:r>
            <a:r>
              <a:rPr lang="en-US" sz="2400" b="1" i="1" u="sng" dirty="0" smtClean="0"/>
              <a:t>)</a:t>
            </a:r>
            <a:endParaRPr lang="en-US" sz="2400" b="1" i="1" u="sng" dirty="0"/>
          </a:p>
        </p:txBody>
      </p:sp>
      <p:sp>
        <p:nvSpPr>
          <p:cNvPr id="6" name="TextBox 5"/>
          <p:cNvSpPr txBox="1"/>
          <p:nvPr/>
        </p:nvSpPr>
        <p:spPr>
          <a:xfrm>
            <a:off x="-11909" y="1759465"/>
            <a:ext cx="476412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0.3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0.2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0.1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0.0</a:t>
            </a:r>
            <a:endParaRPr lang="en-US" dirty="0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64503" y="5833038"/>
            <a:ext cx="668447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18242" y="5922719"/>
            <a:ext cx="2806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Centrality : 10% span (0 ~ 9)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1307658" y="664753"/>
            <a:ext cx="41613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Correlation between VTX(SN) and BBC(SN)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68445" y="1055063"/>
            <a:ext cx="76450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VTX SN</a:t>
            </a:r>
          </a:p>
          <a:p>
            <a:pPr algn="ctr"/>
            <a:r>
              <a:rPr lang="en-US" sz="1200" dirty="0" smtClean="0"/>
              <a:t>(Barrel 0)</a:t>
            </a:r>
          </a:p>
          <a:p>
            <a:pPr algn="ctr"/>
            <a:r>
              <a:rPr lang="en-US" sz="1200" dirty="0" err="1" smtClean="0"/>
              <a:t>vs</a:t>
            </a:r>
            <a:endParaRPr lang="en-US" sz="1200" dirty="0" smtClean="0"/>
          </a:p>
          <a:p>
            <a:pPr algn="ctr"/>
            <a:r>
              <a:rPr lang="en-US" sz="1200" dirty="0" smtClean="0"/>
              <a:t>BBC SN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1026274" y="1055062"/>
            <a:ext cx="76450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VTX SN</a:t>
            </a:r>
          </a:p>
          <a:p>
            <a:pPr algn="ctr"/>
            <a:r>
              <a:rPr lang="en-US" sz="1200" dirty="0" smtClean="0"/>
              <a:t>(Barrel 1)</a:t>
            </a:r>
          </a:p>
          <a:p>
            <a:pPr algn="ctr"/>
            <a:r>
              <a:rPr lang="en-US" sz="1200" dirty="0" err="1" smtClean="0"/>
              <a:t>vs</a:t>
            </a:r>
            <a:endParaRPr lang="en-US" sz="1200" dirty="0" smtClean="0"/>
          </a:p>
          <a:p>
            <a:pPr algn="ctr"/>
            <a:r>
              <a:rPr lang="en-US" sz="1200" dirty="0" smtClean="0"/>
              <a:t>BBC SN</a:t>
            </a: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1717927" y="1055062"/>
            <a:ext cx="76450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VTX SN</a:t>
            </a:r>
          </a:p>
          <a:p>
            <a:pPr algn="ctr"/>
            <a:r>
              <a:rPr lang="en-US" sz="1200" dirty="0" smtClean="0"/>
              <a:t>(Barrel 2)</a:t>
            </a:r>
          </a:p>
          <a:p>
            <a:pPr algn="ctr"/>
            <a:r>
              <a:rPr lang="en-US" sz="1200" dirty="0" err="1" smtClean="0"/>
              <a:t>vs</a:t>
            </a:r>
            <a:endParaRPr lang="en-US" sz="1200" dirty="0" smtClean="0"/>
          </a:p>
          <a:p>
            <a:pPr algn="ctr"/>
            <a:r>
              <a:rPr lang="en-US" sz="1200" dirty="0" smtClean="0"/>
              <a:t>BBC SN</a:t>
            </a:r>
            <a:endParaRPr 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2375756" y="1055061"/>
            <a:ext cx="76450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VTX SN</a:t>
            </a:r>
          </a:p>
          <a:p>
            <a:pPr algn="ctr"/>
            <a:r>
              <a:rPr lang="en-US" sz="1200" dirty="0" smtClean="0"/>
              <a:t>(Barrel 3)</a:t>
            </a:r>
          </a:p>
          <a:p>
            <a:pPr algn="ctr"/>
            <a:r>
              <a:rPr lang="en-US" sz="1200" dirty="0" err="1" smtClean="0"/>
              <a:t>vs</a:t>
            </a:r>
            <a:endParaRPr lang="en-US" sz="1200" dirty="0" smtClean="0"/>
          </a:p>
          <a:p>
            <a:pPr algn="ctr"/>
            <a:r>
              <a:rPr lang="en-US" sz="1200" dirty="0" smtClean="0"/>
              <a:t>BBC SN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3078909" y="1055060"/>
            <a:ext cx="6543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VTX SN</a:t>
            </a:r>
          </a:p>
          <a:p>
            <a:pPr algn="ctr"/>
            <a:r>
              <a:rPr lang="en-US" sz="1200" dirty="0" smtClean="0"/>
              <a:t>(All)</a:t>
            </a:r>
          </a:p>
          <a:p>
            <a:pPr algn="ctr"/>
            <a:r>
              <a:rPr lang="en-US" sz="1200" dirty="0" err="1" smtClean="0"/>
              <a:t>vs</a:t>
            </a:r>
            <a:endParaRPr lang="en-US" sz="1200" dirty="0" smtClean="0"/>
          </a:p>
          <a:p>
            <a:pPr algn="ctr"/>
            <a:r>
              <a:rPr lang="en-US" sz="1200" dirty="0" smtClean="0"/>
              <a:t>BBC SN</a:t>
            </a:r>
            <a:endParaRPr lang="en-US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3665586" y="1055060"/>
            <a:ext cx="8491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VTX S</a:t>
            </a:r>
          </a:p>
          <a:p>
            <a:pPr algn="ctr"/>
            <a:r>
              <a:rPr lang="en-US" sz="1200" dirty="0" err="1" smtClean="0"/>
              <a:t>vs</a:t>
            </a:r>
            <a:endParaRPr lang="en-US" sz="1200" dirty="0" smtClean="0"/>
          </a:p>
          <a:p>
            <a:pPr algn="ctr"/>
            <a:r>
              <a:rPr lang="en-US" sz="1200" dirty="0" smtClean="0"/>
              <a:t>BBC SN</a:t>
            </a:r>
          </a:p>
          <a:p>
            <a:pPr algn="ctr"/>
            <a:r>
              <a:rPr lang="en-US" sz="1200" dirty="0" smtClean="0"/>
              <a:t>(eta </a:t>
            </a:r>
            <a:r>
              <a:rPr lang="en-US" sz="1200" dirty="0"/>
              <a:t>gap </a:t>
            </a:r>
            <a:r>
              <a:rPr lang="en-US" sz="1200" dirty="0" smtClean="0"/>
              <a:t>1)</a:t>
            </a:r>
            <a:endParaRPr lang="en-US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4326999" y="1048803"/>
            <a:ext cx="8491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VTX N</a:t>
            </a:r>
          </a:p>
          <a:p>
            <a:pPr algn="ctr"/>
            <a:r>
              <a:rPr lang="en-US" sz="1200" dirty="0" err="1" smtClean="0"/>
              <a:t>vs</a:t>
            </a:r>
            <a:endParaRPr lang="en-US" sz="1200" dirty="0" smtClean="0"/>
          </a:p>
          <a:p>
            <a:pPr algn="ctr"/>
            <a:r>
              <a:rPr lang="en-US" sz="1200" dirty="0" smtClean="0"/>
              <a:t>BBC SN</a:t>
            </a:r>
          </a:p>
          <a:p>
            <a:pPr algn="ctr"/>
            <a:r>
              <a:rPr lang="en-US" sz="1200" dirty="0" smtClean="0"/>
              <a:t>(eta </a:t>
            </a:r>
            <a:r>
              <a:rPr lang="en-US" sz="1200" dirty="0"/>
              <a:t>gap </a:t>
            </a:r>
            <a:r>
              <a:rPr lang="en-US" sz="1200" dirty="0" smtClean="0"/>
              <a:t>1)</a:t>
            </a:r>
            <a:endParaRPr lang="en-US" sz="1200" dirty="0"/>
          </a:p>
        </p:txBody>
      </p:sp>
      <p:sp>
        <p:nvSpPr>
          <p:cNvPr id="14" name="TextBox 13"/>
          <p:cNvSpPr txBox="1"/>
          <p:nvPr/>
        </p:nvSpPr>
        <p:spPr>
          <a:xfrm>
            <a:off x="4968044" y="1056240"/>
            <a:ext cx="8491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VTX S</a:t>
            </a:r>
          </a:p>
          <a:p>
            <a:pPr algn="ctr"/>
            <a:r>
              <a:rPr lang="en-US" sz="1200" dirty="0" err="1" smtClean="0"/>
              <a:t>vs</a:t>
            </a:r>
            <a:endParaRPr lang="en-US" sz="1200" dirty="0" smtClean="0"/>
          </a:p>
          <a:p>
            <a:pPr algn="ctr"/>
            <a:r>
              <a:rPr lang="en-US" sz="1200" dirty="0" smtClean="0"/>
              <a:t>BBC SN</a:t>
            </a:r>
          </a:p>
          <a:p>
            <a:pPr algn="ctr"/>
            <a:r>
              <a:rPr lang="en-US" sz="1200" dirty="0" smtClean="0"/>
              <a:t>(eta </a:t>
            </a:r>
            <a:r>
              <a:rPr lang="en-US" sz="1200" dirty="0"/>
              <a:t>gap </a:t>
            </a:r>
            <a:r>
              <a:rPr lang="en-US" sz="1200" dirty="0" smtClean="0"/>
              <a:t>2)</a:t>
            </a:r>
            <a:endParaRPr lang="en-US" sz="1200" dirty="0"/>
          </a:p>
        </p:txBody>
      </p:sp>
      <p:sp>
        <p:nvSpPr>
          <p:cNvPr id="15" name="TextBox 14"/>
          <p:cNvSpPr txBox="1"/>
          <p:nvPr/>
        </p:nvSpPr>
        <p:spPr>
          <a:xfrm>
            <a:off x="5629457" y="1049983"/>
            <a:ext cx="8491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VTX N</a:t>
            </a:r>
          </a:p>
          <a:p>
            <a:pPr algn="ctr"/>
            <a:r>
              <a:rPr lang="en-US" sz="1200" dirty="0" err="1" smtClean="0"/>
              <a:t>vs</a:t>
            </a:r>
            <a:endParaRPr lang="en-US" sz="1200" dirty="0" smtClean="0"/>
          </a:p>
          <a:p>
            <a:pPr algn="ctr"/>
            <a:r>
              <a:rPr lang="en-US" sz="1200" dirty="0" smtClean="0"/>
              <a:t>BBC SN</a:t>
            </a:r>
          </a:p>
          <a:p>
            <a:pPr algn="ctr"/>
            <a:r>
              <a:rPr lang="en-US" sz="1200" dirty="0" smtClean="0"/>
              <a:t>(eta </a:t>
            </a:r>
            <a:r>
              <a:rPr lang="en-US" sz="1200" dirty="0"/>
              <a:t>gap </a:t>
            </a:r>
            <a:r>
              <a:rPr lang="en-US" sz="1200" dirty="0" smtClean="0"/>
              <a:t>2)</a:t>
            </a:r>
            <a:endParaRPr lang="en-US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6307219" y="1041365"/>
            <a:ext cx="8491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VTX S</a:t>
            </a:r>
          </a:p>
          <a:p>
            <a:pPr algn="ctr"/>
            <a:r>
              <a:rPr lang="en-US" sz="1200" dirty="0" err="1" smtClean="0"/>
              <a:t>vs</a:t>
            </a:r>
            <a:endParaRPr lang="en-US" sz="1200" dirty="0" smtClean="0"/>
          </a:p>
          <a:p>
            <a:pPr algn="ctr"/>
            <a:r>
              <a:rPr lang="en-US" sz="1200" dirty="0" smtClean="0"/>
              <a:t>VTX N</a:t>
            </a:r>
          </a:p>
          <a:p>
            <a:pPr algn="ctr"/>
            <a:r>
              <a:rPr lang="en-US" sz="1200" dirty="0" smtClean="0"/>
              <a:t>(eta </a:t>
            </a:r>
            <a:r>
              <a:rPr lang="en-US" sz="1200" dirty="0"/>
              <a:t>gap </a:t>
            </a:r>
            <a:r>
              <a:rPr lang="en-US" sz="1200" dirty="0" smtClean="0"/>
              <a:t>1)</a:t>
            </a:r>
            <a:endParaRPr lang="en-US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6963217" y="1048802"/>
            <a:ext cx="8491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VTX S</a:t>
            </a:r>
          </a:p>
          <a:p>
            <a:pPr algn="ctr"/>
            <a:r>
              <a:rPr lang="en-US" sz="1200" dirty="0" err="1" smtClean="0"/>
              <a:t>vs</a:t>
            </a:r>
            <a:endParaRPr lang="en-US" sz="1200" dirty="0" smtClean="0"/>
          </a:p>
          <a:p>
            <a:pPr algn="ctr"/>
            <a:r>
              <a:rPr lang="en-US" sz="1200" dirty="0" smtClean="0"/>
              <a:t>VTX N</a:t>
            </a:r>
          </a:p>
          <a:p>
            <a:pPr algn="ctr"/>
            <a:r>
              <a:rPr lang="en-US" sz="1200" dirty="0" smtClean="0"/>
              <a:t>(eta </a:t>
            </a:r>
            <a:r>
              <a:rPr lang="en-US" sz="1200" dirty="0"/>
              <a:t>gap </a:t>
            </a:r>
            <a:r>
              <a:rPr lang="en-US" sz="1200" dirty="0" smtClean="0"/>
              <a:t>2)</a:t>
            </a:r>
            <a:endParaRPr lang="en-US" sz="1200" dirty="0"/>
          </a:p>
        </p:txBody>
      </p:sp>
      <p:sp>
        <p:nvSpPr>
          <p:cNvPr id="18" name="TextBox 17"/>
          <p:cNvSpPr txBox="1"/>
          <p:nvPr/>
        </p:nvSpPr>
        <p:spPr>
          <a:xfrm>
            <a:off x="7776356" y="1129176"/>
            <a:ext cx="6126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MPC S</a:t>
            </a:r>
          </a:p>
          <a:p>
            <a:pPr algn="ctr"/>
            <a:r>
              <a:rPr lang="en-US" sz="1200" dirty="0" err="1" smtClean="0"/>
              <a:t>vs</a:t>
            </a:r>
            <a:endParaRPr lang="en-US" sz="1200" dirty="0" smtClean="0"/>
          </a:p>
          <a:p>
            <a:pPr algn="ctr"/>
            <a:r>
              <a:rPr lang="en-US" sz="1200" dirty="0" smtClean="0"/>
              <a:t>MPC N</a:t>
            </a:r>
            <a:endParaRPr lang="en-US" sz="1200" dirty="0"/>
          </a:p>
        </p:txBody>
      </p:sp>
      <p:sp>
        <p:nvSpPr>
          <p:cNvPr id="19" name="TextBox 18"/>
          <p:cNvSpPr txBox="1"/>
          <p:nvPr/>
        </p:nvSpPr>
        <p:spPr>
          <a:xfrm>
            <a:off x="8475282" y="1129176"/>
            <a:ext cx="5677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BBC S</a:t>
            </a:r>
          </a:p>
          <a:p>
            <a:pPr algn="ctr"/>
            <a:r>
              <a:rPr lang="en-US" sz="1200" dirty="0" err="1" smtClean="0"/>
              <a:t>vs</a:t>
            </a:r>
            <a:endParaRPr lang="en-US" sz="1200" dirty="0" smtClean="0"/>
          </a:p>
          <a:p>
            <a:pPr algn="ctr"/>
            <a:r>
              <a:rPr lang="en-US" sz="1200" dirty="0" smtClean="0"/>
              <a:t>BBC N</a:t>
            </a:r>
          </a:p>
        </p:txBody>
      </p:sp>
      <p:sp>
        <p:nvSpPr>
          <p:cNvPr id="43" name="Rectangle 42"/>
          <p:cNvSpPr/>
          <p:nvPr/>
        </p:nvSpPr>
        <p:spPr>
          <a:xfrm>
            <a:off x="368445" y="1065563"/>
            <a:ext cx="6039759" cy="80679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6422607" y="1074181"/>
            <a:ext cx="1327969" cy="80679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7750576" y="1076720"/>
            <a:ext cx="673851" cy="80679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8422249" y="1073001"/>
            <a:ext cx="673851" cy="80679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482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Maki\Documents\RIKEN\PHENIX\vtx\analysis\Flow\plot\348875\reso_etaspan_348875_100k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40665"/>
            <a:ext cx="8707833" cy="4426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0" y="0"/>
            <a:ext cx="65932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u="sng" dirty="0" smtClean="0"/>
              <a:t>Event Plane Resolution (</a:t>
            </a:r>
            <a:r>
              <a:rPr lang="en-US" sz="2400" b="1" i="1" u="sng" dirty="0"/>
              <a:t>RUN 348875 100K Events</a:t>
            </a:r>
            <a:r>
              <a:rPr lang="en-US" sz="2400" b="1" i="1" u="sng" dirty="0" smtClean="0"/>
              <a:t>)</a:t>
            </a:r>
            <a:endParaRPr lang="en-US" sz="2400" b="1" i="1" u="sng" dirty="0"/>
          </a:p>
        </p:txBody>
      </p:sp>
      <p:sp>
        <p:nvSpPr>
          <p:cNvPr id="8" name="TextBox 7"/>
          <p:cNvSpPr txBox="1"/>
          <p:nvPr/>
        </p:nvSpPr>
        <p:spPr>
          <a:xfrm>
            <a:off x="1043608" y="692696"/>
            <a:ext cx="7149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Correlation between VTX(SN) and BBC(SN) for each </a:t>
            </a:r>
            <a:r>
              <a:rPr lang="en-US" dirty="0" err="1" smtClean="0"/>
              <a:t>psuedorapidity</a:t>
            </a:r>
            <a:r>
              <a:rPr lang="en-US" dirty="0" smtClean="0"/>
              <a:t> region.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45002" y="1592796"/>
            <a:ext cx="87078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-3&lt;</a:t>
            </a:r>
            <a:r>
              <a:rPr lang="en-US" sz="1200" dirty="0" smtClean="0">
                <a:latin typeface="Symbol" pitchFamily="18" charset="2"/>
              </a:rPr>
              <a:t>h</a:t>
            </a:r>
            <a:r>
              <a:rPr lang="en-US" sz="1200" dirty="0" smtClean="0"/>
              <a:t>&lt;-2.5    -2.5&lt;</a:t>
            </a:r>
            <a:r>
              <a:rPr lang="en-US" sz="1200" dirty="0" smtClean="0">
                <a:latin typeface="Symbol" pitchFamily="18" charset="2"/>
              </a:rPr>
              <a:t>h</a:t>
            </a:r>
            <a:r>
              <a:rPr lang="en-US" sz="1200" dirty="0"/>
              <a:t>&lt;-</a:t>
            </a:r>
            <a:r>
              <a:rPr lang="en-US" sz="1200" dirty="0" smtClean="0"/>
              <a:t>2.  -2&lt;</a:t>
            </a:r>
            <a:r>
              <a:rPr lang="en-US" sz="1200" dirty="0" smtClean="0">
                <a:latin typeface="Symbol" pitchFamily="18" charset="2"/>
              </a:rPr>
              <a:t>h</a:t>
            </a:r>
            <a:r>
              <a:rPr lang="en-US" sz="1200" dirty="0" smtClean="0"/>
              <a:t>&lt;-</a:t>
            </a:r>
            <a:r>
              <a:rPr lang="en-US" sz="1200" dirty="0"/>
              <a:t>1</a:t>
            </a:r>
            <a:r>
              <a:rPr lang="en-US" sz="1200" dirty="0" smtClean="0"/>
              <a:t>.5  -1.5&lt;</a:t>
            </a:r>
            <a:r>
              <a:rPr lang="en-US" sz="1200" dirty="0" smtClean="0">
                <a:latin typeface="Symbol" pitchFamily="18" charset="2"/>
              </a:rPr>
              <a:t>h</a:t>
            </a:r>
            <a:r>
              <a:rPr lang="en-US" sz="1200" dirty="0" smtClean="0"/>
              <a:t>&lt;-1. -1.&lt;</a:t>
            </a:r>
            <a:r>
              <a:rPr lang="en-US" sz="1200" dirty="0" smtClean="0">
                <a:latin typeface="Symbol" pitchFamily="18" charset="2"/>
              </a:rPr>
              <a:t>h</a:t>
            </a:r>
            <a:r>
              <a:rPr lang="en-US" sz="1200" dirty="0" smtClean="0"/>
              <a:t>&lt;-0.5   -0.5&lt;</a:t>
            </a:r>
            <a:r>
              <a:rPr lang="en-US" sz="1200" dirty="0" smtClean="0">
                <a:latin typeface="Symbol" pitchFamily="18" charset="2"/>
              </a:rPr>
              <a:t>h</a:t>
            </a:r>
            <a:r>
              <a:rPr lang="en-US" sz="1200" dirty="0" smtClean="0"/>
              <a:t>&lt;0.     0.&lt;</a:t>
            </a:r>
            <a:r>
              <a:rPr lang="en-US" sz="1200" dirty="0" smtClean="0">
                <a:latin typeface="Symbol" pitchFamily="18" charset="2"/>
              </a:rPr>
              <a:t>h</a:t>
            </a:r>
            <a:r>
              <a:rPr lang="en-US" sz="1200" dirty="0" smtClean="0"/>
              <a:t>&lt;0.5    0.5&lt;</a:t>
            </a:r>
            <a:r>
              <a:rPr lang="en-US" sz="1200" dirty="0" smtClean="0">
                <a:latin typeface="Symbol" pitchFamily="18" charset="2"/>
              </a:rPr>
              <a:t>h</a:t>
            </a:r>
            <a:r>
              <a:rPr lang="en-US" sz="1200" dirty="0" smtClean="0"/>
              <a:t>&lt;1.    1.&lt;</a:t>
            </a:r>
            <a:r>
              <a:rPr lang="en-US" sz="1200" dirty="0" smtClean="0">
                <a:latin typeface="Symbol" pitchFamily="18" charset="2"/>
              </a:rPr>
              <a:t>h</a:t>
            </a:r>
            <a:r>
              <a:rPr lang="en-US" sz="1200" dirty="0" smtClean="0"/>
              <a:t>&lt;1.5     1.5&lt;</a:t>
            </a:r>
            <a:r>
              <a:rPr lang="en-US" sz="1200" dirty="0" smtClean="0">
                <a:latin typeface="Symbol" pitchFamily="18" charset="2"/>
              </a:rPr>
              <a:t>h</a:t>
            </a:r>
            <a:r>
              <a:rPr lang="en-US" sz="1200" dirty="0" smtClean="0"/>
              <a:t>&lt;2.     2.&lt;</a:t>
            </a:r>
            <a:r>
              <a:rPr lang="en-US" sz="1200" dirty="0" smtClean="0">
                <a:latin typeface="Symbol" pitchFamily="18" charset="2"/>
              </a:rPr>
              <a:t>h</a:t>
            </a:r>
            <a:r>
              <a:rPr lang="en-US" sz="1200" dirty="0" smtClean="0"/>
              <a:t>&lt;2.5    2.5&lt;</a:t>
            </a:r>
            <a:r>
              <a:rPr lang="en-US" sz="1200" dirty="0" smtClean="0">
                <a:latin typeface="Symbol" pitchFamily="18" charset="2"/>
              </a:rPr>
              <a:t>h</a:t>
            </a:r>
            <a:r>
              <a:rPr lang="en-US" sz="1200" dirty="0" smtClean="0"/>
              <a:t>&lt;3.</a:t>
            </a:r>
            <a:endParaRPr lang="en-US" sz="12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4752020" y="1268760"/>
            <a:ext cx="0" cy="446449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-11909" y="2024844"/>
            <a:ext cx="476412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0.2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0.1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0.0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489356" y="5809110"/>
            <a:ext cx="668447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43095" y="5898791"/>
            <a:ext cx="2806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Centrality : 10% span (0 ~ 9)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1065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Maki\Documents\RIKEN\PHENIX\vtx\analysis\Flow\plot\348697\360k\qa_flat_349667-9000_360k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066800"/>
            <a:ext cx="8202168" cy="5308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6172200" y="461665"/>
            <a:ext cx="0" cy="639633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990600" y="633936"/>
            <a:ext cx="21336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B050"/>
                </a:solidFill>
              </a:rPr>
              <a:t>VTX South</a:t>
            </a:r>
            <a:endParaRPr lang="en-US" b="1" dirty="0">
              <a:solidFill>
                <a:srgbClr val="00B050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3429000" y="461665"/>
            <a:ext cx="0" cy="639633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745885" y="634849"/>
            <a:ext cx="21336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VTX North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67707" y="633936"/>
            <a:ext cx="21336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7030A0"/>
                </a:solidFill>
              </a:rPr>
              <a:t>VTX North + South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 rot="16200000">
            <a:off x="-483323" y="2222521"/>
            <a:ext cx="17931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Before flattening</a:t>
            </a:r>
          </a:p>
        </p:txBody>
      </p:sp>
      <p:sp>
        <p:nvSpPr>
          <p:cNvPr id="11" name="TextBox 10"/>
          <p:cNvSpPr txBox="1"/>
          <p:nvPr/>
        </p:nvSpPr>
        <p:spPr>
          <a:xfrm rot="16200000">
            <a:off x="-416787" y="4825728"/>
            <a:ext cx="16489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After flattening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0" y="0"/>
            <a:ext cx="64089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u="sng" dirty="0" smtClean="0"/>
              <a:t>Flattening Calibration (RUN 349667 360K Events)</a:t>
            </a:r>
            <a:endParaRPr lang="en-US" sz="2400" b="1" i="1" u="sng" dirty="0"/>
          </a:p>
        </p:txBody>
      </p:sp>
      <p:sp>
        <p:nvSpPr>
          <p:cNvPr id="19" name="TextBox 18"/>
          <p:cNvSpPr txBox="1"/>
          <p:nvPr/>
        </p:nvSpPr>
        <p:spPr>
          <a:xfrm>
            <a:off x="6224803" y="88022"/>
            <a:ext cx="29191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</a:t>
            </a:r>
            <a:r>
              <a:rPr lang="en-US" dirty="0" smtClean="0"/>
              <a:t> </a:t>
            </a:r>
            <a:r>
              <a:rPr lang="en-US" dirty="0" err="1" smtClean="0"/>
              <a:t>th</a:t>
            </a:r>
            <a:r>
              <a:rPr lang="en-US" dirty="0" smtClean="0"/>
              <a:t> of Fourier expansion : ~8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5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Maki\Documents\RIKEN\PHENIX\vtx\analysis\Flow\plot\348697\360k\qa_corr_349667-9000_360k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032" y="1143000"/>
            <a:ext cx="8202168" cy="5308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6172200" y="461665"/>
            <a:ext cx="0" cy="639633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990600" y="633936"/>
            <a:ext cx="21336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B050"/>
                </a:solidFill>
              </a:rPr>
              <a:t>BBC</a:t>
            </a:r>
            <a:endParaRPr lang="en-US" b="1" dirty="0">
              <a:solidFill>
                <a:srgbClr val="00B050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3429000" y="461665"/>
            <a:ext cx="0" cy="639633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745885" y="634849"/>
            <a:ext cx="21336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MPC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67707" y="633936"/>
            <a:ext cx="21336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7030A0"/>
                </a:solidFill>
              </a:rPr>
              <a:t>VTX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 rot="16200000">
            <a:off x="-529359" y="2222521"/>
            <a:ext cx="1885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Before calibration</a:t>
            </a:r>
          </a:p>
        </p:txBody>
      </p:sp>
      <p:sp>
        <p:nvSpPr>
          <p:cNvPr id="11" name="TextBox 10"/>
          <p:cNvSpPr txBox="1"/>
          <p:nvPr/>
        </p:nvSpPr>
        <p:spPr>
          <a:xfrm rot="16200000">
            <a:off x="-462823" y="4825728"/>
            <a:ext cx="1741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After calibration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0" y="0"/>
            <a:ext cx="89283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u="sng" dirty="0" smtClean="0"/>
              <a:t>Correlation btw S and N of BBC/MPC/VTX (RUN 349667 360K Events)</a:t>
            </a:r>
            <a:endParaRPr lang="en-US" sz="2400" b="1" i="1" u="sng" dirty="0"/>
          </a:p>
        </p:txBody>
      </p:sp>
    </p:spTree>
    <p:extLst>
      <p:ext uri="{BB962C8B-B14F-4D97-AF65-F5344CB8AC3E}">
        <p14:creationId xmlns:p14="http://schemas.microsoft.com/office/powerpoint/2010/main" val="2664146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C:\Users\Maki\Documents\RIKEN\PHENIX\vtx\analysis\Flow\plot\349667\cent-20bin\reso_southnorth_349667-9000_360k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445" y="1816900"/>
            <a:ext cx="8776063" cy="3772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0" y="0"/>
            <a:ext cx="65932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u="sng" dirty="0" smtClean="0"/>
              <a:t>Event Plane Resolution (</a:t>
            </a:r>
            <a:r>
              <a:rPr lang="en-US" sz="2400" b="1" i="1" u="sng" dirty="0"/>
              <a:t>RUN 349667 360K Events</a:t>
            </a:r>
            <a:r>
              <a:rPr lang="en-US" sz="2400" b="1" i="1" u="sng" dirty="0" smtClean="0"/>
              <a:t>)</a:t>
            </a:r>
            <a:endParaRPr lang="en-US" sz="2400" b="1" i="1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368445" y="1376408"/>
            <a:ext cx="76450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VTX SN</a:t>
            </a:r>
          </a:p>
          <a:p>
            <a:pPr algn="ctr"/>
            <a:r>
              <a:rPr lang="en-US" sz="1200" dirty="0" smtClean="0"/>
              <a:t>(Barrel 0)</a:t>
            </a:r>
          </a:p>
          <a:p>
            <a:pPr algn="ctr"/>
            <a:r>
              <a:rPr lang="en-US" sz="1200" dirty="0" err="1" smtClean="0"/>
              <a:t>vs</a:t>
            </a:r>
            <a:endParaRPr lang="en-US" sz="1200" dirty="0" smtClean="0"/>
          </a:p>
          <a:p>
            <a:pPr algn="ctr"/>
            <a:r>
              <a:rPr lang="en-US" sz="1200" dirty="0" smtClean="0"/>
              <a:t>BBC SN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1026274" y="1376407"/>
            <a:ext cx="76450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VTX SN</a:t>
            </a:r>
          </a:p>
          <a:p>
            <a:pPr algn="ctr"/>
            <a:r>
              <a:rPr lang="en-US" sz="1200" dirty="0" smtClean="0"/>
              <a:t>(Barrel 1)</a:t>
            </a:r>
          </a:p>
          <a:p>
            <a:pPr algn="ctr"/>
            <a:r>
              <a:rPr lang="en-US" sz="1200" dirty="0" err="1" smtClean="0"/>
              <a:t>vs</a:t>
            </a:r>
            <a:endParaRPr lang="en-US" sz="1200" dirty="0" smtClean="0"/>
          </a:p>
          <a:p>
            <a:pPr algn="ctr"/>
            <a:r>
              <a:rPr lang="en-US" sz="1200" dirty="0" smtClean="0"/>
              <a:t>BBC SN</a:t>
            </a: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1717927" y="1376407"/>
            <a:ext cx="76450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VTX SN</a:t>
            </a:r>
          </a:p>
          <a:p>
            <a:pPr algn="ctr"/>
            <a:r>
              <a:rPr lang="en-US" sz="1200" dirty="0" smtClean="0"/>
              <a:t>(Barrel 2)</a:t>
            </a:r>
          </a:p>
          <a:p>
            <a:pPr algn="ctr"/>
            <a:r>
              <a:rPr lang="en-US" sz="1200" dirty="0" err="1" smtClean="0"/>
              <a:t>vs</a:t>
            </a:r>
            <a:endParaRPr lang="en-US" sz="1200" dirty="0" smtClean="0"/>
          </a:p>
          <a:p>
            <a:pPr algn="ctr"/>
            <a:r>
              <a:rPr lang="en-US" sz="1200" dirty="0" smtClean="0"/>
              <a:t>BBC SN</a:t>
            </a:r>
            <a:endParaRPr 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2375756" y="1376406"/>
            <a:ext cx="76450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VTX SN</a:t>
            </a:r>
          </a:p>
          <a:p>
            <a:pPr algn="ctr"/>
            <a:r>
              <a:rPr lang="en-US" sz="1200" dirty="0" smtClean="0"/>
              <a:t>(Barrel 3)</a:t>
            </a:r>
          </a:p>
          <a:p>
            <a:pPr algn="ctr"/>
            <a:r>
              <a:rPr lang="en-US" sz="1200" dirty="0" err="1" smtClean="0"/>
              <a:t>vs</a:t>
            </a:r>
            <a:endParaRPr lang="en-US" sz="1200" dirty="0" smtClean="0"/>
          </a:p>
          <a:p>
            <a:pPr algn="ctr"/>
            <a:r>
              <a:rPr lang="en-US" sz="1200" dirty="0" smtClean="0"/>
              <a:t>BBC SN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3078909" y="1376405"/>
            <a:ext cx="6543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VTX SN</a:t>
            </a:r>
          </a:p>
          <a:p>
            <a:pPr algn="ctr"/>
            <a:r>
              <a:rPr lang="en-US" sz="1200" dirty="0" smtClean="0"/>
              <a:t>(All)</a:t>
            </a:r>
          </a:p>
          <a:p>
            <a:pPr algn="ctr"/>
            <a:r>
              <a:rPr lang="en-US" sz="1200" dirty="0" err="1" smtClean="0"/>
              <a:t>vs</a:t>
            </a:r>
            <a:endParaRPr lang="en-US" sz="1200" dirty="0" smtClean="0"/>
          </a:p>
          <a:p>
            <a:pPr algn="ctr"/>
            <a:r>
              <a:rPr lang="en-US" sz="1200" dirty="0" smtClean="0"/>
              <a:t>BBC SN</a:t>
            </a:r>
            <a:endParaRPr lang="en-US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3665586" y="1376405"/>
            <a:ext cx="8491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VTX S</a:t>
            </a:r>
          </a:p>
          <a:p>
            <a:pPr algn="ctr"/>
            <a:r>
              <a:rPr lang="en-US" sz="1200" dirty="0" err="1" smtClean="0"/>
              <a:t>vs</a:t>
            </a:r>
            <a:endParaRPr lang="en-US" sz="1200" dirty="0" smtClean="0"/>
          </a:p>
          <a:p>
            <a:pPr algn="ctr"/>
            <a:r>
              <a:rPr lang="en-US" sz="1200" dirty="0" smtClean="0"/>
              <a:t>BBC SN</a:t>
            </a:r>
          </a:p>
          <a:p>
            <a:pPr algn="ctr"/>
            <a:r>
              <a:rPr lang="en-US" sz="1200" dirty="0" smtClean="0"/>
              <a:t>(eta </a:t>
            </a:r>
            <a:r>
              <a:rPr lang="en-US" sz="1200" dirty="0"/>
              <a:t>gap </a:t>
            </a:r>
            <a:r>
              <a:rPr lang="en-US" sz="1200" dirty="0" smtClean="0"/>
              <a:t>1)</a:t>
            </a:r>
            <a:endParaRPr lang="en-US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4326999" y="1370148"/>
            <a:ext cx="8491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VTX N</a:t>
            </a:r>
          </a:p>
          <a:p>
            <a:pPr algn="ctr"/>
            <a:r>
              <a:rPr lang="en-US" sz="1200" dirty="0" err="1" smtClean="0"/>
              <a:t>vs</a:t>
            </a:r>
            <a:endParaRPr lang="en-US" sz="1200" dirty="0" smtClean="0"/>
          </a:p>
          <a:p>
            <a:pPr algn="ctr"/>
            <a:r>
              <a:rPr lang="en-US" sz="1200" dirty="0" smtClean="0"/>
              <a:t>BBC SN</a:t>
            </a:r>
          </a:p>
          <a:p>
            <a:pPr algn="ctr"/>
            <a:r>
              <a:rPr lang="en-US" sz="1200" dirty="0" smtClean="0"/>
              <a:t>(eta </a:t>
            </a:r>
            <a:r>
              <a:rPr lang="en-US" sz="1200" dirty="0"/>
              <a:t>gap </a:t>
            </a:r>
            <a:r>
              <a:rPr lang="en-US" sz="1200" dirty="0" smtClean="0"/>
              <a:t>1)</a:t>
            </a:r>
            <a:endParaRPr lang="en-US" sz="1200" dirty="0"/>
          </a:p>
        </p:txBody>
      </p:sp>
      <p:sp>
        <p:nvSpPr>
          <p:cNvPr id="14" name="TextBox 13"/>
          <p:cNvSpPr txBox="1"/>
          <p:nvPr/>
        </p:nvSpPr>
        <p:spPr>
          <a:xfrm>
            <a:off x="4968044" y="1377585"/>
            <a:ext cx="8491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VTX S</a:t>
            </a:r>
          </a:p>
          <a:p>
            <a:pPr algn="ctr"/>
            <a:r>
              <a:rPr lang="en-US" sz="1200" dirty="0" err="1" smtClean="0"/>
              <a:t>vs</a:t>
            </a:r>
            <a:endParaRPr lang="en-US" sz="1200" dirty="0" smtClean="0"/>
          </a:p>
          <a:p>
            <a:pPr algn="ctr"/>
            <a:r>
              <a:rPr lang="en-US" sz="1200" dirty="0" smtClean="0"/>
              <a:t>BBC SN</a:t>
            </a:r>
          </a:p>
          <a:p>
            <a:pPr algn="ctr"/>
            <a:r>
              <a:rPr lang="en-US" sz="1200" dirty="0" smtClean="0"/>
              <a:t>(eta </a:t>
            </a:r>
            <a:r>
              <a:rPr lang="en-US" sz="1200" dirty="0"/>
              <a:t>gap </a:t>
            </a:r>
            <a:r>
              <a:rPr lang="en-US" sz="1200" dirty="0" smtClean="0"/>
              <a:t>2)</a:t>
            </a:r>
            <a:endParaRPr lang="en-US" sz="1200" dirty="0"/>
          </a:p>
        </p:txBody>
      </p:sp>
      <p:sp>
        <p:nvSpPr>
          <p:cNvPr id="15" name="TextBox 14"/>
          <p:cNvSpPr txBox="1"/>
          <p:nvPr/>
        </p:nvSpPr>
        <p:spPr>
          <a:xfrm>
            <a:off x="5629457" y="1371328"/>
            <a:ext cx="8491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VTX N</a:t>
            </a:r>
          </a:p>
          <a:p>
            <a:pPr algn="ctr"/>
            <a:r>
              <a:rPr lang="en-US" sz="1200" dirty="0" err="1" smtClean="0"/>
              <a:t>vs</a:t>
            </a:r>
            <a:endParaRPr lang="en-US" sz="1200" dirty="0" smtClean="0"/>
          </a:p>
          <a:p>
            <a:pPr algn="ctr"/>
            <a:r>
              <a:rPr lang="en-US" sz="1200" dirty="0" smtClean="0"/>
              <a:t>BBC SN</a:t>
            </a:r>
          </a:p>
          <a:p>
            <a:pPr algn="ctr"/>
            <a:r>
              <a:rPr lang="en-US" sz="1200" dirty="0" smtClean="0"/>
              <a:t>(eta </a:t>
            </a:r>
            <a:r>
              <a:rPr lang="en-US" sz="1200" dirty="0"/>
              <a:t>gap </a:t>
            </a:r>
            <a:r>
              <a:rPr lang="en-US" sz="1200" dirty="0" smtClean="0"/>
              <a:t>2)</a:t>
            </a:r>
            <a:endParaRPr lang="en-US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6307219" y="1362710"/>
            <a:ext cx="8491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VTX S</a:t>
            </a:r>
          </a:p>
          <a:p>
            <a:pPr algn="ctr"/>
            <a:r>
              <a:rPr lang="en-US" sz="1200" dirty="0" err="1" smtClean="0"/>
              <a:t>vs</a:t>
            </a:r>
            <a:endParaRPr lang="en-US" sz="1200" dirty="0" smtClean="0"/>
          </a:p>
          <a:p>
            <a:pPr algn="ctr"/>
            <a:r>
              <a:rPr lang="en-US" sz="1200" dirty="0" smtClean="0"/>
              <a:t>VTX N</a:t>
            </a:r>
          </a:p>
          <a:p>
            <a:pPr algn="ctr"/>
            <a:r>
              <a:rPr lang="en-US" sz="1200" dirty="0" smtClean="0"/>
              <a:t>(eta </a:t>
            </a:r>
            <a:r>
              <a:rPr lang="en-US" sz="1200" dirty="0"/>
              <a:t>gap </a:t>
            </a:r>
            <a:r>
              <a:rPr lang="en-US" sz="1200" dirty="0" smtClean="0"/>
              <a:t>1)</a:t>
            </a:r>
            <a:endParaRPr lang="en-US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6963217" y="1370147"/>
            <a:ext cx="8491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VTX S</a:t>
            </a:r>
          </a:p>
          <a:p>
            <a:pPr algn="ctr"/>
            <a:r>
              <a:rPr lang="en-US" sz="1200" dirty="0" err="1" smtClean="0"/>
              <a:t>vs</a:t>
            </a:r>
            <a:endParaRPr lang="en-US" sz="1200" dirty="0" smtClean="0"/>
          </a:p>
          <a:p>
            <a:pPr algn="ctr"/>
            <a:r>
              <a:rPr lang="en-US" sz="1200" dirty="0" smtClean="0"/>
              <a:t>VTX N</a:t>
            </a:r>
          </a:p>
          <a:p>
            <a:pPr algn="ctr"/>
            <a:r>
              <a:rPr lang="en-US" sz="1200" dirty="0" smtClean="0"/>
              <a:t>(eta </a:t>
            </a:r>
            <a:r>
              <a:rPr lang="en-US" sz="1200" dirty="0"/>
              <a:t>gap </a:t>
            </a:r>
            <a:r>
              <a:rPr lang="en-US" sz="1200" dirty="0" smtClean="0"/>
              <a:t>2)</a:t>
            </a:r>
            <a:endParaRPr lang="en-US" sz="1200" dirty="0"/>
          </a:p>
        </p:txBody>
      </p:sp>
      <p:sp>
        <p:nvSpPr>
          <p:cNvPr id="18" name="TextBox 17"/>
          <p:cNvSpPr txBox="1"/>
          <p:nvPr/>
        </p:nvSpPr>
        <p:spPr>
          <a:xfrm>
            <a:off x="7776356" y="1450521"/>
            <a:ext cx="6126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MPC S</a:t>
            </a:r>
          </a:p>
          <a:p>
            <a:pPr algn="ctr"/>
            <a:r>
              <a:rPr lang="en-US" sz="1200" dirty="0" err="1" smtClean="0"/>
              <a:t>vs</a:t>
            </a:r>
            <a:endParaRPr lang="en-US" sz="1200" dirty="0" smtClean="0"/>
          </a:p>
          <a:p>
            <a:pPr algn="ctr"/>
            <a:r>
              <a:rPr lang="en-US" sz="1200" dirty="0" smtClean="0"/>
              <a:t>MPC N</a:t>
            </a:r>
            <a:endParaRPr lang="en-US" sz="1200" dirty="0"/>
          </a:p>
        </p:txBody>
      </p:sp>
      <p:sp>
        <p:nvSpPr>
          <p:cNvPr id="19" name="TextBox 18"/>
          <p:cNvSpPr txBox="1"/>
          <p:nvPr/>
        </p:nvSpPr>
        <p:spPr>
          <a:xfrm>
            <a:off x="8475282" y="1450521"/>
            <a:ext cx="5677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BBC S</a:t>
            </a:r>
          </a:p>
          <a:p>
            <a:pPr algn="ctr"/>
            <a:r>
              <a:rPr lang="en-US" sz="1200" dirty="0" err="1" smtClean="0"/>
              <a:t>vs</a:t>
            </a:r>
            <a:endParaRPr lang="en-US" sz="1200" dirty="0" smtClean="0"/>
          </a:p>
          <a:p>
            <a:pPr algn="ctr"/>
            <a:r>
              <a:rPr lang="en-US" sz="1200" dirty="0" smtClean="0"/>
              <a:t>BBC 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-11909" y="2080810"/>
            <a:ext cx="476412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0.3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0.2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0.1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0.0</a:t>
            </a:r>
            <a:endParaRPr lang="en-US" dirty="0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64503" y="5598913"/>
            <a:ext cx="668447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18242" y="5688594"/>
            <a:ext cx="2806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Centrality : 10% span (0 ~ 9)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1307658" y="986098"/>
            <a:ext cx="41613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Correlation between VTX(SN) and BBC(SN)</a:t>
            </a:r>
            <a:endParaRPr lang="en-US" dirty="0"/>
          </a:p>
        </p:txBody>
      </p:sp>
      <p:sp>
        <p:nvSpPr>
          <p:cNvPr id="43" name="Rectangle 42"/>
          <p:cNvSpPr/>
          <p:nvPr/>
        </p:nvSpPr>
        <p:spPr>
          <a:xfrm>
            <a:off x="368445" y="1386908"/>
            <a:ext cx="6039759" cy="80679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6422607" y="1395526"/>
            <a:ext cx="1327969" cy="80679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7750576" y="1398065"/>
            <a:ext cx="673851" cy="80679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8422249" y="1394346"/>
            <a:ext cx="673851" cy="80679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930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C:\Users\Maki\Documents\RIKEN\PHENIX\vtx\analysis\Flow\plot\349667\cent-20bin\reso_etaspan_349667-9000_360k.pn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250" y="1627558"/>
            <a:ext cx="8797750" cy="378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0" y="0"/>
            <a:ext cx="65932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u="sng" dirty="0" smtClean="0"/>
              <a:t>Event Plane Resolution (</a:t>
            </a:r>
            <a:r>
              <a:rPr lang="en-US" sz="2400" b="1" i="1" u="sng" dirty="0"/>
              <a:t>RUN 349667 360K Events</a:t>
            </a:r>
            <a:r>
              <a:rPr lang="en-US" sz="2400" b="1" i="1" u="sng" dirty="0" smtClean="0"/>
              <a:t>)</a:t>
            </a:r>
            <a:endParaRPr lang="en-US" sz="2400" b="1" i="1" u="sng" dirty="0"/>
          </a:p>
        </p:txBody>
      </p:sp>
      <p:sp>
        <p:nvSpPr>
          <p:cNvPr id="8" name="TextBox 7"/>
          <p:cNvSpPr txBox="1"/>
          <p:nvPr/>
        </p:nvSpPr>
        <p:spPr>
          <a:xfrm>
            <a:off x="1043608" y="692696"/>
            <a:ext cx="7149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Correlation between VTX(SN) and BBC(SN) for each </a:t>
            </a:r>
            <a:r>
              <a:rPr lang="en-US" dirty="0" err="1" smtClean="0"/>
              <a:t>psuedorapidity</a:t>
            </a:r>
            <a:r>
              <a:rPr lang="en-US" dirty="0" smtClean="0"/>
              <a:t> region.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45002" y="1664804"/>
            <a:ext cx="87078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-3&lt;</a:t>
            </a:r>
            <a:r>
              <a:rPr lang="en-US" sz="1200" dirty="0" smtClean="0">
                <a:latin typeface="Symbol" pitchFamily="18" charset="2"/>
              </a:rPr>
              <a:t>h</a:t>
            </a:r>
            <a:r>
              <a:rPr lang="en-US" sz="1200" dirty="0" smtClean="0"/>
              <a:t>&lt;-2.5    -2.5&lt;</a:t>
            </a:r>
            <a:r>
              <a:rPr lang="en-US" sz="1200" dirty="0" smtClean="0">
                <a:latin typeface="Symbol" pitchFamily="18" charset="2"/>
              </a:rPr>
              <a:t>h</a:t>
            </a:r>
            <a:r>
              <a:rPr lang="en-US" sz="1200" dirty="0"/>
              <a:t>&lt;-</a:t>
            </a:r>
            <a:r>
              <a:rPr lang="en-US" sz="1200" dirty="0" smtClean="0"/>
              <a:t>2.  -2&lt;</a:t>
            </a:r>
            <a:r>
              <a:rPr lang="en-US" sz="1200" dirty="0" smtClean="0">
                <a:latin typeface="Symbol" pitchFamily="18" charset="2"/>
              </a:rPr>
              <a:t>h</a:t>
            </a:r>
            <a:r>
              <a:rPr lang="en-US" sz="1200" dirty="0" smtClean="0"/>
              <a:t>&lt;-</a:t>
            </a:r>
            <a:r>
              <a:rPr lang="en-US" sz="1200" dirty="0"/>
              <a:t>1</a:t>
            </a:r>
            <a:r>
              <a:rPr lang="en-US" sz="1200" dirty="0" smtClean="0"/>
              <a:t>.5  -1.5&lt;</a:t>
            </a:r>
            <a:r>
              <a:rPr lang="en-US" sz="1200" dirty="0" smtClean="0">
                <a:latin typeface="Symbol" pitchFamily="18" charset="2"/>
              </a:rPr>
              <a:t>h</a:t>
            </a:r>
            <a:r>
              <a:rPr lang="en-US" sz="1200" dirty="0" smtClean="0"/>
              <a:t>&lt;-1. -1.&lt;</a:t>
            </a:r>
            <a:r>
              <a:rPr lang="en-US" sz="1200" dirty="0" smtClean="0">
                <a:latin typeface="Symbol" pitchFamily="18" charset="2"/>
              </a:rPr>
              <a:t>h</a:t>
            </a:r>
            <a:r>
              <a:rPr lang="en-US" sz="1200" dirty="0" smtClean="0"/>
              <a:t>&lt;-0.5   -0.5&lt;</a:t>
            </a:r>
            <a:r>
              <a:rPr lang="en-US" sz="1200" dirty="0" smtClean="0">
                <a:latin typeface="Symbol" pitchFamily="18" charset="2"/>
              </a:rPr>
              <a:t>h</a:t>
            </a:r>
            <a:r>
              <a:rPr lang="en-US" sz="1200" dirty="0" smtClean="0"/>
              <a:t>&lt;0.     0.&lt;</a:t>
            </a:r>
            <a:r>
              <a:rPr lang="en-US" sz="1200" dirty="0" smtClean="0">
                <a:latin typeface="Symbol" pitchFamily="18" charset="2"/>
              </a:rPr>
              <a:t>h</a:t>
            </a:r>
            <a:r>
              <a:rPr lang="en-US" sz="1200" dirty="0" smtClean="0"/>
              <a:t>&lt;0.5    0.5&lt;</a:t>
            </a:r>
            <a:r>
              <a:rPr lang="en-US" sz="1200" dirty="0" smtClean="0">
                <a:latin typeface="Symbol" pitchFamily="18" charset="2"/>
              </a:rPr>
              <a:t>h</a:t>
            </a:r>
            <a:r>
              <a:rPr lang="en-US" sz="1200" dirty="0" smtClean="0"/>
              <a:t>&lt;1.    1.&lt;</a:t>
            </a:r>
            <a:r>
              <a:rPr lang="en-US" sz="1200" dirty="0" smtClean="0">
                <a:latin typeface="Symbol" pitchFamily="18" charset="2"/>
              </a:rPr>
              <a:t>h</a:t>
            </a:r>
            <a:r>
              <a:rPr lang="en-US" sz="1200" dirty="0" smtClean="0"/>
              <a:t>&lt;1.5     1.5&lt;</a:t>
            </a:r>
            <a:r>
              <a:rPr lang="en-US" sz="1200" dirty="0" smtClean="0">
                <a:latin typeface="Symbol" pitchFamily="18" charset="2"/>
              </a:rPr>
              <a:t>h</a:t>
            </a:r>
            <a:r>
              <a:rPr lang="en-US" sz="1200" dirty="0" smtClean="0"/>
              <a:t>&lt;2.     2.&lt;</a:t>
            </a:r>
            <a:r>
              <a:rPr lang="en-US" sz="1200" dirty="0" smtClean="0">
                <a:latin typeface="Symbol" pitchFamily="18" charset="2"/>
              </a:rPr>
              <a:t>h</a:t>
            </a:r>
            <a:r>
              <a:rPr lang="en-US" sz="1200" dirty="0" smtClean="0"/>
              <a:t>&lt;2.5    2.5&lt;</a:t>
            </a:r>
            <a:r>
              <a:rPr lang="en-US" sz="1200" dirty="0" smtClean="0">
                <a:latin typeface="Symbol" pitchFamily="18" charset="2"/>
              </a:rPr>
              <a:t>h</a:t>
            </a:r>
            <a:r>
              <a:rPr lang="en-US" sz="1200" dirty="0" smtClean="0"/>
              <a:t>&lt;3.</a:t>
            </a:r>
            <a:endParaRPr lang="en-US" sz="12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4752020" y="1268760"/>
            <a:ext cx="0" cy="446449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-11909" y="2024844"/>
            <a:ext cx="476412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0.2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0.1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0.0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464503" y="5408285"/>
            <a:ext cx="668447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18242" y="5497966"/>
            <a:ext cx="2806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Centrality : 5% span (0 ~ 19)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074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Maki\Documents\RIKEN\PHENIX\vtx\analysis\Flow\plot\349667\cent-20bin\vn_349667-9000_360k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514" y="1746777"/>
            <a:ext cx="8878623" cy="3816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0" y="2286837"/>
            <a:ext cx="405880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v2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v3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v4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55372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u="sng" dirty="0" err="1" smtClean="0"/>
              <a:t>Vn</a:t>
            </a:r>
            <a:r>
              <a:rPr lang="en-US" sz="2400" b="1" i="1" u="sng" dirty="0" smtClean="0"/>
              <a:t> Distribution (RUN </a:t>
            </a:r>
            <a:r>
              <a:rPr lang="en-US" sz="2400" b="1" i="1" u="sng" dirty="0"/>
              <a:t>349667 360K Events</a:t>
            </a:r>
            <a:r>
              <a:rPr lang="en-US" sz="2400" b="1" i="1" u="sng" dirty="0" smtClean="0"/>
              <a:t>)</a:t>
            </a:r>
            <a:endParaRPr lang="en-US" sz="2400" b="1" i="1" u="sng" dirty="0"/>
          </a:p>
        </p:txBody>
      </p:sp>
      <p:sp>
        <p:nvSpPr>
          <p:cNvPr id="8" name="TextBox 7"/>
          <p:cNvSpPr txBox="1"/>
          <p:nvPr/>
        </p:nvSpPr>
        <p:spPr>
          <a:xfrm>
            <a:off x="405880" y="1320399"/>
            <a:ext cx="7876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Centrality</a:t>
            </a:r>
          </a:p>
          <a:p>
            <a:pPr algn="ctr"/>
            <a:r>
              <a:rPr lang="en-US" sz="1200" dirty="0" smtClean="0"/>
              <a:t>0-10%</a:t>
            </a:r>
            <a:endParaRPr lang="en-US" sz="1200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464503" y="5592951"/>
            <a:ext cx="668447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18242" y="5682632"/>
            <a:ext cx="2806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Centrality : 10% span (0 ~ 9)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259632" y="1304764"/>
            <a:ext cx="7876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Centrality</a:t>
            </a:r>
          </a:p>
          <a:p>
            <a:pPr algn="ctr"/>
            <a:r>
              <a:rPr lang="en-US" sz="1200" dirty="0" smtClean="0"/>
              <a:t>10-20%</a:t>
            </a:r>
            <a:endParaRPr lang="en-US" sz="1200" dirty="0"/>
          </a:p>
        </p:txBody>
      </p:sp>
      <p:sp>
        <p:nvSpPr>
          <p:cNvPr id="18" name="TextBox 17"/>
          <p:cNvSpPr txBox="1"/>
          <p:nvPr/>
        </p:nvSpPr>
        <p:spPr>
          <a:xfrm>
            <a:off x="2102504" y="1320399"/>
            <a:ext cx="7876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Centrality</a:t>
            </a:r>
          </a:p>
          <a:p>
            <a:pPr algn="ctr"/>
            <a:r>
              <a:rPr lang="en-US" sz="1200" dirty="0" smtClean="0"/>
              <a:t>20-30%</a:t>
            </a:r>
            <a:endParaRPr lang="en-US" sz="1200" dirty="0"/>
          </a:p>
        </p:txBody>
      </p:sp>
      <p:sp>
        <p:nvSpPr>
          <p:cNvPr id="19" name="TextBox 18"/>
          <p:cNvSpPr txBox="1"/>
          <p:nvPr/>
        </p:nvSpPr>
        <p:spPr>
          <a:xfrm>
            <a:off x="2956256" y="1304764"/>
            <a:ext cx="7876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Centrality</a:t>
            </a:r>
          </a:p>
          <a:p>
            <a:pPr algn="ctr"/>
            <a:r>
              <a:rPr lang="en-US" sz="1200" dirty="0" smtClean="0"/>
              <a:t>30-40%</a:t>
            </a:r>
            <a:endParaRPr lang="en-US" sz="1200" dirty="0"/>
          </a:p>
        </p:txBody>
      </p:sp>
      <p:sp>
        <p:nvSpPr>
          <p:cNvPr id="20" name="TextBox 19"/>
          <p:cNvSpPr txBox="1"/>
          <p:nvPr/>
        </p:nvSpPr>
        <p:spPr>
          <a:xfrm>
            <a:off x="3878837" y="1320399"/>
            <a:ext cx="7876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Centrality</a:t>
            </a:r>
          </a:p>
          <a:p>
            <a:pPr algn="ctr"/>
            <a:r>
              <a:rPr lang="en-US" sz="1200" dirty="0" smtClean="0"/>
              <a:t>40-50%</a:t>
            </a:r>
            <a:endParaRPr lang="en-US" sz="1200" dirty="0"/>
          </a:p>
        </p:txBody>
      </p:sp>
      <p:sp>
        <p:nvSpPr>
          <p:cNvPr id="21" name="TextBox 20"/>
          <p:cNvSpPr txBox="1"/>
          <p:nvPr/>
        </p:nvSpPr>
        <p:spPr>
          <a:xfrm>
            <a:off x="4732589" y="1304764"/>
            <a:ext cx="7876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Centrality</a:t>
            </a:r>
          </a:p>
          <a:p>
            <a:pPr algn="ctr"/>
            <a:r>
              <a:rPr lang="en-US" sz="1200" dirty="0" smtClean="0"/>
              <a:t>50-60%</a:t>
            </a:r>
            <a:endParaRPr lang="en-US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5575461" y="1320399"/>
            <a:ext cx="7876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Centrality</a:t>
            </a:r>
          </a:p>
          <a:p>
            <a:pPr algn="ctr"/>
            <a:r>
              <a:rPr lang="en-US" sz="1200" dirty="0" smtClean="0"/>
              <a:t>60-70%</a:t>
            </a:r>
            <a:endParaRPr lang="en-US" sz="1200" dirty="0"/>
          </a:p>
        </p:txBody>
      </p:sp>
      <p:sp>
        <p:nvSpPr>
          <p:cNvPr id="23" name="TextBox 22"/>
          <p:cNvSpPr txBox="1"/>
          <p:nvPr/>
        </p:nvSpPr>
        <p:spPr>
          <a:xfrm>
            <a:off x="6429213" y="1304764"/>
            <a:ext cx="7876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Centrality</a:t>
            </a:r>
          </a:p>
          <a:p>
            <a:pPr algn="ctr"/>
            <a:r>
              <a:rPr lang="en-US" sz="1200" dirty="0" smtClean="0"/>
              <a:t>70-80%</a:t>
            </a:r>
            <a:endParaRPr lang="en-US" sz="1200" dirty="0"/>
          </a:p>
        </p:txBody>
      </p:sp>
      <p:sp>
        <p:nvSpPr>
          <p:cNvPr id="26" name="TextBox 25"/>
          <p:cNvSpPr txBox="1"/>
          <p:nvPr/>
        </p:nvSpPr>
        <p:spPr>
          <a:xfrm>
            <a:off x="7370970" y="1320399"/>
            <a:ext cx="7876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Centrality</a:t>
            </a:r>
          </a:p>
          <a:p>
            <a:pPr algn="ctr"/>
            <a:r>
              <a:rPr lang="en-US" sz="1200" dirty="0" smtClean="0"/>
              <a:t>80-90%</a:t>
            </a:r>
            <a:endParaRPr lang="en-US" sz="1200" dirty="0"/>
          </a:p>
        </p:txBody>
      </p:sp>
      <p:sp>
        <p:nvSpPr>
          <p:cNvPr id="27" name="TextBox 26"/>
          <p:cNvSpPr txBox="1"/>
          <p:nvPr/>
        </p:nvSpPr>
        <p:spPr>
          <a:xfrm>
            <a:off x="8224722" y="1304764"/>
            <a:ext cx="7876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Centrality</a:t>
            </a:r>
          </a:p>
          <a:p>
            <a:pPr algn="ctr"/>
            <a:r>
              <a:rPr lang="en-US" sz="1200" dirty="0" smtClean="0"/>
              <a:t>90-100%</a:t>
            </a:r>
            <a:endParaRPr lang="en-US" sz="1200" dirty="0"/>
          </a:p>
        </p:txBody>
      </p:sp>
      <p:cxnSp>
        <p:nvCxnSpPr>
          <p:cNvPr id="28" name="Straight Connector 27"/>
          <p:cNvCxnSpPr/>
          <p:nvPr/>
        </p:nvCxnSpPr>
        <p:spPr>
          <a:xfrm>
            <a:off x="405880" y="2888940"/>
            <a:ext cx="86666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386515" y="4077072"/>
            <a:ext cx="86666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345754" y="5265204"/>
            <a:ext cx="86666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203848" y="692696"/>
            <a:ext cx="2622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Reaction plane : VTX(S+N)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468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Maki\Documents\RIKEN\PHENIX\vtx\analysis\Flow\plot\348875\qa_rec_348875_100k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160748"/>
            <a:ext cx="8088249" cy="5234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6172200" y="533400"/>
            <a:ext cx="0" cy="63246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990600" y="633936"/>
            <a:ext cx="21336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B050"/>
                </a:solidFill>
              </a:rPr>
              <a:t>VTX South</a:t>
            </a:r>
            <a:endParaRPr lang="en-US" b="1" dirty="0">
              <a:solidFill>
                <a:srgbClr val="00B050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3429000" y="533400"/>
            <a:ext cx="0" cy="63246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745885" y="634849"/>
            <a:ext cx="21336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VTX North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467707" y="633936"/>
            <a:ext cx="21336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7030A0"/>
                </a:solidFill>
              </a:rPr>
              <a:t>VTX North + South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 rot="16200000">
            <a:off x="-602012" y="2222521"/>
            <a:ext cx="20305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Before re-centering</a:t>
            </a:r>
          </a:p>
        </p:txBody>
      </p:sp>
      <p:sp>
        <p:nvSpPr>
          <p:cNvPr id="22" name="TextBox 21"/>
          <p:cNvSpPr txBox="1"/>
          <p:nvPr/>
        </p:nvSpPr>
        <p:spPr>
          <a:xfrm rot="16200000">
            <a:off x="-535476" y="4825728"/>
            <a:ext cx="1886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After re-centering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67147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u="sng" dirty="0" smtClean="0"/>
              <a:t>Re-centering Calibration (RUN 348875 100K Events)</a:t>
            </a:r>
            <a:endParaRPr lang="en-US" sz="2400" b="1" i="1" u="sng" dirty="0"/>
          </a:p>
        </p:txBody>
      </p:sp>
    </p:spTree>
    <p:extLst>
      <p:ext uri="{BB962C8B-B14F-4D97-AF65-F5344CB8AC3E}">
        <p14:creationId xmlns:p14="http://schemas.microsoft.com/office/powerpoint/2010/main" val="536474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Maki\Documents\RIKEN\PHENIX\vtx\analysis\Flow\plot\348875\qa_flat_348875_100k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560" y="1042647"/>
            <a:ext cx="8088249" cy="5234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6172200" y="461665"/>
            <a:ext cx="0" cy="639633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990600" y="633936"/>
            <a:ext cx="21336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B050"/>
                </a:solidFill>
              </a:rPr>
              <a:t>VTX South</a:t>
            </a:r>
            <a:endParaRPr lang="en-US" b="1" dirty="0">
              <a:solidFill>
                <a:srgbClr val="00B050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3429000" y="461665"/>
            <a:ext cx="0" cy="639633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745885" y="634849"/>
            <a:ext cx="21336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VTX North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67707" y="633936"/>
            <a:ext cx="21336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7030A0"/>
                </a:solidFill>
              </a:rPr>
              <a:t>VTX North + South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 rot="16200000">
            <a:off x="-483323" y="2222521"/>
            <a:ext cx="17931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Before flattening</a:t>
            </a:r>
          </a:p>
        </p:txBody>
      </p:sp>
      <p:sp>
        <p:nvSpPr>
          <p:cNvPr id="11" name="TextBox 10"/>
          <p:cNvSpPr txBox="1"/>
          <p:nvPr/>
        </p:nvSpPr>
        <p:spPr>
          <a:xfrm rot="16200000">
            <a:off x="-416787" y="4825728"/>
            <a:ext cx="16489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After flattening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0" y="0"/>
            <a:ext cx="64089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u="sng" dirty="0" smtClean="0"/>
              <a:t>Flattening Calibration (</a:t>
            </a:r>
            <a:r>
              <a:rPr lang="en-US" sz="2400" b="1" i="1" u="sng" dirty="0"/>
              <a:t>RUN 348875 100K Events</a:t>
            </a:r>
            <a:r>
              <a:rPr lang="en-US" sz="2400" b="1" i="1" u="sng" dirty="0" smtClean="0"/>
              <a:t>)</a:t>
            </a:r>
            <a:endParaRPr lang="en-US" sz="2400" b="1" i="1" u="sng" dirty="0"/>
          </a:p>
        </p:txBody>
      </p:sp>
      <p:sp>
        <p:nvSpPr>
          <p:cNvPr id="19" name="TextBox 18"/>
          <p:cNvSpPr txBox="1"/>
          <p:nvPr/>
        </p:nvSpPr>
        <p:spPr>
          <a:xfrm>
            <a:off x="6224803" y="88022"/>
            <a:ext cx="29191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</a:t>
            </a:r>
            <a:r>
              <a:rPr lang="en-US" dirty="0" smtClean="0"/>
              <a:t> </a:t>
            </a:r>
            <a:r>
              <a:rPr lang="en-US" dirty="0" err="1" smtClean="0"/>
              <a:t>th</a:t>
            </a:r>
            <a:r>
              <a:rPr lang="en-US" dirty="0" smtClean="0"/>
              <a:t> of Fourier expansion : ~8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381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Maki\Documents\RIKEN\PHENIX\vtx\analysis\Flow\plot\348875\qa_corr_348875_100k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227" y="1146959"/>
            <a:ext cx="8088249" cy="5234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6172200" y="461665"/>
            <a:ext cx="0" cy="639633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990600" y="633936"/>
            <a:ext cx="21336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B050"/>
                </a:solidFill>
              </a:rPr>
              <a:t>BBC</a:t>
            </a:r>
            <a:endParaRPr lang="en-US" b="1" dirty="0">
              <a:solidFill>
                <a:srgbClr val="00B050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3429000" y="461665"/>
            <a:ext cx="0" cy="639633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745885" y="634849"/>
            <a:ext cx="21336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MPC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67707" y="633936"/>
            <a:ext cx="21336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7030A0"/>
                </a:solidFill>
              </a:rPr>
              <a:t>VTX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 rot="16200000">
            <a:off x="-529359" y="2222521"/>
            <a:ext cx="1885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Before calibration</a:t>
            </a:r>
          </a:p>
        </p:txBody>
      </p:sp>
      <p:sp>
        <p:nvSpPr>
          <p:cNvPr id="11" name="TextBox 10"/>
          <p:cNvSpPr txBox="1"/>
          <p:nvPr/>
        </p:nvSpPr>
        <p:spPr>
          <a:xfrm rot="16200000">
            <a:off x="-462823" y="4825728"/>
            <a:ext cx="1741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After calibration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0" y="0"/>
            <a:ext cx="89283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u="sng" dirty="0" smtClean="0"/>
              <a:t>Correlation btw S and N of BBC/MPC/VTX (</a:t>
            </a:r>
            <a:r>
              <a:rPr lang="en-US" sz="2400" b="1" i="1" u="sng" dirty="0"/>
              <a:t>RUN 348875 100K Events</a:t>
            </a:r>
            <a:r>
              <a:rPr lang="en-US" sz="2400" b="1" i="1" u="sng" dirty="0" smtClean="0"/>
              <a:t>)</a:t>
            </a:r>
            <a:endParaRPr lang="en-US" sz="2400" b="1" i="1" u="sng" dirty="0"/>
          </a:p>
        </p:txBody>
      </p:sp>
    </p:spTree>
    <p:extLst>
      <p:ext uri="{BB962C8B-B14F-4D97-AF65-F5344CB8AC3E}">
        <p14:creationId xmlns:p14="http://schemas.microsoft.com/office/powerpoint/2010/main" val="4103120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632</Words>
  <Application>Microsoft Office PowerPoint</Application>
  <PresentationFormat>On-screen Show (4:3)</PresentationFormat>
  <Paragraphs>223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Maki</dc:creator>
  <cp:lastModifiedBy>Maki</cp:lastModifiedBy>
  <cp:revision>10</cp:revision>
  <dcterms:created xsi:type="dcterms:W3CDTF">2006-08-16T00:00:00Z</dcterms:created>
  <dcterms:modified xsi:type="dcterms:W3CDTF">2012-06-29T00:08:55Z</dcterms:modified>
</cp:coreProperties>
</file>