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8" r:id="rId4"/>
    <p:sldId id="259" r:id="rId5"/>
    <p:sldId id="265" r:id="rId6"/>
    <p:sldId id="270" r:id="rId7"/>
    <p:sldId id="272" r:id="rId8"/>
    <p:sldId id="264" r:id="rId9"/>
    <p:sldId id="271" r:id="rId10"/>
    <p:sldId id="269" r:id="rId11"/>
    <p:sldId id="268" r:id="rId12"/>
    <p:sldId id="266" r:id="rId13"/>
    <p:sldId id="267" r:id="rId14"/>
    <p:sldId id="262" r:id="rId15"/>
    <p:sldId id="25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8" d="100"/>
          <a:sy n="128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562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Reaction Plane Calibration</a:t>
            </a:r>
            <a:endParaRPr lang="en-US" sz="2400" b="1" i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97367" y="716164"/>
            <a:ext cx="854926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Add 12 event classes for SVX detector.  </a:t>
            </a:r>
            <a:r>
              <a:rPr lang="en-US" dirty="0" smtClean="0">
                <a:sym typeface="Wingdings" pitchFamily="2" charset="2"/>
              </a:rPr>
              <a:t>  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Done</a:t>
            </a:r>
            <a:endParaRPr lang="en-US" dirty="0" smtClean="0">
              <a:solidFill>
                <a:srgbClr val="00B05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endParaRPr lang="en-US" dirty="0" smtClean="0"/>
          </a:p>
          <a:p>
            <a:pPr marL="285750" indent="-285750">
              <a:buFont typeface="Wingdings" pitchFamily="2" charset="2"/>
              <a:buChar char="q"/>
            </a:pPr>
            <a:endParaRPr lang="en-US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Generate calibration parameters for Q-vector and flattening run by run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on-going</a:t>
            </a:r>
          </a:p>
          <a:p>
            <a:pPr marL="285750" indent="-285750">
              <a:buFont typeface="Wingdings" pitchFamily="2" charset="2"/>
              <a:buChar char="q"/>
            </a:pPr>
            <a:endParaRPr lang="en-US" dirty="0" smtClean="0">
              <a:sym typeface="Wingdings" pitchFamily="2" charset="2"/>
            </a:endParaRPr>
          </a:p>
          <a:p>
            <a:pPr marL="742950" lvl="1" indent="-285750">
              <a:buFont typeface="Wingdings" pitchFamily="2" charset="2"/>
              <a:buChar char="q"/>
            </a:pPr>
            <a:r>
              <a:rPr lang="en-US" u="sng" dirty="0" smtClean="0">
                <a:sym typeface="Wingdings" pitchFamily="2" charset="2"/>
              </a:rPr>
              <a:t>Status of centrality calibration</a:t>
            </a:r>
            <a:endParaRPr lang="en-US" u="sng" dirty="0" smtClean="0">
              <a:sym typeface="Wingdings" pitchFamily="2" charset="2"/>
            </a:endParaRPr>
          </a:p>
          <a:p>
            <a:pPr marL="742950" lvl="1" indent="-285750">
              <a:buFont typeface="Wingdings" pitchFamily="2" charset="2"/>
              <a:buChar char="q"/>
            </a:pPr>
            <a:endParaRPr lang="en-US" u="sng" dirty="0">
              <a:sym typeface="Wingdings" pitchFamily="2" charset="2"/>
            </a:endParaRPr>
          </a:p>
          <a:p>
            <a:pPr marL="1200150" lvl="2" indent="-285750">
              <a:buFont typeface="Wingdings" pitchFamily="2" charset="2"/>
              <a:buChar char="q"/>
            </a:pPr>
            <a:r>
              <a:rPr lang="en-US" dirty="0" smtClean="0"/>
              <a:t>The calibrations for run-343031-347349 are good to use.</a:t>
            </a:r>
          </a:p>
          <a:p>
            <a:pPr marL="1200150" lvl="2" indent="-285750">
              <a:buFont typeface="Wingdings" pitchFamily="2" charset="2"/>
              <a:buChar char="q"/>
            </a:pPr>
            <a:endParaRPr lang="en-US" dirty="0"/>
          </a:p>
          <a:p>
            <a:pPr marL="1200150" lvl="2" indent="-285750">
              <a:buFont typeface="Wingdings" pitchFamily="2" charset="2"/>
              <a:buChar char="q"/>
            </a:pPr>
            <a:r>
              <a:rPr lang="en-US" dirty="0" smtClean="0"/>
              <a:t>The calibrations for remained runs will be ready end of this week.</a:t>
            </a:r>
          </a:p>
          <a:p>
            <a:pPr marL="742950" lvl="1" indent="-285750">
              <a:buFont typeface="Wingdings" pitchFamily="2" charset="2"/>
              <a:buChar char="q"/>
            </a:pPr>
            <a:endParaRPr lang="en-US" dirty="0"/>
          </a:p>
          <a:p>
            <a:pPr marL="285750" indent="-285750">
              <a:buFont typeface="Wingdings" pitchFamily="2" charset="2"/>
              <a:buChar char="q"/>
            </a:pPr>
            <a:endParaRPr lang="en-US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Check the calibration parameters are useful.</a:t>
            </a:r>
          </a:p>
          <a:p>
            <a:pPr marL="285750" indent="-285750">
              <a:buFont typeface="Wingdings" pitchFamily="2" charset="2"/>
              <a:buChar char="q"/>
            </a:pPr>
            <a:endParaRPr lang="en-US" dirty="0" smtClean="0"/>
          </a:p>
          <a:p>
            <a:pPr marL="742950" lvl="1" indent="-285750">
              <a:buFont typeface="Wingdings" pitchFamily="2" charset="2"/>
              <a:buChar char="q"/>
            </a:pPr>
            <a:r>
              <a:rPr lang="en-US" dirty="0" smtClean="0"/>
              <a:t>Generate QA plots</a:t>
            </a:r>
          </a:p>
          <a:p>
            <a:pPr marL="742950" lvl="1" indent="-285750">
              <a:buFont typeface="Wingdings" pitchFamily="2" charset="2"/>
              <a:buChar char="q"/>
            </a:pPr>
            <a:endParaRPr lang="en-US" dirty="0"/>
          </a:p>
          <a:p>
            <a:pPr marL="1200150" lvl="2" indent="-285750">
              <a:buFont typeface="Wingdings" pitchFamily="2" charset="2"/>
              <a:buChar char="q"/>
            </a:pPr>
            <a:r>
              <a:rPr lang="en-US" dirty="0" smtClean="0"/>
              <a:t>&lt;cos </a:t>
            </a:r>
            <a:r>
              <a:rPr lang="en-US" dirty="0" err="1" smtClean="0"/>
              <a:t>n</a:t>
            </a:r>
            <a:r>
              <a:rPr lang="en-US" b="1" i="1" dirty="0" err="1">
                <a:latin typeface="Symbol" pitchFamily="18" charset="2"/>
              </a:rPr>
              <a:t>Y</a:t>
            </a:r>
            <a:r>
              <a:rPr lang="en-US" dirty="0" smtClean="0"/>
              <a:t>&gt; and &lt;sin </a:t>
            </a:r>
            <a:r>
              <a:rPr lang="en-US" dirty="0" err="1" smtClean="0"/>
              <a:t>n</a:t>
            </a:r>
            <a:r>
              <a:rPr lang="en-US" b="1" i="1" dirty="0" err="1">
                <a:latin typeface="Symbol" pitchFamily="18" charset="2"/>
              </a:rPr>
              <a:t>Y</a:t>
            </a:r>
            <a:r>
              <a:rPr lang="en-US" dirty="0" smtClean="0"/>
              <a:t>&gt; plot run-by-run</a:t>
            </a:r>
          </a:p>
          <a:p>
            <a:pPr marL="1200150" lvl="2" indent="-285750">
              <a:buFont typeface="Wingdings" pitchFamily="2" charset="2"/>
              <a:buChar char="q"/>
            </a:pPr>
            <a:endParaRPr lang="en-US" dirty="0" smtClean="0"/>
          </a:p>
          <a:p>
            <a:pPr marL="1200150" lvl="2" indent="-285750">
              <a:buFont typeface="Wingdings" pitchFamily="2" charset="2"/>
              <a:buChar char="q"/>
            </a:pPr>
            <a:r>
              <a:rPr lang="en-US" dirty="0"/>
              <a:t>&lt;cos </a:t>
            </a:r>
            <a:r>
              <a:rPr lang="en-US" dirty="0" err="1" smtClean="0"/>
              <a:t>n</a:t>
            </a:r>
            <a:r>
              <a:rPr lang="en-US" b="1" i="1" dirty="0" err="1">
                <a:latin typeface="Symbol" pitchFamily="18" charset="2"/>
              </a:rPr>
              <a:t>Y</a:t>
            </a:r>
            <a:r>
              <a:rPr lang="en-US" dirty="0" smtClean="0"/>
              <a:t>&gt; </a:t>
            </a:r>
            <a:r>
              <a:rPr lang="en-US" dirty="0"/>
              <a:t>and &lt;sin </a:t>
            </a:r>
            <a:r>
              <a:rPr lang="en-US" dirty="0" err="1" smtClean="0"/>
              <a:t>n</a:t>
            </a:r>
            <a:r>
              <a:rPr lang="en-US" b="1" i="1" dirty="0" err="1">
                <a:latin typeface="Symbol" pitchFamily="18" charset="2"/>
              </a:rPr>
              <a:t>Y</a:t>
            </a:r>
            <a:r>
              <a:rPr lang="en-US" dirty="0" smtClean="0"/>
              <a:t>&gt; </a:t>
            </a:r>
            <a:r>
              <a:rPr lang="en-US" dirty="0"/>
              <a:t>plot </a:t>
            </a:r>
            <a:r>
              <a:rPr lang="en-US" dirty="0" err="1" smtClean="0"/>
              <a:t>seg</a:t>
            </a:r>
            <a:r>
              <a:rPr lang="en-US" dirty="0" smtClean="0"/>
              <a:t>-by-</a:t>
            </a:r>
            <a:r>
              <a:rPr lang="en-US" dirty="0" err="1" smtClean="0"/>
              <a:t>seg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17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7823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Reaction Plane Class for Q-Vector and Flattening Calibration</a:t>
            </a:r>
            <a:endParaRPr lang="en-US" sz="2400" b="1" i="1" u="sng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163251"/>
              </p:ext>
            </p:extLst>
          </p:nvPr>
        </p:nvGraphicFramePr>
        <p:xfrm>
          <a:off x="-2" y="872716"/>
          <a:ext cx="9153592" cy="1872210"/>
        </p:xfrm>
        <a:graphic>
          <a:graphicData uri="http://schemas.openxmlformats.org/drawingml/2006/table">
            <a:tbl>
              <a:tblPr/>
              <a:tblGrid>
                <a:gridCol w="653828"/>
                <a:gridCol w="653828"/>
                <a:gridCol w="653828"/>
                <a:gridCol w="653828"/>
                <a:gridCol w="653828"/>
                <a:gridCol w="653828"/>
                <a:gridCol w="653828"/>
                <a:gridCol w="326914"/>
                <a:gridCol w="326914"/>
                <a:gridCol w="653828"/>
                <a:gridCol w="653828"/>
                <a:gridCol w="653828"/>
                <a:gridCol w="653828"/>
                <a:gridCol w="653828"/>
                <a:gridCol w="653828"/>
              </a:tblGrid>
              <a:tr h="132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North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4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eta region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-3&lt;=eta&lt;-2.5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-2.5&lt;=eta&lt;-2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-2&lt;=eta&lt;-1.5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-1.5&lt;=eta&lt;-1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-1&lt;=eta&lt;-0.5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-0.5&lt;=eta&lt;0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0&lt;=eta&lt;0.5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0.5&lt;=eta&lt;1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1&lt;=eta&lt;1.5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1.5&lt;=eta&lt;2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2&lt;=eta&lt;2.5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2.5&lt;=eta&lt;3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eta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SVX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023"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20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north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north + south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MPC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BBC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SMD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023"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0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subsample1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subsample2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subsample3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subsample4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CNT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154257"/>
              </p:ext>
            </p:extLst>
          </p:nvPr>
        </p:nvGraphicFramePr>
        <p:xfrm>
          <a:off x="0" y="3284984"/>
          <a:ext cx="9130227" cy="3492385"/>
        </p:xfrm>
        <a:graphic>
          <a:graphicData uri="http://schemas.openxmlformats.org/drawingml/2006/table">
            <a:tbl>
              <a:tblPr/>
              <a:tblGrid>
                <a:gridCol w="652159"/>
                <a:gridCol w="652159"/>
                <a:gridCol w="652159"/>
                <a:gridCol w="652159"/>
                <a:gridCol w="652159"/>
                <a:gridCol w="652159"/>
                <a:gridCol w="652159"/>
                <a:gridCol w="326080"/>
                <a:gridCol w="326080"/>
                <a:gridCol w="652159"/>
                <a:gridCol w="652159"/>
                <a:gridCol w="652159"/>
                <a:gridCol w="652159"/>
                <a:gridCol w="652159"/>
                <a:gridCol w="652159"/>
              </a:tblGrid>
              <a:tr h="131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North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eta region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-3&lt;=eta&lt;-2.5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-2.5&lt;=eta&lt;-2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-2&lt;=eta&lt;-1.5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-1.5&lt;=eta&lt;-1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-1&lt;=eta&lt;-0.5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-0.5&lt;=eta&lt;0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0&lt;=eta&lt;0.5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0.5&lt;=eta&lt;1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1&lt;=eta&lt;1.5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1.5&lt;=eta&lt;2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2&lt;=eta&lt;2.5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2.5&lt;=eta&lt;3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eta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393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SVX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68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168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north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north + south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MPC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BBC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SMD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68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68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subsample1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subsample2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subsample3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subsample4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CNT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427984" y="2024844"/>
            <a:ext cx="3809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Totally </a:t>
            </a:r>
            <a:r>
              <a:rPr lang="en-US" dirty="0" smtClean="0">
                <a:solidFill>
                  <a:srgbClr val="0070C0"/>
                </a:solidFill>
              </a:rPr>
              <a:t>27</a:t>
            </a:r>
            <a:r>
              <a:rPr lang="en-US" dirty="0" smtClean="0"/>
              <a:t> class for Q-vector calibration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427984" y="5841268"/>
            <a:ext cx="39999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Totally </a:t>
            </a:r>
            <a:r>
              <a:rPr lang="en-US" dirty="0" smtClean="0">
                <a:solidFill>
                  <a:srgbClr val="FF0000"/>
                </a:solidFill>
              </a:rPr>
              <a:t>39</a:t>
            </a:r>
            <a:r>
              <a:rPr lang="en-US" dirty="0" smtClean="0"/>
              <a:t> class for Flattening calibration</a:t>
            </a:r>
          </a:p>
          <a:p>
            <a:r>
              <a:rPr lang="en-US" dirty="0"/>
              <a:t>	</a:t>
            </a:r>
            <a:r>
              <a:rPr lang="en-US" dirty="0" smtClean="0">
                <a:sym typeface="Wingdings" pitchFamily="2" charset="2"/>
              </a:rPr>
              <a:t> generate 39 reaction planes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261" y="508030"/>
            <a:ext cx="2064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Q-Vector calibration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2924944"/>
            <a:ext cx="2165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Flattening calibration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60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213914"/>
            <a:ext cx="9152997" cy="348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0"/>
            <a:ext cx="5642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Event Plane Resolution (</a:t>
            </a:r>
            <a:r>
              <a:rPr lang="en-US" sz="2400" b="1" i="1" u="sng" dirty="0"/>
              <a:t>RUN </a:t>
            </a:r>
            <a:r>
              <a:rPr lang="en-US" sz="2400" b="1" i="1" u="sng" dirty="0" smtClean="0"/>
              <a:t>349679-9005)</a:t>
            </a:r>
            <a:endParaRPr lang="en-US" sz="2400" b="1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5070088" y="1013585"/>
            <a:ext cx="10388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VTX S</a:t>
            </a:r>
          </a:p>
          <a:p>
            <a:pPr algn="ctr"/>
            <a:r>
              <a:rPr lang="en-US" dirty="0" err="1" smtClean="0"/>
              <a:t>Vs</a:t>
            </a:r>
            <a:endParaRPr lang="en-US" dirty="0" smtClean="0"/>
          </a:p>
          <a:p>
            <a:pPr algn="ctr"/>
            <a:r>
              <a:rPr lang="en-US" dirty="0" smtClean="0"/>
              <a:t>VTX N</a:t>
            </a:r>
          </a:p>
          <a:p>
            <a:pPr algn="ctr"/>
            <a:r>
              <a:rPr lang="en-US" dirty="0" smtClean="0"/>
              <a:t>eta gap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08962" y="1012409"/>
            <a:ext cx="10388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VTX S</a:t>
            </a:r>
          </a:p>
          <a:p>
            <a:pPr algn="ctr"/>
            <a:r>
              <a:rPr lang="en-US" dirty="0" err="1" smtClean="0"/>
              <a:t>Vs</a:t>
            </a:r>
            <a:endParaRPr lang="en-US" dirty="0" smtClean="0"/>
          </a:p>
          <a:p>
            <a:pPr algn="ctr"/>
            <a:r>
              <a:rPr lang="en-US" dirty="0" smtClean="0"/>
              <a:t>VTX N</a:t>
            </a:r>
          </a:p>
          <a:p>
            <a:pPr algn="ctr"/>
            <a:r>
              <a:rPr lang="en-US" dirty="0" smtClean="0"/>
              <a:t>eta gap 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493" y="1011233"/>
            <a:ext cx="10388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VTX SN</a:t>
            </a:r>
          </a:p>
          <a:p>
            <a:pPr algn="ctr"/>
            <a:r>
              <a:rPr lang="en-US" dirty="0" err="1" smtClean="0"/>
              <a:t>Vs</a:t>
            </a:r>
            <a:endParaRPr lang="en-US" dirty="0" smtClean="0"/>
          </a:p>
          <a:p>
            <a:pPr algn="ctr"/>
            <a:r>
              <a:rPr lang="en-US" dirty="0" smtClean="0"/>
              <a:t>BBC SN</a:t>
            </a:r>
          </a:p>
          <a:p>
            <a:pPr algn="ctr"/>
            <a:r>
              <a:rPr lang="en-US" dirty="0" smtClean="0"/>
              <a:t>eta gap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1249" y="2213914"/>
            <a:ext cx="983117" cy="32055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22127" y="2213914"/>
            <a:ext cx="999797" cy="32055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108962" y="2211562"/>
            <a:ext cx="999797" cy="32055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178513" y="371366"/>
            <a:ext cx="115215" cy="1152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178513" y="717011"/>
            <a:ext cx="115215" cy="115215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308032" y="236679"/>
            <a:ext cx="1744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&lt;cos(2</a:t>
            </a:r>
            <a:r>
              <a:rPr lang="en-US" b="1" dirty="0" smtClean="0">
                <a:latin typeface="Symbol" pitchFamily="18" charset="2"/>
              </a:rPr>
              <a:t>(F</a:t>
            </a:r>
            <a:r>
              <a:rPr lang="en-US" b="1" baseline="-25000" dirty="0" smtClean="0">
                <a:latin typeface="+mj-lt"/>
              </a:rPr>
              <a:t>A</a:t>
            </a:r>
            <a:r>
              <a:rPr lang="en-US" b="1" dirty="0" smtClean="0">
                <a:latin typeface="+mj-lt"/>
              </a:rPr>
              <a:t>-</a:t>
            </a:r>
            <a:r>
              <a:rPr lang="en-US" b="1" dirty="0" smtClean="0">
                <a:latin typeface="Symbol" pitchFamily="18" charset="2"/>
              </a:rPr>
              <a:t>F</a:t>
            </a:r>
            <a:r>
              <a:rPr lang="en-US" b="1" baseline="-25000" dirty="0" smtClean="0"/>
              <a:t>B</a:t>
            </a:r>
            <a:r>
              <a:rPr lang="en-US" b="1" dirty="0" smtClean="0">
                <a:latin typeface="+mj-lt"/>
              </a:rPr>
              <a:t>))&gt;</a:t>
            </a:r>
            <a:endParaRPr lang="en-US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37592" y="563006"/>
            <a:ext cx="1699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&lt;sin(2</a:t>
            </a:r>
            <a:r>
              <a:rPr lang="en-US" b="1" dirty="0" smtClean="0">
                <a:latin typeface="Symbol" pitchFamily="18" charset="2"/>
              </a:rPr>
              <a:t>(</a:t>
            </a:r>
            <a:r>
              <a:rPr lang="en-US" b="1" dirty="0">
                <a:latin typeface="Symbol" pitchFamily="18" charset="2"/>
              </a:rPr>
              <a:t>F</a:t>
            </a:r>
            <a:r>
              <a:rPr lang="en-US" b="1" baseline="-25000" dirty="0"/>
              <a:t>A</a:t>
            </a:r>
            <a:r>
              <a:rPr lang="en-US" b="1" dirty="0"/>
              <a:t>-</a:t>
            </a:r>
            <a:r>
              <a:rPr lang="en-US" b="1" dirty="0">
                <a:latin typeface="Symbol" pitchFamily="18" charset="2"/>
              </a:rPr>
              <a:t>F</a:t>
            </a:r>
            <a:r>
              <a:rPr lang="en-US" b="1" baseline="-25000" dirty="0"/>
              <a:t>B</a:t>
            </a:r>
            <a:r>
              <a:rPr lang="en-US" b="1" dirty="0" smtClean="0">
                <a:latin typeface="+mj-lt"/>
              </a:rPr>
              <a:t>))&gt;</a:t>
            </a:r>
            <a:endParaRPr lang="en-US" b="1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2393" y="6487562"/>
            <a:ext cx="5593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Need to generate calibration parameters for all segments?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571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274" y="862142"/>
            <a:ext cx="6156960" cy="5699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15232" y="-3293"/>
            <a:ext cx="9086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solidFill>
                  <a:srgbClr val="00B050"/>
                </a:solidFill>
              </a:rPr>
              <a:t>QA : &lt;cos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nPsi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&gt;, &lt;sin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nPsi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&gt; (SVX-S) Distribution Segment-by-Segment</a:t>
            </a:r>
            <a:endParaRPr lang="en-US" sz="2400" b="1" i="1" u="sng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93594" y="6488668"/>
            <a:ext cx="1793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segment number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053284" y="1371285"/>
            <a:ext cx="138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&lt;cos(2</a:t>
            </a:r>
            <a:r>
              <a:rPr lang="en-US" sz="1400" b="1" dirty="0" smtClean="0">
                <a:latin typeface="Symbol" pitchFamily="18" charset="2"/>
              </a:rPr>
              <a:t>(F</a:t>
            </a:r>
            <a:r>
              <a:rPr lang="en-US" sz="1400" b="1" baseline="-25000" dirty="0" smtClean="0">
                <a:latin typeface="+mj-lt"/>
              </a:rPr>
              <a:t>SVX(S)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1053492" y="2806604"/>
            <a:ext cx="138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&lt;cos(3</a:t>
            </a:r>
            <a:r>
              <a:rPr lang="en-US" sz="1400" b="1" dirty="0" smtClean="0">
                <a:latin typeface="Symbol" pitchFamily="18" charset="2"/>
              </a:rPr>
              <a:t>(F</a:t>
            </a:r>
            <a:r>
              <a:rPr lang="en-US" sz="1400" b="1" baseline="-25000" dirty="0" smtClean="0">
                <a:latin typeface="+mj-lt"/>
              </a:rPr>
              <a:t>SVX(S)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076653" y="4275272"/>
            <a:ext cx="1355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&lt;sin(2</a:t>
            </a:r>
            <a:r>
              <a:rPr lang="en-US" sz="1400" b="1" dirty="0" smtClean="0">
                <a:latin typeface="Symbol" pitchFamily="18" charset="2"/>
              </a:rPr>
              <a:t>(F</a:t>
            </a:r>
            <a:r>
              <a:rPr lang="en-US" sz="1400" b="1" baseline="-25000" dirty="0" smtClean="0">
                <a:latin typeface="+mj-lt"/>
              </a:rPr>
              <a:t>SVX(S)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1076861" y="5710591"/>
            <a:ext cx="1355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&lt;sin(3</a:t>
            </a:r>
            <a:r>
              <a:rPr lang="en-US" sz="1400" b="1" dirty="0" smtClean="0">
                <a:latin typeface="Symbol" pitchFamily="18" charset="2"/>
              </a:rPr>
              <a:t>(F</a:t>
            </a:r>
            <a:r>
              <a:rPr lang="en-US" sz="1400" b="1" baseline="-25000" dirty="0" smtClean="0">
                <a:latin typeface="+mj-lt"/>
              </a:rPr>
              <a:t>SVX(S)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9540" y="563343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19540" y="2061138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19005" y="3544215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19005" y="5018323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11" name="Left Brace 10"/>
          <p:cNvSpPr/>
          <p:nvPr/>
        </p:nvSpPr>
        <p:spPr>
          <a:xfrm>
            <a:off x="1192360" y="932675"/>
            <a:ext cx="345645" cy="2759492"/>
          </a:xfrm>
          <a:prstGeom prst="lef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4579" y="2121046"/>
            <a:ext cx="99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os term</a:t>
            </a: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>
            <a:off x="1179316" y="3796077"/>
            <a:ext cx="345645" cy="27594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41535" y="4984448"/>
            <a:ext cx="95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 term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1535" y="493688"/>
            <a:ext cx="4260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of cos and sin term should be zero.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2114080" y="1532607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114079" y="3006545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114078" y="4482358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114077" y="5956296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2393" y="6487562"/>
            <a:ext cx="5593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Need to generate calibration parameters for all segments.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37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834" y="861182"/>
            <a:ext cx="6156960" cy="5692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15232" y="-3293"/>
            <a:ext cx="9086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solidFill>
                  <a:srgbClr val="00B050"/>
                </a:solidFill>
              </a:rPr>
              <a:t>QA : &lt;cos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nPsi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&gt;, &lt;sin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nPsi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&gt; (SVX-N) Distribution Segment-by-Segment</a:t>
            </a:r>
            <a:endParaRPr lang="en-US" sz="2400" b="1" i="1" u="sng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93594" y="6488668"/>
            <a:ext cx="1793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segment number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042063" y="1371285"/>
            <a:ext cx="1407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&lt;cos(2</a:t>
            </a:r>
            <a:r>
              <a:rPr lang="en-US" sz="1400" b="1" dirty="0" smtClean="0">
                <a:latin typeface="Symbol" pitchFamily="18" charset="2"/>
              </a:rPr>
              <a:t>(F</a:t>
            </a:r>
            <a:r>
              <a:rPr lang="en-US" sz="1400" b="1" baseline="-25000" dirty="0" smtClean="0">
                <a:latin typeface="+mj-lt"/>
              </a:rPr>
              <a:t>SVX(N)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1042271" y="2806604"/>
            <a:ext cx="1407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&lt;cos(3</a:t>
            </a:r>
            <a:r>
              <a:rPr lang="en-US" sz="1400" b="1" dirty="0" smtClean="0">
                <a:latin typeface="Symbol" pitchFamily="18" charset="2"/>
              </a:rPr>
              <a:t>(F</a:t>
            </a:r>
            <a:r>
              <a:rPr lang="en-US" sz="1400" b="1" baseline="-25000" dirty="0" smtClean="0">
                <a:latin typeface="+mj-lt"/>
              </a:rPr>
              <a:t>SVX(N)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065432" y="4275272"/>
            <a:ext cx="1377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&lt;sin(2</a:t>
            </a:r>
            <a:r>
              <a:rPr lang="en-US" sz="1400" b="1" dirty="0" smtClean="0">
                <a:latin typeface="Symbol" pitchFamily="18" charset="2"/>
              </a:rPr>
              <a:t>(F</a:t>
            </a:r>
            <a:r>
              <a:rPr lang="en-US" sz="1400" b="1" baseline="-25000" dirty="0" smtClean="0">
                <a:latin typeface="+mj-lt"/>
              </a:rPr>
              <a:t>SVX(N)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1065640" y="5710591"/>
            <a:ext cx="1377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&lt;sin(3</a:t>
            </a:r>
            <a:r>
              <a:rPr lang="en-US" sz="1400" b="1" dirty="0" smtClean="0">
                <a:latin typeface="Symbol" pitchFamily="18" charset="2"/>
              </a:rPr>
              <a:t>(F</a:t>
            </a:r>
            <a:r>
              <a:rPr lang="en-US" sz="1400" b="1" baseline="-25000" dirty="0" smtClean="0">
                <a:latin typeface="+mj-lt"/>
              </a:rPr>
              <a:t>SVX(N)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9540" y="563343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19540" y="2061138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19005" y="3544215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19005" y="5018323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11" name="Left Brace 10"/>
          <p:cNvSpPr/>
          <p:nvPr/>
        </p:nvSpPr>
        <p:spPr>
          <a:xfrm>
            <a:off x="1192360" y="932675"/>
            <a:ext cx="345645" cy="2759492"/>
          </a:xfrm>
          <a:prstGeom prst="lef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4579" y="2121046"/>
            <a:ext cx="99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os term</a:t>
            </a: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>
            <a:off x="1179316" y="3796077"/>
            <a:ext cx="345645" cy="27594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41535" y="4984448"/>
            <a:ext cx="95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 term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1535" y="493688"/>
            <a:ext cx="4260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of cos and sin term should be zero.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2114080" y="1532607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114079" y="3006545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114078" y="4482358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114077" y="5956296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2393" y="6487562"/>
            <a:ext cx="5593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Need to generate calibration parameters for all segments.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33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33" y="1250174"/>
            <a:ext cx="8673858" cy="4160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35800" y="5318204"/>
            <a:ext cx="1093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798020" y="5332145"/>
            <a:ext cx="1093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-631260" y="2564272"/>
            <a:ext cx="1865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&lt;cos(2</a:t>
            </a:r>
            <a:r>
              <a:rPr lang="en-US" dirty="0" smtClean="0">
                <a:latin typeface="Symbol" pitchFamily="18" charset="2"/>
              </a:rPr>
              <a:t>(F</a:t>
            </a:r>
            <a:r>
              <a:rPr lang="en-US" baseline="-25000" dirty="0" smtClean="0">
                <a:latin typeface="+mj-lt"/>
              </a:rPr>
              <a:t>A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+mj-lt"/>
              </a:rPr>
              <a:t>- </a:t>
            </a:r>
            <a:r>
              <a:rPr lang="en-US" dirty="0" smtClean="0">
                <a:latin typeface="Symbol" pitchFamily="18" charset="2"/>
              </a:rPr>
              <a:t>F</a:t>
            </a:r>
            <a:r>
              <a:rPr lang="en-US" baseline="-25000" dirty="0" smtClean="0">
                <a:latin typeface="+mj-lt"/>
              </a:rPr>
              <a:t>B</a:t>
            </a:r>
            <a:r>
              <a:rPr lang="en-US" dirty="0" smtClean="0">
                <a:latin typeface="+mj-lt"/>
              </a:rPr>
              <a:t>))&gt;</a:t>
            </a:r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3862125" y="2627184"/>
            <a:ext cx="1865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&lt;cos(3</a:t>
            </a:r>
            <a:r>
              <a:rPr lang="en-US" dirty="0" smtClean="0">
                <a:latin typeface="Symbol" pitchFamily="18" charset="2"/>
              </a:rPr>
              <a:t>(F</a:t>
            </a:r>
            <a:r>
              <a:rPr lang="en-US" baseline="-25000" dirty="0" smtClean="0">
                <a:latin typeface="+mj-lt"/>
              </a:rPr>
              <a:t>A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+mj-lt"/>
              </a:rPr>
              <a:t>- </a:t>
            </a:r>
            <a:r>
              <a:rPr lang="en-US" dirty="0" smtClean="0">
                <a:latin typeface="Symbol" pitchFamily="18" charset="2"/>
              </a:rPr>
              <a:t>F</a:t>
            </a:r>
            <a:r>
              <a:rPr lang="en-US" baseline="-25000" dirty="0" smtClean="0">
                <a:latin typeface="+mj-lt"/>
              </a:rPr>
              <a:t>B</a:t>
            </a:r>
            <a:r>
              <a:rPr lang="en-US" dirty="0" smtClean="0">
                <a:latin typeface="+mj-lt"/>
              </a:rPr>
              <a:t>))&gt;</a:t>
            </a:r>
            <a:endParaRPr lang="en-US" dirty="0">
              <a:latin typeface="+mj-lt"/>
            </a:endParaRPr>
          </a:p>
        </p:txBody>
      </p:sp>
      <p:sp>
        <p:nvSpPr>
          <p:cNvPr id="7" name="Oval 6"/>
          <p:cNvSpPr/>
          <p:nvPr/>
        </p:nvSpPr>
        <p:spPr>
          <a:xfrm>
            <a:off x="3035800" y="1773468"/>
            <a:ext cx="115215" cy="115215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>
            <a:off x="3035800" y="1954236"/>
            <a:ext cx="115215" cy="9932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35800" y="2161600"/>
            <a:ext cx="115215" cy="115215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 rot="10800000">
            <a:off x="3035800" y="2365435"/>
            <a:ext cx="115215" cy="99323"/>
          </a:xfrm>
          <a:prstGeom prst="triangle">
            <a:avLst/>
          </a:prstGeom>
          <a:solidFill>
            <a:srgbClr val="6600FF"/>
          </a:solidFill>
          <a:ln>
            <a:solidFill>
              <a:srgbClr val="66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51015" y="1692575"/>
            <a:ext cx="12020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/>
              <a:t>svx</a:t>
            </a:r>
            <a:r>
              <a:rPr lang="en-US" sz="1200" b="1" dirty="0" smtClean="0"/>
              <a:t>(SN)-</a:t>
            </a:r>
            <a:r>
              <a:rPr lang="en-US" sz="1200" b="1" dirty="0" err="1" smtClean="0"/>
              <a:t>bbc</a:t>
            </a:r>
            <a:r>
              <a:rPr lang="en-US" sz="1200" b="1" dirty="0" smtClean="0"/>
              <a:t>(S)</a:t>
            </a:r>
          </a:p>
          <a:p>
            <a:r>
              <a:rPr lang="en-US" sz="1200" b="1" dirty="0" err="1" smtClean="0"/>
              <a:t>svx</a:t>
            </a:r>
            <a:r>
              <a:rPr lang="en-US" sz="1200" b="1" dirty="0" smtClean="0"/>
              <a:t>(SN)-</a:t>
            </a:r>
            <a:r>
              <a:rPr lang="en-US" sz="1200" b="1" dirty="0" err="1" smtClean="0"/>
              <a:t>bbc</a:t>
            </a:r>
            <a:r>
              <a:rPr lang="en-US" sz="1200" b="1" dirty="0" smtClean="0"/>
              <a:t>(N)</a:t>
            </a:r>
          </a:p>
          <a:p>
            <a:r>
              <a:rPr lang="en-US" sz="1200" b="1" dirty="0" err="1" smtClean="0"/>
              <a:t>svx</a:t>
            </a:r>
            <a:r>
              <a:rPr lang="en-US" sz="1200" b="1" dirty="0" smtClean="0"/>
              <a:t>(SN)-</a:t>
            </a:r>
            <a:r>
              <a:rPr lang="en-US" sz="1200" b="1" dirty="0" err="1" smtClean="0"/>
              <a:t>bbc</a:t>
            </a:r>
            <a:r>
              <a:rPr lang="en-US" sz="1200" b="1" dirty="0" smtClean="0"/>
              <a:t>(SN)</a:t>
            </a:r>
          </a:p>
          <a:p>
            <a:r>
              <a:rPr lang="en-US" sz="1200" b="1" dirty="0" err="1" smtClean="0"/>
              <a:t>bbc</a:t>
            </a:r>
            <a:r>
              <a:rPr lang="en-US" sz="1200" b="1" dirty="0" smtClean="0"/>
              <a:t>(S)-</a:t>
            </a:r>
            <a:r>
              <a:rPr lang="en-US" sz="1200" b="1" dirty="0" err="1" smtClean="0"/>
              <a:t>bbc</a:t>
            </a:r>
            <a:r>
              <a:rPr lang="en-US" sz="1200" b="1" dirty="0" smtClean="0"/>
              <a:t>(N)</a:t>
            </a:r>
            <a:endParaRPr lang="en-US" sz="1200" b="1" dirty="0"/>
          </a:p>
        </p:txBody>
      </p:sp>
      <p:sp>
        <p:nvSpPr>
          <p:cNvPr id="15" name="Oval 14"/>
          <p:cNvSpPr/>
          <p:nvPr/>
        </p:nvSpPr>
        <p:spPr>
          <a:xfrm>
            <a:off x="7573865" y="1780214"/>
            <a:ext cx="115215" cy="115215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73865" y="1960982"/>
            <a:ext cx="115215" cy="9932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73865" y="2168346"/>
            <a:ext cx="115215" cy="115215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 rot="10800000">
            <a:off x="7573865" y="2372181"/>
            <a:ext cx="115215" cy="99323"/>
          </a:xfrm>
          <a:prstGeom prst="triangle">
            <a:avLst/>
          </a:prstGeom>
          <a:solidFill>
            <a:srgbClr val="6600FF"/>
          </a:solidFill>
          <a:ln>
            <a:solidFill>
              <a:srgbClr val="66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689080" y="1699321"/>
            <a:ext cx="12020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/>
              <a:t>svx</a:t>
            </a:r>
            <a:r>
              <a:rPr lang="en-US" sz="1200" b="1" dirty="0" smtClean="0"/>
              <a:t>(SN)-</a:t>
            </a:r>
            <a:r>
              <a:rPr lang="en-US" sz="1200" b="1" dirty="0" err="1" smtClean="0"/>
              <a:t>bbc</a:t>
            </a:r>
            <a:r>
              <a:rPr lang="en-US" sz="1200" b="1" dirty="0" smtClean="0"/>
              <a:t>(S)</a:t>
            </a:r>
          </a:p>
          <a:p>
            <a:r>
              <a:rPr lang="en-US" sz="1200" b="1" dirty="0" err="1" smtClean="0"/>
              <a:t>svx</a:t>
            </a:r>
            <a:r>
              <a:rPr lang="en-US" sz="1200" b="1" dirty="0" smtClean="0"/>
              <a:t>(SN)-</a:t>
            </a:r>
            <a:r>
              <a:rPr lang="en-US" sz="1200" b="1" dirty="0" err="1" smtClean="0"/>
              <a:t>bbc</a:t>
            </a:r>
            <a:r>
              <a:rPr lang="en-US" sz="1200" b="1" dirty="0" smtClean="0"/>
              <a:t>(N)</a:t>
            </a:r>
          </a:p>
          <a:p>
            <a:r>
              <a:rPr lang="en-US" sz="1200" b="1" dirty="0" err="1" smtClean="0"/>
              <a:t>svx</a:t>
            </a:r>
            <a:r>
              <a:rPr lang="en-US" sz="1200" b="1" dirty="0" smtClean="0"/>
              <a:t>(SN)-</a:t>
            </a:r>
            <a:r>
              <a:rPr lang="en-US" sz="1200" b="1" dirty="0" err="1" smtClean="0"/>
              <a:t>bbc</a:t>
            </a:r>
            <a:r>
              <a:rPr lang="en-US" sz="1200" b="1" dirty="0" smtClean="0"/>
              <a:t>(SN)</a:t>
            </a:r>
          </a:p>
          <a:p>
            <a:r>
              <a:rPr lang="en-US" sz="1200" b="1" dirty="0" err="1" smtClean="0"/>
              <a:t>bbc</a:t>
            </a:r>
            <a:r>
              <a:rPr lang="en-US" sz="1200" b="1" dirty="0" smtClean="0"/>
              <a:t>(S)-</a:t>
            </a:r>
            <a:r>
              <a:rPr lang="en-US" sz="1200" b="1" dirty="0" err="1" smtClean="0"/>
              <a:t>bbc</a:t>
            </a:r>
            <a:r>
              <a:rPr lang="en-US" sz="1200" b="1" dirty="0" smtClean="0"/>
              <a:t>(N)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-3293"/>
            <a:ext cx="7712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Psi Correlation for v2 and v3 (</a:t>
            </a:r>
            <a:r>
              <a:rPr lang="en-US" sz="2400" b="1" i="1" u="sng" dirty="0" err="1" smtClean="0"/>
              <a:t>AuAu</a:t>
            </a:r>
            <a:r>
              <a:rPr lang="en-US" sz="2400" b="1" i="1" u="sng" dirty="0" smtClean="0"/>
              <a:t> 200GeV  100 Segments)</a:t>
            </a:r>
            <a:endParaRPr lang="en-US" sz="2400" b="1" i="1" u="sng" dirty="0"/>
          </a:p>
        </p:txBody>
      </p:sp>
    </p:spTree>
    <p:extLst>
      <p:ext uri="{BB962C8B-B14F-4D97-AF65-F5344CB8AC3E}">
        <p14:creationId xmlns:p14="http://schemas.microsoft.com/office/powerpoint/2010/main" val="3834283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46" y="1047890"/>
            <a:ext cx="8858954" cy="4184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51015" y="5224115"/>
            <a:ext cx="117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GeV</a:t>
            </a:r>
            <a:r>
              <a:rPr lang="en-US" dirty="0" smtClean="0"/>
              <a:t>/c)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836425" y="5232758"/>
            <a:ext cx="117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GeV</a:t>
            </a:r>
            <a:r>
              <a:rPr lang="en-US" dirty="0" smtClean="0"/>
              <a:t>/c)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-3293"/>
            <a:ext cx="6976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Raw V3 Distribution (</a:t>
            </a:r>
            <a:r>
              <a:rPr lang="en-US" sz="2400" b="1" i="1" u="sng" dirty="0" err="1" smtClean="0"/>
              <a:t>AuAu</a:t>
            </a:r>
            <a:r>
              <a:rPr lang="en-US" sz="2400" b="1" i="1" u="sng" dirty="0" smtClean="0"/>
              <a:t> 200GeV  run349206-9000)</a:t>
            </a:r>
            <a:endParaRPr lang="en-US" sz="2400" b="1" i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884231" y="863224"/>
            <a:ext cx="1660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 : 25%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82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-3293"/>
            <a:ext cx="7763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QA : &lt;cos </a:t>
            </a:r>
            <a:r>
              <a:rPr lang="en-US" sz="2400" b="1" i="1" u="sng" dirty="0" err="1" smtClean="0"/>
              <a:t>n</a:t>
            </a:r>
            <a:r>
              <a:rPr lang="en-US" sz="2400" b="1" u="sng" dirty="0" err="1">
                <a:latin typeface="Symbol" pitchFamily="18" charset="2"/>
              </a:rPr>
              <a:t>Y</a:t>
            </a:r>
            <a:r>
              <a:rPr lang="en-US" sz="2400" b="1" i="1" u="sng" dirty="0" smtClean="0"/>
              <a:t>&gt;, &lt;sin </a:t>
            </a:r>
            <a:r>
              <a:rPr lang="en-US" sz="2400" b="1" i="1" u="sng" dirty="0" err="1" smtClean="0"/>
              <a:t>n</a:t>
            </a:r>
            <a:r>
              <a:rPr lang="en-US" sz="2400" b="1" u="sng" dirty="0" err="1" smtClean="0">
                <a:latin typeface="Symbol" pitchFamily="18" charset="2"/>
              </a:rPr>
              <a:t>Y</a:t>
            </a:r>
            <a:r>
              <a:rPr lang="en-US" sz="2400" b="1" i="1" u="sng" dirty="0" smtClean="0"/>
              <a:t>&gt; (SVX) Distribution Run349373-9000</a:t>
            </a:r>
            <a:endParaRPr lang="en-US" sz="2400" b="1" i="1" u="sng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24" y="3006545"/>
            <a:ext cx="8479175" cy="2648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550" y="5653837"/>
            <a:ext cx="7991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Centrality	              Centrality	   </a:t>
            </a:r>
            <a:r>
              <a:rPr lang="en-US" sz="1200" dirty="0"/>
              <a:t>Centrality	              </a:t>
            </a:r>
            <a:r>
              <a:rPr lang="en-US" sz="1200" dirty="0" smtClean="0"/>
              <a:t>    Centrality</a:t>
            </a:r>
            <a:r>
              <a:rPr lang="en-US" sz="1200" dirty="0"/>
              <a:t>	    </a:t>
            </a:r>
            <a:r>
              <a:rPr lang="en-US" sz="1200" dirty="0" smtClean="0"/>
              <a:t>     Centrality</a:t>
            </a:r>
            <a:r>
              <a:rPr lang="en-US" sz="1200" dirty="0"/>
              <a:t>	                </a:t>
            </a:r>
            <a:r>
              <a:rPr lang="en-US" sz="1200" dirty="0" smtClean="0"/>
              <a:t>       Centrality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115549" y="4192094"/>
            <a:ext cx="7991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Centrality	              Centrality	   </a:t>
            </a:r>
            <a:r>
              <a:rPr lang="en-US" sz="1200" dirty="0"/>
              <a:t>Centrality	              </a:t>
            </a:r>
            <a:r>
              <a:rPr lang="en-US" sz="1200" dirty="0" smtClean="0"/>
              <a:t>    Centrality</a:t>
            </a:r>
            <a:r>
              <a:rPr lang="en-US" sz="1200" dirty="0"/>
              <a:t>	    </a:t>
            </a:r>
            <a:r>
              <a:rPr lang="en-US" sz="1200" dirty="0" smtClean="0"/>
              <a:t>     Centrality</a:t>
            </a:r>
            <a:r>
              <a:rPr lang="en-US" sz="1200" dirty="0"/>
              <a:t>	                </a:t>
            </a:r>
            <a:r>
              <a:rPr lang="en-US" sz="1200" dirty="0" smtClean="0"/>
              <a:t>       Centrality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6953" y="3583530"/>
            <a:ext cx="138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1384432" y="3553011"/>
            <a:ext cx="1355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176953" y="4919980"/>
            <a:ext cx="138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1384432" y="4889461"/>
            <a:ext cx="1355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423795"/>
            <a:ext cx="921900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458255" y="2161635"/>
            <a:ext cx="0" cy="395571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77035" y="2161635"/>
            <a:ext cx="0" cy="395571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71258" y="2376929"/>
            <a:ext cx="1221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Psi -SVX (S)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293698" y="2344663"/>
            <a:ext cx="1264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Psi -SVX (N)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173597" y="2353660"/>
            <a:ext cx="1370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Psi -SVX (SN)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7178513" y="1374602"/>
            <a:ext cx="115215" cy="1152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178513" y="1720247"/>
            <a:ext cx="115215" cy="115215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308032" y="1239915"/>
            <a:ext cx="1565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&lt;cos(n</a:t>
            </a:r>
            <a:r>
              <a:rPr lang="en-US" b="1" dirty="0" smtClean="0">
                <a:latin typeface="Symbol" pitchFamily="18" charset="2"/>
              </a:rPr>
              <a:t>(Y</a:t>
            </a:r>
            <a:r>
              <a:rPr lang="en-US" b="1" baseline="-25000" dirty="0" smtClean="0">
                <a:latin typeface="+mj-lt"/>
              </a:rPr>
              <a:t>SVX</a:t>
            </a:r>
            <a:r>
              <a:rPr lang="en-US" b="1" dirty="0" smtClean="0">
                <a:latin typeface="+mj-lt"/>
              </a:rPr>
              <a:t>))&gt;</a:t>
            </a:r>
            <a:endParaRPr lang="en-US" b="1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37592" y="1566242"/>
            <a:ext cx="1526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&lt;sin(n</a:t>
            </a:r>
            <a:r>
              <a:rPr lang="en-US" b="1" dirty="0" smtClean="0">
                <a:latin typeface="Symbol" pitchFamily="18" charset="2"/>
              </a:rPr>
              <a:t>(Y</a:t>
            </a:r>
            <a:r>
              <a:rPr lang="en-US" b="1" baseline="-25000" dirty="0" smtClean="0">
                <a:latin typeface="+mj-lt"/>
              </a:rPr>
              <a:t>SVX</a:t>
            </a:r>
            <a:r>
              <a:rPr lang="en-US" b="1" dirty="0" smtClean="0">
                <a:latin typeface="+mj-lt"/>
              </a:rPr>
              <a:t>))&gt;</a:t>
            </a:r>
            <a:endParaRPr lang="en-US" b="1" dirty="0">
              <a:latin typeface="+mj-lt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0" y="2891330"/>
            <a:ext cx="914399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61559" y="728271"/>
            <a:ext cx="56836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Scatter plots </a:t>
            </a:r>
            <a:r>
              <a:rPr lang="en-US" dirty="0"/>
              <a:t>between &lt;cos </a:t>
            </a:r>
            <a:r>
              <a:rPr lang="en-US" dirty="0" err="1" smtClean="0"/>
              <a:t>n</a:t>
            </a:r>
            <a:r>
              <a:rPr lang="en-US" b="1" dirty="0" err="1" smtClean="0">
                <a:latin typeface="Symbol" pitchFamily="18" charset="2"/>
              </a:rPr>
              <a:t>Y</a:t>
            </a:r>
            <a:r>
              <a:rPr lang="en-US" dirty="0" smtClean="0"/>
              <a:t>&gt;, </a:t>
            </a:r>
            <a:r>
              <a:rPr lang="en-US" dirty="0"/>
              <a:t>&lt;sin </a:t>
            </a:r>
            <a:r>
              <a:rPr lang="en-US" dirty="0" err="1" smtClean="0"/>
              <a:t>n</a:t>
            </a:r>
            <a:r>
              <a:rPr lang="en-US" b="1" dirty="0" err="1" smtClean="0">
                <a:latin typeface="Symbol" pitchFamily="18" charset="2"/>
              </a:rPr>
              <a:t>Y</a:t>
            </a:r>
            <a:r>
              <a:rPr lang="en-US" dirty="0" smtClean="0"/>
              <a:t>&gt; and centrality.</a:t>
            </a:r>
          </a:p>
          <a:p>
            <a:endParaRPr lang="en-US" dirty="0" smtClean="0"/>
          </a:p>
          <a:p>
            <a:r>
              <a:rPr lang="en-US" dirty="0" smtClean="0"/>
              <a:t>Average of cos and sin term should be zero.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480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569" y="817460"/>
            <a:ext cx="6265501" cy="571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-3293"/>
            <a:ext cx="7777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solidFill>
                  <a:srgbClr val="FF0000"/>
                </a:solidFill>
              </a:rPr>
              <a:t>QA : &lt;cos </a:t>
            </a:r>
            <a:r>
              <a:rPr lang="en-US" sz="2400" b="1" i="1" u="sng" dirty="0" err="1" smtClean="0">
                <a:solidFill>
                  <a:srgbClr val="FF0000"/>
                </a:solidFill>
              </a:rPr>
              <a:t>n</a:t>
            </a:r>
            <a:r>
              <a:rPr lang="en-US" sz="2400" b="1" i="1" u="sng" dirty="0" err="1">
                <a:solidFill>
                  <a:srgbClr val="FF0000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FF0000"/>
                </a:solidFill>
              </a:rPr>
              <a:t>&gt;, &lt;sin </a:t>
            </a:r>
            <a:r>
              <a:rPr lang="en-US" sz="2400" b="1" i="1" u="sng" dirty="0" err="1" smtClean="0">
                <a:solidFill>
                  <a:srgbClr val="FF0000"/>
                </a:solidFill>
              </a:rPr>
              <a:t>n</a:t>
            </a:r>
            <a:r>
              <a:rPr lang="en-US" sz="2400" b="1" i="1" u="sng" dirty="0" err="1">
                <a:solidFill>
                  <a:srgbClr val="FF0000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FF0000"/>
                </a:solidFill>
              </a:rPr>
              <a:t>&gt; (SVX-SN) Distribution Run-by-Run</a:t>
            </a:r>
            <a:endParaRPr lang="en-US" sz="2400" b="1" i="1" u="sng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93594" y="6488668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 number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014011" y="1371285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1014219" y="2806604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037380" y="4275272"/>
            <a:ext cx="1433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1037588" y="5710591"/>
            <a:ext cx="1433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9540" y="563343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19540" y="2061138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19005" y="3544215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19005" y="5003605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11" name="Left Brace 10"/>
          <p:cNvSpPr/>
          <p:nvPr/>
        </p:nvSpPr>
        <p:spPr>
          <a:xfrm>
            <a:off x="1192360" y="932675"/>
            <a:ext cx="345645" cy="2759492"/>
          </a:xfrm>
          <a:prstGeom prst="lef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4579" y="2121046"/>
            <a:ext cx="99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os term</a:t>
            </a: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>
            <a:off x="1179316" y="3796077"/>
            <a:ext cx="345645" cy="27594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41535" y="4984448"/>
            <a:ext cx="95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 term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1535" y="493688"/>
            <a:ext cx="4260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of cos and sin term should be zero.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10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670" y="855865"/>
            <a:ext cx="6248400" cy="5707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15232" y="-3293"/>
            <a:ext cx="9086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solidFill>
                  <a:srgbClr val="00B050"/>
                </a:solidFill>
              </a:rPr>
              <a:t>QA : &lt;cos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n</a:t>
            </a:r>
            <a:r>
              <a:rPr lang="en-US" sz="2400" b="1" i="1" u="sng" dirty="0" err="1">
                <a:solidFill>
                  <a:srgbClr val="00B050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&gt;, &lt;sin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n</a:t>
            </a:r>
            <a:r>
              <a:rPr lang="en-US" sz="2400" b="1" i="1" u="sng" dirty="0" err="1">
                <a:solidFill>
                  <a:srgbClr val="00B050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&gt; (SVX-SN) Distribution Segment-by-Segment</a:t>
            </a:r>
            <a:endParaRPr lang="en-US" sz="2400" b="1" i="1" u="sng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93594" y="6488668"/>
            <a:ext cx="1793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segment number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014011" y="1371285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1014219" y="2806604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037380" y="4275272"/>
            <a:ext cx="1433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1037588" y="5710591"/>
            <a:ext cx="1433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9540" y="563343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19540" y="2061138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19005" y="3544215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19005" y="5018323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11" name="Left Brace 10"/>
          <p:cNvSpPr/>
          <p:nvPr/>
        </p:nvSpPr>
        <p:spPr>
          <a:xfrm>
            <a:off x="1192360" y="932675"/>
            <a:ext cx="345645" cy="2759492"/>
          </a:xfrm>
          <a:prstGeom prst="lef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4579" y="2121046"/>
            <a:ext cx="99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os term</a:t>
            </a: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>
            <a:off x="1179316" y="3796077"/>
            <a:ext cx="345645" cy="27594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41535" y="4984448"/>
            <a:ext cx="95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 term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1535" y="493688"/>
            <a:ext cx="4260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of cos and sin term should be zero.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2114080" y="1532607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114079" y="3006545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114078" y="4482358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114077" y="5956296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889774" y="473232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Run349679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787708" y="204415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832206" y="20327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9005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875288" y="20327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9010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049776" y="204415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460" y="855865"/>
            <a:ext cx="6164580" cy="5699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15232" y="-3293"/>
            <a:ext cx="8902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solidFill>
                  <a:srgbClr val="00B050"/>
                </a:solidFill>
              </a:rPr>
              <a:t>QA : &lt;cos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n</a:t>
            </a:r>
            <a:r>
              <a:rPr lang="en-US" sz="2400" b="1" i="1" u="sng" dirty="0" err="1" smtClean="0">
                <a:solidFill>
                  <a:srgbClr val="00B050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&gt;, &lt;sin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n</a:t>
            </a:r>
            <a:r>
              <a:rPr lang="en-US" sz="2400" b="1" i="1" u="sng" dirty="0" err="1" smtClean="0">
                <a:solidFill>
                  <a:srgbClr val="00B050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&gt; (BBC-SN) Distribution Segment-by-Segment</a:t>
            </a:r>
            <a:endParaRPr lang="en-US" sz="2400" b="1" i="1" u="sng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93594" y="6488668"/>
            <a:ext cx="1793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segment number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014011" y="1371285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1014219" y="2806604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037380" y="4275272"/>
            <a:ext cx="1433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1037588" y="5710591"/>
            <a:ext cx="1433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9540" y="563343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19540" y="2061138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19005" y="3544215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19005" y="5018323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11" name="Left Brace 10"/>
          <p:cNvSpPr/>
          <p:nvPr/>
        </p:nvSpPr>
        <p:spPr>
          <a:xfrm>
            <a:off x="1192360" y="932675"/>
            <a:ext cx="345645" cy="2759492"/>
          </a:xfrm>
          <a:prstGeom prst="lef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4579" y="2121046"/>
            <a:ext cx="99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os term</a:t>
            </a: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>
            <a:off x="1179316" y="3796077"/>
            <a:ext cx="345645" cy="27594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41535" y="4984448"/>
            <a:ext cx="95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 term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1535" y="493688"/>
            <a:ext cx="4260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of cos and sin term should be zero.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2114080" y="1525173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114079" y="3006545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114078" y="4474924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114077" y="5940193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04007" y="870733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0.5</a:t>
            </a:r>
            <a:endParaRPr lang="en-US" sz="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737101" y="1953416"/>
            <a:ext cx="3690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- 0.5</a:t>
            </a:r>
            <a:endParaRPr lang="en-US" sz="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889774" y="473232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Run349679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962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9667" y="951572"/>
            <a:ext cx="858643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/>
              <a:t>calibration parameter </a:t>
            </a:r>
            <a:r>
              <a:rPr lang="ja-JP" altLang="en-US" dirty="0" smtClean="0"/>
              <a:t>の決定に使用した </a:t>
            </a:r>
            <a:r>
              <a:rPr lang="en-US" altLang="ja-JP" dirty="0" smtClean="0"/>
              <a:t>segment </a:t>
            </a:r>
            <a:r>
              <a:rPr lang="ja-JP" altLang="en-US" dirty="0" smtClean="0"/>
              <a:t>以外の </a:t>
            </a:r>
            <a:r>
              <a:rPr lang="en-US" altLang="ja-JP" dirty="0" smtClean="0"/>
              <a:t>segment </a:t>
            </a:r>
            <a:r>
              <a:rPr lang="ja-JP" altLang="en-US" dirty="0" smtClean="0"/>
              <a:t>を</a:t>
            </a:r>
            <a:r>
              <a:rPr lang="en-US" altLang="ja-JP" dirty="0" smtClean="0"/>
              <a:t>QA</a:t>
            </a:r>
            <a:r>
              <a:rPr lang="ja-JP" altLang="en-US" dirty="0"/>
              <a:t>した</a:t>
            </a:r>
            <a:r>
              <a:rPr lang="ja-JP" altLang="en-US" dirty="0" smtClean="0"/>
              <a:t>場合、</a:t>
            </a:r>
            <a:r>
              <a:rPr lang="en-US" dirty="0"/>
              <a:t> &lt;cos </a:t>
            </a:r>
            <a:r>
              <a:rPr lang="en-US" dirty="0" err="1"/>
              <a:t>nPsi</a:t>
            </a:r>
            <a:r>
              <a:rPr lang="en-US" dirty="0"/>
              <a:t>&gt;, &lt;sin </a:t>
            </a:r>
            <a:r>
              <a:rPr lang="en-US" dirty="0" err="1"/>
              <a:t>nPsi</a:t>
            </a:r>
            <a:r>
              <a:rPr lang="en-US" dirty="0"/>
              <a:t>&gt; </a:t>
            </a:r>
            <a:r>
              <a:rPr lang="ja-JP" altLang="en-US" dirty="0"/>
              <a:t>分布が </a:t>
            </a:r>
            <a:r>
              <a:rPr lang="ja-JP" altLang="en-US" dirty="0" smtClean="0"/>
              <a:t>０にならない。</a:t>
            </a:r>
            <a:endParaRPr lang="en-US" altLang="ja-JP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Calibration parameter </a:t>
            </a:r>
            <a:r>
              <a:rPr lang="ja-JP" altLang="en-US" dirty="0" smtClean="0"/>
              <a:t>は </a:t>
            </a:r>
            <a:r>
              <a:rPr lang="en-US" altLang="ja-JP" dirty="0" smtClean="0"/>
              <a:t>segment </a:t>
            </a:r>
            <a:r>
              <a:rPr lang="ja-JP" altLang="en-US" dirty="0" smtClean="0"/>
              <a:t>ごとに生成する必要がある。</a:t>
            </a:r>
            <a:endParaRPr lang="en-US" altLang="ja-JP" dirty="0" smtClean="0"/>
          </a:p>
          <a:p>
            <a:pPr marL="742950" lvl="1" indent="-285750">
              <a:buFont typeface="Arial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Q-vector : parameter[</a:t>
            </a:r>
            <a:r>
              <a:rPr lang="en-US" dirty="0">
                <a:solidFill>
                  <a:srgbClr val="0070C0"/>
                </a:solidFill>
              </a:rPr>
              <a:t>27</a:t>
            </a:r>
            <a:r>
              <a:rPr lang="en-US" dirty="0"/>
              <a:t>][</a:t>
            </a:r>
            <a:r>
              <a:rPr lang="en-US" dirty="0">
                <a:solidFill>
                  <a:srgbClr val="0000FF"/>
                </a:solidFill>
              </a:rPr>
              <a:t>6</a:t>
            </a:r>
            <a:r>
              <a:rPr lang="en-US" dirty="0"/>
              <a:t>][</a:t>
            </a:r>
            <a:r>
              <a:rPr lang="en-US" dirty="0">
                <a:solidFill>
                  <a:srgbClr val="00B050"/>
                </a:solidFill>
              </a:rPr>
              <a:t>20</a:t>
            </a:r>
            <a:r>
              <a:rPr lang="en-US" dirty="0"/>
              <a:t>][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US" dirty="0"/>
              <a:t>][</a:t>
            </a:r>
            <a:r>
              <a:rPr lang="en-US" dirty="0">
                <a:solidFill>
                  <a:srgbClr val="0070C0"/>
                </a:solidFill>
              </a:rPr>
              <a:t>4</a:t>
            </a:r>
            <a:r>
              <a:rPr lang="en-US" dirty="0"/>
              <a:t>] </a:t>
            </a:r>
            <a:r>
              <a:rPr lang="en-US" dirty="0">
                <a:sym typeface="Wingdings" pitchFamily="2" charset="2"/>
              </a:rPr>
              <a:t> 129,600 parameters (Float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>
              <a:sym typeface="Wingdings" pitchFamily="2" charset="2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>
                <a:sym typeface="Wingdings" pitchFamily="2" charset="2"/>
              </a:rPr>
              <a:t>Flattening : </a:t>
            </a:r>
            <a:r>
              <a:rPr lang="en-US" dirty="0"/>
              <a:t>parameter[</a:t>
            </a:r>
            <a:r>
              <a:rPr lang="en-US" dirty="0">
                <a:solidFill>
                  <a:srgbClr val="FF0000"/>
                </a:solidFill>
              </a:rPr>
              <a:t>39</a:t>
            </a:r>
            <a:r>
              <a:rPr lang="en-US" dirty="0"/>
              <a:t>][</a:t>
            </a:r>
            <a:r>
              <a:rPr lang="en-US" dirty="0">
                <a:solidFill>
                  <a:srgbClr val="0000FF"/>
                </a:solidFill>
              </a:rPr>
              <a:t>6</a:t>
            </a:r>
            <a:r>
              <a:rPr lang="en-US" dirty="0"/>
              <a:t>][</a:t>
            </a:r>
            <a:r>
              <a:rPr lang="en-US" dirty="0">
                <a:solidFill>
                  <a:srgbClr val="00B050"/>
                </a:solidFill>
              </a:rPr>
              <a:t>20</a:t>
            </a:r>
            <a:r>
              <a:rPr lang="en-US" dirty="0"/>
              <a:t>][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US" dirty="0"/>
              <a:t>][</a:t>
            </a:r>
            <a:r>
              <a:rPr lang="en-US" dirty="0">
                <a:solidFill>
                  <a:srgbClr val="FF0000"/>
                </a:solidFill>
              </a:rPr>
              <a:t>16</a:t>
            </a:r>
            <a:r>
              <a:rPr lang="en-US" dirty="0"/>
              <a:t>] </a:t>
            </a:r>
            <a:r>
              <a:rPr lang="en-US" dirty="0">
                <a:sym typeface="Wingdings" pitchFamily="2" charset="2"/>
              </a:rPr>
              <a:t> 748,800 parameters (Float)</a:t>
            </a:r>
          </a:p>
          <a:p>
            <a:pPr lvl="1"/>
            <a:r>
              <a:rPr lang="en-US" altLang="ja-JP" dirty="0" smtClean="0"/>
              <a:t>					</a:t>
            </a:r>
            <a:r>
              <a:rPr lang="en-US" altLang="ja-JP" dirty="0" smtClean="0">
                <a:sym typeface="Wingdings" pitchFamily="2" charset="2"/>
              </a:rPr>
              <a:t> </a:t>
            </a:r>
            <a:r>
              <a:rPr lang="en-US" altLang="ja-JP" dirty="0" smtClean="0"/>
              <a:t>Total 4MB/segment</a:t>
            </a:r>
          </a:p>
          <a:p>
            <a:pPr lvl="1"/>
            <a:endParaRPr lang="en-US" altLang="ja-JP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Total number of segments : ~8,000 segments </a:t>
            </a:r>
            <a:r>
              <a:rPr lang="en-US" dirty="0" smtClean="0">
                <a:sym typeface="Wingdings" pitchFamily="2" charset="2"/>
              </a:rPr>
              <a:t> Total 32GB</a:t>
            </a:r>
          </a:p>
          <a:p>
            <a:pPr lvl="3"/>
            <a:r>
              <a:rPr lang="en-US" altLang="ja-JP" dirty="0" smtClean="0">
                <a:sym typeface="Wingdings" pitchFamily="2" charset="2"/>
              </a:rPr>
              <a:t> </a:t>
            </a:r>
            <a:r>
              <a:rPr lang="ja-JP" altLang="en-US" dirty="0" smtClean="0"/>
              <a:t>デ</a:t>
            </a:r>
            <a:r>
              <a:rPr lang="ja-JP" altLang="en-US" dirty="0"/>
              <a:t>ータ</a:t>
            </a:r>
            <a:r>
              <a:rPr lang="ja-JP" altLang="en-US" dirty="0" smtClean="0"/>
              <a:t>ベースに入れないでテキストファイルのまま使用する。</a:t>
            </a:r>
            <a:endParaRPr lang="en-US" altLang="ja-JP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6672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i="1" u="sng" dirty="0" smtClean="0"/>
              <a:t>Results from QA</a:t>
            </a:r>
            <a:r>
              <a:rPr lang="ja-JP" altLang="en-US" sz="2400" b="1" i="1" u="sng" dirty="0" smtClean="0"/>
              <a:t> </a:t>
            </a:r>
            <a:r>
              <a:rPr lang="en-US" altLang="ja-JP" sz="2400" b="1" i="1" u="sng" dirty="0" smtClean="0"/>
              <a:t>Testing for </a:t>
            </a:r>
            <a:r>
              <a:rPr lang="en-US" altLang="ja-JP" sz="2400" b="1" i="1" u="sng" dirty="0" smtClean="0"/>
              <a:t>Calibration Parameters</a:t>
            </a:r>
            <a:endParaRPr lang="en-US" sz="2400" b="1" i="1" u="sng" dirty="0"/>
          </a:p>
        </p:txBody>
      </p:sp>
    </p:spTree>
    <p:extLst>
      <p:ext uri="{BB962C8B-B14F-4D97-AF65-F5344CB8AC3E}">
        <p14:creationId xmlns:p14="http://schemas.microsoft.com/office/powerpoint/2010/main" val="3920972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40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i="1" u="sng" smtClean="0"/>
              <a:t>To Do List</a:t>
            </a:r>
            <a:endParaRPr lang="en-US" sz="2400" b="1" i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527824" y="795454"/>
            <a:ext cx="74407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1) </a:t>
            </a:r>
            <a:r>
              <a:rPr lang="ja-JP" altLang="en-US" dirty="0" smtClean="0"/>
              <a:t>全 </a:t>
            </a:r>
            <a:r>
              <a:rPr lang="en-US" altLang="ja-JP" dirty="0" smtClean="0"/>
              <a:t>segment </a:t>
            </a:r>
            <a:r>
              <a:rPr lang="ja-JP" altLang="en-US" dirty="0" smtClean="0"/>
              <a:t>に対する </a:t>
            </a:r>
            <a:r>
              <a:rPr lang="en-US" altLang="ja-JP" dirty="0" smtClean="0"/>
              <a:t>calibration parameters </a:t>
            </a:r>
            <a:r>
              <a:rPr lang="ja-JP" altLang="en-US" dirty="0" smtClean="0"/>
              <a:t>の生成。</a:t>
            </a:r>
            <a:endParaRPr lang="en-US" altLang="ja-JP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ja-JP" dirty="0"/>
              <a:t>C</a:t>
            </a:r>
            <a:r>
              <a:rPr lang="en-US" dirty="0" smtClean="0"/>
              <a:t>entrality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calibration </a:t>
            </a:r>
            <a:r>
              <a:rPr lang="ja-JP" altLang="en-US" dirty="0" smtClean="0"/>
              <a:t>の結果を待たずに開始する。</a:t>
            </a:r>
            <a:endParaRPr lang="en-US" altLang="ja-JP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ja-JP" dirty="0" smtClean="0"/>
              <a:t>QA plot </a:t>
            </a:r>
            <a:r>
              <a:rPr lang="ja-JP" altLang="en-US" dirty="0" smtClean="0"/>
              <a:t>のチェック。</a:t>
            </a: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ja-JP" altLang="en-US" u="sng" dirty="0" smtClean="0"/>
              <a:t>今週末までに終わる予定。</a:t>
            </a:r>
            <a:endParaRPr lang="en-US" altLang="ja-JP" u="sng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Calibration parameter generate </a:t>
            </a:r>
            <a:r>
              <a:rPr lang="ja-JP" altLang="en-US" dirty="0" smtClean="0"/>
              <a:t>用 </a:t>
            </a:r>
            <a:r>
              <a:rPr lang="en-US" altLang="ja-JP" dirty="0" smtClean="0"/>
              <a:t>code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commit</a:t>
            </a:r>
            <a:r>
              <a:rPr lang="ja-JP" altLang="en-US" dirty="0" smtClean="0"/>
              <a:t>。</a:t>
            </a:r>
            <a:r>
              <a:rPr lang="en-US" altLang="ja-JP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2) ASCI file </a:t>
            </a:r>
            <a:r>
              <a:rPr lang="ja-JP" altLang="en-US" dirty="0"/>
              <a:t>から</a:t>
            </a:r>
            <a:r>
              <a:rPr lang="ja-JP" altLang="en-US" dirty="0" smtClean="0"/>
              <a:t>読み込むように </a:t>
            </a:r>
            <a:r>
              <a:rPr lang="en-US" dirty="0" smtClean="0"/>
              <a:t>Re-calibrator module </a:t>
            </a:r>
            <a:r>
              <a:rPr lang="ja-JP" altLang="en-US" dirty="0" smtClean="0"/>
              <a:t>の変更と </a:t>
            </a:r>
            <a:r>
              <a:rPr lang="en-US" altLang="ja-JP" dirty="0" smtClean="0"/>
              <a:t>CVS commit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r>
              <a:rPr lang="en-US" dirty="0" smtClean="0"/>
              <a:t>3) </a:t>
            </a:r>
            <a:r>
              <a:rPr lang="ja-JP" altLang="en-US" dirty="0" smtClean="0"/>
              <a:t>解析コードの開発</a:t>
            </a:r>
            <a:endParaRPr lang="en-US" altLang="ja-JP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charged hadron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electron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87092" y="64892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蜂</a:t>
            </a:r>
            <a:r>
              <a:rPr lang="ja-JP" altLang="en-US" dirty="0" smtClean="0"/>
              <a:t>谷</a:t>
            </a:r>
            <a:endParaRPr lang="en-US" altLang="ja-JP" dirty="0" smtClean="0"/>
          </a:p>
          <a:p>
            <a:r>
              <a:rPr lang="ja-JP" altLang="en-US" dirty="0"/>
              <a:t>黒澤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6036527" y="888534"/>
            <a:ext cx="289932" cy="167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31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23297" y="2996952"/>
            <a:ext cx="410093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i="1" u="sng" dirty="0" smtClean="0"/>
              <a:t>BACKUP SLIDES</a:t>
            </a:r>
            <a:endParaRPr lang="en-US" sz="4800" b="1" i="1" u="sng" dirty="0"/>
          </a:p>
        </p:txBody>
      </p:sp>
    </p:spTree>
    <p:extLst>
      <p:ext uri="{BB962C8B-B14F-4D97-AF65-F5344CB8AC3E}">
        <p14:creationId xmlns:p14="http://schemas.microsoft.com/office/powerpoint/2010/main" val="1158061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4704"/>
            <a:ext cx="9167125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Reaction Plane (calculated by using cluster hits of all layers for SVX)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Number of event class for the calibration of Q-vector is </a:t>
            </a:r>
            <a:r>
              <a:rPr lang="en-US" dirty="0" smtClean="0">
                <a:solidFill>
                  <a:srgbClr val="0070C0"/>
                </a:solidFill>
              </a:rPr>
              <a:t>27</a:t>
            </a:r>
            <a:r>
              <a:rPr lang="en-US" dirty="0" smtClean="0"/>
              <a:t>.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en-US" dirty="0" err="1" smtClean="0"/>
              <a:t>Qx_mean</a:t>
            </a:r>
            <a:r>
              <a:rPr lang="en-US" dirty="0" smtClean="0"/>
              <a:t>, </a:t>
            </a:r>
            <a:r>
              <a:rPr lang="en-US" dirty="0" err="1" smtClean="0"/>
              <a:t>Qx_RMS</a:t>
            </a:r>
            <a:r>
              <a:rPr lang="en-US" dirty="0" smtClean="0"/>
              <a:t>, </a:t>
            </a:r>
            <a:r>
              <a:rPr lang="en-US" dirty="0" err="1" smtClean="0"/>
              <a:t>Qy_mean</a:t>
            </a:r>
            <a:r>
              <a:rPr lang="en-US" dirty="0" smtClean="0"/>
              <a:t>, </a:t>
            </a:r>
            <a:r>
              <a:rPr lang="en-US" dirty="0" err="1" smtClean="0"/>
              <a:t>Qy_RMS</a:t>
            </a:r>
            <a:r>
              <a:rPr lang="en-US" dirty="0" smtClean="0"/>
              <a:t> : number of parameters is </a:t>
            </a:r>
            <a:r>
              <a:rPr lang="en-US" dirty="0" smtClean="0">
                <a:solidFill>
                  <a:srgbClr val="0070C0"/>
                </a:solidFill>
              </a:rPr>
              <a:t>4</a:t>
            </a:r>
            <a:r>
              <a:rPr lang="en-US" dirty="0" smtClean="0"/>
              <a:t> for each class.</a:t>
            </a:r>
          </a:p>
          <a:p>
            <a:pPr marL="1200150" lvl="2" indent="-285750">
              <a:buFont typeface="Wingdings" pitchFamily="2" charset="2"/>
              <a:buChar char="Ø"/>
            </a:pP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Number of event class for the calibration of flattening parameter is </a:t>
            </a:r>
            <a:r>
              <a:rPr lang="en-US" dirty="0" smtClean="0">
                <a:solidFill>
                  <a:srgbClr val="FF0000"/>
                </a:solidFill>
              </a:rPr>
              <a:t>39</a:t>
            </a:r>
            <a:r>
              <a:rPr lang="en-US" dirty="0" smtClean="0"/>
              <a:t>.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~ A</a:t>
            </a:r>
            <a:r>
              <a:rPr lang="en-US" baseline="-25000" dirty="0" smtClean="0"/>
              <a:t>8</a:t>
            </a:r>
            <a:r>
              <a:rPr lang="en-US" dirty="0"/>
              <a:t> </a:t>
            </a:r>
            <a:r>
              <a:rPr lang="en-US" dirty="0" smtClean="0"/>
              <a:t>and B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~ </a:t>
            </a:r>
            <a:r>
              <a:rPr lang="en-US" dirty="0" smtClean="0"/>
              <a:t>B</a:t>
            </a:r>
            <a:r>
              <a:rPr lang="en-US" baseline="-25000" dirty="0" smtClean="0"/>
              <a:t>8</a:t>
            </a:r>
            <a:r>
              <a:rPr lang="en-US" dirty="0" smtClean="0"/>
              <a:t> : number of parameters is </a:t>
            </a:r>
            <a:r>
              <a:rPr lang="en-US" dirty="0" smtClean="0">
                <a:solidFill>
                  <a:srgbClr val="FF0000"/>
                </a:solidFill>
              </a:rPr>
              <a:t>16</a:t>
            </a:r>
            <a:r>
              <a:rPr lang="en-US" dirty="0" smtClean="0"/>
              <a:t> for each class.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Number of class for centrality is </a:t>
            </a:r>
            <a:r>
              <a:rPr lang="en-US" dirty="0" smtClean="0">
                <a:solidFill>
                  <a:srgbClr val="00B050"/>
                </a:solidFill>
              </a:rPr>
              <a:t>20</a:t>
            </a:r>
            <a:r>
              <a:rPr lang="en-US" dirty="0" smtClean="0"/>
              <a:t> (5 % step, totally 20 class).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Number of class for z-vertex is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US" dirty="0" smtClean="0"/>
              <a:t> (2 cm step, totally 10 class).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Number of harmonics is </a:t>
            </a:r>
            <a:r>
              <a:rPr lang="en-US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.</a:t>
            </a: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Parameters in calibration database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Q-vector : parameter[</a:t>
            </a:r>
            <a:r>
              <a:rPr lang="en-US" dirty="0" smtClean="0">
                <a:solidFill>
                  <a:srgbClr val="0070C0"/>
                </a:solidFill>
              </a:rPr>
              <a:t>27</a:t>
            </a:r>
            <a:r>
              <a:rPr lang="en-US" dirty="0" smtClean="0"/>
              <a:t>][</a:t>
            </a:r>
            <a:r>
              <a:rPr lang="en-US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][</a:t>
            </a:r>
            <a:r>
              <a:rPr lang="en-US" dirty="0" smtClean="0">
                <a:solidFill>
                  <a:srgbClr val="00B050"/>
                </a:solidFill>
              </a:rPr>
              <a:t>20</a:t>
            </a:r>
            <a:r>
              <a:rPr lang="en-US" dirty="0" smtClean="0"/>
              <a:t>][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US" dirty="0" smtClean="0"/>
              <a:t>][</a:t>
            </a:r>
            <a:r>
              <a:rPr lang="en-US" dirty="0" smtClean="0">
                <a:solidFill>
                  <a:srgbClr val="0070C0"/>
                </a:solidFill>
              </a:rPr>
              <a:t>4</a:t>
            </a:r>
            <a:r>
              <a:rPr lang="en-US" dirty="0" smtClean="0"/>
              <a:t>] </a:t>
            </a:r>
            <a:r>
              <a:rPr lang="en-US" dirty="0" smtClean="0">
                <a:sym typeface="Wingdings" pitchFamily="2" charset="2"/>
              </a:rPr>
              <a:t> 129,600 parameters (Float)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Flattening : </a:t>
            </a:r>
            <a:r>
              <a:rPr lang="en-US" dirty="0" smtClean="0"/>
              <a:t>parameter[</a:t>
            </a:r>
            <a:r>
              <a:rPr lang="en-US" dirty="0" smtClean="0">
                <a:solidFill>
                  <a:srgbClr val="FF0000"/>
                </a:solidFill>
              </a:rPr>
              <a:t>39</a:t>
            </a:r>
            <a:r>
              <a:rPr lang="en-US" dirty="0" smtClean="0"/>
              <a:t>][</a:t>
            </a:r>
            <a:r>
              <a:rPr lang="en-US" dirty="0">
                <a:solidFill>
                  <a:srgbClr val="0000FF"/>
                </a:solidFill>
              </a:rPr>
              <a:t>6</a:t>
            </a:r>
            <a:r>
              <a:rPr lang="en-US" dirty="0"/>
              <a:t>][</a:t>
            </a:r>
            <a:r>
              <a:rPr lang="en-US" dirty="0">
                <a:solidFill>
                  <a:srgbClr val="00B050"/>
                </a:solidFill>
              </a:rPr>
              <a:t>20</a:t>
            </a:r>
            <a:r>
              <a:rPr lang="en-US" dirty="0"/>
              <a:t>][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US" dirty="0" smtClean="0"/>
              <a:t>][</a:t>
            </a:r>
            <a:r>
              <a:rPr lang="en-US" dirty="0" smtClean="0">
                <a:solidFill>
                  <a:srgbClr val="FF0000"/>
                </a:solidFill>
              </a:rPr>
              <a:t>16</a:t>
            </a:r>
            <a:r>
              <a:rPr lang="en-US" dirty="0" smtClean="0"/>
              <a:t>]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748,800 parameters (Float)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Above calibration parameter set will be prepared run by run.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5540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Calibration Parameters for Reaction Plane</a:t>
            </a:r>
            <a:endParaRPr lang="en-US" sz="2400" b="1" i="1" u="sng" dirty="0"/>
          </a:p>
        </p:txBody>
      </p:sp>
    </p:spTree>
    <p:extLst>
      <p:ext uri="{BB962C8B-B14F-4D97-AF65-F5344CB8AC3E}">
        <p14:creationId xmlns:p14="http://schemas.microsoft.com/office/powerpoint/2010/main" val="352458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3406</TotalTime>
  <Words>1153</Words>
  <Application>Microsoft Office PowerPoint</Application>
  <PresentationFormat>On-screen Show (4:3)</PresentationFormat>
  <Paragraphs>349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Maki</dc:creator>
  <cp:lastModifiedBy>Maki</cp:lastModifiedBy>
  <cp:revision>50</cp:revision>
  <dcterms:created xsi:type="dcterms:W3CDTF">2006-08-16T00:00:00Z</dcterms:created>
  <dcterms:modified xsi:type="dcterms:W3CDTF">2012-07-12T02:58:36Z</dcterms:modified>
</cp:coreProperties>
</file>