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263" r:id="rId3"/>
    <p:sldId id="274" r:id="rId4"/>
    <p:sldId id="277" r:id="rId5"/>
    <p:sldId id="261" r:id="rId6"/>
    <p:sldId id="264" r:id="rId7"/>
    <p:sldId id="273" r:id="rId8"/>
    <p:sldId id="276" r:id="rId9"/>
    <p:sldId id="265" r:id="rId10"/>
    <p:sldId id="289" r:id="rId11"/>
    <p:sldId id="284" r:id="rId12"/>
    <p:sldId id="287" r:id="rId13"/>
    <p:sldId id="283" r:id="rId14"/>
    <p:sldId id="269" r:id="rId15"/>
    <p:sldId id="270" r:id="rId16"/>
    <p:sldId id="271" r:id="rId17"/>
    <p:sldId id="280" r:id="rId18"/>
    <p:sldId id="262" r:id="rId19"/>
    <p:sldId id="288" r:id="rId20"/>
    <p:sldId id="282" r:id="rId21"/>
    <p:sldId id="259" r:id="rId22"/>
    <p:sldId id="257" r:id="rId23"/>
    <p:sldId id="256" r:id="rId24"/>
    <p:sldId id="258" r:id="rId25"/>
    <p:sldId id="268" r:id="rId26"/>
    <p:sldId id="266" r:id="rId27"/>
    <p:sldId id="267" r:id="rId28"/>
    <p:sldId id="286" r:id="rId29"/>
    <p:sldId id="278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CC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7" autoAdjust="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5C755-126A-4C06-8FDB-32739FC74B4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35D20-AE97-4A72-8DE8-D1D40949A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6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65A3-B0E8-4985-B6F6-A226762D6CD5}" type="datetime1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A87-0C92-4398-A30A-B3187BEEB67F}" type="datetime1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68F-9394-4216-BCAE-A38B4A268B8B}" type="datetime1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FBBF-632F-4F39-9A5B-465F9CA3FE79}" type="datetime1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387B-A3FB-47D5-843D-D87AC120BF6A}" type="datetime1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198B-F6BD-40AB-8515-5EF813B64555}" type="datetime1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36B9-F78C-46FE-937E-439592291587}" type="datetime1">
              <a:rPr lang="en-US" smtClean="0"/>
              <a:t>7/18/2012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3BE7-8722-444A-ACC8-7F2798D02041}" type="datetime1">
              <a:rPr lang="en-US" smtClean="0"/>
              <a:t>7/18/2012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49BF-E489-4CBB-9615-9BD984D144DE}" type="datetime1">
              <a:rPr lang="en-US" smtClean="0"/>
              <a:t>7/18/2012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AA92-BFF7-4320-8B88-16C5AE19EA2A}" type="datetime1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8809-0A59-4AA5-B516-E3DE9013A0FA}" type="datetime1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06D3-F6FA-401C-9CD8-109F6C7F200A}" type="datetime1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ki\Desktop\FlatteningQA_349667_runbyrun_evkil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70" y="795545"/>
            <a:ext cx="7589520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-15232" y="-3293"/>
            <a:ext cx="9086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00B050"/>
                </a:solidFill>
              </a:rPr>
              <a:t>QA : &lt;cos </a:t>
            </a:r>
            <a:r>
              <a:rPr lang="en-US" sz="2400" b="1" i="1" u="sng" dirty="0" err="1" smtClean="0">
                <a:solidFill>
                  <a:srgbClr val="00B050"/>
                </a:solidFill>
              </a:rPr>
              <a:t>n</a:t>
            </a:r>
            <a:r>
              <a:rPr lang="en-US" sz="2400" b="1" i="1" u="sng" dirty="0" err="1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en-US" sz="2400" b="1" i="1" u="sng" dirty="0" smtClean="0">
                <a:solidFill>
                  <a:srgbClr val="00B050"/>
                </a:solidFill>
              </a:rPr>
              <a:t>&gt;, &lt;sin </a:t>
            </a:r>
            <a:r>
              <a:rPr lang="en-US" sz="2400" b="1" i="1" u="sng" dirty="0" err="1" smtClean="0">
                <a:solidFill>
                  <a:srgbClr val="00B050"/>
                </a:solidFill>
              </a:rPr>
              <a:t>n</a:t>
            </a:r>
            <a:r>
              <a:rPr lang="en-US" sz="2400" b="1" i="1" u="sng" dirty="0" err="1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en-US" sz="2400" b="1" i="1" u="sng" dirty="0" smtClean="0">
                <a:solidFill>
                  <a:srgbClr val="00B050"/>
                </a:solidFill>
              </a:rPr>
              <a:t>&gt; (SVX-SN) Distribution Segment-by-Segment</a:t>
            </a:r>
            <a:endParaRPr lang="en-US" sz="2400" b="1" i="1" u="sng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93594" y="6488668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 number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1014011" y="1371285"/>
            <a:ext cx="146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&lt;cos(2</a:t>
            </a:r>
            <a:r>
              <a:rPr lang="en-US" sz="1400" b="1" dirty="0" smtClean="0">
                <a:latin typeface="Symbol" pitchFamily="18" charset="2"/>
              </a:rPr>
              <a:t>(Y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1014219" y="2806604"/>
            <a:ext cx="146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&lt;cos(3</a:t>
            </a:r>
            <a:r>
              <a:rPr lang="en-US" sz="1400" b="1" dirty="0" smtClean="0">
                <a:latin typeface="Symbol" pitchFamily="18" charset="2"/>
              </a:rPr>
              <a:t>(Y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1037380" y="4275272"/>
            <a:ext cx="143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&lt;sin(2</a:t>
            </a:r>
            <a:r>
              <a:rPr lang="en-US" sz="1400" b="1" dirty="0" smtClean="0">
                <a:latin typeface="Symbol" pitchFamily="18" charset="2"/>
              </a:rPr>
              <a:t>(Y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1037588" y="5710591"/>
            <a:ext cx="143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&lt;sin(3</a:t>
            </a:r>
            <a:r>
              <a:rPr lang="en-US" sz="1400" b="1" dirty="0" smtClean="0">
                <a:latin typeface="Symbol" pitchFamily="18" charset="2"/>
              </a:rPr>
              <a:t>(Y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9540" y="678558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19540" y="2061138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19005" y="3544215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19005" y="5018323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>
            <a:off x="1192360" y="932675"/>
            <a:ext cx="345645" cy="2759492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54579" y="2121046"/>
            <a:ext cx="9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os term</a:t>
            </a:r>
            <a:endParaRPr lang="en-US" dirty="0"/>
          </a:p>
        </p:txBody>
      </p:sp>
      <p:sp>
        <p:nvSpPr>
          <p:cNvPr id="42" name="Left Brace 41"/>
          <p:cNvSpPr/>
          <p:nvPr/>
        </p:nvSpPr>
        <p:spPr>
          <a:xfrm>
            <a:off x="1179316" y="3796077"/>
            <a:ext cx="345645" cy="27594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41535" y="4984448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 term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805" y="395005"/>
            <a:ext cx="653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calibration parameters that are created by using segment 9000.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114080" y="1532607"/>
            <a:ext cx="59333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14079" y="3006545"/>
            <a:ext cx="59333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14078" y="4482358"/>
            <a:ext cx="59333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14077" y="5956296"/>
            <a:ext cx="59333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103" y="970742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Run349667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87708" y="20441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158577" y="20327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353128" y="20327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9004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800960" y="20327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9006</a:t>
            </a:r>
            <a:endParaRPr lang="en-US" dirty="0"/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068467" y="20227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77984" y="863020"/>
            <a:ext cx="31290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0.5</a:t>
            </a:r>
            <a:endParaRPr lang="en-US" sz="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827699" y="1925039"/>
            <a:ext cx="34657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-0.5</a:t>
            </a:r>
            <a:endParaRPr lang="en-US" sz="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800960" y="678354"/>
            <a:ext cx="304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 </a:t>
            </a:r>
            <a:r>
              <a:rPr lang="en-US" dirty="0" err="1" smtClean="0"/>
              <a:t>EventKiller</a:t>
            </a:r>
            <a:r>
              <a:rPr lang="en-US" dirty="0" smtClean="0"/>
              <a:t>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69" y="817460"/>
            <a:ext cx="6265501" cy="571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3293"/>
            <a:ext cx="777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QA : &lt;cos </a:t>
            </a:r>
            <a:r>
              <a:rPr lang="en-US" sz="2400" b="1" i="1" u="sng" dirty="0" err="1" smtClean="0">
                <a:solidFill>
                  <a:srgbClr val="FF0000"/>
                </a:solidFill>
              </a:rPr>
              <a:t>nPsi</a:t>
            </a:r>
            <a:r>
              <a:rPr lang="en-US" sz="2400" b="1" i="1" u="sng" dirty="0" smtClean="0">
                <a:solidFill>
                  <a:srgbClr val="FF0000"/>
                </a:solidFill>
              </a:rPr>
              <a:t>&gt;, &lt;sin </a:t>
            </a:r>
            <a:r>
              <a:rPr lang="en-US" sz="2400" b="1" i="1" u="sng" dirty="0" err="1" smtClean="0">
                <a:solidFill>
                  <a:srgbClr val="FF0000"/>
                </a:solidFill>
              </a:rPr>
              <a:t>nPsi</a:t>
            </a:r>
            <a:r>
              <a:rPr lang="en-US" sz="2400" b="1" i="1" u="sng" dirty="0" smtClean="0">
                <a:solidFill>
                  <a:srgbClr val="FF0000"/>
                </a:solidFill>
              </a:rPr>
              <a:t>&gt; (SVX-SN) Distribution Run-by-Run</a:t>
            </a:r>
            <a:endParaRPr lang="en-US" sz="24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3594" y="64886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number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14011" y="1371285"/>
            <a:ext cx="146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&lt;cos(2</a:t>
            </a:r>
            <a:r>
              <a:rPr lang="en-US" sz="1400" b="1" dirty="0" smtClean="0">
                <a:latin typeface="Symbol" pitchFamily="18" charset="2"/>
              </a:rPr>
              <a:t>(F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14219" y="2806604"/>
            <a:ext cx="146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&lt;cos(3</a:t>
            </a:r>
            <a:r>
              <a:rPr lang="en-US" sz="1400" b="1" dirty="0" smtClean="0">
                <a:latin typeface="Symbol" pitchFamily="18" charset="2"/>
              </a:rPr>
              <a:t>(F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37380" y="4275272"/>
            <a:ext cx="143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&lt;sin(2</a:t>
            </a:r>
            <a:r>
              <a:rPr lang="en-US" sz="1400" b="1" dirty="0" smtClean="0">
                <a:latin typeface="Symbol" pitchFamily="18" charset="2"/>
              </a:rPr>
              <a:t>(F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037588" y="5710591"/>
            <a:ext cx="143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&lt;sin(3</a:t>
            </a:r>
            <a:r>
              <a:rPr lang="en-US" sz="1400" b="1" dirty="0" smtClean="0">
                <a:latin typeface="Symbol" pitchFamily="18" charset="2"/>
              </a:rPr>
              <a:t>(F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9540" y="563343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19540" y="2061138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19005" y="3544215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19005" y="5003605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>
            <a:off x="1192360" y="932675"/>
            <a:ext cx="345645" cy="2759492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4579" y="2121046"/>
            <a:ext cx="9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os term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>
            <a:off x="1179316" y="3796077"/>
            <a:ext cx="345645" cy="27594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1535" y="4984448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 term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1535" y="493688"/>
            <a:ext cx="426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of cos and sin term should be zero.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5" y="1854395"/>
            <a:ext cx="8481060" cy="401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5174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V2 and V3  Distribution (5% of all Data)</a:t>
            </a:r>
            <a:endParaRPr lang="en-US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53661" y="623825"/>
            <a:ext cx="5946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calibration parameters that are created for each segment</a:t>
            </a:r>
          </a:p>
          <a:p>
            <a:r>
              <a:rPr lang="en-US" dirty="0"/>
              <a:t>Reaction plane : </a:t>
            </a:r>
            <a:r>
              <a:rPr lang="en-US" dirty="0" smtClean="0"/>
              <a:t>SVX-SN Egap-1</a:t>
            </a:r>
            <a:endParaRPr lang="en-US" dirty="0"/>
          </a:p>
          <a:p>
            <a:r>
              <a:rPr lang="en-US" dirty="0"/>
              <a:t>Track : </a:t>
            </a:r>
            <a:r>
              <a:rPr lang="en-US" dirty="0" smtClean="0"/>
              <a:t>CNT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8990" y="5824828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9185" y="5824828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9996" y="1547155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1GeV &lt;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07985" y="2551294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3017400" y="2383735"/>
            <a:ext cx="1206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Cosine term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2907985" y="2854941"/>
            <a:ext cx="45719" cy="4571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3017400" y="2687382"/>
            <a:ext cx="1002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Sine term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1786750"/>
            <a:ext cx="852106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5174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V2 and V3  Distribution (5% of all Data)</a:t>
            </a:r>
            <a:endParaRPr lang="en-US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53661" y="623825"/>
            <a:ext cx="5946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calibration parameters that are created for each segment</a:t>
            </a:r>
          </a:p>
          <a:p>
            <a:r>
              <a:rPr lang="en-US" dirty="0"/>
              <a:t>Reaction plane : </a:t>
            </a:r>
            <a:r>
              <a:rPr lang="en-US" dirty="0" smtClean="0"/>
              <a:t>SVX-SN Egap-1</a:t>
            </a:r>
            <a:endParaRPr lang="en-US" dirty="0"/>
          </a:p>
          <a:p>
            <a:r>
              <a:rPr lang="en-US" dirty="0"/>
              <a:t>Track : </a:t>
            </a:r>
            <a:r>
              <a:rPr lang="en-US" dirty="0" smtClean="0"/>
              <a:t>CNT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8990" y="5824828"/>
            <a:ext cx="117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pT</a:t>
            </a:r>
            <a:r>
              <a:rPr lang="en-US" dirty="0" smtClean="0"/>
              <a:t> (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9185" y="5824828"/>
            <a:ext cx="117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pT</a:t>
            </a:r>
            <a:r>
              <a:rPr lang="en-US" dirty="0" smtClean="0"/>
              <a:t> (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4438" y="1383920"/>
            <a:ext cx="18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 20~40%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07985" y="2551294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3017400" y="2383735"/>
            <a:ext cx="1206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Cosine term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2907985" y="2854941"/>
            <a:ext cx="45719" cy="4571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3017400" y="2687382"/>
            <a:ext cx="1002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Sine term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28751" cy="339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kumimoji="1" lang="en-US" altLang="ja-JP" dirty="0" smtClean="0"/>
              <a:t>v2 of Electrons from Prim. </a:t>
            </a:r>
            <a:r>
              <a:rPr kumimoji="1" lang="en-US" altLang="ja-JP" dirty="0" err="1" smtClean="0"/>
              <a:t>Vtx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 rot="10800000" flipV="1">
            <a:off x="251520" y="4437111"/>
            <a:ext cx="8507288" cy="1512168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Electron from </a:t>
            </a:r>
            <a:r>
              <a:rPr kumimoji="1" lang="en-US" altLang="ja-JP" dirty="0" err="1" smtClean="0"/>
              <a:t>PrimVertex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VTX association : B0 and B1 hit, </a:t>
            </a:r>
            <a:r>
              <a:rPr lang="en-US" altLang="ja-JP" dirty="0" err="1" smtClean="0"/>
              <a:t>nhit</a:t>
            </a:r>
            <a:r>
              <a:rPr lang="en-US" altLang="ja-JP" dirty="0" smtClean="0"/>
              <a:t>&gt;2, chi2/</a:t>
            </a:r>
            <a:r>
              <a:rPr lang="en-US" altLang="ja-JP" dirty="0" err="1" smtClean="0"/>
              <a:t>ndf</a:t>
            </a:r>
            <a:r>
              <a:rPr lang="en-US" altLang="ja-JP" dirty="0" smtClean="0"/>
              <a:t>&lt;5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|XY-DCA|&lt;300</a:t>
            </a:r>
            <a:r>
              <a:rPr lang="en-US" altLang="ja-JP" dirty="0" smtClean="0">
                <a:sym typeface="Symbol"/>
              </a:rPr>
              <a:t>mm</a:t>
            </a:r>
          </a:p>
          <a:p>
            <a:pPr lvl="1"/>
            <a:r>
              <a:rPr lang="en-US" altLang="ja-JP" dirty="0" smtClean="0">
                <a:sym typeface="Symbol"/>
              </a:rPr>
              <a:t>|Z-DCA|&lt;1cm to reduce background (but might be too large)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11560" y="611396"/>
            <a:ext cx="273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v2  Electrons from Prim </a:t>
            </a:r>
            <a:r>
              <a:rPr lang="en-US" altLang="ja-JP" dirty="0" err="1" smtClean="0"/>
              <a:t>Vtx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70314" y="3861048"/>
            <a:ext cx="3513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                   Centrality                 92%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 rot="16200000">
            <a:off x="193219" y="1734129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v2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696510" y="3933056"/>
            <a:ext cx="112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pT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/c)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827584" y="980728"/>
            <a:ext cx="1986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 &lt;</a:t>
            </a:r>
            <a:r>
              <a:rPr lang="en-US" altLang="ja-JP" dirty="0" err="1" smtClean="0">
                <a:solidFill>
                  <a:srgbClr val="FF0000"/>
                </a:solidFill>
              </a:rPr>
              <a:t>cos</a:t>
            </a:r>
            <a:r>
              <a:rPr lang="en-US" altLang="ja-JP" dirty="0" smtClean="0">
                <a:solidFill>
                  <a:srgbClr val="FF0000"/>
                </a:solidFill>
              </a:rPr>
              <a:t>(2*(phi – RP)&gt;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 &lt;sin(2*(phi – RP)&gt;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419232" y="1703401"/>
            <a:ext cx="1986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 &lt;</a:t>
            </a:r>
            <a:r>
              <a:rPr lang="en-US" altLang="ja-JP" dirty="0" err="1" smtClean="0">
                <a:solidFill>
                  <a:srgbClr val="FF0000"/>
                </a:solidFill>
              </a:rPr>
              <a:t>cos</a:t>
            </a:r>
            <a:r>
              <a:rPr lang="en-US" altLang="ja-JP" dirty="0" smtClean="0">
                <a:solidFill>
                  <a:srgbClr val="FF0000"/>
                </a:solidFill>
              </a:rPr>
              <a:t>(2*(phi – RP)&gt;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 &lt;sin(2*(phi – RP)&gt;</a:t>
            </a:r>
          </a:p>
        </p:txBody>
      </p:sp>
      <p:sp>
        <p:nvSpPr>
          <p:cNvPr id="11" name="正方形/長方形 10"/>
          <p:cNvSpPr/>
          <p:nvPr/>
        </p:nvSpPr>
        <p:spPr>
          <a:xfrm rot="16200000">
            <a:off x="4432398" y="1731415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v2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223961" y="611396"/>
            <a:ext cx="273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v</a:t>
            </a:r>
            <a:r>
              <a:rPr lang="en-US" altLang="ja-JP" dirty="0" smtClean="0"/>
              <a:t>2  Electrons from Prim </a:t>
            </a:r>
            <a:r>
              <a:rPr lang="en-US" altLang="ja-JP" dirty="0" err="1" smtClean="0"/>
              <a:t>Vtx</a:t>
            </a:r>
            <a:endParaRPr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4C47-CED4-4107-9CE6-BC65697852F4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323281" y="6488668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Hachiya</a:t>
            </a:r>
            <a:r>
              <a:rPr lang="en-US" dirty="0" smtClean="0"/>
              <a:t>-san’s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733365"/>
            <a:ext cx="8976360" cy="580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743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Re-centering Calibration (RUN 349667-9000 360K Events)</a:t>
            </a:r>
            <a:endParaRPr lang="en-US" sz="24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5" y="981052"/>
            <a:ext cx="8172450" cy="544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172200" y="461665"/>
            <a:ext cx="0" cy="63963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" y="633936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VTX South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29000" y="461665"/>
            <a:ext cx="0" cy="63963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5885" y="634849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VTX North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7707" y="633936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VTX North + South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83323" y="2222521"/>
            <a:ext cx="179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 flattening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16787" y="4825728"/>
            <a:ext cx="16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flattening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40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Flattening Calibration (RUN 349667 360K Events)</a:t>
            </a:r>
            <a:endParaRPr lang="en-US" sz="2400" b="1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224803" y="88022"/>
            <a:ext cx="291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of Fourier expansion : ~8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0" y="1016771"/>
            <a:ext cx="8422481" cy="540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172200" y="461665"/>
            <a:ext cx="0" cy="63963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" y="633936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BBC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29000" y="461665"/>
            <a:ext cx="0" cy="63963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5885" y="634849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MPC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7707" y="633936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VTX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529359" y="2222521"/>
            <a:ext cx="188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 calibration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62823" y="4825728"/>
            <a:ext cx="17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calibration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8928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Correlation btw S and N of BBC/MPC/VTX (RUN 349667 360K Events)</a:t>
            </a:r>
            <a:endParaRPr lang="en-US" sz="2400" b="1" i="1" u="sng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ki\Documents\RIKEN\PHENIX\vtx\analysis\Flow\plot\349667\cent-20bin\reso_etaspan_349667-9000_360k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0" y="2084860"/>
            <a:ext cx="8797750" cy="37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4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Event Plane Resolution (</a:t>
            </a:r>
            <a:r>
              <a:rPr lang="en-US" sz="2400" b="1" i="1" u="sng" dirty="0"/>
              <a:t>RUN 349667 360K Events</a:t>
            </a:r>
            <a:r>
              <a:rPr lang="en-US" sz="2400" b="1" i="1" u="sng" dirty="0" smtClean="0"/>
              <a:t>)</a:t>
            </a:r>
            <a:endParaRPr lang="en-US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692696"/>
            <a:ext cx="714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between VTX(SN) and BBC(SN) for each </a:t>
            </a:r>
            <a:r>
              <a:rPr lang="en-US" dirty="0" err="1" smtClean="0"/>
              <a:t>psuedorapidity</a:t>
            </a:r>
            <a:r>
              <a:rPr lang="en-US" dirty="0" smtClean="0"/>
              <a:t> region.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002" y="2122106"/>
            <a:ext cx="8707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-3&lt;</a:t>
            </a:r>
            <a:r>
              <a:rPr lang="en-US" sz="1200" dirty="0" smtClean="0">
                <a:latin typeface="Symbol" pitchFamily="18" charset="2"/>
              </a:rPr>
              <a:t>h</a:t>
            </a:r>
            <a:r>
              <a:rPr lang="en-US" sz="1200" dirty="0" smtClean="0"/>
              <a:t>&lt;-2.5    -2.5&lt;</a:t>
            </a:r>
            <a:r>
              <a:rPr lang="en-US" sz="1200" dirty="0" smtClean="0">
                <a:latin typeface="Symbol" pitchFamily="18" charset="2"/>
              </a:rPr>
              <a:t>h</a:t>
            </a:r>
            <a:r>
              <a:rPr lang="en-US" sz="1200" dirty="0"/>
              <a:t>&lt;-</a:t>
            </a:r>
            <a:r>
              <a:rPr lang="en-US" sz="1200" dirty="0" smtClean="0"/>
              <a:t>2.  -2&lt;</a:t>
            </a:r>
            <a:r>
              <a:rPr lang="en-US" sz="1200" dirty="0" smtClean="0">
                <a:latin typeface="Symbol" pitchFamily="18" charset="2"/>
              </a:rPr>
              <a:t>h</a:t>
            </a:r>
            <a:r>
              <a:rPr lang="en-US" sz="1200" dirty="0" smtClean="0"/>
              <a:t>&lt;-</a:t>
            </a:r>
            <a:r>
              <a:rPr lang="en-US" sz="1200" dirty="0"/>
              <a:t>1</a:t>
            </a:r>
            <a:r>
              <a:rPr lang="en-US" sz="1200" dirty="0" smtClean="0"/>
              <a:t>.5  -1.5&lt;</a:t>
            </a:r>
            <a:r>
              <a:rPr lang="en-US" sz="1200" dirty="0" smtClean="0">
                <a:latin typeface="Symbol" pitchFamily="18" charset="2"/>
              </a:rPr>
              <a:t>h</a:t>
            </a:r>
            <a:r>
              <a:rPr lang="en-US" sz="1200" dirty="0" smtClean="0"/>
              <a:t>&lt;-1. -1.&lt;</a:t>
            </a:r>
            <a:r>
              <a:rPr lang="en-US" sz="1200" dirty="0" smtClean="0">
                <a:latin typeface="Symbol" pitchFamily="18" charset="2"/>
              </a:rPr>
              <a:t>h</a:t>
            </a:r>
            <a:r>
              <a:rPr lang="en-US" sz="1200" dirty="0" smtClean="0"/>
              <a:t>&lt;-0.5   -0.5&lt;</a:t>
            </a:r>
            <a:r>
              <a:rPr lang="en-US" sz="1200" dirty="0" smtClean="0">
                <a:latin typeface="Symbol" pitchFamily="18" charset="2"/>
              </a:rPr>
              <a:t>h</a:t>
            </a:r>
            <a:r>
              <a:rPr lang="en-US" sz="1200" dirty="0" smtClean="0"/>
              <a:t>&lt;0.     0.&lt;</a:t>
            </a:r>
            <a:r>
              <a:rPr lang="en-US" sz="1200" dirty="0" smtClean="0">
                <a:latin typeface="Symbol" pitchFamily="18" charset="2"/>
              </a:rPr>
              <a:t>h</a:t>
            </a:r>
            <a:r>
              <a:rPr lang="en-US" sz="1200" dirty="0" smtClean="0"/>
              <a:t>&lt;0.5    0.5&lt;</a:t>
            </a:r>
            <a:r>
              <a:rPr lang="en-US" sz="1200" dirty="0" smtClean="0">
                <a:latin typeface="Symbol" pitchFamily="18" charset="2"/>
              </a:rPr>
              <a:t>h</a:t>
            </a:r>
            <a:r>
              <a:rPr lang="en-US" sz="1200" dirty="0" smtClean="0"/>
              <a:t>&lt;1.    1.&lt;</a:t>
            </a:r>
            <a:r>
              <a:rPr lang="en-US" sz="1200" dirty="0" smtClean="0">
                <a:latin typeface="Symbol" pitchFamily="18" charset="2"/>
              </a:rPr>
              <a:t>h</a:t>
            </a:r>
            <a:r>
              <a:rPr lang="en-US" sz="1200" dirty="0" smtClean="0"/>
              <a:t>&lt;1.5     1.5&lt;</a:t>
            </a:r>
            <a:r>
              <a:rPr lang="en-US" sz="1200" dirty="0" smtClean="0">
                <a:latin typeface="Symbol" pitchFamily="18" charset="2"/>
              </a:rPr>
              <a:t>h</a:t>
            </a:r>
            <a:r>
              <a:rPr lang="en-US" sz="1200" dirty="0" smtClean="0"/>
              <a:t>&lt;2.     2.&lt;</a:t>
            </a:r>
            <a:r>
              <a:rPr lang="en-US" sz="1200" dirty="0" smtClean="0">
                <a:latin typeface="Symbol" pitchFamily="18" charset="2"/>
              </a:rPr>
              <a:t>h</a:t>
            </a:r>
            <a:r>
              <a:rPr lang="en-US" sz="1200" dirty="0" smtClean="0"/>
              <a:t>&lt;2.5    2.5&lt;</a:t>
            </a:r>
            <a:r>
              <a:rPr lang="en-US" sz="1200" dirty="0" smtClean="0">
                <a:latin typeface="Symbol" pitchFamily="18" charset="2"/>
              </a:rPr>
              <a:t>h</a:t>
            </a:r>
            <a:r>
              <a:rPr lang="en-US" sz="1200" dirty="0" smtClean="0"/>
              <a:t>&lt;3.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52020" y="1726062"/>
            <a:ext cx="0" cy="4464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11909" y="2482146"/>
            <a:ext cx="4764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0.2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0.1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0.0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4503" y="5865587"/>
            <a:ext cx="6684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8242" y="5955268"/>
            <a:ext cx="276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 : 5% step (0 ~ 19)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195081" y="1374602"/>
            <a:ext cx="115215" cy="1152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95081" y="1720247"/>
            <a:ext cx="115215" cy="11521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24600" y="1239915"/>
            <a:ext cx="218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&lt;cos(2</a:t>
            </a:r>
            <a:r>
              <a:rPr lang="en-US" b="1" dirty="0" smtClean="0">
                <a:latin typeface="Symbol" pitchFamily="18" charset="2"/>
              </a:rPr>
              <a:t>(Y</a:t>
            </a:r>
            <a:r>
              <a:rPr lang="en-US" b="1" baseline="-25000" dirty="0" smtClean="0">
                <a:latin typeface="+mj-lt"/>
              </a:rPr>
              <a:t>SVX</a:t>
            </a:r>
            <a:r>
              <a:rPr lang="en-US" b="1" dirty="0" smtClean="0">
                <a:latin typeface="+mj-lt"/>
              </a:rPr>
              <a:t> - </a:t>
            </a:r>
            <a:r>
              <a:rPr lang="en-US" b="1" dirty="0" smtClean="0">
                <a:latin typeface="Symbol" pitchFamily="18" charset="2"/>
              </a:rPr>
              <a:t>Y</a:t>
            </a:r>
            <a:r>
              <a:rPr lang="en-US" b="1" baseline="-25000" dirty="0" smtClean="0"/>
              <a:t>BBC</a:t>
            </a:r>
            <a:r>
              <a:rPr lang="en-US" b="1" dirty="0" smtClean="0">
                <a:latin typeface="+mj-lt"/>
              </a:rPr>
              <a:t>))&gt;</a:t>
            </a:r>
            <a:endParaRPr lang="en-US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4160" y="1566242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&lt;sin(2</a:t>
            </a:r>
            <a:r>
              <a:rPr lang="en-US" b="1" dirty="0" smtClean="0">
                <a:latin typeface="Symbol" pitchFamily="18" charset="2"/>
              </a:rPr>
              <a:t>(Y</a:t>
            </a:r>
            <a:r>
              <a:rPr lang="en-US" b="1" baseline="-25000" dirty="0" smtClean="0">
                <a:latin typeface="+mj-lt"/>
              </a:rPr>
              <a:t>SVX </a:t>
            </a:r>
            <a:r>
              <a:rPr lang="en-US" b="1" dirty="0"/>
              <a:t>- </a:t>
            </a:r>
            <a:r>
              <a:rPr lang="en-US" b="1" dirty="0" smtClean="0">
                <a:latin typeface="Symbol" pitchFamily="18" charset="2"/>
              </a:rPr>
              <a:t>Y</a:t>
            </a:r>
            <a:r>
              <a:rPr lang="en-US" b="1" baseline="-25000" dirty="0" smtClean="0"/>
              <a:t>BBC</a:t>
            </a:r>
            <a:r>
              <a:rPr lang="en-US" b="1" dirty="0" smtClean="0">
                <a:latin typeface="+mj-lt"/>
              </a:rPr>
              <a:t>))&gt;</a:t>
            </a:r>
            <a:endParaRPr lang="en-US" b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aki\Desktop\FlatteningQA_349667_runbyrun_noevkil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70" y="795545"/>
            <a:ext cx="7589520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-15232" y="-3293"/>
            <a:ext cx="9086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00B050"/>
                </a:solidFill>
              </a:rPr>
              <a:t>QA : &lt;cos </a:t>
            </a:r>
            <a:r>
              <a:rPr lang="en-US" sz="2400" b="1" i="1" u="sng" dirty="0" err="1" smtClean="0">
                <a:solidFill>
                  <a:srgbClr val="00B050"/>
                </a:solidFill>
              </a:rPr>
              <a:t>n</a:t>
            </a:r>
            <a:r>
              <a:rPr lang="en-US" sz="2400" b="1" i="1" u="sng" dirty="0" err="1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en-US" sz="2400" b="1" i="1" u="sng" dirty="0" smtClean="0">
                <a:solidFill>
                  <a:srgbClr val="00B050"/>
                </a:solidFill>
              </a:rPr>
              <a:t>&gt;, &lt;sin </a:t>
            </a:r>
            <a:r>
              <a:rPr lang="en-US" sz="2400" b="1" i="1" u="sng" dirty="0" err="1" smtClean="0">
                <a:solidFill>
                  <a:srgbClr val="00B050"/>
                </a:solidFill>
              </a:rPr>
              <a:t>n</a:t>
            </a:r>
            <a:r>
              <a:rPr lang="en-US" sz="2400" b="1" i="1" u="sng" dirty="0" err="1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en-US" sz="2400" b="1" i="1" u="sng" dirty="0" smtClean="0">
                <a:solidFill>
                  <a:srgbClr val="00B050"/>
                </a:solidFill>
              </a:rPr>
              <a:t>&gt; (SVX-SN) Distribution Segment-by-Segment</a:t>
            </a:r>
            <a:endParaRPr lang="en-US" sz="2400" b="1" i="1" u="sng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93594" y="6488668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 number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1014011" y="1371285"/>
            <a:ext cx="146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&lt;cos(2</a:t>
            </a:r>
            <a:r>
              <a:rPr lang="en-US" sz="1400" b="1" dirty="0" smtClean="0">
                <a:latin typeface="Symbol" pitchFamily="18" charset="2"/>
              </a:rPr>
              <a:t>(Y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1014219" y="2806604"/>
            <a:ext cx="146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&lt;cos(3</a:t>
            </a:r>
            <a:r>
              <a:rPr lang="en-US" sz="1400" b="1" dirty="0" smtClean="0">
                <a:latin typeface="Symbol" pitchFamily="18" charset="2"/>
              </a:rPr>
              <a:t>(Y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1037380" y="4275272"/>
            <a:ext cx="143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&lt;sin(2</a:t>
            </a:r>
            <a:r>
              <a:rPr lang="en-US" sz="1400" b="1" dirty="0" smtClean="0">
                <a:latin typeface="Symbol" pitchFamily="18" charset="2"/>
              </a:rPr>
              <a:t>(Y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1037588" y="5710591"/>
            <a:ext cx="143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&lt;sin(3</a:t>
            </a:r>
            <a:r>
              <a:rPr lang="en-US" sz="1400" b="1" dirty="0" smtClean="0">
                <a:latin typeface="Symbol" pitchFamily="18" charset="2"/>
              </a:rPr>
              <a:t>(Y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9540" y="678558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19540" y="2061138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19005" y="3544215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19005" y="5018323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>
            <a:off x="1192360" y="932675"/>
            <a:ext cx="345645" cy="2759492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54579" y="2121046"/>
            <a:ext cx="9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os term</a:t>
            </a:r>
            <a:endParaRPr lang="en-US" dirty="0"/>
          </a:p>
        </p:txBody>
      </p:sp>
      <p:sp>
        <p:nvSpPr>
          <p:cNvPr id="42" name="Left Brace 41"/>
          <p:cNvSpPr/>
          <p:nvPr/>
        </p:nvSpPr>
        <p:spPr>
          <a:xfrm>
            <a:off x="1179316" y="3796077"/>
            <a:ext cx="345645" cy="27594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41535" y="4984448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 term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805" y="395005"/>
            <a:ext cx="653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calibration parameters that are created by using segment 9000.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114080" y="1532607"/>
            <a:ext cx="59333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14079" y="3006545"/>
            <a:ext cx="59333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14078" y="4482358"/>
            <a:ext cx="59333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14077" y="5956296"/>
            <a:ext cx="59333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103" y="970742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Run349667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87708" y="20441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158577" y="20327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353128" y="20327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9004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800960" y="20327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9006</a:t>
            </a:r>
            <a:endParaRPr lang="en-US" dirty="0"/>
          </a:p>
        </p:txBody>
      </p:sp>
      <p:sp>
        <p:nvSpPr>
          <p:cNvPr id="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068467" y="20227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77984" y="863020"/>
            <a:ext cx="31290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0.5</a:t>
            </a:r>
            <a:endParaRPr lang="en-US" sz="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827699" y="1925039"/>
            <a:ext cx="34657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-0.5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9214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33" y="1809175"/>
            <a:ext cx="8452485" cy="40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5174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V2 and V3  Distribution (5% of all Data)</a:t>
            </a:r>
            <a:endParaRPr lang="en-US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53661" y="623825"/>
            <a:ext cx="5946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calibration parameters that are created for each segment</a:t>
            </a:r>
          </a:p>
          <a:p>
            <a:r>
              <a:rPr lang="en-US" dirty="0"/>
              <a:t>Reaction plane : </a:t>
            </a:r>
            <a:r>
              <a:rPr lang="en-US" dirty="0" smtClean="0"/>
              <a:t>SVX-SN Egap-2</a:t>
            </a:r>
            <a:endParaRPr lang="en-US" dirty="0"/>
          </a:p>
          <a:p>
            <a:r>
              <a:rPr lang="en-US" dirty="0"/>
              <a:t>Track : </a:t>
            </a:r>
            <a:r>
              <a:rPr lang="en-US" dirty="0" smtClean="0"/>
              <a:t>CNT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8990" y="5824828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9185" y="5824828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4438" y="1547155"/>
            <a:ext cx="18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 20~25%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07985" y="2551294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3017400" y="2383735"/>
            <a:ext cx="1206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Cosine term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2907985" y="2854941"/>
            <a:ext cx="45719" cy="4571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3017400" y="2687382"/>
            <a:ext cx="1002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Sine term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0" y="1479510"/>
            <a:ext cx="844677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669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Raw V2 and Corrected V2 Distribution (Run349667)</a:t>
            </a:r>
            <a:endParaRPr lang="en-US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05" y="471815"/>
            <a:ext cx="6532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calibration parameters that are created by using segment 9000.</a:t>
            </a:r>
          </a:p>
          <a:p>
            <a:r>
              <a:rPr lang="en-US" dirty="0" smtClean="0"/>
              <a:t>Reaction plane : SVX-SN Egap-1</a:t>
            </a:r>
          </a:p>
          <a:p>
            <a:r>
              <a:rPr lang="en-US" dirty="0" smtClean="0"/>
              <a:t>Track : CNT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8990" y="542138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9185" y="542138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4438" y="1349811"/>
            <a:ext cx="171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&lt;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/c &lt;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450" y="6016417"/>
            <a:ext cx="398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v2 for each segment were unstable.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07871" y="1910590"/>
            <a:ext cx="505179" cy="1589001"/>
            <a:chOff x="8091478" y="123110"/>
            <a:chExt cx="505179" cy="1589001"/>
          </a:xfrm>
        </p:grpSpPr>
        <p:sp>
          <p:nvSpPr>
            <p:cNvPr id="9" name="Rectangle 8"/>
            <p:cNvSpPr/>
            <p:nvPr/>
          </p:nvSpPr>
          <p:spPr>
            <a:xfrm>
              <a:off x="8091592" y="207973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06807" y="12311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9000</a:t>
              </a:r>
              <a:endParaRPr lang="en-US" sz="8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91592" y="360373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01007" y="27551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9001</a:t>
              </a:r>
              <a:endParaRPr lang="en-US" sz="8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91592" y="511620"/>
              <a:ext cx="45719" cy="45719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06807" y="42675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9002</a:t>
              </a:r>
              <a:endParaRPr lang="en-US" sz="8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91592" y="664020"/>
              <a:ext cx="45719" cy="4571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01007" y="57915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9003</a:t>
              </a:r>
              <a:endParaRPr lang="en-US" sz="8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91592" y="822453"/>
              <a:ext cx="45719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06807" y="73759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9004</a:t>
              </a:r>
              <a:endParaRPr lang="en-US" sz="8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91592" y="974853"/>
              <a:ext cx="45719" cy="45719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01007" y="88999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9005</a:t>
              </a:r>
              <a:endParaRPr lang="en-US" sz="8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91592" y="1126100"/>
              <a:ext cx="45719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06807" y="104123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9006</a:t>
              </a:r>
              <a:endParaRPr lang="en-US" sz="8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91592" y="1278500"/>
              <a:ext cx="45719" cy="4571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01007" y="119363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9007</a:t>
              </a:r>
              <a:endParaRPr lang="en-US" sz="8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91478" y="1430283"/>
              <a:ext cx="45719" cy="4571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00893" y="134542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9008</a:t>
              </a:r>
              <a:endParaRPr lang="en-US" sz="800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91478" y="1581530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06693" y="149666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9009</a:t>
              </a:r>
              <a:endParaRPr lang="en-US" sz="800" b="1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2426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v_n</a:t>
            </a:r>
            <a:r>
              <a:rPr kumimoji="1" lang="en-US" altLang="ja-JP" dirty="0" smtClean="0"/>
              <a:t> measurement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2592288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err="1" smtClean="0"/>
              <a:t>v_n</a:t>
            </a:r>
            <a:r>
              <a:rPr lang="en-US" altLang="ja-JP" dirty="0" smtClean="0"/>
              <a:t>(n=2, 3) of Charged hadrons and electrons is measured.</a:t>
            </a:r>
          </a:p>
          <a:p>
            <a:pPr lvl="1"/>
            <a:r>
              <a:rPr lang="en-US" altLang="ja-JP" dirty="0" err="1" smtClean="0"/>
              <a:t>v_n</a:t>
            </a:r>
            <a:r>
              <a:rPr lang="en-US" altLang="ja-JP" dirty="0" smtClean="0"/>
              <a:t> = &lt;</a:t>
            </a:r>
            <a:r>
              <a:rPr lang="en-US" altLang="ja-JP" dirty="0" err="1" smtClean="0"/>
              <a:t>cos</a:t>
            </a:r>
            <a:r>
              <a:rPr lang="en-US" altLang="ja-JP" dirty="0" smtClean="0"/>
              <a:t>(phi(CNT) – RP(VTX))&gt;/</a:t>
            </a:r>
            <a:r>
              <a:rPr lang="en-US" altLang="ja-JP" dirty="0" smtClean="0">
                <a:sym typeface="Symbol"/>
              </a:rPr>
              <a:t>(RP(VTX)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Particle is measured by CNT</a:t>
            </a:r>
          </a:p>
          <a:p>
            <a:pPr lvl="2"/>
            <a:r>
              <a:rPr lang="en-US" altLang="ja-JP" dirty="0" smtClean="0"/>
              <a:t>VTX reaction plane (VTX S+N) shown by Maki and Hiroshi is used</a:t>
            </a:r>
          </a:p>
          <a:p>
            <a:pPr lvl="2"/>
            <a:r>
              <a:rPr lang="en-US" altLang="ja-JP" dirty="0" err="1" smtClean="0"/>
              <a:t>Recentering</a:t>
            </a:r>
            <a:r>
              <a:rPr lang="en-US" altLang="ja-JP" dirty="0" smtClean="0"/>
              <a:t> and Flattening calibration is done</a:t>
            </a:r>
          </a:p>
          <a:p>
            <a:pPr lvl="1"/>
            <a:r>
              <a:rPr lang="en-US" altLang="ja-JP" dirty="0" smtClean="0"/>
              <a:t>200file(*300k events) analyzed. </a:t>
            </a:r>
          </a:p>
          <a:p>
            <a:pPr lvl="2"/>
            <a:r>
              <a:rPr lang="en-US" altLang="ja-JP" dirty="0" smtClean="0"/>
              <a:t>CNT_MB is used</a:t>
            </a:r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561894" y="4464088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v2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4259764" y="4461835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v2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1152189" y="3929915"/>
            <a:ext cx="1981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 &lt;</a:t>
            </a:r>
            <a:r>
              <a:rPr lang="en-US" altLang="ja-JP" dirty="0" err="1" smtClean="0">
                <a:solidFill>
                  <a:srgbClr val="FF0000"/>
                </a:solidFill>
              </a:rPr>
              <a:t>cos</a:t>
            </a:r>
            <a:r>
              <a:rPr lang="en-US" altLang="ja-JP" dirty="0" smtClean="0">
                <a:solidFill>
                  <a:srgbClr val="FF0000"/>
                </a:solidFill>
              </a:rPr>
              <a:t>(2*(phi – RP)&gt;</a:t>
            </a:r>
          </a:p>
          <a:p>
            <a:r>
              <a:rPr lang="en-US" altLang="ja-JP" dirty="0" smtClean="0">
                <a:solidFill>
                  <a:srgbClr val="00B0F0"/>
                </a:solidFill>
              </a:rPr>
              <a:t> &lt;sin(2*(phi – RP)&gt;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110968" y="3870147"/>
            <a:ext cx="1981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 &lt;</a:t>
            </a:r>
            <a:r>
              <a:rPr lang="en-US" altLang="ja-JP" dirty="0" err="1" smtClean="0">
                <a:solidFill>
                  <a:srgbClr val="FF0000"/>
                </a:solidFill>
              </a:rPr>
              <a:t>cos</a:t>
            </a:r>
            <a:r>
              <a:rPr lang="en-US" altLang="ja-JP" dirty="0" smtClean="0">
                <a:solidFill>
                  <a:srgbClr val="FF0000"/>
                </a:solidFill>
              </a:rPr>
              <a:t>(2*(phi – RP)&gt;</a:t>
            </a:r>
          </a:p>
          <a:p>
            <a:r>
              <a:rPr lang="en-US" altLang="ja-JP" dirty="0" smtClean="0">
                <a:solidFill>
                  <a:srgbClr val="00B0F0"/>
                </a:solidFill>
              </a:rPr>
              <a:t> &lt;sin(2*(phi – RP)&gt;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755576" y="3179494"/>
            <a:ext cx="7560840" cy="3201834"/>
            <a:chOff x="755576" y="3467526"/>
            <a:chExt cx="7560840" cy="320183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755576" y="3467526"/>
              <a:ext cx="7560840" cy="3201834"/>
              <a:chOff x="755576" y="3467526"/>
              <a:chExt cx="7560840" cy="3201834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3467526"/>
                <a:ext cx="7560840" cy="2985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正方形/長方形 17"/>
              <p:cNvSpPr/>
              <p:nvPr/>
            </p:nvSpPr>
            <p:spPr>
              <a:xfrm>
                <a:off x="1115616" y="6300028"/>
                <a:ext cx="2825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/>
                  <a:t>0            Centrality           92%</a:t>
                </a:r>
                <a:endParaRPr lang="ja-JP" altLang="en-US" dirty="0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6890576" y="6362810"/>
                <a:ext cx="932901" cy="30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err="1" smtClean="0"/>
                  <a:t>pT</a:t>
                </a:r>
                <a:r>
                  <a:rPr lang="en-US" altLang="ja-JP" dirty="0" smtClean="0"/>
                  <a:t>(</a:t>
                </a:r>
                <a:r>
                  <a:rPr lang="en-US" altLang="ja-JP" dirty="0" err="1" smtClean="0"/>
                  <a:t>GeV</a:t>
                </a:r>
                <a:r>
                  <a:rPr lang="en-US" altLang="ja-JP" dirty="0" smtClean="0"/>
                  <a:t>/c)</a:t>
                </a:r>
                <a:endParaRPr lang="ja-JP" altLang="en-US" dirty="0"/>
              </a:p>
            </p:txBody>
          </p:sp>
        </p:grpSp>
        <p:sp>
          <p:nvSpPr>
            <p:cNvPr id="20" name="正方形/長方形 19"/>
            <p:cNvSpPr/>
            <p:nvPr/>
          </p:nvSpPr>
          <p:spPr>
            <a:xfrm>
              <a:off x="6890576" y="3707740"/>
              <a:ext cx="10454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Min. Bias</a:t>
              </a:r>
              <a:endParaRPr lang="ja-JP" altLang="en-US" dirty="0"/>
            </a:p>
          </p:txBody>
        </p:sp>
      </p:grpSp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4C47-CED4-4107-9CE6-BC65697852F4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152189" y="3419708"/>
            <a:ext cx="859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hadron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5148064" y="3419708"/>
            <a:ext cx="859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hadron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96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ki\Documents\RIKEN\PHENIX\vtx\analysis\Flow\plot\centcalib\img\centcalib_349667_9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23167"/>
            <a:ext cx="6210300" cy="60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6477713"/>
            <a:ext cx="19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5000 bins, 20 steps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48075" y="1341125"/>
            <a:ext cx="0" cy="480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50059" y="1334394"/>
            <a:ext cx="0" cy="480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49545" y="1341125"/>
            <a:ext cx="0" cy="480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03900" y="1334394"/>
            <a:ext cx="0" cy="480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1146596" y="1613325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95321" y="637369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bbcns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0351" y="723167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Run347357-349680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76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Centrality Definition</a:t>
            </a:r>
            <a:endParaRPr lang="en-US" sz="2400" b="1" i="1" u="sng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83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1649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0475" y="5535339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99490" y="4120290"/>
            <a:ext cx="921720" cy="1075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40835" y="3313785"/>
            <a:ext cx="357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bbcns</a:t>
            </a:r>
            <a:r>
              <a:rPr lang="en-US" dirty="0" smtClean="0"/>
              <a:t> = (</a:t>
            </a:r>
            <a:r>
              <a:rPr lang="en-US" dirty="0" err="1" smtClean="0"/>
              <a:t>bbcns</a:t>
            </a:r>
            <a:r>
              <a:rPr lang="en-US" dirty="0" smtClean="0"/>
              <a:t> full scale)*bins/5000</a:t>
            </a:r>
          </a:p>
          <a:p>
            <a:r>
              <a:rPr lang="en-US" dirty="0"/>
              <a:t> </a:t>
            </a:r>
            <a:r>
              <a:rPr lang="en-US" dirty="0" smtClean="0"/>
              <a:t>           = 2500*3160/5000 = 1580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4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2" y="990600"/>
            <a:ext cx="8909840" cy="466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8990" y="3566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run349639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95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4400"/>
            <a:ext cx="907426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671795"/>
            <a:ext cx="896874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6292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Run349667-9004 (Calib_para_349667-9000.dat)</a:t>
            </a:r>
            <a:endParaRPr lang="en-US" sz="24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4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292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Run349667-9004 (Calib_para_349667-9000.dat)</a:t>
            </a:r>
            <a:endParaRPr lang="en-US" sz="2400" b="1" i="1" u="sng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5" y="702580"/>
            <a:ext cx="8709660" cy="579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0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702245"/>
            <a:ext cx="8732520" cy="584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6292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Run349667-9004 (Calib_para_349667-9004.dat)</a:t>
            </a:r>
            <a:endParaRPr lang="en-US" sz="2400" b="1" i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97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3" y="1250174"/>
            <a:ext cx="8673858" cy="416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5800" y="5318204"/>
            <a:ext cx="109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98020" y="5332145"/>
            <a:ext cx="109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631260" y="2564272"/>
            <a:ext cx="186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&lt;cos(2</a:t>
            </a:r>
            <a:r>
              <a:rPr lang="en-US" dirty="0" smtClean="0">
                <a:latin typeface="Symbol" pitchFamily="18" charset="2"/>
              </a:rPr>
              <a:t>(F</a:t>
            </a:r>
            <a:r>
              <a:rPr lang="en-US" baseline="-25000" dirty="0" smtClean="0">
                <a:latin typeface="+mj-lt"/>
              </a:rPr>
              <a:t>A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+mj-lt"/>
              </a:rPr>
              <a:t>-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>
                <a:latin typeface="+mj-lt"/>
              </a:rPr>
              <a:t>B</a:t>
            </a:r>
            <a:r>
              <a:rPr lang="en-US" dirty="0" smtClean="0">
                <a:latin typeface="+mj-lt"/>
              </a:rPr>
              <a:t>))&gt;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862125" y="2627184"/>
            <a:ext cx="186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&lt;cos(3</a:t>
            </a:r>
            <a:r>
              <a:rPr lang="en-US" dirty="0" smtClean="0">
                <a:latin typeface="Symbol" pitchFamily="18" charset="2"/>
              </a:rPr>
              <a:t>(F</a:t>
            </a:r>
            <a:r>
              <a:rPr lang="en-US" baseline="-25000" dirty="0" smtClean="0">
                <a:latin typeface="+mj-lt"/>
              </a:rPr>
              <a:t>A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+mj-lt"/>
              </a:rPr>
              <a:t>-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>
                <a:latin typeface="+mj-lt"/>
              </a:rPr>
              <a:t>B</a:t>
            </a:r>
            <a:r>
              <a:rPr lang="en-US" dirty="0" smtClean="0">
                <a:latin typeface="+mj-lt"/>
              </a:rPr>
              <a:t>))&gt;</a:t>
            </a:r>
            <a:endParaRPr lang="en-US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35800" y="1773468"/>
            <a:ext cx="115215" cy="11521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3035800" y="1954236"/>
            <a:ext cx="115215" cy="9932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35800" y="2161600"/>
            <a:ext cx="115215" cy="115215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3035800" y="2365435"/>
            <a:ext cx="115215" cy="99323"/>
          </a:xfrm>
          <a:prstGeom prst="triangle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51015" y="1692575"/>
            <a:ext cx="1202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svx</a:t>
            </a:r>
            <a:r>
              <a:rPr lang="en-US" sz="1200" b="1" dirty="0" smtClean="0"/>
              <a:t>(SN)-</a:t>
            </a:r>
            <a:r>
              <a:rPr lang="en-US" sz="1200" b="1" dirty="0" err="1" smtClean="0"/>
              <a:t>bbc</a:t>
            </a:r>
            <a:r>
              <a:rPr lang="en-US" sz="1200" b="1" dirty="0" smtClean="0"/>
              <a:t>(S)</a:t>
            </a:r>
          </a:p>
          <a:p>
            <a:r>
              <a:rPr lang="en-US" sz="1200" b="1" dirty="0" err="1" smtClean="0"/>
              <a:t>svx</a:t>
            </a:r>
            <a:r>
              <a:rPr lang="en-US" sz="1200" b="1" dirty="0" smtClean="0"/>
              <a:t>(SN)-</a:t>
            </a:r>
            <a:r>
              <a:rPr lang="en-US" sz="1200" b="1" dirty="0" err="1" smtClean="0"/>
              <a:t>bbc</a:t>
            </a:r>
            <a:r>
              <a:rPr lang="en-US" sz="1200" b="1" dirty="0" smtClean="0"/>
              <a:t>(N)</a:t>
            </a:r>
          </a:p>
          <a:p>
            <a:r>
              <a:rPr lang="en-US" sz="1200" b="1" dirty="0" err="1" smtClean="0"/>
              <a:t>svx</a:t>
            </a:r>
            <a:r>
              <a:rPr lang="en-US" sz="1200" b="1" dirty="0" smtClean="0"/>
              <a:t>(SN)-</a:t>
            </a:r>
            <a:r>
              <a:rPr lang="en-US" sz="1200" b="1" dirty="0" err="1" smtClean="0"/>
              <a:t>bbc</a:t>
            </a:r>
            <a:r>
              <a:rPr lang="en-US" sz="1200" b="1" dirty="0" smtClean="0"/>
              <a:t>(SN)</a:t>
            </a:r>
          </a:p>
          <a:p>
            <a:r>
              <a:rPr lang="en-US" sz="1200" b="1" dirty="0" err="1" smtClean="0"/>
              <a:t>bbc</a:t>
            </a:r>
            <a:r>
              <a:rPr lang="en-US" sz="1200" b="1" dirty="0" smtClean="0"/>
              <a:t>(S)-</a:t>
            </a:r>
            <a:r>
              <a:rPr lang="en-US" sz="1200" b="1" dirty="0" err="1" smtClean="0"/>
              <a:t>bbc</a:t>
            </a:r>
            <a:r>
              <a:rPr lang="en-US" sz="1200" b="1" dirty="0" smtClean="0"/>
              <a:t>(N)</a:t>
            </a:r>
            <a:endParaRPr lang="en-US" sz="1200" b="1" dirty="0"/>
          </a:p>
        </p:txBody>
      </p:sp>
      <p:sp>
        <p:nvSpPr>
          <p:cNvPr id="15" name="Oval 14"/>
          <p:cNvSpPr/>
          <p:nvPr/>
        </p:nvSpPr>
        <p:spPr>
          <a:xfrm>
            <a:off x="7573865" y="1780214"/>
            <a:ext cx="115215" cy="11521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573865" y="1960982"/>
            <a:ext cx="115215" cy="9932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73865" y="2168346"/>
            <a:ext cx="115215" cy="115215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7573865" y="2372181"/>
            <a:ext cx="115215" cy="99323"/>
          </a:xfrm>
          <a:prstGeom prst="triangle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89080" y="1699321"/>
            <a:ext cx="1202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svx</a:t>
            </a:r>
            <a:r>
              <a:rPr lang="en-US" sz="1200" b="1" dirty="0" smtClean="0"/>
              <a:t>(SN)-</a:t>
            </a:r>
            <a:r>
              <a:rPr lang="en-US" sz="1200" b="1" dirty="0" err="1" smtClean="0"/>
              <a:t>bbc</a:t>
            </a:r>
            <a:r>
              <a:rPr lang="en-US" sz="1200" b="1" dirty="0" smtClean="0"/>
              <a:t>(S)</a:t>
            </a:r>
          </a:p>
          <a:p>
            <a:r>
              <a:rPr lang="en-US" sz="1200" b="1" dirty="0" err="1" smtClean="0"/>
              <a:t>svx</a:t>
            </a:r>
            <a:r>
              <a:rPr lang="en-US" sz="1200" b="1" dirty="0" smtClean="0"/>
              <a:t>(SN)-</a:t>
            </a:r>
            <a:r>
              <a:rPr lang="en-US" sz="1200" b="1" dirty="0" err="1" smtClean="0"/>
              <a:t>bbc</a:t>
            </a:r>
            <a:r>
              <a:rPr lang="en-US" sz="1200" b="1" dirty="0" smtClean="0"/>
              <a:t>(N)</a:t>
            </a:r>
          </a:p>
          <a:p>
            <a:r>
              <a:rPr lang="en-US" sz="1200" b="1" dirty="0" err="1" smtClean="0"/>
              <a:t>svx</a:t>
            </a:r>
            <a:r>
              <a:rPr lang="en-US" sz="1200" b="1" dirty="0" smtClean="0"/>
              <a:t>(SN)-</a:t>
            </a:r>
            <a:r>
              <a:rPr lang="en-US" sz="1200" b="1" dirty="0" err="1" smtClean="0"/>
              <a:t>bbc</a:t>
            </a:r>
            <a:r>
              <a:rPr lang="en-US" sz="1200" b="1" dirty="0" smtClean="0"/>
              <a:t>(SN)</a:t>
            </a:r>
          </a:p>
          <a:p>
            <a:r>
              <a:rPr lang="en-US" sz="1200" b="1" dirty="0" err="1" smtClean="0"/>
              <a:t>bbc</a:t>
            </a:r>
            <a:r>
              <a:rPr lang="en-US" sz="1200" b="1" dirty="0" smtClean="0"/>
              <a:t>(S)-</a:t>
            </a:r>
            <a:r>
              <a:rPr lang="en-US" sz="1200" b="1" dirty="0" err="1" smtClean="0"/>
              <a:t>bbc</a:t>
            </a:r>
            <a:r>
              <a:rPr lang="en-US" sz="1200" b="1" dirty="0" smtClean="0"/>
              <a:t>(N)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3293"/>
            <a:ext cx="771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Psi Correlation for v2 and v3 (</a:t>
            </a:r>
            <a:r>
              <a:rPr lang="en-US" sz="2400" b="1" i="1" u="sng" dirty="0" err="1" smtClean="0"/>
              <a:t>AuAu</a:t>
            </a:r>
            <a:r>
              <a:rPr lang="en-US" sz="2400" b="1" i="1" u="sng" dirty="0" smtClean="0"/>
              <a:t> 200GeV  100 Segments)</a:t>
            </a:r>
            <a:endParaRPr lang="en-US" sz="2400" b="1" i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2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Plan</a:t>
            </a:r>
            <a:endParaRPr lang="en-US" sz="24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73660" y="1124699"/>
            <a:ext cx="86910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Start to generate calibration parameters after finishing of centrality calibration.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Resolution of reaction plane will be generated segment by segment for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BBC S/N/SN  : 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(BBC_S) =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(BBC_N)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MPC S/N/SN :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(MPC_S</a:t>
            </a:r>
            <a:r>
              <a:rPr lang="en-US" sz="2000" dirty="0"/>
              <a:t>) =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(MPC_N)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SVX S/N/SN  Eta gap 1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SVX S/N/SN  Eta gap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1431940"/>
            <a:ext cx="8475345" cy="40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669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Raw V2 and Corrected V2 Distribution (Run349667)</a:t>
            </a:r>
            <a:endParaRPr lang="en-US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05" y="471815"/>
            <a:ext cx="6532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calibration parameters that are created by using segment 9000.</a:t>
            </a:r>
          </a:p>
          <a:p>
            <a:r>
              <a:rPr lang="en-US" dirty="0" smtClean="0"/>
              <a:t>Reaction plane : SVX-SN Egap-2</a:t>
            </a:r>
          </a:p>
          <a:p>
            <a:r>
              <a:rPr lang="en-US" dirty="0" smtClean="0"/>
              <a:t>Track : CNT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8990" y="542138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9185" y="542138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4438" y="1349811"/>
            <a:ext cx="171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&lt;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/c &lt;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450" y="6016417"/>
            <a:ext cx="398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v2 for each segment were unstable.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07871" y="1910590"/>
            <a:ext cx="505179" cy="1589001"/>
            <a:chOff x="8091478" y="123110"/>
            <a:chExt cx="505179" cy="1589001"/>
          </a:xfrm>
        </p:grpSpPr>
        <p:sp>
          <p:nvSpPr>
            <p:cNvPr id="9" name="Rectangle 8"/>
            <p:cNvSpPr/>
            <p:nvPr/>
          </p:nvSpPr>
          <p:spPr>
            <a:xfrm>
              <a:off x="8091592" y="207973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06807" y="12311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9000</a:t>
              </a:r>
              <a:endParaRPr lang="en-US" sz="8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91592" y="360373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01007" y="27551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9001</a:t>
              </a:r>
              <a:endParaRPr lang="en-US" sz="8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91592" y="511620"/>
              <a:ext cx="45719" cy="45719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06807" y="42675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9002</a:t>
              </a:r>
              <a:endParaRPr lang="en-US" sz="8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91592" y="664020"/>
              <a:ext cx="45719" cy="4571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01007" y="57915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9003</a:t>
              </a:r>
              <a:endParaRPr lang="en-US" sz="8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91592" y="822453"/>
              <a:ext cx="45719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06807" y="73759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9004</a:t>
              </a:r>
              <a:endParaRPr lang="en-US" sz="8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91592" y="974853"/>
              <a:ext cx="45719" cy="45719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01007" y="88999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9005</a:t>
              </a:r>
              <a:endParaRPr lang="en-US" sz="8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91592" y="1126100"/>
              <a:ext cx="45719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06807" y="104123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9006</a:t>
              </a:r>
              <a:endParaRPr lang="en-US" sz="8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91592" y="1278500"/>
              <a:ext cx="45719" cy="4571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01007" y="119363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9007</a:t>
              </a:r>
              <a:endParaRPr lang="en-US" sz="8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91478" y="1430283"/>
              <a:ext cx="45719" cy="4571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00893" y="134542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9008</a:t>
              </a:r>
              <a:endParaRPr lang="en-US" sz="800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91478" y="1581530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06693" y="149666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9009</a:t>
              </a:r>
              <a:endParaRPr lang="en-US" sz="800" b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40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Summary</a:t>
            </a:r>
            <a:endParaRPr lang="en-US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24260" y="663840"/>
            <a:ext cx="65387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Calibration parameters for reaction plane were generated.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Calibration of centrality was finished today.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Start to generate calibration parameters.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236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0" y="1452535"/>
            <a:ext cx="8446770" cy="401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669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Raw V2 and Corrected V2 Distribution (Run349667)</a:t>
            </a:r>
            <a:endParaRPr lang="en-US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05" y="471815"/>
            <a:ext cx="6532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calibration parameters that are created by using segment 9000.</a:t>
            </a:r>
          </a:p>
          <a:p>
            <a:r>
              <a:rPr lang="en-US" dirty="0" smtClean="0"/>
              <a:t>Reaction plane : BBC-SN</a:t>
            </a:r>
          </a:p>
          <a:p>
            <a:r>
              <a:rPr lang="en-US" dirty="0" smtClean="0"/>
              <a:t>Track : CNT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8990" y="542138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9185" y="542138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4438" y="1349811"/>
            <a:ext cx="171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&lt;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/c &lt;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450" y="6016417"/>
            <a:ext cx="398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v2 for each segment were unstable.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07871" y="1910590"/>
            <a:ext cx="505179" cy="1589001"/>
            <a:chOff x="8091478" y="123110"/>
            <a:chExt cx="505179" cy="1589001"/>
          </a:xfrm>
        </p:grpSpPr>
        <p:sp>
          <p:nvSpPr>
            <p:cNvPr id="9" name="Rectangle 8"/>
            <p:cNvSpPr/>
            <p:nvPr/>
          </p:nvSpPr>
          <p:spPr>
            <a:xfrm>
              <a:off x="8091592" y="207973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06807" y="12311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9000</a:t>
              </a:r>
              <a:endParaRPr lang="en-US" sz="8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91592" y="360373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01007" y="27551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9001</a:t>
              </a:r>
              <a:endParaRPr lang="en-US" sz="8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91592" y="511620"/>
              <a:ext cx="45719" cy="45719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06807" y="42675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9002</a:t>
              </a:r>
              <a:endParaRPr lang="en-US" sz="8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91592" y="664020"/>
              <a:ext cx="45719" cy="4571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01007" y="57915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9003</a:t>
              </a:r>
              <a:endParaRPr lang="en-US" sz="8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91592" y="822453"/>
              <a:ext cx="45719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06807" y="73759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9004</a:t>
              </a:r>
              <a:endParaRPr lang="en-US" sz="8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91592" y="974853"/>
              <a:ext cx="45719" cy="45719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01007" y="88999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9005</a:t>
              </a:r>
              <a:endParaRPr lang="en-US" sz="8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91592" y="1126100"/>
              <a:ext cx="45719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06807" y="104123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9006</a:t>
              </a:r>
              <a:endParaRPr lang="en-US" sz="8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91592" y="1278500"/>
              <a:ext cx="45719" cy="4571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01007" y="119363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9007</a:t>
              </a:r>
              <a:endParaRPr lang="en-US" sz="8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91478" y="1430283"/>
              <a:ext cx="45719" cy="4571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00893" y="134542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9008</a:t>
              </a:r>
              <a:endParaRPr lang="en-US" sz="800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91478" y="1581530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06693" y="149666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9009</a:t>
              </a:r>
              <a:endParaRPr lang="en-US" sz="800" b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ki\Desktop\FlatteningQA_349667_segbyseg_noevkil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70" y="795545"/>
            <a:ext cx="7589520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5232" y="-3293"/>
            <a:ext cx="9086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00B050"/>
                </a:solidFill>
              </a:rPr>
              <a:t>QA : &lt;cos </a:t>
            </a:r>
            <a:r>
              <a:rPr lang="en-US" sz="2400" b="1" i="1" u="sng" dirty="0" err="1" smtClean="0">
                <a:solidFill>
                  <a:srgbClr val="00B050"/>
                </a:solidFill>
              </a:rPr>
              <a:t>n</a:t>
            </a:r>
            <a:r>
              <a:rPr lang="en-US" sz="2400" b="1" i="1" u="sng" dirty="0" err="1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en-US" sz="2400" b="1" i="1" u="sng" dirty="0" smtClean="0">
                <a:solidFill>
                  <a:srgbClr val="00B050"/>
                </a:solidFill>
              </a:rPr>
              <a:t>&gt;, &lt;sin </a:t>
            </a:r>
            <a:r>
              <a:rPr lang="en-US" sz="2400" b="1" i="1" u="sng" dirty="0" err="1" smtClean="0">
                <a:solidFill>
                  <a:srgbClr val="00B050"/>
                </a:solidFill>
              </a:rPr>
              <a:t>n</a:t>
            </a:r>
            <a:r>
              <a:rPr lang="en-US" sz="2400" b="1" i="1" u="sng" dirty="0" err="1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en-US" sz="2400" b="1" i="1" u="sng" dirty="0" smtClean="0">
                <a:solidFill>
                  <a:srgbClr val="00B050"/>
                </a:solidFill>
              </a:rPr>
              <a:t>&gt; (SVX-SN) Distribution Segment-by-Segment</a:t>
            </a:r>
            <a:endParaRPr lang="en-US" sz="2400" b="1" i="1" u="sng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3594" y="6488668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 number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14011" y="1371285"/>
            <a:ext cx="146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&lt;cos(2</a:t>
            </a:r>
            <a:r>
              <a:rPr lang="en-US" sz="1400" b="1" dirty="0" smtClean="0">
                <a:latin typeface="Symbol" pitchFamily="18" charset="2"/>
              </a:rPr>
              <a:t>(Y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14219" y="2806604"/>
            <a:ext cx="146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&lt;cos(3</a:t>
            </a:r>
            <a:r>
              <a:rPr lang="en-US" sz="1400" b="1" dirty="0" smtClean="0">
                <a:latin typeface="Symbol" pitchFamily="18" charset="2"/>
              </a:rPr>
              <a:t>(Y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37380" y="4275272"/>
            <a:ext cx="143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&lt;sin(2</a:t>
            </a:r>
            <a:r>
              <a:rPr lang="en-US" sz="1400" b="1" dirty="0" smtClean="0">
                <a:latin typeface="Symbol" pitchFamily="18" charset="2"/>
              </a:rPr>
              <a:t>(Y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037588" y="5710591"/>
            <a:ext cx="143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&lt;sin(3</a:t>
            </a:r>
            <a:r>
              <a:rPr lang="en-US" sz="1400" b="1" dirty="0" smtClean="0">
                <a:latin typeface="Symbol" pitchFamily="18" charset="2"/>
              </a:rPr>
              <a:t>(Y</a:t>
            </a:r>
            <a:r>
              <a:rPr lang="en-US" sz="1400" b="1" baseline="-25000" dirty="0" smtClean="0">
                <a:latin typeface="+mj-lt"/>
              </a:rPr>
              <a:t>SVX(SN)</a:t>
            </a:r>
            <a:r>
              <a:rPr lang="en-US" sz="1400" b="1" dirty="0" smtClean="0">
                <a:latin typeface="+mj-lt"/>
              </a:rPr>
              <a:t>))&gt;</a:t>
            </a:r>
            <a:endParaRPr lang="en-US" sz="1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540" y="601748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19540" y="2061138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19005" y="3544215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19005" y="5018323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1192360" y="932675"/>
            <a:ext cx="345645" cy="2759492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4579" y="2121046"/>
            <a:ext cx="9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os term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>
            <a:off x="1179316" y="3796077"/>
            <a:ext cx="345645" cy="27594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1535" y="4984448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 term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114080" y="1532607"/>
            <a:ext cx="59333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14079" y="3006545"/>
            <a:ext cx="59333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14078" y="4482358"/>
            <a:ext cx="59333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14077" y="5956296"/>
            <a:ext cx="59333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05" y="97108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Run349679</a:t>
            </a:r>
            <a:endParaRPr lang="en-US" dirty="0"/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787708" y="20441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58577" y="20327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53128" y="20327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800960" y="20327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68467" y="20227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9008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77984" y="863020"/>
            <a:ext cx="31290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0.5</a:t>
            </a:r>
            <a:endParaRPr lang="en-US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827699" y="1925039"/>
            <a:ext cx="34657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-0.5</a:t>
            </a:r>
            <a:endParaRPr lang="en-US" sz="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05" y="395005"/>
            <a:ext cx="656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Useed</a:t>
            </a:r>
            <a:r>
              <a:rPr lang="en-US" dirty="0" smtClean="0"/>
              <a:t> calibration parameters that are created segment by segment.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1441105"/>
            <a:ext cx="849820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669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Raw V2 and Corrected V2 Distribution (Run349667)</a:t>
            </a:r>
            <a:endParaRPr lang="en-US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05" y="471815"/>
            <a:ext cx="6326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calibration parameters that are created segment by segment.</a:t>
            </a:r>
          </a:p>
          <a:p>
            <a:r>
              <a:rPr lang="en-US" dirty="0"/>
              <a:t>Reaction plane : </a:t>
            </a:r>
            <a:r>
              <a:rPr lang="en-US" dirty="0" smtClean="0"/>
              <a:t>SVX-SN Egap-1</a:t>
            </a:r>
            <a:endParaRPr lang="en-US" dirty="0"/>
          </a:p>
          <a:p>
            <a:r>
              <a:rPr lang="en-US" dirty="0"/>
              <a:t>Track : </a:t>
            </a:r>
            <a:r>
              <a:rPr lang="en-US" dirty="0" smtClean="0"/>
              <a:t>CNT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8990" y="542138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9185" y="542138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4438" y="1349811"/>
            <a:ext cx="171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&lt;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/c &lt;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450" y="6016417"/>
            <a:ext cx="398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v2 for each segment were unstable.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07871" y="1910590"/>
            <a:ext cx="505179" cy="1589001"/>
            <a:chOff x="8091478" y="123110"/>
            <a:chExt cx="505179" cy="1589001"/>
          </a:xfrm>
        </p:grpSpPr>
        <p:sp>
          <p:nvSpPr>
            <p:cNvPr id="12" name="Rectangle 11"/>
            <p:cNvSpPr/>
            <p:nvPr/>
          </p:nvSpPr>
          <p:spPr>
            <a:xfrm>
              <a:off x="8091592" y="207973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06807" y="12311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9000</a:t>
              </a:r>
              <a:endParaRPr lang="en-US" sz="8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91592" y="360373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01007" y="27551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9001</a:t>
              </a:r>
              <a:endParaRPr lang="en-US" sz="8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91592" y="511620"/>
              <a:ext cx="45719" cy="45719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06807" y="42675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9002</a:t>
              </a:r>
              <a:endParaRPr lang="en-US" sz="8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91592" y="664020"/>
              <a:ext cx="45719" cy="4571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01007" y="57915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9003</a:t>
              </a:r>
              <a:endParaRPr lang="en-US" sz="8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91592" y="822453"/>
              <a:ext cx="45719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06807" y="73759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9004</a:t>
              </a:r>
              <a:endParaRPr lang="en-US" sz="8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91592" y="974853"/>
              <a:ext cx="45719" cy="45719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01007" y="88999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9005</a:t>
              </a:r>
              <a:endParaRPr lang="en-US" sz="8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91592" y="1126100"/>
              <a:ext cx="45719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06807" y="104123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9006</a:t>
              </a:r>
              <a:endParaRPr lang="en-US" sz="8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91592" y="1278500"/>
              <a:ext cx="45719" cy="4571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01007" y="119363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9007</a:t>
              </a:r>
              <a:endParaRPr lang="en-US" sz="8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91478" y="1430283"/>
              <a:ext cx="45719" cy="4571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00893" y="134542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9008</a:t>
              </a:r>
              <a:endParaRPr lang="en-US" sz="8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91478" y="1581530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06693" y="149666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9009</a:t>
              </a:r>
              <a:endParaRPr lang="en-US" sz="800" b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5" y="1452535"/>
            <a:ext cx="8435340" cy="401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669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Raw V2 and Corrected V2 Distribution (Run349667)</a:t>
            </a:r>
            <a:endParaRPr lang="en-US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05" y="471815"/>
            <a:ext cx="5946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calibration parameters that are created for each segment</a:t>
            </a:r>
          </a:p>
          <a:p>
            <a:r>
              <a:rPr lang="en-US" dirty="0"/>
              <a:t>Reaction plane : </a:t>
            </a:r>
            <a:r>
              <a:rPr lang="en-US" dirty="0" smtClean="0"/>
              <a:t>SVX-SN Egap-2</a:t>
            </a:r>
            <a:endParaRPr lang="en-US" dirty="0"/>
          </a:p>
          <a:p>
            <a:r>
              <a:rPr lang="en-US" dirty="0"/>
              <a:t>Track : </a:t>
            </a:r>
            <a:r>
              <a:rPr lang="en-US" dirty="0" smtClean="0"/>
              <a:t>CNT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8990" y="542138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9185" y="542138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4438" y="1349811"/>
            <a:ext cx="171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&lt;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/c &lt; 3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07871" y="1910590"/>
            <a:ext cx="505179" cy="1589001"/>
            <a:chOff x="8091478" y="123110"/>
            <a:chExt cx="505179" cy="1589001"/>
          </a:xfrm>
        </p:grpSpPr>
        <p:sp>
          <p:nvSpPr>
            <p:cNvPr id="12" name="Rectangle 11"/>
            <p:cNvSpPr/>
            <p:nvPr/>
          </p:nvSpPr>
          <p:spPr>
            <a:xfrm>
              <a:off x="8091592" y="207973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06807" y="12311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9000</a:t>
              </a:r>
              <a:endParaRPr lang="en-US" sz="8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91592" y="360373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01007" y="27551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9001</a:t>
              </a:r>
              <a:endParaRPr lang="en-US" sz="8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91592" y="511620"/>
              <a:ext cx="45719" cy="45719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06807" y="42675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9002</a:t>
              </a:r>
              <a:endParaRPr lang="en-US" sz="8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91592" y="664020"/>
              <a:ext cx="45719" cy="4571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01007" y="57915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9003</a:t>
              </a:r>
              <a:endParaRPr lang="en-US" sz="8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91592" y="822453"/>
              <a:ext cx="45719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06807" y="73759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9004</a:t>
              </a:r>
              <a:endParaRPr lang="en-US" sz="8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91592" y="974853"/>
              <a:ext cx="45719" cy="45719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01007" y="88999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9005</a:t>
              </a:r>
              <a:endParaRPr lang="en-US" sz="8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91592" y="1126100"/>
              <a:ext cx="45719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06807" y="104123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9006</a:t>
              </a:r>
              <a:endParaRPr lang="en-US" sz="8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91592" y="1278500"/>
              <a:ext cx="45719" cy="4571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01007" y="119363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9007</a:t>
              </a:r>
              <a:endParaRPr lang="en-US" sz="8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91478" y="1430283"/>
              <a:ext cx="45719" cy="4571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00893" y="134542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9008</a:t>
              </a:r>
              <a:endParaRPr lang="en-US" sz="8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91478" y="1581530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06693" y="149666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9009</a:t>
              </a:r>
              <a:endParaRPr lang="en-US" sz="800" b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0" y="1470345"/>
            <a:ext cx="8429625" cy="401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669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/>
              <a:t>Raw V2 and Corrected V2 Distribution (Run349667)</a:t>
            </a:r>
            <a:endParaRPr lang="en-US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05" y="471815"/>
            <a:ext cx="6004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calibration parameters that are created for each segment.</a:t>
            </a:r>
          </a:p>
          <a:p>
            <a:r>
              <a:rPr lang="en-US" dirty="0"/>
              <a:t>Reaction plane : </a:t>
            </a:r>
            <a:r>
              <a:rPr lang="en-US" dirty="0" smtClean="0"/>
              <a:t>BBC-SN</a:t>
            </a:r>
            <a:endParaRPr lang="en-US" dirty="0"/>
          </a:p>
          <a:p>
            <a:r>
              <a:rPr lang="en-US" dirty="0"/>
              <a:t>Track : </a:t>
            </a:r>
            <a:r>
              <a:rPr lang="en-US" dirty="0" smtClean="0"/>
              <a:t>CNT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8990" y="542138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9185" y="5421387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4438" y="1349811"/>
            <a:ext cx="171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&lt;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/c &lt;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450" y="6016417"/>
            <a:ext cx="398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v2 for each segment were unstable.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07871" y="1910590"/>
            <a:ext cx="505179" cy="1589001"/>
            <a:chOff x="8091478" y="123110"/>
            <a:chExt cx="505179" cy="1589001"/>
          </a:xfrm>
        </p:grpSpPr>
        <p:sp>
          <p:nvSpPr>
            <p:cNvPr id="12" name="Rectangle 11"/>
            <p:cNvSpPr/>
            <p:nvPr/>
          </p:nvSpPr>
          <p:spPr>
            <a:xfrm>
              <a:off x="8091592" y="207973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06807" y="12311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9000</a:t>
              </a:r>
              <a:endParaRPr lang="en-US" sz="8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91592" y="360373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01007" y="27551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9001</a:t>
              </a:r>
              <a:endParaRPr lang="en-US" sz="8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91592" y="511620"/>
              <a:ext cx="45719" cy="45719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06807" y="42675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9002</a:t>
              </a:r>
              <a:endParaRPr lang="en-US" sz="8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91592" y="664020"/>
              <a:ext cx="45719" cy="4571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01007" y="57915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9003</a:t>
              </a:r>
              <a:endParaRPr lang="en-US" sz="8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91592" y="822453"/>
              <a:ext cx="45719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06807" y="73759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9004</a:t>
              </a:r>
              <a:endParaRPr lang="en-US" sz="8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91592" y="974853"/>
              <a:ext cx="45719" cy="45719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01007" y="88999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9005</a:t>
              </a:r>
              <a:endParaRPr lang="en-US" sz="8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91592" y="1126100"/>
              <a:ext cx="45719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06807" y="104123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9006</a:t>
              </a:r>
              <a:endParaRPr lang="en-US" sz="8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91592" y="1278500"/>
              <a:ext cx="45719" cy="4571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01007" y="119363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9007</a:t>
              </a:r>
              <a:endParaRPr lang="en-US" sz="8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91478" y="1430283"/>
              <a:ext cx="45719" cy="4571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00893" y="134542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9008</a:t>
              </a:r>
              <a:endParaRPr lang="en-US" sz="8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91478" y="1581530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06693" y="149666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9009</a:t>
              </a:r>
              <a:endParaRPr lang="en-US" sz="800" b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3297" y="2996952"/>
            <a:ext cx="410093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i="1" u="sng" dirty="0" smtClean="0"/>
              <a:t>BACKUP SLIDES</a:t>
            </a:r>
            <a:endParaRPr lang="en-US" sz="4800" b="1" i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5777</TotalTime>
  <Words>1183</Words>
  <Application>Microsoft Office PowerPoint</Application>
  <PresentationFormat>On-screen Show (4:3)</PresentationFormat>
  <Paragraphs>349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v2 of Electrons from Prim. Vtx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v_n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</dc:creator>
  <cp:lastModifiedBy>Maki</cp:lastModifiedBy>
  <cp:revision>52</cp:revision>
  <dcterms:created xsi:type="dcterms:W3CDTF">2006-08-16T00:00:00Z</dcterms:created>
  <dcterms:modified xsi:type="dcterms:W3CDTF">2012-07-19T02:51:26Z</dcterms:modified>
</cp:coreProperties>
</file>