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embeddings/oleObject12.bin" ContentType="application/vnd.openxmlformats-officedocument.oleObject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8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9.xml" ContentType="application/vnd.openxmlformats-officedocument.presentationml.notesSlide+xml"/>
  <Override PartName="/ppt/embeddings/oleObject22.bin" ContentType="application/vnd.openxmlformats-officedocument.oleObject"/>
  <Override PartName="/ppt/notesSlides/notesSlide20.xml" ContentType="application/vnd.openxmlformats-officedocument.presentationml.notesSlide+xml"/>
  <Override PartName="/ppt/embeddings/oleObject2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98" r:id="rId3"/>
    <p:sldId id="259" r:id="rId4"/>
    <p:sldId id="313" r:id="rId5"/>
    <p:sldId id="272" r:id="rId6"/>
    <p:sldId id="303" r:id="rId7"/>
    <p:sldId id="276" r:id="rId8"/>
    <p:sldId id="310" r:id="rId9"/>
    <p:sldId id="311" r:id="rId10"/>
    <p:sldId id="271" r:id="rId11"/>
    <p:sldId id="306" r:id="rId12"/>
    <p:sldId id="257" r:id="rId13"/>
    <p:sldId id="262" r:id="rId14"/>
    <p:sldId id="274" r:id="rId15"/>
    <p:sldId id="263" r:id="rId16"/>
    <p:sldId id="264" r:id="rId17"/>
    <p:sldId id="265" r:id="rId18"/>
    <p:sldId id="275" r:id="rId19"/>
    <p:sldId id="270" r:id="rId20"/>
    <p:sldId id="273" r:id="rId21"/>
    <p:sldId id="269" r:id="rId22"/>
    <p:sldId id="277" r:id="rId23"/>
    <p:sldId id="284" r:id="rId24"/>
    <p:sldId id="279" r:id="rId25"/>
    <p:sldId id="280" r:id="rId26"/>
    <p:sldId id="309" r:id="rId27"/>
    <p:sldId id="312" r:id="rId28"/>
    <p:sldId id="285" r:id="rId29"/>
    <p:sldId id="286" r:id="rId30"/>
    <p:sldId id="287" r:id="rId31"/>
    <p:sldId id="289" r:id="rId32"/>
    <p:sldId id="288" r:id="rId33"/>
    <p:sldId id="292" r:id="rId34"/>
    <p:sldId id="291" r:id="rId35"/>
    <p:sldId id="293" r:id="rId36"/>
    <p:sldId id="294" r:id="rId37"/>
    <p:sldId id="308" r:id="rId38"/>
    <p:sldId id="314" r:id="rId39"/>
    <p:sldId id="305" r:id="rId40"/>
    <p:sldId id="307" r:id="rId41"/>
    <p:sldId id="295" r:id="rId42"/>
    <p:sldId id="296" r:id="rId4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99"/>
    <a:srgbClr val="8000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80" autoAdjust="0"/>
  </p:normalViewPr>
  <p:slideViewPr>
    <p:cSldViewPr>
      <p:cViewPr varScale="1">
        <p:scale>
          <a:sx n="70" d="100"/>
          <a:sy n="70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0B47586-1250-3F42-9239-EE77FDC382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113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11835-7889-4B40-B067-2C669F6DD696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3FA28-AF97-FF45-BE87-8DE2692A85FE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E783C-6E5D-874A-BD16-C3C755D46300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43BFF-5DED-9947-86C3-45AE60E2C681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05489-BA3E-D343-A444-05B1CD6FE1D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F70F2-E02D-3E4D-B712-63AA353D6E91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30912-895A-AB43-BEF5-FAAC732DDE87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21170-886F-134F-AADA-A2E0C0C4EC3E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AD9FF-260F-3B4D-BBB0-BBFA55AC6EAC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06DE-2E60-C444-AC03-C77756E4BEE2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2D7E2-E773-9744-9BB2-3C8B8573864D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2ED8A-A8DB-E149-9574-ED8F0DEB311B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AFFC-9AD0-E648-87F2-065C4FFD4B4C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4C2E7-8C94-4B4C-9364-7B2C95AFA280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DDA1A-4FF9-F747-9C5B-576349E80034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8385A-62F9-6041-9074-E6FF147401FB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DFB5A-EAB7-6044-896C-8CC30620B4F5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68A1F-DDC7-E34A-A6FA-DE1A59627DB6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1FD4E-E80B-6D45-B0A7-888F7E9D54A3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06DE-2E60-C444-AC03-C77756E4BEE2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3951-44E6-4144-A099-4FE81ABF1712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4A1BC-3050-AA4D-AE70-17936D386D19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84639-C9B6-F847-863B-CC73988B96CE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20104-E52A-C04B-8ACD-D6A82146C78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84639-C9B6-F847-863B-CC73988B96CE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FDFF4-62DC-994E-A0E6-913AC11DB54E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E82C-D554-7C4C-988D-3378B3A7737B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92F60-1B80-3B4E-A8FE-BEE5AD94A5A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EAF2F-4CDB-6A42-B901-97D575F06A25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B6AD1-8857-8944-B631-283EAB7BA93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20A2E-E090-BD4E-ADEE-73EA6D17083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91D87-51DA-AB47-A6BF-4F50C767AFD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C3733-6F07-8943-8F81-3E2B4941EF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F46E-E738-F34E-BB05-6BA26D6331D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95CF1-2184-834A-974C-6C1823944C8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E528F-CBC4-DD49-B65D-03BE4407A3B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7808C-B686-7345-9F79-AAAFDDDC404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866E-B266-654B-9200-2A6EDB26E75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6C8E1-8FC8-EE4A-8745-1E450E8C8C8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図形グループ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図形グループ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図形グループ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A968FDA1-0599-3A4B-9AF1-DE0AD1C7D7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2DD7B6-E53D-FC45-9B4F-875EC86EAC5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tiff"/><Relationship Id="rId3" Type="http://schemas.openxmlformats.org/officeDocument/2006/relationships/image" Target="../media/image38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0.wmf"/><Relationship Id="rId6" Type="http://schemas.openxmlformats.org/officeDocument/2006/relationships/image" Target="../media/image4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3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87488"/>
            <a:ext cx="8686800" cy="1773560"/>
          </a:xfrm>
        </p:spPr>
        <p:txBody>
          <a:bodyPr>
            <a:noAutofit/>
          </a:bodyPr>
          <a:lstStyle/>
          <a:p>
            <a:pPr algn="ctr"/>
            <a:r>
              <a:rPr lang="en-US" altLang="ja-JP" b="0" cap="none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Cluster-Shell Competition driven by LS and Tensor </a:t>
            </a:r>
            <a:r>
              <a:rPr lang="en-US" altLang="ja-JP" b="0" cap="none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Interactions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>
                <a:latin typeface="メイリオ"/>
                <a:ea typeface="メイリオ"/>
                <a:cs typeface="メイリオ"/>
              </a:rPr>
              <a:t>Hiroshi MASUI</a:t>
            </a:r>
          </a:p>
          <a:p>
            <a:pPr algn="ctr"/>
            <a:r>
              <a:rPr lang="en-US" altLang="ja-JP" sz="2800" dirty="0">
                <a:latin typeface="メイリオ"/>
                <a:ea typeface="メイリオ"/>
                <a:cs typeface="メイリオ"/>
              </a:rPr>
              <a:t>Kitami Institute of Technology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40046" y="188640"/>
            <a:ext cx="8396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b="0" dirty="0" smtClean="0"/>
              <a:t>International Symposium on Perspective  in </a:t>
            </a:r>
            <a:r>
              <a:rPr lang="en-US" altLang="ja-JP" sz="1600" b="0" dirty="0" err="1" smtClean="0"/>
              <a:t>Isospin</a:t>
            </a:r>
            <a:r>
              <a:rPr lang="en-US" altLang="ja-JP" sz="1600" b="0" dirty="0" smtClean="0"/>
              <a:t> Physics </a:t>
            </a:r>
          </a:p>
          <a:p>
            <a:pPr algn="ctr"/>
            <a:r>
              <a:rPr lang="en-US" altLang="ja-JP" sz="1600" b="0" dirty="0" smtClean="0"/>
              <a:t>--- Role of Non-central interactions in structure  and dynamics of unstable nuclei---</a:t>
            </a:r>
          </a:p>
          <a:p>
            <a:pPr algn="ctr"/>
            <a:r>
              <a:rPr lang="en-US" altLang="ja-JP" sz="1600" b="0" dirty="0"/>
              <a:t> a satellite meeting of the 20th International Conference on Few-Body Problems in Physics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27784" y="5877272"/>
            <a:ext cx="602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 smtClean="0"/>
              <a:t>Collaborator: </a:t>
            </a:r>
            <a:r>
              <a:rPr kumimoji="1" lang="en-US" altLang="ja-JP" b="0" dirty="0" err="1" smtClean="0"/>
              <a:t>Naoyuki</a:t>
            </a:r>
            <a:r>
              <a:rPr kumimoji="1" lang="en-US" altLang="ja-JP" b="0" dirty="0" smtClean="0"/>
              <a:t> </a:t>
            </a:r>
            <a:r>
              <a:rPr kumimoji="1" lang="en-US" altLang="ja-JP" b="0" dirty="0" err="1" smtClean="0"/>
              <a:t>Itagaki</a:t>
            </a:r>
            <a:r>
              <a:rPr kumimoji="1" lang="en-US" altLang="ja-JP" b="0" dirty="0" smtClean="0"/>
              <a:t> (YITP, Kyoto)</a:t>
            </a:r>
            <a:endParaRPr kumimoji="1" lang="ja-JP" alt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7238" y="304800"/>
            <a:ext cx="2313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Dissolution of </a:t>
            </a:r>
            <a:r>
              <a:rPr lang="en-US" altLang="ja-JP" b="0" dirty="0" err="1">
                <a:solidFill>
                  <a:srgbClr val="FFFF00"/>
                </a:solidFill>
                <a:latin typeface="Symbol" charset="2"/>
                <a:sym typeface="Symbol" charset="2"/>
              </a:rPr>
              <a:t></a:t>
            </a:r>
            <a:endParaRPr lang="en-US" altLang="ja-JP" b="0" dirty="0">
              <a:solidFill>
                <a:srgbClr val="FFFF00"/>
              </a:solidFill>
              <a:latin typeface="Symbol" charset="2"/>
              <a:sym typeface="Symbol" charset="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2325" y="2790825"/>
            <a:ext cx="269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Non-central force: 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447800" y="980728"/>
            <a:ext cx="990600" cy="1447800"/>
          </a:xfrm>
          <a:prstGeom prst="upDownArrow">
            <a:avLst>
              <a:gd name="adj1" fmla="val 50000"/>
              <a:gd name="adj2" fmla="val 29231"/>
            </a:avLst>
          </a:prstGeom>
          <a:gradFill rotWithShape="0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743200" y="1524000"/>
            <a:ext cx="5971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 dirty="0">
                <a:solidFill>
                  <a:srgbClr val="FFFF00"/>
                </a:solidFill>
              </a:rPr>
              <a:t>Simplified modeling with a few parameters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9600" y="2819400"/>
            <a:ext cx="8153400" cy="3871913"/>
            <a:chOff x="384" y="1776"/>
            <a:chExt cx="5136" cy="2439"/>
          </a:xfrm>
        </p:grpSpPr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2160" y="1776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rgbClr val="FFFF00"/>
                  </a:solidFill>
                </a:rPr>
                <a:t>Spin-Orbit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3414" y="1776"/>
              <a:ext cx="7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Tensor</a:t>
              </a: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1808" y="2256"/>
            <a:ext cx="171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" name="数式" r:id="rId4" imgW="1333500" imgH="177800" progId="Equation.3">
                    <p:embed/>
                  </p:oleObj>
                </mc:Choice>
                <mc:Fallback>
                  <p:oleObj name="数式" r:id="rId4" imgW="1333500" imgH="17780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8" y="2256"/>
                          <a:ext cx="1713" cy="22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43" name="Group 15"/>
            <p:cNvGrpSpPr>
              <a:grpSpLocks/>
            </p:cNvGrpSpPr>
            <p:nvPr/>
          </p:nvGrpSpPr>
          <p:grpSpPr bwMode="auto">
            <a:xfrm>
              <a:off x="422" y="3600"/>
              <a:ext cx="5098" cy="615"/>
              <a:chOff x="422" y="3600"/>
              <a:chExt cx="5098" cy="615"/>
            </a:xfrm>
          </p:grpSpPr>
          <p:sp>
            <p:nvSpPr>
              <p:cNvPr id="18446" name="Text Box 11"/>
              <p:cNvSpPr txBox="1">
                <a:spLocks noChangeArrowheads="1"/>
              </p:cNvSpPr>
              <p:nvPr/>
            </p:nvSpPr>
            <p:spPr bwMode="auto">
              <a:xfrm>
                <a:off x="1466" y="3984"/>
                <a:ext cx="40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/>
                  <a:t>[1] N. Itagaki, H.M, M. Ito, S. Aoyama, PRC71(2005), 064307.</a:t>
                </a:r>
              </a:p>
            </p:txBody>
          </p:sp>
          <p:sp>
            <p:nvSpPr>
              <p:cNvPr id="18447" name="Text Box 12"/>
              <p:cNvSpPr txBox="1">
                <a:spLocks noChangeArrowheads="1"/>
              </p:cNvSpPr>
              <p:nvPr/>
            </p:nvSpPr>
            <p:spPr bwMode="auto">
              <a:xfrm>
                <a:off x="422" y="3600"/>
                <a:ext cx="47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000" b="0" dirty="0">
                    <a:solidFill>
                      <a:srgbClr val="FFFF00"/>
                    </a:solidFill>
                  </a:rPr>
                  <a:t>“Simplified Method to include the Spin-Orbit interaction (SMSO)”</a:t>
                </a:r>
                <a:r>
                  <a:rPr lang="en-US" altLang="ja-JP" b="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831" y="3195"/>
            <a:ext cx="1875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1" name="数式" r:id="rId6" imgW="1447800" imgH="241300" progId="Equation.3">
                    <p:embed/>
                  </p:oleObj>
                </mc:Choice>
                <mc:Fallback>
                  <p:oleObj name="数式" r:id="rId6" imgW="1447800" imgH="24130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1" y="3195"/>
                          <a:ext cx="1875" cy="30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384" y="2736"/>
              <a:ext cx="4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We transform the Gaussian center parameter z as</a:t>
              </a:r>
            </a:p>
          </p:txBody>
        </p:sp>
        <p:sp>
          <p:nvSpPr>
            <p:cNvPr id="18445" name="AutoShape 17"/>
            <p:cNvSpPr>
              <a:spLocks/>
            </p:cNvSpPr>
            <p:nvPr/>
          </p:nvSpPr>
          <p:spPr bwMode="auto">
            <a:xfrm rot="16200000">
              <a:off x="3072" y="2256"/>
              <a:ext cx="144" cy="720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15616" y="188640"/>
            <a:ext cx="693025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0" dirty="0" smtClean="0"/>
              <a:t>Concept of the “</a:t>
            </a:r>
            <a:r>
              <a:rPr kumimoji="1" lang="en-US" altLang="ja-JP" sz="2800" b="0" dirty="0" smtClean="0">
                <a:solidFill>
                  <a:srgbClr val="FFFF00"/>
                </a:solidFill>
              </a:rPr>
              <a:t>Cluster-Shell </a:t>
            </a:r>
            <a:r>
              <a:rPr lang="en-US" altLang="ja-JP" sz="2800" b="0" dirty="0">
                <a:solidFill>
                  <a:srgbClr val="FFFF00"/>
                </a:solidFill>
              </a:rPr>
              <a:t>C</a:t>
            </a:r>
            <a:r>
              <a:rPr kumimoji="1" lang="en-US" altLang="ja-JP" sz="2800" b="0" dirty="0" smtClean="0">
                <a:solidFill>
                  <a:srgbClr val="FFFF00"/>
                </a:solidFill>
              </a:rPr>
              <a:t>ompetition</a:t>
            </a:r>
            <a:r>
              <a:rPr kumimoji="1" lang="en-US" altLang="ja-JP" sz="2800" b="0" dirty="0" smtClean="0"/>
              <a:t>”</a:t>
            </a:r>
            <a:endParaRPr kumimoji="1" lang="ja-JP" altLang="en-US" sz="2800" b="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8400" y="762000"/>
            <a:ext cx="5778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dirty="0" smtClean="0">
                <a:solidFill>
                  <a:srgbClr val="FFFF00"/>
                </a:solidFill>
              </a:rPr>
              <a:t>2 variables </a:t>
            </a:r>
            <a:r>
              <a:rPr lang="en-US" altLang="ja-JP" b="0" dirty="0" smtClean="0"/>
              <a:t>for describing the competition</a:t>
            </a:r>
            <a:endParaRPr kumimoji="1" lang="ja-JP" altLang="en-US" b="0" dirty="0"/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6756648" y="2590800"/>
            <a:ext cx="708025" cy="1058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6161336" y="3608387"/>
            <a:ext cx="1308100" cy="3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Line 39"/>
          <p:cNvSpPr>
            <a:spLocks noChangeShapeType="1"/>
          </p:cNvSpPr>
          <p:nvPr/>
        </p:nvSpPr>
        <p:spPr bwMode="auto">
          <a:xfrm flipV="1">
            <a:off x="6150223" y="2568575"/>
            <a:ext cx="609600" cy="1031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16509"/>
              </p:ext>
            </p:extLst>
          </p:nvPr>
        </p:nvGraphicFramePr>
        <p:xfrm>
          <a:off x="6084168" y="4210224"/>
          <a:ext cx="25019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数式" r:id="rId3" imgW="1498600" imgH="266700" progId="Equation.3">
                  <p:embed/>
                </p:oleObj>
              </mc:Choice>
              <mc:Fallback>
                <p:oleObj name="数式" r:id="rId3" imgW="1498600" imgH="266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210224"/>
                        <a:ext cx="2501900" cy="442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893048" y="3322637"/>
            <a:ext cx="552450" cy="552450"/>
            <a:chOff x="1920" y="1344"/>
            <a:chExt cx="348" cy="348"/>
          </a:xfrm>
        </p:grpSpPr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483598" y="2312987"/>
            <a:ext cx="552450" cy="552450"/>
            <a:chOff x="2799" y="1008"/>
            <a:chExt cx="348" cy="348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2853" y="103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7102723" y="3179787"/>
            <a:ext cx="749300" cy="827088"/>
            <a:chOff x="3364" y="2839"/>
            <a:chExt cx="472" cy="521"/>
          </a:xfrm>
        </p:grpSpPr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18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21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 dirty="0">
                    <a:latin typeface="Times New Roman" charset="0"/>
                  </a:rPr>
                  <a:t>n</a:t>
                </a:r>
                <a:endParaRPr lang="en-US" altLang="ja-JP" b="0" dirty="0"/>
              </a:p>
            </p:txBody>
          </p:sp>
        </p:grpSp>
      </p:grpSp>
      <p:sp>
        <p:nvSpPr>
          <p:cNvPr id="29" name="テキスト ボックス 28"/>
          <p:cNvSpPr txBox="1"/>
          <p:nvPr/>
        </p:nvSpPr>
        <p:spPr>
          <a:xfrm>
            <a:off x="994792" y="1447800"/>
            <a:ext cx="247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dirty="0" smtClean="0">
                <a:latin typeface="Symbol" charset="2"/>
                <a:cs typeface="Symbol" charset="2"/>
              </a:rPr>
              <a:t>a</a:t>
            </a:r>
            <a:r>
              <a:rPr lang="en-US" altLang="ja-JP" b="0" dirty="0" smtClean="0"/>
              <a:t>-</a:t>
            </a:r>
            <a:r>
              <a:rPr lang="en-US" altLang="ja-JP" b="0" dirty="0" smtClean="0">
                <a:latin typeface="Symbol" charset="2"/>
                <a:cs typeface="Symbol" charset="2"/>
              </a:rPr>
              <a:t>a</a:t>
            </a:r>
            <a:r>
              <a:rPr lang="en-US" altLang="ja-JP" b="0" dirty="0" smtClean="0"/>
              <a:t> distance: </a:t>
            </a:r>
            <a:r>
              <a:rPr lang="en-US" altLang="ja-JP" b="0" dirty="0" smtClean="0">
                <a:solidFill>
                  <a:srgbClr val="FFFF00"/>
                </a:solidFill>
              </a:rPr>
              <a:t>R</a:t>
            </a:r>
            <a:r>
              <a:rPr lang="en-US" altLang="ja-JP" b="0" baseline="-25000" dirty="0" smtClean="0">
                <a:solidFill>
                  <a:srgbClr val="FFFF00"/>
                </a:solidFill>
              </a:rPr>
              <a:t>1</a:t>
            </a:r>
            <a:endParaRPr kumimoji="1" lang="ja-JP" altLang="en-US" b="0" baseline="-25000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04048" y="1524000"/>
            <a:ext cx="356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dirty="0" smtClean="0"/>
              <a:t>Dissolution parameter: </a:t>
            </a:r>
            <a:r>
              <a:rPr lang="en-US" altLang="ja-JP" b="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L</a:t>
            </a:r>
            <a:endParaRPr kumimoji="1" lang="ja-JP" altLang="en-US" b="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2137792" y="2590800"/>
            <a:ext cx="708025" cy="1058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Line 38"/>
          <p:cNvSpPr>
            <a:spLocks noChangeShapeType="1"/>
          </p:cNvSpPr>
          <p:nvPr/>
        </p:nvSpPr>
        <p:spPr bwMode="auto">
          <a:xfrm>
            <a:off x="1542480" y="3608387"/>
            <a:ext cx="1308100" cy="3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 flipV="1">
            <a:off x="1531367" y="2568575"/>
            <a:ext cx="609600" cy="1031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1315467" y="26670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/>
              <a:t>R</a:t>
            </a:r>
            <a:r>
              <a:rPr lang="en-US" altLang="ja-JP" b="0" baseline="-25000" dirty="0"/>
              <a:t>1</a:t>
            </a:r>
            <a:endParaRPr lang="en-US" altLang="ja-JP" b="0" dirty="0"/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1274192" y="3322637"/>
            <a:ext cx="552450" cy="552450"/>
            <a:chOff x="1920" y="1344"/>
            <a:chExt cx="348" cy="34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61" name="Group 18"/>
          <p:cNvGrpSpPr>
            <a:grpSpLocks/>
          </p:cNvGrpSpPr>
          <p:nvPr/>
        </p:nvGrpSpPr>
        <p:grpSpPr bwMode="auto">
          <a:xfrm>
            <a:off x="1864742" y="2312987"/>
            <a:ext cx="552450" cy="552450"/>
            <a:chOff x="2799" y="1008"/>
            <a:chExt cx="348" cy="348"/>
          </a:xfrm>
        </p:grpSpPr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2853" y="103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78" name="Group 21"/>
          <p:cNvGrpSpPr>
            <a:grpSpLocks/>
          </p:cNvGrpSpPr>
          <p:nvPr/>
        </p:nvGrpSpPr>
        <p:grpSpPr bwMode="auto">
          <a:xfrm>
            <a:off x="2499742" y="3352800"/>
            <a:ext cx="552450" cy="552450"/>
            <a:chOff x="1920" y="1344"/>
            <a:chExt cx="348" cy="348"/>
          </a:xfrm>
        </p:grpSpPr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689992" y="54864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2" name="Group 21"/>
          <p:cNvGrpSpPr>
            <a:grpSpLocks/>
          </p:cNvGrpSpPr>
          <p:nvPr/>
        </p:nvGrpSpPr>
        <p:grpSpPr bwMode="auto">
          <a:xfrm>
            <a:off x="421704" y="5200650"/>
            <a:ext cx="552450" cy="552450"/>
            <a:chOff x="1920" y="1344"/>
            <a:chExt cx="348" cy="348"/>
          </a:xfrm>
        </p:grpSpPr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85" name="Group 21"/>
          <p:cNvGrpSpPr>
            <a:grpSpLocks/>
          </p:cNvGrpSpPr>
          <p:nvPr/>
        </p:nvGrpSpPr>
        <p:grpSpPr bwMode="auto">
          <a:xfrm>
            <a:off x="1204342" y="5198646"/>
            <a:ext cx="552450" cy="552450"/>
            <a:chOff x="1920" y="1344"/>
            <a:chExt cx="348" cy="348"/>
          </a:xfrm>
        </p:grpSpPr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88" name="Line 38"/>
          <p:cNvSpPr>
            <a:spLocks noChangeShapeType="1"/>
          </p:cNvSpPr>
          <p:nvPr/>
        </p:nvSpPr>
        <p:spPr bwMode="auto">
          <a:xfrm>
            <a:off x="2634680" y="543125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9" name="Group 21"/>
          <p:cNvGrpSpPr>
            <a:grpSpLocks/>
          </p:cNvGrpSpPr>
          <p:nvPr/>
        </p:nvGrpSpPr>
        <p:grpSpPr bwMode="auto">
          <a:xfrm>
            <a:off x="2366392" y="5145504"/>
            <a:ext cx="552450" cy="552450"/>
            <a:chOff x="1920" y="1344"/>
            <a:chExt cx="348" cy="348"/>
          </a:xfrm>
        </p:grpSpPr>
        <p:sp>
          <p:nvSpPr>
            <p:cNvPr id="90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92" name="Group 21"/>
          <p:cNvGrpSpPr>
            <a:grpSpLocks/>
          </p:cNvGrpSpPr>
          <p:nvPr/>
        </p:nvGrpSpPr>
        <p:grpSpPr bwMode="auto">
          <a:xfrm>
            <a:off x="3834830" y="5143500"/>
            <a:ext cx="552450" cy="552450"/>
            <a:chOff x="1920" y="1344"/>
            <a:chExt cx="348" cy="348"/>
          </a:xfrm>
        </p:grpSpPr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95" name="テキスト ボックス 94"/>
          <p:cNvSpPr txBox="1"/>
          <p:nvPr/>
        </p:nvSpPr>
        <p:spPr>
          <a:xfrm>
            <a:off x="461392" y="4572000"/>
            <a:ext cx="377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Evolution of the clusters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766048" y="5715000"/>
            <a:ext cx="270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b="0" dirty="0" smtClean="0"/>
              <a:t>=1: rY</a:t>
            </a:r>
            <a:r>
              <a:rPr kumimoji="1" lang="en-US" altLang="ja-JP" b="0" baseline="-25000" dirty="0" smtClean="0"/>
              <a:t>11</a:t>
            </a:r>
            <a:r>
              <a:rPr kumimoji="1" lang="en-US" altLang="ja-JP" b="0" dirty="0" smtClean="0"/>
              <a:t>(</a:t>
            </a:r>
            <a:r>
              <a:rPr kumimoji="1" lang="en-US" altLang="ja-JP" b="0" dirty="0" smtClean="0">
                <a:latin typeface="Symbol" charset="2"/>
                <a:cs typeface="Symbol" charset="2"/>
              </a:rPr>
              <a:t>W</a:t>
            </a:r>
            <a:r>
              <a:rPr kumimoji="1" lang="en-US" altLang="ja-JP" b="0" dirty="0" smtClean="0"/>
              <a:t>) 〜 </a:t>
            </a:r>
            <a:r>
              <a:rPr lang="en-US" altLang="ja-JP" b="0" dirty="0" smtClean="0"/>
              <a:t>0p</a:t>
            </a:r>
            <a:endParaRPr kumimoji="1" lang="ja-JP" altLang="en-US" b="0" baseline="-250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766048" y="5105400"/>
            <a:ext cx="170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b="0" dirty="0" smtClean="0"/>
              <a:t>=0 : (0s)</a:t>
            </a:r>
            <a:r>
              <a:rPr kumimoji="1" lang="en-US" altLang="ja-JP" b="0" baseline="30000" dirty="0" smtClean="0"/>
              <a:t>4</a:t>
            </a:r>
            <a:endParaRPr kumimoji="1" lang="ja-JP" altLang="en-US" b="0" baseline="30000" dirty="0"/>
          </a:p>
        </p:txBody>
      </p:sp>
      <p:sp>
        <p:nvSpPr>
          <p:cNvPr id="2" name="角丸四角形 1"/>
          <p:cNvSpPr/>
          <p:nvPr/>
        </p:nvSpPr>
        <p:spPr>
          <a:xfrm>
            <a:off x="251520" y="1412776"/>
            <a:ext cx="4392488" cy="5040560"/>
          </a:xfrm>
          <a:prstGeom prst="roundRect">
            <a:avLst>
              <a:gd name="adj" fmla="val 7622"/>
            </a:avLst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4932040" y="1412776"/>
            <a:ext cx="3888432" cy="5040560"/>
          </a:xfrm>
          <a:prstGeom prst="roundRect">
            <a:avLst>
              <a:gd name="adj" fmla="val 7622"/>
            </a:avLst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05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95"/>
          <p:cNvSpPr>
            <a:spLocks noChangeArrowheads="1"/>
          </p:cNvSpPr>
          <p:nvPr/>
        </p:nvSpPr>
        <p:spPr bwMode="auto">
          <a:xfrm>
            <a:off x="4114800" y="4876800"/>
            <a:ext cx="4876800" cy="1828800"/>
          </a:xfrm>
          <a:prstGeom prst="roundRect">
            <a:avLst>
              <a:gd name="adj" fmla="val 16667"/>
            </a:avLst>
          </a:prstGeom>
          <a:solidFill>
            <a:srgbClr val="3366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57" name="AutoShape 94"/>
          <p:cNvSpPr>
            <a:spLocks noChangeArrowheads="1"/>
          </p:cNvSpPr>
          <p:nvPr/>
        </p:nvSpPr>
        <p:spPr bwMode="auto">
          <a:xfrm>
            <a:off x="4114800" y="2395538"/>
            <a:ext cx="4876800" cy="2362200"/>
          </a:xfrm>
          <a:prstGeom prst="roundRect">
            <a:avLst>
              <a:gd name="adj" fmla="val 16667"/>
            </a:avLst>
          </a:prstGeom>
          <a:solidFill>
            <a:srgbClr val="CCFFCC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58" name="AutoShape 93"/>
          <p:cNvSpPr>
            <a:spLocks noChangeArrowheads="1"/>
          </p:cNvSpPr>
          <p:nvPr/>
        </p:nvSpPr>
        <p:spPr bwMode="auto">
          <a:xfrm>
            <a:off x="4114800" y="1219200"/>
            <a:ext cx="4800600" cy="1066800"/>
          </a:xfrm>
          <a:prstGeom prst="roundRect">
            <a:avLst>
              <a:gd name="adj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59" name="Line 19"/>
          <p:cNvSpPr>
            <a:spLocks noChangeShapeType="1"/>
          </p:cNvSpPr>
          <p:nvPr/>
        </p:nvSpPr>
        <p:spPr bwMode="auto">
          <a:xfrm flipH="1">
            <a:off x="706438" y="2208213"/>
            <a:ext cx="1171575" cy="2486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60" name="Line 20"/>
          <p:cNvSpPr>
            <a:spLocks noChangeShapeType="1"/>
          </p:cNvSpPr>
          <p:nvPr/>
        </p:nvSpPr>
        <p:spPr bwMode="auto">
          <a:xfrm flipH="1" flipV="1">
            <a:off x="730250" y="4691063"/>
            <a:ext cx="1177925" cy="8874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61" name="Line 5"/>
          <p:cNvSpPr>
            <a:spLocks noChangeShapeType="1"/>
          </p:cNvSpPr>
          <p:nvPr/>
        </p:nvSpPr>
        <p:spPr bwMode="auto">
          <a:xfrm rot="10800000">
            <a:off x="1900238" y="1447800"/>
            <a:ext cx="4762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62" name="Line 6"/>
          <p:cNvSpPr>
            <a:spLocks noChangeShapeType="1"/>
          </p:cNvSpPr>
          <p:nvPr/>
        </p:nvSpPr>
        <p:spPr bwMode="auto">
          <a:xfrm>
            <a:off x="457200" y="352901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63" name="Line 7"/>
          <p:cNvSpPr>
            <a:spLocks noChangeShapeType="1"/>
          </p:cNvSpPr>
          <p:nvPr/>
        </p:nvSpPr>
        <p:spPr bwMode="auto">
          <a:xfrm flipH="1">
            <a:off x="152400" y="2538413"/>
            <a:ext cx="2743200" cy="271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3564" name="Group 80"/>
          <p:cNvGrpSpPr>
            <a:grpSpLocks/>
          </p:cNvGrpSpPr>
          <p:nvPr/>
        </p:nvGrpSpPr>
        <p:grpSpPr bwMode="auto">
          <a:xfrm>
            <a:off x="1619250" y="1905000"/>
            <a:ext cx="552450" cy="552450"/>
            <a:chOff x="972" y="990"/>
            <a:chExt cx="348" cy="348"/>
          </a:xfrm>
        </p:grpSpPr>
        <p:sp>
          <p:nvSpPr>
            <p:cNvPr id="23606" name="Oval 10"/>
            <p:cNvSpPr>
              <a:spLocks noChangeArrowheads="1"/>
            </p:cNvSpPr>
            <p:nvPr/>
          </p:nvSpPr>
          <p:spPr bwMode="auto">
            <a:xfrm>
              <a:off x="972" y="990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07" name="Text Box 16"/>
            <p:cNvSpPr txBox="1">
              <a:spLocks noChangeArrowheads="1"/>
            </p:cNvSpPr>
            <p:nvPr/>
          </p:nvSpPr>
          <p:spPr bwMode="auto">
            <a:xfrm>
              <a:off x="1023" y="1017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23565" name="Group 81"/>
          <p:cNvGrpSpPr>
            <a:grpSpLocks/>
          </p:cNvGrpSpPr>
          <p:nvPr/>
        </p:nvGrpSpPr>
        <p:grpSpPr bwMode="auto">
          <a:xfrm>
            <a:off x="1628775" y="5314950"/>
            <a:ext cx="552450" cy="552450"/>
            <a:chOff x="978" y="2103"/>
            <a:chExt cx="348" cy="348"/>
          </a:xfrm>
        </p:grpSpPr>
        <p:sp>
          <p:nvSpPr>
            <p:cNvPr id="23604" name="Oval 13"/>
            <p:cNvSpPr>
              <a:spLocks noChangeArrowheads="1"/>
            </p:cNvSpPr>
            <p:nvPr/>
          </p:nvSpPr>
          <p:spPr bwMode="auto">
            <a:xfrm>
              <a:off x="978" y="2103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05" name="Text Box 17"/>
            <p:cNvSpPr txBox="1">
              <a:spLocks noChangeArrowheads="1"/>
            </p:cNvSpPr>
            <p:nvPr/>
          </p:nvSpPr>
          <p:spPr bwMode="auto">
            <a:xfrm>
              <a:off x="1038" y="2127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23566" name="Line 23"/>
          <p:cNvSpPr>
            <a:spLocks noChangeShapeType="1"/>
          </p:cNvSpPr>
          <p:nvPr/>
        </p:nvSpPr>
        <p:spPr bwMode="auto">
          <a:xfrm flipV="1">
            <a:off x="1595438" y="3165475"/>
            <a:ext cx="1446212" cy="65405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67" name="Text Box 30"/>
          <p:cNvSpPr txBox="1">
            <a:spLocks noChangeArrowheads="1"/>
          </p:cNvSpPr>
          <p:nvPr/>
        </p:nvSpPr>
        <p:spPr bwMode="auto">
          <a:xfrm>
            <a:off x="1066800" y="285750"/>
            <a:ext cx="7197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0" dirty="0"/>
              <a:t>SMSO + randomly distributed neutrons</a:t>
            </a:r>
            <a:endParaRPr lang="en-US" altLang="ja-JP" b="0" dirty="0"/>
          </a:p>
        </p:txBody>
      </p:sp>
      <p:grpSp>
        <p:nvGrpSpPr>
          <p:cNvPr id="23568" name="Group 82"/>
          <p:cNvGrpSpPr>
            <a:grpSpLocks/>
          </p:cNvGrpSpPr>
          <p:nvPr/>
        </p:nvGrpSpPr>
        <p:grpSpPr bwMode="auto">
          <a:xfrm>
            <a:off x="4443413" y="1504950"/>
            <a:ext cx="552450" cy="552450"/>
            <a:chOff x="2799" y="1008"/>
            <a:chExt cx="348" cy="348"/>
          </a:xfrm>
        </p:grpSpPr>
        <p:sp>
          <p:nvSpPr>
            <p:cNvPr id="23602" name="Oval 31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03" name="Text Box 32"/>
            <p:cNvSpPr txBox="1">
              <a:spLocks noChangeArrowheads="1"/>
            </p:cNvSpPr>
            <p:nvPr/>
          </p:nvSpPr>
          <p:spPr bwMode="auto">
            <a:xfrm>
              <a:off x="2853" y="103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23569" name="Text Box 33"/>
          <p:cNvSpPr txBox="1">
            <a:spLocks noChangeArrowheads="1"/>
          </p:cNvSpPr>
          <p:nvPr/>
        </p:nvSpPr>
        <p:spPr bwMode="auto">
          <a:xfrm>
            <a:off x="5394325" y="1489075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Symbol" charset="2"/>
                <a:sym typeface="Symbol" charset="2"/>
              </a:rPr>
              <a:t></a:t>
            </a:r>
            <a:r>
              <a:rPr lang="en-US" altLang="ja-JP" b="0"/>
              <a:t>-cluster : (0s)</a:t>
            </a:r>
            <a:r>
              <a:rPr lang="en-US" altLang="ja-JP" b="0" baseline="30000"/>
              <a:t>4</a:t>
            </a:r>
            <a:endParaRPr lang="en-US" altLang="ja-JP" b="0"/>
          </a:p>
        </p:txBody>
      </p:sp>
      <p:grpSp>
        <p:nvGrpSpPr>
          <p:cNvPr id="23570" name="Group 79"/>
          <p:cNvGrpSpPr>
            <a:grpSpLocks/>
          </p:cNvGrpSpPr>
          <p:nvPr/>
        </p:nvGrpSpPr>
        <p:grpSpPr bwMode="auto">
          <a:xfrm>
            <a:off x="457200" y="4400550"/>
            <a:ext cx="552450" cy="552450"/>
            <a:chOff x="510" y="2031"/>
            <a:chExt cx="348" cy="348"/>
          </a:xfrm>
        </p:grpSpPr>
        <p:sp>
          <p:nvSpPr>
            <p:cNvPr id="23600" name="Oval 22"/>
            <p:cNvSpPr>
              <a:spLocks noChangeArrowheads="1"/>
            </p:cNvSpPr>
            <p:nvPr/>
          </p:nvSpPr>
          <p:spPr bwMode="auto">
            <a:xfrm>
              <a:off x="510" y="2031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01" name="Text Box 18"/>
            <p:cNvSpPr txBox="1">
              <a:spLocks noChangeArrowheads="1"/>
            </p:cNvSpPr>
            <p:nvPr/>
          </p:nvSpPr>
          <p:spPr bwMode="auto">
            <a:xfrm>
              <a:off x="564" y="205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23571" name="Group 76"/>
          <p:cNvGrpSpPr>
            <a:grpSpLocks/>
          </p:cNvGrpSpPr>
          <p:nvPr/>
        </p:nvGrpSpPr>
        <p:grpSpPr bwMode="auto">
          <a:xfrm>
            <a:off x="533400" y="3581400"/>
            <a:ext cx="298450" cy="366713"/>
            <a:chOff x="288" y="1464"/>
            <a:chExt cx="188" cy="231"/>
          </a:xfrm>
        </p:grpSpPr>
        <p:sp>
          <p:nvSpPr>
            <p:cNvPr id="23598" name="Oval 27"/>
            <p:cNvSpPr>
              <a:spLocks noChangeArrowheads="1"/>
            </p:cNvSpPr>
            <p:nvPr/>
          </p:nvSpPr>
          <p:spPr bwMode="auto">
            <a:xfrm>
              <a:off x="299" y="1513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b="0"/>
            </a:p>
          </p:txBody>
        </p:sp>
        <p:sp>
          <p:nvSpPr>
            <p:cNvPr id="23599" name="Text Box 36"/>
            <p:cNvSpPr txBox="1">
              <a:spLocks noChangeArrowheads="1"/>
            </p:cNvSpPr>
            <p:nvPr/>
          </p:nvSpPr>
          <p:spPr bwMode="auto">
            <a:xfrm>
              <a:off x="288" y="14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grpSp>
        <p:nvGrpSpPr>
          <p:cNvPr id="23572" name="Group 75"/>
          <p:cNvGrpSpPr>
            <a:grpSpLocks/>
          </p:cNvGrpSpPr>
          <p:nvPr/>
        </p:nvGrpSpPr>
        <p:grpSpPr bwMode="auto">
          <a:xfrm>
            <a:off x="838200" y="2286000"/>
            <a:ext cx="298450" cy="366713"/>
            <a:chOff x="528" y="975"/>
            <a:chExt cx="188" cy="231"/>
          </a:xfrm>
        </p:grpSpPr>
        <p:sp>
          <p:nvSpPr>
            <p:cNvPr id="23596" name="Oval 26"/>
            <p:cNvSpPr>
              <a:spLocks noChangeArrowheads="1"/>
            </p:cNvSpPr>
            <p:nvPr/>
          </p:nvSpPr>
          <p:spPr bwMode="auto">
            <a:xfrm>
              <a:off x="539" y="1026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97" name="Text Box 37"/>
            <p:cNvSpPr txBox="1">
              <a:spLocks noChangeArrowheads="1"/>
            </p:cNvSpPr>
            <p:nvPr/>
          </p:nvSpPr>
          <p:spPr bwMode="auto">
            <a:xfrm>
              <a:off x="528" y="97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 dirty="0" err="1">
                  <a:latin typeface="Times New Roman" charset="0"/>
                </a:rPr>
                <a:t>n</a:t>
              </a:r>
              <a:endParaRPr lang="en-US" altLang="ja-JP" b="0" dirty="0"/>
            </a:p>
          </p:txBody>
        </p:sp>
      </p:grpSp>
      <p:grpSp>
        <p:nvGrpSpPr>
          <p:cNvPr id="23573" name="Group 77"/>
          <p:cNvGrpSpPr>
            <a:grpSpLocks/>
          </p:cNvGrpSpPr>
          <p:nvPr/>
        </p:nvGrpSpPr>
        <p:grpSpPr bwMode="auto">
          <a:xfrm>
            <a:off x="3048000" y="2895600"/>
            <a:ext cx="298450" cy="366713"/>
            <a:chOff x="1755" y="1407"/>
            <a:chExt cx="188" cy="231"/>
          </a:xfrm>
        </p:grpSpPr>
        <p:sp>
          <p:nvSpPr>
            <p:cNvPr id="23594" name="Oval 21"/>
            <p:cNvSpPr>
              <a:spLocks noChangeArrowheads="1"/>
            </p:cNvSpPr>
            <p:nvPr/>
          </p:nvSpPr>
          <p:spPr bwMode="auto">
            <a:xfrm>
              <a:off x="1764" y="1455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95" name="Text Box 38"/>
            <p:cNvSpPr txBox="1">
              <a:spLocks noChangeArrowheads="1"/>
            </p:cNvSpPr>
            <p:nvPr/>
          </p:nvSpPr>
          <p:spPr bwMode="auto">
            <a:xfrm>
              <a:off x="1755" y="140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grpSp>
        <p:nvGrpSpPr>
          <p:cNvPr id="23574" name="Group 78"/>
          <p:cNvGrpSpPr>
            <a:grpSpLocks/>
          </p:cNvGrpSpPr>
          <p:nvPr/>
        </p:nvGrpSpPr>
        <p:grpSpPr bwMode="auto">
          <a:xfrm>
            <a:off x="2667000" y="4267200"/>
            <a:ext cx="298450" cy="366713"/>
            <a:chOff x="1680" y="2073"/>
            <a:chExt cx="188" cy="231"/>
          </a:xfrm>
        </p:grpSpPr>
        <p:sp>
          <p:nvSpPr>
            <p:cNvPr id="23592" name="Oval 24"/>
            <p:cNvSpPr>
              <a:spLocks noChangeArrowheads="1"/>
            </p:cNvSpPr>
            <p:nvPr/>
          </p:nvSpPr>
          <p:spPr bwMode="auto">
            <a:xfrm>
              <a:off x="1689" y="2121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93" name="Text Box 39"/>
            <p:cNvSpPr txBox="1">
              <a:spLocks noChangeArrowheads="1"/>
            </p:cNvSpPr>
            <p:nvPr/>
          </p:nvSpPr>
          <p:spPr bwMode="auto">
            <a:xfrm>
              <a:off x="1680" y="20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grpSp>
        <p:nvGrpSpPr>
          <p:cNvPr id="23575" name="Group 83"/>
          <p:cNvGrpSpPr>
            <a:grpSpLocks/>
          </p:cNvGrpSpPr>
          <p:nvPr/>
        </p:nvGrpSpPr>
        <p:grpSpPr bwMode="auto">
          <a:xfrm>
            <a:off x="4476750" y="2547938"/>
            <a:ext cx="552450" cy="552450"/>
            <a:chOff x="2820" y="1584"/>
            <a:chExt cx="348" cy="348"/>
          </a:xfrm>
        </p:grpSpPr>
        <p:sp>
          <p:nvSpPr>
            <p:cNvPr id="23590" name="Oval 35"/>
            <p:cNvSpPr>
              <a:spLocks noChangeArrowheads="1"/>
            </p:cNvSpPr>
            <p:nvPr/>
          </p:nvSpPr>
          <p:spPr bwMode="auto">
            <a:xfrm>
              <a:off x="2820" y="158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91" name="Text Box 34"/>
            <p:cNvSpPr txBox="1">
              <a:spLocks noChangeArrowheads="1"/>
            </p:cNvSpPr>
            <p:nvPr/>
          </p:nvSpPr>
          <p:spPr bwMode="auto">
            <a:xfrm>
              <a:off x="2871" y="1611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23576" name="Text Box 40"/>
          <p:cNvSpPr txBox="1">
            <a:spLocks noChangeArrowheads="1"/>
          </p:cNvSpPr>
          <p:nvPr/>
        </p:nvSpPr>
        <p:spPr bwMode="auto">
          <a:xfrm>
            <a:off x="5241925" y="2519363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“SMSO”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88949"/>
              </p:ext>
            </p:extLst>
          </p:nvPr>
        </p:nvGraphicFramePr>
        <p:xfrm>
          <a:off x="4678363" y="3889375"/>
          <a:ext cx="40243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数式" r:id="rId4" imgW="1676400" imgH="266700" progId="Equation.3">
                  <p:embed/>
                </p:oleObj>
              </mc:Choice>
              <mc:Fallback>
                <p:oleObj name="数式" r:id="rId4" imgW="1676400" imgH="2667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889375"/>
                        <a:ext cx="4024312" cy="639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Text Box 42"/>
          <p:cNvSpPr txBox="1">
            <a:spLocks noChangeArrowheads="1"/>
          </p:cNvSpPr>
          <p:nvPr/>
        </p:nvSpPr>
        <p:spPr bwMode="auto">
          <a:xfrm>
            <a:off x="914400" y="5105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0" dirty="0"/>
              <a:t>R</a:t>
            </a:r>
            <a:r>
              <a:rPr lang="en-US" altLang="ja-JP" b="0" baseline="-25000" dirty="0"/>
              <a:t>1</a:t>
            </a:r>
            <a:endParaRPr lang="en-US" altLang="ja-JP" b="0" dirty="0"/>
          </a:p>
        </p:txBody>
      </p:sp>
      <p:grpSp>
        <p:nvGrpSpPr>
          <p:cNvPr id="23578" name="Group 85"/>
          <p:cNvGrpSpPr>
            <a:grpSpLocks/>
          </p:cNvGrpSpPr>
          <p:nvPr/>
        </p:nvGrpSpPr>
        <p:grpSpPr bwMode="auto">
          <a:xfrm>
            <a:off x="4572000" y="4967288"/>
            <a:ext cx="298450" cy="366712"/>
            <a:chOff x="2880" y="3129"/>
            <a:chExt cx="188" cy="231"/>
          </a:xfrm>
        </p:grpSpPr>
        <p:sp>
          <p:nvSpPr>
            <p:cNvPr id="23588" name="Oval 43"/>
            <p:cNvSpPr>
              <a:spLocks noChangeArrowheads="1"/>
            </p:cNvSpPr>
            <p:nvPr/>
          </p:nvSpPr>
          <p:spPr bwMode="auto">
            <a:xfrm>
              <a:off x="2889" y="3177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89" name="Text Box 44"/>
            <p:cNvSpPr txBox="1">
              <a:spLocks noChangeArrowheads="1"/>
            </p:cNvSpPr>
            <p:nvPr/>
          </p:nvSpPr>
          <p:spPr bwMode="auto">
            <a:xfrm>
              <a:off x="2880" y="312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sp>
        <p:nvSpPr>
          <p:cNvPr id="23579" name="Text Box 45"/>
          <p:cNvSpPr txBox="1">
            <a:spLocks noChangeArrowheads="1"/>
          </p:cNvSpPr>
          <p:nvPr/>
        </p:nvSpPr>
        <p:spPr bwMode="auto">
          <a:xfrm>
            <a:off x="5181600" y="495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Randomly distributed</a:t>
            </a:r>
          </a:p>
        </p:txBody>
      </p:sp>
      <p:sp>
        <p:nvSpPr>
          <p:cNvPr id="23580" name="Text Box 47"/>
          <p:cNvSpPr txBox="1">
            <a:spLocks noChangeArrowheads="1"/>
          </p:cNvSpPr>
          <p:nvPr/>
        </p:nvSpPr>
        <p:spPr bwMode="auto">
          <a:xfrm>
            <a:off x="5257800" y="5562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Weight:</a:t>
            </a:r>
            <a:endParaRPr lang="en-US" altLang="ja-JP" b="0">
              <a:latin typeface="Times New Roman" charset="0"/>
            </a:endParaRPr>
          </a:p>
        </p:txBody>
      </p:sp>
      <p:sp>
        <p:nvSpPr>
          <p:cNvPr id="23581" name="Text Box 48"/>
          <p:cNvSpPr txBox="1">
            <a:spLocks noChangeArrowheads="1"/>
          </p:cNvSpPr>
          <p:nvPr/>
        </p:nvSpPr>
        <p:spPr bwMode="auto">
          <a:xfrm>
            <a:off x="1990725" y="356711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</a:t>
            </a:r>
            <a:r>
              <a:rPr lang="en-US" altLang="ja-JP" b="0" baseline="-25000"/>
              <a:t>2</a:t>
            </a:r>
            <a:endParaRPr lang="en-US" altLang="ja-JP" b="0"/>
          </a:p>
        </p:txBody>
      </p:sp>
      <p:sp>
        <p:nvSpPr>
          <p:cNvPr id="23582" name="Text Box 61"/>
          <p:cNvSpPr txBox="1">
            <a:spLocks noChangeArrowheads="1"/>
          </p:cNvSpPr>
          <p:nvPr/>
        </p:nvSpPr>
        <p:spPr bwMode="auto">
          <a:xfrm>
            <a:off x="304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Times New Roman" charset="0"/>
              </a:rPr>
              <a:t>x</a:t>
            </a:r>
          </a:p>
        </p:txBody>
      </p:sp>
      <p:sp>
        <p:nvSpPr>
          <p:cNvPr id="23583" name="Text Box 63"/>
          <p:cNvSpPr txBox="1">
            <a:spLocks noChangeArrowheads="1"/>
          </p:cNvSpPr>
          <p:nvPr/>
        </p:nvSpPr>
        <p:spPr bwMode="auto">
          <a:xfrm>
            <a:off x="33528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Times New Roman" charset="0"/>
              </a:rPr>
              <a:t>y</a:t>
            </a:r>
          </a:p>
        </p:txBody>
      </p:sp>
      <p:sp>
        <p:nvSpPr>
          <p:cNvPr id="23584" name="Text Box 64"/>
          <p:cNvSpPr txBox="1">
            <a:spLocks noChangeArrowheads="1"/>
          </p:cNvSpPr>
          <p:nvPr/>
        </p:nvSpPr>
        <p:spPr bwMode="auto">
          <a:xfrm>
            <a:off x="1981200" y="1447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Times New Roman" charset="0"/>
              </a:rPr>
              <a:t>z</a:t>
            </a:r>
          </a:p>
        </p:txBody>
      </p:sp>
      <p:sp>
        <p:nvSpPr>
          <p:cNvPr id="23585" name="Text Box 67"/>
          <p:cNvSpPr txBox="1">
            <a:spLocks noChangeArrowheads="1"/>
          </p:cNvSpPr>
          <p:nvPr/>
        </p:nvSpPr>
        <p:spPr bwMode="auto">
          <a:xfrm>
            <a:off x="5326063" y="3049588"/>
            <a:ext cx="3138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 i="1" dirty="0">
                <a:solidFill>
                  <a:srgbClr val="FFFF00"/>
                </a:solidFill>
              </a:rPr>
              <a:t>Simplified Method to Include</a:t>
            </a:r>
          </a:p>
          <a:p>
            <a:r>
              <a:rPr lang="en-US" altLang="ja-JP" sz="1800" b="0" i="1" dirty="0">
                <a:solidFill>
                  <a:srgbClr val="FFFF00"/>
                </a:solidFill>
              </a:rPr>
              <a:t>the Spin-Orbit Interaction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sp>
        <p:nvSpPr>
          <p:cNvPr id="23586" name="Text Box 74"/>
          <p:cNvSpPr txBox="1">
            <a:spLocks noChangeArrowheads="1"/>
          </p:cNvSpPr>
          <p:nvPr/>
        </p:nvSpPr>
        <p:spPr bwMode="auto">
          <a:xfrm>
            <a:off x="52578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</a:t>
            </a:r>
            <a:r>
              <a:rPr lang="en-US" altLang="ja-JP" b="0" baseline="-25000"/>
              <a:t>2</a:t>
            </a:r>
            <a:r>
              <a:rPr lang="en-US" altLang="ja-JP" b="0"/>
              <a:t> : 1.5 (fm) </a:t>
            </a:r>
          </a:p>
        </p:txBody>
      </p:sp>
      <p:sp>
        <p:nvSpPr>
          <p:cNvPr id="23587" name="AutoShape 89"/>
          <p:cNvSpPr>
            <a:spLocks noChangeArrowheads="1"/>
          </p:cNvSpPr>
          <p:nvPr/>
        </p:nvSpPr>
        <p:spPr bwMode="auto">
          <a:xfrm>
            <a:off x="7696200" y="3919538"/>
            <a:ext cx="6096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553200" y="5518150"/>
          <a:ext cx="914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数式" r:id="rId6" imgW="355600" imgH="165100" progId="Equation.3">
                  <p:embed/>
                </p:oleObj>
              </mc:Choice>
              <mc:Fallback>
                <p:oleObj name="数式" r:id="rId6" imgW="355600" imgH="1651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18150"/>
                        <a:ext cx="914400" cy="425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1600200" y="3810000"/>
            <a:ext cx="1143000" cy="53340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 flipH="1" flipV="1">
            <a:off x="990600" y="2590800"/>
            <a:ext cx="609600" cy="121920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 flipH="1" flipV="1">
            <a:off x="762000" y="3810000"/>
            <a:ext cx="7620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Line 2"/>
          <p:cNvSpPr>
            <a:spLocks noChangeShapeType="1"/>
          </p:cNvSpPr>
          <p:nvPr/>
        </p:nvSpPr>
        <p:spPr bwMode="auto">
          <a:xfrm flipH="1">
            <a:off x="1143000" y="2157413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5" name="Line 3"/>
          <p:cNvSpPr>
            <a:spLocks noChangeShapeType="1"/>
          </p:cNvSpPr>
          <p:nvPr/>
        </p:nvSpPr>
        <p:spPr bwMode="auto">
          <a:xfrm flipH="1" flipV="1">
            <a:off x="1143000" y="3757613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 rot="10800000">
            <a:off x="1824038" y="1624013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381000" y="30718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 flipH="1">
            <a:off x="533400" y="2081213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9" name="Oval 7"/>
          <p:cNvSpPr>
            <a:spLocks noChangeArrowheads="1"/>
          </p:cNvSpPr>
          <p:nvPr/>
        </p:nvSpPr>
        <p:spPr bwMode="auto">
          <a:xfrm>
            <a:off x="1543050" y="1876425"/>
            <a:ext cx="552450" cy="5524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0" name="Oval 8"/>
          <p:cNvSpPr>
            <a:spLocks noChangeArrowheads="1"/>
          </p:cNvSpPr>
          <p:nvPr/>
        </p:nvSpPr>
        <p:spPr bwMode="auto">
          <a:xfrm>
            <a:off x="1552575" y="3643313"/>
            <a:ext cx="552450" cy="5524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1624013" y="19192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Symbol" charset="2"/>
                <a:sym typeface="Symbol" charset="2"/>
              </a:rPr>
              <a:t></a:t>
            </a: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1647825" y="36814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Symbol" charset="2"/>
                <a:sym typeface="Symbol" charset="2"/>
              </a:rPr>
              <a:t></a:t>
            </a:r>
          </a:p>
        </p:txBody>
      </p:sp>
      <p:sp>
        <p:nvSpPr>
          <p:cNvPr id="25613" name="Oval 12"/>
          <p:cNvSpPr>
            <a:spLocks noChangeArrowheads="1"/>
          </p:cNvSpPr>
          <p:nvPr/>
        </p:nvSpPr>
        <p:spPr bwMode="auto">
          <a:xfrm>
            <a:off x="809625" y="3529013"/>
            <a:ext cx="552450" cy="5524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895350" y="357187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Symbol" charset="2"/>
                <a:sym typeface="Symbol" charset="2"/>
              </a:rPr>
              <a:t></a:t>
            </a:r>
          </a:p>
        </p:txBody>
      </p:sp>
      <p:grpSp>
        <p:nvGrpSpPr>
          <p:cNvPr id="25615" name="Group 32"/>
          <p:cNvGrpSpPr>
            <a:grpSpLocks/>
          </p:cNvGrpSpPr>
          <p:nvPr/>
        </p:nvGrpSpPr>
        <p:grpSpPr bwMode="auto">
          <a:xfrm>
            <a:off x="685800" y="2590800"/>
            <a:ext cx="298450" cy="366713"/>
            <a:chOff x="288" y="1992"/>
            <a:chExt cx="188" cy="231"/>
          </a:xfrm>
        </p:grpSpPr>
        <p:sp>
          <p:nvSpPr>
            <p:cNvPr id="25647" name="Oval 16"/>
            <p:cNvSpPr>
              <a:spLocks noChangeArrowheads="1"/>
            </p:cNvSpPr>
            <p:nvPr/>
          </p:nvSpPr>
          <p:spPr bwMode="auto">
            <a:xfrm>
              <a:off x="299" y="2041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b="0"/>
            </a:p>
          </p:txBody>
        </p:sp>
        <p:sp>
          <p:nvSpPr>
            <p:cNvPr id="25648" name="Text Box 18"/>
            <p:cNvSpPr txBox="1">
              <a:spLocks noChangeArrowheads="1"/>
            </p:cNvSpPr>
            <p:nvPr/>
          </p:nvSpPr>
          <p:spPr bwMode="auto">
            <a:xfrm>
              <a:off x="288" y="19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grpSp>
        <p:nvGrpSpPr>
          <p:cNvPr id="25616" name="Group 31"/>
          <p:cNvGrpSpPr>
            <a:grpSpLocks/>
          </p:cNvGrpSpPr>
          <p:nvPr/>
        </p:nvGrpSpPr>
        <p:grpSpPr bwMode="auto">
          <a:xfrm>
            <a:off x="914400" y="2209800"/>
            <a:ext cx="298450" cy="366713"/>
            <a:chOff x="528" y="1503"/>
            <a:chExt cx="188" cy="231"/>
          </a:xfrm>
        </p:grpSpPr>
        <p:sp>
          <p:nvSpPr>
            <p:cNvPr id="25645" name="Oval 15"/>
            <p:cNvSpPr>
              <a:spLocks noChangeArrowheads="1"/>
            </p:cNvSpPr>
            <p:nvPr/>
          </p:nvSpPr>
          <p:spPr bwMode="auto">
            <a:xfrm>
              <a:off x="539" y="1554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46" name="Text Box 19"/>
            <p:cNvSpPr txBox="1">
              <a:spLocks noChangeArrowheads="1"/>
            </p:cNvSpPr>
            <p:nvPr/>
          </p:nvSpPr>
          <p:spPr bwMode="auto">
            <a:xfrm>
              <a:off x="528" y="150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grpSp>
        <p:nvGrpSpPr>
          <p:cNvPr id="25617" name="Group 33"/>
          <p:cNvGrpSpPr>
            <a:grpSpLocks/>
          </p:cNvGrpSpPr>
          <p:nvPr/>
        </p:nvGrpSpPr>
        <p:grpSpPr bwMode="auto">
          <a:xfrm>
            <a:off x="2786063" y="2538413"/>
            <a:ext cx="298450" cy="366712"/>
            <a:chOff x="1755" y="1935"/>
            <a:chExt cx="188" cy="231"/>
          </a:xfrm>
        </p:grpSpPr>
        <p:sp>
          <p:nvSpPr>
            <p:cNvPr id="25643" name="Oval 11"/>
            <p:cNvSpPr>
              <a:spLocks noChangeArrowheads="1"/>
            </p:cNvSpPr>
            <p:nvPr/>
          </p:nvSpPr>
          <p:spPr bwMode="auto">
            <a:xfrm>
              <a:off x="1764" y="1983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44" name="Text Box 20"/>
            <p:cNvSpPr txBox="1">
              <a:spLocks noChangeArrowheads="1"/>
            </p:cNvSpPr>
            <p:nvPr/>
          </p:nvSpPr>
          <p:spPr bwMode="auto">
            <a:xfrm>
              <a:off x="1755" y="193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grpSp>
        <p:nvGrpSpPr>
          <p:cNvPr id="25618" name="Group 34"/>
          <p:cNvGrpSpPr>
            <a:grpSpLocks/>
          </p:cNvGrpSpPr>
          <p:nvPr/>
        </p:nvGrpSpPr>
        <p:grpSpPr bwMode="auto">
          <a:xfrm>
            <a:off x="2667000" y="3595688"/>
            <a:ext cx="298450" cy="366712"/>
            <a:chOff x="1680" y="2601"/>
            <a:chExt cx="188" cy="231"/>
          </a:xfrm>
        </p:grpSpPr>
        <p:sp>
          <p:nvSpPr>
            <p:cNvPr id="25641" name="Oval 14"/>
            <p:cNvSpPr>
              <a:spLocks noChangeArrowheads="1"/>
            </p:cNvSpPr>
            <p:nvPr/>
          </p:nvSpPr>
          <p:spPr bwMode="auto">
            <a:xfrm>
              <a:off x="1689" y="2649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42" name="Text Box 21"/>
            <p:cNvSpPr txBox="1">
              <a:spLocks noChangeArrowheads="1"/>
            </p:cNvSpPr>
            <p:nvPr/>
          </p:nvSpPr>
          <p:spPr bwMode="auto">
            <a:xfrm>
              <a:off x="1680" y="260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>
                  <a:latin typeface="Times New Roman" charset="0"/>
                </a:rPr>
                <a:t>n</a:t>
              </a:r>
              <a:endParaRPr lang="en-US" altLang="ja-JP" b="0"/>
            </a:p>
          </p:txBody>
        </p:sp>
      </p:grpSp>
      <p:sp>
        <p:nvSpPr>
          <p:cNvPr id="25619" name="Text Box 24"/>
          <p:cNvSpPr txBox="1">
            <a:spLocks noChangeArrowheads="1"/>
          </p:cNvSpPr>
          <p:nvPr/>
        </p:nvSpPr>
        <p:spPr bwMode="auto">
          <a:xfrm>
            <a:off x="669925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Times New Roman" charset="0"/>
              </a:rPr>
              <a:t>x</a:t>
            </a:r>
          </a:p>
        </p:txBody>
      </p:sp>
      <p:sp>
        <p:nvSpPr>
          <p:cNvPr id="25620" name="Text Box 25"/>
          <p:cNvSpPr txBox="1">
            <a:spLocks noChangeArrowheads="1"/>
          </p:cNvSpPr>
          <p:nvPr/>
        </p:nvSpPr>
        <p:spPr bwMode="auto">
          <a:xfrm>
            <a:off x="3048000" y="29956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Times New Roman" charset="0"/>
              </a:rPr>
              <a:t>y</a:t>
            </a:r>
          </a:p>
        </p:txBody>
      </p:sp>
      <p:sp>
        <p:nvSpPr>
          <p:cNvPr id="25621" name="Text Box 26"/>
          <p:cNvSpPr txBox="1">
            <a:spLocks noChangeArrowheads="1"/>
          </p:cNvSpPr>
          <p:nvPr/>
        </p:nvSpPr>
        <p:spPr bwMode="auto">
          <a:xfrm>
            <a:off x="1905000" y="1471613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Times New Roman" charset="0"/>
              </a:rPr>
              <a:t>z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889000" y="58674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Mixing of </a:t>
            </a:r>
            <a:r>
              <a:rPr lang="en-US" altLang="ja-JP" b="0" dirty="0" err="1">
                <a:solidFill>
                  <a:srgbClr val="FFFF00"/>
                </a:solidFill>
              </a:rPr>
              <a:t>S</a:t>
            </a:r>
            <a:r>
              <a:rPr lang="en-US" altLang="ja-JP" b="0" baseline="-25000" dirty="0" err="1">
                <a:solidFill>
                  <a:srgbClr val="FFFF00"/>
                </a:solidFill>
              </a:rPr>
              <a:t>z</a:t>
            </a:r>
            <a:r>
              <a:rPr lang="en-US" altLang="ja-JP" b="0" dirty="0">
                <a:solidFill>
                  <a:srgbClr val="FFFF00"/>
                </a:solidFill>
              </a:rPr>
              <a:t>=1 Base</a:t>
            </a:r>
          </a:p>
        </p:txBody>
      </p:sp>
      <p:sp>
        <p:nvSpPr>
          <p:cNvPr id="25623" name="AutoShape 29"/>
          <p:cNvSpPr>
            <a:spLocks noChangeArrowheads="1"/>
          </p:cNvSpPr>
          <p:nvPr/>
        </p:nvSpPr>
        <p:spPr bwMode="auto">
          <a:xfrm>
            <a:off x="2362200" y="1219200"/>
            <a:ext cx="152400" cy="533400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24" name="Text Box 30"/>
          <p:cNvSpPr txBox="1">
            <a:spLocks noChangeArrowheads="1"/>
          </p:cNvSpPr>
          <p:nvPr/>
        </p:nvSpPr>
        <p:spPr bwMode="auto">
          <a:xfrm>
            <a:off x="2471738" y="1384300"/>
            <a:ext cx="43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i="1"/>
              <a:t>S</a:t>
            </a:r>
            <a:r>
              <a:rPr lang="en-US" altLang="ja-JP" sz="2000" b="0" i="1" baseline="-25000"/>
              <a:t>z</a:t>
            </a:r>
            <a:endParaRPr lang="en-US" altLang="ja-JP" sz="2000" b="0" i="1"/>
          </a:p>
        </p:txBody>
      </p:sp>
      <p:sp>
        <p:nvSpPr>
          <p:cNvPr id="10275" name="AutoShape 35"/>
          <p:cNvSpPr>
            <a:spLocks/>
          </p:cNvSpPr>
          <p:nvPr/>
        </p:nvSpPr>
        <p:spPr bwMode="auto">
          <a:xfrm rot="-5400000">
            <a:off x="1638300" y="2933700"/>
            <a:ext cx="609600" cy="3581400"/>
          </a:xfrm>
          <a:prstGeom prst="leftBrace">
            <a:avLst>
              <a:gd name="adj1" fmla="val 4895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1449388" y="5181600"/>
            <a:ext cx="83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S</a:t>
            </a:r>
            <a:r>
              <a:rPr lang="en-US" altLang="ja-JP" b="0" baseline="-25000"/>
              <a:t>z</a:t>
            </a:r>
            <a:r>
              <a:rPr lang="en-US" altLang="ja-JP" b="0"/>
              <a:t>=0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57200" y="1676400"/>
            <a:ext cx="1905000" cy="2895600"/>
          </a:xfrm>
          <a:prstGeom prst="roundRect">
            <a:avLst>
              <a:gd name="adj" fmla="val 16667"/>
            </a:avLst>
          </a:prstGeom>
          <a:solidFill>
            <a:srgbClr val="008000">
              <a:alpha val="27058"/>
            </a:srgbClr>
          </a:solidFill>
          <a:ln w="254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152400" y="1143000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14</a:t>
            </a:r>
            <a:r>
              <a:rPr lang="en-US" altLang="ja-JP" b="0"/>
              <a:t>C </a:t>
            </a:r>
            <a:r>
              <a:rPr lang="en-US" altLang="ja-JP" sz="1600" b="0"/>
              <a:t>(0p</a:t>
            </a:r>
            <a:r>
              <a:rPr lang="en-US" altLang="ja-JP" sz="1600" b="0" baseline="-25000"/>
              <a:t>1/2</a:t>
            </a:r>
            <a:r>
              <a:rPr lang="en-US" altLang="ja-JP" sz="1600" b="0"/>
              <a:t>-close)</a:t>
            </a:r>
            <a:endParaRPr lang="en-US" altLang="ja-JP" b="0"/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2209800" y="5181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+ </a:t>
            </a:r>
            <a:r>
              <a:rPr lang="en-US" altLang="ja-JP" b="0" dirty="0" err="1">
                <a:solidFill>
                  <a:srgbClr val="FFFF00"/>
                </a:solidFill>
              </a:rPr>
              <a:t>S</a:t>
            </a:r>
            <a:r>
              <a:rPr lang="en-US" altLang="ja-JP" b="0" baseline="-25000" dirty="0" err="1">
                <a:solidFill>
                  <a:srgbClr val="FFFF00"/>
                </a:solidFill>
              </a:rPr>
              <a:t>z</a:t>
            </a:r>
            <a:r>
              <a:rPr lang="en-US" altLang="ja-JP" b="0" dirty="0">
                <a:solidFill>
                  <a:srgbClr val="FFFF00"/>
                </a:solidFill>
              </a:rPr>
              <a:t>=1</a:t>
            </a:r>
          </a:p>
        </p:txBody>
      </p:sp>
      <p:sp>
        <p:nvSpPr>
          <p:cNvPr id="25630" name="Text Box 42"/>
          <p:cNvSpPr txBox="1">
            <a:spLocks noChangeArrowheads="1"/>
          </p:cNvSpPr>
          <p:nvPr/>
        </p:nvSpPr>
        <p:spPr bwMode="auto">
          <a:xfrm>
            <a:off x="228600" y="228600"/>
            <a:ext cx="352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To gain the LS-attraction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886200" y="1571625"/>
            <a:ext cx="4953000" cy="4535488"/>
            <a:chOff x="2448" y="990"/>
            <a:chExt cx="3120" cy="2857"/>
          </a:xfrm>
        </p:grpSpPr>
        <p:graphicFrame>
          <p:nvGraphicFramePr>
            <p:cNvPr id="25602" name="Object 2"/>
            <p:cNvGraphicFramePr>
              <a:graphicFrameLocks noChangeAspect="1"/>
            </p:cNvGraphicFramePr>
            <p:nvPr/>
          </p:nvGraphicFramePr>
          <p:xfrm>
            <a:off x="2448" y="990"/>
            <a:ext cx="3120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8" name="数式" r:id="rId4" imgW="1816100" imgH="228600" progId="Equation.3">
                    <p:embed/>
                  </p:oleObj>
                </mc:Choice>
                <mc:Fallback>
                  <p:oleObj name="数式" r:id="rId4" imgW="1816100" imgH="22860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990"/>
                          <a:ext cx="3120" cy="39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2" name="Text Box 45"/>
            <p:cNvSpPr txBox="1">
              <a:spLocks noChangeArrowheads="1"/>
            </p:cNvSpPr>
            <p:nvPr/>
          </p:nvSpPr>
          <p:spPr bwMode="auto">
            <a:xfrm>
              <a:off x="3082" y="2793"/>
              <a:ext cx="14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800" b="0"/>
                <a:t>Central: Volkov No.2</a:t>
              </a:r>
            </a:p>
          </p:txBody>
        </p:sp>
        <p:sp>
          <p:nvSpPr>
            <p:cNvPr id="25633" name="Text Box 46"/>
            <p:cNvSpPr txBox="1">
              <a:spLocks noChangeArrowheads="1"/>
            </p:cNvSpPr>
            <p:nvPr/>
          </p:nvSpPr>
          <p:spPr bwMode="auto">
            <a:xfrm>
              <a:off x="3370" y="3033"/>
              <a:ext cx="14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/>
                <a:t>M=0.61,  B=H=0.125</a:t>
              </a:r>
            </a:p>
          </p:txBody>
        </p:sp>
        <p:sp>
          <p:nvSpPr>
            <p:cNvPr id="25634" name="Text Box 47"/>
            <p:cNvSpPr txBox="1">
              <a:spLocks noChangeArrowheads="1"/>
            </p:cNvSpPr>
            <p:nvPr/>
          </p:nvSpPr>
          <p:spPr bwMode="auto">
            <a:xfrm>
              <a:off x="3086" y="3360"/>
              <a:ext cx="8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1800" b="0"/>
                <a:t>LS: G3RS</a:t>
              </a:r>
            </a:p>
          </p:txBody>
        </p:sp>
        <p:sp>
          <p:nvSpPr>
            <p:cNvPr id="25635" name="Text Box 48"/>
            <p:cNvSpPr txBox="1">
              <a:spLocks noChangeArrowheads="1"/>
            </p:cNvSpPr>
            <p:nvPr/>
          </p:nvSpPr>
          <p:spPr bwMode="auto">
            <a:xfrm>
              <a:off x="3370" y="3616"/>
              <a:ext cx="11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/>
                <a:t>V</a:t>
              </a:r>
              <a:r>
                <a:rPr lang="en-US" altLang="ja-JP" sz="1800" b="0" baseline="-25000"/>
                <a:t>0</a:t>
              </a:r>
              <a:r>
                <a:rPr lang="en-US" altLang="ja-JP" sz="1800" b="0"/>
                <a:t>=2000 (MeV)</a:t>
              </a:r>
            </a:p>
          </p:txBody>
        </p:sp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3120" y="2448"/>
            <a:ext cx="137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9" name="数式" r:id="rId6" imgW="1079500" imgH="190500" progId="Equation.3">
                    <p:embed/>
                  </p:oleObj>
                </mc:Choice>
                <mc:Fallback>
                  <p:oleObj name="数式" r:id="rId6" imgW="1079500" imgH="19050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448"/>
                          <a:ext cx="1373" cy="24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6" name="Text Box 50"/>
            <p:cNvSpPr txBox="1">
              <a:spLocks noChangeArrowheads="1"/>
            </p:cNvSpPr>
            <p:nvPr/>
          </p:nvSpPr>
          <p:spPr bwMode="auto">
            <a:xfrm>
              <a:off x="4512" y="2471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/>
                <a:t>(fm)</a:t>
              </a:r>
            </a:p>
          </p:txBody>
        </p:sp>
        <p:sp>
          <p:nvSpPr>
            <p:cNvPr id="25637" name="Text Box 51"/>
            <p:cNvSpPr txBox="1">
              <a:spLocks noChangeArrowheads="1"/>
            </p:cNvSpPr>
            <p:nvPr/>
          </p:nvSpPr>
          <p:spPr bwMode="auto">
            <a:xfrm>
              <a:off x="2832" y="2160"/>
              <a:ext cx="9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0" u="sng"/>
                <a:t>Parameters</a:t>
              </a:r>
            </a:p>
          </p:txBody>
        </p:sp>
        <p:sp>
          <p:nvSpPr>
            <p:cNvPr id="25638" name="Text Box 52"/>
            <p:cNvSpPr txBox="1">
              <a:spLocks noChangeArrowheads="1"/>
            </p:cNvSpPr>
            <p:nvPr/>
          </p:nvSpPr>
          <p:spPr bwMode="auto">
            <a:xfrm>
              <a:off x="3552" y="143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3</a:t>
              </a:r>
            </a:p>
          </p:txBody>
        </p:sp>
        <p:sp>
          <p:nvSpPr>
            <p:cNvPr id="25639" name="Text Box 53"/>
            <p:cNvSpPr txBox="1">
              <a:spLocks noChangeArrowheads="1"/>
            </p:cNvSpPr>
            <p:nvPr/>
          </p:nvSpPr>
          <p:spPr bwMode="auto">
            <a:xfrm>
              <a:off x="4224" y="144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1</a:t>
              </a:r>
            </a:p>
          </p:txBody>
        </p:sp>
        <p:sp>
          <p:nvSpPr>
            <p:cNvPr id="25640" name="Text Box 54"/>
            <p:cNvSpPr txBox="1">
              <a:spLocks noChangeArrowheads="1"/>
            </p:cNvSpPr>
            <p:nvPr/>
          </p:nvSpPr>
          <p:spPr bwMode="auto">
            <a:xfrm>
              <a:off x="3911" y="1431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: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fig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478088"/>
            <a:ext cx="58674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62000" y="1524000"/>
          <a:ext cx="4953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数式" r:id="rId5" imgW="1816100" imgH="228600" progId="Equation.3">
                  <p:embed/>
                </p:oleObj>
              </mc:Choice>
              <mc:Fallback>
                <p:oleObj name="数式" r:id="rId5" imgW="1816100" imgH="2286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4953000" cy="623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400" b="0"/>
              <a:t>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fig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995363"/>
            <a:ext cx="4692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fig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149600"/>
            <a:ext cx="373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37"/>
          <p:cNvSpPr>
            <a:spLocks noChangeShapeType="1"/>
          </p:cNvSpPr>
          <p:nvPr/>
        </p:nvSpPr>
        <p:spPr bwMode="auto">
          <a:xfrm>
            <a:off x="5835650" y="1039813"/>
            <a:ext cx="708025" cy="1058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02" name="Line 38"/>
          <p:cNvSpPr>
            <a:spLocks noChangeShapeType="1"/>
          </p:cNvSpPr>
          <p:nvPr/>
        </p:nvSpPr>
        <p:spPr bwMode="auto">
          <a:xfrm>
            <a:off x="5240338" y="2057400"/>
            <a:ext cx="1308100" cy="3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03" name="Line 39"/>
          <p:cNvSpPr>
            <a:spLocks noChangeShapeType="1"/>
          </p:cNvSpPr>
          <p:nvPr/>
        </p:nvSpPr>
        <p:spPr bwMode="auto">
          <a:xfrm flipV="1">
            <a:off x="5229225" y="1017588"/>
            <a:ext cx="609600" cy="1031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04" name="Text Box 40"/>
          <p:cNvSpPr txBox="1">
            <a:spLocks noChangeArrowheads="1"/>
          </p:cNvSpPr>
          <p:nvPr/>
        </p:nvSpPr>
        <p:spPr bwMode="auto">
          <a:xfrm>
            <a:off x="4953000" y="12192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</a:t>
            </a:r>
            <a:r>
              <a:rPr lang="en-US" altLang="ja-JP" b="0" baseline="-25000"/>
              <a:t>1</a:t>
            </a:r>
            <a:endParaRPr lang="en-US" altLang="ja-JP" b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52683"/>
              </p:ext>
            </p:extLst>
          </p:nvPr>
        </p:nvGraphicFramePr>
        <p:xfrm>
          <a:off x="5988050" y="2493963"/>
          <a:ext cx="25019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数式" r:id="rId6" imgW="1498600" imgH="266700" progId="Equation.3">
                  <p:embed/>
                </p:oleObj>
              </mc:Choice>
              <mc:Fallback>
                <p:oleObj name="数式" r:id="rId6" imgW="1498600" imgH="2667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493963"/>
                        <a:ext cx="2501900" cy="442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5" name="Group 21"/>
          <p:cNvGrpSpPr>
            <a:grpSpLocks/>
          </p:cNvGrpSpPr>
          <p:nvPr/>
        </p:nvGrpSpPr>
        <p:grpSpPr bwMode="auto">
          <a:xfrm>
            <a:off x="4972050" y="1771650"/>
            <a:ext cx="552450" cy="552450"/>
            <a:chOff x="1920" y="1344"/>
            <a:chExt cx="348" cy="348"/>
          </a:xfrm>
        </p:grpSpPr>
        <p:sp>
          <p:nvSpPr>
            <p:cNvPr id="29725" name="Oval 22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26" name="Text Box 23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29706" name="Group 18"/>
          <p:cNvGrpSpPr>
            <a:grpSpLocks/>
          </p:cNvGrpSpPr>
          <p:nvPr/>
        </p:nvGrpSpPr>
        <p:grpSpPr bwMode="auto">
          <a:xfrm>
            <a:off x="5562600" y="762000"/>
            <a:ext cx="552450" cy="552450"/>
            <a:chOff x="2799" y="1008"/>
            <a:chExt cx="348" cy="348"/>
          </a:xfrm>
        </p:grpSpPr>
        <p:sp>
          <p:nvSpPr>
            <p:cNvPr id="29723" name="Oval 19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24" name="Text Box 20"/>
            <p:cNvSpPr txBox="1">
              <a:spLocks noChangeArrowheads="1"/>
            </p:cNvSpPr>
            <p:nvPr/>
          </p:nvSpPr>
          <p:spPr bwMode="auto">
            <a:xfrm>
              <a:off x="2853" y="103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29707" name="Group 24"/>
          <p:cNvGrpSpPr>
            <a:grpSpLocks/>
          </p:cNvGrpSpPr>
          <p:nvPr/>
        </p:nvGrpSpPr>
        <p:grpSpPr bwMode="auto">
          <a:xfrm>
            <a:off x="6181725" y="1628800"/>
            <a:ext cx="749300" cy="827088"/>
            <a:chOff x="3364" y="2839"/>
            <a:chExt cx="472" cy="521"/>
          </a:xfrm>
        </p:grpSpPr>
        <p:grpSp>
          <p:nvGrpSpPr>
            <p:cNvPr id="29711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29721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22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29712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29719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20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29713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29717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18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29714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29715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16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 dirty="0">
                    <a:latin typeface="Times New Roman" charset="0"/>
                  </a:rPr>
                  <a:t>n</a:t>
                </a:r>
                <a:endParaRPr lang="en-US" altLang="ja-JP" b="0" dirty="0"/>
              </a:p>
            </p:txBody>
          </p:sp>
        </p:grpSp>
      </p:grpSp>
      <p:sp>
        <p:nvSpPr>
          <p:cNvPr id="29708" name="Text Box 42"/>
          <p:cNvSpPr txBox="1">
            <a:spLocks noChangeArrowheads="1"/>
          </p:cNvSpPr>
          <p:nvPr/>
        </p:nvSpPr>
        <p:spPr bwMode="auto">
          <a:xfrm>
            <a:off x="5562600" y="54102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Cluster</a:t>
            </a:r>
          </a:p>
        </p:txBody>
      </p:sp>
      <p:sp>
        <p:nvSpPr>
          <p:cNvPr id="29709" name="Text Box 43"/>
          <p:cNvSpPr txBox="1">
            <a:spLocks noChangeArrowheads="1"/>
          </p:cNvSpPr>
          <p:nvPr/>
        </p:nvSpPr>
        <p:spPr bwMode="auto">
          <a:xfrm>
            <a:off x="7343775" y="5410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/>
              <a:t>Shell</a:t>
            </a:r>
          </a:p>
        </p:txBody>
      </p:sp>
      <p:sp>
        <p:nvSpPr>
          <p:cNvPr id="29710" name="AutoShape 44"/>
          <p:cNvSpPr>
            <a:spLocks noChangeArrowheads="1"/>
          </p:cNvSpPr>
          <p:nvPr/>
        </p:nvSpPr>
        <p:spPr bwMode="auto">
          <a:xfrm>
            <a:off x="6724650" y="5495925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FFFF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16C_levels_eny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90600"/>
            <a:ext cx="35814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Levels of </a:t>
            </a:r>
            <a:r>
              <a:rPr lang="en-US" altLang="ja-JP" b="0" baseline="30000"/>
              <a:t>16</a:t>
            </a:r>
            <a:r>
              <a:rPr lang="en-US" altLang="ja-JP" b="0"/>
              <a:t>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572125" y="4191000"/>
            <a:ext cx="349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b="0" dirty="0"/>
              <a:t>Y. </a:t>
            </a:r>
            <a:r>
              <a:rPr lang="en-US" altLang="ja-JP" sz="1400" b="0" dirty="0" err="1"/>
              <a:t>Kanada-En’yo</a:t>
            </a:r>
            <a:r>
              <a:rPr lang="en-US" altLang="ja-JP" sz="1400" b="0" dirty="0"/>
              <a:t>, PRC71 (2005), 014310.</a:t>
            </a:r>
            <a:endParaRPr lang="en-US" altLang="ja-JP" b="0" dirty="0"/>
          </a:p>
        </p:txBody>
      </p:sp>
      <p:pic>
        <p:nvPicPr>
          <p:cNvPr id="31750" name="Picture 7" descr="fig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90600"/>
            <a:ext cx="51054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AutoShape 8"/>
          <p:cNvSpPr>
            <a:spLocks noChangeArrowheads="1"/>
          </p:cNvSpPr>
          <p:nvPr/>
        </p:nvSpPr>
        <p:spPr bwMode="auto">
          <a:xfrm>
            <a:off x="1143000" y="1295400"/>
            <a:ext cx="2057400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3" name="Text Box 10"/>
          <p:cNvSpPr txBox="1">
            <a:spLocks noChangeArrowheads="1"/>
          </p:cNvSpPr>
          <p:nvPr/>
        </p:nvSpPr>
        <p:spPr bwMode="auto">
          <a:xfrm>
            <a:off x="2117725" y="838200"/>
            <a:ext cx="11604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dirty="0">
                <a:solidFill>
                  <a:srgbClr val="FF0000"/>
                </a:solidFill>
              </a:rPr>
              <a:t>VAP-like</a:t>
            </a:r>
          </a:p>
        </p:txBody>
      </p:sp>
      <p:sp>
        <p:nvSpPr>
          <p:cNvPr id="31760" name="AutoShape 9"/>
          <p:cNvSpPr>
            <a:spLocks noChangeArrowheads="1"/>
          </p:cNvSpPr>
          <p:nvPr/>
        </p:nvSpPr>
        <p:spPr bwMode="auto">
          <a:xfrm>
            <a:off x="1143000" y="2514600"/>
            <a:ext cx="2057400" cy="1066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61" name="Text Box 11"/>
          <p:cNvSpPr txBox="1">
            <a:spLocks noChangeArrowheads="1"/>
          </p:cNvSpPr>
          <p:nvPr/>
        </p:nvSpPr>
        <p:spPr bwMode="auto">
          <a:xfrm>
            <a:off x="2498725" y="3870325"/>
            <a:ext cx="11588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dirty="0">
                <a:solidFill>
                  <a:srgbClr val="0000FF"/>
                </a:solidFill>
              </a:rPr>
              <a:t>VBP-like</a:t>
            </a:r>
            <a:endParaRPr lang="en-US" altLang="ja-JP" sz="2000" b="0" dirty="0">
              <a:solidFill>
                <a:srgbClr val="FF0000"/>
              </a:solidFill>
            </a:endParaRPr>
          </a:p>
        </p:txBody>
      </p:sp>
      <p:pic>
        <p:nvPicPr>
          <p:cNvPr id="31753" name="Picture 12" descr="fig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029200"/>
            <a:ext cx="25908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38200" y="4445000"/>
          <a:ext cx="220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数式" r:id="rId7" imgW="1816100" imgH="228600" progId="Equation.3">
                  <p:embed/>
                </p:oleObj>
              </mc:Choice>
              <mc:Fallback>
                <p:oleObj name="数式" r:id="rId7" imgW="1816100" imgH="2286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45000"/>
                        <a:ext cx="2209800" cy="279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AutoShape 14"/>
          <p:cNvSpPr>
            <a:spLocks/>
          </p:cNvSpPr>
          <p:nvPr/>
        </p:nvSpPr>
        <p:spPr bwMode="auto">
          <a:xfrm>
            <a:off x="3048000" y="4343400"/>
            <a:ext cx="304800" cy="533400"/>
          </a:xfrm>
          <a:prstGeom prst="rightBrace">
            <a:avLst>
              <a:gd name="adj1" fmla="val 14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3429000" y="43434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Parity</a:t>
            </a:r>
          </a:p>
        </p:txBody>
      </p:sp>
      <p:sp>
        <p:nvSpPr>
          <p:cNvPr id="31756" name="AutoShape 16"/>
          <p:cNvSpPr>
            <a:spLocks noChangeArrowheads="1"/>
          </p:cNvSpPr>
          <p:nvPr/>
        </p:nvSpPr>
        <p:spPr bwMode="auto">
          <a:xfrm>
            <a:off x="4191000" y="5638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4802188" y="5562600"/>
            <a:ext cx="269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Angular-mon. porj.</a:t>
            </a:r>
          </a:p>
        </p:txBody>
      </p:sp>
      <p:sp>
        <p:nvSpPr>
          <p:cNvPr id="31758" name="AutoShape 18"/>
          <p:cNvSpPr>
            <a:spLocks/>
          </p:cNvSpPr>
          <p:nvPr/>
        </p:nvSpPr>
        <p:spPr bwMode="auto">
          <a:xfrm>
            <a:off x="3200400" y="51054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759" name="Text Box 19"/>
          <p:cNvSpPr txBox="1">
            <a:spLocks noChangeArrowheads="1"/>
          </p:cNvSpPr>
          <p:nvPr/>
        </p:nvSpPr>
        <p:spPr bwMode="auto">
          <a:xfrm>
            <a:off x="3717925" y="55626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/>
              <a:t>0</a:t>
            </a:r>
            <a:r>
              <a:rPr lang="en-US" altLang="ja-JP" b="0" baseline="30000" dirty="0"/>
              <a:t>+</a:t>
            </a:r>
            <a:endParaRPr lang="en-US" altLang="ja-JP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3452813" y="5300663"/>
            <a:ext cx="3894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B(E2; 2</a:t>
            </a:r>
            <a:r>
              <a:rPr lang="en-US" altLang="ja-JP" b="0" baseline="30000" dirty="0">
                <a:solidFill>
                  <a:srgbClr val="FFFF00"/>
                </a:solidFill>
              </a:rPr>
              <a:t>+</a:t>
            </a:r>
            <a:r>
              <a:rPr lang="en-US" altLang="ja-JP" b="0" dirty="0">
                <a:solidFill>
                  <a:srgbClr val="FFFF00"/>
                </a:solidFill>
              </a:rPr>
              <a:t> →0</a:t>
            </a:r>
            <a:r>
              <a:rPr lang="en-US" altLang="ja-JP" b="0" baseline="30000" dirty="0">
                <a:solidFill>
                  <a:srgbClr val="FFFF00"/>
                </a:solidFill>
              </a:rPr>
              <a:t>+</a:t>
            </a:r>
            <a:r>
              <a:rPr lang="en-US" altLang="ja-JP" b="0" dirty="0">
                <a:solidFill>
                  <a:srgbClr val="FFFF00"/>
                </a:solidFill>
              </a:rPr>
              <a:t>) = 0.63 e</a:t>
            </a:r>
            <a:r>
              <a:rPr lang="en-US" altLang="ja-JP" b="0" baseline="30000" dirty="0">
                <a:solidFill>
                  <a:srgbClr val="FFFF00"/>
                </a:solidFill>
              </a:rPr>
              <a:t>2</a:t>
            </a:r>
            <a:r>
              <a:rPr lang="en-US" altLang="ja-JP" b="0" dirty="0">
                <a:solidFill>
                  <a:srgbClr val="FFFF00"/>
                </a:solidFill>
              </a:rPr>
              <a:t>fm</a:t>
            </a:r>
            <a:r>
              <a:rPr lang="en-US" altLang="ja-JP" b="0" baseline="30000" dirty="0">
                <a:solidFill>
                  <a:srgbClr val="FFFF00"/>
                </a:solidFill>
              </a:rPr>
              <a:t>4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403225" y="381000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/>
              <a:t>B(E2) value of </a:t>
            </a:r>
            <a:r>
              <a:rPr lang="en-US" altLang="ja-JP" b="0" baseline="30000"/>
              <a:t>16</a:t>
            </a:r>
            <a:r>
              <a:rPr lang="en-US" altLang="ja-JP" b="0"/>
              <a:t>C</a:t>
            </a:r>
          </a:p>
        </p:txBody>
      </p:sp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39863"/>
            <a:ext cx="38735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4419600" y="2133600"/>
            <a:ext cx="4237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/>
              <a:t>N. Imai et al., PLB92, 062501(2004)</a:t>
            </a:r>
            <a:endParaRPr lang="en-US" altLang="ja-JP" b="0"/>
          </a:p>
        </p:txBody>
      </p:sp>
      <p:sp>
        <p:nvSpPr>
          <p:cNvPr id="33798" name="Line 12"/>
          <p:cNvSpPr>
            <a:spLocks noChangeShapeType="1"/>
          </p:cNvSpPr>
          <p:nvPr/>
        </p:nvSpPr>
        <p:spPr bwMode="auto">
          <a:xfrm>
            <a:off x="2179638" y="4876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799" name="Line 13"/>
          <p:cNvSpPr>
            <a:spLocks noChangeShapeType="1"/>
          </p:cNvSpPr>
          <p:nvPr/>
        </p:nvSpPr>
        <p:spPr bwMode="auto">
          <a:xfrm>
            <a:off x="2179638" y="60960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2255838" y="45100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/>
              <a:t>Ex = 1.77 (MeV) </a:t>
            </a:r>
          </a:p>
        </p:txBody>
      </p:sp>
      <p:sp>
        <p:nvSpPr>
          <p:cNvPr id="33801" name="Freeform 16"/>
          <p:cNvSpPr>
            <a:spLocks/>
          </p:cNvSpPr>
          <p:nvPr/>
        </p:nvSpPr>
        <p:spPr bwMode="auto">
          <a:xfrm>
            <a:off x="2865438" y="4876800"/>
            <a:ext cx="355600" cy="1219200"/>
          </a:xfrm>
          <a:custGeom>
            <a:avLst/>
            <a:gdLst>
              <a:gd name="T0" fmla="*/ 208 w 320"/>
              <a:gd name="T1" fmla="*/ 0 h 2256"/>
              <a:gd name="T2" fmla="*/ 16 w 320"/>
              <a:gd name="T3" fmla="*/ 288 h 2256"/>
              <a:gd name="T4" fmla="*/ 304 w 320"/>
              <a:gd name="T5" fmla="*/ 624 h 2256"/>
              <a:gd name="T6" fmla="*/ 112 w 320"/>
              <a:gd name="T7" fmla="*/ 960 h 2256"/>
              <a:gd name="T8" fmla="*/ 304 w 320"/>
              <a:gd name="T9" fmla="*/ 1248 h 2256"/>
              <a:gd name="T10" fmla="*/ 112 w 320"/>
              <a:gd name="T11" fmla="*/ 1584 h 2256"/>
              <a:gd name="T12" fmla="*/ 304 w 320"/>
              <a:gd name="T13" fmla="*/ 1968 h 2256"/>
              <a:gd name="T14" fmla="*/ 160 w 320"/>
              <a:gd name="T15" fmla="*/ 2256 h 2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2256"/>
              <a:gd name="T26" fmla="*/ 320 w 320"/>
              <a:gd name="T27" fmla="*/ 2256 h 22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2256">
                <a:moveTo>
                  <a:pt x="208" y="0"/>
                </a:moveTo>
                <a:cubicBezTo>
                  <a:pt x="104" y="92"/>
                  <a:pt x="0" y="184"/>
                  <a:pt x="16" y="288"/>
                </a:cubicBezTo>
                <a:cubicBezTo>
                  <a:pt x="32" y="392"/>
                  <a:pt x="288" y="512"/>
                  <a:pt x="304" y="624"/>
                </a:cubicBezTo>
                <a:cubicBezTo>
                  <a:pt x="320" y="736"/>
                  <a:pt x="112" y="856"/>
                  <a:pt x="112" y="960"/>
                </a:cubicBezTo>
                <a:cubicBezTo>
                  <a:pt x="112" y="1064"/>
                  <a:pt x="304" y="1144"/>
                  <a:pt x="304" y="1248"/>
                </a:cubicBezTo>
                <a:cubicBezTo>
                  <a:pt x="304" y="1352"/>
                  <a:pt x="112" y="1464"/>
                  <a:pt x="112" y="1584"/>
                </a:cubicBezTo>
                <a:cubicBezTo>
                  <a:pt x="112" y="1704"/>
                  <a:pt x="296" y="1856"/>
                  <a:pt x="304" y="1968"/>
                </a:cubicBezTo>
                <a:cubicBezTo>
                  <a:pt x="312" y="2080"/>
                  <a:pt x="236" y="2168"/>
                  <a:pt x="160" y="2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782763" y="58674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0</a:t>
            </a:r>
            <a:r>
              <a:rPr lang="en-US" altLang="ja-JP" b="0" baseline="30000"/>
              <a:t>+</a:t>
            </a: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1798638" y="46196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2</a:t>
            </a:r>
            <a:r>
              <a:rPr lang="en-US" altLang="ja-JP" b="0" baseline="30000"/>
              <a:t>+</a:t>
            </a:r>
          </a:p>
        </p:txBody>
      </p:sp>
      <p:sp>
        <p:nvSpPr>
          <p:cNvPr id="33804" name="Text Box 19"/>
          <p:cNvSpPr txBox="1">
            <a:spLocks noChangeArrowheads="1"/>
          </p:cNvSpPr>
          <p:nvPr/>
        </p:nvSpPr>
        <p:spPr bwMode="auto">
          <a:xfrm>
            <a:off x="4311650" y="2895600"/>
            <a:ext cx="460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Anomalously small B(E2) </a:t>
            </a:r>
            <a:r>
              <a:rPr lang="en-US" altLang="ja-JP" b="0" dirty="0" smtClean="0">
                <a:solidFill>
                  <a:srgbClr val="FFFF00"/>
                </a:solidFill>
              </a:rPr>
              <a:t>value</a:t>
            </a:r>
            <a:endParaRPr lang="en-US" altLang="ja-JP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ig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97025"/>
            <a:ext cx="48006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619250" y="60960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B(E2; 2</a:t>
            </a:r>
            <a:r>
              <a:rPr lang="en-US" altLang="ja-JP" b="0" baseline="30000"/>
              <a:t>+</a:t>
            </a:r>
            <a:r>
              <a:rPr lang="en-US" altLang="ja-JP" b="0"/>
              <a:t>→0</a:t>
            </a:r>
            <a:r>
              <a:rPr lang="en-US" altLang="ja-JP" b="0" baseline="30000"/>
              <a:t>+</a:t>
            </a:r>
            <a:r>
              <a:rPr lang="en-US" altLang="ja-JP" b="0"/>
              <a:t>)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124075" y="5967413"/>
            <a:ext cx="304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 i="1"/>
              <a:t>B(E2)</a:t>
            </a:r>
            <a:r>
              <a:rPr lang="en-US" altLang="ja-JP" sz="1800" b="0" i="1" baseline="-25000"/>
              <a:t>n</a:t>
            </a:r>
            <a:r>
              <a:rPr lang="en-US" altLang="ja-JP" sz="1800" b="0"/>
              <a:t>: Protons ⇔ Neutrons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24500" y="1524000"/>
            <a:ext cx="2628900" cy="1371600"/>
            <a:chOff x="3147" y="960"/>
            <a:chExt cx="1656" cy="864"/>
          </a:xfrm>
        </p:grpSpPr>
        <p:sp>
          <p:nvSpPr>
            <p:cNvPr id="35853" name="Text Box 7"/>
            <p:cNvSpPr txBox="1">
              <a:spLocks noChangeArrowheads="1"/>
            </p:cNvSpPr>
            <p:nvPr/>
          </p:nvSpPr>
          <p:spPr bwMode="auto">
            <a:xfrm>
              <a:off x="3216" y="1002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0" baseline="30000"/>
                <a:t>12</a:t>
              </a:r>
              <a:r>
                <a:rPr lang="en-US" altLang="ja-JP" sz="2000" b="0"/>
                <a:t>C</a:t>
              </a:r>
            </a:p>
          </p:txBody>
        </p:sp>
        <p:sp>
          <p:nvSpPr>
            <p:cNvPr id="35854" name="Text Box 8"/>
            <p:cNvSpPr txBox="1">
              <a:spLocks noChangeArrowheads="1"/>
            </p:cNvSpPr>
            <p:nvPr/>
          </p:nvSpPr>
          <p:spPr bwMode="auto">
            <a:xfrm>
              <a:off x="3274" y="1242"/>
              <a:ext cx="1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0"/>
                <a:t>R</a:t>
              </a:r>
              <a:r>
                <a:rPr lang="en-US" altLang="ja-JP" sz="2000" b="0" baseline="-25000"/>
                <a:t>1</a:t>
              </a:r>
              <a:r>
                <a:rPr lang="en-US" altLang="ja-JP" sz="2000" b="0"/>
                <a:t>: 2.5 fm,   </a:t>
              </a:r>
              <a:r>
                <a:rPr lang="en-US" altLang="ja-JP" sz="2000" b="0">
                  <a:latin typeface="Symbol" charset="2"/>
                  <a:sym typeface="Symbol" charset="2"/>
                </a:rPr>
                <a:t></a:t>
              </a:r>
              <a:r>
                <a:rPr lang="en-US" altLang="ja-JP" sz="2000" b="0"/>
                <a:t> = 0</a:t>
              </a:r>
            </a:p>
          </p:txBody>
        </p:sp>
        <p:sp>
          <p:nvSpPr>
            <p:cNvPr id="35855" name="Text Box 9"/>
            <p:cNvSpPr txBox="1">
              <a:spLocks noChangeArrowheads="1"/>
            </p:cNvSpPr>
            <p:nvPr/>
          </p:nvSpPr>
          <p:spPr bwMode="auto">
            <a:xfrm>
              <a:off x="3312" y="1530"/>
              <a:ext cx="8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0"/>
                <a:t>7.00 e</a:t>
              </a:r>
              <a:r>
                <a:rPr lang="en-US" altLang="ja-JP" sz="2000" b="0" baseline="30000"/>
                <a:t>2</a:t>
              </a:r>
              <a:r>
                <a:rPr lang="en-US" altLang="ja-JP" sz="2000" b="0"/>
                <a:t>fm</a:t>
              </a:r>
              <a:r>
                <a:rPr lang="en-US" altLang="ja-JP" sz="2000" b="0" baseline="30000"/>
                <a:t>4</a:t>
              </a:r>
              <a:endParaRPr lang="en-US" altLang="ja-JP" sz="2000" b="0"/>
            </a:p>
          </p:txBody>
        </p:sp>
        <p:sp>
          <p:nvSpPr>
            <p:cNvPr id="35856" name="Text Box 10"/>
            <p:cNvSpPr txBox="1">
              <a:spLocks noChangeArrowheads="1"/>
            </p:cNvSpPr>
            <p:nvPr/>
          </p:nvSpPr>
          <p:spPr bwMode="auto">
            <a:xfrm>
              <a:off x="3552" y="1014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 b="0"/>
                <a:t>(3</a:t>
              </a:r>
              <a:r>
                <a:rPr lang="en-US" altLang="ja-JP" sz="1800" b="0">
                  <a:latin typeface="Symbol" charset="2"/>
                  <a:sym typeface="Symbol" charset="2"/>
                </a:rPr>
                <a:t></a:t>
              </a:r>
              <a:r>
                <a:rPr lang="en-US" altLang="ja-JP" sz="1800" b="0"/>
                <a:t>-clusters)</a:t>
              </a:r>
              <a:endParaRPr lang="en-US" altLang="ja-JP" b="0"/>
            </a:p>
          </p:txBody>
        </p:sp>
        <p:sp>
          <p:nvSpPr>
            <p:cNvPr id="35857" name="AutoShape 13"/>
            <p:cNvSpPr>
              <a:spLocks noChangeArrowheads="1"/>
            </p:cNvSpPr>
            <p:nvPr/>
          </p:nvSpPr>
          <p:spPr bwMode="auto">
            <a:xfrm>
              <a:off x="3147" y="960"/>
              <a:ext cx="1656" cy="864"/>
            </a:xfrm>
            <a:prstGeom prst="roundRect">
              <a:avLst>
                <a:gd name="adj" fmla="val 8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90800" y="3571875"/>
            <a:ext cx="5638800" cy="457200"/>
            <a:chOff x="1632" y="2250"/>
            <a:chExt cx="3552" cy="288"/>
          </a:xfrm>
        </p:grpSpPr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301" y="2250"/>
              <a:ext cx="1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solidFill>
                    <a:srgbClr val="FF0000"/>
                  </a:solidFill>
                </a:rPr>
                <a:t>Proton-deformation</a:t>
              </a:r>
              <a:endParaRPr lang="en-US" altLang="ja-JP" b="0"/>
            </a:p>
          </p:txBody>
        </p:sp>
        <p:sp>
          <p:nvSpPr>
            <p:cNvPr id="35852" name="Line 14"/>
            <p:cNvSpPr>
              <a:spLocks noChangeShapeType="1"/>
            </p:cNvSpPr>
            <p:nvPr/>
          </p:nvSpPr>
          <p:spPr bwMode="auto">
            <a:xfrm>
              <a:off x="1632" y="2496"/>
              <a:ext cx="35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90800" y="4681538"/>
            <a:ext cx="5715000" cy="457200"/>
            <a:chOff x="1632" y="2949"/>
            <a:chExt cx="3600" cy="288"/>
          </a:xfrm>
          <a:effectLst>
            <a:glow rad="38100">
              <a:srgbClr val="0000FF">
                <a:alpha val="75000"/>
              </a:srgbClr>
            </a:glow>
          </a:effectLst>
        </p:grpSpPr>
        <p:sp>
          <p:nvSpPr>
            <p:cNvPr id="35849" name="Text Box 12"/>
            <p:cNvSpPr txBox="1">
              <a:spLocks noChangeArrowheads="1"/>
            </p:cNvSpPr>
            <p:nvPr/>
          </p:nvSpPr>
          <p:spPr bwMode="auto">
            <a:xfrm>
              <a:off x="3302" y="2949"/>
              <a:ext cx="18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rgbClr val="FFFF00"/>
                  </a:solidFill>
                </a:rPr>
                <a:t>Neutron-deformation</a:t>
              </a:r>
            </a:p>
          </p:txBody>
        </p:sp>
        <p:sp>
          <p:nvSpPr>
            <p:cNvPr id="35850" name="Line 15"/>
            <p:cNvSpPr>
              <a:spLocks noChangeShapeType="1"/>
            </p:cNvSpPr>
            <p:nvPr/>
          </p:nvSpPr>
          <p:spPr bwMode="auto">
            <a:xfrm>
              <a:off x="1632" y="3216"/>
              <a:ext cx="36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3851275" y="11255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(e</a:t>
            </a:r>
            <a:r>
              <a:rPr lang="en-US" altLang="ja-JP" b="0" baseline="30000"/>
              <a:t>2</a:t>
            </a:r>
            <a:r>
              <a:rPr lang="en-US" altLang="ja-JP" b="0"/>
              <a:t>fm</a:t>
            </a:r>
            <a:r>
              <a:rPr lang="en-US" altLang="ja-JP" b="0" baseline="30000"/>
              <a:t>4</a:t>
            </a:r>
            <a:r>
              <a:rPr lang="en-US" altLang="ja-JP" b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6308725" y="32004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0.01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668838" y="32004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2.99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3111500" y="4724400"/>
            <a:ext cx="4251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0"/>
              <a:t>[1] Y. Kanada-En’yo, PRC71 (2005), 014310.</a:t>
            </a:r>
            <a:endParaRPr lang="en-US" altLang="ja-JP" b="0"/>
          </a:p>
        </p:txBody>
      </p:sp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3227388" y="32004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3.51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6270625" y="2590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1.51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3227388" y="19812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6.8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>
            <a:off x="4668838" y="19812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5.9</a:t>
            </a: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6272213" y="19812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1.4</a:t>
            </a:r>
          </a:p>
        </p:txBody>
      </p:sp>
      <p:sp>
        <p:nvSpPr>
          <p:cNvPr id="36874" name="Text Box 19"/>
          <p:cNvSpPr txBox="1">
            <a:spLocks noChangeArrowheads="1"/>
          </p:cNvSpPr>
          <p:nvPr/>
        </p:nvSpPr>
        <p:spPr bwMode="auto">
          <a:xfrm>
            <a:off x="3151188" y="1295400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12</a:t>
            </a:r>
            <a:r>
              <a:rPr lang="en-US" altLang="ja-JP" b="0"/>
              <a:t>C</a:t>
            </a:r>
          </a:p>
        </p:txBody>
      </p:sp>
      <p:sp>
        <p:nvSpPr>
          <p:cNvPr id="36875" name="Text Box 20"/>
          <p:cNvSpPr txBox="1">
            <a:spLocks noChangeArrowheads="1"/>
          </p:cNvSpPr>
          <p:nvPr/>
        </p:nvSpPr>
        <p:spPr bwMode="auto">
          <a:xfrm>
            <a:off x="4572000" y="1295400"/>
            <a:ext cx="63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14</a:t>
            </a:r>
            <a:r>
              <a:rPr lang="en-US" altLang="ja-JP" b="0"/>
              <a:t>C</a:t>
            </a:r>
          </a:p>
        </p:txBody>
      </p:sp>
      <p:sp>
        <p:nvSpPr>
          <p:cNvPr id="36876" name="Text Box 21"/>
          <p:cNvSpPr txBox="1">
            <a:spLocks noChangeArrowheads="1"/>
          </p:cNvSpPr>
          <p:nvPr/>
        </p:nvSpPr>
        <p:spPr bwMode="auto">
          <a:xfrm>
            <a:off x="6173788" y="1295400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16</a:t>
            </a:r>
            <a:r>
              <a:rPr lang="en-US" altLang="ja-JP" b="0"/>
              <a:t>C</a:t>
            </a:r>
          </a:p>
        </p:txBody>
      </p:sp>
      <p:sp>
        <p:nvSpPr>
          <p:cNvPr id="36877" name="Text Box 22"/>
          <p:cNvSpPr txBox="1">
            <a:spLocks noChangeArrowheads="1"/>
          </p:cNvSpPr>
          <p:nvPr/>
        </p:nvSpPr>
        <p:spPr bwMode="auto">
          <a:xfrm>
            <a:off x="381000" y="3962400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Experiment [3, 4]</a:t>
            </a:r>
          </a:p>
        </p:txBody>
      </p:sp>
      <p:sp>
        <p:nvSpPr>
          <p:cNvPr id="36878" name="Text Box 24"/>
          <p:cNvSpPr txBox="1">
            <a:spLocks noChangeArrowheads="1"/>
          </p:cNvSpPr>
          <p:nvPr/>
        </p:nvSpPr>
        <p:spPr bwMode="auto">
          <a:xfrm>
            <a:off x="457200" y="19812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AMD [1]</a:t>
            </a:r>
          </a:p>
        </p:txBody>
      </p:sp>
      <p:sp>
        <p:nvSpPr>
          <p:cNvPr id="36879" name="Text Box 25"/>
          <p:cNvSpPr txBox="1">
            <a:spLocks noChangeArrowheads="1"/>
          </p:cNvSpPr>
          <p:nvPr/>
        </p:nvSpPr>
        <p:spPr bwMode="auto">
          <a:xfrm>
            <a:off x="304800" y="26670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14</a:t>
            </a:r>
            <a:r>
              <a:rPr lang="en-US" altLang="ja-JP" b="0"/>
              <a:t>C+2n [2]</a:t>
            </a:r>
          </a:p>
        </p:txBody>
      </p:sp>
      <p:sp>
        <p:nvSpPr>
          <p:cNvPr id="36880" name="Text Box 26"/>
          <p:cNvSpPr txBox="1">
            <a:spLocks noChangeArrowheads="1"/>
          </p:cNvSpPr>
          <p:nvPr/>
        </p:nvSpPr>
        <p:spPr bwMode="auto">
          <a:xfrm>
            <a:off x="381000" y="32004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SMSO(Present)</a:t>
            </a:r>
          </a:p>
        </p:txBody>
      </p:sp>
      <p:sp>
        <p:nvSpPr>
          <p:cNvPr id="36881" name="Text Box 27"/>
          <p:cNvSpPr txBox="1">
            <a:spLocks noChangeArrowheads="1"/>
          </p:cNvSpPr>
          <p:nvPr/>
        </p:nvSpPr>
        <p:spPr bwMode="auto">
          <a:xfrm>
            <a:off x="7153275" y="2590800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(e</a:t>
            </a:r>
            <a:r>
              <a:rPr lang="en-US" altLang="ja-JP" b="0" baseline="-25000"/>
              <a:t>n</a:t>
            </a:r>
            <a:r>
              <a:rPr lang="en-US" altLang="ja-JP" b="0"/>
              <a:t>=0.159)</a:t>
            </a:r>
          </a:p>
        </p:txBody>
      </p:sp>
      <p:sp>
        <p:nvSpPr>
          <p:cNvPr id="36882" name="Text Box 28"/>
          <p:cNvSpPr txBox="1">
            <a:spLocks noChangeArrowheads="1"/>
          </p:cNvSpPr>
          <p:nvPr/>
        </p:nvSpPr>
        <p:spPr bwMode="auto">
          <a:xfrm>
            <a:off x="3074988" y="3962400"/>
            <a:ext cx="119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8.2±0.1</a:t>
            </a:r>
          </a:p>
        </p:txBody>
      </p:sp>
      <p:sp>
        <p:nvSpPr>
          <p:cNvPr id="36883" name="Text Box 29"/>
          <p:cNvSpPr txBox="1">
            <a:spLocks noChangeArrowheads="1"/>
          </p:cNvSpPr>
          <p:nvPr/>
        </p:nvSpPr>
        <p:spPr bwMode="auto">
          <a:xfrm>
            <a:off x="4373563" y="39624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3.74±0.5</a:t>
            </a:r>
          </a:p>
        </p:txBody>
      </p:sp>
      <p:sp>
        <p:nvSpPr>
          <p:cNvPr id="36884" name="Text Box 31"/>
          <p:cNvSpPr txBox="1">
            <a:spLocks noChangeArrowheads="1"/>
          </p:cNvSpPr>
          <p:nvPr/>
        </p:nvSpPr>
        <p:spPr bwMode="auto">
          <a:xfrm>
            <a:off x="6086475" y="39624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0.63±0.12</a:t>
            </a:r>
          </a:p>
        </p:txBody>
      </p:sp>
      <p:sp>
        <p:nvSpPr>
          <p:cNvPr id="36885" name="Text Box 34"/>
          <p:cNvSpPr txBox="1">
            <a:spLocks noChangeArrowheads="1"/>
          </p:cNvSpPr>
          <p:nvPr/>
        </p:nvSpPr>
        <p:spPr bwMode="auto">
          <a:xfrm>
            <a:off x="3114675" y="5072063"/>
            <a:ext cx="508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0"/>
              <a:t>[2] W. Horiuchi and Y. Suzuki, PRC73 (2005), 037304.</a:t>
            </a:r>
          </a:p>
        </p:txBody>
      </p:sp>
      <p:sp>
        <p:nvSpPr>
          <p:cNvPr id="36886" name="Text Box 35"/>
          <p:cNvSpPr txBox="1">
            <a:spLocks noChangeArrowheads="1"/>
          </p:cNvSpPr>
          <p:nvPr/>
        </p:nvSpPr>
        <p:spPr bwMode="auto">
          <a:xfrm>
            <a:off x="3124200" y="5422900"/>
            <a:ext cx="383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0"/>
              <a:t>[3] N. Imai et al., PRL92 (2004), 062501.</a:t>
            </a:r>
          </a:p>
        </p:txBody>
      </p:sp>
      <p:sp>
        <p:nvSpPr>
          <p:cNvPr id="36887" name="Text Box 36"/>
          <p:cNvSpPr txBox="1">
            <a:spLocks noChangeArrowheads="1"/>
          </p:cNvSpPr>
          <p:nvPr/>
        </p:nvSpPr>
        <p:spPr bwMode="auto">
          <a:xfrm>
            <a:off x="3124200" y="5759450"/>
            <a:ext cx="533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600" b="0"/>
              <a:t>[4] S. Raman et al., At. Data Nucl. Data Tabl. 36, (1987).</a:t>
            </a:r>
          </a:p>
        </p:txBody>
      </p:sp>
      <p:sp>
        <p:nvSpPr>
          <p:cNvPr id="36888" name="Line 38"/>
          <p:cNvSpPr>
            <a:spLocks noChangeShapeType="1"/>
          </p:cNvSpPr>
          <p:nvPr/>
        </p:nvSpPr>
        <p:spPr bwMode="auto">
          <a:xfrm>
            <a:off x="228600" y="38862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89" name="Line 42"/>
          <p:cNvSpPr>
            <a:spLocks noChangeShapeType="1"/>
          </p:cNvSpPr>
          <p:nvPr/>
        </p:nvSpPr>
        <p:spPr bwMode="auto">
          <a:xfrm>
            <a:off x="228600" y="44196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90" name="Line 43"/>
          <p:cNvSpPr>
            <a:spLocks noChangeShapeType="1"/>
          </p:cNvSpPr>
          <p:nvPr/>
        </p:nvSpPr>
        <p:spPr bwMode="auto">
          <a:xfrm>
            <a:off x="228600" y="4462463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91" name="Line 44"/>
          <p:cNvSpPr>
            <a:spLocks noChangeShapeType="1"/>
          </p:cNvSpPr>
          <p:nvPr/>
        </p:nvSpPr>
        <p:spPr bwMode="auto">
          <a:xfrm>
            <a:off x="228600" y="18288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92" name="Line 45"/>
          <p:cNvSpPr>
            <a:spLocks noChangeShapeType="1"/>
          </p:cNvSpPr>
          <p:nvPr/>
        </p:nvSpPr>
        <p:spPr bwMode="auto">
          <a:xfrm>
            <a:off x="228600" y="11430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93" name="Line 46"/>
          <p:cNvSpPr>
            <a:spLocks noChangeShapeType="1"/>
          </p:cNvSpPr>
          <p:nvPr/>
        </p:nvSpPr>
        <p:spPr bwMode="auto">
          <a:xfrm>
            <a:off x="228600" y="1185863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894" name="Text Box 48"/>
          <p:cNvSpPr txBox="1">
            <a:spLocks noChangeArrowheads="1"/>
          </p:cNvSpPr>
          <p:nvPr/>
        </p:nvSpPr>
        <p:spPr bwMode="auto">
          <a:xfrm>
            <a:off x="381000" y="30480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Comparison</a:t>
            </a:r>
          </a:p>
        </p:txBody>
      </p:sp>
      <p:sp>
        <p:nvSpPr>
          <p:cNvPr id="36898" name="Text Box 53"/>
          <p:cNvSpPr txBox="1">
            <a:spLocks noChangeArrowheads="1"/>
          </p:cNvSpPr>
          <p:nvPr/>
        </p:nvSpPr>
        <p:spPr bwMode="auto">
          <a:xfrm>
            <a:off x="3851275" y="404813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B(E2; 2</a:t>
            </a:r>
            <a:r>
              <a:rPr lang="en-US" altLang="ja-JP" b="0" baseline="30000"/>
              <a:t>+</a:t>
            </a:r>
            <a:r>
              <a:rPr lang="en-US" altLang="ja-JP" b="0"/>
              <a:t>→0</a:t>
            </a:r>
            <a:r>
              <a:rPr lang="en-US" altLang="ja-JP" b="0" baseline="30000"/>
              <a:t>+</a:t>
            </a:r>
            <a:r>
              <a:rPr lang="en-US" altLang="ja-JP" b="0"/>
              <a:t>)</a:t>
            </a:r>
          </a:p>
        </p:txBody>
      </p:sp>
      <p:sp>
        <p:nvSpPr>
          <p:cNvPr id="36899" name="Text Box 54"/>
          <p:cNvSpPr txBox="1">
            <a:spLocks noChangeArrowheads="1"/>
          </p:cNvSpPr>
          <p:nvPr/>
        </p:nvSpPr>
        <p:spPr bwMode="auto">
          <a:xfrm>
            <a:off x="7235825" y="549275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(e</a:t>
            </a:r>
            <a:r>
              <a:rPr lang="en-US" altLang="ja-JP" b="0" baseline="30000"/>
              <a:t>2</a:t>
            </a:r>
            <a:r>
              <a:rPr lang="en-US" altLang="ja-JP" b="0"/>
              <a:t>fm</a:t>
            </a:r>
            <a:r>
              <a:rPr lang="en-US" altLang="ja-JP" b="0" baseline="30000"/>
              <a:t>4</a:t>
            </a:r>
            <a:r>
              <a:rPr lang="en-US" altLang="ja-JP" b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5410200" cy="914400"/>
          </a:xfrm>
        </p:spPr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Introduction</a:t>
            </a:r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Picture 2" descr="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52994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172200" y="2057400"/>
            <a:ext cx="25145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0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“A Cluster state</a:t>
            </a:r>
          </a:p>
          <a:p>
            <a:r>
              <a:rPr lang="en-US" altLang="ja-JP" b="0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appears near </a:t>
            </a:r>
          </a:p>
          <a:p>
            <a:r>
              <a:rPr lang="en-US" altLang="ja-JP" b="0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its threshold”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9800" y="1219200"/>
            <a:ext cx="2351124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glow rad="25400">
              <a:srgbClr val="FFFF00">
                <a:alpha val="75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0" dirty="0" smtClean="0">
                <a:latin typeface="メイリオ"/>
                <a:ea typeface="メイリオ"/>
                <a:cs typeface="メイリオ"/>
              </a:rPr>
              <a:t>Ikeda diagram</a:t>
            </a:r>
            <a:endParaRPr kumimoji="1" lang="ja-JP" altLang="en-US" b="0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3</a:t>
            </a:r>
            <a:r>
              <a:rPr lang="en-US" altLang="ja-JP" b="0">
                <a:latin typeface="Symbol" charset="2"/>
                <a:sym typeface="Symbol" charset="2"/>
              </a:rPr>
              <a:t></a:t>
            </a:r>
            <a:r>
              <a:rPr lang="en-US" altLang="ja-JP" b="0"/>
              <a:t>-cluster state of </a:t>
            </a:r>
            <a:r>
              <a:rPr lang="en-US" altLang="ja-JP" b="0" baseline="30000"/>
              <a:t>16</a:t>
            </a:r>
            <a:r>
              <a:rPr lang="en-US" altLang="ja-JP" b="0"/>
              <a:t>C</a:t>
            </a:r>
          </a:p>
        </p:txBody>
      </p:sp>
      <p:pic>
        <p:nvPicPr>
          <p:cNvPr id="38915" name="Picture 3" descr="fig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5181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66925" y="5757863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Base 1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057400" y="63246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</a:rPr>
              <a:t>Base 2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68675" y="5243513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</a:t>
            </a:r>
            <a:r>
              <a:rPr lang="en-US" altLang="ja-JP" b="0" baseline="-25000"/>
              <a:t>1</a:t>
            </a:r>
            <a:endParaRPr lang="en-US" altLang="ja-JP" b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0388" y="525938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Symbol" charset="2"/>
                <a:sym typeface="Symbol" charset="2"/>
              </a:rPr>
              <a:t>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336925" y="5762625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0.5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52800" y="63246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</a:rPr>
              <a:t>2.5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249738" y="5762625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0.8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268788" y="63246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</a:rPr>
              <a:t>0.0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0" y="1905000"/>
            <a:ext cx="3597275" cy="838200"/>
            <a:chOff x="2400" y="1200"/>
            <a:chExt cx="2266" cy="528"/>
          </a:xfrm>
          <a:effectLst>
            <a:glow rad="50800">
              <a:schemeClr val="bg1">
                <a:alpha val="35000"/>
              </a:schemeClr>
            </a:glow>
          </a:effectLst>
        </p:grpSpPr>
        <p:sp>
          <p:nvSpPr>
            <p:cNvPr id="38928" name="AutoShape 13"/>
            <p:cNvSpPr>
              <a:spLocks noChangeArrowheads="1"/>
            </p:cNvSpPr>
            <p:nvPr/>
          </p:nvSpPr>
          <p:spPr bwMode="auto">
            <a:xfrm>
              <a:off x="2400" y="1200"/>
              <a:ext cx="1104" cy="52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29" name="Text Box 14"/>
            <p:cNvSpPr txBox="1">
              <a:spLocks noChangeArrowheads="1"/>
            </p:cNvSpPr>
            <p:nvPr/>
          </p:nvSpPr>
          <p:spPr bwMode="auto">
            <a:xfrm>
              <a:off x="3590" y="1326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rgbClr val="FFFF00"/>
                  </a:solidFill>
                </a:rPr>
                <a:t>Cluster-like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0" y="3429000"/>
            <a:ext cx="4257675" cy="838200"/>
            <a:chOff x="2400" y="2160"/>
            <a:chExt cx="2682" cy="528"/>
          </a:xfrm>
        </p:grpSpPr>
        <p:sp>
          <p:nvSpPr>
            <p:cNvPr id="38926" name="AutoShape 12"/>
            <p:cNvSpPr>
              <a:spLocks noChangeArrowheads="1"/>
            </p:cNvSpPr>
            <p:nvPr/>
          </p:nvSpPr>
          <p:spPr bwMode="auto">
            <a:xfrm>
              <a:off x="2400" y="2160"/>
              <a:ext cx="1104" cy="52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3600" y="2256"/>
              <a:ext cx="14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solidFill>
                    <a:srgbClr val="FF0000"/>
                  </a:solidFill>
                </a:rPr>
                <a:t>Shell-model-like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685800"/>
          </a:xfrm>
        </p:spPr>
        <p:txBody>
          <a:bodyPr/>
          <a:lstStyle/>
          <a:p>
            <a:r>
              <a:rPr lang="en-US" altLang="ja-JP"/>
              <a:t>Summary 1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806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 dirty="0">
                <a:solidFill>
                  <a:srgbClr val="FFFF00"/>
                </a:solidFill>
              </a:rPr>
              <a:t>“Cluster-shell competition described by a few parameters”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sp>
        <p:nvSpPr>
          <p:cNvPr id="40964" name="Text Box 21"/>
          <p:cNvSpPr txBox="1">
            <a:spLocks noChangeArrowheads="1"/>
          </p:cNvSpPr>
          <p:nvPr/>
        </p:nvSpPr>
        <p:spPr bwMode="auto">
          <a:xfrm>
            <a:off x="1127125" y="1600200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/>
              <a:t>Isotope dependence of the cluster-shell competition</a:t>
            </a:r>
          </a:p>
        </p:txBody>
      </p:sp>
      <p:sp>
        <p:nvSpPr>
          <p:cNvPr id="40965" name="Text Box 27"/>
          <p:cNvSpPr txBox="1">
            <a:spLocks noChangeArrowheads="1"/>
          </p:cNvSpPr>
          <p:nvPr/>
        </p:nvSpPr>
        <p:spPr bwMode="auto">
          <a:xfrm>
            <a:off x="2570163" y="2743200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12</a:t>
            </a:r>
            <a:r>
              <a:rPr lang="en-US" altLang="ja-JP" b="0"/>
              <a:t>C</a:t>
            </a:r>
          </a:p>
        </p:txBody>
      </p:sp>
      <p:sp>
        <p:nvSpPr>
          <p:cNvPr id="40966" name="Text Box 28"/>
          <p:cNvSpPr txBox="1">
            <a:spLocks noChangeArrowheads="1"/>
          </p:cNvSpPr>
          <p:nvPr/>
        </p:nvSpPr>
        <p:spPr bwMode="auto">
          <a:xfrm>
            <a:off x="3657600" y="2743200"/>
            <a:ext cx="63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14</a:t>
            </a:r>
            <a:r>
              <a:rPr lang="en-US" altLang="ja-JP" b="0"/>
              <a:t>C</a:t>
            </a:r>
          </a:p>
        </p:txBody>
      </p:sp>
      <p:sp>
        <p:nvSpPr>
          <p:cNvPr id="40967" name="Text Box 29"/>
          <p:cNvSpPr txBox="1">
            <a:spLocks noChangeArrowheads="1"/>
          </p:cNvSpPr>
          <p:nvPr/>
        </p:nvSpPr>
        <p:spPr bwMode="auto">
          <a:xfrm>
            <a:off x="4859338" y="2743200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16</a:t>
            </a:r>
            <a:r>
              <a:rPr lang="en-US" altLang="ja-JP" b="0"/>
              <a:t>C</a:t>
            </a:r>
          </a:p>
        </p:txBody>
      </p:sp>
      <p:sp>
        <p:nvSpPr>
          <p:cNvPr id="40968" name="Text Box 30"/>
          <p:cNvSpPr txBox="1">
            <a:spLocks noChangeArrowheads="1"/>
          </p:cNvSpPr>
          <p:nvPr/>
        </p:nvSpPr>
        <p:spPr bwMode="auto">
          <a:xfrm>
            <a:off x="2073275" y="32004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</a:t>
            </a:r>
            <a:r>
              <a:rPr lang="en-US" altLang="ja-JP" b="0" baseline="-25000"/>
              <a:t>1</a:t>
            </a:r>
            <a:endParaRPr lang="en-US" altLang="ja-JP" b="0"/>
          </a:p>
        </p:txBody>
      </p:sp>
      <p:sp>
        <p:nvSpPr>
          <p:cNvPr id="40969" name="Text Box 31"/>
          <p:cNvSpPr txBox="1">
            <a:spLocks noChangeArrowheads="1"/>
          </p:cNvSpPr>
          <p:nvPr/>
        </p:nvSpPr>
        <p:spPr bwMode="auto">
          <a:xfrm>
            <a:off x="21209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Symbol" charset="2"/>
                <a:sym typeface="Symbol" charset="2"/>
              </a:rPr>
              <a:t></a:t>
            </a:r>
          </a:p>
        </p:txBody>
      </p:sp>
      <p:sp>
        <p:nvSpPr>
          <p:cNvPr id="40970" name="AutoShape 33"/>
          <p:cNvSpPr>
            <a:spLocks noChangeArrowheads="1"/>
          </p:cNvSpPr>
          <p:nvPr/>
        </p:nvSpPr>
        <p:spPr bwMode="auto">
          <a:xfrm rot="10800000" flipH="1">
            <a:off x="2819400" y="3276600"/>
            <a:ext cx="2590800" cy="381000"/>
          </a:xfrm>
          <a:custGeom>
            <a:avLst/>
            <a:gdLst>
              <a:gd name="T0" fmla="*/ 2187547 w 21600"/>
              <a:gd name="T1" fmla="*/ 0 h 21600"/>
              <a:gd name="T2" fmla="*/ 0 w 21600"/>
              <a:gd name="T3" fmla="*/ 190500 h 21600"/>
              <a:gd name="T4" fmla="*/ 2187547 w 21600"/>
              <a:gd name="T5" fmla="*/ 381000 h 21600"/>
              <a:gd name="T6" fmla="*/ 2590800 w 21600"/>
              <a:gd name="T7" fmla="*/ 1905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130 h 21600"/>
              <a:gd name="T14" fmla="*/ 19835 w 21600"/>
              <a:gd name="T15" fmla="*/ 164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238" y="0"/>
                </a:moveTo>
                <a:lnTo>
                  <a:pt x="18238" y="5130"/>
                </a:lnTo>
                <a:lnTo>
                  <a:pt x="3375" y="5130"/>
                </a:lnTo>
                <a:lnTo>
                  <a:pt x="3375" y="16470"/>
                </a:lnTo>
                <a:lnTo>
                  <a:pt x="18238" y="16470"/>
                </a:lnTo>
                <a:lnTo>
                  <a:pt x="182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130"/>
                </a:moveTo>
                <a:lnTo>
                  <a:pt x="1350" y="16470"/>
                </a:lnTo>
                <a:lnTo>
                  <a:pt x="2700" y="16470"/>
                </a:lnTo>
                <a:lnTo>
                  <a:pt x="2700" y="5130"/>
                </a:lnTo>
                <a:close/>
              </a:path>
              <a:path w="21600" h="21600">
                <a:moveTo>
                  <a:pt x="0" y="5130"/>
                </a:moveTo>
                <a:lnTo>
                  <a:pt x="0" y="16470"/>
                </a:lnTo>
                <a:lnTo>
                  <a:pt x="675" y="16470"/>
                </a:lnTo>
                <a:lnTo>
                  <a:pt x="675" y="513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971" name="AutoShape 34"/>
          <p:cNvSpPr>
            <a:spLocks noChangeArrowheads="1"/>
          </p:cNvSpPr>
          <p:nvPr/>
        </p:nvSpPr>
        <p:spPr bwMode="auto">
          <a:xfrm>
            <a:off x="2895600" y="4724400"/>
            <a:ext cx="2590800" cy="381000"/>
          </a:xfrm>
          <a:custGeom>
            <a:avLst/>
            <a:gdLst>
              <a:gd name="T0" fmla="*/ 2187547 w 21600"/>
              <a:gd name="T1" fmla="*/ 0 h 21600"/>
              <a:gd name="T2" fmla="*/ 0 w 21600"/>
              <a:gd name="T3" fmla="*/ 190500 h 21600"/>
              <a:gd name="T4" fmla="*/ 2187547 w 21600"/>
              <a:gd name="T5" fmla="*/ 381000 h 21600"/>
              <a:gd name="T6" fmla="*/ 2590800 w 21600"/>
              <a:gd name="T7" fmla="*/ 1905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130 h 21600"/>
              <a:gd name="T14" fmla="*/ 19835 w 21600"/>
              <a:gd name="T15" fmla="*/ 164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238" y="0"/>
                </a:moveTo>
                <a:lnTo>
                  <a:pt x="18238" y="5130"/>
                </a:lnTo>
                <a:lnTo>
                  <a:pt x="3375" y="5130"/>
                </a:lnTo>
                <a:lnTo>
                  <a:pt x="3375" y="16470"/>
                </a:lnTo>
                <a:lnTo>
                  <a:pt x="18238" y="16470"/>
                </a:lnTo>
                <a:lnTo>
                  <a:pt x="182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130"/>
                </a:moveTo>
                <a:lnTo>
                  <a:pt x="1350" y="16470"/>
                </a:lnTo>
                <a:lnTo>
                  <a:pt x="2700" y="16470"/>
                </a:lnTo>
                <a:lnTo>
                  <a:pt x="2700" y="5130"/>
                </a:lnTo>
                <a:close/>
              </a:path>
              <a:path w="21600" h="21600">
                <a:moveTo>
                  <a:pt x="0" y="5130"/>
                </a:moveTo>
                <a:lnTo>
                  <a:pt x="0" y="16470"/>
                </a:lnTo>
                <a:lnTo>
                  <a:pt x="675" y="16470"/>
                </a:lnTo>
                <a:lnTo>
                  <a:pt x="675" y="513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972" name="AutoShape 36"/>
          <p:cNvSpPr>
            <a:spLocks/>
          </p:cNvSpPr>
          <p:nvPr/>
        </p:nvSpPr>
        <p:spPr bwMode="auto">
          <a:xfrm>
            <a:off x="1905000" y="32766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973" name="Text Box 37"/>
          <p:cNvSpPr txBox="1">
            <a:spLocks noChangeArrowheads="1"/>
          </p:cNvSpPr>
          <p:nvPr/>
        </p:nvSpPr>
        <p:spPr bwMode="auto">
          <a:xfrm>
            <a:off x="1116013" y="3979863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/>
              <a:t>12</a:t>
            </a:r>
            <a:r>
              <a:rPr lang="en-US" altLang="ja-JP" b="0"/>
              <a:t>C</a:t>
            </a:r>
          </a:p>
        </p:txBody>
      </p:sp>
      <p:sp>
        <p:nvSpPr>
          <p:cNvPr id="40974" name="Text Box 38"/>
          <p:cNvSpPr txBox="1">
            <a:spLocks noChangeArrowheads="1"/>
          </p:cNvSpPr>
          <p:nvPr/>
        </p:nvSpPr>
        <p:spPr bwMode="auto">
          <a:xfrm>
            <a:off x="2768600" y="3870325"/>
            <a:ext cx="614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i="1">
                <a:solidFill>
                  <a:srgbClr val="FF0000"/>
                </a:solidFill>
              </a:rPr>
              <a:t>Shrinkage of 3</a:t>
            </a:r>
            <a:r>
              <a:rPr lang="en-US" altLang="ja-JP" sz="2000" b="0" i="1">
                <a:solidFill>
                  <a:srgbClr val="FF0000"/>
                </a:solidFill>
                <a:latin typeface="Symbol" charset="2"/>
                <a:sym typeface="Symbol" charset="2"/>
              </a:rPr>
              <a:t></a:t>
            </a:r>
            <a:r>
              <a:rPr lang="en-US" altLang="ja-JP" sz="2000" b="0" i="1">
                <a:solidFill>
                  <a:srgbClr val="FF0000"/>
                </a:solidFill>
              </a:rPr>
              <a:t>-clusters due to the valence neutrons</a:t>
            </a:r>
            <a:endParaRPr lang="en-US" altLang="ja-JP" b="0">
              <a:solidFill>
                <a:srgbClr val="FF0000"/>
              </a:solidFill>
            </a:endParaRPr>
          </a:p>
        </p:txBody>
      </p:sp>
      <p:sp>
        <p:nvSpPr>
          <p:cNvPr id="40975" name="Text Box 39"/>
          <p:cNvSpPr txBox="1">
            <a:spLocks noChangeArrowheads="1"/>
          </p:cNvSpPr>
          <p:nvPr/>
        </p:nvSpPr>
        <p:spPr bwMode="auto">
          <a:xfrm>
            <a:off x="2895600" y="5334000"/>
            <a:ext cx="319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i="1" dirty="0">
                <a:solidFill>
                  <a:srgbClr val="FFFF00"/>
                </a:solidFill>
              </a:rPr>
              <a:t>Dissolution of an </a:t>
            </a:r>
            <a:r>
              <a:rPr lang="en-US" altLang="ja-JP" sz="2000" b="0" i="1" dirty="0" err="1">
                <a:solidFill>
                  <a:srgbClr val="FFFF00"/>
                </a:solidFill>
                <a:latin typeface="Symbol" charset="2"/>
                <a:sym typeface="Symbol" charset="2"/>
              </a:rPr>
              <a:t></a:t>
            </a:r>
            <a:r>
              <a:rPr lang="en-US" altLang="ja-JP" sz="2000" b="0" i="1" dirty="0">
                <a:solidFill>
                  <a:srgbClr val="FFFF00"/>
                </a:solidFill>
              </a:rPr>
              <a:t>-cluster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ja-JP"/>
              <a:t>Summary 2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160463" y="3429000"/>
            <a:ext cx="211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b. B(E2) value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/>
              <a:t>Structure of </a:t>
            </a:r>
            <a:r>
              <a:rPr lang="en-US" altLang="ja-JP" b="0" baseline="30000"/>
              <a:t>16</a:t>
            </a:r>
            <a:r>
              <a:rPr lang="en-US" altLang="ja-JP" b="0"/>
              <a:t>C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66800" y="1676400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altLang="ja-JP" b="0"/>
              <a:t>a. Energy levels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c. 3</a:t>
            </a:r>
            <a:r>
              <a:rPr lang="en-US" altLang="ja-JP" b="0">
                <a:latin typeface="Symbol" charset="2"/>
                <a:sym typeface="Symbol" charset="2"/>
              </a:rPr>
              <a:t></a:t>
            </a:r>
            <a:r>
              <a:rPr lang="en-US" altLang="ja-JP" b="0"/>
              <a:t>-cluster state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1905000" y="44196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/>
              <a:t>Interaction?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1524000" y="3962400"/>
            <a:ext cx="320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0000"/>
                </a:solidFill>
              </a:rPr>
              <a:t>Too small (0.01 e</a:t>
            </a:r>
            <a:r>
              <a:rPr lang="en-US" altLang="ja-JP" b="0" baseline="30000">
                <a:solidFill>
                  <a:srgbClr val="FF0000"/>
                </a:solidFill>
              </a:rPr>
              <a:t>2</a:t>
            </a:r>
            <a:r>
              <a:rPr lang="en-US" altLang="ja-JP" b="0">
                <a:solidFill>
                  <a:srgbClr val="FF0000"/>
                </a:solidFill>
              </a:rPr>
              <a:t>fm</a:t>
            </a:r>
            <a:r>
              <a:rPr lang="en-US" altLang="ja-JP" b="0" baseline="30000">
                <a:solidFill>
                  <a:srgbClr val="FF0000"/>
                </a:solidFill>
              </a:rPr>
              <a:t>4</a:t>
            </a:r>
            <a:r>
              <a:rPr lang="en-US" altLang="ja-JP" b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1474788" y="2209800"/>
            <a:ext cx="1908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Almost good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1905000" y="28194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/>
              <a:t>For excited states, an improvement is needed 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5148263" y="3908425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Neutron 2</a:t>
            </a:r>
            <a:r>
              <a:rPr lang="en-US" altLang="ja-JP" b="0" baseline="30000"/>
              <a:t>+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1905000" y="60198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/>
              <a:t>“Crystalization”</a:t>
            </a:r>
            <a:r>
              <a:rPr lang="en-US" altLang="ja-JP" b="0"/>
              <a:t> 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1905000" y="5410200"/>
            <a:ext cx="3089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Appears in the 3rd 0</a:t>
            </a:r>
            <a:r>
              <a:rPr lang="en-US" altLang="ja-JP" b="0" baseline="30000" dirty="0">
                <a:solidFill>
                  <a:srgbClr val="FFFF00"/>
                </a:solidFill>
              </a:rPr>
              <a:t>+</a:t>
            </a:r>
            <a:endParaRPr lang="en-US" altLang="ja-JP" b="0" baseline="-25000" dirty="0">
              <a:solidFill>
                <a:srgbClr val="FFFF00"/>
              </a:solidFill>
            </a:endParaRP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4343400" y="6140450"/>
            <a:ext cx="376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0"/>
              <a:t>N. Itagaki, et al. PRL92 (2004), 054307.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5364163" y="4508500"/>
            <a:ext cx="265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(R</a:t>
            </a:r>
            <a:r>
              <a:rPr lang="en-US" altLang="ja-JP" b="0" baseline="-25000"/>
              <a:t>1</a:t>
            </a:r>
            <a:r>
              <a:rPr lang="en-US" altLang="ja-JP" b="0"/>
              <a:t>,</a:t>
            </a:r>
            <a:r>
              <a:rPr lang="en-US" altLang="ja-JP" b="0">
                <a:latin typeface="Symbol" charset="2"/>
              </a:rPr>
              <a:t> L</a:t>
            </a:r>
            <a:r>
              <a:rPr lang="en-US" altLang="ja-JP" b="0"/>
              <a:t>) = (0.5, 0.8)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(2) Clustering and tensor force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27125" y="2105025"/>
            <a:ext cx="3954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Levels of 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15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C with SMSO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374900" y="2819400"/>
            <a:ext cx="3582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14</a:t>
            </a:r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C(SMSO) + neutrons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1219200" y="3705225"/>
            <a:ext cx="7071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Cluster-shell competition in the level scheme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2438400" y="4343400"/>
            <a:ext cx="2171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Energy levels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2481263" y="5029200"/>
            <a:ext cx="5930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Role of the tensor force and clustering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6" descr="15C_sch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3400"/>
            <a:ext cx="3559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990600" y="76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Levels of </a:t>
            </a:r>
            <a:r>
              <a:rPr lang="en-US" altLang="ja-JP" baseline="30000" dirty="0"/>
              <a:t>15</a:t>
            </a:r>
            <a:r>
              <a:rPr lang="en-US" altLang="ja-JP" dirty="0"/>
              <a:t>C</a:t>
            </a:r>
          </a:p>
        </p:txBody>
      </p:sp>
      <p:sp>
        <p:nvSpPr>
          <p:cNvPr id="44036" name="Freeform 25"/>
          <p:cNvSpPr>
            <a:spLocks/>
          </p:cNvSpPr>
          <p:nvPr/>
        </p:nvSpPr>
        <p:spPr bwMode="auto">
          <a:xfrm flipV="1">
            <a:off x="4884738" y="5233988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37" name="Freeform 53"/>
          <p:cNvSpPr>
            <a:spLocks/>
          </p:cNvSpPr>
          <p:nvPr/>
        </p:nvSpPr>
        <p:spPr bwMode="auto">
          <a:xfrm flipV="1">
            <a:off x="4867275" y="5681663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38" name="Freeform 54"/>
          <p:cNvSpPr>
            <a:spLocks/>
          </p:cNvSpPr>
          <p:nvPr/>
        </p:nvSpPr>
        <p:spPr bwMode="auto">
          <a:xfrm flipV="1">
            <a:off x="4849813" y="4799013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39" name="Freeform 55"/>
          <p:cNvSpPr>
            <a:spLocks/>
          </p:cNvSpPr>
          <p:nvPr/>
        </p:nvSpPr>
        <p:spPr bwMode="auto">
          <a:xfrm flipV="1">
            <a:off x="4832350" y="3794125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0" name="Oval 27"/>
          <p:cNvSpPr>
            <a:spLocks noChangeArrowheads="1"/>
          </p:cNvSpPr>
          <p:nvPr/>
        </p:nvSpPr>
        <p:spPr bwMode="auto">
          <a:xfrm>
            <a:off x="6650038" y="5849938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1" name="Oval 33"/>
          <p:cNvSpPr>
            <a:spLocks noChangeArrowheads="1"/>
          </p:cNvSpPr>
          <p:nvPr/>
        </p:nvSpPr>
        <p:spPr bwMode="auto">
          <a:xfrm>
            <a:off x="7023100" y="5849938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2" name="Oval 34"/>
          <p:cNvSpPr>
            <a:spLocks noChangeArrowheads="1"/>
          </p:cNvSpPr>
          <p:nvPr/>
        </p:nvSpPr>
        <p:spPr bwMode="auto">
          <a:xfrm>
            <a:off x="6638925" y="5376863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3" name="Oval 35"/>
          <p:cNvSpPr>
            <a:spLocks noChangeArrowheads="1"/>
          </p:cNvSpPr>
          <p:nvPr/>
        </p:nvSpPr>
        <p:spPr bwMode="auto">
          <a:xfrm>
            <a:off x="7011988" y="5376863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4" name="Oval 36"/>
          <p:cNvSpPr>
            <a:spLocks noChangeArrowheads="1"/>
          </p:cNvSpPr>
          <p:nvPr/>
        </p:nvSpPr>
        <p:spPr bwMode="auto">
          <a:xfrm>
            <a:off x="7372350" y="5384800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5" name="Oval 37"/>
          <p:cNvSpPr>
            <a:spLocks noChangeArrowheads="1"/>
          </p:cNvSpPr>
          <p:nvPr/>
        </p:nvSpPr>
        <p:spPr bwMode="auto">
          <a:xfrm>
            <a:off x="7745413" y="5384800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6" name="Oval 38"/>
          <p:cNvSpPr>
            <a:spLocks noChangeArrowheads="1"/>
          </p:cNvSpPr>
          <p:nvPr/>
        </p:nvSpPr>
        <p:spPr bwMode="auto">
          <a:xfrm>
            <a:off x="6638925" y="4954588"/>
            <a:ext cx="268288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7" name="Oval 39"/>
          <p:cNvSpPr>
            <a:spLocks noChangeArrowheads="1"/>
          </p:cNvSpPr>
          <p:nvPr/>
        </p:nvSpPr>
        <p:spPr bwMode="auto">
          <a:xfrm>
            <a:off x="7011988" y="4954588"/>
            <a:ext cx="268287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8" name="Oval 40"/>
          <p:cNvSpPr>
            <a:spLocks noChangeArrowheads="1"/>
          </p:cNvSpPr>
          <p:nvPr/>
        </p:nvSpPr>
        <p:spPr bwMode="auto">
          <a:xfrm>
            <a:off x="6737350" y="3975100"/>
            <a:ext cx="268288" cy="276225"/>
          </a:xfrm>
          <a:prstGeom prst="ellipse">
            <a:avLst/>
          </a:prstGeom>
          <a:gradFill flip="none" rotWithShape="1">
            <a:gsLst>
              <a:gs pos="100000">
                <a:srgbClr val="0000FF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49" name="Oval 42"/>
          <p:cNvSpPr>
            <a:spLocks noChangeArrowheads="1"/>
          </p:cNvSpPr>
          <p:nvPr/>
        </p:nvSpPr>
        <p:spPr bwMode="auto">
          <a:xfrm>
            <a:off x="5765800" y="5849938"/>
            <a:ext cx="266700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0" name="Oval 43"/>
          <p:cNvSpPr>
            <a:spLocks noChangeArrowheads="1"/>
          </p:cNvSpPr>
          <p:nvPr/>
        </p:nvSpPr>
        <p:spPr bwMode="auto">
          <a:xfrm>
            <a:off x="6138863" y="5849938"/>
            <a:ext cx="266700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1" name="Oval 44"/>
          <p:cNvSpPr>
            <a:spLocks noChangeArrowheads="1"/>
          </p:cNvSpPr>
          <p:nvPr/>
        </p:nvSpPr>
        <p:spPr bwMode="auto">
          <a:xfrm>
            <a:off x="5765800" y="5389563"/>
            <a:ext cx="266700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2" name="Oval 45"/>
          <p:cNvSpPr>
            <a:spLocks noChangeArrowheads="1"/>
          </p:cNvSpPr>
          <p:nvPr/>
        </p:nvSpPr>
        <p:spPr bwMode="auto">
          <a:xfrm>
            <a:off x="6138863" y="5389563"/>
            <a:ext cx="266700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3" name="Oval 46"/>
          <p:cNvSpPr>
            <a:spLocks noChangeArrowheads="1"/>
          </p:cNvSpPr>
          <p:nvPr/>
        </p:nvSpPr>
        <p:spPr bwMode="auto">
          <a:xfrm>
            <a:off x="5019675" y="5384800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4" name="Oval 47"/>
          <p:cNvSpPr>
            <a:spLocks noChangeArrowheads="1"/>
          </p:cNvSpPr>
          <p:nvPr/>
        </p:nvSpPr>
        <p:spPr bwMode="auto">
          <a:xfrm>
            <a:off x="5392738" y="5384800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5" name="Freeform 56"/>
          <p:cNvSpPr>
            <a:spLocks/>
          </p:cNvSpPr>
          <p:nvPr/>
        </p:nvSpPr>
        <p:spPr bwMode="auto">
          <a:xfrm flipV="1">
            <a:off x="4867275" y="3124200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glow rad="25400">
              <a:srgbClr val="FFFF00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6" name="AutoShape 58"/>
          <p:cNvSpPr>
            <a:spLocks noChangeArrowheads="1"/>
          </p:cNvSpPr>
          <p:nvPr/>
        </p:nvSpPr>
        <p:spPr bwMode="auto">
          <a:xfrm>
            <a:off x="4932040" y="4725144"/>
            <a:ext cx="3124200" cy="1600200"/>
          </a:xfrm>
          <a:prstGeom prst="roundRect">
            <a:avLst>
              <a:gd name="adj" fmla="val 16667"/>
            </a:avLst>
          </a:prstGeom>
          <a:solidFill>
            <a:srgbClr val="3366FF">
              <a:alpha val="2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57" name="Text Box 59"/>
          <p:cNvSpPr txBox="1">
            <a:spLocks noChangeArrowheads="1"/>
          </p:cNvSpPr>
          <p:nvPr/>
        </p:nvSpPr>
        <p:spPr bwMode="auto">
          <a:xfrm>
            <a:off x="8108950" y="5743575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0s</a:t>
            </a:r>
            <a:r>
              <a:rPr lang="en-US" altLang="ja-JP" baseline="-25000"/>
              <a:t>1/2</a:t>
            </a:r>
            <a:endParaRPr lang="en-US" altLang="ja-JP"/>
          </a:p>
        </p:txBody>
      </p:sp>
      <p:sp>
        <p:nvSpPr>
          <p:cNvPr id="44058" name="Text Box 60"/>
          <p:cNvSpPr txBox="1">
            <a:spLocks noChangeArrowheads="1"/>
          </p:cNvSpPr>
          <p:nvPr/>
        </p:nvSpPr>
        <p:spPr bwMode="auto">
          <a:xfrm>
            <a:off x="8108950" y="5286375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0p</a:t>
            </a:r>
            <a:r>
              <a:rPr lang="en-US" altLang="ja-JP" baseline="-25000"/>
              <a:t>3/2</a:t>
            </a:r>
            <a:endParaRPr lang="en-US" altLang="ja-JP"/>
          </a:p>
        </p:txBody>
      </p:sp>
      <p:sp>
        <p:nvSpPr>
          <p:cNvPr id="44059" name="Text Box 61"/>
          <p:cNvSpPr txBox="1">
            <a:spLocks noChangeArrowheads="1"/>
          </p:cNvSpPr>
          <p:nvPr/>
        </p:nvSpPr>
        <p:spPr bwMode="auto">
          <a:xfrm>
            <a:off x="8108950" y="4829175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0p</a:t>
            </a:r>
            <a:r>
              <a:rPr lang="en-US" altLang="ja-JP" baseline="-25000"/>
              <a:t>1/2</a:t>
            </a:r>
            <a:endParaRPr lang="en-US" altLang="ja-JP"/>
          </a:p>
        </p:txBody>
      </p:sp>
      <p:sp>
        <p:nvSpPr>
          <p:cNvPr id="44060" name="Text Box 62"/>
          <p:cNvSpPr txBox="1">
            <a:spLocks noChangeArrowheads="1"/>
          </p:cNvSpPr>
          <p:nvPr/>
        </p:nvSpPr>
        <p:spPr bwMode="auto">
          <a:xfrm>
            <a:off x="8108950" y="3914775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  <a:endParaRPr lang="en-US" altLang="ja-JP"/>
          </a:p>
        </p:txBody>
      </p:sp>
      <p:sp>
        <p:nvSpPr>
          <p:cNvPr id="44061" name="Text Box 63"/>
          <p:cNvSpPr txBox="1">
            <a:spLocks noChangeArrowheads="1"/>
          </p:cNvSpPr>
          <p:nvPr/>
        </p:nvSpPr>
        <p:spPr bwMode="auto">
          <a:xfrm>
            <a:off x="8108950" y="320040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  <a:endParaRPr lang="en-US" altLang="ja-JP"/>
          </a:p>
        </p:txBody>
      </p:sp>
      <p:sp>
        <p:nvSpPr>
          <p:cNvPr id="44062" name="Oval 64"/>
          <p:cNvSpPr>
            <a:spLocks noChangeArrowheads="1"/>
          </p:cNvSpPr>
          <p:nvPr/>
        </p:nvSpPr>
        <p:spPr bwMode="auto">
          <a:xfrm>
            <a:off x="6584950" y="2009775"/>
            <a:ext cx="268288" cy="276225"/>
          </a:xfrm>
          <a:prstGeom prst="ellipse">
            <a:avLst/>
          </a:prstGeom>
          <a:gradFill flip="none" rotWithShape="1">
            <a:gsLst>
              <a:gs pos="100000">
                <a:srgbClr val="0000FF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63" name="Text Box 65"/>
          <p:cNvSpPr txBox="1">
            <a:spLocks noChangeArrowheads="1"/>
          </p:cNvSpPr>
          <p:nvPr/>
        </p:nvSpPr>
        <p:spPr bwMode="auto">
          <a:xfrm>
            <a:off x="5181600" y="1447800"/>
            <a:ext cx="301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Last valence neutron</a:t>
            </a:r>
          </a:p>
        </p:txBody>
      </p:sp>
      <p:sp>
        <p:nvSpPr>
          <p:cNvPr id="44064" name="Oval 67"/>
          <p:cNvSpPr>
            <a:spLocks noChangeArrowheads="1"/>
          </p:cNvSpPr>
          <p:nvPr/>
        </p:nvSpPr>
        <p:spPr bwMode="auto">
          <a:xfrm>
            <a:off x="7383463" y="3276600"/>
            <a:ext cx="268287" cy="276225"/>
          </a:xfrm>
          <a:prstGeom prst="ellipse">
            <a:avLst/>
          </a:prstGeom>
          <a:gradFill flip="none" rotWithShape="1">
            <a:gsLst>
              <a:gs pos="100000">
                <a:srgbClr val="0000FF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65" name="Line 68"/>
          <p:cNvSpPr>
            <a:spLocks noChangeShapeType="1"/>
          </p:cNvSpPr>
          <p:nvPr/>
        </p:nvSpPr>
        <p:spPr bwMode="auto">
          <a:xfrm>
            <a:off x="6889750" y="2466975"/>
            <a:ext cx="501650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66" name="Line 69"/>
          <p:cNvSpPr>
            <a:spLocks noChangeShapeType="1"/>
          </p:cNvSpPr>
          <p:nvPr/>
        </p:nvSpPr>
        <p:spPr bwMode="auto">
          <a:xfrm>
            <a:off x="6737350" y="2466975"/>
            <a:ext cx="762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67" name="Text Box 70"/>
          <p:cNvSpPr txBox="1">
            <a:spLocks noChangeArrowheads="1"/>
          </p:cNvSpPr>
          <p:nvPr/>
        </p:nvSpPr>
        <p:spPr bwMode="auto">
          <a:xfrm>
            <a:off x="5137150" y="4752975"/>
            <a:ext cx="63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aseline="30000" dirty="0"/>
              <a:t>14</a:t>
            </a:r>
            <a:r>
              <a:rPr lang="en-US" altLang="ja-JP" dirty="0"/>
              <a:t>C</a:t>
            </a:r>
          </a:p>
        </p:txBody>
      </p:sp>
      <p:sp>
        <p:nvSpPr>
          <p:cNvPr id="44068" name="Text Box 71"/>
          <p:cNvSpPr txBox="1">
            <a:spLocks noChangeArrowheads="1"/>
          </p:cNvSpPr>
          <p:nvPr/>
        </p:nvSpPr>
        <p:spPr bwMode="auto">
          <a:xfrm>
            <a:off x="5580112" y="620688"/>
            <a:ext cx="2379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/>
              <a:t>A naive </a:t>
            </a:r>
            <a:r>
              <a:rPr lang="en-US" altLang="ja-JP" dirty="0"/>
              <a:t>picture</a:t>
            </a:r>
          </a:p>
        </p:txBody>
      </p:sp>
      <p:sp>
        <p:nvSpPr>
          <p:cNvPr id="44069" name="Line 72"/>
          <p:cNvSpPr>
            <a:spLocks noChangeShapeType="1"/>
          </p:cNvSpPr>
          <p:nvPr/>
        </p:nvSpPr>
        <p:spPr bwMode="auto">
          <a:xfrm flipH="1">
            <a:off x="3657600" y="3460750"/>
            <a:ext cx="984250" cy="6540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70" name="Line 73"/>
          <p:cNvSpPr>
            <a:spLocks noChangeShapeType="1"/>
          </p:cNvSpPr>
          <p:nvPr/>
        </p:nvSpPr>
        <p:spPr bwMode="auto">
          <a:xfrm flipH="1" flipV="1">
            <a:off x="3581400" y="3505200"/>
            <a:ext cx="1066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071" name="Text Box 74"/>
          <p:cNvSpPr txBox="1">
            <a:spLocks noChangeArrowheads="1"/>
          </p:cNvSpPr>
          <p:nvPr/>
        </p:nvSpPr>
        <p:spPr bwMode="auto">
          <a:xfrm>
            <a:off x="323528" y="5229200"/>
            <a:ext cx="3253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 dirty="0" smtClean="0">
                <a:solidFill>
                  <a:srgbClr val="FFFF00"/>
                </a:solidFill>
              </a:rPr>
              <a:t>NOT </a:t>
            </a:r>
            <a:r>
              <a:rPr lang="en-US" altLang="ja-JP" b="0" i="1" dirty="0">
                <a:solidFill>
                  <a:srgbClr val="FFFF00"/>
                </a:solidFill>
              </a:rPr>
              <a:t>a “spherical” </a:t>
            </a:r>
            <a:r>
              <a:rPr lang="en-US" altLang="ja-JP" b="0" i="1" baseline="30000" dirty="0">
                <a:solidFill>
                  <a:srgbClr val="FFFF00"/>
                </a:solidFill>
              </a:rPr>
              <a:t>14</a:t>
            </a:r>
            <a:r>
              <a:rPr lang="en-US" altLang="ja-JP" b="0" i="1" dirty="0">
                <a:solidFill>
                  <a:srgbClr val="FFFF00"/>
                </a:solidFill>
              </a:rPr>
              <a:t>C</a:t>
            </a:r>
            <a:endParaRPr lang="ja-JP" alt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Line 48"/>
          <p:cNvSpPr>
            <a:spLocks noChangeShapeType="1"/>
          </p:cNvSpPr>
          <p:nvPr/>
        </p:nvSpPr>
        <p:spPr bwMode="auto">
          <a:xfrm flipV="1">
            <a:off x="5299075" y="5200650"/>
            <a:ext cx="609600" cy="1031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099" name="Line 47"/>
          <p:cNvSpPr>
            <a:spLocks noChangeShapeType="1"/>
          </p:cNvSpPr>
          <p:nvPr/>
        </p:nvSpPr>
        <p:spPr bwMode="auto">
          <a:xfrm>
            <a:off x="5310188" y="6240463"/>
            <a:ext cx="1308100" cy="3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100" name="Line 46"/>
          <p:cNvSpPr>
            <a:spLocks noChangeShapeType="1"/>
          </p:cNvSpPr>
          <p:nvPr/>
        </p:nvSpPr>
        <p:spPr bwMode="auto">
          <a:xfrm>
            <a:off x="5905500" y="5222875"/>
            <a:ext cx="708025" cy="1058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2625" y="228601"/>
            <a:ext cx="3127375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glow rad="38100">
              <a:srgbClr val="FFFF00">
                <a:alpha val="75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Dissolution of 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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981075" y="914400"/>
            <a:ext cx="8185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SMSO (Simplified Modeling for Spin-Orbit interaction)</a:t>
            </a:r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838200" y="1673225"/>
            <a:ext cx="1714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Spin-Orbit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514600" y="1709738"/>
          <a:ext cx="31242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" name="数式" r:id="rId4" imgW="1308100" imgH="177800" progId="Equation.3">
                  <p:embed/>
                </p:oleObj>
              </mc:Choice>
              <mc:Fallback>
                <p:oleObj name="数式" r:id="rId4" imgW="1308100" imgH="1778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09738"/>
                        <a:ext cx="3124200" cy="4238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2308225" y="4038600"/>
            <a:ext cx="6494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0">
                <a:latin typeface="メイリオ"/>
                <a:ea typeface="メイリオ"/>
                <a:cs typeface="メイリオ"/>
              </a:rPr>
              <a:t>[1] N. Itagaki, H.M, M. Ito, S. Aoyama, PRC71(2005), 064307.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699956"/>
              </p:ext>
            </p:extLst>
          </p:nvPr>
        </p:nvGraphicFramePr>
        <p:xfrm>
          <a:off x="2619375" y="2711450"/>
          <a:ext cx="38306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9" name="数式" r:id="rId6" imgW="1498600" imgH="266700" progId="Equation.3">
                  <p:embed/>
                </p:oleObj>
              </mc:Choice>
              <mc:Fallback>
                <p:oleObj name="数式" r:id="rId6" imgW="1498600" imgH="2667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711450"/>
                        <a:ext cx="3830638" cy="681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14"/>
          <p:cNvSpPr txBox="1">
            <a:spLocks noChangeArrowheads="1"/>
          </p:cNvSpPr>
          <p:nvPr/>
        </p:nvSpPr>
        <p:spPr bwMode="auto">
          <a:xfrm>
            <a:off x="1209675" y="2286000"/>
            <a:ext cx="7708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>
                <a:latin typeface="メイリオ"/>
                <a:ea typeface="メイリオ"/>
                <a:cs typeface="メイリオ"/>
              </a:rPr>
              <a:t>We transform the Gaussian center parameter z as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089" name="Text Box 22"/>
          <p:cNvSpPr txBox="1">
            <a:spLocks noChangeArrowheads="1"/>
          </p:cNvSpPr>
          <p:nvPr/>
        </p:nvSpPr>
        <p:spPr bwMode="auto">
          <a:xfrm>
            <a:off x="817563" y="4953000"/>
            <a:ext cx="2597286" cy="46166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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distance: R</a:t>
            </a:r>
            <a:r>
              <a:rPr lang="en-US" altLang="ja-JP" b="0" baseline="-25000">
                <a:latin typeface="メイリオ"/>
                <a:ea typeface="メイリオ"/>
                <a:cs typeface="メイリオ"/>
              </a:rPr>
              <a:t>1</a:t>
            </a:r>
            <a:endParaRPr lang="en-US" altLang="ja-JP" b="0">
              <a:latin typeface="メイリオ"/>
              <a:ea typeface="メイリオ"/>
              <a:cs typeface="メイリオ"/>
              <a:sym typeface="Symbol" charset="2"/>
            </a:endParaRPr>
          </a:p>
        </p:txBody>
      </p:sp>
      <p:sp>
        <p:nvSpPr>
          <p:cNvPr id="46090" name="AutoShape 23"/>
          <p:cNvSpPr>
            <a:spLocks noChangeArrowheads="1"/>
          </p:cNvSpPr>
          <p:nvPr/>
        </p:nvSpPr>
        <p:spPr bwMode="auto">
          <a:xfrm>
            <a:off x="381000" y="152400"/>
            <a:ext cx="8534400" cy="3429000"/>
          </a:xfrm>
          <a:prstGeom prst="roundRect">
            <a:avLst>
              <a:gd name="adj" fmla="val 5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091" name="AutoShape 24"/>
          <p:cNvSpPr>
            <a:spLocks noChangeArrowheads="1"/>
          </p:cNvSpPr>
          <p:nvPr/>
        </p:nvSpPr>
        <p:spPr bwMode="auto">
          <a:xfrm>
            <a:off x="457200" y="4724400"/>
            <a:ext cx="8458200" cy="1981200"/>
          </a:xfrm>
          <a:prstGeom prst="roundRect">
            <a:avLst>
              <a:gd name="adj" fmla="val 12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093" name="AutoShape 26"/>
          <p:cNvSpPr>
            <a:spLocks noChangeArrowheads="1"/>
          </p:cNvSpPr>
          <p:nvPr/>
        </p:nvSpPr>
        <p:spPr bwMode="auto">
          <a:xfrm>
            <a:off x="4452938" y="2771775"/>
            <a:ext cx="652462" cy="581025"/>
          </a:xfrm>
          <a:prstGeom prst="roundRect">
            <a:avLst>
              <a:gd name="adj" fmla="val 2969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46094" name="Group 27"/>
          <p:cNvGrpSpPr>
            <a:grpSpLocks/>
          </p:cNvGrpSpPr>
          <p:nvPr/>
        </p:nvGrpSpPr>
        <p:grpSpPr bwMode="auto">
          <a:xfrm>
            <a:off x="5651500" y="4945063"/>
            <a:ext cx="552450" cy="552450"/>
            <a:chOff x="2799" y="1008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b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2853" y="1032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  <a:sym typeface="Symbol" charset="2"/>
                </a:rPr>
                <a:t></a:t>
              </a:r>
            </a:p>
          </p:txBody>
        </p:sp>
      </p:grpSp>
      <p:grpSp>
        <p:nvGrpSpPr>
          <p:cNvPr id="46095" name="Group 30"/>
          <p:cNvGrpSpPr>
            <a:grpSpLocks/>
          </p:cNvGrpSpPr>
          <p:nvPr/>
        </p:nvGrpSpPr>
        <p:grpSpPr bwMode="auto">
          <a:xfrm>
            <a:off x="5041900" y="5954713"/>
            <a:ext cx="552450" cy="552450"/>
            <a:chOff x="1920" y="1344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6106" name="Oval 31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b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6107" name="Text Box 32"/>
            <p:cNvSpPr txBox="1">
              <a:spLocks noChangeArrowheads="1"/>
            </p:cNvSpPr>
            <p:nvPr/>
          </p:nvSpPr>
          <p:spPr bwMode="auto">
            <a:xfrm>
              <a:off x="1986" y="1368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  <a:sym typeface="Symbol" charset="2"/>
                </a:rPr>
                <a:t></a:t>
              </a:r>
            </a:p>
          </p:txBody>
        </p:sp>
      </p:grpSp>
      <p:grpSp>
        <p:nvGrpSpPr>
          <p:cNvPr id="46097" name="Group 50"/>
          <p:cNvGrpSpPr>
            <a:grpSpLocks/>
          </p:cNvGrpSpPr>
          <p:nvPr/>
        </p:nvGrpSpPr>
        <p:grpSpPr bwMode="auto">
          <a:xfrm>
            <a:off x="6305550" y="5943600"/>
            <a:ext cx="552450" cy="552450"/>
            <a:chOff x="2799" y="1008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6104" name="Oval 51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b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6105" name="Text Box 52"/>
            <p:cNvSpPr txBox="1">
              <a:spLocks noChangeArrowheads="1"/>
            </p:cNvSpPr>
            <p:nvPr/>
          </p:nvSpPr>
          <p:spPr bwMode="auto">
            <a:xfrm>
              <a:off x="2853" y="1032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  <a:sym typeface="Symbol" charset="2"/>
                </a:rPr>
                <a:t></a:t>
              </a:r>
            </a:p>
          </p:txBody>
        </p:sp>
      </p:grpSp>
      <p:sp>
        <p:nvSpPr>
          <p:cNvPr id="46098" name="Text Box 49"/>
          <p:cNvSpPr txBox="1">
            <a:spLocks noChangeArrowheads="1"/>
          </p:cNvSpPr>
          <p:nvPr/>
        </p:nvSpPr>
        <p:spPr bwMode="auto">
          <a:xfrm>
            <a:off x="5006975" y="5299075"/>
            <a:ext cx="522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R</a:t>
            </a:r>
            <a:r>
              <a:rPr lang="en-US" altLang="ja-JP" b="0" baseline="-25000">
                <a:latin typeface="メイリオ"/>
                <a:ea typeface="メイリオ"/>
                <a:cs typeface="メイリオ"/>
              </a:rPr>
              <a:t>1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101" name="Text Box 53"/>
          <p:cNvSpPr txBox="1">
            <a:spLocks noChangeArrowheads="1"/>
          </p:cNvSpPr>
          <p:nvPr/>
        </p:nvSpPr>
        <p:spPr bwMode="auto">
          <a:xfrm>
            <a:off x="2438400" y="3657600"/>
            <a:ext cx="4278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“Cluster-shell competition”</a:t>
            </a:r>
          </a:p>
        </p:txBody>
      </p:sp>
      <p:sp>
        <p:nvSpPr>
          <p:cNvPr id="46102" name="AutoShape 54"/>
          <p:cNvSpPr>
            <a:spLocks noChangeArrowheads="1"/>
          </p:cNvSpPr>
          <p:nvPr/>
        </p:nvSpPr>
        <p:spPr bwMode="auto">
          <a:xfrm>
            <a:off x="1447800" y="3657600"/>
            <a:ext cx="609600" cy="914400"/>
          </a:xfrm>
          <a:prstGeom prst="upDownArrow">
            <a:avLst>
              <a:gd name="adj1" fmla="val 50000"/>
              <a:gd name="adj2" fmla="val 30000"/>
            </a:avLst>
          </a:prstGeom>
          <a:gradFill rotWithShape="0">
            <a:gsLst>
              <a:gs pos="100000">
                <a:srgbClr val="FF0000"/>
              </a:gs>
              <a:gs pos="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6103" name="Text Box 56"/>
          <p:cNvSpPr txBox="1">
            <a:spLocks noChangeArrowheads="1"/>
          </p:cNvSpPr>
          <p:nvPr/>
        </p:nvSpPr>
        <p:spPr bwMode="auto">
          <a:xfrm>
            <a:off x="2286000" y="4321175"/>
            <a:ext cx="670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0" dirty="0">
                <a:latin typeface="メイリオ"/>
                <a:ea typeface="メイリオ"/>
                <a:cs typeface="メイリオ"/>
              </a:rPr>
              <a:t>[2] H. Masui and N. </a:t>
            </a:r>
            <a:r>
              <a:rPr lang="en-US" altLang="ja-JP" sz="1600" b="0" dirty="0" err="1">
                <a:latin typeface="メイリオ"/>
                <a:ea typeface="メイリオ"/>
                <a:cs typeface="メイリオ"/>
              </a:rPr>
              <a:t>Itagaki</a:t>
            </a:r>
            <a:r>
              <a:rPr lang="en-US" altLang="ja-JP" sz="1600" b="0" dirty="0">
                <a:latin typeface="メイリオ"/>
                <a:ea typeface="メイリオ"/>
                <a:cs typeface="メイリオ"/>
              </a:rPr>
              <a:t>, Phys. Rev. C75 (2007), 054309.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0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912768" cy="297143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66880"/>
              </p:ext>
            </p:extLst>
          </p:nvPr>
        </p:nvGraphicFramePr>
        <p:xfrm>
          <a:off x="4211960" y="3429000"/>
          <a:ext cx="183964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2" name="数式" r:id="rId4" imgW="850900" imgH="266700" progId="Equation.3">
                  <p:embed/>
                </p:oleObj>
              </mc:Choice>
              <mc:Fallback>
                <p:oleObj name="数式" r:id="rId4" imgW="850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29000"/>
                        <a:ext cx="1839644" cy="5760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31537"/>
              </p:ext>
            </p:extLst>
          </p:nvPr>
        </p:nvGraphicFramePr>
        <p:xfrm>
          <a:off x="4274294" y="4220591"/>
          <a:ext cx="1593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3" name="数式" r:id="rId6" imgW="736600" imgH="266700" progId="Equation.3">
                  <p:embed/>
                </p:oleObj>
              </mc:Choice>
              <mc:Fallback>
                <p:oleObj name="数式" r:id="rId6" imgW="73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294" y="4220591"/>
                        <a:ext cx="1593850" cy="576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94583"/>
              </p:ext>
            </p:extLst>
          </p:nvPr>
        </p:nvGraphicFramePr>
        <p:xfrm>
          <a:off x="4283968" y="5085779"/>
          <a:ext cx="1565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4" name="数式" r:id="rId8" imgW="723900" imgH="266700" progId="Equation.3">
                  <p:embed/>
                </p:oleObj>
              </mc:Choice>
              <mc:Fallback>
                <p:oleObj name="数式" r:id="rId8" imgW="723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085779"/>
                        <a:ext cx="1565275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367683"/>
              </p:ext>
            </p:extLst>
          </p:nvPr>
        </p:nvGraphicFramePr>
        <p:xfrm>
          <a:off x="4223172" y="5949379"/>
          <a:ext cx="20050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5" name="数式" r:id="rId10" imgW="927100" imgH="266700" progId="Equation.3">
                  <p:embed/>
                </p:oleObj>
              </mc:Choice>
              <mc:Fallback>
                <p:oleObj name="数式" r:id="rId10" imgW="92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172" y="5949379"/>
                        <a:ext cx="2005012" cy="5762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中かっこ 8"/>
          <p:cNvSpPr/>
          <p:nvPr/>
        </p:nvSpPr>
        <p:spPr>
          <a:xfrm>
            <a:off x="6228184" y="3501007"/>
            <a:ext cx="792088" cy="1944216"/>
          </a:xfrm>
          <a:prstGeom prst="rightBrace">
            <a:avLst>
              <a:gd name="adj1" fmla="val 386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>
            <a:off x="6372200" y="4509119"/>
            <a:ext cx="792088" cy="1944216"/>
          </a:xfrm>
          <a:prstGeom prst="rightBrace">
            <a:avLst>
              <a:gd name="adj1" fmla="val 33274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08304" y="42216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S=1 , T=0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8304" y="530180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S=1 , T=0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4149080"/>
            <a:ext cx="240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SMSO +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SMT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941168"/>
            <a:ext cx="3064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0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2000" b="0" dirty="0" smtClean="0"/>
              <a:t>imple </a:t>
            </a:r>
            <a:r>
              <a:rPr kumimoji="1" lang="en-US" altLang="ja-JP" sz="2000" b="0" dirty="0" smtClean="0">
                <a:solidFill>
                  <a:srgbClr val="FFFF00"/>
                </a:solidFill>
              </a:rPr>
              <a:t>M</a:t>
            </a:r>
            <a:r>
              <a:rPr kumimoji="1" lang="en-US" altLang="ja-JP" sz="2000" b="0" dirty="0" smtClean="0"/>
              <a:t>ethod to include </a:t>
            </a:r>
          </a:p>
          <a:p>
            <a:r>
              <a:rPr kumimoji="1" lang="en-US" altLang="ja-JP" sz="2000" b="0" dirty="0" smtClean="0"/>
              <a:t>the </a:t>
            </a:r>
            <a:r>
              <a:rPr kumimoji="1" lang="en-US" altLang="ja-JP" sz="2000" b="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000" b="0" dirty="0" smtClean="0"/>
              <a:t>ensor interaction</a:t>
            </a:r>
            <a:endParaRPr kumimoji="1" lang="ja-JP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204862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ig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5849265" cy="3168352"/>
          </a:xfrm>
          <a:prstGeom prst="rect">
            <a:avLst/>
          </a:prstGeom>
        </p:spPr>
      </p:pic>
      <p:pic>
        <p:nvPicPr>
          <p:cNvPr id="4" name="図 3" descr="fig1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58941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55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Line 98"/>
          <p:cNvSpPr>
            <a:spLocks noChangeShapeType="1"/>
          </p:cNvSpPr>
          <p:nvPr/>
        </p:nvSpPr>
        <p:spPr bwMode="auto">
          <a:xfrm>
            <a:off x="1857375" y="2162175"/>
            <a:ext cx="1266825" cy="1495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5" name="Line 100"/>
          <p:cNvSpPr>
            <a:spLocks noChangeShapeType="1"/>
          </p:cNvSpPr>
          <p:nvPr/>
        </p:nvSpPr>
        <p:spPr bwMode="auto">
          <a:xfrm flipV="1">
            <a:off x="742950" y="3886200"/>
            <a:ext cx="2457450" cy="804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6" name="Line 101"/>
          <p:cNvSpPr>
            <a:spLocks noChangeShapeType="1"/>
          </p:cNvSpPr>
          <p:nvPr/>
        </p:nvSpPr>
        <p:spPr bwMode="auto">
          <a:xfrm flipV="1">
            <a:off x="1905000" y="3962400"/>
            <a:ext cx="1295400" cy="16430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7" name="AutoShape 95"/>
          <p:cNvSpPr>
            <a:spLocks noChangeArrowheads="1"/>
          </p:cNvSpPr>
          <p:nvPr/>
        </p:nvSpPr>
        <p:spPr bwMode="auto">
          <a:xfrm>
            <a:off x="4114800" y="4876800"/>
            <a:ext cx="4876800" cy="1828800"/>
          </a:xfrm>
          <a:prstGeom prst="roundRect">
            <a:avLst>
              <a:gd name="adj" fmla="val 16667"/>
            </a:avLst>
          </a:prstGeom>
          <a:solidFill>
            <a:srgbClr val="3366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8" name="AutoShape 94"/>
          <p:cNvSpPr>
            <a:spLocks noChangeArrowheads="1"/>
          </p:cNvSpPr>
          <p:nvPr/>
        </p:nvSpPr>
        <p:spPr bwMode="auto">
          <a:xfrm>
            <a:off x="4114800" y="2395538"/>
            <a:ext cx="4876800" cy="2362200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9" name="AutoShape 93"/>
          <p:cNvSpPr>
            <a:spLocks noChangeArrowheads="1"/>
          </p:cNvSpPr>
          <p:nvPr/>
        </p:nvSpPr>
        <p:spPr bwMode="auto">
          <a:xfrm>
            <a:off x="4114800" y="1219200"/>
            <a:ext cx="4800600" cy="1066800"/>
          </a:xfrm>
          <a:prstGeom prst="roundRect">
            <a:avLst>
              <a:gd name="adj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0" name="Line 19"/>
          <p:cNvSpPr>
            <a:spLocks noChangeShapeType="1"/>
          </p:cNvSpPr>
          <p:nvPr/>
        </p:nvSpPr>
        <p:spPr bwMode="auto">
          <a:xfrm flipH="1">
            <a:off x="706438" y="2208213"/>
            <a:ext cx="1171575" cy="2486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1" name="Line 20"/>
          <p:cNvSpPr>
            <a:spLocks noChangeShapeType="1"/>
          </p:cNvSpPr>
          <p:nvPr/>
        </p:nvSpPr>
        <p:spPr bwMode="auto">
          <a:xfrm flipH="1" flipV="1">
            <a:off x="730250" y="4691063"/>
            <a:ext cx="1177925" cy="8874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2" name="Line 5"/>
          <p:cNvSpPr>
            <a:spLocks noChangeShapeType="1"/>
          </p:cNvSpPr>
          <p:nvPr/>
        </p:nvSpPr>
        <p:spPr bwMode="auto">
          <a:xfrm rot="10800000">
            <a:off x="1905000" y="2209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3" name="Line 6"/>
          <p:cNvSpPr>
            <a:spLocks noChangeShapeType="1"/>
          </p:cNvSpPr>
          <p:nvPr/>
        </p:nvSpPr>
        <p:spPr bwMode="auto">
          <a:xfrm>
            <a:off x="228600" y="3810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4" name="Line 7"/>
          <p:cNvSpPr>
            <a:spLocks noChangeShapeType="1"/>
          </p:cNvSpPr>
          <p:nvPr/>
        </p:nvSpPr>
        <p:spPr bwMode="auto">
          <a:xfrm flipH="1">
            <a:off x="152400" y="29718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6335" name="Group 80"/>
          <p:cNvGrpSpPr>
            <a:grpSpLocks/>
          </p:cNvGrpSpPr>
          <p:nvPr/>
        </p:nvGrpSpPr>
        <p:grpSpPr bwMode="auto">
          <a:xfrm>
            <a:off x="1619250" y="1905000"/>
            <a:ext cx="552450" cy="552450"/>
            <a:chOff x="972" y="990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6376" name="Oval 10"/>
            <p:cNvSpPr>
              <a:spLocks noChangeArrowheads="1"/>
            </p:cNvSpPr>
            <p:nvPr/>
          </p:nvSpPr>
          <p:spPr bwMode="auto">
            <a:xfrm>
              <a:off x="972" y="990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77" name="Text Box 16"/>
            <p:cNvSpPr txBox="1">
              <a:spLocks noChangeArrowheads="1"/>
            </p:cNvSpPr>
            <p:nvPr/>
          </p:nvSpPr>
          <p:spPr bwMode="auto">
            <a:xfrm>
              <a:off x="1023" y="1017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56336" name="Group 81"/>
          <p:cNvGrpSpPr>
            <a:grpSpLocks/>
          </p:cNvGrpSpPr>
          <p:nvPr/>
        </p:nvGrpSpPr>
        <p:grpSpPr bwMode="auto">
          <a:xfrm>
            <a:off x="1628775" y="5314950"/>
            <a:ext cx="552450" cy="552450"/>
            <a:chOff x="978" y="2103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6374" name="Oval 13"/>
            <p:cNvSpPr>
              <a:spLocks noChangeArrowheads="1"/>
            </p:cNvSpPr>
            <p:nvPr/>
          </p:nvSpPr>
          <p:spPr bwMode="auto">
            <a:xfrm>
              <a:off x="978" y="2103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75" name="Text Box 17"/>
            <p:cNvSpPr txBox="1">
              <a:spLocks noChangeArrowheads="1"/>
            </p:cNvSpPr>
            <p:nvPr/>
          </p:nvSpPr>
          <p:spPr bwMode="auto">
            <a:xfrm>
              <a:off x="1038" y="2127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56337" name="Line 23"/>
          <p:cNvSpPr>
            <a:spLocks noChangeShapeType="1"/>
          </p:cNvSpPr>
          <p:nvPr/>
        </p:nvSpPr>
        <p:spPr bwMode="auto">
          <a:xfrm flipV="1">
            <a:off x="1600200" y="2514600"/>
            <a:ext cx="1752600" cy="134143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8" name="Text Box 30"/>
          <p:cNvSpPr txBox="1">
            <a:spLocks noChangeArrowheads="1"/>
          </p:cNvSpPr>
          <p:nvPr/>
        </p:nvSpPr>
        <p:spPr bwMode="auto">
          <a:xfrm>
            <a:off x="568325" y="285750"/>
            <a:ext cx="827796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0" dirty="0">
                <a:solidFill>
                  <a:srgbClr val="FFFF00"/>
                </a:solidFill>
              </a:rPr>
              <a:t>SMSO(</a:t>
            </a:r>
            <a:r>
              <a:rPr lang="en-US" altLang="ja-JP" sz="3200" b="0" baseline="30000" dirty="0">
                <a:solidFill>
                  <a:srgbClr val="FFFF00"/>
                </a:solidFill>
              </a:rPr>
              <a:t>14</a:t>
            </a:r>
            <a:r>
              <a:rPr lang="en-US" altLang="ja-JP" sz="3200" b="0" dirty="0">
                <a:solidFill>
                  <a:srgbClr val="FFFF00"/>
                </a:solidFill>
              </a:rPr>
              <a:t>C) + a randomly distributed neutron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grpSp>
        <p:nvGrpSpPr>
          <p:cNvPr id="56339" name="Group 82"/>
          <p:cNvGrpSpPr>
            <a:grpSpLocks/>
          </p:cNvGrpSpPr>
          <p:nvPr/>
        </p:nvGrpSpPr>
        <p:grpSpPr bwMode="auto">
          <a:xfrm>
            <a:off x="4443413" y="1504950"/>
            <a:ext cx="552450" cy="552450"/>
            <a:chOff x="2799" y="1008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6372" name="Oval 31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73" name="Text Box 32"/>
            <p:cNvSpPr txBox="1">
              <a:spLocks noChangeArrowheads="1"/>
            </p:cNvSpPr>
            <p:nvPr/>
          </p:nvSpPr>
          <p:spPr bwMode="auto">
            <a:xfrm>
              <a:off x="2853" y="1032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56340" name="Text Box 33"/>
          <p:cNvSpPr txBox="1">
            <a:spLocks noChangeArrowheads="1"/>
          </p:cNvSpPr>
          <p:nvPr/>
        </p:nvSpPr>
        <p:spPr bwMode="auto">
          <a:xfrm>
            <a:off x="5394325" y="1489075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Symbol" charset="2"/>
                <a:sym typeface="Symbol" charset="2"/>
              </a:rPr>
              <a:t></a:t>
            </a:r>
            <a:r>
              <a:rPr lang="en-US" altLang="ja-JP"/>
              <a:t>-cluster : (0s)</a:t>
            </a:r>
            <a:r>
              <a:rPr lang="en-US" altLang="ja-JP" baseline="30000"/>
              <a:t>4</a:t>
            </a:r>
            <a:endParaRPr lang="en-US" altLang="ja-JP"/>
          </a:p>
        </p:txBody>
      </p:sp>
      <p:grpSp>
        <p:nvGrpSpPr>
          <p:cNvPr id="56342" name="Group 76"/>
          <p:cNvGrpSpPr>
            <a:grpSpLocks/>
          </p:cNvGrpSpPr>
          <p:nvPr/>
        </p:nvGrpSpPr>
        <p:grpSpPr bwMode="auto">
          <a:xfrm>
            <a:off x="3130550" y="3767138"/>
            <a:ext cx="298450" cy="366712"/>
            <a:chOff x="288" y="1464"/>
            <a:chExt cx="188" cy="231"/>
          </a:xfrm>
        </p:grpSpPr>
        <p:sp>
          <p:nvSpPr>
            <p:cNvPr id="56368" name="Oval 27"/>
            <p:cNvSpPr>
              <a:spLocks noChangeArrowheads="1"/>
            </p:cNvSpPr>
            <p:nvPr/>
          </p:nvSpPr>
          <p:spPr bwMode="auto">
            <a:xfrm>
              <a:off x="299" y="1513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6369" name="Text Box 36"/>
            <p:cNvSpPr txBox="1">
              <a:spLocks noChangeArrowheads="1"/>
            </p:cNvSpPr>
            <p:nvPr/>
          </p:nvSpPr>
          <p:spPr bwMode="auto">
            <a:xfrm>
              <a:off x="288" y="14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grpSp>
        <p:nvGrpSpPr>
          <p:cNvPr id="56343" name="Group 75"/>
          <p:cNvGrpSpPr>
            <a:grpSpLocks/>
          </p:cNvGrpSpPr>
          <p:nvPr/>
        </p:nvGrpSpPr>
        <p:grpSpPr bwMode="auto">
          <a:xfrm>
            <a:off x="3144838" y="3462338"/>
            <a:ext cx="298450" cy="366712"/>
            <a:chOff x="528" y="975"/>
            <a:chExt cx="188" cy="231"/>
          </a:xfrm>
        </p:grpSpPr>
        <p:sp>
          <p:nvSpPr>
            <p:cNvPr id="56366" name="Oval 26"/>
            <p:cNvSpPr>
              <a:spLocks noChangeArrowheads="1"/>
            </p:cNvSpPr>
            <p:nvPr/>
          </p:nvSpPr>
          <p:spPr bwMode="auto">
            <a:xfrm>
              <a:off x="539" y="1026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67" name="Text Box 37"/>
            <p:cNvSpPr txBox="1">
              <a:spLocks noChangeArrowheads="1"/>
            </p:cNvSpPr>
            <p:nvPr/>
          </p:nvSpPr>
          <p:spPr bwMode="auto">
            <a:xfrm>
              <a:off x="528" y="97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grpSp>
        <p:nvGrpSpPr>
          <p:cNvPr id="56344" name="Group 77"/>
          <p:cNvGrpSpPr>
            <a:grpSpLocks/>
          </p:cNvGrpSpPr>
          <p:nvPr/>
        </p:nvGrpSpPr>
        <p:grpSpPr bwMode="auto">
          <a:xfrm>
            <a:off x="3352800" y="2205038"/>
            <a:ext cx="298450" cy="366712"/>
            <a:chOff x="1755" y="1407"/>
            <a:chExt cx="188" cy="231"/>
          </a:xfrm>
        </p:grpSpPr>
        <p:sp>
          <p:nvSpPr>
            <p:cNvPr id="56364" name="Oval 21"/>
            <p:cNvSpPr>
              <a:spLocks noChangeArrowheads="1"/>
            </p:cNvSpPr>
            <p:nvPr/>
          </p:nvSpPr>
          <p:spPr bwMode="auto">
            <a:xfrm>
              <a:off x="1764" y="1455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65" name="Text Box 38"/>
            <p:cNvSpPr txBox="1">
              <a:spLocks noChangeArrowheads="1"/>
            </p:cNvSpPr>
            <p:nvPr/>
          </p:nvSpPr>
          <p:spPr bwMode="auto">
            <a:xfrm>
              <a:off x="1755" y="140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sp>
        <p:nvSpPr>
          <p:cNvPr id="56346" name="Text Box 40"/>
          <p:cNvSpPr txBox="1">
            <a:spLocks noChangeArrowheads="1"/>
          </p:cNvSpPr>
          <p:nvPr/>
        </p:nvSpPr>
        <p:spPr bwMode="auto">
          <a:xfrm>
            <a:off x="5241925" y="2519363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“SMSO”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72335"/>
              </p:ext>
            </p:extLst>
          </p:nvPr>
        </p:nvGraphicFramePr>
        <p:xfrm>
          <a:off x="4678363" y="3889375"/>
          <a:ext cx="40243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8" name="数式" r:id="rId4" imgW="1676400" imgH="266700" progId="Equation.3">
                  <p:embed/>
                </p:oleObj>
              </mc:Choice>
              <mc:Fallback>
                <p:oleObj name="数式" r:id="rId4" imgW="1676400" imgH="2667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889375"/>
                        <a:ext cx="4024312" cy="639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7" name="Text Box 42"/>
          <p:cNvSpPr txBox="1">
            <a:spLocks noChangeArrowheads="1"/>
          </p:cNvSpPr>
          <p:nvPr/>
        </p:nvSpPr>
        <p:spPr bwMode="auto">
          <a:xfrm>
            <a:off x="838200" y="2971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-25000"/>
              <a:t>1</a:t>
            </a:r>
            <a:endParaRPr lang="en-US" altLang="ja-JP"/>
          </a:p>
        </p:txBody>
      </p:sp>
      <p:grpSp>
        <p:nvGrpSpPr>
          <p:cNvPr id="56348" name="Group 85"/>
          <p:cNvGrpSpPr>
            <a:grpSpLocks/>
          </p:cNvGrpSpPr>
          <p:nvPr/>
        </p:nvGrpSpPr>
        <p:grpSpPr bwMode="auto">
          <a:xfrm>
            <a:off x="4572000" y="4967288"/>
            <a:ext cx="298450" cy="366712"/>
            <a:chOff x="2880" y="3129"/>
            <a:chExt cx="188" cy="231"/>
          </a:xfrm>
        </p:grpSpPr>
        <p:sp>
          <p:nvSpPr>
            <p:cNvPr id="56360" name="Oval 43"/>
            <p:cNvSpPr>
              <a:spLocks noChangeArrowheads="1"/>
            </p:cNvSpPr>
            <p:nvPr/>
          </p:nvSpPr>
          <p:spPr bwMode="auto">
            <a:xfrm>
              <a:off x="2889" y="3177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61" name="Text Box 44"/>
            <p:cNvSpPr txBox="1">
              <a:spLocks noChangeArrowheads="1"/>
            </p:cNvSpPr>
            <p:nvPr/>
          </p:nvSpPr>
          <p:spPr bwMode="auto">
            <a:xfrm>
              <a:off x="2880" y="312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sp>
        <p:nvSpPr>
          <p:cNvPr id="56349" name="Text Box 45"/>
          <p:cNvSpPr txBox="1">
            <a:spLocks noChangeArrowheads="1"/>
          </p:cNvSpPr>
          <p:nvPr/>
        </p:nvSpPr>
        <p:spPr bwMode="auto">
          <a:xfrm>
            <a:off x="5181600" y="495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Randomly distributed</a:t>
            </a:r>
          </a:p>
        </p:txBody>
      </p:sp>
      <p:sp>
        <p:nvSpPr>
          <p:cNvPr id="56350" name="Text Box 47"/>
          <p:cNvSpPr txBox="1">
            <a:spLocks noChangeArrowheads="1"/>
          </p:cNvSpPr>
          <p:nvPr/>
        </p:nvSpPr>
        <p:spPr bwMode="auto">
          <a:xfrm>
            <a:off x="5257800" y="5562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Weight:</a:t>
            </a:r>
            <a:endParaRPr lang="en-US" altLang="ja-JP">
              <a:latin typeface="Times New Roman" charset="0"/>
            </a:endParaRPr>
          </a:p>
        </p:txBody>
      </p:sp>
      <p:sp>
        <p:nvSpPr>
          <p:cNvPr id="56351" name="Text Box 48"/>
          <p:cNvSpPr txBox="1">
            <a:spLocks noChangeArrowheads="1"/>
          </p:cNvSpPr>
          <p:nvPr/>
        </p:nvSpPr>
        <p:spPr bwMode="auto">
          <a:xfrm>
            <a:off x="2574925" y="22860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-25000"/>
              <a:t>2</a:t>
            </a:r>
            <a:endParaRPr lang="en-US" altLang="ja-JP"/>
          </a:p>
        </p:txBody>
      </p:sp>
      <p:sp>
        <p:nvSpPr>
          <p:cNvPr id="56352" name="Text Box 61"/>
          <p:cNvSpPr txBox="1">
            <a:spLocks noChangeArrowheads="1"/>
          </p:cNvSpPr>
          <p:nvPr/>
        </p:nvSpPr>
        <p:spPr bwMode="auto">
          <a:xfrm>
            <a:off x="304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Times New Roman" charset="0"/>
              </a:rPr>
              <a:t>x</a:t>
            </a:r>
          </a:p>
        </p:txBody>
      </p:sp>
      <p:sp>
        <p:nvSpPr>
          <p:cNvPr id="56353" name="Text Box 63"/>
          <p:cNvSpPr txBox="1">
            <a:spLocks noChangeArrowheads="1"/>
          </p:cNvSpPr>
          <p:nvPr/>
        </p:nvSpPr>
        <p:spPr bwMode="auto">
          <a:xfrm>
            <a:off x="3535363" y="33670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Times New Roman" charset="0"/>
              </a:rPr>
              <a:t>y</a:t>
            </a:r>
          </a:p>
        </p:txBody>
      </p:sp>
      <p:sp>
        <p:nvSpPr>
          <p:cNvPr id="56354" name="Text Box 64"/>
          <p:cNvSpPr txBox="1">
            <a:spLocks noChangeArrowheads="1"/>
          </p:cNvSpPr>
          <p:nvPr/>
        </p:nvSpPr>
        <p:spPr bwMode="auto">
          <a:xfrm>
            <a:off x="1219200" y="1447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Times New Roman" charset="0"/>
              </a:rPr>
              <a:t>z</a:t>
            </a:r>
          </a:p>
        </p:txBody>
      </p:sp>
      <p:sp>
        <p:nvSpPr>
          <p:cNvPr id="56355" name="Text Box 67"/>
          <p:cNvSpPr txBox="1">
            <a:spLocks noChangeArrowheads="1"/>
          </p:cNvSpPr>
          <p:nvPr/>
        </p:nvSpPr>
        <p:spPr bwMode="auto">
          <a:xfrm>
            <a:off x="5326063" y="3049588"/>
            <a:ext cx="3138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 i="1" dirty="0">
                <a:solidFill>
                  <a:srgbClr val="FFFF00"/>
                </a:solidFill>
              </a:rPr>
              <a:t>Simplified Method to Include</a:t>
            </a:r>
          </a:p>
          <a:p>
            <a:r>
              <a:rPr lang="en-US" altLang="ja-JP" sz="1800" b="0" i="1" dirty="0">
                <a:solidFill>
                  <a:srgbClr val="FFFF00"/>
                </a:solidFill>
              </a:rPr>
              <a:t>the Spin-Orbit Interaction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sp>
        <p:nvSpPr>
          <p:cNvPr id="56356" name="Text Box 74"/>
          <p:cNvSpPr txBox="1">
            <a:spLocks noChangeArrowheads="1"/>
          </p:cNvSpPr>
          <p:nvPr/>
        </p:nvSpPr>
        <p:spPr bwMode="auto">
          <a:xfrm>
            <a:off x="52578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-25000"/>
              <a:t>2</a:t>
            </a:r>
            <a:r>
              <a:rPr lang="en-US" altLang="ja-JP"/>
              <a:t> : 1.5 (fm) </a:t>
            </a:r>
          </a:p>
        </p:txBody>
      </p:sp>
      <p:sp>
        <p:nvSpPr>
          <p:cNvPr id="56357" name="AutoShape 89"/>
          <p:cNvSpPr>
            <a:spLocks noChangeArrowheads="1"/>
          </p:cNvSpPr>
          <p:nvPr/>
        </p:nvSpPr>
        <p:spPr bwMode="auto">
          <a:xfrm>
            <a:off x="7772400" y="3962400"/>
            <a:ext cx="533400" cy="4905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553200" y="5562600"/>
          <a:ext cx="914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9" name="数式" r:id="rId6" imgW="355600" imgH="165100" progId="Equation.3">
                  <p:embed/>
                </p:oleObj>
              </mc:Choice>
              <mc:Fallback>
                <p:oleObj name="数式" r:id="rId6" imgW="355600" imgH="1651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62600"/>
                        <a:ext cx="914400" cy="425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8" name="Line 97"/>
          <p:cNvSpPr>
            <a:spLocks noChangeShapeType="1"/>
          </p:cNvSpPr>
          <p:nvPr/>
        </p:nvSpPr>
        <p:spPr bwMode="auto">
          <a:xfrm rot="10800000">
            <a:off x="1600200" y="1524000"/>
            <a:ext cx="4763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59" name="AutoShape 99"/>
          <p:cNvSpPr>
            <a:spLocks noChangeArrowheads="1"/>
          </p:cNvSpPr>
          <p:nvPr/>
        </p:nvSpPr>
        <p:spPr bwMode="auto">
          <a:xfrm>
            <a:off x="3048000" y="3429000"/>
            <a:ext cx="457200" cy="762000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8" name="Group 24"/>
          <p:cNvGrpSpPr>
            <a:grpSpLocks/>
          </p:cNvGrpSpPr>
          <p:nvPr/>
        </p:nvGrpSpPr>
        <p:grpSpPr bwMode="auto">
          <a:xfrm>
            <a:off x="323528" y="4221088"/>
            <a:ext cx="749300" cy="827088"/>
            <a:chOff x="3364" y="2839"/>
            <a:chExt cx="472" cy="521"/>
          </a:xfrm>
        </p:grpSpPr>
        <p:grpSp>
          <p:nvGrpSpPr>
            <p:cNvPr id="59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69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60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67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61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65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62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63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 dirty="0">
                    <a:latin typeface="Times New Roman" charset="0"/>
                  </a:rPr>
                  <a:t>n</a:t>
                </a:r>
                <a:endParaRPr lang="en-US" altLang="ja-JP" b="0" dirty="0"/>
              </a:p>
            </p:txBody>
          </p:sp>
        </p:grpSp>
      </p:grpSp>
      <p:grpSp>
        <p:nvGrpSpPr>
          <p:cNvPr id="71" name="Group 24"/>
          <p:cNvGrpSpPr>
            <a:grpSpLocks/>
          </p:cNvGrpSpPr>
          <p:nvPr/>
        </p:nvGrpSpPr>
        <p:grpSpPr bwMode="auto">
          <a:xfrm>
            <a:off x="4326756" y="2492896"/>
            <a:ext cx="749300" cy="827088"/>
            <a:chOff x="3364" y="2839"/>
            <a:chExt cx="472" cy="521"/>
          </a:xfrm>
        </p:grpSpPr>
        <p:grpSp>
          <p:nvGrpSpPr>
            <p:cNvPr id="72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82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73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80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74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78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 dirty="0">
                    <a:latin typeface="Times New Roman" charset="0"/>
                  </a:rPr>
                  <a:t>n</a:t>
                </a:r>
                <a:endParaRPr lang="en-US" altLang="ja-JP" b="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1971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u="sng">
                <a:latin typeface="メイリオ"/>
                <a:ea typeface="メイリオ"/>
                <a:cs typeface="メイリオ"/>
              </a:rPr>
              <a:t>Interactions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1390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Central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347788" y="1933575"/>
            <a:ext cx="7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LS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Tensor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14400" y="5334000"/>
          <a:ext cx="2179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3" name="数式" r:id="rId4" imgW="1079500" imgH="190500" progId="Equation.3">
                  <p:embed/>
                </p:oleObj>
              </mc:Choice>
              <mc:Fallback>
                <p:oleObj name="数式" r:id="rId4" imgW="1079500" imgH="1905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2179638" cy="384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3124200" y="5395913"/>
            <a:ext cx="686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>
                <a:latin typeface="メイリオ"/>
                <a:ea typeface="メイリオ"/>
                <a:cs typeface="メイリオ"/>
              </a:rPr>
              <a:t>(fm)</a:t>
            </a: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706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u="sng">
                <a:latin typeface="メイリオ"/>
                <a:ea typeface="メイリオ"/>
                <a:cs typeface="メイリオ"/>
              </a:rPr>
              <a:t>Parameter for the paket width</a:t>
            </a:r>
            <a:endParaRPr lang="en-US" altLang="ja-JP" sz="2000" b="0" u="sng">
              <a:latin typeface="メイリオ"/>
              <a:ea typeface="メイリオ"/>
              <a:cs typeface="メイリオ"/>
            </a:endParaRPr>
          </a:p>
        </p:txBody>
      </p:sp>
      <p:sp>
        <p:nvSpPr>
          <p:cNvPr id="58377" name="Text Box 18"/>
          <p:cNvSpPr txBox="1">
            <a:spLocks noChangeArrowheads="1"/>
          </p:cNvSpPr>
          <p:nvPr/>
        </p:nvSpPr>
        <p:spPr bwMode="auto">
          <a:xfrm>
            <a:off x="1736725" y="1419225"/>
            <a:ext cx="306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Minnesota: u=0.93</a:t>
            </a:r>
          </a:p>
        </p:txBody>
      </p:sp>
      <p:sp>
        <p:nvSpPr>
          <p:cNvPr id="58378" name="Text Box 19"/>
          <p:cNvSpPr txBox="1">
            <a:spLocks noChangeArrowheads="1"/>
          </p:cNvSpPr>
          <p:nvPr/>
        </p:nvSpPr>
        <p:spPr bwMode="auto">
          <a:xfrm>
            <a:off x="1736725" y="2514600"/>
            <a:ext cx="4357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Minnesota: V</a:t>
            </a:r>
            <a:r>
              <a:rPr lang="en-US" altLang="ja-JP" b="0" baseline="-25000">
                <a:latin typeface="メイリオ"/>
                <a:ea typeface="メイリオ"/>
                <a:cs typeface="メイリオ"/>
              </a:rPr>
              <a:t>ls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 = 591 (MeV)</a:t>
            </a:r>
          </a:p>
        </p:txBody>
      </p:sp>
      <p:sp>
        <p:nvSpPr>
          <p:cNvPr id="58379" name="Text Box 20"/>
          <p:cNvSpPr txBox="1">
            <a:spLocks noChangeArrowheads="1"/>
          </p:cNvSpPr>
          <p:nvPr/>
        </p:nvSpPr>
        <p:spPr bwMode="auto">
          <a:xfrm>
            <a:off x="1752600" y="3657600"/>
            <a:ext cx="2748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“Furutani” fource</a:t>
            </a:r>
          </a:p>
        </p:txBody>
      </p:sp>
      <p:pic>
        <p:nvPicPr>
          <p:cNvPr id="58380" name="Picture 21" descr="fig1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300" y="3505200"/>
            <a:ext cx="43561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c12co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73238"/>
            <a:ext cx="408463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2"/>
          <p:cNvSpPr txBox="1">
            <a:spLocks noChangeArrowheads="1"/>
          </p:cNvSpPr>
          <p:nvPr/>
        </p:nvSpPr>
        <p:spPr bwMode="auto">
          <a:xfrm>
            <a:off x="6442075" y="5157788"/>
            <a:ext cx="2792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Non-central force</a:t>
            </a:r>
          </a:p>
        </p:txBody>
      </p:sp>
      <p:sp>
        <p:nvSpPr>
          <p:cNvPr id="16388" name="Text Box 53"/>
          <p:cNvSpPr txBox="1">
            <a:spLocks noChangeArrowheads="1"/>
          </p:cNvSpPr>
          <p:nvPr/>
        </p:nvSpPr>
        <p:spPr bwMode="auto">
          <a:xfrm>
            <a:off x="6529388" y="4149725"/>
            <a:ext cx="2508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Dissolution of 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</a:p>
        </p:txBody>
      </p:sp>
      <p:sp>
        <p:nvSpPr>
          <p:cNvPr id="16389" name="Text Box 54"/>
          <p:cNvSpPr txBox="1">
            <a:spLocks noChangeArrowheads="1"/>
          </p:cNvSpPr>
          <p:nvPr/>
        </p:nvSpPr>
        <p:spPr bwMode="auto">
          <a:xfrm>
            <a:off x="1676400" y="6172200"/>
            <a:ext cx="6935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0" dirty="0">
                <a:latin typeface="メイリオ"/>
                <a:ea typeface="メイリオ"/>
                <a:cs typeface="メイリオ"/>
              </a:rPr>
              <a:t>N. </a:t>
            </a:r>
            <a:r>
              <a:rPr lang="en-US" altLang="ja-JP" sz="1600" b="0" dirty="0" err="1">
                <a:latin typeface="メイリオ"/>
                <a:ea typeface="メイリオ"/>
                <a:cs typeface="メイリオ"/>
              </a:rPr>
              <a:t>Itagaki</a:t>
            </a:r>
            <a:r>
              <a:rPr lang="en-US" altLang="ja-JP" sz="1600" b="0" dirty="0">
                <a:latin typeface="メイリオ"/>
                <a:ea typeface="メイリオ"/>
                <a:cs typeface="メイリオ"/>
              </a:rPr>
              <a:t>, S. Aoyama, S. Okabe, K. Ikeda, PRC70 (2004), 054307.</a:t>
            </a:r>
            <a:endParaRPr lang="en-US" altLang="ja-JP" b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390" name="Text Box 60"/>
          <p:cNvSpPr txBox="1">
            <a:spLocks noChangeArrowheads="1"/>
          </p:cNvSpPr>
          <p:nvPr/>
        </p:nvSpPr>
        <p:spPr bwMode="auto">
          <a:xfrm>
            <a:off x="2286000" y="1219200"/>
            <a:ext cx="4847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“Cluster-shell competition”</a:t>
            </a:r>
          </a:p>
        </p:txBody>
      </p:sp>
      <p:sp>
        <p:nvSpPr>
          <p:cNvPr id="16391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altLang="ja-JP">
                <a:latin typeface="メイリオ"/>
                <a:ea typeface="メイリオ"/>
                <a:cs typeface="メイリオ"/>
              </a:rPr>
              <a:t>Introduction</a:t>
            </a:r>
          </a:p>
        </p:txBody>
      </p:sp>
      <p:grpSp>
        <p:nvGrpSpPr>
          <p:cNvPr id="16392" name="Group 100"/>
          <p:cNvGrpSpPr>
            <a:grpSpLocks/>
          </p:cNvGrpSpPr>
          <p:nvPr/>
        </p:nvGrpSpPr>
        <p:grpSpPr bwMode="auto">
          <a:xfrm>
            <a:off x="611188" y="2084388"/>
            <a:ext cx="1273175" cy="1200150"/>
            <a:chOff x="2562" y="1298"/>
            <a:chExt cx="802" cy="756"/>
          </a:xfrm>
        </p:grpSpPr>
        <p:grpSp>
          <p:nvGrpSpPr>
            <p:cNvPr id="16443" name="Group 19"/>
            <p:cNvGrpSpPr>
              <a:grpSpLocks/>
            </p:cNvGrpSpPr>
            <p:nvPr/>
          </p:nvGrpSpPr>
          <p:grpSpPr bwMode="auto">
            <a:xfrm>
              <a:off x="2789" y="1298"/>
              <a:ext cx="348" cy="348"/>
              <a:chOff x="2799" y="1008"/>
              <a:chExt cx="348" cy="348"/>
            </a:xfrm>
          </p:grpSpPr>
          <p:sp>
            <p:nvSpPr>
              <p:cNvPr id="16450" name="Oval 13"/>
              <p:cNvSpPr>
                <a:spLocks noChangeArrowheads="1"/>
              </p:cNvSpPr>
              <p:nvPr/>
            </p:nvSpPr>
            <p:spPr bwMode="auto">
              <a:xfrm>
                <a:off x="2799" y="1008"/>
                <a:ext cx="348" cy="34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6451" name="Text Box 14"/>
              <p:cNvSpPr txBox="1">
                <a:spLocks noChangeArrowheads="1"/>
              </p:cNvSpPr>
              <p:nvPr/>
            </p:nvSpPr>
            <p:spPr bwMode="auto">
              <a:xfrm>
                <a:off x="2853" y="1032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</p:grpSp>
        <p:grpSp>
          <p:nvGrpSpPr>
            <p:cNvPr id="16444" name="Group 23"/>
            <p:cNvGrpSpPr>
              <a:grpSpLocks/>
            </p:cNvGrpSpPr>
            <p:nvPr/>
          </p:nvGrpSpPr>
          <p:grpSpPr bwMode="auto">
            <a:xfrm>
              <a:off x="2562" y="1706"/>
              <a:ext cx="348" cy="348"/>
              <a:chOff x="2799" y="1008"/>
              <a:chExt cx="348" cy="348"/>
            </a:xfrm>
          </p:grpSpPr>
          <p:sp>
            <p:nvSpPr>
              <p:cNvPr id="16448" name="Oval 24"/>
              <p:cNvSpPr>
                <a:spLocks noChangeArrowheads="1"/>
              </p:cNvSpPr>
              <p:nvPr/>
            </p:nvSpPr>
            <p:spPr bwMode="auto">
              <a:xfrm>
                <a:off x="2799" y="1008"/>
                <a:ext cx="348" cy="34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6449" name="Text Box 25"/>
              <p:cNvSpPr txBox="1">
                <a:spLocks noChangeArrowheads="1"/>
              </p:cNvSpPr>
              <p:nvPr/>
            </p:nvSpPr>
            <p:spPr bwMode="auto">
              <a:xfrm>
                <a:off x="2853" y="1032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</p:grpSp>
        <p:grpSp>
          <p:nvGrpSpPr>
            <p:cNvPr id="16445" name="Group 88"/>
            <p:cNvGrpSpPr>
              <a:grpSpLocks/>
            </p:cNvGrpSpPr>
            <p:nvPr/>
          </p:nvGrpSpPr>
          <p:grpSpPr bwMode="auto">
            <a:xfrm>
              <a:off x="3016" y="1706"/>
              <a:ext cx="348" cy="348"/>
              <a:chOff x="2799" y="1008"/>
              <a:chExt cx="348" cy="348"/>
            </a:xfrm>
          </p:grpSpPr>
          <p:sp>
            <p:nvSpPr>
              <p:cNvPr id="16446" name="Oval 89"/>
              <p:cNvSpPr>
                <a:spLocks noChangeArrowheads="1"/>
              </p:cNvSpPr>
              <p:nvPr/>
            </p:nvSpPr>
            <p:spPr bwMode="auto">
              <a:xfrm>
                <a:off x="2799" y="1008"/>
                <a:ext cx="348" cy="34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  <p:sp>
            <p:nvSpPr>
              <p:cNvPr id="16447" name="Text Box 90"/>
              <p:cNvSpPr txBox="1">
                <a:spLocks noChangeArrowheads="1"/>
              </p:cNvSpPr>
              <p:nvPr/>
            </p:nvSpPr>
            <p:spPr bwMode="auto">
              <a:xfrm>
                <a:off x="2853" y="1032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</p:grpSp>
      </p:grpSp>
      <p:grpSp>
        <p:nvGrpSpPr>
          <p:cNvPr id="16393" name="Group 101"/>
          <p:cNvGrpSpPr>
            <a:grpSpLocks/>
          </p:cNvGrpSpPr>
          <p:nvPr/>
        </p:nvGrpSpPr>
        <p:grpSpPr bwMode="auto">
          <a:xfrm>
            <a:off x="3708402" y="2060575"/>
            <a:ext cx="1497013" cy="1333500"/>
            <a:chOff x="3787" y="1253"/>
            <a:chExt cx="943" cy="840"/>
          </a:xfrm>
        </p:grpSpPr>
        <p:grpSp>
          <p:nvGrpSpPr>
            <p:cNvPr id="16424" name="Group 20"/>
            <p:cNvGrpSpPr>
              <a:grpSpLocks/>
            </p:cNvGrpSpPr>
            <p:nvPr/>
          </p:nvGrpSpPr>
          <p:grpSpPr bwMode="auto">
            <a:xfrm>
              <a:off x="3787" y="1661"/>
              <a:ext cx="348" cy="348"/>
              <a:chOff x="2799" y="1008"/>
              <a:chExt cx="348" cy="348"/>
            </a:xfrm>
          </p:grpSpPr>
          <p:sp>
            <p:nvSpPr>
              <p:cNvPr id="16441" name="Oval 21"/>
              <p:cNvSpPr>
                <a:spLocks noChangeArrowheads="1"/>
              </p:cNvSpPr>
              <p:nvPr/>
            </p:nvSpPr>
            <p:spPr bwMode="auto">
              <a:xfrm>
                <a:off x="2799" y="1008"/>
                <a:ext cx="348" cy="34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6442" name="Text Box 22"/>
              <p:cNvSpPr txBox="1">
                <a:spLocks noChangeArrowheads="1"/>
              </p:cNvSpPr>
              <p:nvPr/>
            </p:nvSpPr>
            <p:spPr bwMode="auto">
              <a:xfrm>
                <a:off x="2853" y="1032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</p:grpSp>
        <p:grpSp>
          <p:nvGrpSpPr>
            <p:cNvPr id="16425" name="Group 50"/>
            <p:cNvGrpSpPr>
              <a:grpSpLocks/>
            </p:cNvGrpSpPr>
            <p:nvPr/>
          </p:nvGrpSpPr>
          <p:grpSpPr bwMode="auto">
            <a:xfrm>
              <a:off x="4241" y="1570"/>
              <a:ext cx="489" cy="523"/>
              <a:chOff x="4132" y="2887"/>
              <a:chExt cx="489" cy="523"/>
            </a:xfrm>
          </p:grpSpPr>
          <p:grpSp>
            <p:nvGrpSpPr>
              <p:cNvPr id="16429" name="Group 38"/>
              <p:cNvGrpSpPr>
                <a:grpSpLocks/>
              </p:cNvGrpSpPr>
              <p:nvPr/>
            </p:nvGrpSpPr>
            <p:grpSpPr bwMode="auto">
              <a:xfrm>
                <a:off x="4224" y="2887"/>
                <a:ext cx="206" cy="233"/>
                <a:chOff x="2880" y="3271"/>
                <a:chExt cx="206" cy="233"/>
              </a:xfrm>
            </p:grpSpPr>
            <p:sp>
              <p:nvSpPr>
                <p:cNvPr id="16439" name="Oval 39"/>
                <p:cNvSpPr>
                  <a:spLocks noChangeArrowheads="1"/>
                </p:cNvSpPr>
                <p:nvPr/>
              </p:nvSpPr>
              <p:spPr bwMode="auto">
                <a:xfrm>
                  <a:off x="2889" y="3319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880" y="3271"/>
                  <a:ext cx="20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n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30" name="Group 41"/>
              <p:cNvGrpSpPr>
                <a:grpSpLocks/>
              </p:cNvGrpSpPr>
              <p:nvPr/>
            </p:nvGrpSpPr>
            <p:grpSpPr bwMode="auto">
              <a:xfrm>
                <a:off x="4416" y="2976"/>
                <a:ext cx="205" cy="233"/>
                <a:chOff x="3168" y="3360"/>
                <a:chExt cx="205" cy="233"/>
              </a:xfrm>
            </p:grpSpPr>
            <p:sp>
              <p:nvSpPr>
                <p:cNvPr id="16437" name="Oval 42"/>
                <p:cNvSpPr>
                  <a:spLocks noChangeArrowheads="1"/>
                </p:cNvSpPr>
                <p:nvPr/>
              </p:nvSpPr>
              <p:spPr bwMode="auto">
                <a:xfrm>
                  <a:off x="3177" y="3408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3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168" y="3360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p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31" name="Group 44"/>
              <p:cNvGrpSpPr>
                <a:grpSpLocks/>
              </p:cNvGrpSpPr>
              <p:nvPr/>
            </p:nvGrpSpPr>
            <p:grpSpPr bwMode="auto">
              <a:xfrm>
                <a:off x="4132" y="3081"/>
                <a:ext cx="205" cy="233"/>
                <a:chOff x="3168" y="3360"/>
                <a:chExt cx="205" cy="233"/>
              </a:xfrm>
            </p:grpSpPr>
            <p:sp>
              <p:nvSpPr>
                <p:cNvPr id="16435" name="Oval 45"/>
                <p:cNvSpPr>
                  <a:spLocks noChangeArrowheads="1"/>
                </p:cNvSpPr>
                <p:nvPr/>
              </p:nvSpPr>
              <p:spPr bwMode="auto">
                <a:xfrm>
                  <a:off x="3177" y="3408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3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168" y="3360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p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32" name="Group 47"/>
              <p:cNvGrpSpPr>
                <a:grpSpLocks/>
              </p:cNvGrpSpPr>
              <p:nvPr/>
            </p:nvGrpSpPr>
            <p:grpSpPr bwMode="auto">
              <a:xfrm>
                <a:off x="4320" y="3177"/>
                <a:ext cx="206" cy="233"/>
                <a:chOff x="2880" y="3271"/>
                <a:chExt cx="206" cy="233"/>
              </a:xfrm>
            </p:grpSpPr>
            <p:sp>
              <p:nvSpPr>
                <p:cNvPr id="16433" name="Oval 48"/>
                <p:cNvSpPr>
                  <a:spLocks noChangeArrowheads="1"/>
                </p:cNvSpPr>
                <p:nvPr/>
              </p:nvSpPr>
              <p:spPr bwMode="auto">
                <a:xfrm>
                  <a:off x="2889" y="3319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3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80" y="3271"/>
                  <a:ext cx="20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n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</p:grpSp>
        <p:grpSp>
          <p:nvGrpSpPr>
            <p:cNvPr id="16426" name="Group 94"/>
            <p:cNvGrpSpPr>
              <a:grpSpLocks/>
            </p:cNvGrpSpPr>
            <p:nvPr/>
          </p:nvGrpSpPr>
          <p:grpSpPr bwMode="auto">
            <a:xfrm>
              <a:off x="4014" y="1253"/>
              <a:ext cx="348" cy="348"/>
              <a:chOff x="2799" y="1008"/>
              <a:chExt cx="348" cy="348"/>
            </a:xfrm>
          </p:grpSpPr>
          <p:sp>
            <p:nvSpPr>
              <p:cNvPr id="16427" name="Oval 95"/>
              <p:cNvSpPr>
                <a:spLocks noChangeArrowheads="1"/>
              </p:cNvSpPr>
              <p:nvPr/>
            </p:nvSpPr>
            <p:spPr bwMode="auto">
              <a:xfrm>
                <a:off x="2799" y="1008"/>
                <a:ext cx="348" cy="34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6428" name="Text Box 96"/>
              <p:cNvSpPr txBox="1">
                <a:spLocks noChangeArrowheads="1"/>
              </p:cNvSpPr>
              <p:nvPr/>
            </p:nvSpPr>
            <p:spPr bwMode="auto">
              <a:xfrm>
                <a:off x="2853" y="1032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</p:grpSp>
      </p:grpSp>
      <p:grpSp>
        <p:nvGrpSpPr>
          <p:cNvPr id="16394" name="Group 102"/>
          <p:cNvGrpSpPr>
            <a:grpSpLocks/>
          </p:cNvGrpSpPr>
          <p:nvPr/>
        </p:nvGrpSpPr>
        <p:grpSpPr bwMode="auto">
          <a:xfrm>
            <a:off x="6486527" y="2205038"/>
            <a:ext cx="1641476" cy="1298575"/>
            <a:chOff x="3451" y="2387"/>
            <a:chExt cx="1034" cy="818"/>
          </a:xfrm>
        </p:grpSpPr>
        <p:grpSp>
          <p:nvGrpSpPr>
            <p:cNvPr id="16395" name="Group 62"/>
            <p:cNvGrpSpPr>
              <a:grpSpLocks/>
            </p:cNvGrpSpPr>
            <p:nvPr/>
          </p:nvGrpSpPr>
          <p:grpSpPr bwMode="auto">
            <a:xfrm>
              <a:off x="3996" y="2682"/>
              <a:ext cx="489" cy="523"/>
              <a:chOff x="3364" y="2839"/>
              <a:chExt cx="489" cy="523"/>
            </a:xfrm>
          </p:grpSpPr>
          <p:grpSp>
            <p:nvGrpSpPr>
              <p:cNvPr id="16412" name="Group 63"/>
              <p:cNvGrpSpPr>
                <a:grpSpLocks/>
              </p:cNvGrpSpPr>
              <p:nvPr/>
            </p:nvGrpSpPr>
            <p:grpSpPr bwMode="auto">
              <a:xfrm>
                <a:off x="3456" y="2839"/>
                <a:ext cx="206" cy="233"/>
                <a:chOff x="2880" y="3271"/>
                <a:chExt cx="206" cy="233"/>
              </a:xfrm>
            </p:grpSpPr>
            <p:sp>
              <p:nvSpPr>
                <p:cNvPr id="16422" name="Oval 64"/>
                <p:cNvSpPr>
                  <a:spLocks noChangeArrowheads="1"/>
                </p:cNvSpPr>
                <p:nvPr/>
              </p:nvSpPr>
              <p:spPr bwMode="auto">
                <a:xfrm>
                  <a:off x="2889" y="3319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2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80" y="3271"/>
                  <a:ext cx="20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n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13" name="Group 66"/>
              <p:cNvGrpSpPr>
                <a:grpSpLocks/>
              </p:cNvGrpSpPr>
              <p:nvPr/>
            </p:nvGrpSpPr>
            <p:grpSpPr bwMode="auto">
              <a:xfrm>
                <a:off x="3648" y="2928"/>
                <a:ext cx="205" cy="233"/>
                <a:chOff x="3168" y="3360"/>
                <a:chExt cx="205" cy="233"/>
              </a:xfrm>
            </p:grpSpPr>
            <p:sp>
              <p:nvSpPr>
                <p:cNvPr id="16420" name="Oval 67"/>
                <p:cNvSpPr>
                  <a:spLocks noChangeArrowheads="1"/>
                </p:cNvSpPr>
                <p:nvPr/>
              </p:nvSpPr>
              <p:spPr bwMode="auto">
                <a:xfrm>
                  <a:off x="3177" y="3408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2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168" y="3360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p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14" name="Group 69"/>
              <p:cNvGrpSpPr>
                <a:grpSpLocks/>
              </p:cNvGrpSpPr>
              <p:nvPr/>
            </p:nvGrpSpPr>
            <p:grpSpPr bwMode="auto">
              <a:xfrm>
                <a:off x="3364" y="3033"/>
                <a:ext cx="205" cy="233"/>
                <a:chOff x="3168" y="3360"/>
                <a:chExt cx="205" cy="233"/>
              </a:xfrm>
            </p:grpSpPr>
            <p:sp>
              <p:nvSpPr>
                <p:cNvPr id="16418" name="Oval 70"/>
                <p:cNvSpPr>
                  <a:spLocks noChangeArrowheads="1"/>
                </p:cNvSpPr>
                <p:nvPr/>
              </p:nvSpPr>
              <p:spPr bwMode="auto">
                <a:xfrm>
                  <a:off x="3177" y="3408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1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168" y="3360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p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15" name="Group 72"/>
              <p:cNvGrpSpPr>
                <a:grpSpLocks/>
              </p:cNvGrpSpPr>
              <p:nvPr/>
            </p:nvGrpSpPr>
            <p:grpSpPr bwMode="auto">
              <a:xfrm>
                <a:off x="3552" y="3129"/>
                <a:ext cx="206" cy="233"/>
                <a:chOff x="2880" y="3271"/>
                <a:chExt cx="206" cy="233"/>
              </a:xfrm>
            </p:grpSpPr>
            <p:sp>
              <p:nvSpPr>
                <p:cNvPr id="16416" name="Oval 73"/>
                <p:cNvSpPr>
                  <a:spLocks noChangeArrowheads="1"/>
                </p:cNvSpPr>
                <p:nvPr/>
              </p:nvSpPr>
              <p:spPr bwMode="auto">
                <a:xfrm>
                  <a:off x="2889" y="3319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1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880" y="3271"/>
                  <a:ext cx="20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n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</p:grpSp>
        <p:grpSp>
          <p:nvGrpSpPr>
            <p:cNvPr id="16396" name="Group 75"/>
            <p:cNvGrpSpPr>
              <a:grpSpLocks/>
            </p:cNvGrpSpPr>
            <p:nvPr/>
          </p:nvGrpSpPr>
          <p:grpSpPr bwMode="auto">
            <a:xfrm>
              <a:off x="3451" y="2682"/>
              <a:ext cx="489" cy="523"/>
              <a:chOff x="3364" y="2839"/>
              <a:chExt cx="489" cy="523"/>
            </a:xfrm>
          </p:grpSpPr>
          <p:grpSp>
            <p:nvGrpSpPr>
              <p:cNvPr id="16400" name="Group 76"/>
              <p:cNvGrpSpPr>
                <a:grpSpLocks/>
              </p:cNvGrpSpPr>
              <p:nvPr/>
            </p:nvGrpSpPr>
            <p:grpSpPr bwMode="auto">
              <a:xfrm>
                <a:off x="3456" y="2839"/>
                <a:ext cx="206" cy="233"/>
                <a:chOff x="2880" y="3271"/>
                <a:chExt cx="206" cy="233"/>
              </a:xfrm>
            </p:grpSpPr>
            <p:sp>
              <p:nvSpPr>
                <p:cNvPr id="16410" name="Oval 77"/>
                <p:cNvSpPr>
                  <a:spLocks noChangeArrowheads="1"/>
                </p:cNvSpPr>
                <p:nvPr/>
              </p:nvSpPr>
              <p:spPr bwMode="auto">
                <a:xfrm>
                  <a:off x="2889" y="3319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11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880" y="3271"/>
                  <a:ext cx="20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n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01" name="Group 79"/>
              <p:cNvGrpSpPr>
                <a:grpSpLocks/>
              </p:cNvGrpSpPr>
              <p:nvPr/>
            </p:nvGrpSpPr>
            <p:grpSpPr bwMode="auto">
              <a:xfrm>
                <a:off x="3648" y="2928"/>
                <a:ext cx="205" cy="233"/>
                <a:chOff x="3168" y="3360"/>
                <a:chExt cx="205" cy="233"/>
              </a:xfrm>
            </p:grpSpPr>
            <p:sp>
              <p:nvSpPr>
                <p:cNvPr id="16408" name="Oval 80"/>
                <p:cNvSpPr>
                  <a:spLocks noChangeArrowheads="1"/>
                </p:cNvSpPr>
                <p:nvPr/>
              </p:nvSpPr>
              <p:spPr bwMode="auto">
                <a:xfrm>
                  <a:off x="3177" y="3408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0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168" y="3360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p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02" name="Group 82"/>
              <p:cNvGrpSpPr>
                <a:grpSpLocks/>
              </p:cNvGrpSpPr>
              <p:nvPr/>
            </p:nvGrpSpPr>
            <p:grpSpPr bwMode="auto">
              <a:xfrm>
                <a:off x="3364" y="3033"/>
                <a:ext cx="205" cy="233"/>
                <a:chOff x="3168" y="3360"/>
                <a:chExt cx="205" cy="233"/>
              </a:xfrm>
            </p:grpSpPr>
            <p:sp>
              <p:nvSpPr>
                <p:cNvPr id="16406" name="Oval 83"/>
                <p:cNvSpPr>
                  <a:spLocks noChangeArrowheads="1"/>
                </p:cNvSpPr>
                <p:nvPr/>
              </p:nvSpPr>
              <p:spPr bwMode="auto">
                <a:xfrm>
                  <a:off x="3177" y="3408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0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168" y="3360"/>
                  <a:ext cx="20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p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  <p:grpSp>
            <p:nvGrpSpPr>
              <p:cNvPr id="16403" name="Group 85"/>
              <p:cNvGrpSpPr>
                <a:grpSpLocks/>
              </p:cNvGrpSpPr>
              <p:nvPr/>
            </p:nvGrpSpPr>
            <p:grpSpPr bwMode="auto">
              <a:xfrm>
                <a:off x="3552" y="3129"/>
                <a:ext cx="206" cy="233"/>
                <a:chOff x="2880" y="3271"/>
                <a:chExt cx="206" cy="233"/>
              </a:xfrm>
            </p:grpSpPr>
            <p:sp>
              <p:nvSpPr>
                <p:cNvPr id="16404" name="Oval 86"/>
                <p:cNvSpPr>
                  <a:spLocks noChangeArrowheads="1"/>
                </p:cNvSpPr>
                <p:nvPr/>
              </p:nvSpPr>
              <p:spPr bwMode="auto">
                <a:xfrm>
                  <a:off x="2889" y="3319"/>
                  <a:ext cx="156" cy="15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>
                    <a:latin typeface="メイリオ"/>
                    <a:ea typeface="メイリオ"/>
                    <a:cs typeface="メイリオ"/>
                  </a:endParaRPr>
                </a:p>
              </p:txBody>
            </p:sp>
            <p:sp>
              <p:nvSpPr>
                <p:cNvPr id="1640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80" y="3271"/>
                  <a:ext cx="20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1800" b="0">
                      <a:latin typeface="メイリオ"/>
                      <a:ea typeface="メイリオ"/>
                      <a:cs typeface="メイリオ"/>
                    </a:rPr>
                    <a:t>n</a:t>
                  </a:r>
                  <a:endParaRPr lang="en-US" altLang="ja-JP" b="0">
                    <a:latin typeface="メイリオ"/>
                    <a:ea typeface="メイリオ"/>
                    <a:cs typeface="メイリオ"/>
                  </a:endParaRPr>
                </a:p>
              </p:txBody>
            </p:sp>
          </p:grpSp>
        </p:grpSp>
        <p:grpSp>
          <p:nvGrpSpPr>
            <p:cNvPr id="16397" name="Group 97"/>
            <p:cNvGrpSpPr>
              <a:grpSpLocks/>
            </p:cNvGrpSpPr>
            <p:nvPr/>
          </p:nvGrpSpPr>
          <p:grpSpPr bwMode="auto">
            <a:xfrm>
              <a:off x="3742" y="2387"/>
              <a:ext cx="348" cy="348"/>
              <a:chOff x="2799" y="1008"/>
              <a:chExt cx="348" cy="348"/>
            </a:xfrm>
          </p:grpSpPr>
          <p:sp>
            <p:nvSpPr>
              <p:cNvPr id="16398" name="Oval 98"/>
              <p:cNvSpPr>
                <a:spLocks noChangeArrowheads="1"/>
              </p:cNvSpPr>
              <p:nvPr/>
            </p:nvSpPr>
            <p:spPr bwMode="auto">
              <a:xfrm>
                <a:off x="2799" y="1008"/>
                <a:ext cx="348" cy="34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6399" name="Text Box 99"/>
              <p:cNvSpPr txBox="1">
                <a:spLocks noChangeArrowheads="1"/>
              </p:cNvSpPr>
              <p:nvPr/>
            </p:nvSpPr>
            <p:spPr bwMode="auto">
              <a:xfrm>
                <a:off x="2853" y="1032"/>
                <a:ext cx="2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b="0">
                    <a:latin typeface="メイリオ"/>
                    <a:ea typeface="メイリオ"/>
                    <a:cs typeface="メイリオ"/>
                    <a:sym typeface="Symbol" charset="2"/>
                  </a:rPr>
                  <a:t>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14"/>
          <p:cNvSpPr>
            <a:spLocks noChangeArrowheads="1"/>
          </p:cNvSpPr>
          <p:nvPr/>
        </p:nvSpPr>
        <p:spPr bwMode="auto">
          <a:xfrm>
            <a:off x="5475287" y="3810000"/>
            <a:ext cx="3592513" cy="1905000"/>
          </a:xfrm>
          <a:prstGeom prst="roundRect">
            <a:avLst>
              <a:gd name="adj" fmla="val 1119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0420" name="AutoShape 13"/>
          <p:cNvSpPr>
            <a:spLocks noChangeArrowheads="1"/>
          </p:cNvSpPr>
          <p:nvPr/>
        </p:nvSpPr>
        <p:spPr bwMode="auto">
          <a:xfrm>
            <a:off x="5475287" y="2286000"/>
            <a:ext cx="3582988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0421" name="Picture 2" descr="fig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8" y="2286000"/>
            <a:ext cx="5334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810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600" b="0" dirty="0">
                <a:latin typeface="メイリオ"/>
                <a:ea typeface="メイリオ"/>
                <a:cs typeface="メイリオ"/>
              </a:rPr>
              <a:t>Model space and the convergence</a:t>
            </a:r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5470525" y="2362200"/>
            <a:ext cx="1275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12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C+3n</a:t>
            </a:r>
          </a:p>
        </p:txBody>
      </p:sp>
      <p:sp>
        <p:nvSpPr>
          <p:cNvPr id="60424" name="Text Box 5"/>
          <p:cNvSpPr txBox="1">
            <a:spLocks noChangeArrowheads="1"/>
          </p:cNvSpPr>
          <p:nvPr/>
        </p:nvSpPr>
        <p:spPr bwMode="auto">
          <a:xfrm>
            <a:off x="5475287" y="3886200"/>
            <a:ext cx="1084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14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C+n</a:t>
            </a:r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6000750" y="4419600"/>
            <a:ext cx="2839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altLang="ja-JP" sz="2000" b="0" dirty="0">
                <a:latin typeface="メイリオ"/>
                <a:ea typeface="メイリオ"/>
                <a:cs typeface="メイリオ"/>
              </a:rPr>
              <a:t>SMSO for n and p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altLang="ja-JP" sz="2000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SMSO for p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53068"/>
              </p:ext>
            </p:extLst>
          </p:nvPr>
        </p:nvGraphicFramePr>
        <p:xfrm>
          <a:off x="2622550" y="1266825"/>
          <a:ext cx="3898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1" name="数式" r:id="rId5" imgW="1676400" imgH="266700" progId="Equation.3">
                  <p:embed/>
                </p:oleObj>
              </mc:Choice>
              <mc:Fallback>
                <p:oleObj name="数式" r:id="rId5" imgW="1676400" imgH="2667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266825"/>
                        <a:ext cx="3898900" cy="620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5840412" y="2914650"/>
            <a:ext cx="3141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i="1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Very slow convergence</a:t>
            </a:r>
          </a:p>
        </p:txBody>
      </p:sp>
      <p:sp>
        <p:nvSpPr>
          <p:cNvPr id="60427" name="Text Box 15"/>
          <p:cNvSpPr txBox="1">
            <a:spLocks noChangeArrowheads="1"/>
          </p:cNvSpPr>
          <p:nvPr/>
        </p:nvSpPr>
        <p:spPr bwMode="auto">
          <a:xfrm>
            <a:off x="5551487" y="5105400"/>
            <a:ext cx="3355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 i="1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Reasonable convergence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g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44338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fig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3595688"/>
            <a:ext cx="432117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fig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5263"/>
            <a:ext cx="427196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fig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0" y="3600450"/>
            <a:ext cx="436562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g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3200"/>
            <a:ext cx="8408988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 rot="2619458">
            <a:off x="4683513" y="3011260"/>
            <a:ext cx="3129688" cy="914400"/>
          </a:xfrm>
          <a:prstGeom prst="rightArrow">
            <a:avLst>
              <a:gd name="adj1" fmla="val 44639"/>
              <a:gd name="adj2" fmla="val 62181"/>
            </a:avLst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g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2672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fig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11550"/>
            <a:ext cx="421788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fig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199" y="222250"/>
            <a:ext cx="429555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fig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199" y="3489325"/>
            <a:ext cx="4324694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ig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83588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588224" y="3789040"/>
            <a:ext cx="381000" cy="825624"/>
          </a:xfrm>
          <a:prstGeom prst="up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868144" y="3356992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0000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0772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071320" y="3212976"/>
            <a:ext cx="381000" cy="969640"/>
          </a:xfrm>
          <a:prstGeom prst="up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444208" y="3789040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0000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0975" y="1524000"/>
            <a:ext cx="20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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distance 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2438400" y="20574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3575050" y="1066800"/>
            <a:ext cx="1692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(1) with T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5292725" y="1066800"/>
            <a:ext cx="2077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(2)without T</a:t>
            </a: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3886200" y="120650"/>
            <a:ext cx="17538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600" b="0">
                <a:latin typeface="メイリオ"/>
                <a:ea typeface="メイリオ"/>
                <a:cs typeface="メイリオ"/>
              </a:rPr>
              <a:t>Energy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1019175" y="19812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2.0</a:t>
            </a:r>
          </a:p>
        </p:txBody>
      </p:sp>
      <p:sp>
        <p:nvSpPr>
          <p:cNvPr id="74761" name="Line 17"/>
          <p:cNvSpPr>
            <a:spLocks noChangeShapeType="1"/>
          </p:cNvSpPr>
          <p:nvPr/>
        </p:nvSpPr>
        <p:spPr bwMode="auto">
          <a:xfrm>
            <a:off x="228600" y="1524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62" name="Line 18"/>
          <p:cNvSpPr>
            <a:spLocks noChangeShapeType="1"/>
          </p:cNvSpPr>
          <p:nvPr/>
        </p:nvSpPr>
        <p:spPr bwMode="auto">
          <a:xfrm>
            <a:off x="228600" y="266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63" name="Line 19"/>
          <p:cNvSpPr>
            <a:spLocks noChangeShapeType="1"/>
          </p:cNvSpPr>
          <p:nvPr/>
        </p:nvSpPr>
        <p:spPr bwMode="auto">
          <a:xfrm>
            <a:off x="228600" y="3886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64" name="Line 20"/>
          <p:cNvSpPr>
            <a:spLocks noChangeShapeType="1"/>
          </p:cNvSpPr>
          <p:nvPr/>
        </p:nvSpPr>
        <p:spPr bwMode="auto">
          <a:xfrm>
            <a:off x="228600" y="5181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65" name="Text Box 47"/>
          <p:cNvSpPr txBox="1">
            <a:spLocks noChangeArrowheads="1"/>
          </p:cNvSpPr>
          <p:nvPr/>
        </p:nvSpPr>
        <p:spPr bwMode="auto">
          <a:xfrm>
            <a:off x="180975" y="2819400"/>
            <a:ext cx="20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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distance </a:t>
            </a:r>
          </a:p>
        </p:txBody>
      </p:sp>
      <p:sp>
        <p:nvSpPr>
          <p:cNvPr id="74766" name="Text Box 48"/>
          <p:cNvSpPr txBox="1">
            <a:spLocks noChangeArrowheads="1"/>
          </p:cNvSpPr>
          <p:nvPr/>
        </p:nvSpPr>
        <p:spPr bwMode="auto">
          <a:xfrm>
            <a:off x="1019175" y="32766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1.5</a:t>
            </a:r>
          </a:p>
        </p:txBody>
      </p:sp>
      <p:sp>
        <p:nvSpPr>
          <p:cNvPr id="74767" name="Text Box 53"/>
          <p:cNvSpPr txBox="1">
            <a:spLocks noChangeArrowheads="1"/>
          </p:cNvSpPr>
          <p:nvPr/>
        </p:nvSpPr>
        <p:spPr bwMode="auto">
          <a:xfrm>
            <a:off x="166688" y="3962400"/>
            <a:ext cx="20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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distance </a:t>
            </a:r>
          </a:p>
        </p:txBody>
      </p:sp>
      <p:sp>
        <p:nvSpPr>
          <p:cNvPr id="74768" name="Text Box 54"/>
          <p:cNvSpPr txBox="1">
            <a:spLocks noChangeArrowheads="1"/>
          </p:cNvSpPr>
          <p:nvPr/>
        </p:nvSpPr>
        <p:spPr bwMode="auto">
          <a:xfrm>
            <a:off x="1004888" y="44196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1.0</a:t>
            </a:r>
          </a:p>
        </p:txBody>
      </p:sp>
      <p:sp>
        <p:nvSpPr>
          <p:cNvPr id="74769" name="Text Box 55"/>
          <p:cNvSpPr txBox="1">
            <a:spLocks noChangeArrowheads="1"/>
          </p:cNvSpPr>
          <p:nvPr/>
        </p:nvSpPr>
        <p:spPr bwMode="auto">
          <a:xfrm>
            <a:off x="152400" y="5334000"/>
            <a:ext cx="20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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distance </a:t>
            </a:r>
          </a:p>
        </p:txBody>
      </p:sp>
      <p:sp>
        <p:nvSpPr>
          <p:cNvPr id="74770" name="Text Box 56"/>
          <p:cNvSpPr txBox="1">
            <a:spLocks noChangeArrowheads="1"/>
          </p:cNvSpPr>
          <p:nvPr/>
        </p:nvSpPr>
        <p:spPr bwMode="auto">
          <a:xfrm>
            <a:off x="990600" y="57912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0.5</a:t>
            </a:r>
          </a:p>
        </p:txBody>
      </p:sp>
      <p:sp>
        <p:nvSpPr>
          <p:cNvPr id="74771" name="Text Box 57"/>
          <p:cNvSpPr txBox="1">
            <a:spLocks noChangeArrowheads="1"/>
          </p:cNvSpPr>
          <p:nvPr/>
        </p:nvSpPr>
        <p:spPr bwMode="auto">
          <a:xfrm>
            <a:off x="2438400" y="28194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</a:p>
        </p:txBody>
      </p:sp>
      <p:sp>
        <p:nvSpPr>
          <p:cNvPr id="74772" name="Text Box 58"/>
          <p:cNvSpPr txBox="1">
            <a:spLocks noChangeArrowheads="1"/>
          </p:cNvSpPr>
          <p:nvPr/>
        </p:nvSpPr>
        <p:spPr bwMode="auto">
          <a:xfrm>
            <a:off x="2438400" y="32766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73" name="Text Box 59"/>
          <p:cNvSpPr txBox="1">
            <a:spLocks noChangeArrowheads="1"/>
          </p:cNvSpPr>
          <p:nvPr/>
        </p:nvSpPr>
        <p:spPr bwMode="auto">
          <a:xfrm>
            <a:off x="2438400" y="41148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74" name="Text Box 60"/>
          <p:cNvSpPr txBox="1">
            <a:spLocks noChangeArrowheads="1"/>
          </p:cNvSpPr>
          <p:nvPr/>
        </p:nvSpPr>
        <p:spPr bwMode="auto">
          <a:xfrm>
            <a:off x="2438400" y="46482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</a:p>
        </p:txBody>
      </p:sp>
      <p:sp>
        <p:nvSpPr>
          <p:cNvPr id="74775" name="Text Box 61"/>
          <p:cNvSpPr txBox="1">
            <a:spLocks noChangeArrowheads="1"/>
          </p:cNvSpPr>
          <p:nvPr/>
        </p:nvSpPr>
        <p:spPr bwMode="auto">
          <a:xfrm>
            <a:off x="2438400" y="53340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76" name="Text Box 62"/>
          <p:cNvSpPr txBox="1">
            <a:spLocks noChangeArrowheads="1"/>
          </p:cNvSpPr>
          <p:nvPr/>
        </p:nvSpPr>
        <p:spPr bwMode="auto">
          <a:xfrm>
            <a:off x="2438400" y="57912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77" name="Text Box 63"/>
          <p:cNvSpPr txBox="1">
            <a:spLocks noChangeArrowheads="1"/>
          </p:cNvSpPr>
          <p:nvPr/>
        </p:nvSpPr>
        <p:spPr bwMode="auto">
          <a:xfrm>
            <a:off x="7427913" y="1050925"/>
            <a:ext cx="1243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(1)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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(2)</a:t>
            </a:r>
          </a:p>
        </p:txBody>
      </p:sp>
      <p:sp>
        <p:nvSpPr>
          <p:cNvPr id="74778" name="Text Box 64"/>
          <p:cNvSpPr txBox="1">
            <a:spLocks noChangeArrowheads="1"/>
          </p:cNvSpPr>
          <p:nvPr/>
        </p:nvSpPr>
        <p:spPr bwMode="auto">
          <a:xfrm>
            <a:off x="4017963" y="1600200"/>
            <a:ext cx="1000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-97.3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79" name="Text Box 66"/>
          <p:cNvSpPr txBox="1">
            <a:spLocks noChangeArrowheads="1"/>
          </p:cNvSpPr>
          <p:nvPr/>
        </p:nvSpPr>
        <p:spPr bwMode="auto">
          <a:xfrm>
            <a:off x="5826125" y="1600200"/>
            <a:ext cx="1000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-98.1</a:t>
            </a:r>
          </a:p>
        </p:txBody>
      </p:sp>
      <p:sp>
        <p:nvSpPr>
          <p:cNvPr id="74780" name="Text Box 67"/>
          <p:cNvSpPr txBox="1">
            <a:spLocks noChangeArrowheads="1"/>
          </p:cNvSpPr>
          <p:nvPr/>
        </p:nvSpPr>
        <p:spPr bwMode="auto">
          <a:xfrm>
            <a:off x="3997325" y="2057400"/>
            <a:ext cx="1000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-97.9</a:t>
            </a:r>
          </a:p>
        </p:txBody>
      </p:sp>
      <p:sp>
        <p:nvSpPr>
          <p:cNvPr id="74781" name="Text Box 68"/>
          <p:cNvSpPr txBox="1">
            <a:spLocks noChangeArrowheads="1"/>
          </p:cNvSpPr>
          <p:nvPr/>
        </p:nvSpPr>
        <p:spPr bwMode="auto">
          <a:xfrm>
            <a:off x="5826125" y="2057400"/>
            <a:ext cx="1000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-98.4</a:t>
            </a:r>
          </a:p>
        </p:txBody>
      </p:sp>
      <p:sp>
        <p:nvSpPr>
          <p:cNvPr id="74782" name="Text Box 69"/>
          <p:cNvSpPr txBox="1">
            <a:spLocks noChangeArrowheads="1"/>
          </p:cNvSpPr>
          <p:nvPr/>
        </p:nvSpPr>
        <p:spPr bwMode="auto">
          <a:xfrm>
            <a:off x="3962400" y="2757488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-103.8</a:t>
            </a:r>
            <a:endParaRPr lang="en-US" altLang="ja-JP" b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4783" name="Text Box 70"/>
          <p:cNvSpPr txBox="1">
            <a:spLocks noChangeArrowheads="1"/>
          </p:cNvSpPr>
          <p:nvPr/>
        </p:nvSpPr>
        <p:spPr bwMode="auto">
          <a:xfrm>
            <a:off x="5734050" y="27432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-105.1</a:t>
            </a:r>
          </a:p>
        </p:txBody>
      </p:sp>
      <p:sp>
        <p:nvSpPr>
          <p:cNvPr id="74784" name="Text Box 71"/>
          <p:cNvSpPr txBox="1">
            <a:spLocks noChangeArrowheads="1"/>
          </p:cNvSpPr>
          <p:nvPr/>
        </p:nvSpPr>
        <p:spPr bwMode="auto">
          <a:xfrm>
            <a:off x="3984625" y="3262313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-104.2</a:t>
            </a:r>
          </a:p>
        </p:txBody>
      </p:sp>
      <p:sp>
        <p:nvSpPr>
          <p:cNvPr id="74785" name="Text Box 72"/>
          <p:cNvSpPr txBox="1">
            <a:spLocks noChangeArrowheads="1"/>
          </p:cNvSpPr>
          <p:nvPr/>
        </p:nvSpPr>
        <p:spPr bwMode="auto">
          <a:xfrm>
            <a:off x="5729288" y="3235325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-104.9</a:t>
            </a:r>
          </a:p>
        </p:txBody>
      </p:sp>
      <p:sp>
        <p:nvSpPr>
          <p:cNvPr id="74786" name="Text Box 73"/>
          <p:cNvSpPr txBox="1">
            <a:spLocks noChangeArrowheads="1"/>
          </p:cNvSpPr>
          <p:nvPr/>
        </p:nvSpPr>
        <p:spPr bwMode="auto">
          <a:xfrm>
            <a:off x="4038600" y="40386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-107.7</a:t>
            </a:r>
          </a:p>
        </p:txBody>
      </p:sp>
      <p:sp>
        <p:nvSpPr>
          <p:cNvPr id="74787" name="Text Box 74"/>
          <p:cNvSpPr txBox="1">
            <a:spLocks noChangeArrowheads="1"/>
          </p:cNvSpPr>
          <p:nvPr/>
        </p:nvSpPr>
        <p:spPr bwMode="auto">
          <a:xfrm>
            <a:off x="5715000" y="40386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-109.2</a:t>
            </a:r>
          </a:p>
        </p:txBody>
      </p:sp>
      <p:sp>
        <p:nvSpPr>
          <p:cNvPr id="74788" name="Text Box 77"/>
          <p:cNvSpPr txBox="1">
            <a:spLocks noChangeArrowheads="1"/>
          </p:cNvSpPr>
          <p:nvPr/>
        </p:nvSpPr>
        <p:spPr bwMode="auto">
          <a:xfrm>
            <a:off x="4038600" y="4572000"/>
            <a:ext cx="134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-107.7</a:t>
            </a:r>
          </a:p>
        </p:txBody>
      </p:sp>
      <p:sp>
        <p:nvSpPr>
          <p:cNvPr id="74789" name="Text Box 78"/>
          <p:cNvSpPr txBox="1">
            <a:spLocks noChangeArrowheads="1"/>
          </p:cNvSpPr>
          <p:nvPr/>
        </p:nvSpPr>
        <p:spPr bwMode="auto">
          <a:xfrm>
            <a:off x="5734050" y="44958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-108.5</a:t>
            </a:r>
          </a:p>
        </p:txBody>
      </p:sp>
      <p:sp>
        <p:nvSpPr>
          <p:cNvPr id="74790" name="Text Box 79"/>
          <p:cNvSpPr txBox="1">
            <a:spLocks noChangeArrowheads="1"/>
          </p:cNvSpPr>
          <p:nvPr/>
        </p:nvSpPr>
        <p:spPr bwMode="auto">
          <a:xfrm>
            <a:off x="4038600" y="5348288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-109.5</a:t>
            </a:r>
          </a:p>
        </p:txBody>
      </p:sp>
      <p:sp>
        <p:nvSpPr>
          <p:cNvPr id="74791" name="Text Box 80"/>
          <p:cNvSpPr txBox="1">
            <a:spLocks noChangeArrowheads="1"/>
          </p:cNvSpPr>
          <p:nvPr/>
        </p:nvSpPr>
        <p:spPr bwMode="auto">
          <a:xfrm>
            <a:off x="5734050" y="53340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-110.9</a:t>
            </a:r>
          </a:p>
        </p:txBody>
      </p:sp>
      <p:sp>
        <p:nvSpPr>
          <p:cNvPr id="74792" name="Text Box 81"/>
          <p:cNvSpPr txBox="1">
            <a:spLocks noChangeArrowheads="1"/>
          </p:cNvSpPr>
          <p:nvPr/>
        </p:nvSpPr>
        <p:spPr bwMode="auto">
          <a:xfrm>
            <a:off x="4037013" y="57912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-109.1</a:t>
            </a:r>
          </a:p>
        </p:txBody>
      </p:sp>
      <p:sp>
        <p:nvSpPr>
          <p:cNvPr id="74793" name="Text Box 82"/>
          <p:cNvSpPr txBox="1">
            <a:spLocks noChangeArrowheads="1"/>
          </p:cNvSpPr>
          <p:nvPr/>
        </p:nvSpPr>
        <p:spPr bwMode="auto">
          <a:xfrm>
            <a:off x="5715000" y="5791200"/>
            <a:ext cx="1192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-109.9</a:t>
            </a:r>
          </a:p>
        </p:txBody>
      </p:sp>
      <p:sp>
        <p:nvSpPr>
          <p:cNvPr id="74794" name="Text Box 83"/>
          <p:cNvSpPr txBox="1">
            <a:spLocks noChangeArrowheads="1"/>
          </p:cNvSpPr>
          <p:nvPr/>
        </p:nvSpPr>
        <p:spPr bwMode="auto">
          <a:xfrm>
            <a:off x="7772400" y="16002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0.8</a:t>
            </a:r>
          </a:p>
        </p:txBody>
      </p:sp>
      <p:sp>
        <p:nvSpPr>
          <p:cNvPr id="74795" name="Text Box 84"/>
          <p:cNvSpPr txBox="1">
            <a:spLocks noChangeArrowheads="1"/>
          </p:cNvSpPr>
          <p:nvPr/>
        </p:nvSpPr>
        <p:spPr bwMode="auto">
          <a:xfrm>
            <a:off x="7772400" y="20574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0.5</a:t>
            </a:r>
          </a:p>
        </p:txBody>
      </p:sp>
      <p:sp>
        <p:nvSpPr>
          <p:cNvPr id="74796" name="Text Box 85"/>
          <p:cNvSpPr txBox="1">
            <a:spLocks noChangeArrowheads="1"/>
          </p:cNvSpPr>
          <p:nvPr/>
        </p:nvSpPr>
        <p:spPr bwMode="auto">
          <a:xfrm>
            <a:off x="7773988" y="2790825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1.3</a:t>
            </a:r>
          </a:p>
        </p:txBody>
      </p:sp>
      <p:sp>
        <p:nvSpPr>
          <p:cNvPr id="74797" name="Text Box 86"/>
          <p:cNvSpPr txBox="1">
            <a:spLocks noChangeArrowheads="1"/>
          </p:cNvSpPr>
          <p:nvPr/>
        </p:nvSpPr>
        <p:spPr bwMode="auto">
          <a:xfrm>
            <a:off x="7773988" y="32766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0.7</a:t>
            </a:r>
          </a:p>
        </p:txBody>
      </p:sp>
      <p:sp>
        <p:nvSpPr>
          <p:cNvPr id="74798" name="Text Box 87"/>
          <p:cNvSpPr txBox="1">
            <a:spLocks noChangeArrowheads="1"/>
          </p:cNvSpPr>
          <p:nvPr/>
        </p:nvSpPr>
        <p:spPr bwMode="auto">
          <a:xfrm>
            <a:off x="7773988" y="4086225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1.5</a:t>
            </a:r>
          </a:p>
        </p:txBody>
      </p:sp>
      <p:sp>
        <p:nvSpPr>
          <p:cNvPr id="74799" name="Text Box 88"/>
          <p:cNvSpPr txBox="1">
            <a:spLocks noChangeArrowheads="1"/>
          </p:cNvSpPr>
          <p:nvPr/>
        </p:nvSpPr>
        <p:spPr bwMode="auto">
          <a:xfrm>
            <a:off x="7772400" y="45720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0.8</a:t>
            </a:r>
          </a:p>
        </p:txBody>
      </p:sp>
      <p:sp>
        <p:nvSpPr>
          <p:cNvPr id="74800" name="Text Box 89"/>
          <p:cNvSpPr txBox="1">
            <a:spLocks noChangeArrowheads="1"/>
          </p:cNvSpPr>
          <p:nvPr/>
        </p:nvSpPr>
        <p:spPr bwMode="auto">
          <a:xfrm>
            <a:off x="7772400" y="53340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1.4</a:t>
            </a:r>
          </a:p>
        </p:txBody>
      </p:sp>
      <p:sp>
        <p:nvSpPr>
          <p:cNvPr id="74801" name="Text Box 90"/>
          <p:cNvSpPr txBox="1">
            <a:spLocks noChangeArrowheads="1"/>
          </p:cNvSpPr>
          <p:nvPr/>
        </p:nvSpPr>
        <p:spPr bwMode="auto">
          <a:xfrm>
            <a:off x="7772400" y="5791200"/>
            <a:ext cx="67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0.8</a:t>
            </a:r>
          </a:p>
        </p:txBody>
      </p:sp>
      <p:sp>
        <p:nvSpPr>
          <p:cNvPr id="74802" name="Text Box 91"/>
          <p:cNvSpPr txBox="1">
            <a:spLocks noChangeArrowheads="1"/>
          </p:cNvSpPr>
          <p:nvPr/>
        </p:nvSpPr>
        <p:spPr bwMode="auto">
          <a:xfrm>
            <a:off x="4022725" y="6248400"/>
            <a:ext cx="109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(MeV)</a:t>
            </a:r>
          </a:p>
        </p:txBody>
      </p:sp>
      <p:sp>
        <p:nvSpPr>
          <p:cNvPr id="74803" name="Text Box 92"/>
          <p:cNvSpPr txBox="1">
            <a:spLocks noChangeArrowheads="1"/>
          </p:cNvSpPr>
          <p:nvPr/>
        </p:nvSpPr>
        <p:spPr bwMode="auto">
          <a:xfrm>
            <a:off x="5767388" y="6248400"/>
            <a:ext cx="109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(MeV)</a:t>
            </a:r>
          </a:p>
        </p:txBody>
      </p:sp>
      <p:sp>
        <p:nvSpPr>
          <p:cNvPr id="74804" name="Text Box 93"/>
          <p:cNvSpPr txBox="1">
            <a:spLocks noChangeArrowheads="1"/>
          </p:cNvSpPr>
          <p:nvPr/>
        </p:nvSpPr>
        <p:spPr bwMode="auto">
          <a:xfrm>
            <a:off x="7519988" y="6248400"/>
            <a:ext cx="109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(MeV)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87015"/>
            <a:ext cx="286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Repulsion for 5/2+ </a:t>
            </a:r>
            <a:endParaRPr kumimoji="1" lang="ja-JP" altLang="en-US" dirty="0"/>
          </a:p>
        </p:txBody>
      </p:sp>
      <p:pic>
        <p:nvPicPr>
          <p:cNvPr id="3" name="図 2" descr="fig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" y="1152046"/>
            <a:ext cx="4404865" cy="241392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90786" y="3645024"/>
            <a:ext cx="7725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0" dirty="0"/>
              <a:t>T. </a:t>
            </a:r>
            <a:r>
              <a:rPr lang="en-US" altLang="ja-JP" sz="1400" b="0" dirty="0" err="1"/>
              <a:t>Otsuka</a:t>
            </a:r>
            <a:r>
              <a:rPr lang="en-US" altLang="ja-JP" sz="1400" b="0" dirty="0"/>
              <a:t>, T. Suzuki, R. Fujimoto, H. </a:t>
            </a:r>
            <a:r>
              <a:rPr lang="en-US" altLang="ja-JP" sz="1400" b="0" dirty="0" err="1"/>
              <a:t>Grawe</a:t>
            </a:r>
            <a:r>
              <a:rPr lang="en-US" altLang="ja-JP" sz="1400" b="0" dirty="0"/>
              <a:t> and Y. Akaishi, Phys. Rev. </a:t>
            </a:r>
            <a:r>
              <a:rPr lang="en-US" altLang="ja-JP" sz="1400" b="0" dirty="0" err="1"/>
              <a:t>Lett</a:t>
            </a:r>
            <a:r>
              <a:rPr lang="en-US" altLang="ja-JP" sz="1400" b="0" dirty="0"/>
              <a:t>. 95, 232502 (2005).</a:t>
            </a:r>
            <a:endParaRPr kumimoji="1" lang="ja-JP" altLang="en-US" sz="1400" b="0" dirty="0"/>
          </a:p>
        </p:txBody>
      </p:sp>
      <p:sp>
        <p:nvSpPr>
          <p:cNvPr id="5" name="Freeform 25"/>
          <p:cNvSpPr>
            <a:spLocks/>
          </p:cNvSpPr>
          <p:nvPr/>
        </p:nvSpPr>
        <p:spPr bwMode="auto">
          <a:xfrm flipV="1">
            <a:off x="1925248" y="5685483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Freeform 53"/>
          <p:cNvSpPr>
            <a:spLocks/>
          </p:cNvSpPr>
          <p:nvPr/>
        </p:nvSpPr>
        <p:spPr bwMode="auto">
          <a:xfrm flipV="1">
            <a:off x="1907785" y="6133158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Freeform 54"/>
          <p:cNvSpPr>
            <a:spLocks/>
          </p:cNvSpPr>
          <p:nvPr/>
        </p:nvSpPr>
        <p:spPr bwMode="auto">
          <a:xfrm flipV="1">
            <a:off x="1890323" y="5250508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3690548" y="6301433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4063610" y="6301433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3679435" y="5828358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4052498" y="5828358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4412860" y="5836295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4785923" y="5836295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3679435" y="5406083"/>
            <a:ext cx="268288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4052498" y="5406083"/>
            <a:ext cx="268287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3777860" y="4779764"/>
            <a:ext cx="268288" cy="276225"/>
          </a:xfrm>
          <a:prstGeom prst="ellipse">
            <a:avLst/>
          </a:prstGeom>
          <a:gradFill flip="none" rotWithShape="1">
            <a:gsLst>
              <a:gs pos="100000">
                <a:srgbClr val="0000FF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2806310" y="6301433"/>
            <a:ext cx="266700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3179373" y="6301433"/>
            <a:ext cx="266700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Oval 44"/>
          <p:cNvSpPr>
            <a:spLocks noChangeArrowheads="1"/>
          </p:cNvSpPr>
          <p:nvPr/>
        </p:nvSpPr>
        <p:spPr bwMode="auto">
          <a:xfrm>
            <a:off x="2806310" y="5841058"/>
            <a:ext cx="266700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Oval 45"/>
          <p:cNvSpPr>
            <a:spLocks noChangeArrowheads="1"/>
          </p:cNvSpPr>
          <p:nvPr/>
        </p:nvSpPr>
        <p:spPr bwMode="auto">
          <a:xfrm>
            <a:off x="3179373" y="5841058"/>
            <a:ext cx="266700" cy="27463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auto">
          <a:xfrm>
            <a:off x="2060185" y="5836295"/>
            <a:ext cx="268288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Oval 47"/>
          <p:cNvSpPr>
            <a:spLocks noChangeArrowheads="1"/>
          </p:cNvSpPr>
          <p:nvPr/>
        </p:nvSpPr>
        <p:spPr bwMode="auto">
          <a:xfrm>
            <a:off x="2433248" y="5836295"/>
            <a:ext cx="268287" cy="2762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5149460" y="619507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0s</a:t>
            </a:r>
            <a:r>
              <a:rPr lang="en-US" altLang="ja-JP" baseline="-25000"/>
              <a:t>1/2</a:t>
            </a:r>
            <a:endParaRPr lang="en-US" altLang="ja-JP"/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5149460" y="5737870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0p</a:t>
            </a:r>
            <a:r>
              <a:rPr lang="en-US" altLang="ja-JP" baseline="-25000"/>
              <a:t>3/2</a:t>
            </a:r>
            <a:endParaRPr lang="en-US" altLang="ja-JP"/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149460" y="5280670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0p</a:t>
            </a:r>
            <a:r>
              <a:rPr lang="en-US" altLang="ja-JP" baseline="-25000"/>
              <a:t>1/2</a:t>
            </a:r>
            <a:endParaRPr lang="en-US" altLang="ja-JP"/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5149460" y="4719439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  <a:endParaRPr lang="en-US" altLang="ja-JP"/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5149460" y="428052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  <a:endParaRPr lang="en-US" altLang="ja-JP"/>
          </a:p>
        </p:txBody>
      </p:sp>
      <p:sp>
        <p:nvSpPr>
          <p:cNvPr id="31" name="Oval 67"/>
          <p:cNvSpPr>
            <a:spLocks noChangeArrowheads="1"/>
          </p:cNvSpPr>
          <p:nvPr/>
        </p:nvSpPr>
        <p:spPr bwMode="auto">
          <a:xfrm>
            <a:off x="4423973" y="4356720"/>
            <a:ext cx="268287" cy="276225"/>
          </a:xfrm>
          <a:prstGeom prst="ellipse">
            <a:avLst/>
          </a:prstGeom>
          <a:gradFill flip="none" rotWithShape="1">
            <a:gsLst>
              <a:gs pos="100000">
                <a:srgbClr val="0000FF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Freeform 54"/>
          <p:cNvSpPr>
            <a:spLocks/>
          </p:cNvSpPr>
          <p:nvPr/>
        </p:nvSpPr>
        <p:spPr bwMode="auto">
          <a:xfrm flipV="1">
            <a:off x="2044558" y="4652119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54"/>
          <p:cNvSpPr>
            <a:spLocks/>
          </p:cNvSpPr>
          <p:nvPr/>
        </p:nvSpPr>
        <p:spPr bwMode="auto">
          <a:xfrm flipV="1">
            <a:off x="2044558" y="4221088"/>
            <a:ext cx="3187700" cy="301625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29704" y="5757491"/>
            <a:ext cx="669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j’</a:t>
            </a:r>
            <a:r>
              <a:rPr lang="en-US" altLang="ja-JP" sz="2800" b="0" i="1" baseline="-25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&gt;</a:t>
            </a:r>
            <a:endParaRPr kumimoji="1" lang="ja-JP" altLang="en-US" sz="2800" b="0" i="1" baseline="-25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83601" y="4677371"/>
            <a:ext cx="550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j</a:t>
            </a:r>
            <a:r>
              <a:rPr lang="en-US" altLang="ja-JP" sz="2800" b="0" i="1" baseline="-25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&gt;</a:t>
            </a:r>
            <a:endParaRPr kumimoji="1" lang="ja-JP" altLang="en-US" sz="2800" b="0" i="1" baseline="-25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pSp>
        <p:nvGrpSpPr>
          <p:cNvPr id="49" name="図形グループ 48"/>
          <p:cNvGrpSpPr/>
          <p:nvPr/>
        </p:nvGrpSpPr>
        <p:grpSpPr>
          <a:xfrm flipV="1">
            <a:off x="2787558" y="4924077"/>
            <a:ext cx="936104" cy="1000931"/>
            <a:chOff x="5724128" y="3429000"/>
            <a:chExt cx="711696" cy="799269"/>
          </a:xfrm>
        </p:grpSpPr>
        <p:cxnSp>
          <p:nvCxnSpPr>
            <p:cNvPr id="38" name="曲線コネクタ 37"/>
            <p:cNvCxnSpPr/>
            <p:nvPr/>
          </p:nvCxnSpPr>
          <p:spPr>
            <a:xfrm rot="16200000" flipH="1">
              <a:off x="5688124" y="3465004"/>
              <a:ext cx="432048" cy="36004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曲線コネクタ 46"/>
            <p:cNvCxnSpPr/>
            <p:nvPr/>
          </p:nvCxnSpPr>
          <p:spPr>
            <a:xfrm rot="16200000" flipV="1">
              <a:off x="6084168" y="3876613"/>
              <a:ext cx="351656" cy="351656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467544" y="692696"/>
            <a:ext cx="65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 smtClean="0"/>
              <a:t>Tensor force for </a:t>
            </a:r>
            <a:r>
              <a:rPr lang="en-US" altLang="ja-JP" b="0" dirty="0" smtClean="0"/>
              <a:t>particles in two orbits</a:t>
            </a:r>
            <a:endParaRPr kumimoji="1" lang="ja-JP" altLang="en-US" b="0" dirty="0"/>
          </a:p>
        </p:txBody>
      </p:sp>
      <p:sp>
        <p:nvSpPr>
          <p:cNvPr id="51" name="AutoShape 58"/>
          <p:cNvSpPr>
            <a:spLocks noChangeArrowheads="1"/>
          </p:cNvSpPr>
          <p:nvPr/>
        </p:nvSpPr>
        <p:spPr bwMode="auto">
          <a:xfrm>
            <a:off x="1969400" y="5109419"/>
            <a:ext cx="3124200" cy="1600200"/>
          </a:xfrm>
          <a:prstGeom prst="roundRect">
            <a:avLst>
              <a:gd name="adj" fmla="val 16667"/>
            </a:avLst>
          </a:prstGeom>
          <a:solidFill>
            <a:srgbClr val="3366FF">
              <a:alpha val="2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Text Box 70"/>
          <p:cNvSpPr txBox="1">
            <a:spLocks noChangeArrowheads="1"/>
          </p:cNvSpPr>
          <p:nvPr/>
        </p:nvSpPr>
        <p:spPr bwMode="auto">
          <a:xfrm>
            <a:off x="2141272" y="5181427"/>
            <a:ext cx="63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aseline="30000" dirty="0"/>
              <a:t>14</a:t>
            </a:r>
            <a:r>
              <a:rPr lang="en-US" altLang="ja-JP" dirty="0"/>
              <a:t>C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72008" y="620688"/>
            <a:ext cx="8964488" cy="3384376"/>
          </a:xfrm>
          <a:prstGeom prst="roundRect">
            <a:avLst>
              <a:gd name="adj" fmla="val 1083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56153" y="1393612"/>
            <a:ext cx="126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0" i="1" dirty="0">
                <a:latin typeface="Times New Roman"/>
                <a:cs typeface="Times New Roman"/>
              </a:rPr>
              <a:t>j</a:t>
            </a:r>
            <a:r>
              <a:rPr lang="en-US" altLang="ja-JP" sz="2800" b="0" i="1" baseline="-25000" dirty="0" smtClean="0">
                <a:latin typeface="Times New Roman"/>
                <a:cs typeface="Times New Roman"/>
              </a:rPr>
              <a:t>&lt;  </a:t>
            </a:r>
            <a:r>
              <a:rPr lang="en-US" altLang="ja-JP" sz="2800" b="0" i="1" dirty="0" smtClean="0">
                <a:latin typeface="Times New Roman"/>
                <a:cs typeface="Times New Roman"/>
              </a:rPr>
              <a:t>- </a:t>
            </a:r>
            <a:r>
              <a:rPr lang="en-US" altLang="ja-JP" sz="2800" b="0" i="1" dirty="0">
                <a:latin typeface="Times New Roman"/>
                <a:cs typeface="Times New Roman"/>
              </a:rPr>
              <a:t>j’</a:t>
            </a:r>
            <a:r>
              <a:rPr lang="en-US" altLang="ja-JP" sz="2800" b="0" i="1" baseline="-25000" dirty="0" smtClean="0">
                <a:latin typeface="Times New Roman"/>
                <a:cs typeface="Times New Roman"/>
              </a:rPr>
              <a:t>&gt;</a:t>
            </a:r>
            <a:endParaRPr lang="ja-JP" altLang="en-US" sz="2800" b="0" i="1" baseline="-25000" dirty="0">
              <a:latin typeface="Times New Roman"/>
              <a:cs typeface="Times New Roman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588224" y="1484784"/>
            <a:ext cx="160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Attractive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64088" y="2492896"/>
            <a:ext cx="126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0" i="1" dirty="0">
                <a:latin typeface="Times New Roman"/>
                <a:cs typeface="Times New Roman"/>
              </a:rPr>
              <a:t>j</a:t>
            </a:r>
            <a:r>
              <a:rPr lang="en-US" altLang="ja-JP" sz="2800" b="0" i="1" baseline="-25000" dirty="0" smtClean="0">
                <a:latin typeface="Times New Roman"/>
                <a:cs typeface="Times New Roman"/>
              </a:rPr>
              <a:t>&gt;  </a:t>
            </a:r>
            <a:r>
              <a:rPr lang="en-US" altLang="ja-JP" sz="2800" b="0" i="1" dirty="0" smtClean="0">
                <a:latin typeface="Times New Roman"/>
                <a:cs typeface="Times New Roman"/>
              </a:rPr>
              <a:t>- </a:t>
            </a:r>
            <a:r>
              <a:rPr lang="en-US" altLang="ja-JP" sz="2800" b="0" i="1" dirty="0">
                <a:latin typeface="Times New Roman"/>
                <a:cs typeface="Times New Roman"/>
              </a:rPr>
              <a:t>j’</a:t>
            </a:r>
            <a:r>
              <a:rPr lang="en-US" altLang="ja-JP" sz="2800" b="0" i="1" baseline="-25000" dirty="0" smtClean="0">
                <a:latin typeface="Times New Roman"/>
                <a:cs typeface="Times New Roman"/>
              </a:rPr>
              <a:t>&gt;</a:t>
            </a:r>
            <a:endParaRPr lang="ja-JP" altLang="en-US" sz="2800" b="0" i="1" baseline="-25000" dirty="0">
              <a:latin typeface="Times New Roman"/>
              <a:cs typeface="Times New Roman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96159" y="2584068"/>
            <a:ext cx="163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Repulsive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037816" y="5301208"/>
            <a:ext cx="163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Repulsive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60" name="右中かっこ 59"/>
          <p:cNvSpPr/>
          <p:nvPr/>
        </p:nvSpPr>
        <p:spPr>
          <a:xfrm>
            <a:off x="6533760" y="4821387"/>
            <a:ext cx="432048" cy="1440160"/>
          </a:xfrm>
          <a:prstGeom prst="rightBrace">
            <a:avLst>
              <a:gd name="adj1" fmla="val 4426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3528" y="4725144"/>
            <a:ext cx="121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For 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2205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Line 98"/>
          <p:cNvSpPr>
            <a:spLocks noChangeShapeType="1"/>
          </p:cNvSpPr>
          <p:nvPr/>
        </p:nvSpPr>
        <p:spPr bwMode="auto">
          <a:xfrm>
            <a:off x="1857375" y="2162175"/>
            <a:ext cx="1266825" cy="1495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5" name="Line 100"/>
          <p:cNvSpPr>
            <a:spLocks noChangeShapeType="1"/>
          </p:cNvSpPr>
          <p:nvPr/>
        </p:nvSpPr>
        <p:spPr bwMode="auto">
          <a:xfrm flipV="1">
            <a:off x="742950" y="3886200"/>
            <a:ext cx="2457450" cy="8048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6" name="Line 101"/>
          <p:cNvSpPr>
            <a:spLocks noChangeShapeType="1"/>
          </p:cNvSpPr>
          <p:nvPr/>
        </p:nvSpPr>
        <p:spPr bwMode="auto">
          <a:xfrm flipV="1">
            <a:off x="1905000" y="3962400"/>
            <a:ext cx="1295400" cy="16430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7" name="AutoShape 95"/>
          <p:cNvSpPr>
            <a:spLocks noChangeArrowheads="1"/>
          </p:cNvSpPr>
          <p:nvPr/>
        </p:nvSpPr>
        <p:spPr bwMode="auto">
          <a:xfrm>
            <a:off x="4114800" y="4876800"/>
            <a:ext cx="4876800" cy="1828800"/>
          </a:xfrm>
          <a:prstGeom prst="roundRect">
            <a:avLst>
              <a:gd name="adj" fmla="val 16667"/>
            </a:avLst>
          </a:prstGeom>
          <a:solidFill>
            <a:srgbClr val="3366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8" name="AutoShape 94"/>
          <p:cNvSpPr>
            <a:spLocks noChangeArrowheads="1"/>
          </p:cNvSpPr>
          <p:nvPr/>
        </p:nvSpPr>
        <p:spPr bwMode="auto">
          <a:xfrm>
            <a:off x="4114800" y="2395538"/>
            <a:ext cx="4876800" cy="2362200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9" name="AutoShape 93"/>
          <p:cNvSpPr>
            <a:spLocks noChangeArrowheads="1"/>
          </p:cNvSpPr>
          <p:nvPr/>
        </p:nvSpPr>
        <p:spPr bwMode="auto">
          <a:xfrm>
            <a:off x="4114800" y="1219200"/>
            <a:ext cx="4800600" cy="1066800"/>
          </a:xfrm>
          <a:prstGeom prst="roundRect">
            <a:avLst>
              <a:gd name="adj" fmla="val 16667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0" name="Line 19"/>
          <p:cNvSpPr>
            <a:spLocks noChangeShapeType="1"/>
          </p:cNvSpPr>
          <p:nvPr/>
        </p:nvSpPr>
        <p:spPr bwMode="auto">
          <a:xfrm flipH="1">
            <a:off x="706438" y="2208213"/>
            <a:ext cx="1171575" cy="2486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1" name="Line 20"/>
          <p:cNvSpPr>
            <a:spLocks noChangeShapeType="1"/>
          </p:cNvSpPr>
          <p:nvPr/>
        </p:nvSpPr>
        <p:spPr bwMode="auto">
          <a:xfrm flipH="1" flipV="1">
            <a:off x="730250" y="4691063"/>
            <a:ext cx="1177925" cy="8874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2" name="Line 5"/>
          <p:cNvSpPr>
            <a:spLocks noChangeShapeType="1"/>
          </p:cNvSpPr>
          <p:nvPr/>
        </p:nvSpPr>
        <p:spPr bwMode="auto">
          <a:xfrm rot="10800000">
            <a:off x="1905000" y="2209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3" name="Line 6"/>
          <p:cNvSpPr>
            <a:spLocks noChangeShapeType="1"/>
          </p:cNvSpPr>
          <p:nvPr/>
        </p:nvSpPr>
        <p:spPr bwMode="auto">
          <a:xfrm>
            <a:off x="228600" y="3810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4" name="Line 7"/>
          <p:cNvSpPr>
            <a:spLocks noChangeShapeType="1"/>
          </p:cNvSpPr>
          <p:nvPr/>
        </p:nvSpPr>
        <p:spPr bwMode="auto">
          <a:xfrm flipH="1">
            <a:off x="152400" y="29718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6335" name="Group 80"/>
          <p:cNvGrpSpPr>
            <a:grpSpLocks/>
          </p:cNvGrpSpPr>
          <p:nvPr/>
        </p:nvGrpSpPr>
        <p:grpSpPr bwMode="auto">
          <a:xfrm>
            <a:off x="1619250" y="1905000"/>
            <a:ext cx="552450" cy="552450"/>
            <a:chOff x="972" y="990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6376" name="Oval 10"/>
            <p:cNvSpPr>
              <a:spLocks noChangeArrowheads="1"/>
            </p:cNvSpPr>
            <p:nvPr/>
          </p:nvSpPr>
          <p:spPr bwMode="auto">
            <a:xfrm>
              <a:off x="972" y="990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77" name="Text Box 16"/>
            <p:cNvSpPr txBox="1">
              <a:spLocks noChangeArrowheads="1"/>
            </p:cNvSpPr>
            <p:nvPr/>
          </p:nvSpPr>
          <p:spPr bwMode="auto">
            <a:xfrm>
              <a:off x="1023" y="1017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56336" name="Group 81"/>
          <p:cNvGrpSpPr>
            <a:grpSpLocks/>
          </p:cNvGrpSpPr>
          <p:nvPr/>
        </p:nvGrpSpPr>
        <p:grpSpPr bwMode="auto">
          <a:xfrm>
            <a:off x="1628775" y="5314950"/>
            <a:ext cx="552450" cy="552450"/>
            <a:chOff x="978" y="2103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6374" name="Oval 13"/>
            <p:cNvSpPr>
              <a:spLocks noChangeArrowheads="1"/>
            </p:cNvSpPr>
            <p:nvPr/>
          </p:nvSpPr>
          <p:spPr bwMode="auto">
            <a:xfrm>
              <a:off x="978" y="2103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75" name="Text Box 17"/>
            <p:cNvSpPr txBox="1">
              <a:spLocks noChangeArrowheads="1"/>
            </p:cNvSpPr>
            <p:nvPr/>
          </p:nvSpPr>
          <p:spPr bwMode="auto">
            <a:xfrm>
              <a:off x="1038" y="2127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56337" name="Line 23"/>
          <p:cNvSpPr>
            <a:spLocks noChangeShapeType="1"/>
          </p:cNvSpPr>
          <p:nvPr/>
        </p:nvSpPr>
        <p:spPr bwMode="auto">
          <a:xfrm flipV="1">
            <a:off x="1600200" y="2514600"/>
            <a:ext cx="1752600" cy="134143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38" name="Text Box 30"/>
          <p:cNvSpPr txBox="1">
            <a:spLocks noChangeArrowheads="1"/>
          </p:cNvSpPr>
          <p:nvPr/>
        </p:nvSpPr>
        <p:spPr bwMode="auto">
          <a:xfrm>
            <a:off x="395536" y="260648"/>
            <a:ext cx="848314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0" dirty="0">
                <a:solidFill>
                  <a:srgbClr val="FFFF00"/>
                </a:solidFill>
              </a:rPr>
              <a:t>SMSO(</a:t>
            </a:r>
            <a:r>
              <a:rPr lang="en-US" altLang="ja-JP" sz="3200" b="0" baseline="30000" dirty="0">
                <a:solidFill>
                  <a:srgbClr val="FFFF00"/>
                </a:solidFill>
              </a:rPr>
              <a:t>14</a:t>
            </a:r>
            <a:r>
              <a:rPr lang="en-US" altLang="ja-JP" sz="3200" b="0" dirty="0">
                <a:solidFill>
                  <a:srgbClr val="FFFF00"/>
                </a:solidFill>
              </a:rPr>
              <a:t>C) + </a:t>
            </a:r>
            <a:r>
              <a:rPr lang="en-US" altLang="ja-JP" sz="3200" b="0" dirty="0" smtClean="0">
                <a:solidFill>
                  <a:srgbClr val="FFFF00"/>
                </a:solidFill>
              </a:rPr>
              <a:t>3 </a:t>
            </a:r>
            <a:r>
              <a:rPr lang="en-US" altLang="ja-JP" sz="3200" b="0" dirty="0">
                <a:solidFill>
                  <a:srgbClr val="FFFF00"/>
                </a:solidFill>
              </a:rPr>
              <a:t>randomly distributed </a:t>
            </a:r>
            <a:r>
              <a:rPr lang="en-US" altLang="ja-JP" sz="3200" b="0" dirty="0" smtClean="0">
                <a:solidFill>
                  <a:srgbClr val="FFFF00"/>
                </a:solidFill>
              </a:rPr>
              <a:t>neutrons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grpSp>
        <p:nvGrpSpPr>
          <p:cNvPr id="56339" name="Group 82"/>
          <p:cNvGrpSpPr>
            <a:grpSpLocks/>
          </p:cNvGrpSpPr>
          <p:nvPr/>
        </p:nvGrpSpPr>
        <p:grpSpPr bwMode="auto">
          <a:xfrm>
            <a:off x="4443413" y="1504950"/>
            <a:ext cx="552450" cy="552450"/>
            <a:chOff x="2799" y="1008"/>
            <a:chExt cx="348" cy="348"/>
          </a:xfr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6372" name="Oval 31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73" name="Text Box 32"/>
            <p:cNvSpPr txBox="1">
              <a:spLocks noChangeArrowheads="1"/>
            </p:cNvSpPr>
            <p:nvPr/>
          </p:nvSpPr>
          <p:spPr bwMode="auto">
            <a:xfrm>
              <a:off x="2853" y="1032"/>
              <a:ext cx="24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Symbol" charset="2"/>
                  <a:sym typeface="Symbol" charset="2"/>
                </a:rPr>
                <a:t></a:t>
              </a:r>
            </a:p>
          </p:txBody>
        </p:sp>
      </p:grpSp>
      <p:sp>
        <p:nvSpPr>
          <p:cNvPr id="56340" name="Text Box 33"/>
          <p:cNvSpPr txBox="1">
            <a:spLocks noChangeArrowheads="1"/>
          </p:cNvSpPr>
          <p:nvPr/>
        </p:nvSpPr>
        <p:spPr bwMode="auto">
          <a:xfrm>
            <a:off x="5394325" y="1489075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Symbol" charset="2"/>
                <a:sym typeface="Symbol" charset="2"/>
              </a:rPr>
              <a:t></a:t>
            </a:r>
            <a:r>
              <a:rPr lang="en-US" altLang="ja-JP"/>
              <a:t>-cluster : (0s)</a:t>
            </a:r>
            <a:r>
              <a:rPr lang="en-US" altLang="ja-JP" baseline="30000"/>
              <a:t>4</a:t>
            </a:r>
            <a:endParaRPr lang="en-US" altLang="ja-JP"/>
          </a:p>
        </p:txBody>
      </p:sp>
      <p:grpSp>
        <p:nvGrpSpPr>
          <p:cNvPr id="56342" name="Group 76"/>
          <p:cNvGrpSpPr>
            <a:grpSpLocks/>
          </p:cNvGrpSpPr>
          <p:nvPr/>
        </p:nvGrpSpPr>
        <p:grpSpPr bwMode="auto">
          <a:xfrm>
            <a:off x="3130550" y="3767138"/>
            <a:ext cx="298450" cy="366712"/>
            <a:chOff x="288" y="1464"/>
            <a:chExt cx="188" cy="231"/>
          </a:xfrm>
        </p:grpSpPr>
        <p:sp>
          <p:nvSpPr>
            <p:cNvPr id="56368" name="Oval 27"/>
            <p:cNvSpPr>
              <a:spLocks noChangeArrowheads="1"/>
            </p:cNvSpPr>
            <p:nvPr/>
          </p:nvSpPr>
          <p:spPr bwMode="auto">
            <a:xfrm>
              <a:off x="299" y="1513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6369" name="Text Box 36"/>
            <p:cNvSpPr txBox="1">
              <a:spLocks noChangeArrowheads="1"/>
            </p:cNvSpPr>
            <p:nvPr/>
          </p:nvSpPr>
          <p:spPr bwMode="auto">
            <a:xfrm>
              <a:off x="288" y="14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grpSp>
        <p:nvGrpSpPr>
          <p:cNvPr id="56343" name="Group 75"/>
          <p:cNvGrpSpPr>
            <a:grpSpLocks/>
          </p:cNvGrpSpPr>
          <p:nvPr/>
        </p:nvGrpSpPr>
        <p:grpSpPr bwMode="auto">
          <a:xfrm>
            <a:off x="3144838" y="3462338"/>
            <a:ext cx="298450" cy="366712"/>
            <a:chOff x="528" y="975"/>
            <a:chExt cx="188" cy="231"/>
          </a:xfrm>
        </p:grpSpPr>
        <p:sp>
          <p:nvSpPr>
            <p:cNvPr id="56366" name="Oval 26"/>
            <p:cNvSpPr>
              <a:spLocks noChangeArrowheads="1"/>
            </p:cNvSpPr>
            <p:nvPr/>
          </p:nvSpPr>
          <p:spPr bwMode="auto">
            <a:xfrm>
              <a:off x="539" y="1026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67" name="Text Box 37"/>
            <p:cNvSpPr txBox="1">
              <a:spLocks noChangeArrowheads="1"/>
            </p:cNvSpPr>
            <p:nvPr/>
          </p:nvSpPr>
          <p:spPr bwMode="auto">
            <a:xfrm>
              <a:off x="528" y="97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grpSp>
        <p:nvGrpSpPr>
          <p:cNvPr id="56344" name="Group 77"/>
          <p:cNvGrpSpPr>
            <a:grpSpLocks/>
          </p:cNvGrpSpPr>
          <p:nvPr/>
        </p:nvGrpSpPr>
        <p:grpSpPr bwMode="auto">
          <a:xfrm>
            <a:off x="3352800" y="2205038"/>
            <a:ext cx="298450" cy="366712"/>
            <a:chOff x="1755" y="1407"/>
            <a:chExt cx="188" cy="231"/>
          </a:xfrm>
        </p:grpSpPr>
        <p:sp>
          <p:nvSpPr>
            <p:cNvPr id="56364" name="Oval 21"/>
            <p:cNvSpPr>
              <a:spLocks noChangeArrowheads="1"/>
            </p:cNvSpPr>
            <p:nvPr/>
          </p:nvSpPr>
          <p:spPr bwMode="auto">
            <a:xfrm>
              <a:off x="1764" y="1455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65" name="Text Box 38"/>
            <p:cNvSpPr txBox="1">
              <a:spLocks noChangeArrowheads="1"/>
            </p:cNvSpPr>
            <p:nvPr/>
          </p:nvSpPr>
          <p:spPr bwMode="auto">
            <a:xfrm>
              <a:off x="1755" y="140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sp>
        <p:nvSpPr>
          <p:cNvPr id="56346" name="Text Box 40"/>
          <p:cNvSpPr txBox="1">
            <a:spLocks noChangeArrowheads="1"/>
          </p:cNvSpPr>
          <p:nvPr/>
        </p:nvSpPr>
        <p:spPr bwMode="auto">
          <a:xfrm>
            <a:off x="5241925" y="2519363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“SMSO”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90542"/>
              </p:ext>
            </p:extLst>
          </p:nvPr>
        </p:nvGraphicFramePr>
        <p:xfrm>
          <a:off x="4678363" y="3889375"/>
          <a:ext cx="40243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数式" r:id="rId4" imgW="1676400" imgH="266700" progId="Equation.3">
                  <p:embed/>
                </p:oleObj>
              </mc:Choice>
              <mc:Fallback>
                <p:oleObj name="数式" r:id="rId4" imgW="1676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889375"/>
                        <a:ext cx="4024312" cy="639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7" name="Text Box 42"/>
          <p:cNvSpPr txBox="1">
            <a:spLocks noChangeArrowheads="1"/>
          </p:cNvSpPr>
          <p:nvPr/>
        </p:nvSpPr>
        <p:spPr bwMode="auto">
          <a:xfrm>
            <a:off x="838200" y="2971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-25000"/>
              <a:t>1</a:t>
            </a:r>
            <a:endParaRPr lang="en-US" altLang="ja-JP"/>
          </a:p>
        </p:txBody>
      </p:sp>
      <p:grpSp>
        <p:nvGrpSpPr>
          <p:cNvPr id="56348" name="Group 85"/>
          <p:cNvGrpSpPr>
            <a:grpSpLocks/>
          </p:cNvGrpSpPr>
          <p:nvPr/>
        </p:nvGrpSpPr>
        <p:grpSpPr bwMode="auto">
          <a:xfrm>
            <a:off x="4572000" y="4967288"/>
            <a:ext cx="298450" cy="366712"/>
            <a:chOff x="2880" y="3129"/>
            <a:chExt cx="188" cy="231"/>
          </a:xfrm>
        </p:grpSpPr>
        <p:sp>
          <p:nvSpPr>
            <p:cNvPr id="56360" name="Oval 43"/>
            <p:cNvSpPr>
              <a:spLocks noChangeArrowheads="1"/>
            </p:cNvSpPr>
            <p:nvPr/>
          </p:nvSpPr>
          <p:spPr bwMode="auto">
            <a:xfrm>
              <a:off x="2889" y="3177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61" name="Text Box 44"/>
            <p:cNvSpPr txBox="1">
              <a:spLocks noChangeArrowheads="1"/>
            </p:cNvSpPr>
            <p:nvPr/>
          </p:nvSpPr>
          <p:spPr bwMode="auto">
            <a:xfrm>
              <a:off x="2880" y="312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sp>
        <p:nvSpPr>
          <p:cNvPr id="56349" name="Text Box 45"/>
          <p:cNvSpPr txBox="1">
            <a:spLocks noChangeArrowheads="1"/>
          </p:cNvSpPr>
          <p:nvPr/>
        </p:nvSpPr>
        <p:spPr bwMode="auto">
          <a:xfrm>
            <a:off x="5181600" y="495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Randomly distributed</a:t>
            </a:r>
          </a:p>
        </p:txBody>
      </p:sp>
      <p:sp>
        <p:nvSpPr>
          <p:cNvPr id="56350" name="Text Box 47"/>
          <p:cNvSpPr txBox="1">
            <a:spLocks noChangeArrowheads="1"/>
          </p:cNvSpPr>
          <p:nvPr/>
        </p:nvSpPr>
        <p:spPr bwMode="auto">
          <a:xfrm>
            <a:off x="5257800" y="5562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Weight:</a:t>
            </a:r>
            <a:endParaRPr lang="en-US" altLang="ja-JP">
              <a:latin typeface="Times New Roman" charset="0"/>
            </a:endParaRPr>
          </a:p>
        </p:txBody>
      </p:sp>
      <p:sp>
        <p:nvSpPr>
          <p:cNvPr id="56351" name="Text Box 48"/>
          <p:cNvSpPr txBox="1">
            <a:spLocks noChangeArrowheads="1"/>
          </p:cNvSpPr>
          <p:nvPr/>
        </p:nvSpPr>
        <p:spPr bwMode="auto">
          <a:xfrm>
            <a:off x="2574925" y="22860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-25000"/>
              <a:t>2</a:t>
            </a:r>
            <a:endParaRPr lang="en-US" altLang="ja-JP"/>
          </a:p>
        </p:txBody>
      </p:sp>
      <p:sp>
        <p:nvSpPr>
          <p:cNvPr id="56352" name="Text Box 61"/>
          <p:cNvSpPr txBox="1">
            <a:spLocks noChangeArrowheads="1"/>
          </p:cNvSpPr>
          <p:nvPr/>
        </p:nvSpPr>
        <p:spPr bwMode="auto">
          <a:xfrm>
            <a:off x="304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Times New Roman" charset="0"/>
              </a:rPr>
              <a:t>x</a:t>
            </a:r>
          </a:p>
        </p:txBody>
      </p:sp>
      <p:sp>
        <p:nvSpPr>
          <p:cNvPr id="56353" name="Text Box 63"/>
          <p:cNvSpPr txBox="1">
            <a:spLocks noChangeArrowheads="1"/>
          </p:cNvSpPr>
          <p:nvPr/>
        </p:nvSpPr>
        <p:spPr bwMode="auto">
          <a:xfrm>
            <a:off x="3535363" y="33670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Times New Roman" charset="0"/>
              </a:rPr>
              <a:t>y</a:t>
            </a:r>
          </a:p>
        </p:txBody>
      </p:sp>
      <p:sp>
        <p:nvSpPr>
          <p:cNvPr id="56354" name="Text Box 64"/>
          <p:cNvSpPr txBox="1">
            <a:spLocks noChangeArrowheads="1"/>
          </p:cNvSpPr>
          <p:nvPr/>
        </p:nvSpPr>
        <p:spPr bwMode="auto">
          <a:xfrm>
            <a:off x="1219200" y="1447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Times New Roman" charset="0"/>
              </a:rPr>
              <a:t>z</a:t>
            </a:r>
          </a:p>
        </p:txBody>
      </p:sp>
      <p:sp>
        <p:nvSpPr>
          <p:cNvPr id="56355" name="Text Box 67"/>
          <p:cNvSpPr txBox="1">
            <a:spLocks noChangeArrowheads="1"/>
          </p:cNvSpPr>
          <p:nvPr/>
        </p:nvSpPr>
        <p:spPr bwMode="auto">
          <a:xfrm>
            <a:off x="5326063" y="3049588"/>
            <a:ext cx="3138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 i="1" dirty="0">
                <a:solidFill>
                  <a:srgbClr val="FFFF00"/>
                </a:solidFill>
              </a:rPr>
              <a:t>Simplified Method to Include</a:t>
            </a:r>
          </a:p>
          <a:p>
            <a:r>
              <a:rPr lang="en-US" altLang="ja-JP" sz="1800" b="0" i="1" dirty="0">
                <a:solidFill>
                  <a:srgbClr val="FFFF00"/>
                </a:solidFill>
              </a:rPr>
              <a:t>the Spin-Orbit Interaction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sp>
        <p:nvSpPr>
          <p:cNvPr id="56356" name="Text Box 74"/>
          <p:cNvSpPr txBox="1">
            <a:spLocks noChangeArrowheads="1"/>
          </p:cNvSpPr>
          <p:nvPr/>
        </p:nvSpPr>
        <p:spPr bwMode="auto">
          <a:xfrm>
            <a:off x="52578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R</a:t>
            </a:r>
            <a:r>
              <a:rPr lang="en-US" altLang="ja-JP" baseline="-25000"/>
              <a:t>2</a:t>
            </a:r>
            <a:r>
              <a:rPr lang="en-US" altLang="ja-JP"/>
              <a:t> : 1.5 (fm) </a:t>
            </a:r>
          </a:p>
        </p:txBody>
      </p:sp>
      <p:sp>
        <p:nvSpPr>
          <p:cNvPr id="56357" name="AutoShape 89"/>
          <p:cNvSpPr>
            <a:spLocks noChangeArrowheads="1"/>
          </p:cNvSpPr>
          <p:nvPr/>
        </p:nvSpPr>
        <p:spPr bwMode="auto">
          <a:xfrm>
            <a:off x="7772400" y="3962400"/>
            <a:ext cx="533400" cy="4905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553200" y="5562600"/>
          <a:ext cx="914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数式" r:id="rId6" imgW="355600" imgH="165100" progId="Equation.3">
                  <p:embed/>
                </p:oleObj>
              </mc:Choice>
              <mc:Fallback>
                <p:oleObj name="数式" r:id="rId6" imgW="355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62600"/>
                        <a:ext cx="914400" cy="425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8" name="Line 97"/>
          <p:cNvSpPr>
            <a:spLocks noChangeShapeType="1"/>
          </p:cNvSpPr>
          <p:nvPr/>
        </p:nvSpPr>
        <p:spPr bwMode="auto">
          <a:xfrm rot="10800000">
            <a:off x="1600200" y="1524000"/>
            <a:ext cx="4763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59" name="AutoShape 99"/>
          <p:cNvSpPr>
            <a:spLocks noChangeArrowheads="1"/>
          </p:cNvSpPr>
          <p:nvPr/>
        </p:nvSpPr>
        <p:spPr bwMode="auto">
          <a:xfrm>
            <a:off x="3048000" y="3429000"/>
            <a:ext cx="457200" cy="762000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8" name="Group 24"/>
          <p:cNvGrpSpPr>
            <a:grpSpLocks/>
          </p:cNvGrpSpPr>
          <p:nvPr/>
        </p:nvGrpSpPr>
        <p:grpSpPr bwMode="auto">
          <a:xfrm>
            <a:off x="323528" y="4221088"/>
            <a:ext cx="749300" cy="827088"/>
            <a:chOff x="3364" y="2839"/>
            <a:chExt cx="472" cy="521"/>
          </a:xfrm>
        </p:grpSpPr>
        <p:grpSp>
          <p:nvGrpSpPr>
            <p:cNvPr id="59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69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60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67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61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65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62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63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 dirty="0">
                    <a:latin typeface="Times New Roman" charset="0"/>
                  </a:rPr>
                  <a:t>n</a:t>
                </a:r>
                <a:endParaRPr lang="en-US" altLang="ja-JP" b="0" dirty="0"/>
              </a:p>
            </p:txBody>
          </p:sp>
        </p:grpSp>
      </p:grpSp>
      <p:grpSp>
        <p:nvGrpSpPr>
          <p:cNvPr id="71" name="Group 24"/>
          <p:cNvGrpSpPr>
            <a:grpSpLocks/>
          </p:cNvGrpSpPr>
          <p:nvPr/>
        </p:nvGrpSpPr>
        <p:grpSpPr bwMode="auto">
          <a:xfrm>
            <a:off x="4326756" y="2492896"/>
            <a:ext cx="749300" cy="827088"/>
            <a:chOff x="3364" y="2839"/>
            <a:chExt cx="472" cy="521"/>
          </a:xfrm>
        </p:grpSpPr>
        <p:grpSp>
          <p:nvGrpSpPr>
            <p:cNvPr id="72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82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73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80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74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78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 dirty="0">
                    <a:latin typeface="Times New Roman" charset="0"/>
                  </a:rPr>
                  <a:t>n</a:t>
                </a:r>
                <a:endParaRPr lang="en-US" altLang="ja-JP" b="0" dirty="0"/>
              </a:p>
            </p:txBody>
          </p:sp>
        </p:grpSp>
      </p:grpSp>
      <p:sp>
        <p:nvSpPr>
          <p:cNvPr id="84" name="Line 23"/>
          <p:cNvSpPr>
            <a:spLocks noChangeShapeType="1"/>
          </p:cNvSpPr>
          <p:nvPr/>
        </p:nvSpPr>
        <p:spPr bwMode="auto">
          <a:xfrm flipH="1" flipV="1">
            <a:off x="1043608" y="2420888"/>
            <a:ext cx="564976" cy="1443534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>
            <a:off x="1619672" y="3861048"/>
            <a:ext cx="1298848" cy="121237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oval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6" name="Group 77"/>
          <p:cNvGrpSpPr>
            <a:grpSpLocks/>
          </p:cNvGrpSpPr>
          <p:nvPr/>
        </p:nvGrpSpPr>
        <p:grpSpPr bwMode="auto">
          <a:xfrm>
            <a:off x="2977406" y="4934496"/>
            <a:ext cx="298450" cy="366712"/>
            <a:chOff x="1755" y="1407"/>
            <a:chExt cx="188" cy="231"/>
          </a:xfrm>
        </p:grpSpPr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1764" y="1455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Text Box 38"/>
            <p:cNvSpPr txBox="1">
              <a:spLocks noChangeArrowheads="1"/>
            </p:cNvSpPr>
            <p:nvPr/>
          </p:nvSpPr>
          <p:spPr bwMode="auto">
            <a:xfrm>
              <a:off x="1755" y="140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grpSp>
        <p:nvGrpSpPr>
          <p:cNvPr id="89" name="Group 77"/>
          <p:cNvGrpSpPr>
            <a:grpSpLocks/>
          </p:cNvGrpSpPr>
          <p:nvPr/>
        </p:nvGrpSpPr>
        <p:grpSpPr bwMode="auto">
          <a:xfrm>
            <a:off x="899592" y="2054176"/>
            <a:ext cx="298450" cy="366712"/>
            <a:chOff x="1755" y="1407"/>
            <a:chExt cx="188" cy="231"/>
          </a:xfrm>
        </p:grpSpPr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1764" y="1455"/>
              <a:ext cx="156" cy="1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Text Box 38"/>
            <p:cNvSpPr txBox="1">
              <a:spLocks noChangeArrowheads="1"/>
            </p:cNvSpPr>
            <p:nvPr/>
          </p:nvSpPr>
          <p:spPr bwMode="auto">
            <a:xfrm>
              <a:off x="1755" y="140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charset="0"/>
                </a:rPr>
                <a:t>n</a:t>
              </a:r>
              <a:endParaRPr lang="en-US" altLang="ja-JP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79512" y="1124744"/>
            <a:ext cx="785324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17</a:t>
            </a:r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432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7C_52_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521"/>
            <a:ext cx="4392488" cy="3032455"/>
          </a:xfrm>
          <a:prstGeom prst="rect">
            <a:avLst/>
          </a:prstGeom>
        </p:spPr>
      </p:pic>
      <p:pic>
        <p:nvPicPr>
          <p:cNvPr id="4" name="図 3" descr="17C_wot_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5608"/>
            <a:ext cx="4320480" cy="2987368"/>
          </a:xfrm>
          <a:prstGeom prst="rect">
            <a:avLst/>
          </a:prstGeom>
        </p:spPr>
      </p:pic>
      <p:pic>
        <p:nvPicPr>
          <p:cNvPr id="5" name="図 4" descr="17C_12_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3501008"/>
            <a:ext cx="4352412" cy="3068960"/>
          </a:xfrm>
          <a:prstGeom prst="rect">
            <a:avLst/>
          </a:prstGeom>
        </p:spPr>
      </p:pic>
      <p:pic>
        <p:nvPicPr>
          <p:cNvPr id="6" name="図 5" descr="17C_wot_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376602" cy="306895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19872" y="3140968"/>
            <a:ext cx="2448272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1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7238" y="304800"/>
            <a:ext cx="2313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</a:rPr>
              <a:t>Dissolution of </a:t>
            </a:r>
            <a:r>
              <a:rPr lang="en-US" altLang="ja-JP" b="0" dirty="0" err="1">
                <a:solidFill>
                  <a:srgbClr val="FFFF00"/>
                </a:solidFill>
                <a:latin typeface="Symbol" charset="2"/>
                <a:sym typeface="Symbol" charset="2"/>
              </a:rPr>
              <a:t></a:t>
            </a:r>
            <a:endParaRPr lang="en-US" altLang="ja-JP" b="0" dirty="0">
              <a:solidFill>
                <a:srgbClr val="FFFF00"/>
              </a:solidFill>
              <a:latin typeface="Symbol" charset="2"/>
              <a:sym typeface="Symbol" charset="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2325" y="2790825"/>
            <a:ext cx="269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Non-central force: 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447800" y="980728"/>
            <a:ext cx="990600" cy="1447800"/>
          </a:xfrm>
          <a:prstGeom prst="upDownArrow">
            <a:avLst>
              <a:gd name="adj1" fmla="val 50000"/>
              <a:gd name="adj2" fmla="val 29231"/>
            </a:avLst>
          </a:prstGeom>
          <a:gradFill rotWithShape="0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743200" y="1524000"/>
            <a:ext cx="5971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 dirty="0">
                <a:solidFill>
                  <a:srgbClr val="FFFF00"/>
                </a:solidFill>
              </a:rPr>
              <a:t>Simplified modeling with a few parameters</a:t>
            </a:r>
            <a:endParaRPr lang="en-US" altLang="ja-JP" b="0" dirty="0">
              <a:solidFill>
                <a:srgbClr val="FFFF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9600" y="2819400"/>
            <a:ext cx="8153400" cy="3871913"/>
            <a:chOff x="384" y="1776"/>
            <a:chExt cx="5136" cy="2439"/>
          </a:xfrm>
        </p:grpSpPr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2160" y="1776"/>
              <a:ext cx="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 dirty="0">
                  <a:solidFill>
                    <a:srgbClr val="FFFF00"/>
                  </a:solidFill>
                </a:rPr>
                <a:t>Spin-Orbit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3414" y="1776"/>
              <a:ext cx="7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Tensor</a:t>
              </a: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1808" y="2256"/>
            <a:ext cx="171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1" name="数式" r:id="rId4" imgW="1333500" imgH="177800" progId="Equation.3">
                    <p:embed/>
                  </p:oleObj>
                </mc:Choice>
                <mc:Fallback>
                  <p:oleObj name="数式" r:id="rId4" imgW="13335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8" y="2256"/>
                          <a:ext cx="1713" cy="22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43" name="Group 15"/>
            <p:cNvGrpSpPr>
              <a:grpSpLocks/>
            </p:cNvGrpSpPr>
            <p:nvPr/>
          </p:nvGrpSpPr>
          <p:grpSpPr bwMode="auto">
            <a:xfrm>
              <a:off x="422" y="3600"/>
              <a:ext cx="5098" cy="615"/>
              <a:chOff x="422" y="3600"/>
              <a:chExt cx="5098" cy="615"/>
            </a:xfrm>
          </p:grpSpPr>
          <p:sp>
            <p:nvSpPr>
              <p:cNvPr id="18446" name="Text Box 11"/>
              <p:cNvSpPr txBox="1">
                <a:spLocks noChangeArrowheads="1"/>
              </p:cNvSpPr>
              <p:nvPr/>
            </p:nvSpPr>
            <p:spPr bwMode="auto">
              <a:xfrm>
                <a:off x="1466" y="3984"/>
                <a:ext cx="40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/>
                  <a:t>[1] N. Itagaki, H.M, M. Ito, S. Aoyama, PRC71(2005), 064307.</a:t>
                </a:r>
              </a:p>
            </p:txBody>
          </p:sp>
          <p:sp>
            <p:nvSpPr>
              <p:cNvPr id="18447" name="Text Box 12"/>
              <p:cNvSpPr txBox="1">
                <a:spLocks noChangeArrowheads="1"/>
              </p:cNvSpPr>
              <p:nvPr/>
            </p:nvSpPr>
            <p:spPr bwMode="auto">
              <a:xfrm>
                <a:off x="422" y="3600"/>
                <a:ext cx="47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000" b="0" dirty="0">
                    <a:solidFill>
                      <a:srgbClr val="FFFF00"/>
                    </a:solidFill>
                  </a:rPr>
                  <a:t>“Simplified Method to include the Spin-Orbit interaction (SMSO)”</a:t>
                </a:r>
                <a:r>
                  <a:rPr lang="en-US" altLang="ja-JP" b="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831" y="3195"/>
            <a:ext cx="1875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2" name="数式" r:id="rId6" imgW="1447800" imgH="241300" progId="Equation.3">
                    <p:embed/>
                  </p:oleObj>
                </mc:Choice>
                <mc:Fallback>
                  <p:oleObj name="数式" r:id="rId6" imgW="1447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1" y="3195"/>
                          <a:ext cx="1875" cy="30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384" y="2736"/>
              <a:ext cx="4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/>
                <a:t>We transform the Gaussian center parameter z as</a:t>
              </a:r>
            </a:p>
          </p:txBody>
        </p:sp>
        <p:sp>
          <p:nvSpPr>
            <p:cNvPr id="18445" name="AutoShape 17"/>
            <p:cNvSpPr>
              <a:spLocks/>
            </p:cNvSpPr>
            <p:nvPr/>
          </p:nvSpPr>
          <p:spPr bwMode="auto">
            <a:xfrm rot="16200000">
              <a:off x="3072" y="2256"/>
              <a:ext cx="144" cy="720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78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7C_alpha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9" y="188641"/>
            <a:ext cx="4287195" cy="2952327"/>
          </a:xfrm>
          <a:prstGeom prst="rect">
            <a:avLst/>
          </a:prstGeom>
        </p:spPr>
      </p:pic>
      <p:pic>
        <p:nvPicPr>
          <p:cNvPr id="3" name="図 2" descr="17C_alpha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29000"/>
            <a:ext cx="4176464" cy="2892789"/>
          </a:xfrm>
          <a:prstGeom prst="rect">
            <a:avLst/>
          </a:prstGeom>
        </p:spPr>
      </p:pic>
      <p:pic>
        <p:nvPicPr>
          <p:cNvPr id="4" name="図 3" descr="17C_alpha_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283968" cy="2927072"/>
          </a:xfrm>
          <a:prstGeom prst="rect">
            <a:avLst/>
          </a:prstGeom>
        </p:spPr>
      </p:pic>
      <p:pic>
        <p:nvPicPr>
          <p:cNvPr id="6" name="図 5" descr="17C_alpha_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429000"/>
            <a:ext cx="4183323" cy="28803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19872" y="3068960"/>
            <a:ext cx="2448272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9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162800" cy="685800"/>
          </a:xfrm>
        </p:spPr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Summary 1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133600" y="838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0" i="1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“Cluster-shell competition in </a:t>
            </a:r>
            <a:r>
              <a:rPr lang="en-US" altLang="ja-JP" b="0" i="1" baseline="3000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15</a:t>
            </a:r>
            <a:r>
              <a:rPr lang="en-US" altLang="ja-JP" b="0" i="1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C”</a:t>
            </a:r>
            <a:endParaRPr lang="en-US" altLang="ja-JP" b="0" dirty="0">
              <a:solidFill>
                <a:srgbClr val="FFFF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04" name="Text Box 40"/>
          <p:cNvSpPr txBox="1">
            <a:spLocks noChangeArrowheads="1"/>
          </p:cNvSpPr>
          <p:nvPr/>
        </p:nvSpPr>
        <p:spPr bwMode="auto">
          <a:xfrm>
            <a:off x="304800" y="1447800"/>
            <a:ext cx="362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Levels: 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 and 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05" name="Text Box 41"/>
          <p:cNvSpPr txBox="1">
            <a:spLocks noChangeArrowheads="1"/>
          </p:cNvSpPr>
          <p:nvPr/>
        </p:nvSpPr>
        <p:spPr bwMode="auto">
          <a:xfrm>
            <a:off x="1309688" y="2743200"/>
            <a:ext cx="2050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 distance</a:t>
            </a:r>
          </a:p>
        </p:txBody>
      </p:sp>
      <p:sp>
        <p:nvSpPr>
          <p:cNvPr id="76806" name="Text Box 42"/>
          <p:cNvSpPr txBox="1">
            <a:spLocks noChangeArrowheads="1"/>
          </p:cNvSpPr>
          <p:nvPr/>
        </p:nvSpPr>
        <p:spPr bwMode="auto">
          <a:xfrm>
            <a:off x="1371600" y="3505200"/>
            <a:ext cx="1870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Optimum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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07" name="Text Box 43"/>
          <p:cNvSpPr txBox="1">
            <a:spLocks noChangeArrowheads="1"/>
          </p:cNvSpPr>
          <p:nvPr/>
        </p:nvSpPr>
        <p:spPr bwMode="auto">
          <a:xfrm>
            <a:off x="3581400" y="2057400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Cluster</a:t>
            </a:r>
          </a:p>
        </p:txBody>
      </p:sp>
      <p:sp>
        <p:nvSpPr>
          <p:cNvPr id="76808" name="Text Box 44"/>
          <p:cNvSpPr txBox="1">
            <a:spLocks noChangeArrowheads="1"/>
          </p:cNvSpPr>
          <p:nvPr/>
        </p:nvSpPr>
        <p:spPr bwMode="auto">
          <a:xfrm>
            <a:off x="6681788" y="2057400"/>
            <a:ext cx="904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Shell</a:t>
            </a:r>
          </a:p>
        </p:txBody>
      </p:sp>
      <p:sp>
        <p:nvSpPr>
          <p:cNvPr id="76809" name="Text Box 45"/>
          <p:cNvSpPr txBox="1">
            <a:spLocks noChangeArrowheads="1"/>
          </p:cNvSpPr>
          <p:nvPr/>
        </p:nvSpPr>
        <p:spPr bwMode="auto">
          <a:xfrm>
            <a:off x="3641725" y="2743200"/>
            <a:ext cx="1026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Large</a:t>
            </a:r>
          </a:p>
        </p:txBody>
      </p:sp>
      <p:sp>
        <p:nvSpPr>
          <p:cNvPr id="76810" name="Text Box 46"/>
          <p:cNvSpPr txBox="1">
            <a:spLocks noChangeArrowheads="1"/>
          </p:cNvSpPr>
          <p:nvPr/>
        </p:nvSpPr>
        <p:spPr bwMode="auto">
          <a:xfrm>
            <a:off x="6613525" y="2714625"/>
            <a:ext cx="1010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Small</a:t>
            </a:r>
          </a:p>
        </p:txBody>
      </p:sp>
      <p:sp>
        <p:nvSpPr>
          <p:cNvPr id="76811" name="Text Box 47"/>
          <p:cNvSpPr txBox="1">
            <a:spLocks noChangeArrowheads="1"/>
          </p:cNvSpPr>
          <p:nvPr/>
        </p:nvSpPr>
        <p:spPr bwMode="auto">
          <a:xfrm>
            <a:off x="3608388" y="3429000"/>
            <a:ext cx="1010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Small</a:t>
            </a:r>
          </a:p>
        </p:txBody>
      </p:sp>
      <p:sp>
        <p:nvSpPr>
          <p:cNvPr id="76812" name="Text Box 48"/>
          <p:cNvSpPr txBox="1">
            <a:spLocks noChangeArrowheads="1"/>
          </p:cNvSpPr>
          <p:nvPr/>
        </p:nvSpPr>
        <p:spPr bwMode="auto">
          <a:xfrm>
            <a:off x="6629400" y="3352800"/>
            <a:ext cx="1026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Large</a:t>
            </a:r>
          </a:p>
        </p:txBody>
      </p:sp>
      <p:sp>
        <p:nvSpPr>
          <p:cNvPr id="76813" name="Text Box 50"/>
          <p:cNvSpPr txBox="1">
            <a:spLocks noChangeArrowheads="1"/>
          </p:cNvSpPr>
          <p:nvPr/>
        </p:nvSpPr>
        <p:spPr bwMode="auto">
          <a:xfrm>
            <a:off x="771525" y="4343400"/>
            <a:ext cx="29457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Energy difference:</a:t>
            </a:r>
          </a:p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E(5/2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) </a:t>
            </a:r>
            <a:r>
              <a:rPr lang="en-US" altLang="ja-JP" b="0">
                <a:latin typeface="メイリオ"/>
                <a:ea typeface="メイリオ"/>
                <a:cs typeface="メイリオ"/>
                <a:sym typeface="Symbol" charset="2"/>
              </a:rPr>
              <a:t>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E(1/2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) </a:t>
            </a:r>
          </a:p>
        </p:txBody>
      </p:sp>
      <p:sp>
        <p:nvSpPr>
          <p:cNvPr id="76814" name="AutoShape 54"/>
          <p:cNvSpPr>
            <a:spLocks noChangeArrowheads="1"/>
          </p:cNvSpPr>
          <p:nvPr/>
        </p:nvSpPr>
        <p:spPr bwMode="auto">
          <a:xfrm>
            <a:off x="5105400" y="2971800"/>
            <a:ext cx="1295400" cy="609600"/>
          </a:xfrm>
          <a:prstGeom prst="leftRightArrow">
            <a:avLst>
              <a:gd name="adj1" fmla="val 50000"/>
              <a:gd name="adj2" fmla="val 42500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15" name="Text Box 55"/>
          <p:cNvSpPr txBox="1">
            <a:spLocks noChangeArrowheads="1"/>
          </p:cNvSpPr>
          <p:nvPr/>
        </p:nvSpPr>
        <p:spPr bwMode="auto">
          <a:xfrm>
            <a:off x="3657600" y="4543425"/>
            <a:ext cx="1318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Positive</a:t>
            </a:r>
          </a:p>
        </p:txBody>
      </p:sp>
      <p:sp>
        <p:nvSpPr>
          <p:cNvPr id="76816" name="Text Box 56"/>
          <p:cNvSpPr txBox="1">
            <a:spLocks noChangeArrowheads="1"/>
          </p:cNvSpPr>
          <p:nvPr/>
        </p:nvSpPr>
        <p:spPr bwMode="auto">
          <a:xfrm>
            <a:off x="6553200" y="4495800"/>
            <a:ext cx="1499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Negative</a:t>
            </a:r>
          </a:p>
        </p:txBody>
      </p:sp>
      <p:sp>
        <p:nvSpPr>
          <p:cNvPr id="76817" name="Text Box 60"/>
          <p:cNvSpPr txBox="1">
            <a:spLocks noChangeArrowheads="1"/>
          </p:cNvSpPr>
          <p:nvPr/>
        </p:nvSpPr>
        <p:spPr bwMode="auto">
          <a:xfrm>
            <a:off x="2819400" y="54864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18" name="Text Box 61"/>
          <p:cNvSpPr txBox="1">
            <a:spLocks noChangeArrowheads="1"/>
          </p:cNvSpPr>
          <p:nvPr/>
        </p:nvSpPr>
        <p:spPr bwMode="auto">
          <a:xfrm>
            <a:off x="2819400" y="60960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19" name="Freeform 63"/>
          <p:cNvSpPr>
            <a:spLocks/>
          </p:cNvSpPr>
          <p:nvPr/>
        </p:nvSpPr>
        <p:spPr bwMode="auto">
          <a:xfrm flipV="1">
            <a:off x="3733800" y="5410200"/>
            <a:ext cx="1219200" cy="304800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glow rad="25400">
              <a:srgbClr val="FFFF00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0" name="Freeform 64"/>
          <p:cNvSpPr>
            <a:spLocks/>
          </p:cNvSpPr>
          <p:nvPr/>
        </p:nvSpPr>
        <p:spPr bwMode="auto">
          <a:xfrm flipV="1">
            <a:off x="3733800" y="6019800"/>
            <a:ext cx="1219200" cy="304800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>
            <a:glow rad="25400">
              <a:srgbClr val="FFFF00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1" name="Text Box 65"/>
          <p:cNvSpPr txBox="1">
            <a:spLocks noChangeArrowheads="1"/>
          </p:cNvSpPr>
          <p:nvPr/>
        </p:nvSpPr>
        <p:spPr bwMode="auto">
          <a:xfrm>
            <a:off x="7924800" y="60960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2" name="Text Box 66"/>
          <p:cNvSpPr txBox="1">
            <a:spLocks noChangeArrowheads="1"/>
          </p:cNvSpPr>
          <p:nvPr/>
        </p:nvSpPr>
        <p:spPr bwMode="auto">
          <a:xfrm>
            <a:off x="7883525" y="5486400"/>
            <a:ext cx="8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1/2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endParaRPr lang="en-US" altLang="ja-JP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3" name="Freeform 67"/>
          <p:cNvSpPr>
            <a:spLocks/>
          </p:cNvSpPr>
          <p:nvPr/>
        </p:nvSpPr>
        <p:spPr bwMode="auto">
          <a:xfrm flipV="1">
            <a:off x="6629400" y="6019800"/>
            <a:ext cx="1219200" cy="304800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glow rad="25400">
              <a:srgbClr val="FFFF00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4" name="Freeform 68"/>
          <p:cNvSpPr>
            <a:spLocks/>
          </p:cNvSpPr>
          <p:nvPr/>
        </p:nvSpPr>
        <p:spPr bwMode="auto">
          <a:xfrm flipV="1">
            <a:off x="6629400" y="5410200"/>
            <a:ext cx="1219200" cy="304800"/>
          </a:xfrm>
          <a:custGeom>
            <a:avLst/>
            <a:gdLst>
              <a:gd name="T0" fmla="*/ 0 w 816"/>
              <a:gd name="T1" fmla="*/ 0 h 1"/>
              <a:gd name="T2" fmla="*/ 816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>
            <a:glow rad="25400">
              <a:srgbClr val="FFFF00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5" name="Line 70"/>
          <p:cNvSpPr>
            <a:spLocks noChangeShapeType="1"/>
          </p:cNvSpPr>
          <p:nvPr/>
        </p:nvSpPr>
        <p:spPr bwMode="auto">
          <a:xfrm flipV="1">
            <a:off x="4953000" y="5715000"/>
            <a:ext cx="1600200" cy="6096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6826" name="Line 71"/>
          <p:cNvSpPr>
            <a:spLocks noChangeShapeType="1"/>
          </p:cNvSpPr>
          <p:nvPr/>
        </p:nvSpPr>
        <p:spPr bwMode="auto">
          <a:xfrm>
            <a:off x="4953000" y="5715000"/>
            <a:ext cx="1676400" cy="6096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Summary 2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3865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Role of the tensor force</a:t>
            </a:r>
          </a:p>
        </p:txBody>
      </p:sp>
      <p:sp>
        <p:nvSpPr>
          <p:cNvPr id="78852" name="Text Box 44"/>
          <p:cNvSpPr txBox="1">
            <a:spLocks noChangeArrowheads="1"/>
          </p:cNvSpPr>
          <p:nvPr/>
        </p:nvSpPr>
        <p:spPr bwMode="auto">
          <a:xfrm>
            <a:off x="990600" y="1600200"/>
            <a:ext cx="4799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i="1">
                <a:latin typeface="メイリオ"/>
                <a:ea typeface="メイリオ"/>
                <a:cs typeface="メイリオ"/>
              </a:rPr>
              <a:t>Generally, push up the energy</a:t>
            </a:r>
          </a:p>
        </p:txBody>
      </p:sp>
      <p:sp>
        <p:nvSpPr>
          <p:cNvPr id="78853" name="Text Box 45"/>
          <p:cNvSpPr txBox="1">
            <a:spLocks noChangeArrowheads="1"/>
          </p:cNvSpPr>
          <p:nvPr/>
        </p:nvSpPr>
        <p:spPr bwMode="auto">
          <a:xfrm>
            <a:off x="5638800" y="2971800"/>
            <a:ext cx="2794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latin typeface="メイリオ"/>
                <a:ea typeface="メイリオ"/>
                <a:cs typeface="メイリオ"/>
              </a:rPr>
              <a:t>For 5/2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+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 : </a:t>
            </a:r>
            <a:r>
              <a:rPr lang="en-US" altLang="ja-JP" b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Strong</a:t>
            </a:r>
          </a:p>
        </p:txBody>
      </p:sp>
      <p:sp>
        <p:nvSpPr>
          <p:cNvPr id="78854" name="Text Box 46"/>
          <p:cNvSpPr txBox="1">
            <a:spLocks noChangeArrowheads="1"/>
          </p:cNvSpPr>
          <p:nvPr/>
        </p:nvSpPr>
        <p:spPr bwMode="auto">
          <a:xfrm>
            <a:off x="5667375" y="3762375"/>
            <a:ext cx="2582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latin typeface="メイリオ"/>
                <a:ea typeface="メイリオ"/>
                <a:cs typeface="メイリオ"/>
              </a:rPr>
              <a:t>For 1/2</a:t>
            </a:r>
            <a:r>
              <a:rPr lang="en-US" altLang="ja-JP" b="0" baseline="30000" dirty="0">
                <a:latin typeface="メイリオ"/>
                <a:ea typeface="メイリオ"/>
                <a:cs typeface="メイリオ"/>
              </a:rPr>
              <a:t>+ </a:t>
            </a:r>
            <a:r>
              <a:rPr lang="en-US" altLang="ja-JP" b="0" dirty="0">
                <a:latin typeface="メイリオ"/>
                <a:ea typeface="メイリオ"/>
                <a:cs typeface="メイリオ"/>
              </a:rPr>
              <a:t>: </a:t>
            </a:r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Weak</a:t>
            </a:r>
          </a:p>
        </p:txBody>
      </p:sp>
      <p:pic>
        <p:nvPicPr>
          <p:cNvPr id="78855" name="Picture 47" descr="fig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45720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 Box 48"/>
          <p:cNvSpPr txBox="1">
            <a:spLocks noChangeArrowheads="1"/>
          </p:cNvSpPr>
          <p:nvPr/>
        </p:nvSpPr>
        <p:spPr bwMode="auto">
          <a:xfrm>
            <a:off x="1905000" y="5943600"/>
            <a:ext cx="5645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This effect makes the level inversion </a:t>
            </a:r>
          </a:p>
        </p:txBody>
      </p:sp>
      <p:sp>
        <p:nvSpPr>
          <p:cNvPr id="78857" name="AutoShape 49"/>
          <p:cNvSpPr>
            <a:spLocks/>
          </p:cNvSpPr>
          <p:nvPr/>
        </p:nvSpPr>
        <p:spPr bwMode="auto">
          <a:xfrm>
            <a:off x="5410200" y="28194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b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9"/>
          <p:cNvSpPr>
            <a:spLocks noChangeArrowheads="1"/>
          </p:cNvSpPr>
          <p:nvPr/>
        </p:nvSpPr>
        <p:spPr bwMode="auto">
          <a:xfrm>
            <a:off x="5148263" y="1557338"/>
            <a:ext cx="2808287" cy="14398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484" name="Picture 4" descr="SMSO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70225"/>
            <a:ext cx="38100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SMSO_fig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124200"/>
            <a:ext cx="35814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904371" y="914400"/>
            <a:ext cx="6163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 dirty="0"/>
              <a:t>N. </a:t>
            </a:r>
            <a:r>
              <a:rPr lang="en-US" altLang="ja-JP" sz="1800" b="0" dirty="0" err="1"/>
              <a:t>Itagaki</a:t>
            </a:r>
            <a:r>
              <a:rPr lang="en-US" altLang="ja-JP" sz="1800" b="0" dirty="0"/>
              <a:t>, H.M, M. Ito, S. Aoyama, PRC71(2005), 064307.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2590800" y="228600"/>
            <a:ext cx="475375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0" dirty="0"/>
              <a:t>SMSO calculation for </a:t>
            </a:r>
            <a:r>
              <a:rPr lang="en-US" altLang="ja-JP" sz="3200" b="0" baseline="30000" dirty="0"/>
              <a:t>12</a:t>
            </a:r>
            <a:r>
              <a:rPr lang="en-US" altLang="ja-JP" sz="3200" b="0" dirty="0"/>
              <a:t>C</a:t>
            </a:r>
          </a:p>
        </p:txBody>
      </p:sp>
      <p:grpSp>
        <p:nvGrpSpPr>
          <p:cNvPr id="20488" name="Group 15"/>
          <p:cNvGrpSpPr>
            <a:grpSpLocks/>
          </p:cNvGrpSpPr>
          <p:nvPr/>
        </p:nvGrpSpPr>
        <p:grpSpPr bwMode="auto">
          <a:xfrm>
            <a:off x="1465263" y="1290638"/>
            <a:ext cx="552450" cy="552450"/>
            <a:chOff x="2799" y="1008"/>
            <a:chExt cx="348" cy="348"/>
          </a:xfrm>
        </p:grpSpPr>
        <p:sp>
          <p:nvSpPr>
            <p:cNvPr id="20518" name="Oval 16"/>
            <p:cNvSpPr>
              <a:spLocks noChangeArrowheads="1"/>
            </p:cNvSpPr>
            <p:nvPr/>
          </p:nvSpPr>
          <p:spPr bwMode="auto">
            <a:xfrm>
              <a:off x="2799" y="1008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9" name="Text Box 17"/>
            <p:cNvSpPr txBox="1">
              <a:spLocks noChangeArrowheads="1"/>
            </p:cNvSpPr>
            <p:nvPr/>
          </p:nvSpPr>
          <p:spPr bwMode="auto">
            <a:xfrm>
              <a:off x="2853" y="103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20489" name="Group 54"/>
          <p:cNvGrpSpPr>
            <a:grpSpLocks/>
          </p:cNvGrpSpPr>
          <p:nvPr/>
        </p:nvGrpSpPr>
        <p:grpSpPr bwMode="auto">
          <a:xfrm>
            <a:off x="855663" y="2300288"/>
            <a:ext cx="552450" cy="552450"/>
            <a:chOff x="1920" y="1344"/>
            <a:chExt cx="348" cy="348"/>
          </a:xfrm>
        </p:grpSpPr>
        <p:sp>
          <p:nvSpPr>
            <p:cNvPr id="20516" name="Oval 19"/>
            <p:cNvSpPr>
              <a:spLocks noChangeArrowheads="1"/>
            </p:cNvSpPr>
            <p:nvPr/>
          </p:nvSpPr>
          <p:spPr bwMode="auto">
            <a:xfrm>
              <a:off x="1920" y="1344"/>
              <a:ext cx="348" cy="3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17" name="Text Box 20"/>
            <p:cNvSpPr txBox="1">
              <a:spLocks noChangeArrowheads="1"/>
            </p:cNvSpPr>
            <p:nvPr/>
          </p:nvSpPr>
          <p:spPr bwMode="auto">
            <a:xfrm>
              <a:off x="1986" y="136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0">
                  <a:latin typeface="Symbol" charset="2"/>
                  <a:sym typeface="Symbol" charset="2"/>
                </a:rPr>
                <a:t></a:t>
              </a:r>
            </a:p>
          </p:txBody>
        </p:sp>
      </p:grpSp>
      <p:grpSp>
        <p:nvGrpSpPr>
          <p:cNvPr id="20490" name="Group 24"/>
          <p:cNvGrpSpPr>
            <a:grpSpLocks/>
          </p:cNvGrpSpPr>
          <p:nvPr/>
        </p:nvGrpSpPr>
        <p:grpSpPr bwMode="auto">
          <a:xfrm>
            <a:off x="2074863" y="2147888"/>
            <a:ext cx="749300" cy="827087"/>
            <a:chOff x="3364" y="2839"/>
            <a:chExt cx="472" cy="521"/>
          </a:xfrm>
        </p:grpSpPr>
        <p:grpSp>
          <p:nvGrpSpPr>
            <p:cNvPr id="20504" name="Group 25"/>
            <p:cNvGrpSpPr>
              <a:grpSpLocks/>
            </p:cNvGrpSpPr>
            <p:nvPr/>
          </p:nvGrpSpPr>
          <p:grpSpPr bwMode="auto">
            <a:xfrm>
              <a:off x="3456" y="2839"/>
              <a:ext cx="188" cy="231"/>
              <a:chOff x="2880" y="3271"/>
              <a:chExt cx="188" cy="231"/>
            </a:xfrm>
          </p:grpSpPr>
          <p:sp>
            <p:nvSpPr>
              <p:cNvPr id="20514" name="Oval 26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5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  <p:grpSp>
          <p:nvGrpSpPr>
            <p:cNvPr id="20505" name="Group 28"/>
            <p:cNvGrpSpPr>
              <a:grpSpLocks/>
            </p:cNvGrpSpPr>
            <p:nvPr/>
          </p:nvGrpSpPr>
          <p:grpSpPr bwMode="auto">
            <a:xfrm>
              <a:off x="3648" y="2928"/>
              <a:ext cx="188" cy="231"/>
              <a:chOff x="3168" y="3360"/>
              <a:chExt cx="188" cy="231"/>
            </a:xfrm>
          </p:grpSpPr>
          <p:sp>
            <p:nvSpPr>
              <p:cNvPr id="20512" name="Oval 29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3" name="Text Box 30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20506" name="Group 31"/>
            <p:cNvGrpSpPr>
              <a:grpSpLocks/>
            </p:cNvGrpSpPr>
            <p:nvPr/>
          </p:nvGrpSpPr>
          <p:grpSpPr bwMode="auto">
            <a:xfrm>
              <a:off x="3364" y="3033"/>
              <a:ext cx="188" cy="231"/>
              <a:chOff x="3168" y="3360"/>
              <a:chExt cx="188" cy="231"/>
            </a:xfrm>
          </p:grpSpPr>
          <p:sp>
            <p:nvSpPr>
              <p:cNvPr id="20510" name="Oval 32"/>
              <p:cNvSpPr>
                <a:spLocks noChangeArrowheads="1"/>
              </p:cNvSpPr>
              <p:nvPr/>
            </p:nvSpPr>
            <p:spPr bwMode="auto">
              <a:xfrm>
                <a:off x="3177" y="3408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1" name="Text Box 33"/>
              <p:cNvSpPr txBox="1">
                <a:spLocks noChangeArrowheads="1"/>
              </p:cNvSpPr>
              <p:nvPr/>
            </p:nvSpPr>
            <p:spPr bwMode="auto">
              <a:xfrm>
                <a:off x="3168" y="33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p</a:t>
                </a:r>
                <a:endParaRPr lang="en-US" altLang="ja-JP" b="0"/>
              </a:p>
            </p:txBody>
          </p:sp>
        </p:grpSp>
        <p:grpSp>
          <p:nvGrpSpPr>
            <p:cNvPr id="20507" name="Group 34"/>
            <p:cNvGrpSpPr>
              <a:grpSpLocks/>
            </p:cNvGrpSpPr>
            <p:nvPr/>
          </p:nvGrpSpPr>
          <p:grpSpPr bwMode="auto">
            <a:xfrm>
              <a:off x="3552" y="3129"/>
              <a:ext cx="188" cy="231"/>
              <a:chOff x="2880" y="3271"/>
              <a:chExt cx="188" cy="231"/>
            </a:xfrm>
          </p:grpSpPr>
          <p:sp>
            <p:nvSpPr>
              <p:cNvPr id="20508" name="Oval 35"/>
              <p:cNvSpPr>
                <a:spLocks noChangeArrowheads="1"/>
              </p:cNvSpPr>
              <p:nvPr/>
            </p:nvSpPr>
            <p:spPr bwMode="auto">
              <a:xfrm>
                <a:off x="2889" y="3319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09" name="Text Box 36"/>
              <p:cNvSpPr txBox="1">
                <a:spLocks noChangeArrowheads="1"/>
              </p:cNvSpPr>
              <p:nvPr/>
            </p:nvSpPr>
            <p:spPr bwMode="auto">
              <a:xfrm>
                <a:off x="2880" y="327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 b="0">
                    <a:latin typeface="Times New Roman" charset="0"/>
                  </a:rPr>
                  <a:t>n</a:t>
                </a:r>
                <a:endParaRPr lang="en-US" altLang="ja-JP" b="0"/>
              </a:p>
            </p:txBody>
          </p:sp>
        </p:grpSp>
      </p:grpSp>
      <p:sp>
        <p:nvSpPr>
          <p:cNvPr id="20491" name="Line 55"/>
          <p:cNvSpPr>
            <a:spLocks noChangeShapeType="1"/>
          </p:cNvSpPr>
          <p:nvPr/>
        </p:nvSpPr>
        <p:spPr bwMode="auto">
          <a:xfrm>
            <a:off x="1719263" y="1568450"/>
            <a:ext cx="708025" cy="1058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92" name="Line 56"/>
          <p:cNvSpPr>
            <a:spLocks noChangeShapeType="1"/>
          </p:cNvSpPr>
          <p:nvPr/>
        </p:nvSpPr>
        <p:spPr bwMode="auto">
          <a:xfrm>
            <a:off x="1123950" y="2586038"/>
            <a:ext cx="1308100" cy="3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93" name="Line 57"/>
          <p:cNvSpPr>
            <a:spLocks noChangeShapeType="1"/>
          </p:cNvSpPr>
          <p:nvPr/>
        </p:nvSpPr>
        <p:spPr bwMode="auto">
          <a:xfrm flipV="1">
            <a:off x="1112838" y="1546225"/>
            <a:ext cx="609600" cy="1031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94" name="Text Box 58"/>
          <p:cNvSpPr txBox="1">
            <a:spLocks noChangeArrowheads="1"/>
          </p:cNvSpPr>
          <p:nvPr/>
        </p:nvSpPr>
        <p:spPr bwMode="auto">
          <a:xfrm>
            <a:off x="820738" y="16446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/>
              <a:t>R</a:t>
            </a:r>
            <a:r>
              <a:rPr lang="en-US" altLang="ja-JP" b="0" baseline="-25000"/>
              <a:t>1</a:t>
            </a:r>
            <a:endParaRPr lang="en-US" altLang="ja-JP" b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339975" y="1700213"/>
          <a:ext cx="24384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数式" r:id="rId6" imgW="1460500" imgH="241300" progId="Equation.3">
                  <p:embed/>
                </p:oleObj>
              </mc:Choice>
              <mc:Fallback>
                <p:oleObj name="数式" r:id="rId6" imgW="1460500" imgH="2413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00213"/>
                        <a:ext cx="24384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60"/>
          <p:cNvSpPr txBox="1">
            <a:spLocks noChangeArrowheads="1"/>
          </p:cNvSpPr>
          <p:nvPr/>
        </p:nvSpPr>
        <p:spPr bwMode="auto">
          <a:xfrm>
            <a:off x="1476375" y="3443288"/>
            <a:ext cx="88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/>
              <a:t>R</a:t>
            </a:r>
            <a:r>
              <a:rPr lang="en-US" altLang="ja-JP" sz="1800" b="0" baseline="-25000"/>
              <a:t>1</a:t>
            </a:r>
            <a:r>
              <a:rPr lang="en-US" altLang="ja-JP" sz="1800" b="0"/>
              <a:t>=3.0</a:t>
            </a:r>
          </a:p>
        </p:txBody>
      </p:sp>
      <p:sp>
        <p:nvSpPr>
          <p:cNvPr id="20496" name="Text Box 61"/>
          <p:cNvSpPr txBox="1">
            <a:spLocks noChangeArrowheads="1"/>
          </p:cNvSpPr>
          <p:nvPr/>
        </p:nvSpPr>
        <p:spPr bwMode="auto">
          <a:xfrm>
            <a:off x="2287588" y="412908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/>
              <a:t>2.5</a:t>
            </a:r>
          </a:p>
        </p:txBody>
      </p:sp>
      <p:sp>
        <p:nvSpPr>
          <p:cNvPr id="20497" name="Text Box 62"/>
          <p:cNvSpPr txBox="1">
            <a:spLocks noChangeArrowheads="1"/>
          </p:cNvSpPr>
          <p:nvPr/>
        </p:nvSpPr>
        <p:spPr bwMode="auto">
          <a:xfrm>
            <a:off x="2698750" y="47244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0"/>
              <a:t>2.0</a:t>
            </a:r>
            <a:endParaRPr lang="en-US" altLang="ja-JP" b="0"/>
          </a:p>
        </p:txBody>
      </p:sp>
      <p:sp>
        <p:nvSpPr>
          <p:cNvPr id="20498" name="Text Box 63"/>
          <p:cNvSpPr txBox="1">
            <a:spLocks noChangeArrowheads="1"/>
          </p:cNvSpPr>
          <p:nvPr/>
        </p:nvSpPr>
        <p:spPr bwMode="auto">
          <a:xfrm>
            <a:off x="6670675" y="38703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/>
              <a:t>T</a:t>
            </a:r>
          </a:p>
        </p:txBody>
      </p:sp>
      <p:sp>
        <p:nvSpPr>
          <p:cNvPr id="20499" name="Text Box 64"/>
          <p:cNvSpPr txBox="1">
            <a:spLocks noChangeArrowheads="1"/>
          </p:cNvSpPr>
          <p:nvPr/>
        </p:nvSpPr>
        <p:spPr bwMode="auto">
          <a:xfrm>
            <a:off x="6683375" y="4953000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0"/>
              <a:t>V</a:t>
            </a:r>
            <a:r>
              <a:rPr lang="en-US" altLang="ja-JP" sz="2000" b="0" baseline="-25000"/>
              <a:t>LS</a:t>
            </a:r>
            <a:endParaRPr lang="en-US" altLang="ja-JP" sz="2000" b="0"/>
          </a:p>
        </p:txBody>
      </p:sp>
      <p:sp>
        <p:nvSpPr>
          <p:cNvPr id="20501" name="Text Box 66"/>
          <p:cNvSpPr txBox="1">
            <a:spLocks noChangeArrowheads="1"/>
          </p:cNvSpPr>
          <p:nvPr/>
        </p:nvSpPr>
        <p:spPr bwMode="auto">
          <a:xfrm>
            <a:off x="5940425" y="220503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0">
                <a:solidFill>
                  <a:srgbClr val="0000FF"/>
                </a:solidFill>
              </a:rPr>
              <a:t>R</a:t>
            </a:r>
            <a:r>
              <a:rPr lang="en-US" altLang="ja-JP" sz="2800" b="0" baseline="-25000">
                <a:solidFill>
                  <a:srgbClr val="0000FF"/>
                </a:solidFill>
              </a:rPr>
              <a:t>1</a:t>
            </a:r>
            <a:endParaRPr lang="en-US" altLang="ja-JP" sz="2800" b="0">
              <a:solidFill>
                <a:srgbClr val="0000FF"/>
              </a:solidFill>
            </a:endParaRPr>
          </a:p>
        </p:txBody>
      </p:sp>
      <p:sp>
        <p:nvSpPr>
          <p:cNvPr id="20502" name="Text Box 67"/>
          <p:cNvSpPr txBox="1">
            <a:spLocks noChangeArrowheads="1"/>
          </p:cNvSpPr>
          <p:nvPr/>
        </p:nvSpPr>
        <p:spPr bwMode="auto">
          <a:xfrm>
            <a:off x="5435600" y="1628775"/>
            <a:ext cx="202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0">
                <a:solidFill>
                  <a:srgbClr val="0000FF"/>
                </a:solidFill>
              </a:rPr>
              <a:t>Parameters</a:t>
            </a:r>
          </a:p>
        </p:txBody>
      </p:sp>
      <p:sp>
        <p:nvSpPr>
          <p:cNvPr id="20503" name="Text Box 68"/>
          <p:cNvSpPr txBox="1">
            <a:spLocks noChangeArrowheads="1"/>
          </p:cNvSpPr>
          <p:nvPr/>
        </p:nvSpPr>
        <p:spPr bwMode="auto">
          <a:xfrm>
            <a:off x="6877050" y="2205038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0">
                <a:solidFill>
                  <a:srgbClr val="0000FF"/>
                </a:solidFill>
                <a:latin typeface="Symbol" charset="2"/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772400" cy="914400"/>
          </a:xfrm>
        </p:spPr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(1) C-isotopes with SMSO</a:t>
            </a:r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914400" y="3276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(2) Clustering and Tensor </a:t>
            </a:r>
            <a:r>
              <a:rPr lang="en-US" altLang="ja-JP" sz="4000" b="0" spc="-100" dirty="0" smtClean="0">
                <a:solidFill>
                  <a:schemeClr val="tx2">
                    <a:satMod val="200000"/>
                  </a:schemeClr>
                </a:solidFill>
                <a:latin typeface="メイリオ"/>
                <a:ea typeface="メイリオ"/>
                <a:cs typeface="メイリオ"/>
              </a:rPr>
              <a:t>force</a:t>
            </a:r>
            <a:endParaRPr kumimoji="1" lang="ja-JP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(1) C-isotopes with SMSO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105025"/>
            <a:ext cx="8122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Isotope dependence of the cluster-shell competition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09775" y="2819400"/>
            <a:ext cx="3582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baseline="3000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12</a:t>
            </a:r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C(SMSO) + neutrons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078038" y="5029200"/>
            <a:ext cx="1941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B(E2) value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854075" y="3705225"/>
            <a:ext cx="2685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メイリオ"/>
                <a:ea typeface="メイリオ"/>
                <a:cs typeface="メイリオ"/>
              </a:rPr>
              <a:t>Structure of </a:t>
            </a:r>
            <a:r>
              <a:rPr lang="en-US" altLang="ja-JP" b="0" baseline="30000">
                <a:latin typeface="メイリオ"/>
                <a:ea typeface="メイリオ"/>
                <a:cs typeface="メイリオ"/>
              </a:rPr>
              <a:t>16</a:t>
            </a:r>
            <a:r>
              <a:rPr lang="en-US" altLang="ja-JP" b="0">
                <a:latin typeface="メイリオ"/>
                <a:ea typeface="メイリオ"/>
                <a:cs typeface="メイリオ"/>
              </a:rPr>
              <a:t>C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073275" y="4343400"/>
            <a:ext cx="2171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Energy levels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2087563" y="5715000"/>
            <a:ext cx="255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  <a:sym typeface="Symbol" charset="2"/>
              </a:rPr>
              <a:t></a:t>
            </a:r>
            <a:r>
              <a:rPr lang="en-US" altLang="ja-JP" b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-cluster state</a:t>
            </a: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2411760" y="1340768"/>
            <a:ext cx="6429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0" dirty="0" smtClean="0">
                <a:latin typeface="メイリオ"/>
                <a:ea typeface="メイリオ"/>
                <a:cs typeface="メイリオ"/>
              </a:rPr>
              <a:t>H</a:t>
            </a:r>
            <a:r>
              <a:rPr lang="en-US" altLang="ja-JP" sz="1800" b="0" dirty="0">
                <a:latin typeface="メイリオ"/>
                <a:ea typeface="メイリオ"/>
                <a:cs typeface="メイリオ"/>
              </a:rPr>
              <a:t>. </a:t>
            </a:r>
            <a:r>
              <a:rPr lang="en-US" altLang="ja-JP" sz="1800" b="0" dirty="0" smtClean="0">
                <a:latin typeface="メイリオ"/>
                <a:ea typeface="メイリオ"/>
                <a:cs typeface="メイリオ"/>
              </a:rPr>
              <a:t>M </a:t>
            </a:r>
            <a:r>
              <a:rPr lang="en-US" altLang="ja-JP" sz="1800" b="0" dirty="0">
                <a:latin typeface="メイリオ"/>
                <a:ea typeface="メイリオ"/>
                <a:cs typeface="メイリオ"/>
              </a:rPr>
              <a:t>and N. </a:t>
            </a:r>
            <a:r>
              <a:rPr lang="en-US" altLang="ja-JP" sz="1800" b="0" dirty="0" err="1">
                <a:latin typeface="メイリオ"/>
                <a:ea typeface="メイリオ"/>
                <a:cs typeface="メイリオ"/>
              </a:rPr>
              <a:t>Itagaki</a:t>
            </a:r>
            <a:r>
              <a:rPr lang="en-US" altLang="ja-JP" sz="1800" b="0" dirty="0">
                <a:latin typeface="メイリオ"/>
                <a:ea typeface="メイリオ"/>
                <a:cs typeface="メイリオ"/>
              </a:rPr>
              <a:t>, Phys. Rev. C75 (2007), 054309.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60648"/>
            <a:ext cx="174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Formalism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764704"/>
            <a:ext cx="440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Hamiltonian and interactions</a:t>
            </a:r>
            <a:endParaRPr kumimoji="1" lang="ja-JP" altLang="en-US" dirty="0"/>
          </a:p>
        </p:txBody>
      </p:sp>
      <p:pic>
        <p:nvPicPr>
          <p:cNvPr id="4" name="図 3" descr="fig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4797153"/>
            <a:ext cx="5310260" cy="864096"/>
          </a:xfrm>
          <a:prstGeom prst="rect">
            <a:avLst/>
          </a:prstGeom>
        </p:spPr>
      </p:pic>
      <p:pic>
        <p:nvPicPr>
          <p:cNvPr id="5" name="図 4" descr="fig09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5413160" cy="1080120"/>
          </a:xfrm>
          <a:prstGeom prst="rect">
            <a:avLst/>
          </a:prstGeom>
        </p:spPr>
      </p:pic>
      <p:pic>
        <p:nvPicPr>
          <p:cNvPr id="6" name="図 5" descr="fig0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2683016" cy="8911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27984" y="1700808"/>
            <a:ext cx="3005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A-body </a:t>
            </a:r>
            <a:r>
              <a:rPr kumimoji="1" lang="en-US" altLang="ja-JP" dirty="0" err="1" smtClean="0"/>
              <a:t>Hamltonian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2708920"/>
            <a:ext cx="453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NN-int.: Central + LS + Tensor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3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332656"/>
            <a:ext cx="2276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Wave function</a:t>
            </a:r>
            <a:endParaRPr kumimoji="1" lang="ja-JP" altLang="en-US" dirty="0"/>
          </a:p>
        </p:txBody>
      </p:sp>
      <p:pic>
        <p:nvPicPr>
          <p:cNvPr id="3" name="図 2" descr="fig0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5003800" cy="1066800"/>
          </a:xfrm>
          <a:prstGeom prst="rect">
            <a:avLst/>
          </a:prstGeom>
        </p:spPr>
      </p:pic>
      <p:pic>
        <p:nvPicPr>
          <p:cNvPr id="4" name="図 3" descr="fig0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1052736"/>
            <a:ext cx="3952632" cy="122413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33041" y="1700808"/>
            <a:ext cx="339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Fully anti-</a:t>
            </a:r>
            <a:r>
              <a:rPr lang="en-US" altLang="ja-JP" dirty="0" err="1" smtClean="0"/>
              <a:t>symmetized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0588" y="1124744"/>
            <a:ext cx="389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Spin and Parity projected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3933056"/>
            <a:ext cx="316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Localized Gaussian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4581128"/>
            <a:ext cx="446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real Z: “Blink-</a:t>
            </a:r>
            <a:r>
              <a:rPr lang="en-US" altLang="ja-JP" dirty="0" smtClean="0"/>
              <a:t>B</a:t>
            </a:r>
            <a:r>
              <a:rPr kumimoji="1" lang="en-US" altLang="ja-JP" dirty="0" smtClean="0"/>
              <a:t>loch”  w.f.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7664" y="5733256"/>
            <a:ext cx="5361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We introduce a complex value for Z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987824" y="5157192"/>
            <a:ext cx="50405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963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メトロ.thmx</Template>
  <TotalTime>7561</TotalTime>
  <Words>1717</Words>
  <Application>Microsoft Macintosh PowerPoint</Application>
  <PresentationFormat>画面に合わせる (4:3)</PresentationFormat>
  <Paragraphs>480</Paragraphs>
  <Slides>42</Slides>
  <Notes>29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4" baseType="lpstr">
      <vt:lpstr>メトロ</vt:lpstr>
      <vt:lpstr>数式</vt:lpstr>
      <vt:lpstr>Cluster-Shell Competition driven by LS and Tensor Interactions</vt:lpstr>
      <vt:lpstr>Introduction</vt:lpstr>
      <vt:lpstr>Introduction</vt:lpstr>
      <vt:lpstr>PowerPoint プレゼンテーション</vt:lpstr>
      <vt:lpstr>PowerPoint プレゼンテーション</vt:lpstr>
      <vt:lpstr>(1) C-isotopes with SMSO</vt:lpstr>
      <vt:lpstr>(1) C-isotopes with SMSO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1</vt:lpstr>
      <vt:lpstr>Summary 2</vt:lpstr>
      <vt:lpstr>(2) Clustering and tensor force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1</vt:lpstr>
      <vt:lpstr>Summary 2</vt:lpstr>
    </vt:vector>
  </TitlesOfParts>
  <Company>北見工業大学情報処理センター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Simplified Modeling of Cluster-Shell Competition in C-isotopes</dc:title>
  <dc:creator>升井 洋志</dc:creator>
  <cp:lastModifiedBy>升井 洋志</cp:lastModifiedBy>
  <cp:revision>616</cp:revision>
  <dcterms:created xsi:type="dcterms:W3CDTF">2012-08-26T13:51:23Z</dcterms:created>
  <dcterms:modified xsi:type="dcterms:W3CDTF">2012-08-28T00:58:13Z</dcterms:modified>
</cp:coreProperties>
</file>