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64" r:id="rId2"/>
    <p:sldId id="303" r:id="rId3"/>
    <p:sldId id="306" r:id="rId4"/>
    <p:sldId id="307" r:id="rId5"/>
    <p:sldId id="293" r:id="rId6"/>
    <p:sldId id="295" r:id="rId7"/>
    <p:sldId id="294" r:id="rId8"/>
    <p:sldId id="296" r:id="rId9"/>
    <p:sldId id="297" r:id="rId10"/>
    <p:sldId id="300" r:id="rId11"/>
    <p:sldId id="299" r:id="rId12"/>
    <p:sldId id="259" r:id="rId13"/>
    <p:sldId id="271" r:id="rId14"/>
    <p:sldId id="289" r:id="rId15"/>
    <p:sldId id="257" r:id="rId16"/>
    <p:sldId id="276" r:id="rId17"/>
    <p:sldId id="277" r:id="rId18"/>
    <p:sldId id="279" r:id="rId19"/>
    <p:sldId id="302"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30" autoAdjust="0"/>
    <p:restoredTop sz="93606" autoAdjust="0"/>
  </p:normalViewPr>
  <p:slideViewPr>
    <p:cSldViewPr>
      <p:cViewPr varScale="1">
        <p:scale>
          <a:sx n="67" d="100"/>
          <a:sy n="67" d="100"/>
        </p:scale>
        <p:origin x="-1410"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D4C722-D297-4DC9-8905-D7BD598AE4FD}" type="datetimeFigureOut">
              <a:rPr lang="en-US" smtClean="0"/>
              <a:t>8/27/2012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23EBAF-7FA6-4870-AD28-37341C98C2D0}" type="slidenum">
              <a:rPr lang="en-US" smtClean="0"/>
              <a:t>‹#›</a:t>
            </a:fld>
            <a:endParaRPr lang="en-US"/>
          </a:p>
        </p:txBody>
      </p:sp>
    </p:spTree>
    <p:extLst>
      <p:ext uri="{BB962C8B-B14F-4D97-AF65-F5344CB8AC3E}">
        <p14:creationId xmlns:p14="http://schemas.microsoft.com/office/powerpoint/2010/main" val="2049073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ea typeface="Osaka" charset="-128"/>
              </a:defRPr>
            </a:lvl1pPr>
            <a:lvl2pPr marL="742950" indent="-285750" eaLnBrk="0" hangingPunct="0">
              <a:defRPr>
                <a:solidFill>
                  <a:schemeClr val="tx1"/>
                </a:solidFill>
                <a:latin typeface="Verdana" pitchFamily="34" charset="0"/>
                <a:ea typeface="Osaka" charset="-128"/>
              </a:defRPr>
            </a:lvl2pPr>
            <a:lvl3pPr marL="1143000" indent="-228600" eaLnBrk="0" hangingPunct="0">
              <a:defRPr>
                <a:solidFill>
                  <a:schemeClr val="tx1"/>
                </a:solidFill>
                <a:latin typeface="Verdana" pitchFamily="34" charset="0"/>
                <a:ea typeface="Osaka" charset="-128"/>
              </a:defRPr>
            </a:lvl3pPr>
            <a:lvl4pPr marL="1600200" indent="-228600" eaLnBrk="0" hangingPunct="0">
              <a:defRPr>
                <a:solidFill>
                  <a:schemeClr val="tx1"/>
                </a:solidFill>
                <a:latin typeface="Verdana" pitchFamily="34" charset="0"/>
                <a:ea typeface="Osaka" charset="-128"/>
              </a:defRPr>
            </a:lvl4pPr>
            <a:lvl5pPr marL="2057400" indent="-228600" eaLnBrk="0" hangingPunct="0">
              <a:defRPr>
                <a:solidFill>
                  <a:schemeClr val="tx1"/>
                </a:solidFill>
                <a:latin typeface="Verdana" pitchFamily="34" charset="0"/>
                <a:ea typeface="Osaka" charset="-128"/>
              </a:defRPr>
            </a:lvl5pPr>
            <a:lvl6pPr marL="2514600" indent="-228600" algn="ctr" eaLnBrk="0" fontAlgn="base" hangingPunct="0">
              <a:spcBef>
                <a:spcPct val="0"/>
              </a:spcBef>
              <a:spcAft>
                <a:spcPct val="0"/>
              </a:spcAft>
              <a:defRPr>
                <a:solidFill>
                  <a:schemeClr val="tx1"/>
                </a:solidFill>
                <a:latin typeface="Verdana" pitchFamily="34" charset="0"/>
                <a:ea typeface="Osaka" charset="-128"/>
              </a:defRPr>
            </a:lvl6pPr>
            <a:lvl7pPr marL="2971800" indent="-228600" algn="ctr" eaLnBrk="0" fontAlgn="base" hangingPunct="0">
              <a:spcBef>
                <a:spcPct val="0"/>
              </a:spcBef>
              <a:spcAft>
                <a:spcPct val="0"/>
              </a:spcAft>
              <a:defRPr>
                <a:solidFill>
                  <a:schemeClr val="tx1"/>
                </a:solidFill>
                <a:latin typeface="Verdana" pitchFamily="34" charset="0"/>
                <a:ea typeface="Osaka" charset="-128"/>
              </a:defRPr>
            </a:lvl7pPr>
            <a:lvl8pPr marL="3429000" indent="-228600" algn="ctr" eaLnBrk="0" fontAlgn="base" hangingPunct="0">
              <a:spcBef>
                <a:spcPct val="0"/>
              </a:spcBef>
              <a:spcAft>
                <a:spcPct val="0"/>
              </a:spcAft>
              <a:defRPr>
                <a:solidFill>
                  <a:schemeClr val="tx1"/>
                </a:solidFill>
                <a:latin typeface="Verdana" pitchFamily="34" charset="0"/>
                <a:ea typeface="Osaka" charset="-128"/>
              </a:defRPr>
            </a:lvl8pPr>
            <a:lvl9pPr marL="3886200" indent="-228600" algn="ctr" eaLnBrk="0" fontAlgn="base" hangingPunct="0">
              <a:spcBef>
                <a:spcPct val="0"/>
              </a:spcBef>
              <a:spcAft>
                <a:spcPct val="0"/>
              </a:spcAft>
              <a:defRPr>
                <a:solidFill>
                  <a:schemeClr val="tx1"/>
                </a:solidFill>
                <a:latin typeface="Verdana" pitchFamily="34" charset="0"/>
                <a:ea typeface="Osaka" charset="-128"/>
              </a:defRPr>
            </a:lvl9pPr>
          </a:lstStyle>
          <a:p>
            <a:pPr eaLnBrk="1" hangingPunct="1"/>
            <a:fld id="{BAF8F41C-1337-4C2A-8D5F-7BDF53ACDC18}" type="slidenum">
              <a:rPr lang="en-US" altLang="ja-JP">
                <a:latin typeface="Times" pitchFamily="18" charset="0"/>
              </a:rPr>
              <a:pPr eaLnBrk="1" hangingPunct="1"/>
              <a:t>2</a:t>
            </a:fld>
            <a:endParaRPr lang="en-US" altLang="ja-JP">
              <a:latin typeface="Times" pitchFamily="18"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endParaRPr lang="en-US" altLang="ja-JP"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Gamow-teller</a:t>
            </a:r>
            <a:r>
              <a:rPr lang="en-US" baseline="0" dirty="0" smtClean="0"/>
              <a:t> transition is one of the most basic excitation modes in nuclei, </a:t>
            </a:r>
          </a:p>
          <a:p>
            <a:r>
              <a:rPr lang="en-US" baseline="0" dirty="0" smtClean="0"/>
              <a:t>Which is characterized by </a:t>
            </a:r>
            <a:r>
              <a:rPr lang="en-US" baseline="0" dirty="0" err="1" smtClean="0"/>
              <a:t>isospin</a:t>
            </a:r>
            <a:r>
              <a:rPr lang="en-US" baseline="0" dirty="0" smtClean="0"/>
              <a:t> flip, spin flip, and no angular momentum transfer.</a:t>
            </a:r>
          </a:p>
          <a:p>
            <a:r>
              <a:rPr lang="en-US" baseline="0" dirty="0" smtClean="0"/>
              <a:t>It’s strength is B(GT), which is directly connected with a half-life of the beta-decay.</a:t>
            </a:r>
          </a:p>
          <a:p>
            <a:r>
              <a:rPr lang="en-US" baseline="0" dirty="0" smtClean="0"/>
              <a:t>However, the energy region beta can access is limited by the decay Q-value. </a:t>
            </a:r>
          </a:p>
          <a:p>
            <a:r>
              <a:rPr lang="en-US" baseline="0" dirty="0" smtClean="0"/>
              <a:t>Thus, the charge exchange reaction such as the (</a:t>
            </a:r>
            <a:r>
              <a:rPr lang="en-US" baseline="0" dirty="0" err="1" smtClean="0"/>
              <a:t>p,n</a:t>
            </a:r>
            <a:r>
              <a:rPr lang="en-US" baseline="0" dirty="0" smtClean="0"/>
              <a:t>) reaction has been used as a powerful probe to obtain the B(GT) </a:t>
            </a:r>
            <a:r>
              <a:rPr lang="en-US" baseline="0" dirty="0" err="1" smtClean="0"/>
              <a:t>distribtuion</a:t>
            </a:r>
            <a:r>
              <a:rPr lang="en-US" baseline="0" dirty="0" smtClean="0"/>
              <a:t> up to a high </a:t>
            </a:r>
          </a:p>
          <a:p>
            <a:r>
              <a:rPr lang="en-US" baseline="0" dirty="0" err="1" smtClean="0"/>
              <a:t>Excitati</a:t>
            </a:r>
            <a:r>
              <a:rPr lang="en-US" baseline="0" dirty="0" smtClean="0"/>
              <a:t> on energy region beta decay cannot access.</a:t>
            </a:r>
          </a:p>
          <a:p>
            <a:r>
              <a:rPr lang="en-US" baseline="0" dirty="0" smtClean="0"/>
              <a:t>Here, to determine the B(GT) values from the measured cross sections, one can employ the </a:t>
            </a:r>
            <a:r>
              <a:rPr lang="en-US" baseline="0" dirty="0" err="1" smtClean="0"/>
              <a:t>proportionaliy</a:t>
            </a:r>
            <a:r>
              <a:rPr lang="en-US" baseline="0" dirty="0" smtClean="0"/>
              <a:t> relation between</a:t>
            </a:r>
          </a:p>
          <a:p>
            <a:r>
              <a:rPr lang="en-US" baseline="0" dirty="0" smtClean="0"/>
              <a:t>B(GT) and the 0-degrees cross section which is calibrated with transitions for which B(GT) is known from beta-decay.</a:t>
            </a:r>
            <a:endParaRPr lang="en-US" dirty="0"/>
          </a:p>
        </p:txBody>
      </p:sp>
      <p:sp>
        <p:nvSpPr>
          <p:cNvPr id="4" name="Slide Number Placeholder 3"/>
          <p:cNvSpPr>
            <a:spLocks noGrp="1"/>
          </p:cNvSpPr>
          <p:nvPr>
            <p:ph type="sldNum" sz="quarter" idx="10"/>
          </p:nvPr>
        </p:nvSpPr>
        <p:spPr/>
        <p:txBody>
          <a:bodyPr/>
          <a:lstStyle/>
          <a:p>
            <a:fld id="{BAB51E2A-C22D-4AAE-86FA-5553D144CF19}" type="slidenum">
              <a:rPr lang="en-US" smtClean="0"/>
              <a:pPr/>
              <a:t>3</a:t>
            </a:fld>
            <a:endParaRPr lang="en-US"/>
          </a:p>
        </p:txBody>
      </p:sp>
    </p:spTree>
    <p:extLst>
      <p:ext uri="{BB962C8B-B14F-4D97-AF65-F5344CB8AC3E}">
        <p14:creationId xmlns:p14="http://schemas.microsoft.com/office/powerpoint/2010/main" val="4183469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Furthermore,</a:t>
            </a:r>
            <a:r>
              <a:rPr lang="en-US" baseline="0" dirty="0" smtClean="0"/>
              <a:t> 56ni is a key nucleus in </a:t>
            </a:r>
            <a:r>
              <a:rPr lang="en-US" baseline="0" dirty="0" err="1" smtClean="0"/>
              <a:t>fe</a:t>
            </a:r>
            <a:r>
              <a:rPr lang="en-US" baseline="0" dirty="0" smtClean="0"/>
              <a:t> region, because it consists of 28 neutrons and 28 protons, which is doubly magic in the independent particle model.</a:t>
            </a:r>
          </a:p>
          <a:p>
            <a:r>
              <a:rPr lang="en-US" baseline="0" dirty="0" smtClean="0"/>
              <a:t>But, actually, because large p-n residual interaction, 56ni is no magic. Only 70% of 56ni ground state comes from f72.</a:t>
            </a:r>
          </a:p>
          <a:p>
            <a:r>
              <a:rPr lang="en-US" baseline="0" dirty="0" smtClean="0"/>
              <a:t>Thus, the GT strength from 56ni is key to bench mark nuclear model used weak rates in the </a:t>
            </a:r>
            <a:r>
              <a:rPr lang="en-US" baseline="0" dirty="0" err="1" smtClean="0"/>
              <a:t>fe</a:t>
            </a:r>
            <a:r>
              <a:rPr lang="en-US" baseline="0" dirty="0" smtClean="0"/>
              <a:t> region.</a:t>
            </a:r>
          </a:p>
          <a:p>
            <a:r>
              <a:rPr lang="en-US" baseline="0" dirty="0" smtClean="0"/>
              <a:t>However, such a study has been experimentally </a:t>
            </a:r>
            <a:r>
              <a:rPr lang="en-US" baseline="0" dirty="0" err="1" smtClean="0"/>
              <a:t>chanllenging</a:t>
            </a:r>
            <a:r>
              <a:rPr lang="en-US" baseline="0" dirty="0" smtClean="0"/>
              <a:t>.</a:t>
            </a:r>
          </a:p>
        </p:txBody>
      </p:sp>
      <p:sp>
        <p:nvSpPr>
          <p:cNvPr id="4" name="Slide Number Placeholder 3"/>
          <p:cNvSpPr>
            <a:spLocks noGrp="1"/>
          </p:cNvSpPr>
          <p:nvPr>
            <p:ph type="sldNum" sz="quarter" idx="10"/>
          </p:nvPr>
        </p:nvSpPr>
        <p:spPr/>
        <p:txBody>
          <a:bodyPr/>
          <a:lstStyle/>
          <a:p>
            <a:fld id="{BAB51E2A-C22D-4AAE-86FA-5553D144CF19}" type="slidenum">
              <a:rPr lang="en-US" smtClean="0"/>
              <a:pPr/>
              <a:t>4</a:t>
            </a:fld>
            <a:endParaRPr lang="en-US"/>
          </a:p>
        </p:txBody>
      </p:sp>
    </p:spTree>
    <p:extLst>
      <p:ext uri="{BB962C8B-B14F-4D97-AF65-F5344CB8AC3E}">
        <p14:creationId xmlns:p14="http://schemas.microsoft.com/office/powerpoint/2010/main" val="3961688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Actually,</a:t>
            </a:r>
            <a:r>
              <a:rPr lang="en-US" baseline="0" dirty="0" smtClean="0"/>
              <a:t> there has been only a few </a:t>
            </a:r>
            <a:r>
              <a:rPr lang="en-US" baseline="0" dirty="0" err="1" smtClean="0"/>
              <a:t>chareg</a:t>
            </a:r>
            <a:r>
              <a:rPr lang="en-US" baseline="0" dirty="0" smtClean="0"/>
              <a:t>-exchange studies which have been performed with rare isotope beams in inverse kinematics. </a:t>
            </a:r>
          </a:p>
          <a:p>
            <a:r>
              <a:rPr lang="en-US" baseline="0" dirty="0" smtClean="0"/>
              <a:t>For example, in studies of charge-exchange (</a:t>
            </a:r>
            <a:r>
              <a:rPr lang="en-US" baseline="0" dirty="0" err="1" smtClean="0"/>
              <a:t>li,be</a:t>
            </a:r>
            <a:r>
              <a:rPr lang="en-US" baseline="0" dirty="0" smtClean="0"/>
              <a:t>) reaction, beam residue is momentum analyzed by S800, and thus </a:t>
            </a:r>
            <a:r>
              <a:rPr lang="en-US" baseline="0" dirty="0" err="1" smtClean="0"/>
              <a:t>exciation</a:t>
            </a:r>
            <a:r>
              <a:rPr lang="en-US" baseline="0" dirty="0" smtClean="0"/>
              <a:t> energy is limited by particle decay threshold.</a:t>
            </a:r>
          </a:p>
          <a:p>
            <a:r>
              <a:rPr lang="en-US" baseline="0" dirty="0" smtClean="0"/>
              <a:t>Another example is the (</a:t>
            </a:r>
            <a:r>
              <a:rPr lang="en-US" baseline="0" dirty="0" err="1" smtClean="0"/>
              <a:t>p,n</a:t>
            </a:r>
            <a:r>
              <a:rPr lang="en-US" baseline="0" dirty="0" smtClean="0"/>
              <a:t>) reaction performed by employing the invariant mass method , where </a:t>
            </a:r>
            <a:r>
              <a:rPr lang="en-US" baseline="0" dirty="0" err="1" smtClean="0"/>
              <a:t>signle</a:t>
            </a:r>
            <a:r>
              <a:rPr lang="en-US" baseline="0" dirty="0" smtClean="0"/>
              <a:t> neutron and gammas from the beam residues are detected.</a:t>
            </a:r>
          </a:p>
          <a:p>
            <a:r>
              <a:rPr lang="en-US" baseline="0" dirty="0" smtClean="0"/>
              <a:t>In this case, the studies are limited to only relatively low-lying states below one neutron emissions, and for high-lying states, multi nucleons must be detected.</a:t>
            </a:r>
          </a:p>
          <a:p>
            <a:r>
              <a:rPr lang="en-US" baseline="0" dirty="0" smtClean="0"/>
              <a:t>In both cases, </a:t>
            </a:r>
            <a:r>
              <a:rPr lang="en-US" baseline="0" dirty="0" err="1" smtClean="0"/>
              <a:t>ce</a:t>
            </a:r>
            <a:r>
              <a:rPr lang="en-US" baseline="0" dirty="0" smtClean="0"/>
              <a:t> reaction with </a:t>
            </a:r>
            <a:r>
              <a:rPr lang="en-US" baseline="0" dirty="0" err="1" smtClean="0"/>
              <a:t>ri</a:t>
            </a:r>
            <a:r>
              <a:rPr lang="en-US" baseline="0" dirty="0" smtClean="0"/>
              <a:t> beams are currently </a:t>
            </a:r>
            <a:r>
              <a:rPr lang="en-US" baseline="0" dirty="0" err="1" smtClean="0"/>
              <a:t>llimited</a:t>
            </a:r>
            <a:r>
              <a:rPr lang="en-US" baseline="0" dirty="0" smtClean="0"/>
              <a:t> to low-</a:t>
            </a:r>
            <a:r>
              <a:rPr lang="en-US" baseline="0" dirty="0" err="1" smtClean="0"/>
              <a:t>lyinsg</a:t>
            </a:r>
            <a:r>
              <a:rPr lang="en-US" baseline="0" dirty="0" smtClean="0"/>
              <a:t> </a:t>
            </a:r>
            <a:r>
              <a:rPr lang="en-US" baseline="0" dirty="0" err="1" smtClean="0"/>
              <a:t>staes</a:t>
            </a:r>
            <a:r>
              <a:rPr lang="en-US" baseline="0" dirty="0" smtClean="0"/>
              <a:t> and to light nuclei.</a:t>
            </a:r>
          </a:p>
          <a:p>
            <a:endParaRPr lang="en-US" dirty="0"/>
          </a:p>
        </p:txBody>
      </p:sp>
      <p:sp>
        <p:nvSpPr>
          <p:cNvPr id="4" name="Slide Number Placeholder 3"/>
          <p:cNvSpPr>
            <a:spLocks noGrp="1"/>
          </p:cNvSpPr>
          <p:nvPr>
            <p:ph type="sldNum" sz="quarter" idx="10"/>
          </p:nvPr>
        </p:nvSpPr>
        <p:spPr/>
        <p:txBody>
          <a:bodyPr/>
          <a:lstStyle/>
          <a:p>
            <a:fld id="{BAB51E2A-C22D-4AAE-86FA-5553D144CF19}" type="slidenum">
              <a:rPr lang="en-US" smtClean="0"/>
              <a:pPr/>
              <a:t>5</a:t>
            </a:fld>
            <a:endParaRPr lang="en-US"/>
          </a:p>
        </p:txBody>
      </p:sp>
    </p:spTree>
    <p:extLst>
      <p:ext uri="{BB962C8B-B14F-4D97-AF65-F5344CB8AC3E}">
        <p14:creationId xmlns:p14="http://schemas.microsoft.com/office/powerpoint/2010/main" val="4187715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our method, this </a:t>
            </a:r>
            <a:r>
              <a:rPr lang="en-US" baseline="0" dirty="0" err="1" smtClean="0"/>
              <a:t>limiations</a:t>
            </a:r>
            <a:r>
              <a:rPr lang="en-US" baseline="0" dirty="0" smtClean="0"/>
              <a:t> is overcome by employing the missing mass spectroscopy, where the kinematics is reconstructed only from the recoil neutron whose neutron energy is measured.</a:t>
            </a:r>
          </a:p>
          <a:p>
            <a:r>
              <a:rPr lang="en-US" baseline="0" dirty="0" smtClean="0"/>
              <a:t>This method has advantages as following;</a:t>
            </a:r>
          </a:p>
          <a:p>
            <a:r>
              <a:rPr lang="en-US" baseline="0" dirty="0" smtClean="0"/>
              <a:t>First of all, the target can be thick, because recoil neutron does not lose its energy inside the target. </a:t>
            </a:r>
          </a:p>
          <a:p>
            <a:r>
              <a:rPr lang="en-US" baseline="0" dirty="0" smtClean="0"/>
              <a:t>Thus, it makes it possible to </a:t>
            </a:r>
            <a:r>
              <a:rPr lang="en-US" baseline="0" dirty="0" err="1" smtClean="0"/>
              <a:t>achive</a:t>
            </a:r>
            <a:r>
              <a:rPr lang="en-US" baseline="0" dirty="0" smtClean="0"/>
              <a:t> a relatively high luminosity event with unstable beams with low </a:t>
            </a:r>
            <a:r>
              <a:rPr lang="en-US" baseline="0" dirty="0" err="1" smtClean="0"/>
              <a:t>intensitiies</a:t>
            </a:r>
            <a:r>
              <a:rPr lang="en-US" baseline="0" dirty="0" smtClean="0"/>
              <a:t>.</a:t>
            </a:r>
          </a:p>
          <a:p>
            <a:r>
              <a:rPr lang="en-US" baseline="0" dirty="0" smtClean="0"/>
              <a:t>Since all kinetic information is obtained from measurement of the neutron, </a:t>
            </a:r>
            <a:r>
              <a:rPr lang="en-US" baseline="0" dirty="0" err="1" smtClean="0"/>
              <a:t>measurment</a:t>
            </a:r>
            <a:r>
              <a:rPr lang="en-US" baseline="0" dirty="0" smtClean="0"/>
              <a:t> and analysis  are simple compared to invariant mass method.</a:t>
            </a:r>
          </a:p>
          <a:p>
            <a:r>
              <a:rPr lang="en-US" baseline="0" dirty="0" smtClean="0"/>
              <a:t>In addition, in this method, heavy beam fragments are particle identified by using S800 and servers as tag for CE reaction with different particle decay channel, giving </a:t>
            </a:r>
            <a:r>
              <a:rPr lang="en-US" baseline="0" dirty="0" err="1" smtClean="0"/>
              <a:t>brancghing</a:t>
            </a:r>
            <a:r>
              <a:rPr lang="en-US" baseline="0" dirty="0" smtClean="0"/>
              <a:t> ratio.</a:t>
            </a:r>
          </a:p>
          <a:p>
            <a:endParaRPr lang="en-US" baseline="0" dirty="0" smtClean="0"/>
          </a:p>
          <a:p>
            <a:r>
              <a:rPr lang="en-US" baseline="0" dirty="0" smtClean="0"/>
              <a:t>Owing to these </a:t>
            </a:r>
            <a:r>
              <a:rPr lang="en-US" baseline="0" dirty="0" err="1" smtClean="0"/>
              <a:t>advangates</a:t>
            </a:r>
            <a:r>
              <a:rPr lang="en-US" baseline="0" dirty="0" smtClean="0"/>
              <a:t>, this method can be applied to any mass region and to any excitation energy region.</a:t>
            </a:r>
          </a:p>
          <a:p>
            <a:endParaRPr lang="en-US" dirty="0"/>
          </a:p>
        </p:txBody>
      </p:sp>
      <p:sp>
        <p:nvSpPr>
          <p:cNvPr id="4" name="Slide Number Placeholder 3"/>
          <p:cNvSpPr>
            <a:spLocks noGrp="1"/>
          </p:cNvSpPr>
          <p:nvPr>
            <p:ph type="sldNum" sz="quarter" idx="10"/>
          </p:nvPr>
        </p:nvSpPr>
        <p:spPr/>
        <p:txBody>
          <a:bodyPr/>
          <a:lstStyle/>
          <a:p>
            <a:fld id="{BAB51E2A-C22D-4AAE-86FA-5553D144CF19}" type="slidenum">
              <a:rPr lang="en-US" smtClean="0"/>
              <a:pPr/>
              <a:t>6</a:t>
            </a:fld>
            <a:endParaRPr lang="en-US"/>
          </a:p>
        </p:txBody>
      </p:sp>
    </p:spTree>
    <p:extLst>
      <p:ext uri="{BB962C8B-B14F-4D97-AF65-F5344CB8AC3E}">
        <p14:creationId xmlns:p14="http://schemas.microsoft.com/office/powerpoint/2010/main" val="2007244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hydrogen</a:t>
            </a:r>
            <a:r>
              <a:rPr lang="en-US" baseline="0" dirty="0" smtClean="0"/>
              <a:t> target was surrounded by the neutron detectors LENDA, where a low energy neutron with </a:t>
            </a:r>
            <a:r>
              <a:rPr lang="en-US" baseline="0" dirty="0" err="1" smtClean="0"/>
              <a:t>energyies</a:t>
            </a:r>
            <a:r>
              <a:rPr lang="en-US" baseline="0" dirty="0" smtClean="0"/>
              <a:t> from 150 </a:t>
            </a:r>
            <a:r>
              <a:rPr lang="en-US" baseline="0" dirty="0" err="1" smtClean="0"/>
              <a:t>keV</a:t>
            </a:r>
            <a:r>
              <a:rPr lang="en-US" baseline="0" dirty="0" smtClean="0"/>
              <a:t> up to 10 MeV are detected with the detection </a:t>
            </a:r>
            <a:r>
              <a:rPr lang="en-US" baseline="0" dirty="0" err="1" smtClean="0"/>
              <a:t>efficiecy</a:t>
            </a:r>
            <a:r>
              <a:rPr lang="en-US" baseline="0" dirty="0" smtClean="0"/>
              <a:t> typically from 15-40% depending on the neutron energy. The flight path length is 1 m, the </a:t>
            </a:r>
            <a:r>
              <a:rPr lang="en-US" baseline="0" dirty="0" err="1" smtClean="0"/>
              <a:t>neugron</a:t>
            </a:r>
            <a:r>
              <a:rPr lang="en-US" baseline="0" dirty="0" smtClean="0"/>
              <a:t> energy resolution is 5%.</a:t>
            </a:r>
          </a:p>
          <a:p>
            <a:r>
              <a:rPr lang="en-US" baseline="0" dirty="0" smtClean="0"/>
              <a:t>The right figure shows the kinetics curve of the (</a:t>
            </a:r>
            <a:r>
              <a:rPr lang="en-US" baseline="0" dirty="0" err="1" smtClean="0"/>
              <a:t>p,n</a:t>
            </a:r>
            <a:r>
              <a:rPr lang="en-US" baseline="0" dirty="0" smtClean="0"/>
              <a:t>) </a:t>
            </a:r>
            <a:r>
              <a:rPr lang="en-US" baseline="0" dirty="0" err="1" smtClean="0"/>
              <a:t>reactin</a:t>
            </a:r>
            <a:r>
              <a:rPr lang="en-US" baseline="0" dirty="0" smtClean="0"/>
              <a:t>, which shows the relation between the neutron energy and the laboratory angle of the recoil neutron.</a:t>
            </a:r>
          </a:p>
          <a:p>
            <a:r>
              <a:rPr lang="en-US" baseline="0" dirty="0" smtClean="0"/>
              <a:t>The solid line corresponds to the states from the ground states to 30 MeV with 5 MeV steps.</a:t>
            </a:r>
          </a:p>
          <a:p>
            <a:r>
              <a:rPr lang="en-US" baseline="0" dirty="0" smtClean="0"/>
              <a:t>The red dotted lines </a:t>
            </a:r>
            <a:r>
              <a:rPr lang="en-US" baseline="0" dirty="0" err="1" smtClean="0"/>
              <a:t>correpond</a:t>
            </a:r>
            <a:r>
              <a:rPr lang="en-US" baseline="0" dirty="0" smtClean="0"/>
              <a:t> to the </a:t>
            </a:r>
            <a:r>
              <a:rPr lang="en-US" baseline="0" dirty="0" err="1" smtClean="0"/>
              <a:t>scatteringles</a:t>
            </a:r>
            <a:r>
              <a:rPr lang="en-US" baseline="0" dirty="0" smtClean="0"/>
              <a:t> in the center of mass system from 2 to 10 degrees with 2 degrees steps.</a:t>
            </a:r>
          </a:p>
          <a:p>
            <a:r>
              <a:rPr lang="en-US" baseline="0" dirty="0" smtClean="0"/>
              <a:t>Blue shaded areas correspond to the acceptance of the LENDA. The bars on the left and right sides with respect to the beam line are shown with negative and positive laboratory angle values.</a:t>
            </a:r>
          </a:p>
          <a:p>
            <a:endParaRPr lang="en-US" dirty="0"/>
          </a:p>
        </p:txBody>
      </p:sp>
      <p:sp>
        <p:nvSpPr>
          <p:cNvPr id="4" name="Slide Number Placeholder 3"/>
          <p:cNvSpPr>
            <a:spLocks noGrp="1"/>
          </p:cNvSpPr>
          <p:nvPr>
            <p:ph type="sldNum" sz="quarter" idx="10"/>
          </p:nvPr>
        </p:nvSpPr>
        <p:spPr/>
        <p:txBody>
          <a:bodyPr/>
          <a:lstStyle/>
          <a:p>
            <a:fld id="{BAB51E2A-C22D-4AAE-86FA-5553D144CF19}" type="slidenum">
              <a:rPr lang="en-US" smtClean="0"/>
              <a:pPr/>
              <a:t>7</a:t>
            </a:fld>
            <a:endParaRPr lang="en-US"/>
          </a:p>
        </p:txBody>
      </p:sp>
    </p:spTree>
    <p:extLst>
      <p:ext uri="{BB962C8B-B14F-4D97-AF65-F5344CB8AC3E}">
        <p14:creationId xmlns:p14="http://schemas.microsoft.com/office/powerpoint/2010/main" val="2381051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23EBAF-7FA6-4870-AD28-37341C98C2D0}" type="slidenum">
              <a:rPr lang="en-US" smtClean="0"/>
              <a:t>15</a:t>
            </a:fld>
            <a:endParaRPr lang="en-US"/>
          </a:p>
        </p:txBody>
      </p:sp>
    </p:spTree>
    <p:extLst>
      <p:ext uri="{BB962C8B-B14F-4D97-AF65-F5344CB8AC3E}">
        <p14:creationId xmlns:p14="http://schemas.microsoft.com/office/powerpoint/2010/main" val="123547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3413" y="319088"/>
            <a:ext cx="7896225" cy="563562"/>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457200" y="1262063"/>
            <a:ext cx="4038600" cy="52482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8200" y="1262063"/>
            <a:ext cx="4038600" cy="2547937"/>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48200" y="3962400"/>
            <a:ext cx="4038600" cy="254793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5"/>
          <p:cNvSpPr>
            <a:spLocks noGrp="1" noChangeArrowheads="1"/>
          </p:cNvSpPr>
          <p:nvPr>
            <p:ph type="dt" sz="half" idx="10"/>
          </p:nvPr>
        </p:nvSpPr>
        <p:spPr>
          <a:ln/>
        </p:spPr>
        <p:txBody>
          <a:bodyPr/>
          <a:lstStyle>
            <a:lvl1pPr>
              <a:defRPr/>
            </a:lvl1pPr>
          </a:lstStyle>
          <a:p>
            <a:pPr>
              <a:defRPr/>
            </a:pPr>
            <a:endParaRPr lang="ja-JP" altLang="ja-JP"/>
          </a:p>
        </p:txBody>
      </p:sp>
      <p:sp>
        <p:nvSpPr>
          <p:cNvPr id="7" name="Rectangle 6"/>
          <p:cNvSpPr>
            <a:spLocks noGrp="1" noChangeArrowheads="1"/>
          </p:cNvSpPr>
          <p:nvPr>
            <p:ph type="ftr" sz="quarter" idx="11"/>
          </p:nvPr>
        </p:nvSpPr>
        <p:spPr>
          <a:ln/>
        </p:spPr>
        <p:txBody>
          <a:bodyPr/>
          <a:lstStyle>
            <a:lvl1pPr>
              <a:defRPr/>
            </a:lvl1pPr>
          </a:lstStyle>
          <a:p>
            <a:pPr>
              <a:defRPr/>
            </a:pPr>
            <a:endParaRPr lang="ja-JP" altLang="ja-JP"/>
          </a:p>
        </p:txBody>
      </p:sp>
      <p:sp>
        <p:nvSpPr>
          <p:cNvPr id="8" name="Rectangle 7"/>
          <p:cNvSpPr>
            <a:spLocks noGrp="1" noChangeArrowheads="1"/>
          </p:cNvSpPr>
          <p:nvPr>
            <p:ph type="sldNum" sz="quarter" idx="12"/>
          </p:nvPr>
        </p:nvSpPr>
        <p:spPr>
          <a:ln/>
        </p:spPr>
        <p:txBody>
          <a:bodyPr/>
          <a:lstStyle>
            <a:lvl1pPr>
              <a:defRPr/>
            </a:lvl1pPr>
          </a:lstStyle>
          <a:p>
            <a:pPr>
              <a:defRPr/>
            </a:pPr>
            <a:fld id="{E72B504C-65F1-4DBA-A727-4201FB2A8D88}" type="slidenum">
              <a:rPr lang="en-US" altLang="ja-JP"/>
              <a:pPr>
                <a:defRPr/>
              </a:pPr>
              <a:t>‹#›</a:t>
            </a:fld>
            <a:endParaRPr lang="en-US" altLang="ja-JP"/>
          </a:p>
        </p:txBody>
      </p:sp>
    </p:spTree>
    <p:extLst>
      <p:ext uri="{BB962C8B-B14F-4D97-AF65-F5344CB8AC3E}">
        <p14:creationId xmlns:p14="http://schemas.microsoft.com/office/powerpoint/2010/main" val="3859623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8/27/2012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8/27/2012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8/27/2012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8001000" cy="1470025"/>
          </a:xfrm>
        </p:spPr>
        <p:txBody>
          <a:bodyPr>
            <a:normAutofit fontScale="90000"/>
          </a:bodyPr>
          <a:lstStyle/>
          <a:p>
            <a:r>
              <a:rPr lang="en-US" dirty="0" smtClean="0"/>
              <a:t>(</a:t>
            </a:r>
            <a:r>
              <a:rPr lang="en-US" dirty="0" err="1" smtClean="0"/>
              <a:t>p,n</a:t>
            </a:r>
            <a:r>
              <a:rPr lang="en-US" dirty="0" smtClean="0"/>
              <a:t>) reaction on N=Z unstable nuclei in inverse </a:t>
            </a:r>
            <a:r>
              <a:rPr lang="en-US" dirty="0" smtClean="0"/>
              <a:t>kinematics</a:t>
            </a:r>
            <a:br>
              <a:rPr lang="en-US" dirty="0" smtClean="0"/>
            </a:br>
            <a:r>
              <a:rPr lang="en-US" dirty="0" smtClean="0"/>
              <a:t>-- towards new spin-</a:t>
            </a:r>
            <a:r>
              <a:rPr lang="en-US" dirty="0" err="1" smtClean="0"/>
              <a:t>isospin</a:t>
            </a:r>
            <a:r>
              <a:rPr lang="en-US" dirty="0" smtClean="0"/>
              <a:t> physics -- </a:t>
            </a:r>
            <a:endParaRPr lang="en-US" dirty="0"/>
          </a:p>
        </p:txBody>
      </p:sp>
      <p:sp>
        <p:nvSpPr>
          <p:cNvPr id="3" name="Subtitle 2"/>
          <p:cNvSpPr>
            <a:spLocks noGrp="1"/>
          </p:cNvSpPr>
          <p:nvPr>
            <p:ph type="subTitle" idx="1"/>
          </p:nvPr>
        </p:nvSpPr>
        <p:spPr/>
        <p:txBody>
          <a:bodyPr/>
          <a:lstStyle/>
          <a:p>
            <a:r>
              <a:rPr lang="en-US" dirty="0" smtClean="0"/>
              <a:t>Masaki Sasano</a:t>
            </a:r>
          </a:p>
          <a:p>
            <a:r>
              <a:rPr lang="en-US" dirty="0" smtClean="0"/>
              <a:t>Spin-</a:t>
            </a:r>
            <a:r>
              <a:rPr lang="en-US" dirty="0" err="1" smtClean="0"/>
              <a:t>Isospin</a:t>
            </a:r>
            <a:r>
              <a:rPr lang="en-US" dirty="0" smtClean="0"/>
              <a:t> laboratory</a:t>
            </a:r>
          </a:p>
          <a:p>
            <a:r>
              <a:rPr lang="en-US" dirty="0" smtClean="0"/>
              <a:t>RIKEN </a:t>
            </a:r>
            <a:r>
              <a:rPr lang="en-US" dirty="0" err="1" smtClean="0"/>
              <a:t>Nishina</a:t>
            </a:r>
            <a:r>
              <a:rPr lang="en-US" dirty="0" smtClean="0"/>
              <a:t> Center</a:t>
            </a:r>
            <a:endParaRPr lang="en-US" dirty="0"/>
          </a:p>
        </p:txBody>
      </p:sp>
    </p:spTree>
    <p:extLst>
      <p:ext uri="{BB962C8B-B14F-4D97-AF65-F5344CB8AC3E}">
        <p14:creationId xmlns:p14="http://schemas.microsoft.com/office/powerpoint/2010/main" val="3370062937"/>
      </p:ext>
    </p:extLst>
  </p:cSld>
  <p:clrMapOvr>
    <a:masterClrMapping/>
  </p:clrMapOvr>
  <mc:AlternateContent xmlns:mc="http://schemas.openxmlformats.org/markup-compatibility/2006">
    <mc:Choice xmlns:p14="http://schemas.microsoft.com/office/powerpoint/2010/main" Requires="p14">
      <p:transition spd="slow" p14:dur="2000" advTm="553"/>
    </mc:Choice>
    <mc:Fallback>
      <p:transition spd="slow" advTm="553"/>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t>
            </a:r>
            <a:r>
              <a:rPr lang="en-US" dirty="0" err="1" smtClean="0"/>
              <a:t>p,n</a:t>
            </a:r>
            <a:r>
              <a:rPr lang="en-US" dirty="0" smtClean="0"/>
              <a:t>) study of RIKEN RIBF</a:t>
            </a:r>
            <a:br>
              <a:rPr lang="en-US" dirty="0" smtClean="0"/>
            </a:br>
            <a:endParaRPr lang="en-US" dirty="0"/>
          </a:p>
        </p:txBody>
      </p:sp>
      <p:sp>
        <p:nvSpPr>
          <p:cNvPr id="3" name="TextBox 2"/>
          <p:cNvSpPr txBox="1"/>
          <p:nvPr/>
        </p:nvSpPr>
        <p:spPr>
          <a:xfrm>
            <a:off x="381000" y="990600"/>
            <a:ext cx="4367671" cy="3416320"/>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dirty="0"/>
              <a:t>RIKEN </a:t>
            </a:r>
            <a:r>
              <a:rPr lang="en-US" dirty="0" smtClean="0"/>
              <a:t>RIBF</a:t>
            </a:r>
            <a:endParaRPr lang="en-US" b="1" dirty="0" smtClean="0"/>
          </a:p>
          <a:p>
            <a:r>
              <a:rPr lang="en-US" b="1" dirty="0" smtClean="0"/>
              <a:t>Beam : </a:t>
            </a:r>
          </a:p>
          <a:p>
            <a:r>
              <a:rPr lang="en-US" baseline="30000" dirty="0"/>
              <a:t>8</a:t>
            </a:r>
            <a:r>
              <a:rPr lang="en-US" dirty="0" smtClean="0"/>
              <a:t>He, </a:t>
            </a:r>
            <a:r>
              <a:rPr lang="en-US" baseline="30000" dirty="0" smtClean="0"/>
              <a:t>11</a:t>
            </a:r>
            <a:r>
              <a:rPr lang="en-US" dirty="0" smtClean="0"/>
              <a:t>Li, </a:t>
            </a:r>
            <a:r>
              <a:rPr lang="en-US" baseline="30000" dirty="0" smtClean="0"/>
              <a:t>14</a:t>
            </a:r>
            <a:r>
              <a:rPr lang="en-US" dirty="0" smtClean="0"/>
              <a:t>Be,</a:t>
            </a:r>
            <a:r>
              <a:rPr lang="en-US" baseline="30000" dirty="0"/>
              <a:t> </a:t>
            </a:r>
            <a:r>
              <a:rPr lang="en-US" baseline="30000" dirty="0" smtClean="0"/>
              <a:t>70,72</a:t>
            </a:r>
            <a:r>
              <a:rPr lang="en-US" dirty="0" smtClean="0"/>
              <a:t>Ni, </a:t>
            </a:r>
            <a:r>
              <a:rPr lang="en-US" baseline="30000" dirty="0" smtClean="0"/>
              <a:t>132</a:t>
            </a:r>
            <a:r>
              <a:rPr lang="en-US" dirty="0" smtClean="0"/>
              <a:t>Sn </a:t>
            </a:r>
            <a:r>
              <a:rPr lang="en-US" dirty="0"/>
              <a:t>at RIKEN </a:t>
            </a:r>
            <a:r>
              <a:rPr lang="en-US" dirty="0" smtClean="0"/>
              <a:t>RIBF</a:t>
            </a:r>
          </a:p>
          <a:p>
            <a:r>
              <a:rPr lang="en-US" dirty="0" smtClean="0"/>
              <a:t>with enough intensity (&gt; 10^4 </a:t>
            </a:r>
            <a:r>
              <a:rPr lang="en-US" dirty="0" err="1" smtClean="0"/>
              <a:t>pps</a:t>
            </a:r>
            <a:r>
              <a:rPr lang="en-US" dirty="0" smtClean="0"/>
              <a:t> )</a:t>
            </a:r>
          </a:p>
          <a:p>
            <a:r>
              <a:rPr lang="en-US" dirty="0"/>
              <a:t>w</a:t>
            </a:r>
            <a:r>
              <a:rPr lang="en-US" dirty="0" smtClean="0"/>
              <a:t>ith the best beam energy (200 MeV)</a:t>
            </a:r>
          </a:p>
          <a:p>
            <a:r>
              <a:rPr lang="en-US" dirty="0" smtClean="0">
                <a:sym typeface="Wingdings" pitchFamily="2" charset="2"/>
              </a:rPr>
              <a:t>     NSCL cannot access neutron drip line</a:t>
            </a:r>
            <a:endParaRPr lang="en-US" dirty="0"/>
          </a:p>
          <a:p>
            <a:r>
              <a:rPr lang="en-US" b="1" dirty="0" smtClean="0"/>
              <a:t>Neutron detection:</a:t>
            </a:r>
          </a:p>
          <a:p>
            <a:r>
              <a:rPr lang="en-US" dirty="0" smtClean="0"/>
              <a:t>60 scintillator bars </a:t>
            </a:r>
          </a:p>
          <a:p>
            <a:r>
              <a:rPr lang="en-US" dirty="0"/>
              <a:t> </a:t>
            </a:r>
            <a:r>
              <a:rPr lang="en-US" dirty="0" smtClean="0"/>
              <a:t>  </a:t>
            </a:r>
            <a:r>
              <a:rPr lang="en-US" dirty="0" smtClean="0">
                <a:sym typeface="Wingdings" pitchFamily="2" charset="2"/>
              </a:rPr>
              <a:t>24 bars</a:t>
            </a:r>
            <a:endParaRPr lang="en-US" dirty="0"/>
          </a:p>
          <a:p>
            <a:r>
              <a:rPr lang="en-US" b="1" dirty="0" smtClean="0"/>
              <a:t>Residue tag : </a:t>
            </a:r>
          </a:p>
          <a:p>
            <a:r>
              <a:rPr lang="en-US" dirty="0" smtClean="0"/>
              <a:t>Measure all decay particles in one setting</a:t>
            </a:r>
            <a:endParaRPr lang="en-US" dirty="0"/>
          </a:p>
          <a:p>
            <a:r>
              <a:rPr lang="en-US" dirty="0" smtClean="0">
                <a:sym typeface="Wingdings" pitchFamily="2" charset="2"/>
              </a:rPr>
              <a:t>   only a part of decay particles</a:t>
            </a:r>
            <a:endParaRPr lang="en-US" dirty="0"/>
          </a:p>
        </p:txBody>
      </p:sp>
      <p:sp>
        <p:nvSpPr>
          <p:cNvPr id="11" name="TextBox 10"/>
          <p:cNvSpPr txBox="1"/>
          <p:nvPr/>
        </p:nvSpPr>
        <p:spPr>
          <a:xfrm>
            <a:off x="258494" y="5137401"/>
            <a:ext cx="4618305" cy="92333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dirty="0" smtClean="0"/>
              <a:t>RIKEN RIBF is </a:t>
            </a:r>
            <a:r>
              <a:rPr lang="en-US" dirty="0"/>
              <a:t>a</a:t>
            </a:r>
            <a:r>
              <a:rPr lang="en-US" dirty="0" smtClean="0"/>
              <a:t> powerful facility for the (</a:t>
            </a:r>
            <a:r>
              <a:rPr lang="en-US" dirty="0" err="1" smtClean="0"/>
              <a:t>p,n</a:t>
            </a:r>
            <a:r>
              <a:rPr lang="en-US" dirty="0" smtClean="0"/>
              <a:t>) measurement in inverse kinematics</a:t>
            </a:r>
          </a:p>
          <a:p>
            <a:r>
              <a:rPr lang="en-US" dirty="0"/>
              <a:t>The first exp. at RIKEN for </a:t>
            </a:r>
            <a:r>
              <a:rPr lang="en-US" baseline="30000" dirty="0"/>
              <a:t>12</a:t>
            </a:r>
            <a:r>
              <a:rPr lang="en-US" dirty="0"/>
              <a:t>Be by Yako et al. </a:t>
            </a: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5936"/>
          <a:stretch/>
        </p:blipFill>
        <p:spPr bwMode="auto">
          <a:xfrm>
            <a:off x="5435599" y="2698760"/>
            <a:ext cx="3530038" cy="1984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descr="C:\Users\sasano\Desktop\BigRIP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990600"/>
            <a:ext cx="2527682" cy="170816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sasano\Desktop\samurai2.jpg"/>
          <p:cNvPicPr>
            <a:picLocks noChangeAspect="1" noChangeArrowheads="1"/>
          </p:cNvPicPr>
          <p:nvPr/>
        </p:nvPicPr>
        <p:blipFill rotWithShape="1">
          <a:blip r:embed="rId4">
            <a:extLst>
              <a:ext uri="{28A0092B-C50C-407E-A947-70E740481C1C}">
                <a14:useLocalDpi xmlns:a14="http://schemas.microsoft.com/office/drawing/2010/main" val="0"/>
              </a:ext>
            </a:extLst>
          </a:blip>
          <a:srcRect t="7666"/>
          <a:stretch/>
        </p:blipFill>
        <p:spPr bwMode="auto">
          <a:xfrm>
            <a:off x="5448301" y="4683470"/>
            <a:ext cx="2484564" cy="195805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5448301" y="1035040"/>
            <a:ext cx="878767" cy="369332"/>
          </a:xfrm>
          <a:prstGeom prst="rect">
            <a:avLst/>
          </a:prstGeom>
          <a:solidFill>
            <a:srgbClr val="008000">
              <a:alpha val="78000"/>
            </a:srgbClr>
          </a:solidFill>
        </p:spPr>
        <p:txBody>
          <a:bodyPr wrap="none" rtlCol="0">
            <a:spAutoFit/>
          </a:bodyPr>
          <a:lstStyle/>
          <a:p>
            <a:r>
              <a:rPr lang="en-US" dirty="0" err="1" smtClean="0">
                <a:solidFill>
                  <a:schemeClr val="bg1"/>
                </a:solidFill>
              </a:rPr>
              <a:t>BigRIPS</a:t>
            </a:r>
            <a:endParaRPr lang="en-US" dirty="0">
              <a:solidFill>
                <a:schemeClr val="bg1"/>
              </a:solidFill>
            </a:endParaRPr>
          </a:p>
        </p:txBody>
      </p:sp>
      <p:sp>
        <p:nvSpPr>
          <p:cNvPr id="17" name="TextBox 16"/>
          <p:cNvSpPr txBox="1"/>
          <p:nvPr/>
        </p:nvSpPr>
        <p:spPr>
          <a:xfrm>
            <a:off x="5481965" y="2743200"/>
            <a:ext cx="845103" cy="369332"/>
          </a:xfrm>
          <a:prstGeom prst="rect">
            <a:avLst/>
          </a:prstGeom>
          <a:solidFill>
            <a:srgbClr val="008000">
              <a:alpha val="78000"/>
            </a:srgbClr>
          </a:solidFill>
        </p:spPr>
        <p:txBody>
          <a:bodyPr wrap="none" rtlCol="0">
            <a:spAutoFit/>
          </a:bodyPr>
          <a:lstStyle/>
          <a:p>
            <a:r>
              <a:rPr lang="en-US" dirty="0" smtClean="0">
                <a:solidFill>
                  <a:schemeClr val="bg1"/>
                </a:solidFill>
              </a:rPr>
              <a:t>WINDS</a:t>
            </a:r>
            <a:endParaRPr lang="en-US" dirty="0">
              <a:solidFill>
                <a:schemeClr val="bg1"/>
              </a:solidFill>
            </a:endParaRPr>
          </a:p>
        </p:txBody>
      </p:sp>
      <p:sp>
        <p:nvSpPr>
          <p:cNvPr id="18" name="TextBox 17"/>
          <p:cNvSpPr txBox="1"/>
          <p:nvPr/>
        </p:nvSpPr>
        <p:spPr>
          <a:xfrm>
            <a:off x="5448301" y="4768334"/>
            <a:ext cx="1082284" cy="369332"/>
          </a:xfrm>
          <a:prstGeom prst="rect">
            <a:avLst/>
          </a:prstGeom>
          <a:solidFill>
            <a:srgbClr val="008000">
              <a:alpha val="78000"/>
            </a:srgbClr>
          </a:solidFill>
        </p:spPr>
        <p:txBody>
          <a:bodyPr wrap="none" rtlCol="0">
            <a:spAutoFit/>
          </a:bodyPr>
          <a:lstStyle/>
          <a:p>
            <a:r>
              <a:rPr lang="en-US" dirty="0" smtClean="0">
                <a:solidFill>
                  <a:schemeClr val="bg1"/>
                </a:solidFill>
              </a:rPr>
              <a:t>SAMURAI</a:t>
            </a:r>
            <a:endParaRPr lang="en-US" dirty="0">
              <a:solidFill>
                <a:schemeClr val="bg1"/>
              </a:solidFill>
            </a:endParaRPr>
          </a:p>
        </p:txBody>
      </p:sp>
      <p:sp>
        <p:nvSpPr>
          <p:cNvPr id="14" name="Down Arrow 13"/>
          <p:cNvSpPr/>
          <p:nvPr/>
        </p:nvSpPr>
        <p:spPr>
          <a:xfrm>
            <a:off x="2216644" y="4800600"/>
            <a:ext cx="381000" cy="26953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72105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Applications</a:t>
            </a:r>
            <a:br>
              <a:rPr lang="en-US" dirty="0" smtClean="0"/>
            </a:br>
            <a:endParaRPr lang="en-US" dirty="0"/>
          </a:p>
        </p:txBody>
      </p:sp>
      <p:cxnSp>
        <p:nvCxnSpPr>
          <p:cNvPr id="7" name="Straight Arrow Connector 6"/>
          <p:cNvCxnSpPr/>
          <p:nvPr/>
        </p:nvCxnSpPr>
        <p:spPr>
          <a:xfrm>
            <a:off x="210190" y="5245187"/>
            <a:ext cx="4343401" cy="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1972402" y="2044790"/>
            <a:ext cx="0" cy="320039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rot="16200000">
            <a:off x="1302512" y="1943066"/>
            <a:ext cx="623089" cy="369332"/>
          </a:xfrm>
          <a:prstGeom prst="rect">
            <a:avLst/>
          </a:prstGeom>
          <a:noFill/>
        </p:spPr>
        <p:txBody>
          <a:bodyPr wrap="square" rtlCol="0">
            <a:spAutoFit/>
          </a:bodyPr>
          <a:lstStyle/>
          <a:p>
            <a:r>
              <a:rPr lang="en-US" dirty="0" smtClean="0"/>
              <a:t>Ex</a:t>
            </a:r>
            <a:endParaRPr lang="en-US" dirty="0"/>
          </a:p>
        </p:txBody>
      </p:sp>
      <p:sp>
        <p:nvSpPr>
          <p:cNvPr id="23" name="TextBox 22"/>
          <p:cNvSpPr txBox="1"/>
          <p:nvPr/>
        </p:nvSpPr>
        <p:spPr>
          <a:xfrm>
            <a:off x="3354782" y="5256073"/>
            <a:ext cx="1522018" cy="830997"/>
          </a:xfrm>
          <a:prstGeom prst="rect">
            <a:avLst/>
          </a:prstGeom>
          <a:noFill/>
        </p:spPr>
        <p:txBody>
          <a:bodyPr wrap="square" rtlCol="0">
            <a:spAutoFit/>
          </a:bodyPr>
          <a:lstStyle/>
          <a:p>
            <a:r>
              <a:rPr lang="en-US" sz="2400" dirty="0" smtClean="0"/>
              <a:t>Neutron rich</a:t>
            </a:r>
            <a:endParaRPr lang="en-US" sz="2400" dirty="0"/>
          </a:p>
        </p:txBody>
      </p:sp>
      <p:sp>
        <p:nvSpPr>
          <p:cNvPr id="24" name="TextBox 23"/>
          <p:cNvSpPr txBox="1"/>
          <p:nvPr/>
        </p:nvSpPr>
        <p:spPr>
          <a:xfrm>
            <a:off x="210190" y="5245187"/>
            <a:ext cx="1530264" cy="830997"/>
          </a:xfrm>
          <a:prstGeom prst="rect">
            <a:avLst/>
          </a:prstGeom>
          <a:noFill/>
        </p:spPr>
        <p:txBody>
          <a:bodyPr wrap="square" rtlCol="0">
            <a:spAutoFit/>
          </a:bodyPr>
          <a:lstStyle/>
          <a:p>
            <a:r>
              <a:rPr lang="en-US" sz="2400" dirty="0" smtClean="0"/>
              <a:t>Proton rich</a:t>
            </a:r>
            <a:endParaRPr lang="en-US" sz="2400" dirty="0"/>
          </a:p>
        </p:txBody>
      </p:sp>
      <p:sp>
        <p:nvSpPr>
          <p:cNvPr id="27" name="Oval 26"/>
          <p:cNvSpPr/>
          <p:nvPr/>
        </p:nvSpPr>
        <p:spPr>
          <a:xfrm>
            <a:off x="362591" y="4197438"/>
            <a:ext cx="4191000" cy="895349"/>
          </a:xfrm>
          <a:prstGeom prst="ellipse">
            <a:avLst/>
          </a:prstGeom>
          <a:solidFill>
            <a:schemeClr val="accent6">
              <a:lumMod val="60000"/>
              <a:lumOff val="40000"/>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00FF"/>
                </a:solidFill>
              </a:rPr>
              <a:t>EC, beta-decays</a:t>
            </a:r>
            <a:endParaRPr lang="en-US" sz="2400" dirty="0">
              <a:solidFill>
                <a:srgbClr val="0000FF"/>
              </a:solidFill>
            </a:endParaRPr>
          </a:p>
        </p:txBody>
      </p:sp>
      <p:sp>
        <p:nvSpPr>
          <p:cNvPr id="28" name="Oval 27"/>
          <p:cNvSpPr/>
          <p:nvPr/>
        </p:nvSpPr>
        <p:spPr>
          <a:xfrm>
            <a:off x="2343790" y="3436093"/>
            <a:ext cx="1399945" cy="1275694"/>
          </a:xfrm>
          <a:prstGeom prst="ellipse">
            <a:avLst/>
          </a:prstGeom>
          <a:solidFill>
            <a:srgbClr val="FFFF00">
              <a:alpha val="5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0000"/>
                </a:solidFill>
              </a:rPr>
              <a:t>GTGR</a:t>
            </a:r>
            <a:endParaRPr lang="en-US" sz="2400" dirty="0">
              <a:solidFill>
                <a:srgbClr val="FF0000"/>
              </a:solidFill>
            </a:endParaRPr>
          </a:p>
        </p:txBody>
      </p:sp>
      <p:sp>
        <p:nvSpPr>
          <p:cNvPr id="30" name="Oval 29"/>
          <p:cNvSpPr/>
          <p:nvPr/>
        </p:nvSpPr>
        <p:spPr>
          <a:xfrm>
            <a:off x="1353189" y="2882987"/>
            <a:ext cx="2667992" cy="990600"/>
          </a:xfrm>
          <a:prstGeom prst="ellipse">
            <a:avLst/>
          </a:prstGeom>
          <a:solidFill>
            <a:srgbClr val="FFFF00">
              <a:alpha val="5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FF0000"/>
                </a:solidFill>
              </a:rPr>
              <a:t>SDR</a:t>
            </a:r>
          </a:p>
        </p:txBody>
      </p:sp>
      <p:sp>
        <p:nvSpPr>
          <p:cNvPr id="25" name="Oval 24"/>
          <p:cNvSpPr/>
          <p:nvPr/>
        </p:nvSpPr>
        <p:spPr>
          <a:xfrm>
            <a:off x="1072403" y="3378287"/>
            <a:ext cx="1728091" cy="1108582"/>
          </a:xfrm>
          <a:prstGeom prst="ellipse">
            <a:avLst/>
          </a:prstGeom>
          <a:solidFill>
            <a:schemeClr val="accent6">
              <a:lumMod val="60000"/>
              <a:lumOff val="40000"/>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00FF"/>
                </a:solidFill>
              </a:rPr>
              <a:t>(</a:t>
            </a:r>
            <a:r>
              <a:rPr lang="el-GR" sz="2400" dirty="0" smtClean="0">
                <a:solidFill>
                  <a:srgbClr val="0000FF"/>
                </a:solidFill>
                <a:latin typeface="Gulim"/>
                <a:ea typeface="Gulim"/>
              </a:rPr>
              <a:t>ν</a:t>
            </a:r>
            <a:r>
              <a:rPr lang="en-US" sz="2400" dirty="0" smtClean="0">
                <a:solidFill>
                  <a:srgbClr val="0000FF"/>
                </a:solidFill>
                <a:latin typeface="Gulim"/>
                <a:ea typeface="Gulim"/>
              </a:rPr>
              <a:t>,</a:t>
            </a:r>
            <a:r>
              <a:rPr lang="el-GR" sz="2400" dirty="0" smtClean="0">
                <a:solidFill>
                  <a:srgbClr val="0000FF"/>
                </a:solidFill>
                <a:latin typeface="Gulim"/>
                <a:ea typeface="Gulim"/>
              </a:rPr>
              <a:t>ν</a:t>
            </a:r>
            <a:r>
              <a:rPr lang="en-US" sz="2400" dirty="0" smtClean="0">
                <a:solidFill>
                  <a:srgbClr val="0000FF"/>
                </a:solidFill>
              </a:rPr>
              <a:t>,)</a:t>
            </a:r>
            <a:endParaRPr lang="en-US" sz="2400" dirty="0">
              <a:solidFill>
                <a:srgbClr val="0000FF"/>
              </a:solidFill>
            </a:endParaRPr>
          </a:p>
        </p:txBody>
      </p:sp>
      <p:sp>
        <p:nvSpPr>
          <p:cNvPr id="33" name="TextBox 32"/>
          <p:cNvSpPr txBox="1"/>
          <p:nvPr/>
        </p:nvSpPr>
        <p:spPr>
          <a:xfrm>
            <a:off x="4779818" y="2054818"/>
            <a:ext cx="4343400" cy="304698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285750" indent="-285750">
              <a:buFont typeface="Arial" pitchFamily="34" charset="0"/>
              <a:buChar char="•"/>
            </a:pPr>
            <a:r>
              <a:rPr lang="en-US" sz="2400" dirty="0" smtClean="0"/>
              <a:t>GTGR, SDR </a:t>
            </a:r>
          </a:p>
          <a:p>
            <a:pPr marL="285750" indent="-285750">
              <a:buFont typeface="Arial" pitchFamily="34" charset="0"/>
              <a:buChar char="•"/>
            </a:pPr>
            <a:r>
              <a:rPr lang="en-US" sz="2400" dirty="0" smtClean="0"/>
              <a:t>EC/beta-decays</a:t>
            </a:r>
            <a:r>
              <a:rPr lang="en-US" sz="2400" dirty="0" smtClean="0">
                <a:sym typeface="Wingdings" pitchFamily="2" charset="2"/>
              </a:rPr>
              <a:t> </a:t>
            </a:r>
            <a:endParaRPr lang="en-US" sz="2400" dirty="0" smtClean="0"/>
          </a:p>
          <a:p>
            <a:pPr marL="285750" indent="-285750">
              <a:buFont typeface="Arial" pitchFamily="34" charset="0"/>
              <a:buChar char="•"/>
            </a:pPr>
            <a:r>
              <a:rPr lang="en-US" sz="2400" dirty="0" smtClean="0"/>
              <a:t>Neutral weak currents,</a:t>
            </a:r>
            <a:endParaRPr lang="en-US" sz="2400" dirty="0"/>
          </a:p>
          <a:p>
            <a:r>
              <a:rPr lang="en-US" sz="2400" dirty="0"/>
              <a:t> </a:t>
            </a:r>
            <a:r>
              <a:rPr lang="en-US" sz="2400" dirty="0" smtClean="0"/>
              <a:t>     </a:t>
            </a:r>
            <a:r>
              <a:rPr lang="en-US" dirty="0" smtClean="0"/>
              <a:t>e.g., Synthesis of </a:t>
            </a:r>
            <a:r>
              <a:rPr lang="en-US" dirty="0" err="1" smtClean="0"/>
              <a:t>Mn</a:t>
            </a:r>
            <a:r>
              <a:rPr lang="en-US" dirty="0" smtClean="0"/>
              <a:t> in </a:t>
            </a:r>
            <a:r>
              <a:rPr lang="en-US" dirty="0" err="1" smtClean="0"/>
              <a:t>Poplution</a:t>
            </a:r>
            <a:r>
              <a:rPr lang="en-US" dirty="0" smtClean="0"/>
              <a:t> III star </a:t>
            </a:r>
          </a:p>
          <a:p>
            <a:r>
              <a:rPr lang="en-US" baseline="30000" dirty="0"/>
              <a:t> </a:t>
            </a:r>
            <a:r>
              <a:rPr lang="en-US" baseline="30000" dirty="0" smtClean="0"/>
              <a:t>           56</a:t>
            </a:r>
            <a:r>
              <a:rPr lang="en-US" dirty="0" smtClean="0"/>
              <a:t>Ni</a:t>
            </a:r>
            <a:r>
              <a:rPr lang="el-GR" dirty="0" smtClean="0"/>
              <a:t>(ν,ν</a:t>
            </a:r>
            <a:r>
              <a:rPr lang="en-US" dirty="0" smtClean="0"/>
              <a:t>p</a:t>
            </a:r>
            <a:r>
              <a:rPr lang="el-GR" dirty="0" smtClean="0"/>
              <a:t>)</a:t>
            </a:r>
            <a:r>
              <a:rPr lang="en-US" baseline="30000" dirty="0" smtClean="0"/>
              <a:t>55</a:t>
            </a:r>
            <a:r>
              <a:rPr lang="en-US" dirty="0" smtClean="0"/>
              <a:t>Co </a:t>
            </a:r>
            <a:r>
              <a:rPr lang="en-US" dirty="0" smtClean="0">
                <a:sym typeface="Wingdings" pitchFamily="2" charset="2"/>
              </a:rPr>
              <a:t> </a:t>
            </a:r>
            <a:r>
              <a:rPr lang="en-US" baseline="30000" dirty="0" smtClean="0">
                <a:sym typeface="Wingdings" pitchFamily="2" charset="2"/>
              </a:rPr>
              <a:t>55</a:t>
            </a:r>
            <a:r>
              <a:rPr lang="en-US" dirty="0" smtClean="0">
                <a:sym typeface="Wingdings" pitchFamily="2" charset="2"/>
              </a:rPr>
              <a:t>Fe </a:t>
            </a:r>
            <a:r>
              <a:rPr lang="en-US" baseline="30000" dirty="0" smtClean="0">
                <a:sym typeface="Wingdings" pitchFamily="2" charset="2"/>
              </a:rPr>
              <a:t>55</a:t>
            </a:r>
            <a:r>
              <a:rPr lang="en-US" dirty="0" smtClean="0">
                <a:sym typeface="Wingdings" pitchFamily="2" charset="2"/>
              </a:rPr>
              <a:t>Mn</a:t>
            </a:r>
          </a:p>
          <a:p>
            <a:r>
              <a:rPr lang="en-US" dirty="0">
                <a:sym typeface="Wingdings" pitchFamily="2" charset="2"/>
              </a:rPr>
              <a:t> </a:t>
            </a:r>
            <a:r>
              <a:rPr lang="en-US" dirty="0" smtClean="0">
                <a:sym typeface="Wingdings" pitchFamily="2" charset="2"/>
              </a:rPr>
              <a:t>       GXPF1 &gt;&gt; KB3G (a factor of 3) </a:t>
            </a:r>
          </a:p>
          <a:p>
            <a:r>
              <a:rPr lang="en-US" dirty="0">
                <a:sym typeface="Wingdings" pitchFamily="2" charset="2"/>
              </a:rPr>
              <a:t> </a:t>
            </a:r>
            <a:r>
              <a:rPr lang="en-US" dirty="0" smtClean="0">
                <a:sym typeface="Wingdings" pitchFamily="2" charset="2"/>
              </a:rPr>
              <a:t>       T. Suzuki et al., Phys. Rev. C79, </a:t>
            </a:r>
          </a:p>
          <a:p>
            <a:r>
              <a:rPr lang="en-US" dirty="0">
                <a:sym typeface="Wingdings" pitchFamily="2" charset="2"/>
              </a:rPr>
              <a:t> </a:t>
            </a:r>
            <a:r>
              <a:rPr lang="en-US" dirty="0" smtClean="0">
                <a:sym typeface="Wingdings" pitchFamily="2" charset="2"/>
              </a:rPr>
              <a:t>           061603(R) (2009).</a:t>
            </a:r>
            <a:endParaRPr lang="el-GR" dirty="0"/>
          </a:p>
          <a:p>
            <a:pPr marL="342900" indent="-342900">
              <a:buFont typeface="Arial" pitchFamily="34" charset="0"/>
              <a:buChar char="•"/>
            </a:pPr>
            <a:r>
              <a:rPr lang="en-US" sz="2400" dirty="0" smtClean="0"/>
              <a:t>R-process</a:t>
            </a:r>
            <a:endParaRPr lang="en-US" dirty="0"/>
          </a:p>
        </p:txBody>
      </p:sp>
      <p:sp>
        <p:nvSpPr>
          <p:cNvPr id="34" name="Oval 33"/>
          <p:cNvSpPr/>
          <p:nvPr/>
        </p:nvSpPr>
        <p:spPr>
          <a:xfrm rot="5400000">
            <a:off x="2224501" y="3173727"/>
            <a:ext cx="3333749" cy="809171"/>
          </a:xfrm>
          <a:prstGeom prst="ellipse">
            <a:avLst/>
          </a:prstGeom>
          <a:solidFill>
            <a:schemeClr val="accent6">
              <a:lumMod val="60000"/>
              <a:lumOff val="40000"/>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00FF"/>
                </a:solidFill>
              </a:rPr>
              <a:t>r-process?</a:t>
            </a:r>
            <a:endParaRPr lang="en-US" sz="2400" dirty="0">
              <a:solidFill>
                <a:srgbClr val="0000FF"/>
              </a:solidFill>
            </a:endParaRPr>
          </a:p>
        </p:txBody>
      </p:sp>
      <p:sp>
        <p:nvSpPr>
          <p:cNvPr id="3" name="Rectangle 2"/>
          <p:cNvSpPr/>
          <p:nvPr/>
        </p:nvSpPr>
        <p:spPr>
          <a:xfrm>
            <a:off x="3029590" y="5943600"/>
            <a:ext cx="1542410" cy="923330"/>
          </a:xfrm>
          <a:prstGeom prst="rect">
            <a:avLst/>
          </a:prstGeom>
        </p:spPr>
        <p:txBody>
          <a:bodyPr wrap="none">
            <a:spAutoFit/>
          </a:bodyPr>
          <a:lstStyle/>
          <a:p>
            <a:r>
              <a:rPr lang="en-US" baseline="30000" dirty="0"/>
              <a:t>6</a:t>
            </a:r>
            <a:r>
              <a:rPr lang="en-US" dirty="0" smtClean="0"/>
              <a:t>He, </a:t>
            </a:r>
            <a:r>
              <a:rPr lang="en-US" baseline="30000" dirty="0" smtClean="0"/>
              <a:t>11</a:t>
            </a:r>
            <a:r>
              <a:rPr lang="en-US" dirty="0" smtClean="0"/>
              <a:t>Li</a:t>
            </a:r>
            <a:r>
              <a:rPr lang="en-US" dirty="0"/>
              <a:t>, </a:t>
            </a:r>
            <a:r>
              <a:rPr lang="en-US" baseline="30000" dirty="0" smtClean="0"/>
              <a:t>14</a:t>
            </a:r>
            <a:r>
              <a:rPr lang="en-US" dirty="0" smtClean="0"/>
              <a:t>Be</a:t>
            </a:r>
            <a:r>
              <a:rPr lang="en-US" dirty="0"/>
              <a:t>,</a:t>
            </a:r>
            <a:r>
              <a:rPr lang="en-US" baseline="30000" dirty="0"/>
              <a:t> </a:t>
            </a:r>
            <a:endParaRPr lang="en-US" baseline="30000" dirty="0" smtClean="0"/>
          </a:p>
          <a:p>
            <a:r>
              <a:rPr lang="en-US" baseline="30000" dirty="0" smtClean="0"/>
              <a:t>70,72</a:t>
            </a:r>
            <a:r>
              <a:rPr lang="en-US" dirty="0" smtClean="0"/>
              <a:t>Ni</a:t>
            </a:r>
            <a:r>
              <a:rPr lang="en-US" dirty="0"/>
              <a:t>, </a:t>
            </a:r>
            <a:r>
              <a:rPr lang="en-US" baseline="30000" dirty="0"/>
              <a:t>132</a:t>
            </a:r>
            <a:r>
              <a:rPr lang="en-US" dirty="0"/>
              <a:t>Sn </a:t>
            </a:r>
            <a:endParaRPr lang="en-US" dirty="0" smtClean="0"/>
          </a:p>
          <a:p>
            <a:r>
              <a:rPr lang="en-US" dirty="0" smtClean="0"/>
              <a:t>at </a:t>
            </a:r>
            <a:r>
              <a:rPr lang="en-US" dirty="0"/>
              <a:t>RIKEN RIBF</a:t>
            </a:r>
          </a:p>
        </p:txBody>
      </p:sp>
      <p:sp>
        <p:nvSpPr>
          <p:cNvPr id="6" name="Rectangle 5"/>
          <p:cNvSpPr/>
          <p:nvPr/>
        </p:nvSpPr>
        <p:spPr>
          <a:xfrm>
            <a:off x="121290" y="1018886"/>
            <a:ext cx="2362201" cy="89255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US" dirty="0"/>
              <a:t>Possible to probe </a:t>
            </a:r>
          </a:p>
          <a:p>
            <a:r>
              <a:rPr lang="en-US" dirty="0"/>
              <a:t>any  Ex on any A/Z</a:t>
            </a:r>
          </a:p>
          <a:p>
            <a:r>
              <a:rPr lang="en-US" sz="1600" dirty="0"/>
              <a:t>(beam intensity 10</a:t>
            </a:r>
            <a:r>
              <a:rPr lang="en-US" sz="1600" baseline="30000" dirty="0"/>
              <a:t>4-5</a:t>
            </a:r>
            <a:r>
              <a:rPr lang="en-US" sz="1600" dirty="0"/>
              <a:t> </a:t>
            </a:r>
            <a:r>
              <a:rPr lang="en-US" sz="1600" dirty="0" err="1"/>
              <a:t>pps</a:t>
            </a:r>
            <a:r>
              <a:rPr lang="en-US" sz="1600" dirty="0"/>
              <a:t>)</a:t>
            </a:r>
            <a:endParaRPr lang="en-US" sz="1600" baseline="30000" dirty="0"/>
          </a:p>
        </p:txBody>
      </p:sp>
      <p:cxnSp>
        <p:nvCxnSpPr>
          <p:cNvPr id="10" name="Straight Connector 9"/>
          <p:cNvCxnSpPr/>
          <p:nvPr/>
        </p:nvCxnSpPr>
        <p:spPr>
          <a:xfrm>
            <a:off x="4648200" y="990600"/>
            <a:ext cx="0" cy="563880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5415039"/>
      </p:ext>
    </p:extLst>
  </p:cSld>
  <p:clrMapOvr>
    <a:masterClrMapping/>
  </p:clrMapOvr>
  <mc:AlternateContent xmlns:mc="http://schemas.openxmlformats.org/markup-compatibility/2006" xmlns:p14="http://schemas.microsoft.com/office/powerpoint/2010/main">
    <mc:Choice Requires="p14">
      <p:transition spd="slow" p14:dur="2000" advTm="925"/>
    </mc:Choice>
    <mc:Fallback xmlns="">
      <p:transition spd="slow" advTm="925"/>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3.png"/>
          <p:cNvPicPr>
            <a:picLocks noChangeAspect="1"/>
          </p:cNvPicPr>
          <p:nvPr/>
        </p:nvPicPr>
        <p:blipFill>
          <a:blip r:embed="rId2" cstate="print"/>
          <a:srcRect l="12061" r="57291"/>
          <a:stretch>
            <a:fillRect/>
          </a:stretch>
        </p:blipFill>
        <p:spPr>
          <a:xfrm>
            <a:off x="228600" y="685800"/>
            <a:ext cx="5297865" cy="2606062"/>
          </a:xfrm>
          <a:prstGeom prst="rect">
            <a:avLst/>
          </a:prstGeom>
        </p:spPr>
      </p:pic>
      <p:sp>
        <p:nvSpPr>
          <p:cNvPr id="8" name="Title 1"/>
          <p:cNvSpPr>
            <a:spLocks noGrp="1"/>
          </p:cNvSpPr>
          <p:nvPr>
            <p:ph type="title"/>
          </p:nvPr>
        </p:nvSpPr>
        <p:spPr>
          <a:xfrm>
            <a:off x="-76200" y="46038"/>
            <a:ext cx="9296400" cy="715962"/>
          </a:xfrm>
        </p:spPr>
        <p:txBody>
          <a:bodyPr>
            <a:noAutofit/>
          </a:bodyPr>
          <a:lstStyle/>
          <a:p>
            <a:r>
              <a:rPr lang="en-US" sz="4000" b="1" dirty="0" smtClean="0"/>
              <a:t>Questions: </a:t>
            </a:r>
            <a:r>
              <a:rPr lang="en-US" sz="4000" b="1" dirty="0" smtClean="0"/>
              <a:t>GT strengths from </a:t>
            </a:r>
            <a:r>
              <a:rPr lang="en-US" sz="4000" b="1" baseline="30000" dirty="0" smtClean="0"/>
              <a:t>56</a:t>
            </a:r>
            <a:r>
              <a:rPr lang="en-US" sz="4000" b="1" dirty="0" smtClean="0"/>
              <a:t>Ni and </a:t>
            </a:r>
            <a:r>
              <a:rPr lang="en-US" sz="4000" b="1" baseline="30000" dirty="0" smtClean="0"/>
              <a:t>55</a:t>
            </a:r>
            <a:r>
              <a:rPr lang="en-US" sz="4000" b="1" dirty="0" smtClean="0"/>
              <a:t>Co</a:t>
            </a:r>
            <a:endParaRPr lang="en-US" sz="4000" b="1" dirty="0"/>
          </a:p>
        </p:txBody>
      </p:sp>
      <p:sp>
        <p:nvSpPr>
          <p:cNvPr id="9" name="TextBox 8"/>
          <p:cNvSpPr txBox="1"/>
          <p:nvPr/>
        </p:nvSpPr>
        <p:spPr>
          <a:xfrm>
            <a:off x="3063931" y="649069"/>
            <a:ext cx="2528128" cy="646331"/>
          </a:xfrm>
          <a:prstGeom prst="rect">
            <a:avLst/>
          </a:prstGeom>
          <a:noFill/>
        </p:spPr>
        <p:txBody>
          <a:bodyPr wrap="none" rtlCol="0">
            <a:spAutoFit/>
          </a:bodyPr>
          <a:lstStyle/>
          <a:p>
            <a:r>
              <a:rPr lang="en-US" dirty="0" smtClean="0">
                <a:solidFill>
                  <a:srgbClr val="FF0000"/>
                </a:solidFill>
              </a:rPr>
              <a:t>Sasano et al., </a:t>
            </a:r>
          </a:p>
          <a:p>
            <a:r>
              <a:rPr lang="en-US" dirty="0" smtClean="0">
                <a:solidFill>
                  <a:srgbClr val="FF0000"/>
                </a:solidFill>
              </a:rPr>
              <a:t>PRL107</a:t>
            </a:r>
            <a:r>
              <a:rPr lang="en-US" dirty="0">
                <a:solidFill>
                  <a:srgbClr val="FF0000"/>
                </a:solidFill>
              </a:rPr>
              <a:t>, 202501 (2011</a:t>
            </a:r>
            <a:r>
              <a:rPr lang="en-US" dirty="0" smtClean="0">
                <a:solidFill>
                  <a:srgbClr val="FF0000"/>
                </a:solidFill>
              </a:rPr>
              <a:t>).</a:t>
            </a:r>
            <a:r>
              <a:rPr lang="en-US" dirty="0" smtClean="0"/>
              <a:t> </a:t>
            </a:r>
            <a:endParaRPr lang="en-US" dirty="0" smtClean="0">
              <a:solidFill>
                <a:srgbClr val="FF0000"/>
              </a:solidFill>
            </a:endParaRPr>
          </a:p>
        </p:txBody>
      </p:sp>
      <p:pic>
        <p:nvPicPr>
          <p:cNvPr id="10" name="Picture 2"/>
          <p:cNvPicPr>
            <a:picLocks noChangeAspect="1" noChangeArrowheads="1"/>
          </p:cNvPicPr>
          <p:nvPr/>
        </p:nvPicPr>
        <p:blipFill>
          <a:blip r:embed="rId3" cstate="print"/>
          <a:srcRect/>
          <a:stretch>
            <a:fillRect/>
          </a:stretch>
        </p:blipFill>
        <p:spPr bwMode="auto">
          <a:xfrm>
            <a:off x="4724400" y="3352800"/>
            <a:ext cx="3996041" cy="2007580"/>
          </a:xfrm>
          <a:prstGeom prst="rect">
            <a:avLst/>
          </a:prstGeom>
          <a:noFill/>
          <a:ln w="9525">
            <a:noFill/>
            <a:miter lim="800000"/>
            <a:headEnd/>
            <a:tailEnd/>
          </a:ln>
        </p:spPr>
      </p:pic>
      <p:sp>
        <p:nvSpPr>
          <p:cNvPr id="2" name="TextBox 1"/>
          <p:cNvSpPr txBox="1"/>
          <p:nvPr/>
        </p:nvSpPr>
        <p:spPr>
          <a:xfrm>
            <a:off x="7421111" y="3657600"/>
            <a:ext cx="1299330" cy="369332"/>
          </a:xfrm>
          <a:prstGeom prst="rect">
            <a:avLst/>
          </a:prstGeom>
          <a:noFill/>
        </p:spPr>
        <p:txBody>
          <a:bodyPr wrap="none" rtlCol="0">
            <a:spAutoFit/>
          </a:bodyPr>
          <a:lstStyle/>
          <a:p>
            <a:r>
              <a:rPr lang="en-US" dirty="0" smtClean="0">
                <a:solidFill>
                  <a:srgbClr val="FF0000"/>
                </a:solidFill>
              </a:rPr>
              <a:t>Preliminary.</a:t>
            </a:r>
            <a:endParaRPr lang="en-US" dirty="0">
              <a:solidFill>
                <a:srgbClr val="FF0000"/>
              </a:solidFill>
            </a:endParaRPr>
          </a:p>
        </p:txBody>
      </p:sp>
      <p:sp>
        <p:nvSpPr>
          <p:cNvPr id="3" name="Down Arrow 2"/>
          <p:cNvSpPr/>
          <p:nvPr/>
        </p:nvSpPr>
        <p:spPr>
          <a:xfrm rot="19093036">
            <a:off x="5310815" y="2849435"/>
            <a:ext cx="381000"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725171" y="2743200"/>
            <a:ext cx="2428229" cy="646331"/>
          </a:xfrm>
          <a:prstGeom prst="rect">
            <a:avLst/>
          </a:prstGeom>
          <a:noFill/>
        </p:spPr>
        <p:txBody>
          <a:bodyPr wrap="none" rtlCol="0">
            <a:spAutoFit/>
          </a:bodyPr>
          <a:lstStyle/>
          <a:p>
            <a:r>
              <a:rPr lang="en-US" dirty="0" smtClean="0"/>
              <a:t>Remove one neutron </a:t>
            </a:r>
          </a:p>
          <a:p>
            <a:r>
              <a:rPr lang="en-US" dirty="0" smtClean="0"/>
              <a:t>from parent &amp; daughter</a:t>
            </a:r>
            <a:endParaRPr lang="en-US" dirty="0"/>
          </a:p>
        </p:txBody>
      </p:sp>
      <p:sp>
        <p:nvSpPr>
          <p:cNvPr id="15" name="TextBox 14"/>
          <p:cNvSpPr txBox="1"/>
          <p:nvPr/>
        </p:nvSpPr>
        <p:spPr>
          <a:xfrm>
            <a:off x="587150" y="3389531"/>
            <a:ext cx="3962400" cy="1631216"/>
          </a:xfrm>
          <a:prstGeom prst="rect">
            <a:avLst/>
          </a:prstGeom>
          <a:noFill/>
        </p:spPr>
        <p:txBody>
          <a:bodyPr wrap="square" rtlCol="0">
            <a:spAutoFit/>
          </a:bodyPr>
          <a:lstStyle/>
          <a:p>
            <a:r>
              <a:rPr lang="en-US" sz="2000" dirty="0" smtClean="0">
                <a:sym typeface="Symbol"/>
              </a:rPr>
              <a:t>GXPF1A &amp; KB3G</a:t>
            </a:r>
          </a:p>
          <a:p>
            <a:r>
              <a:rPr lang="en-US" sz="2000" dirty="0" smtClean="0">
                <a:sym typeface="Wingdings" pitchFamily="2" charset="2"/>
              </a:rPr>
              <a:t> </a:t>
            </a:r>
            <a:r>
              <a:rPr lang="en-US" sz="2000" dirty="0">
                <a:sym typeface="Symbol"/>
              </a:rPr>
              <a:t>s</a:t>
            </a:r>
            <a:r>
              <a:rPr lang="en-US" sz="2000" dirty="0" smtClean="0">
                <a:sym typeface="Symbol"/>
              </a:rPr>
              <a:t>imilar ground state prop.:</a:t>
            </a:r>
          </a:p>
          <a:p>
            <a:r>
              <a:rPr lang="en-US" sz="2000" dirty="0" smtClean="0">
                <a:sym typeface="Symbol"/>
              </a:rPr>
              <a:t> </a:t>
            </a:r>
            <a:r>
              <a:rPr lang="en-US" sz="2000" dirty="0">
                <a:sym typeface="Wingdings" pitchFamily="2" charset="2"/>
              </a:rPr>
              <a:t>f7/2 70% in </a:t>
            </a:r>
            <a:r>
              <a:rPr lang="en-US" sz="2000" baseline="30000" dirty="0">
                <a:sym typeface="Wingdings" pitchFamily="2" charset="2"/>
              </a:rPr>
              <a:t>56</a:t>
            </a:r>
            <a:r>
              <a:rPr lang="en-US" sz="2000" dirty="0">
                <a:sym typeface="Wingdings" pitchFamily="2" charset="2"/>
              </a:rPr>
              <a:t>Ni </a:t>
            </a:r>
            <a:endParaRPr lang="en-US" sz="2000" dirty="0" smtClean="0">
              <a:sym typeface="Wingdings" pitchFamily="2" charset="2"/>
            </a:endParaRPr>
          </a:p>
          <a:p>
            <a:r>
              <a:rPr lang="en-US" sz="2000" dirty="0" smtClean="0">
                <a:sym typeface="Wingdings" pitchFamily="2" charset="2"/>
              </a:rPr>
              <a:t>, but large diff. in B(GT) of N=Z nuclei</a:t>
            </a:r>
          </a:p>
        </p:txBody>
      </p:sp>
      <p:sp>
        <p:nvSpPr>
          <p:cNvPr id="6" name="TextBox 5"/>
          <p:cNvSpPr txBox="1"/>
          <p:nvPr/>
        </p:nvSpPr>
        <p:spPr>
          <a:xfrm>
            <a:off x="685800" y="5410200"/>
            <a:ext cx="7727500" cy="1477328"/>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dirty="0" smtClean="0"/>
              <a:t>Point: </a:t>
            </a:r>
          </a:p>
          <a:p>
            <a:r>
              <a:rPr lang="en-US" dirty="0" smtClean="0"/>
              <a:t>Along N=Z, B(GT) is sensitive to some part of interaction and showing two peaks.</a:t>
            </a:r>
          </a:p>
          <a:p>
            <a:r>
              <a:rPr lang="en-US" dirty="0" smtClean="0"/>
              <a:t>Question: </a:t>
            </a:r>
          </a:p>
          <a:p>
            <a:r>
              <a:rPr lang="en-US" dirty="0" smtClean="0"/>
              <a:t>What picture can </a:t>
            </a:r>
            <a:r>
              <a:rPr lang="en-US" b="1" dirty="0" smtClean="0"/>
              <a:t>intuitively</a:t>
            </a:r>
            <a:r>
              <a:rPr lang="en-US" dirty="0" smtClean="0"/>
              <a:t> explain the origin of the two peaks?</a:t>
            </a:r>
          </a:p>
          <a:p>
            <a:r>
              <a:rPr lang="en-US" dirty="0" smtClean="0"/>
              <a:t>What interactions are underlying?</a:t>
            </a:r>
          </a:p>
        </p:txBody>
      </p:sp>
    </p:spTree>
    <p:extLst>
      <p:ext uri="{BB962C8B-B14F-4D97-AF65-F5344CB8AC3E}">
        <p14:creationId xmlns:p14="http://schemas.microsoft.com/office/powerpoint/2010/main" val="678020084"/>
      </p:ext>
    </p:extLst>
  </p:cSld>
  <p:clrMapOvr>
    <a:masterClrMapping/>
  </p:clrMapOvr>
  <mc:AlternateContent xmlns:mc="http://schemas.openxmlformats.org/markup-compatibility/2006" xmlns:p14="http://schemas.microsoft.com/office/powerpoint/2010/main">
    <mc:Choice Requires="p14">
      <p:transition spd="slow" p14:dur="2000" advTm="100377"/>
    </mc:Choice>
    <mc:Fallback xmlns="">
      <p:transition spd="slow" advTm="100377"/>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7800" y="848661"/>
            <a:ext cx="6525187" cy="5094939"/>
          </a:xfrm>
          <a:prstGeom prst="rect">
            <a:avLst/>
          </a:prstGeom>
        </p:spPr>
      </p:pic>
      <p:sp>
        <p:nvSpPr>
          <p:cNvPr id="2" name="Title 1"/>
          <p:cNvSpPr>
            <a:spLocks noGrp="1"/>
          </p:cNvSpPr>
          <p:nvPr>
            <p:ph type="title"/>
          </p:nvPr>
        </p:nvSpPr>
        <p:spPr/>
        <p:txBody>
          <a:bodyPr>
            <a:normAutofit fontScale="90000"/>
          </a:bodyPr>
          <a:lstStyle/>
          <a:p>
            <a:r>
              <a:rPr lang="en-US" dirty="0" smtClean="0"/>
              <a:t>A new picture of GT resonance</a:t>
            </a:r>
            <a:br>
              <a:rPr lang="en-US" dirty="0" smtClean="0"/>
            </a:br>
            <a:endParaRPr lang="en-US" dirty="0"/>
          </a:p>
        </p:txBody>
      </p:sp>
      <p:sp>
        <p:nvSpPr>
          <p:cNvPr id="7" name="TextBox 6"/>
          <p:cNvSpPr txBox="1"/>
          <p:nvPr/>
        </p:nvSpPr>
        <p:spPr>
          <a:xfrm>
            <a:off x="152400" y="3352800"/>
            <a:ext cx="3533724" cy="2862322"/>
          </a:xfrm>
          <a:prstGeom prst="rect">
            <a:avLst/>
          </a:prstGeom>
          <a:ln>
            <a:noFill/>
          </a:ln>
        </p:spPr>
        <p:style>
          <a:lnRef idx="2">
            <a:schemeClr val="dk1"/>
          </a:lnRef>
          <a:fillRef idx="1001">
            <a:schemeClr val="lt1"/>
          </a:fillRef>
          <a:effectRef idx="0">
            <a:schemeClr val="dk1"/>
          </a:effectRef>
          <a:fontRef idx="minor">
            <a:schemeClr val="dk1"/>
          </a:fontRef>
        </p:style>
        <p:txBody>
          <a:bodyPr wrap="none" rtlCol="0">
            <a:spAutoFit/>
          </a:bodyPr>
          <a:lstStyle/>
          <a:p>
            <a:r>
              <a:rPr lang="en-US" u="sng" dirty="0" smtClean="0"/>
              <a:t>Initial ground state</a:t>
            </a:r>
            <a:endParaRPr lang="en-US" dirty="0" smtClean="0"/>
          </a:p>
          <a:p>
            <a:r>
              <a:rPr lang="en-US" dirty="0" smtClean="0"/>
              <a:t>     Filled with </a:t>
            </a:r>
            <a:r>
              <a:rPr lang="en-US" dirty="0" err="1" smtClean="0"/>
              <a:t>pp</a:t>
            </a:r>
            <a:r>
              <a:rPr lang="en-US" dirty="0" smtClean="0"/>
              <a:t>/</a:t>
            </a:r>
            <a:r>
              <a:rPr lang="en-US" dirty="0" err="1" smtClean="0"/>
              <a:t>nn</a:t>
            </a:r>
            <a:r>
              <a:rPr lang="en-US" dirty="0"/>
              <a:t> </a:t>
            </a:r>
            <a:r>
              <a:rPr lang="en-US" dirty="0" smtClean="0"/>
              <a:t>(</a:t>
            </a:r>
            <a:r>
              <a:rPr lang="en-US" dirty="0" err="1" smtClean="0"/>
              <a:t>isovector</a:t>
            </a:r>
            <a:r>
              <a:rPr lang="en-US" dirty="0" smtClean="0"/>
              <a:t>) pair</a:t>
            </a:r>
            <a:endParaRPr lang="en-US" dirty="0">
              <a:sym typeface="Wingdings" pitchFamily="2" charset="2"/>
            </a:endParaRPr>
          </a:p>
          <a:p>
            <a:r>
              <a:rPr lang="en-US" u="sng" dirty="0" smtClean="0">
                <a:sym typeface="Wingdings" pitchFamily="2" charset="2"/>
              </a:rPr>
              <a:t>GT transition</a:t>
            </a:r>
            <a:r>
              <a:rPr lang="en-US" dirty="0" smtClean="0">
                <a:sym typeface="Wingdings" pitchFamily="2" charset="2"/>
              </a:rPr>
              <a:t> </a:t>
            </a:r>
          </a:p>
          <a:p>
            <a:r>
              <a:rPr lang="en-US" dirty="0" smtClean="0">
                <a:sym typeface="Wingdings" pitchFamily="2" charset="2"/>
              </a:rPr>
              <a:t>    breaking a pair </a:t>
            </a:r>
          </a:p>
          <a:p>
            <a:r>
              <a:rPr lang="en-US" u="sng" dirty="0">
                <a:sym typeface="Wingdings" pitchFamily="2" charset="2"/>
              </a:rPr>
              <a:t>F</a:t>
            </a:r>
            <a:r>
              <a:rPr lang="en-US" u="sng" dirty="0" smtClean="0">
                <a:sym typeface="Wingdings" pitchFamily="2" charset="2"/>
              </a:rPr>
              <a:t>inal state </a:t>
            </a:r>
          </a:p>
          <a:p>
            <a:pPr marL="285750" indent="-285750">
              <a:buFont typeface="Arial" pitchFamily="34" charset="0"/>
              <a:buChar char="•"/>
            </a:pPr>
            <a:r>
              <a:rPr lang="en-US" b="1" dirty="0" smtClean="0">
                <a:sym typeface="Wingdings" pitchFamily="2" charset="2"/>
              </a:rPr>
              <a:t>particle-hole</a:t>
            </a:r>
            <a:r>
              <a:rPr lang="en-US" dirty="0" smtClean="0">
                <a:sym typeface="Wingdings" pitchFamily="2" charset="2"/>
              </a:rPr>
              <a:t>: repulsive</a:t>
            </a:r>
          </a:p>
          <a:p>
            <a:r>
              <a:rPr lang="en-US" dirty="0">
                <a:sym typeface="Wingdings" pitchFamily="2" charset="2"/>
              </a:rPr>
              <a:t> </a:t>
            </a:r>
            <a:r>
              <a:rPr lang="en-US" dirty="0" smtClean="0">
                <a:sym typeface="Wingdings" pitchFamily="2" charset="2"/>
              </a:rPr>
              <a:t>     pushed up to higher energy </a:t>
            </a:r>
          </a:p>
          <a:p>
            <a:r>
              <a:rPr lang="en-US" dirty="0">
                <a:sym typeface="Wingdings" pitchFamily="2" charset="2"/>
              </a:rPr>
              <a:t> </a:t>
            </a:r>
            <a:r>
              <a:rPr lang="en-US" dirty="0" smtClean="0">
                <a:sym typeface="Wingdings" pitchFamily="2" charset="2"/>
              </a:rPr>
              <a:t>     (well studied in stable nuclei)</a:t>
            </a:r>
          </a:p>
          <a:p>
            <a:pPr marL="285750" indent="-285750">
              <a:buFont typeface="Arial" pitchFamily="34" charset="0"/>
              <a:buChar char="•"/>
            </a:pPr>
            <a:r>
              <a:rPr lang="en-US" b="1" dirty="0" smtClean="0">
                <a:sym typeface="Wingdings" pitchFamily="2" charset="2"/>
              </a:rPr>
              <a:t>particle-particle (</a:t>
            </a:r>
            <a:r>
              <a:rPr lang="en-US" b="1" dirty="0" err="1" smtClean="0">
                <a:sym typeface="Wingdings" pitchFamily="2" charset="2"/>
              </a:rPr>
              <a:t>pn</a:t>
            </a:r>
            <a:r>
              <a:rPr lang="en-US" b="1" dirty="0" smtClean="0">
                <a:sym typeface="Wingdings" pitchFamily="2" charset="2"/>
              </a:rPr>
              <a:t>)</a:t>
            </a:r>
            <a:r>
              <a:rPr lang="en-US" dirty="0" smtClean="0">
                <a:sym typeface="Wingdings" pitchFamily="2" charset="2"/>
              </a:rPr>
              <a:t>: attractive</a:t>
            </a:r>
          </a:p>
          <a:p>
            <a:r>
              <a:rPr lang="en-US" dirty="0">
                <a:sym typeface="Wingdings" pitchFamily="2" charset="2"/>
              </a:rPr>
              <a:t> </a:t>
            </a:r>
            <a:r>
              <a:rPr lang="en-US" dirty="0" smtClean="0">
                <a:sym typeface="Wingdings" pitchFamily="2" charset="2"/>
              </a:rPr>
              <a:t>     pushed down to lower energy</a:t>
            </a:r>
          </a:p>
        </p:txBody>
      </p:sp>
      <p:sp>
        <p:nvSpPr>
          <p:cNvPr id="8" name="TextBox 7"/>
          <p:cNvSpPr txBox="1"/>
          <p:nvPr/>
        </p:nvSpPr>
        <p:spPr>
          <a:xfrm>
            <a:off x="3962400" y="6108934"/>
            <a:ext cx="4876801"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dirty="0" smtClean="0"/>
              <a:t>The states in the lower peak is expected to form a T=0, S=1 pair (identical proton and neutron orbits)</a:t>
            </a:r>
            <a:endParaRPr lang="en-US" dirty="0"/>
          </a:p>
        </p:txBody>
      </p:sp>
      <p:sp>
        <p:nvSpPr>
          <p:cNvPr id="3" name="TextBox 2"/>
          <p:cNvSpPr txBox="1"/>
          <p:nvPr/>
        </p:nvSpPr>
        <p:spPr>
          <a:xfrm>
            <a:off x="371526" y="6215122"/>
            <a:ext cx="3514674" cy="523220"/>
          </a:xfrm>
          <a:prstGeom prst="rect">
            <a:avLst/>
          </a:prstGeom>
          <a:noFill/>
        </p:spPr>
        <p:txBody>
          <a:bodyPr wrap="square" rtlCol="0">
            <a:spAutoFit/>
          </a:bodyPr>
          <a:lstStyle/>
          <a:p>
            <a:r>
              <a:rPr lang="en-US" sz="1400" dirty="0" smtClean="0"/>
              <a:t>In collaboration with H. Sagawa, C. L. </a:t>
            </a:r>
            <a:r>
              <a:rPr lang="en-US" sz="1400" dirty="0" err="1" smtClean="0"/>
              <a:t>Bai</a:t>
            </a:r>
            <a:r>
              <a:rPr lang="en-US" sz="1400" dirty="0" smtClean="0"/>
              <a:t> et al. Details will be discussed by </a:t>
            </a:r>
            <a:r>
              <a:rPr lang="en-US" sz="1400" dirty="0" err="1" smtClean="0"/>
              <a:t>Bai</a:t>
            </a:r>
            <a:r>
              <a:rPr lang="en-US" sz="1400" dirty="0" smtClean="0"/>
              <a:t>-san.</a:t>
            </a:r>
            <a:endParaRPr lang="en-US" sz="1400" dirty="0"/>
          </a:p>
        </p:txBody>
      </p:sp>
    </p:spTree>
    <p:custDataLst>
      <p:tags r:id="rId1"/>
    </p:custDataLst>
    <p:extLst>
      <p:ext uri="{BB962C8B-B14F-4D97-AF65-F5344CB8AC3E}">
        <p14:creationId xmlns:p14="http://schemas.microsoft.com/office/powerpoint/2010/main" val="1825509664"/>
      </p:ext>
    </p:extLst>
  </p:cSld>
  <p:clrMapOvr>
    <a:masterClrMapping/>
  </p:clrMapOvr>
  <mc:AlternateContent xmlns:mc="http://schemas.openxmlformats.org/markup-compatibility/2006" xmlns:p14="http://schemas.microsoft.com/office/powerpoint/2010/main">
    <mc:Choice Requires="p14">
      <p:transition spd="slow" p14:dur="2000" advTm="109457"/>
    </mc:Choice>
    <mc:Fallback xmlns="">
      <p:transition spd="slow" advTm="10945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9" end="9"/>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cstate="print">
            <a:extLst>
              <a:ext uri="{28A0092B-C50C-407E-A947-70E740481C1C}">
                <a14:useLocalDpi xmlns:a14="http://schemas.microsoft.com/office/drawing/2010/main" val="0"/>
              </a:ext>
            </a:extLst>
          </a:blip>
          <a:srcRect b="48083"/>
          <a:stretch/>
        </p:blipFill>
        <p:spPr>
          <a:xfrm>
            <a:off x="1247213" y="2536434"/>
            <a:ext cx="6525187" cy="2645166"/>
          </a:xfrm>
          <a:prstGeom prst="rect">
            <a:avLst/>
          </a:prstGeom>
        </p:spPr>
      </p:pic>
      <p:sp>
        <p:nvSpPr>
          <p:cNvPr id="2" name="Title 1"/>
          <p:cNvSpPr>
            <a:spLocks noGrp="1"/>
          </p:cNvSpPr>
          <p:nvPr>
            <p:ph type="title"/>
          </p:nvPr>
        </p:nvSpPr>
        <p:spPr/>
        <p:txBody>
          <a:bodyPr/>
          <a:lstStyle/>
          <a:p>
            <a:r>
              <a:rPr lang="en-US" dirty="0" smtClean="0"/>
              <a:t>Approach</a:t>
            </a:r>
            <a:endParaRPr lang="en-US" dirty="0"/>
          </a:p>
        </p:txBody>
      </p:sp>
      <p:sp>
        <p:nvSpPr>
          <p:cNvPr id="8" name="Left Arrow 7"/>
          <p:cNvSpPr/>
          <p:nvPr/>
        </p:nvSpPr>
        <p:spPr>
          <a:xfrm rot="16200000">
            <a:off x="1905000" y="3093489"/>
            <a:ext cx="533400" cy="3810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123331" y="1896070"/>
            <a:ext cx="2000869" cy="923330"/>
          </a:xfrm>
          <a:prstGeom prst="rect">
            <a:avLst/>
          </a:prstGeom>
          <a:solidFill>
            <a:schemeClr val="bg1"/>
          </a:solidFill>
          <a:ln>
            <a:solidFill>
              <a:srgbClr val="FFFF00"/>
            </a:solidFill>
          </a:ln>
        </p:spPr>
        <p:txBody>
          <a:bodyPr wrap="none" rtlCol="0">
            <a:spAutoFit/>
          </a:bodyPr>
          <a:lstStyle/>
          <a:p>
            <a:r>
              <a:rPr lang="en-US" b="1" dirty="0" smtClean="0">
                <a:solidFill>
                  <a:srgbClr val="FF0000"/>
                </a:solidFill>
              </a:rPr>
              <a:t>Depth of the valley</a:t>
            </a:r>
          </a:p>
          <a:p>
            <a:r>
              <a:rPr lang="en-US" b="1" dirty="0" smtClean="0">
                <a:solidFill>
                  <a:srgbClr val="FF0000"/>
                </a:solidFill>
              </a:rPr>
              <a:t>(Deeper </a:t>
            </a:r>
          </a:p>
          <a:p>
            <a:r>
              <a:rPr lang="en-US" b="1" dirty="0" smtClean="0">
                <a:solidFill>
                  <a:srgbClr val="FF0000"/>
                </a:solidFill>
                <a:sym typeface="Wingdings" pitchFamily="2" charset="2"/>
              </a:rPr>
              <a:t> more </a:t>
            </a:r>
            <a:r>
              <a:rPr lang="en-US" b="1" dirty="0" err="1" smtClean="0">
                <a:solidFill>
                  <a:srgbClr val="FF0000"/>
                </a:solidFill>
                <a:sym typeface="Wingdings" pitchFamily="2" charset="2"/>
              </a:rPr>
              <a:t>pn</a:t>
            </a:r>
            <a:r>
              <a:rPr lang="en-US" b="1" dirty="0" smtClean="0">
                <a:solidFill>
                  <a:srgbClr val="FF0000"/>
                </a:solidFill>
                <a:sym typeface="Wingdings" pitchFamily="2" charset="2"/>
              </a:rPr>
              <a:t> pairs</a:t>
            </a:r>
            <a:r>
              <a:rPr lang="en-US" b="1" dirty="0" smtClean="0">
                <a:solidFill>
                  <a:srgbClr val="FF0000"/>
                </a:solidFill>
              </a:rPr>
              <a:t>)</a:t>
            </a:r>
            <a:endParaRPr lang="en-US" b="1" dirty="0">
              <a:solidFill>
                <a:srgbClr val="FF0000"/>
              </a:solidFill>
            </a:endParaRPr>
          </a:p>
        </p:txBody>
      </p:sp>
      <p:sp>
        <p:nvSpPr>
          <p:cNvPr id="10" name="TextBox 9"/>
          <p:cNvSpPr txBox="1"/>
          <p:nvPr/>
        </p:nvSpPr>
        <p:spPr>
          <a:xfrm>
            <a:off x="3810000" y="1676400"/>
            <a:ext cx="1754006" cy="1200329"/>
          </a:xfrm>
          <a:prstGeom prst="rect">
            <a:avLst/>
          </a:prstGeom>
          <a:solidFill>
            <a:schemeClr val="bg1"/>
          </a:solidFill>
          <a:ln>
            <a:solidFill>
              <a:srgbClr val="FFFF00"/>
            </a:solidFill>
          </a:ln>
        </p:spPr>
        <p:txBody>
          <a:bodyPr wrap="none" rtlCol="0">
            <a:spAutoFit/>
          </a:bodyPr>
          <a:lstStyle/>
          <a:p>
            <a:r>
              <a:rPr lang="en-US" b="1" dirty="0" smtClean="0">
                <a:solidFill>
                  <a:srgbClr val="FF0000"/>
                </a:solidFill>
              </a:rPr>
              <a:t>Strength of </a:t>
            </a:r>
          </a:p>
          <a:p>
            <a:r>
              <a:rPr lang="en-US" b="1" dirty="0" smtClean="0">
                <a:solidFill>
                  <a:srgbClr val="FF0000"/>
                </a:solidFill>
              </a:rPr>
              <a:t>particle-particle </a:t>
            </a:r>
          </a:p>
          <a:p>
            <a:r>
              <a:rPr lang="en-US" b="1" dirty="0" err="1" smtClean="0">
                <a:solidFill>
                  <a:srgbClr val="FF0000"/>
                </a:solidFill>
              </a:rPr>
              <a:t>pn</a:t>
            </a:r>
            <a:r>
              <a:rPr lang="en-US" b="1" dirty="0" smtClean="0">
                <a:solidFill>
                  <a:srgbClr val="FF0000"/>
                </a:solidFill>
              </a:rPr>
              <a:t> pair</a:t>
            </a:r>
          </a:p>
          <a:p>
            <a:r>
              <a:rPr lang="en-US" b="1" dirty="0" smtClean="0">
                <a:solidFill>
                  <a:srgbClr val="FF0000"/>
                </a:solidFill>
              </a:rPr>
              <a:t>(unknown)</a:t>
            </a:r>
            <a:endParaRPr lang="en-US" b="1" dirty="0">
              <a:solidFill>
                <a:srgbClr val="FF0000"/>
              </a:solidFill>
            </a:endParaRPr>
          </a:p>
        </p:txBody>
      </p:sp>
      <p:sp>
        <p:nvSpPr>
          <p:cNvPr id="11" name="TextBox 10"/>
          <p:cNvSpPr txBox="1"/>
          <p:nvPr/>
        </p:nvSpPr>
        <p:spPr>
          <a:xfrm>
            <a:off x="5791200" y="1819870"/>
            <a:ext cx="2915542" cy="923330"/>
          </a:xfrm>
          <a:prstGeom prst="rect">
            <a:avLst/>
          </a:prstGeom>
          <a:solidFill>
            <a:schemeClr val="bg1"/>
          </a:solidFill>
          <a:ln>
            <a:solidFill>
              <a:srgbClr val="FFFF00"/>
            </a:solidFill>
          </a:ln>
        </p:spPr>
        <p:txBody>
          <a:bodyPr wrap="none" rtlCol="0">
            <a:spAutoFit/>
          </a:bodyPr>
          <a:lstStyle/>
          <a:p>
            <a:r>
              <a:rPr lang="en-US" b="1" dirty="0" smtClean="0">
                <a:solidFill>
                  <a:schemeClr val="tx2"/>
                </a:solidFill>
              </a:rPr>
              <a:t>Strength of </a:t>
            </a:r>
          </a:p>
          <a:p>
            <a:r>
              <a:rPr lang="en-US" b="1" dirty="0" smtClean="0">
                <a:solidFill>
                  <a:schemeClr val="tx2"/>
                </a:solidFill>
              </a:rPr>
              <a:t>particle-hole</a:t>
            </a:r>
          </a:p>
          <a:p>
            <a:r>
              <a:rPr lang="en-US" b="1" dirty="0" smtClean="0">
                <a:solidFill>
                  <a:schemeClr val="tx2"/>
                </a:solidFill>
              </a:rPr>
              <a:t>(well known in stable nuclei)</a:t>
            </a:r>
            <a:endParaRPr lang="en-US" b="1" dirty="0">
              <a:solidFill>
                <a:schemeClr val="tx2"/>
              </a:solidFill>
            </a:endParaRPr>
          </a:p>
        </p:txBody>
      </p:sp>
      <p:sp>
        <p:nvSpPr>
          <p:cNvPr id="13" name="TextBox 12"/>
          <p:cNvSpPr txBox="1"/>
          <p:nvPr/>
        </p:nvSpPr>
        <p:spPr>
          <a:xfrm>
            <a:off x="800136" y="5181600"/>
            <a:ext cx="7419339" cy="1477328"/>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dirty="0" smtClean="0"/>
              <a:t>Different nuclei</a:t>
            </a:r>
          </a:p>
          <a:p>
            <a:r>
              <a:rPr lang="en-US" dirty="0" smtClean="0">
                <a:sym typeface="Wingdings" pitchFamily="2" charset="2"/>
              </a:rPr>
              <a:t> Deeper valley  more </a:t>
            </a:r>
            <a:r>
              <a:rPr lang="en-US" dirty="0" err="1" smtClean="0">
                <a:sym typeface="Wingdings" pitchFamily="2" charset="2"/>
              </a:rPr>
              <a:t>pn</a:t>
            </a:r>
            <a:r>
              <a:rPr lang="en-US" dirty="0" smtClean="0">
                <a:sym typeface="Wingdings" pitchFamily="2" charset="2"/>
              </a:rPr>
              <a:t> pairs </a:t>
            </a:r>
            <a:endParaRPr lang="en-US" dirty="0" smtClean="0"/>
          </a:p>
          <a:p>
            <a:r>
              <a:rPr lang="en-US" dirty="0" smtClean="0">
                <a:sym typeface="Wingdings" pitchFamily="2" charset="2"/>
              </a:rPr>
              <a:t> Control effect of </a:t>
            </a:r>
            <a:r>
              <a:rPr lang="en-US" dirty="0" err="1" smtClean="0">
                <a:sym typeface="Wingdings" pitchFamily="2" charset="2"/>
              </a:rPr>
              <a:t>pn</a:t>
            </a:r>
            <a:r>
              <a:rPr lang="en-US" dirty="0" smtClean="0">
                <a:sym typeface="Wingdings" pitchFamily="2" charset="2"/>
              </a:rPr>
              <a:t> interaction</a:t>
            </a:r>
            <a:endParaRPr lang="en-US" dirty="0" smtClean="0"/>
          </a:p>
          <a:p>
            <a:pPr marL="285750" indent="-285750">
              <a:buFont typeface="Wingdings" pitchFamily="2" charset="2"/>
              <a:buChar char="à"/>
            </a:pPr>
            <a:r>
              <a:rPr lang="en-US" dirty="0" smtClean="0"/>
              <a:t>Enhance the relative strength of T=0 pair to particle-hole contribution</a:t>
            </a:r>
          </a:p>
          <a:p>
            <a:pPr marL="285750" indent="-285750">
              <a:buFont typeface="Wingdings" pitchFamily="2" charset="2"/>
              <a:buChar char="à"/>
            </a:pPr>
            <a:r>
              <a:rPr lang="en-US" dirty="0" smtClean="0">
                <a:sym typeface="Wingdings" pitchFamily="2" charset="2"/>
              </a:rPr>
              <a:t>Needs to measure other two nuclei along N=Z and combine them with </a:t>
            </a:r>
            <a:r>
              <a:rPr lang="en-US" baseline="30000" dirty="0" smtClean="0">
                <a:sym typeface="Wingdings" pitchFamily="2" charset="2"/>
              </a:rPr>
              <a:t>56</a:t>
            </a:r>
            <a:r>
              <a:rPr lang="en-US" dirty="0" smtClean="0">
                <a:sym typeface="Wingdings" pitchFamily="2" charset="2"/>
              </a:rPr>
              <a:t>Ni</a:t>
            </a:r>
            <a:endParaRPr lang="en-US" dirty="0"/>
          </a:p>
        </p:txBody>
      </p:sp>
    </p:spTree>
    <p:extLst>
      <p:ext uri="{BB962C8B-B14F-4D97-AF65-F5344CB8AC3E}">
        <p14:creationId xmlns:p14="http://schemas.microsoft.com/office/powerpoint/2010/main" val="3436823041"/>
      </p:ext>
    </p:extLst>
  </p:cSld>
  <p:clrMapOvr>
    <a:masterClrMapping/>
  </p:clrMapOvr>
  <mc:AlternateContent xmlns:mc="http://schemas.openxmlformats.org/markup-compatibility/2006" xmlns:p14="http://schemas.microsoft.com/office/powerpoint/2010/main">
    <mc:Choice Requires="p14">
      <p:transition spd="slow" p14:dur="2000" advTm="70286"/>
    </mc:Choice>
    <mc:Fallback xmlns="">
      <p:transition spd="slow" advTm="70286"/>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normAutofit/>
          </a:bodyPr>
          <a:lstStyle/>
          <a:p>
            <a:r>
              <a:rPr lang="en-US" dirty="0" err="1" smtClean="0"/>
              <a:t>pn</a:t>
            </a:r>
            <a:r>
              <a:rPr lang="en-US" dirty="0" smtClean="0"/>
              <a:t> (T=0) effect</a:t>
            </a:r>
            <a:r>
              <a:rPr lang="en-US" dirty="0"/>
              <a:t> </a:t>
            </a:r>
            <a:r>
              <a:rPr lang="en-US" dirty="0" smtClean="0"/>
              <a:t>along N=Z</a:t>
            </a:r>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4825" t="47475" r="2537" b="2829"/>
          <a:stretch/>
        </p:blipFill>
        <p:spPr>
          <a:xfrm>
            <a:off x="4800600" y="1488107"/>
            <a:ext cx="4267134" cy="2321893"/>
          </a:xfrm>
          <a:prstGeom prst="rect">
            <a:avLst/>
          </a:prstGeom>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4247633"/>
            <a:ext cx="4138889" cy="2424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p:nvPr/>
        </p:nvPicPr>
        <p:blipFill rotWithShape="1">
          <a:blip r:embed="rId5" cstate="print">
            <a:extLst>
              <a:ext uri="{28A0092B-C50C-407E-A947-70E740481C1C}">
                <a14:useLocalDpi xmlns:a14="http://schemas.microsoft.com/office/drawing/2010/main" val="0"/>
              </a:ext>
            </a:extLst>
          </a:blip>
          <a:srcRect l="29915" t="52361"/>
          <a:stretch/>
        </p:blipFill>
        <p:spPr>
          <a:xfrm>
            <a:off x="152400" y="1066800"/>
            <a:ext cx="4592782" cy="2376027"/>
          </a:xfrm>
          <a:prstGeom prst="rect">
            <a:avLst/>
          </a:prstGeom>
        </p:spPr>
      </p:pic>
      <p:sp>
        <p:nvSpPr>
          <p:cNvPr id="3" name="TextBox 2"/>
          <p:cNvSpPr txBox="1"/>
          <p:nvPr/>
        </p:nvSpPr>
        <p:spPr>
          <a:xfrm rot="16200000">
            <a:off x="-172221" y="5086172"/>
            <a:ext cx="1554528" cy="369332"/>
          </a:xfrm>
          <a:prstGeom prst="rect">
            <a:avLst/>
          </a:prstGeom>
          <a:solidFill>
            <a:schemeClr val="lt1"/>
          </a:solidFill>
        </p:spPr>
        <p:txBody>
          <a:bodyPr wrap="none" rtlCol="0">
            <a:spAutoFit/>
          </a:bodyPr>
          <a:lstStyle/>
          <a:p>
            <a:r>
              <a:rPr lang="en-US" dirty="0" smtClean="0"/>
              <a:t>B(GT1)/B(GT2)</a:t>
            </a:r>
            <a:endParaRPr lang="en-US" dirty="0"/>
          </a:p>
        </p:txBody>
      </p:sp>
      <p:sp>
        <p:nvSpPr>
          <p:cNvPr id="4" name="TextBox 3"/>
          <p:cNvSpPr txBox="1"/>
          <p:nvPr/>
        </p:nvSpPr>
        <p:spPr>
          <a:xfrm>
            <a:off x="1676400" y="6487917"/>
            <a:ext cx="2518638" cy="369332"/>
          </a:xfrm>
          <a:prstGeom prst="rect">
            <a:avLst/>
          </a:prstGeom>
          <a:solidFill>
            <a:schemeClr val="lt1"/>
          </a:solidFill>
        </p:spPr>
        <p:txBody>
          <a:bodyPr wrap="none" rtlCol="0">
            <a:spAutoFit/>
          </a:bodyPr>
          <a:lstStyle/>
          <a:p>
            <a:r>
              <a:rPr lang="en-US" dirty="0" smtClean="0"/>
              <a:t>Mass number (A=2N=2Z)</a:t>
            </a:r>
            <a:endParaRPr lang="en-US" dirty="0"/>
          </a:p>
        </p:txBody>
      </p:sp>
      <p:sp>
        <p:nvSpPr>
          <p:cNvPr id="6" name="TextBox 5"/>
          <p:cNvSpPr txBox="1"/>
          <p:nvPr/>
        </p:nvSpPr>
        <p:spPr>
          <a:xfrm>
            <a:off x="1011062" y="6216636"/>
            <a:ext cx="545342" cy="369332"/>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baseline="30000" dirty="0" smtClean="0"/>
              <a:t>48</a:t>
            </a:r>
            <a:r>
              <a:rPr lang="en-US" dirty="0" smtClean="0"/>
              <a:t>Cr</a:t>
            </a:r>
            <a:endParaRPr lang="en-US" dirty="0"/>
          </a:p>
        </p:txBody>
      </p:sp>
      <p:sp>
        <p:nvSpPr>
          <p:cNvPr id="17" name="TextBox 16"/>
          <p:cNvSpPr txBox="1"/>
          <p:nvPr/>
        </p:nvSpPr>
        <p:spPr>
          <a:xfrm>
            <a:off x="3733800" y="6202781"/>
            <a:ext cx="603050" cy="369332"/>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baseline="30000" dirty="0" smtClean="0"/>
              <a:t>64</a:t>
            </a:r>
            <a:r>
              <a:rPr lang="en-US" dirty="0" smtClean="0"/>
              <a:t>Ge</a:t>
            </a:r>
            <a:endParaRPr lang="en-US" dirty="0"/>
          </a:p>
        </p:txBody>
      </p:sp>
      <p:sp>
        <p:nvSpPr>
          <p:cNvPr id="15" name="TextBox 14"/>
          <p:cNvSpPr txBox="1"/>
          <p:nvPr/>
        </p:nvSpPr>
        <p:spPr>
          <a:xfrm>
            <a:off x="2391980" y="6194062"/>
            <a:ext cx="543739" cy="369332"/>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baseline="30000" dirty="0" smtClean="0"/>
              <a:t>56</a:t>
            </a:r>
            <a:r>
              <a:rPr lang="en-US" dirty="0" smtClean="0"/>
              <a:t>Ni</a:t>
            </a:r>
            <a:endParaRPr lang="en-US" dirty="0"/>
          </a:p>
        </p:txBody>
      </p:sp>
      <p:sp>
        <p:nvSpPr>
          <p:cNvPr id="18" name="TextBox 17"/>
          <p:cNvSpPr txBox="1"/>
          <p:nvPr/>
        </p:nvSpPr>
        <p:spPr>
          <a:xfrm>
            <a:off x="4495800" y="3886200"/>
            <a:ext cx="4541978" cy="2862322"/>
          </a:xfrm>
          <a:prstGeom prst="rect">
            <a:avLst/>
          </a:prstGeom>
          <a:noFill/>
        </p:spPr>
        <p:txBody>
          <a:bodyPr wrap="square" rtlCol="0">
            <a:spAutoFit/>
          </a:bodyPr>
          <a:lstStyle/>
          <a:p>
            <a:r>
              <a:rPr lang="en-US" dirty="0" smtClean="0"/>
              <a:t>Proposing to measure B(GT)  </a:t>
            </a:r>
          </a:p>
          <a:p>
            <a:r>
              <a:rPr lang="en-US" dirty="0" smtClean="0"/>
              <a:t>on </a:t>
            </a:r>
            <a:r>
              <a:rPr lang="en-US" b="1" baseline="30000" dirty="0" smtClean="0"/>
              <a:t>48</a:t>
            </a:r>
            <a:r>
              <a:rPr lang="en-US" b="1" dirty="0" smtClean="0"/>
              <a:t>Cr and </a:t>
            </a:r>
            <a:r>
              <a:rPr lang="en-US" b="1" baseline="30000" dirty="0" smtClean="0"/>
              <a:t>64</a:t>
            </a:r>
            <a:r>
              <a:rPr lang="en-US" b="1" dirty="0" smtClean="0"/>
              <a:t>Ge </a:t>
            </a:r>
          </a:p>
          <a:p>
            <a:r>
              <a:rPr lang="en-US" dirty="0" smtClean="0"/>
              <a:t>(4 neutrons and protons away from</a:t>
            </a:r>
            <a:r>
              <a:rPr lang="en-US" baseline="30000" dirty="0" smtClean="0"/>
              <a:t>56</a:t>
            </a:r>
            <a:r>
              <a:rPr lang="en-US" dirty="0" smtClean="0"/>
              <a:t>Ni)</a:t>
            </a:r>
            <a:r>
              <a:rPr lang="en-US" dirty="0">
                <a:sym typeface="Wingdings" pitchFamily="2" charset="2"/>
              </a:rPr>
              <a:t> </a:t>
            </a:r>
            <a:endParaRPr lang="en-US" dirty="0" smtClean="0">
              <a:sym typeface="Wingdings" pitchFamily="2" charset="2"/>
            </a:endParaRPr>
          </a:p>
          <a:p>
            <a:r>
              <a:rPr lang="en-US" dirty="0" smtClean="0">
                <a:sym typeface="Wingdings" pitchFamily="2" charset="2"/>
              </a:rPr>
              <a:t>for a wide (0-20 MeV) Ex region</a:t>
            </a:r>
          </a:p>
          <a:p>
            <a:r>
              <a:rPr lang="en-US" dirty="0" smtClean="0">
                <a:sym typeface="Wingdings" pitchFamily="2" charset="2"/>
              </a:rPr>
              <a:t></a:t>
            </a:r>
          </a:p>
          <a:p>
            <a:pPr marL="285750" indent="-285750">
              <a:buFont typeface="Arial" pitchFamily="34" charset="0"/>
              <a:buChar char="•"/>
            </a:pPr>
            <a:r>
              <a:rPr lang="en-US" b="1" dirty="0" smtClean="0">
                <a:sym typeface="Wingdings" pitchFamily="2" charset="2"/>
              </a:rPr>
              <a:t>Confirm the picture; </a:t>
            </a:r>
          </a:p>
          <a:p>
            <a:r>
              <a:rPr lang="en-US" b="1" dirty="0">
                <a:sym typeface="Wingdings" pitchFamily="2" charset="2"/>
              </a:rPr>
              <a:t> </a:t>
            </a:r>
            <a:r>
              <a:rPr lang="en-US" b="1" dirty="0" smtClean="0">
                <a:sym typeface="Wingdings" pitchFamily="2" charset="2"/>
              </a:rPr>
              <a:t>    </a:t>
            </a:r>
            <a:r>
              <a:rPr lang="en-US" dirty="0" smtClean="0">
                <a:sym typeface="Wingdings" pitchFamily="2" charset="2"/>
              </a:rPr>
              <a:t>(</a:t>
            </a:r>
            <a:r>
              <a:rPr lang="en-US" dirty="0" err="1" smtClean="0">
                <a:sym typeface="Wingdings" pitchFamily="2" charset="2"/>
              </a:rPr>
              <a:t>nn</a:t>
            </a:r>
            <a:r>
              <a:rPr lang="en-US" dirty="0" smtClean="0">
                <a:sym typeface="Wingdings" pitchFamily="2" charset="2"/>
              </a:rPr>
              <a:t>  </a:t>
            </a:r>
            <a:r>
              <a:rPr lang="en-US" dirty="0" err="1" smtClean="0">
                <a:sym typeface="Wingdings" pitchFamily="2" charset="2"/>
              </a:rPr>
              <a:t>pn</a:t>
            </a:r>
            <a:r>
              <a:rPr lang="en-US" dirty="0" smtClean="0">
                <a:sym typeface="Wingdings" pitchFamily="2" charset="2"/>
              </a:rPr>
              <a:t> vibration )</a:t>
            </a:r>
          </a:p>
          <a:p>
            <a:pPr marL="285750" indent="-285750">
              <a:buFont typeface="Arial" pitchFamily="34" charset="0"/>
              <a:buChar char="•"/>
            </a:pPr>
            <a:r>
              <a:rPr lang="en-US" b="1" dirty="0" smtClean="0">
                <a:sym typeface="Wingdings" pitchFamily="2" charset="2"/>
              </a:rPr>
              <a:t>Determine the strength of  the </a:t>
            </a:r>
            <a:r>
              <a:rPr lang="en-US" b="1" dirty="0" err="1" smtClean="0">
                <a:sym typeface="Wingdings" pitchFamily="2" charset="2"/>
              </a:rPr>
              <a:t>pn</a:t>
            </a:r>
            <a:r>
              <a:rPr lang="en-US" b="1" dirty="0" smtClean="0">
                <a:sym typeface="Wingdings" pitchFamily="2" charset="2"/>
              </a:rPr>
              <a:t> pairing </a:t>
            </a:r>
          </a:p>
          <a:p>
            <a:pPr marL="285750" indent="-285750">
              <a:buFont typeface="Wingdings" pitchFamily="2" charset="2"/>
              <a:buChar char="à"/>
            </a:pPr>
            <a:endParaRPr lang="en-US" b="1" dirty="0" smtClean="0"/>
          </a:p>
          <a:p>
            <a:endParaRPr lang="en-US" b="1" dirty="0"/>
          </a:p>
        </p:txBody>
      </p:sp>
      <p:sp>
        <p:nvSpPr>
          <p:cNvPr id="21" name="TextBox 20"/>
          <p:cNvSpPr txBox="1"/>
          <p:nvPr/>
        </p:nvSpPr>
        <p:spPr>
          <a:xfrm>
            <a:off x="1600200" y="5238234"/>
            <a:ext cx="2245038" cy="369332"/>
          </a:xfrm>
          <a:prstGeom prst="rect">
            <a:avLst/>
          </a:prstGeom>
          <a:solidFill>
            <a:srgbClr val="92D050">
              <a:alpha val="26000"/>
            </a:srgbClr>
          </a:solidFill>
        </p:spPr>
        <p:txBody>
          <a:bodyPr wrap="none" rtlCol="0">
            <a:spAutoFit/>
          </a:bodyPr>
          <a:lstStyle/>
          <a:p>
            <a:r>
              <a:rPr lang="en-US" b="1" dirty="0" smtClean="0"/>
              <a:t>Different </a:t>
            </a:r>
            <a:r>
              <a:rPr lang="en-US" b="1" dirty="0" err="1" smtClean="0"/>
              <a:t>pn</a:t>
            </a:r>
            <a:r>
              <a:rPr lang="en-US" b="1" dirty="0" smtClean="0"/>
              <a:t> strength </a:t>
            </a:r>
            <a:endParaRPr lang="en-US" b="1" dirty="0"/>
          </a:p>
        </p:txBody>
      </p:sp>
      <p:sp>
        <p:nvSpPr>
          <p:cNvPr id="22" name="TextBox 21"/>
          <p:cNvSpPr txBox="1"/>
          <p:nvPr/>
        </p:nvSpPr>
        <p:spPr>
          <a:xfrm>
            <a:off x="5334000" y="1143000"/>
            <a:ext cx="3631059" cy="369332"/>
          </a:xfrm>
          <a:prstGeom prst="rect">
            <a:avLst/>
          </a:prstGeom>
          <a:noFill/>
        </p:spPr>
        <p:txBody>
          <a:bodyPr wrap="none" rtlCol="0">
            <a:spAutoFit/>
          </a:bodyPr>
          <a:lstStyle/>
          <a:p>
            <a:r>
              <a:rPr lang="en-US" dirty="0" err="1" smtClean="0"/>
              <a:t>Bai</a:t>
            </a:r>
            <a:r>
              <a:rPr lang="en-US" dirty="0" smtClean="0"/>
              <a:t>, Sagawa, et al., submitted to PRL</a:t>
            </a:r>
            <a:endParaRPr lang="en-US" dirty="0"/>
          </a:p>
        </p:txBody>
      </p:sp>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1488108"/>
            <a:ext cx="4164458" cy="1981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324600" y="3612634"/>
            <a:ext cx="1938351" cy="369332"/>
          </a:xfrm>
          <a:prstGeom prst="rect">
            <a:avLst/>
          </a:prstGeom>
          <a:solidFill>
            <a:schemeClr val="bg1"/>
          </a:solidFill>
        </p:spPr>
        <p:txBody>
          <a:bodyPr wrap="none" rtlCol="0">
            <a:spAutoFit/>
          </a:bodyPr>
          <a:lstStyle/>
          <a:p>
            <a:r>
              <a:rPr lang="en-US" dirty="0" smtClean="0"/>
              <a:t>Ex(MeV, from </a:t>
            </a:r>
            <a:r>
              <a:rPr lang="en-US" baseline="30000" dirty="0" smtClean="0"/>
              <a:t>56</a:t>
            </a:r>
            <a:r>
              <a:rPr lang="en-US" dirty="0" smtClean="0"/>
              <a:t>Ni)</a:t>
            </a:r>
            <a:endParaRPr lang="en-US" dirty="0"/>
          </a:p>
        </p:txBody>
      </p:sp>
      <p:sp>
        <p:nvSpPr>
          <p:cNvPr id="10" name="TextBox 9"/>
          <p:cNvSpPr txBox="1"/>
          <p:nvPr/>
        </p:nvSpPr>
        <p:spPr>
          <a:xfrm>
            <a:off x="6324600" y="1567934"/>
            <a:ext cx="699872" cy="369332"/>
          </a:xfrm>
          <a:prstGeom prst="rect">
            <a:avLst/>
          </a:prstGeom>
          <a:noFill/>
        </p:spPr>
        <p:txBody>
          <a:bodyPr wrap="none" rtlCol="0">
            <a:spAutoFit/>
          </a:bodyPr>
          <a:lstStyle/>
          <a:p>
            <a:r>
              <a:rPr lang="en-US" dirty="0" smtClean="0"/>
              <a:t>QRPA</a:t>
            </a:r>
            <a:endParaRPr lang="en-US" dirty="0"/>
          </a:p>
        </p:txBody>
      </p:sp>
      <p:sp>
        <p:nvSpPr>
          <p:cNvPr id="7" name="Rectangle 6"/>
          <p:cNvSpPr/>
          <p:nvPr/>
        </p:nvSpPr>
        <p:spPr>
          <a:xfrm>
            <a:off x="1752600" y="2209800"/>
            <a:ext cx="152400" cy="19741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Right Arrow 8"/>
          <p:cNvSpPr/>
          <p:nvPr/>
        </p:nvSpPr>
        <p:spPr>
          <a:xfrm>
            <a:off x="605043" y="4114800"/>
            <a:ext cx="3890757" cy="378774"/>
          </a:xfrm>
          <a:prstGeom prst="lef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381000" y="3612634"/>
            <a:ext cx="1950662" cy="646331"/>
          </a:xfrm>
          <a:prstGeom prst="rect">
            <a:avLst/>
          </a:prstGeom>
          <a:noFill/>
        </p:spPr>
        <p:txBody>
          <a:bodyPr wrap="none" rtlCol="0">
            <a:spAutoFit/>
          </a:bodyPr>
          <a:lstStyle/>
          <a:p>
            <a:r>
              <a:rPr lang="en-US" dirty="0" smtClean="0"/>
              <a:t>Particle-particle </a:t>
            </a:r>
          </a:p>
          <a:p>
            <a:r>
              <a:rPr lang="en-US" dirty="0" smtClean="0"/>
              <a:t>(</a:t>
            </a:r>
            <a:r>
              <a:rPr lang="en-US" dirty="0" err="1" smtClean="0"/>
              <a:t>pn</a:t>
            </a:r>
            <a:r>
              <a:rPr lang="en-US" dirty="0" smtClean="0"/>
              <a:t> pair) dominant</a:t>
            </a:r>
            <a:endParaRPr lang="en-US" dirty="0"/>
          </a:p>
        </p:txBody>
      </p:sp>
      <p:sp>
        <p:nvSpPr>
          <p:cNvPr id="23" name="TextBox 22"/>
          <p:cNvSpPr txBox="1"/>
          <p:nvPr/>
        </p:nvSpPr>
        <p:spPr>
          <a:xfrm>
            <a:off x="2935719" y="3581400"/>
            <a:ext cx="1367554" cy="646331"/>
          </a:xfrm>
          <a:prstGeom prst="rect">
            <a:avLst/>
          </a:prstGeom>
          <a:noFill/>
        </p:spPr>
        <p:txBody>
          <a:bodyPr wrap="none" rtlCol="0">
            <a:spAutoFit/>
          </a:bodyPr>
          <a:lstStyle/>
          <a:p>
            <a:r>
              <a:rPr lang="en-US" dirty="0" smtClean="0"/>
              <a:t>Particle-hole</a:t>
            </a:r>
          </a:p>
          <a:p>
            <a:r>
              <a:rPr lang="en-US" dirty="0" smtClean="0"/>
              <a:t>dominant</a:t>
            </a:r>
            <a:endParaRPr lang="en-US" dirty="0"/>
          </a:p>
        </p:txBody>
      </p:sp>
    </p:spTree>
    <p:extLst>
      <p:ext uri="{BB962C8B-B14F-4D97-AF65-F5344CB8AC3E}">
        <p14:creationId xmlns:p14="http://schemas.microsoft.com/office/powerpoint/2010/main" val="2377401083"/>
      </p:ext>
    </p:extLst>
  </p:cSld>
  <p:clrMapOvr>
    <a:masterClrMapping/>
  </p:clrMapOvr>
  <mc:AlternateContent xmlns:mc="http://schemas.openxmlformats.org/markup-compatibility/2006" xmlns:p14="http://schemas.microsoft.com/office/powerpoint/2010/main">
    <mc:Choice Requires="p14">
      <p:transition spd="slow" p14:dur="2000" advTm="54546"/>
    </mc:Choice>
    <mc:Fallback xmlns="">
      <p:transition spd="slow" advTm="54546"/>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Experimental setup</a:t>
            </a:r>
            <a:br>
              <a:rPr lang="en-US" dirty="0" smtClean="0"/>
            </a:br>
            <a:r>
              <a:rPr lang="en-US" dirty="0" smtClean="0"/>
              <a:t/>
            </a:r>
            <a:br>
              <a:rPr lang="en-US" dirty="0" smtClean="0"/>
            </a:br>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80" r="3404"/>
          <a:stretch/>
        </p:blipFill>
        <p:spPr bwMode="auto">
          <a:xfrm rot="10800000">
            <a:off x="2057399" y="1495557"/>
            <a:ext cx="6892637" cy="3990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a:off x="990600" y="3172691"/>
            <a:ext cx="3200400" cy="1157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391400" y="990600"/>
            <a:ext cx="1622239" cy="1200329"/>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b="1" dirty="0" smtClean="0"/>
              <a:t>fast</a:t>
            </a:r>
            <a:r>
              <a:rPr lang="en-US" dirty="0" smtClean="0"/>
              <a:t> neutrons</a:t>
            </a:r>
          </a:p>
          <a:p>
            <a:r>
              <a:rPr lang="en-US" dirty="0" smtClean="0"/>
              <a:t>~ 200 MeV</a:t>
            </a:r>
          </a:p>
          <a:p>
            <a:r>
              <a:rPr lang="en-US" dirty="0" smtClean="0"/>
              <a:t>Eff. 70%</a:t>
            </a:r>
          </a:p>
          <a:p>
            <a:r>
              <a:rPr lang="en-US" dirty="0" smtClean="0"/>
              <a:t>Coverage : 40%</a:t>
            </a:r>
            <a:endParaRPr lang="en-US" dirty="0"/>
          </a:p>
        </p:txBody>
      </p:sp>
      <p:sp>
        <p:nvSpPr>
          <p:cNvPr id="8" name="TextBox 7"/>
          <p:cNvSpPr txBox="1"/>
          <p:nvPr/>
        </p:nvSpPr>
        <p:spPr>
          <a:xfrm>
            <a:off x="5943600" y="5334000"/>
            <a:ext cx="3098925" cy="1477328"/>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dirty="0" smtClean="0"/>
              <a:t>Heavy fragments</a:t>
            </a:r>
          </a:p>
          <a:p>
            <a:r>
              <a:rPr lang="en-US" baseline="30000" dirty="0" smtClean="0"/>
              <a:t>47,48</a:t>
            </a:r>
            <a:r>
              <a:rPr lang="en-US" dirty="0" smtClean="0"/>
              <a:t>Mn, </a:t>
            </a:r>
            <a:r>
              <a:rPr lang="en-US" baseline="30000" dirty="0" smtClean="0"/>
              <a:t>46,47</a:t>
            </a:r>
            <a:r>
              <a:rPr lang="en-US" dirty="0" smtClean="0"/>
              <a:t>Cr, </a:t>
            </a:r>
            <a:r>
              <a:rPr lang="en-US" baseline="30000" dirty="0" smtClean="0"/>
              <a:t>46</a:t>
            </a:r>
            <a:r>
              <a:rPr lang="en-US" dirty="0" smtClean="0"/>
              <a:t>V, </a:t>
            </a:r>
            <a:r>
              <a:rPr lang="en-US" baseline="30000" dirty="0" smtClean="0"/>
              <a:t>45</a:t>
            </a:r>
            <a:r>
              <a:rPr lang="en-US" dirty="0" smtClean="0"/>
              <a:t>Ti</a:t>
            </a:r>
          </a:p>
          <a:p>
            <a:r>
              <a:rPr lang="en-US" baseline="30000" dirty="0" smtClean="0"/>
              <a:t>64</a:t>
            </a:r>
            <a:r>
              <a:rPr lang="en-US" dirty="0" smtClean="0"/>
              <a:t>As, </a:t>
            </a:r>
            <a:r>
              <a:rPr lang="en-US" baseline="30000" dirty="0" smtClean="0"/>
              <a:t>63</a:t>
            </a:r>
            <a:r>
              <a:rPr lang="en-US" dirty="0" smtClean="0"/>
              <a:t>Ge, </a:t>
            </a:r>
            <a:r>
              <a:rPr lang="en-US" baseline="30000" dirty="0" smtClean="0"/>
              <a:t>62</a:t>
            </a:r>
            <a:r>
              <a:rPr lang="en-US" dirty="0" smtClean="0"/>
              <a:t>Ga, </a:t>
            </a:r>
            <a:r>
              <a:rPr lang="en-US" baseline="30000" dirty="0" smtClean="0"/>
              <a:t>61</a:t>
            </a:r>
            <a:r>
              <a:rPr lang="en-US" dirty="0" smtClean="0"/>
              <a:t>Zn, </a:t>
            </a:r>
            <a:r>
              <a:rPr lang="en-US" baseline="30000" dirty="0" smtClean="0"/>
              <a:t>60</a:t>
            </a:r>
            <a:r>
              <a:rPr lang="en-US" dirty="0" smtClean="0"/>
              <a:t>Cu, </a:t>
            </a:r>
            <a:r>
              <a:rPr lang="en-US" baseline="30000" dirty="0" smtClean="0"/>
              <a:t>48</a:t>
            </a:r>
            <a:r>
              <a:rPr lang="en-US" dirty="0" smtClean="0"/>
              <a:t>Cr</a:t>
            </a:r>
          </a:p>
          <a:p>
            <a:r>
              <a:rPr lang="en-US" dirty="0" smtClean="0"/>
              <a:t>Proton </a:t>
            </a:r>
            <a:r>
              <a:rPr lang="en-US" dirty="0" smtClean="0">
                <a:sym typeface="Wingdings" pitchFamily="2" charset="2"/>
              </a:rPr>
              <a:t> just for </a:t>
            </a:r>
            <a:r>
              <a:rPr lang="en-US" dirty="0" err="1" smtClean="0">
                <a:sym typeface="Wingdings" pitchFamily="2" charset="2"/>
              </a:rPr>
              <a:t>b.g</a:t>
            </a:r>
            <a:r>
              <a:rPr lang="en-US" dirty="0" smtClean="0">
                <a:sym typeface="Wingdings" pitchFamily="2" charset="2"/>
              </a:rPr>
              <a:t>. study</a:t>
            </a:r>
          </a:p>
          <a:p>
            <a:r>
              <a:rPr lang="en-US" dirty="0" smtClean="0"/>
              <a:t>Mass res. : 0.2, charge res.: 0.2</a:t>
            </a:r>
          </a:p>
        </p:txBody>
      </p:sp>
      <p:grpSp>
        <p:nvGrpSpPr>
          <p:cNvPr id="11" name="Group 10"/>
          <p:cNvGrpSpPr/>
          <p:nvPr/>
        </p:nvGrpSpPr>
        <p:grpSpPr>
          <a:xfrm>
            <a:off x="1897642" y="3517880"/>
            <a:ext cx="1354345" cy="3416320"/>
            <a:chOff x="76200" y="3374915"/>
            <a:chExt cx="1354345" cy="3416320"/>
          </a:xfrm>
        </p:grpSpPr>
        <p:sp>
          <p:nvSpPr>
            <p:cNvPr id="10" name="TextBox 9"/>
            <p:cNvSpPr txBox="1"/>
            <p:nvPr/>
          </p:nvSpPr>
          <p:spPr>
            <a:xfrm>
              <a:off x="76200" y="3374915"/>
              <a:ext cx="1354345" cy="3416320"/>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dirty="0" smtClean="0"/>
                <a:t>LH2 20 </a:t>
              </a:r>
              <a:r>
                <a:rPr lang="en-US" dirty="0" err="1" smtClean="0"/>
                <a:t>mm</a:t>
              </a:r>
              <a:r>
                <a:rPr lang="en-US" baseline="30000" dirty="0" err="1" smtClean="0"/>
                <a:t>t</a:t>
              </a:r>
              <a:r>
                <a:rPr lang="en-US" dirty="0" smtClean="0"/>
                <a:t> </a:t>
              </a:r>
            </a:p>
            <a:p>
              <a:r>
                <a:rPr lang="en-US" dirty="0" smtClean="0"/>
                <a:t>40 mm phi</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038600"/>
              <a:ext cx="1227254"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3" name="TextBox 12"/>
          <p:cNvSpPr txBox="1"/>
          <p:nvPr/>
        </p:nvSpPr>
        <p:spPr>
          <a:xfrm>
            <a:off x="7848600" y="2988025"/>
            <a:ext cx="976549" cy="369332"/>
          </a:xfrm>
          <a:prstGeom prst="rect">
            <a:avLst/>
          </a:prstGeom>
          <a:solidFill>
            <a:schemeClr val="bg1">
              <a:alpha val="71000"/>
            </a:schemeClr>
          </a:solidFill>
        </p:spPr>
        <p:txBody>
          <a:bodyPr wrap="none" rtlCol="0">
            <a:spAutoFit/>
          </a:bodyPr>
          <a:lstStyle/>
          <a:p>
            <a:r>
              <a:rPr lang="en-US" dirty="0" smtClean="0"/>
              <a:t>NEBURA</a:t>
            </a:r>
            <a:endParaRPr lang="en-US" dirty="0"/>
          </a:p>
        </p:txBody>
      </p:sp>
      <p:cxnSp>
        <p:nvCxnSpPr>
          <p:cNvPr id="15" name="Straight Arrow Connector 14"/>
          <p:cNvCxnSpPr/>
          <p:nvPr/>
        </p:nvCxnSpPr>
        <p:spPr>
          <a:xfrm>
            <a:off x="4343400" y="3172691"/>
            <a:ext cx="3505200" cy="0"/>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4191000" y="3091934"/>
            <a:ext cx="152400" cy="18466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p:cNvGrpSpPr/>
          <p:nvPr/>
        </p:nvGrpSpPr>
        <p:grpSpPr>
          <a:xfrm>
            <a:off x="3551108" y="1073631"/>
            <a:ext cx="4297491" cy="4946169"/>
            <a:chOff x="3551108" y="1073631"/>
            <a:chExt cx="4297491" cy="4946169"/>
          </a:xfrm>
        </p:grpSpPr>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3226769" y="1397970"/>
              <a:ext cx="4946169" cy="42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p:cNvSpPr txBox="1"/>
            <p:nvPr/>
          </p:nvSpPr>
          <p:spPr>
            <a:xfrm>
              <a:off x="3752089" y="1143000"/>
              <a:ext cx="3469989" cy="646331"/>
            </a:xfrm>
            <a:prstGeom prst="rect">
              <a:avLst/>
            </a:prstGeom>
            <a:solidFill>
              <a:schemeClr val="bg1"/>
            </a:solidFill>
          </p:spPr>
          <p:txBody>
            <a:bodyPr wrap="none" rtlCol="0">
              <a:spAutoFit/>
            </a:bodyPr>
            <a:lstStyle/>
            <a:p>
              <a:r>
                <a:rPr lang="en-US" dirty="0" smtClean="0"/>
                <a:t>Trajectories </a:t>
              </a:r>
            </a:p>
            <a:p>
              <a:r>
                <a:rPr lang="en-US" dirty="0" smtClean="0"/>
                <a:t>for charged particles from </a:t>
              </a:r>
              <a:r>
                <a:rPr lang="en-US" baseline="30000" dirty="0" smtClean="0"/>
                <a:t>48</a:t>
              </a:r>
              <a:r>
                <a:rPr lang="en-US" dirty="0" smtClean="0"/>
                <a:t>Cr(</a:t>
              </a:r>
              <a:r>
                <a:rPr lang="en-US" dirty="0" err="1" smtClean="0"/>
                <a:t>p,n</a:t>
              </a:r>
              <a:r>
                <a:rPr lang="en-US" dirty="0" smtClean="0"/>
                <a:t>)</a:t>
              </a:r>
              <a:endParaRPr lang="en-US" dirty="0"/>
            </a:p>
          </p:txBody>
        </p:sp>
      </p:grpSp>
      <p:grpSp>
        <p:nvGrpSpPr>
          <p:cNvPr id="28" name="Group 27"/>
          <p:cNvGrpSpPr/>
          <p:nvPr/>
        </p:nvGrpSpPr>
        <p:grpSpPr>
          <a:xfrm>
            <a:off x="3597164" y="1157162"/>
            <a:ext cx="4251436" cy="4938838"/>
            <a:chOff x="3597164" y="3510973"/>
            <a:chExt cx="4251436" cy="4938838"/>
          </a:xfrm>
          <a:solidFill>
            <a:schemeClr val="bg1"/>
          </a:solidFill>
        </p:grpSpPr>
        <p:pic>
          <p:nvPicPr>
            <p:cNvPr id="1028"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t="5325"/>
            <a:stretch/>
          </p:blipFill>
          <p:spPr bwMode="auto">
            <a:xfrm rot="5400000">
              <a:off x="3253463" y="3854674"/>
              <a:ext cx="4938838" cy="4251436"/>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Box 25"/>
            <p:cNvSpPr txBox="1"/>
            <p:nvPr/>
          </p:nvSpPr>
          <p:spPr>
            <a:xfrm>
              <a:off x="3820660" y="3561423"/>
              <a:ext cx="1045479" cy="369332"/>
            </a:xfrm>
            <a:prstGeom prst="rect">
              <a:avLst/>
            </a:prstGeom>
            <a:grpFill/>
          </p:spPr>
          <p:txBody>
            <a:bodyPr wrap="none" rtlCol="0">
              <a:spAutoFit/>
            </a:bodyPr>
            <a:lstStyle/>
            <a:p>
              <a:r>
                <a:rPr lang="en-US" baseline="30000" dirty="0" smtClean="0"/>
                <a:t>64</a:t>
              </a:r>
              <a:r>
                <a:rPr lang="en-US" dirty="0" smtClean="0"/>
                <a:t>Ge(</a:t>
              </a:r>
              <a:r>
                <a:rPr lang="en-US" dirty="0" err="1" smtClean="0"/>
                <a:t>p,n</a:t>
              </a:r>
              <a:r>
                <a:rPr lang="en-US" dirty="0" smtClean="0"/>
                <a:t>)</a:t>
              </a:r>
            </a:p>
          </p:txBody>
        </p:sp>
      </p:grpSp>
      <p:sp>
        <p:nvSpPr>
          <p:cNvPr id="4" name="TextBox 3"/>
          <p:cNvSpPr txBox="1"/>
          <p:nvPr/>
        </p:nvSpPr>
        <p:spPr>
          <a:xfrm>
            <a:off x="76200" y="762000"/>
            <a:ext cx="3821880" cy="2031325"/>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dirty="0" smtClean="0"/>
              <a:t>Primary beam:</a:t>
            </a:r>
          </a:p>
          <a:p>
            <a:r>
              <a:rPr lang="en-US" baseline="30000" dirty="0" smtClean="0"/>
              <a:t>78</a:t>
            </a:r>
            <a:r>
              <a:rPr lang="en-US" dirty="0" smtClean="0"/>
              <a:t>Kr@345 MeV/u, 3 </a:t>
            </a:r>
            <a:r>
              <a:rPr lang="en-US" dirty="0" err="1" smtClean="0"/>
              <a:t>pnA</a:t>
            </a:r>
            <a:r>
              <a:rPr lang="en-US" dirty="0" smtClean="0"/>
              <a:t> on Be (3 </a:t>
            </a:r>
            <a:r>
              <a:rPr lang="en-US" dirty="0" err="1" smtClean="0"/>
              <a:t>mm</a:t>
            </a:r>
            <a:r>
              <a:rPr lang="en-US" baseline="30000" dirty="0" err="1" smtClean="0"/>
              <a:t>t</a:t>
            </a:r>
            <a:r>
              <a:rPr lang="en-US" dirty="0" smtClean="0"/>
              <a:t>)</a:t>
            </a:r>
          </a:p>
          <a:p>
            <a:r>
              <a:rPr lang="en-US" dirty="0" smtClean="0">
                <a:sym typeface="Wingdings" pitchFamily="2" charset="2"/>
              </a:rPr>
              <a:t>w/ Al and C wedge at F1&amp;F5</a:t>
            </a:r>
          </a:p>
          <a:p>
            <a:r>
              <a:rPr lang="en-US" dirty="0" smtClean="0"/>
              <a:t>Secondary beams: 190 MeV/u</a:t>
            </a:r>
          </a:p>
          <a:p>
            <a:r>
              <a:rPr lang="en-US" baseline="30000" dirty="0" smtClean="0"/>
              <a:t>48</a:t>
            </a:r>
            <a:r>
              <a:rPr lang="en-US" dirty="0" smtClean="0"/>
              <a:t>Cr (72%), </a:t>
            </a:r>
            <a:r>
              <a:rPr lang="en-US" baseline="30000" dirty="0" smtClean="0"/>
              <a:t>47</a:t>
            </a:r>
            <a:r>
              <a:rPr lang="en-US" dirty="0" smtClean="0"/>
              <a:t>V(28%) w/ 2x10</a:t>
            </a:r>
            <a:r>
              <a:rPr lang="en-US" baseline="30000" dirty="0" smtClean="0"/>
              <a:t>4 </a:t>
            </a:r>
            <a:r>
              <a:rPr lang="en-US" dirty="0" err="1" smtClean="0"/>
              <a:t>pps</a:t>
            </a:r>
            <a:endParaRPr lang="en-US" dirty="0" smtClean="0"/>
          </a:p>
          <a:p>
            <a:r>
              <a:rPr lang="en-US" baseline="30000" dirty="0" smtClean="0"/>
              <a:t>64</a:t>
            </a:r>
            <a:r>
              <a:rPr lang="en-US" dirty="0" smtClean="0"/>
              <a:t>Ge(57%), </a:t>
            </a:r>
            <a:r>
              <a:rPr lang="en-US" baseline="30000" dirty="0" smtClean="0"/>
              <a:t>63</a:t>
            </a:r>
            <a:r>
              <a:rPr lang="en-US" dirty="0" smtClean="0"/>
              <a:t>Ga(43%) w/ 2x10</a:t>
            </a:r>
            <a:r>
              <a:rPr lang="en-US" baseline="30000" dirty="0" smtClean="0"/>
              <a:t>4</a:t>
            </a:r>
            <a:r>
              <a:rPr lang="en-US" dirty="0" smtClean="0"/>
              <a:t> </a:t>
            </a:r>
            <a:r>
              <a:rPr lang="en-US" dirty="0" err="1" smtClean="0"/>
              <a:t>pps</a:t>
            </a:r>
            <a:endParaRPr lang="en-US" dirty="0"/>
          </a:p>
          <a:p>
            <a:r>
              <a:rPr lang="en-US" dirty="0" err="1" smtClean="0"/>
              <a:t>dp</a:t>
            </a:r>
            <a:r>
              <a:rPr lang="en-US" dirty="0" smtClean="0"/>
              <a:t>/p=+-0.5% (F1 slit)</a:t>
            </a:r>
            <a:endParaRPr lang="en-US" dirty="0"/>
          </a:p>
        </p:txBody>
      </p:sp>
      <p:sp>
        <p:nvSpPr>
          <p:cNvPr id="3" name="TextBox 2"/>
          <p:cNvSpPr txBox="1"/>
          <p:nvPr/>
        </p:nvSpPr>
        <p:spPr>
          <a:xfrm rot="2843706">
            <a:off x="5677519" y="3283293"/>
            <a:ext cx="1545231" cy="369332"/>
          </a:xfrm>
          <a:prstGeom prst="rect">
            <a:avLst/>
          </a:prstGeom>
          <a:solidFill>
            <a:schemeClr val="bg1"/>
          </a:solidFill>
        </p:spPr>
        <p:txBody>
          <a:bodyPr wrap="none" rtlCol="0">
            <a:spAutoFit/>
          </a:bodyPr>
          <a:lstStyle/>
          <a:p>
            <a:r>
              <a:rPr lang="en-US" b="1" dirty="0" smtClean="0">
                <a:solidFill>
                  <a:srgbClr val="FF0000"/>
                </a:solidFill>
              </a:rPr>
              <a:t>ONE SETTING!</a:t>
            </a:r>
            <a:endParaRPr lang="en-US" b="1" dirty="0">
              <a:solidFill>
                <a:srgbClr val="FF0000"/>
              </a:solidFill>
            </a:endParaRPr>
          </a:p>
        </p:txBody>
      </p:sp>
    </p:spTree>
    <p:extLst>
      <p:ext uri="{BB962C8B-B14F-4D97-AF65-F5344CB8AC3E}">
        <p14:creationId xmlns:p14="http://schemas.microsoft.com/office/powerpoint/2010/main" val="3842693419"/>
      </p:ext>
    </p:extLst>
  </p:cSld>
  <p:clrMapOvr>
    <a:masterClrMapping/>
  </p:clrMapOvr>
  <mc:AlternateContent xmlns:mc="http://schemas.openxmlformats.org/markup-compatibility/2006" xmlns:p14="http://schemas.microsoft.com/office/powerpoint/2010/main">
    <mc:Choice Requires="p14">
      <p:transition spd="slow" p14:dur="2000" advTm="4893"/>
    </mc:Choice>
    <mc:Fallback xmlns="">
      <p:transition spd="slow" advTm="489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Slow neutron detector (WINDS)</a:t>
            </a:r>
            <a:br>
              <a:rPr lang="en-US" dirty="0" smtClean="0"/>
            </a:br>
            <a:endParaRPr lang="en-US" dirty="0"/>
          </a:p>
        </p:txBody>
      </p:sp>
      <p:grpSp>
        <p:nvGrpSpPr>
          <p:cNvPr id="12" name="Group 11"/>
          <p:cNvGrpSpPr/>
          <p:nvPr/>
        </p:nvGrpSpPr>
        <p:grpSpPr>
          <a:xfrm>
            <a:off x="228600" y="1017722"/>
            <a:ext cx="4059555" cy="2411278"/>
            <a:chOff x="152400" y="1846561"/>
            <a:chExt cx="5126355" cy="3648644"/>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660" b="16726"/>
            <a:stretch/>
          </p:blipFill>
          <p:spPr bwMode="auto">
            <a:xfrm>
              <a:off x="152400" y="1846561"/>
              <a:ext cx="5126355" cy="3648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6"/>
            <p:cNvSpPr/>
            <p:nvPr/>
          </p:nvSpPr>
          <p:spPr>
            <a:xfrm>
              <a:off x="1882140" y="3539070"/>
              <a:ext cx="380999" cy="457201"/>
            </a:xfrm>
            <a:prstGeom prst="ellipse">
              <a:avLst/>
            </a:prstGeom>
            <a:solidFill>
              <a:srgbClr val="00B0F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V="1">
              <a:off x="2263140" y="2761631"/>
              <a:ext cx="452437" cy="773429"/>
            </a:xfrm>
            <a:prstGeom prst="straightConnector1">
              <a:avLst/>
            </a:prstGeom>
            <a:ln w="34925">
              <a:solidFill>
                <a:srgbClr val="00B0F0"/>
              </a:solidFill>
              <a:tailEnd type="arrow"/>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4343400" y="768033"/>
            <a:ext cx="4634548" cy="4642167"/>
            <a:chOff x="4343400" y="2590800"/>
            <a:chExt cx="4634548" cy="4642167"/>
          </a:xfrm>
        </p:grpSpPr>
        <p:grpSp>
          <p:nvGrpSpPr>
            <p:cNvPr id="17" name="Group 16"/>
            <p:cNvGrpSpPr/>
            <p:nvPr/>
          </p:nvGrpSpPr>
          <p:grpSpPr>
            <a:xfrm>
              <a:off x="4343400" y="2590800"/>
              <a:ext cx="4634548" cy="4642167"/>
              <a:chOff x="1613852" y="691832"/>
              <a:chExt cx="5916295" cy="5474335"/>
            </a:xfrm>
          </p:grpSpPr>
          <p:pic>
            <p:nvPicPr>
              <p:cNvPr id="18" name="Picture 17"/>
              <p:cNvPicPr/>
              <p:nvPr/>
            </p:nvPicPr>
            <p:blipFill>
              <a:blip r:embed="rId3">
                <a:extLst>
                  <a:ext uri="{28A0092B-C50C-407E-A947-70E740481C1C}">
                    <a14:useLocalDpi xmlns:a14="http://schemas.microsoft.com/office/drawing/2010/main" val="0"/>
                  </a:ext>
                </a:extLst>
              </a:blip>
              <a:srcRect/>
              <a:stretch>
                <a:fillRect/>
              </a:stretch>
            </p:blipFill>
            <p:spPr bwMode="auto">
              <a:xfrm>
                <a:off x="1613852" y="691832"/>
                <a:ext cx="5916295" cy="5474335"/>
              </a:xfrm>
              <a:prstGeom prst="rect">
                <a:avLst/>
              </a:prstGeom>
              <a:noFill/>
              <a:ln>
                <a:noFill/>
              </a:ln>
            </p:spPr>
          </p:pic>
          <p:sp>
            <p:nvSpPr>
              <p:cNvPr id="19" name="Rectangle 18"/>
              <p:cNvSpPr/>
              <p:nvPr/>
            </p:nvSpPr>
            <p:spPr>
              <a:xfrm>
                <a:off x="3148965" y="875402"/>
                <a:ext cx="3099435" cy="459549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20" name="TextBox 19"/>
            <p:cNvSpPr txBox="1"/>
            <p:nvPr/>
          </p:nvSpPr>
          <p:spPr>
            <a:xfrm>
              <a:off x="5978935" y="2839634"/>
              <a:ext cx="1425390" cy="369332"/>
            </a:xfrm>
            <a:prstGeom prst="rect">
              <a:avLst/>
            </a:prstGeom>
            <a:solidFill>
              <a:schemeClr val="bg1"/>
            </a:solidFill>
          </p:spPr>
          <p:txBody>
            <a:bodyPr wrap="none" rtlCol="0">
              <a:spAutoFit/>
            </a:bodyPr>
            <a:lstStyle/>
            <a:p>
              <a:r>
                <a:rPr lang="en-US" baseline="30000" dirty="0" smtClean="0"/>
                <a:t>64</a:t>
              </a:r>
              <a:r>
                <a:rPr lang="en-US" dirty="0" smtClean="0"/>
                <a:t>Ge(</a:t>
              </a:r>
              <a:r>
                <a:rPr lang="en-US" dirty="0" err="1" smtClean="0"/>
                <a:t>p,n</a:t>
              </a:r>
              <a:r>
                <a:rPr lang="en-US" dirty="0" smtClean="0"/>
                <a:t>)</a:t>
              </a:r>
              <a:r>
                <a:rPr lang="en-US" baseline="30000" dirty="0" smtClean="0"/>
                <a:t>64</a:t>
              </a:r>
              <a:r>
                <a:rPr lang="en-US" dirty="0" smtClean="0"/>
                <a:t>As</a:t>
              </a:r>
              <a:endParaRPr lang="en-US" dirty="0"/>
            </a:p>
          </p:txBody>
        </p:sp>
      </p:grpSp>
      <p:grpSp>
        <p:nvGrpSpPr>
          <p:cNvPr id="23" name="Group 22"/>
          <p:cNvGrpSpPr/>
          <p:nvPr/>
        </p:nvGrpSpPr>
        <p:grpSpPr>
          <a:xfrm>
            <a:off x="4343400" y="1066800"/>
            <a:ext cx="4696460" cy="4291017"/>
            <a:chOff x="4343400" y="875402"/>
            <a:chExt cx="4696460" cy="4291017"/>
          </a:xfrm>
        </p:grpSpPr>
        <p:grpSp>
          <p:nvGrpSpPr>
            <p:cNvPr id="14" name="Group 13"/>
            <p:cNvGrpSpPr/>
            <p:nvPr/>
          </p:nvGrpSpPr>
          <p:grpSpPr>
            <a:xfrm>
              <a:off x="4343400" y="875402"/>
              <a:ext cx="4696460" cy="4291017"/>
              <a:chOff x="4343400" y="875402"/>
              <a:chExt cx="4696460" cy="4291017"/>
            </a:xfrm>
          </p:grpSpPr>
          <p:pic>
            <p:nvPicPr>
              <p:cNvPr id="15" name="Picture 14"/>
              <p:cNvPicPr/>
              <p:nvPr/>
            </p:nvPicPr>
            <p:blipFill>
              <a:blip r:embed="rId4">
                <a:extLst>
                  <a:ext uri="{28A0092B-C50C-407E-A947-70E740481C1C}">
                    <a14:useLocalDpi xmlns:a14="http://schemas.microsoft.com/office/drawing/2010/main" val="0"/>
                  </a:ext>
                </a:extLst>
              </a:blip>
              <a:srcRect/>
              <a:stretch>
                <a:fillRect/>
              </a:stretch>
            </p:blipFill>
            <p:spPr bwMode="auto">
              <a:xfrm>
                <a:off x="4343400" y="875402"/>
                <a:ext cx="4696460" cy="4291017"/>
              </a:xfrm>
              <a:prstGeom prst="rect">
                <a:avLst/>
              </a:prstGeom>
              <a:noFill/>
              <a:ln>
                <a:noFill/>
              </a:ln>
            </p:spPr>
          </p:pic>
          <p:sp>
            <p:nvSpPr>
              <p:cNvPr id="16" name="Rectangle 15"/>
              <p:cNvSpPr>
                <a:spLocks/>
              </p:cNvSpPr>
              <p:nvPr/>
            </p:nvSpPr>
            <p:spPr>
              <a:xfrm>
                <a:off x="5562600" y="1017722"/>
                <a:ext cx="2438400" cy="35391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22" name="TextBox 21"/>
            <p:cNvSpPr txBox="1"/>
            <p:nvPr/>
          </p:nvSpPr>
          <p:spPr>
            <a:xfrm>
              <a:off x="6027981" y="1201560"/>
              <a:ext cx="1463862" cy="369332"/>
            </a:xfrm>
            <a:prstGeom prst="rect">
              <a:avLst/>
            </a:prstGeom>
            <a:solidFill>
              <a:schemeClr val="bg1"/>
            </a:solidFill>
          </p:spPr>
          <p:txBody>
            <a:bodyPr wrap="none" rtlCol="0">
              <a:spAutoFit/>
            </a:bodyPr>
            <a:lstStyle/>
            <a:p>
              <a:r>
                <a:rPr lang="en-US" baseline="30000" dirty="0" smtClean="0"/>
                <a:t>48</a:t>
              </a:r>
              <a:r>
                <a:rPr lang="en-US" dirty="0" smtClean="0"/>
                <a:t>Cr(</a:t>
              </a:r>
              <a:r>
                <a:rPr lang="en-US" dirty="0" err="1" smtClean="0"/>
                <a:t>p,n</a:t>
              </a:r>
              <a:r>
                <a:rPr lang="en-US" dirty="0" smtClean="0"/>
                <a:t>)</a:t>
              </a:r>
              <a:r>
                <a:rPr lang="en-US" baseline="30000" dirty="0" smtClean="0"/>
                <a:t>48</a:t>
              </a:r>
              <a:r>
                <a:rPr lang="en-US" dirty="0" smtClean="0"/>
                <a:t>Mn</a:t>
              </a:r>
              <a:endParaRPr lang="en-US" dirty="0"/>
            </a:p>
          </p:txBody>
        </p:sp>
      </p:grpSp>
      <p:sp>
        <p:nvSpPr>
          <p:cNvPr id="25" name="TextBox 24"/>
          <p:cNvSpPr txBox="1"/>
          <p:nvPr/>
        </p:nvSpPr>
        <p:spPr>
          <a:xfrm>
            <a:off x="162227" y="3657600"/>
            <a:ext cx="4866973" cy="1477328"/>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dirty="0" smtClean="0"/>
              <a:t>Covers : 0 – 20 MeV &amp; 1 – 20 degrees in </a:t>
            </a:r>
            <a:r>
              <a:rPr lang="en-US" dirty="0" err="1" smtClean="0"/>
              <a:t>c.m.s</a:t>
            </a:r>
            <a:r>
              <a:rPr lang="en-US" dirty="0" smtClean="0"/>
              <a:t>.</a:t>
            </a:r>
          </a:p>
          <a:p>
            <a:r>
              <a:rPr lang="en-US" dirty="0" smtClean="0"/>
              <a:t>The excitation energy resolution : </a:t>
            </a:r>
          </a:p>
          <a:p>
            <a:r>
              <a:rPr lang="en-US" dirty="0" smtClean="0"/>
              <a:t>    1 MeV ( &lt;&lt; energy interval of the two peaks)</a:t>
            </a:r>
          </a:p>
          <a:p>
            <a:r>
              <a:rPr lang="en-US" dirty="0" smtClean="0"/>
              <a:t>Overall (intrinsic + coverage) efficiency :</a:t>
            </a:r>
          </a:p>
          <a:p>
            <a:r>
              <a:rPr lang="en-US" dirty="0" smtClean="0"/>
              <a:t>   10—30% at forward angles (GEANT3 simulation)</a:t>
            </a:r>
          </a:p>
        </p:txBody>
      </p:sp>
      <p:sp>
        <p:nvSpPr>
          <p:cNvPr id="26" name="TextBox 25"/>
          <p:cNvSpPr txBox="1"/>
          <p:nvPr/>
        </p:nvSpPr>
        <p:spPr>
          <a:xfrm>
            <a:off x="2659990" y="2542321"/>
            <a:ext cx="1683410" cy="923330"/>
          </a:xfrm>
          <a:prstGeom prst="rect">
            <a:avLst/>
          </a:prstGeom>
          <a:solidFill>
            <a:schemeClr val="bg1">
              <a:alpha val="80000"/>
            </a:schemeClr>
          </a:solidFill>
        </p:spPr>
        <p:txBody>
          <a:bodyPr wrap="none" rtlCol="0">
            <a:spAutoFit/>
          </a:bodyPr>
          <a:lstStyle/>
          <a:p>
            <a:r>
              <a:rPr lang="en-US" dirty="0" smtClean="0"/>
              <a:t>Neutron det. </a:t>
            </a:r>
          </a:p>
          <a:p>
            <a:r>
              <a:rPr lang="en-US" dirty="0" smtClean="0"/>
              <a:t>for 20 – 80 </a:t>
            </a:r>
            <a:r>
              <a:rPr lang="en-US" dirty="0" err="1" smtClean="0"/>
              <a:t>degs</a:t>
            </a:r>
            <a:endParaRPr lang="en-US" dirty="0" smtClean="0"/>
          </a:p>
          <a:p>
            <a:r>
              <a:rPr lang="en-US" dirty="0" smtClean="0"/>
              <a:t>(2-degs steps)</a:t>
            </a:r>
            <a:endParaRPr lang="en-US" dirty="0"/>
          </a:p>
        </p:txBody>
      </p:sp>
      <p:sp>
        <p:nvSpPr>
          <p:cNvPr id="3" name="TextBox 2"/>
          <p:cNvSpPr txBox="1"/>
          <p:nvPr/>
        </p:nvSpPr>
        <p:spPr>
          <a:xfrm>
            <a:off x="457200" y="5638800"/>
            <a:ext cx="8305800" cy="92333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smtClean="0"/>
              <a:t>Using these facilities/</a:t>
            </a:r>
            <a:r>
              <a:rPr lang="en-US" dirty="0" err="1" smtClean="0"/>
              <a:t>equipments</a:t>
            </a:r>
            <a:r>
              <a:rPr lang="en-US" dirty="0" smtClean="0"/>
              <a:t>, we will be able to perform the new (</a:t>
            </a:r>
            <a:r>
              <a:rPr lang="en-US" dirty="0" err="1" smtClean="0"/>
              <a:t>p,n</a:t>
            </a:r>
            <a:r>
              <a:rPr lang="en-US" dirty="0" smtClean="0"/>
              <a:t>) method in the most </a:t>
            </a:r>
            <a:r>
              <a:rPr lang="en-US" b="1" dirty="0" smtClean="0">
                <a:solidFill>
                  <a:srgbClr val="FF0000"/>
                </a:solidFill>
              </a:rPr>
              <a:t>efficient</a:t>
            </a:r>
            <a:r>
              <a:rPr lang="en-US" dirty="0" smtClean="0"/>
              <a:t> way in the world!</a:t>
            </a:r>
          </a:p>
          <a:p>
            <a:r>
              <a:rPr lang="en-US" dirty="0" smtClean="0">
                <a:sym typeface="Wingdings" pitchFamily="2" charset="2"/>
              </a:rPr>
              <a:t> Experiments were proposed in NPPAC11 and 4 days beam time for </a:t>
            </a:r>
            <a:r>
              <a:rPr lang="en-US" baseline="30000" dirty="0" smtClean="0">
                <a:sym typeface="Wingdings" pitchFamily="2" charset="2"/>
              </a:rPr>
              <a:t>48</a:t>
            </a:r>
            <a:r>
              <a:rPr lang="en-US" dirty="0" smtClean="0">
                <a:sym typeface="Wingdings" pitchFamily="2" charset="2"/>
              </a:rPr>
              <a:t>Cr approved. </a:t>
            </a:r>
            <a:endParaRPr lang="en-US" dirty="0"/>
          </a:p>
        </p:txBody>
      </p:sp>
    </p:spTree>
    <p:extLst>
      <p:ext uri="{BB962C8B-B14F-4D97-AF65-F5344CB8AC3E}">
        <p14:creationId xmlns:p14="http://schemas.microsoft.com/office/powerpoint/2010/main" val="2903287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3"/>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smtClean="0"/>
              <a:t>Summary</a:t>
            </a:r>
            <a:br>
              <a:rPr lang="en-US" dirty="0" smtClean="0"/>
            </a:br>
            <a:endParaRPr lang="en-US" dirty="0"/>
          </a:p>
        </p:txBody>
      </p:sp>
      <p:sp>
        <p:nvSpPr>
          <p:cNvPr id="3" name="TextBox 2"/>
          <p:cNvSpPr txBox="1"/>
          <p:nvPr/>
        </p:nvSpPr>
        <p:spPr>
          <a:xfrm>
            <a:off x="228600" y="533400"/>
            <a:ext cx="8686800" cy="6001643"/>
          </a:xfrm>
          <a:prstGeom prst="rect">
            <a:avLst/>
          </a:prstGeom>
          <a:noFill/>
        </p:spPr>
        <p:txBody>
          <a:bodyPr wrap="square" rtlCol="0">
            <a:spAutoFit/>
          </a:bodyPr>
          <a:lstStyle/>
          <a:p>
            <a:pPr marL="285750" indent="-285750">
              <a:buFont typeface="Arial" pitchFamily="34" charset="0"/>
              <a:buChar char="•"/>
            </a:pPr>
            <a:r>
              <a:rPr lang="en-US" sz="2400" dirty="0" smtClean="0"/>
              <a:t>B(GT)</a:t>
            </a:r>
            <a:r>
              <a:rPr lang="en-US" sz="2400" dirty="0" smtClean="0"/>
              <a:t> on unstable nuclei </a:t>
            </a:r>
            <a:r>
              <a:rPr lang="en-US" sz="2400" dirty="0" smtClean="0">
                <a:sym typeface="Wingdings" pitchFamily="2" charset="2"/>
              </a:rPr>
              <a:t> new effects, understanding structures, astrophysical applications </a:t>
            </a:r>
          </a:p>
          <a:p>
            <a:pPr marL="285750" indent="-285750">
              <a:buFont typeface="Arial" pitchFamily="34" charset="0"/>
              <a:buChar char="•"/>
            </a:pPr>
            <a:r>
              <a:rPr lang="en-US" sz="2400" dirty="0" smtClean="0">
                <a:sym typeface="Wingdings" pitchFamily="2" charset="2"/>
              </a:rPr>
              <a:t>As shown in the </a:t>
            </a:r>
            <a:r>
              <a:rPr lang="en-US" sz="2400" baseline="30000" dirty="0" smtClean="0"/>
              <a:t>56</a:t>
            </a:r>
            <a:r>
              <a:rPr lang="en-US" sz="2400" dirty="0" smtClean="0"/>
              <a:t>Ni case, N=Z nuclei are key for understanding nuclear structures as well as for constraining astrophysical calculation inputs.</a:t>
            </a:r>
          </a:p>
          <a:p>
            <a:pPr marL="285750" indent="-285750">
              <a:buFont typeface="Arial" pitchFamily="34" charset="0"/>
              <a:buChar char="•"/>
            </a:pPr>
            <a:r>
              <a:rPr lang="en-US" sz="2400" dirty="0" smtClean="0"/>
              <a:t>An </a:t>
            </a:r>
            <a:r>
              <a:rPr lang="en-US" sz="2400" dirty="0"/>
              <a:t>intuitive picture of </a:t>
            </a:r>
            <a:r>
              <a:rPr lang="en-US" sz="2400" dirty="0">
                <a:solidFill>
                  <a:srgbClr val="FF0000"/>
                </a:solidFill>
              </a:rPr>
              <a:t>a new excitation mode </a:t>
            </a:r>
            <a:r>
              <a:rPr lang="en-US" sz="2400" dirty="0"/>
              <a:t>converting the </a:t>
            </a:r>
            <a:r>
              <a:rPr lang="en-US" sz="2400" dirty="0" err="1"/>
              <a:t>nn</a:t>
            </a:r>
            <a:r>
              <a:rPr lang="en-US" sz="2400" dirty="0"/>
              <a:t> (</a:t>
            </a:r>
            <a:r>
              <a:rPr lang="en-US" sz="2400" dirty="0" err="1"/>
              <a:t>isovector</a:t>
            </a:r>
            <a:r>
              <a:rPr lang="en-US" sz="2400" dirty="0"/>
              <a:t>, S=0) pairs into </a:t>
            </a:r>
            <a:r>
              <a:rPr lang="en-US" sz="2400" dirty="0" err="1"/>
              <a:t>pn</a:t>
            </a:r>
            <a:r>
              <a:rPr lang="en-US" sz="2400" dirty="0"/>
              <a:t> (</a:t>
            </a:r>
            <a:r>
              <a:rPr lang="en-US" sz="2400" dirty="0" err="1"/>
              <a:t>isoscalar</a:t>
            </a:r>
            <a:r>
              <a:rPr lang="en-US" sz="2400" dirty="0"/>
              <a:t>, S=1) pairs will be searched and confirmed from the measured strengths on </a:t>
            </a:r>
            <a:r>
              <a:rPr lang="en-US" sz="2400" baseline="30000" dirty="0"/>
              <a:t>48</a:t>
            </a:r>
            <a:r>
              <a:rPr lang="en-US" sz="2400" dirty="0"/>
              <a:t>Cr </a:t>
            </a:r>
            <a:r>
              <a:rPr lang="en-US" sz="2400" dirty="0" smtClean="0"/>
              <a:t>(and </a:t>
            </a:r>
            <a:r>
              <a:rPr lang="en-US" sz="2400" baseline="30000" dirty="0" smtClean="0"/>
              <a:t>64</a:t>
            </a:r>
            <a:r>
              <a:rPr lang="en-US" sz="2400" dirty="0" smtClean="0"/>
              <a:t>Ge) </a:t>
            </a:r>
            <a:r>
              <a:rPr lang="en-US" sz="2400" dirty="0"/>
              <a:t>in conjunction with the existing data on </a:t>
            </a:r>
            <a:r>
              <a:rPr lang="en-US" sz="2400" baseline="30000" dirty="0"/>
              <a:t>56</a:t>
            </a:r>
            <a:r>
              <a:rPr lang="en-US" sz="2400" dirty="0"/>
              <a:t>Ni</a:t>
            </a:r>
            <a:r>
              <a:rPr lang="en-US" sz="2400" dirty="0" smtClean="0"/>
              <a:t>.</a:t>
            </a:r>
            <a:endParaRPr lang="en-US" sz="2400" dirty="0" smtClean="0"/>
          </a:p>
          <a:p>
            <a:pPr marL="285750" indent="-285750">
              <a:buFont typeface="Arial" pitchFamily="34" charset="0"/>
              <a:buChar char="•"/>
            </a:pPr>
            <a:r>
              <a:rPr lang="en-US" sz="2400" dirty="0" smtClean="0"/>
              <a:t>We </a:t>
            </a:r>
            <a:r>
              <a:rPr lang="en-US" sz="2400" dirty="0" smtClean="0"/>
              <a:t>will be able to perform the study in a very</a:t>
            </a:r>
            <a:r>
              <a:rPr lang="en-US" sz="2400" dirty="0" smtClean="0">
                <a:solidFill>
                  <a:srgbClr val="FF0000"/>
                </a:solidFill>
              </a:rPr>
              <a:t> efficient </a:t>
            </a:r>
            <a:r>
              <a:rPr lang="en-US" sz="2400" dirty="0" smtClean="0"/>
              <a:t>way by using;</a:t>
            </a:r>
          </a:p>
          <a:p>
            <a:pPr marL="742950" lvl="1" indent="-285750">
              <a:buFont typeface="Arial" pitchFamily="34" charset="0"/>
              <a:buChar char="•"/>
            </a:pPr>
            <a:r>
              <a:rPr lang="en-US" sz="2400" dirty="0" smtClean="0"/>
              <a:t>Neutron Detectors, WINDS</a:t>
            </a:r>
          </a:p>
          <a:p>
            <a:pPr marL="742950" lvl="1" indent="-285750">
              <a:buFont typeface="Arial" pitchFamily="34" charset="0"/>
              <a:buChar char="•"/>
            </a:pPr>
            <a:r>
              <a:rPr lang="en-US" sz="2400" dirty="0" smtClean="0"/>
              <a:t>The SAMURAI spectrometer</a:t>
            </a:r>
            <a:endParaRPr lang="en-US" sz="2400" dirty="0"/>
          </a:p>
          <a:p>
            <a:pPr marL="742950" lvl="1" indent="-285750">
              <a:buFont typeface="Arial" pitchFamily="34" charset="0"/>
              <a:buChar char="•"/>
            </a:pPr>
            <a:r>
              <a:rPr lang="en-US" sz="2400" dirty="0" smtClean="0"/>
              <a:t>A </a:t>
            </a:r>
            <a:r>
              <a:rPr lang="en-US" sz="2400" dirty="0"/>
              <a:t>thick liquid Hydrogen </a:t>
            </a:r>
            <a:r>
              <a:rPr lang="en-US" sz="2400" dirty="0" smtClean="0"/>
              <a:t>target</a:t>
            </a:r>
          </a:p>
          <a:p>
            <a:pPr lvl="1"/>
            <a:r>
              <a:rPr lang="en-US" sz="2400" dirty="0"/>
              <a:t>w</a:t>
            </a:r>
            <a:r>
              <a:rPr lang="en-US" sz="2400" dirty="0" smtClean="0"/>
              <a:t>ith a secondary beam at the best energy (200MeV) provided by the RIBF.</a:t>
            </a:r>
            <a:endParaRPr lang="en-US" dirty="0" smtClean="0"/>
          </a:p>
        </p:txBody>
      </p:sp>
    </p:spTree>
    <p:extLst>
      <p:ext uri="{BB962C8B-B14F-4D97-AF65-F5344CB8AC3E}">
        <p14:creationId xmlns:p14="http://schemas.microsoft.com/office/powerpoint/2010/main" val="27355264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Collaboration</a:t>
            </a:r>
            <a:br>
              <a:rPr lang="en-US" dirty="0" smtClean="0"/>
            </a:br>
            <a:endParaRPr lang="en-US" dirty="0"/>
          </a:p>
        </p:txBody>
      </p:sp>
      <p:sp>
        <p:nvSpPr>
          <p:cNvPr id="5" name="TextBox 4"/>
          <p:cNvSpPr txBox="1"/>
          <p:nvPr/>
        </p:nvSpPr>
        <p:spPr>
          <a:xfrm>
            <a:off x="228600" y="1676400"/>
            <a:ext cx="8686800" cy="3785652"/>
          </a:xfrm>
          <a:prstGeom prst="rect">
            <a:avLst/>
          </a:prstGeom>
          <a:noFill/>
        </p:spPr>
        <p:txBody>
          <a:bodyPr wrap="square" rtlCol="0">
            <a:spAutoFit/>
          </a:bodyPr>
          <a:lstStyle/>
          <a:p>
            <a:pPr fontAlgn="t"/>
            <a:r>
              <a:rPr lang="en-US" sz="2400" baseline="30000" dirty="0" smtClean="0"/>
              <a:t>56</a:t>
            </a:r>
            <a:r>
              <a:rPr lang="en-US" sz="2400" dirty="0" smtClean="0"/>
              <a:t>Ni(</a:t>
            </a:r>
            <a:r>
              <a:rPr lang="en-US" sz="2400" dirty="0" err="1" smtClean="0"/>
              <a:t>p,n</a:t>
            </a:r>
            <a:r>
              <a:rPr lang="en-US" sz="2400" dirty="0" smtClean="0"/>
              <a:t>) @ MSU</a:t>
            </a:r>
          </a:p>
          <a:p>
            <a:pPr fontAlgn="t"/>
            <a:endParaRPr lang="en-US" sz="2400" dirty="0" smtClean="0"/>
          </a:p>
          <a:p>
            <a:pPr fontAlgn="t"/>
            <a:endParaRPr lang="en-US" sz="2400" dirty="0"/>
          </a:p>
          <a:p>
            <a:pPr fontAlgn="t"/>
            <a:endParaRPr lang="en-US" sz="2400" dirty="0" smtClean="0"/>
          </a:p>
          <a:p>
            <a:pPr fontAlgn="t"/>
            <a:endParaRPr lang="en-US" sz="2400" dirty="0" smtClean="0"/>
          </a:p>
          <a:p>
            <a:pPr fontAlgn="t"/>
            <a:r>
              <a:rPr lang="en-US" sz="2400" baseline="30000" dirty="0" smtClean="0"/>
              <a:t>48</a:t>
            </a:r>
            <a:r>
              <a:rPr lang="en-US" sz="2400" dirty="0" smtClean="0"/>
              <a:t>Cr, </a:t>
            </a:r>
            <a:r>
              <a:rPr lang="en-US" sz="2400" baseline="30000" dirty="0" smtClean="0"/>
              <a:t>64</a:t>
            </a:r>
            <a:r>
              <a:rPr lang="en-US" sz="2400" dirty="0" smtClean="0"/>
              <a:t>Ge(</a:t>
            </a:r>
            <a:r>
              <a:rPr lang="en-US" sz="2400" dirty="0" err="1" smtClean="0"/>
              <a:t>p,n</a:t>
            </a:r>
            <a:r>
              <a:rPr lang="en-US" sz="2400" dirty="0" smtClean="0"/>
              <a:t>) @ RIKEN RIBF </a:t>
            </a:r>
            <a:endParaRPr lang="en-US" sz="2400" dirty="0"/>
          </a:p>
          <a:p>
            <a:pPr fontAlgn="t"/>
            <a:r>
              <a:rPr lang="en-US" sz="1600" dirty="0" smtClean="0"/>
              <a:t>T</a:t>
            </a:r>
            <a:r>
              <a:rPr lang="en-US" sz="1600" dirty="0" smtClean="0"/>
              <a:t>. Uesaka, J. </a:t>
            </a:r>
            <a:r>
              <a:rPr lang="en-US" sz="1600" dirty="0" err="1" smtClean="0"/>
              <a:t>Zenihiro</a:t>
            </a:r>
            <a:r>
              <a:rPr lang="en-US" sz="1600" dirty="0" smtClean="0"/>
              <a:t>, M. Dozono, H. Matsubara, T. </a:t>
            </a:r>
            <a:r>
              <a:rPr lang="en-US" sz="1600" dirty="0" err="1" smtClean="0"/>
              <a:t>Motobayashi</a:t>
            </a:r>
            <a:r>
              <a:rPr lang="en-US" sz="1600" dirty="0" smtClean="0"/>
              <a:t>, K. </a:t>
            </a:r>
            <a:r>
              <a:rPr lang="en-US" sz="1600" dirty="0" err="1" smtClean="0"/>
              <a:t>Yoneda</a:t>
            </a:r>
            <a:r>
              <a:rPr lang="en-US" sz="1600" dirty="0" smtClean="0"/>
              <a:t>, H. Sato,</a:t>
            </a:r>
            <a:r>
              <a:rPr lang="en-US" sz="1600" dirty="0"/>
              <a:t> </a:t>
            </a:r>
            <a:r>
              <a:rPr lang="en-US" sz="1600" dirty="0" smtClean="0"/>
              <a:t>Y. Shimizu, H. Otsu, M. Nishimura, H. Sagawa, H. Sakai, </a:t>
            </a:r>
            <a:r>
              <a:rPr lang="en-US" sz="1600" dirty="0"/>
              <a:t>N. </a:t>
            </a:r>
            <a:r>
              <a:rPr lang="en-US" sz="1600" dirty="0" err="1"/>
              <a:t>Inabe,T</a:t>
            </a:r>
            <a:r>
              <a:rPr lang="en-US" sz="1600" dirty="0"/>
              <a:t>. Kubo</a:t>
            </a:r>
            <a:r>
              <a:rPr lang="en-US" sz="1600" dirty="0" smtClean="0"/>
              <a:t> (RIKEN </a:t>
            </a:r>
            <a:r>
              <a:rPr lang="en-US" sz="1600" dirty="0" err="1" smtClean="0"/>
              <a:t>Nishina</a:t>
            </a:r>
            <a:r>
              <a:rPr lang="en-US" sz="1600" dirty="0" smtClean="0"/>
              <a:t> Center) </a:t>
            </a:r>
            <a:r>
              <a:rPr lang="en-US" sz="1600" dirty="0" smtClean="0"/>
              <a:t>, T</a:t>
            </a:r>
            <a:r>
              <a:rPr lang="en-US" sz="1600" dirty="0" smtClean="0"/>
              <a:t>. Kobayashi</a:t>
            </a:r>
            <a:r>
              <a:rPr lang="en-US" sz="1600" dirty="0"/>
              <a:t> </a:t>
            </a:r>
            <a:r>
              <a:rPr lang="en-US" sz="1600" dirty="0" smtClean="0"/>
              <a:t>(Tohoku University), T. Nakamura, Y. Kondo (Tokyo Institute of Technology), </a:t>
            </a:r>
            <a:r>
              <a:rPr lang="en-US" sz="1600" dirty="0" smtClean="0"/>
              <a:t>K</a:t>
            </a:r>
            <a:r>
              <a:rPr lang="en-US" sz="1600" dirty="0" smtClean="0"/>
              <a:t>. Yako, S. Shimoura,</a:t>
            </a:r>
            <a:r>
              <a:rPr lang="en-US" sz="1600" dirty="0"/>
              <a:t> </a:t>
            </a:r>
            <a:r>
              <a:rPr lang="en-US" sz="1600" dirty="0" smtClean="0"/>
              <a:t>S. Ota, S. </a:t>
            </a:r>
            <a:r>
              <a:rPr lang="en-US" sz="1600" dirty="0" err="1" smtClean="0"/>
              <a:t>Kawase</a:t>
            </a:r>
            <a:r>
              <a:rPr lang="en-US" sz="1600" dirty="0" smtClean="0"/>
              <a:t>, Y. Kubota, M. Takaki, S. </a:t>
            </a:r>
            <a:r>
              <a:rPr lang="en-US" sz="1600" dirty="0" err="1" smtClean="0"/>
              <a:t>Michimasa</a:t>
            </a:r>
            <a:r>
              <a:rPr lang="en-US" sz="1600" dirty="0" smtClean="0"/>
              <a:t>, K. Kisamori, C. Lee, H. </a:t>
            </a:r>
            <a:r>
              <a:rPr lang="en-US" sz="1600" dirty="0" err="1" smtClean="0"/>
              <a:t>Tokieda</a:t>
            </a:r>
            <a:r>
              <a:rPr lang="en-US" sz="1600" dirty="0" smtClean="0"/>
              <a:t> (CNS</a:t>
            </a:r>
            <a:r>
              <a:rPr lang="en-US" sz="1600" dirty="0"/>
              <a:t>, University of </a:t>
            </a:r>
            <a:r>
              <a:rPr lang="en-US" sz="1600" dirty="0" smtClean="0"/>
              <a:t>Tokyo), R. G. T. Zegers, S. </a:t>
            </a:r>
            <a:r>
              <a:rPr lang="en-US" sz="1600" dirty="0" err="1" smtClean="0"/>
              <a:t>Noji</a:t>
            </a:r>
            <a:r>
              <a:rPr lang="en-US" sz="1600" dirty="0" smtClean="0"/>
              <a:t> (NSCL</a:t>
            </a:r>
            <a:r>
              <a:rPr lang="en-US" sz="1600" dirty="0"/>
              <a:t>, Michigan State </a:t>
            </a:r>
            <a:r>
              <a:rPr lang="en-US" sz="1600" dirty="0" smtClean="0"/>
              <a:t>University),</a:t>
            </a:r>
          </a:p>
          <a:p>
            <a:pPr fontAlgn="t"/>
            <a:r>
              <a:rPr lang="en-US" sz="1600" dirty="0" smtClean="0"/>
              <a:t>T. </a:t>
            </a:r>
            <a:r>
              <a:rPr lang="en-US" sz="1600" dirty="0" err="1" smtClean="0"/>
              <a:t>Wakasa</a:t>
            </a:r>
            <a:r>
              <a:rPr lang="en-US" sz="1600" dirty="0" smtClean="0"/>
              <a:t> (Kyushu University</a:t>
            </a:r>
            <a:r>
              <a:rPr lang="en-US" sz="1600" dirty="0" smtClean="0"/>
              <a:t>), H. Sagawa (</a:t>
            </a:r>
            <a:r>
              <a:rPr lang="en-US" sz="1600" dirty="0" err="1" smtClean="0"/>
              <a:t>Aizu</a:t>
            </a:r>
            <a:r>
              <a:rPr lang="en-US" sz="1600" dirty="0" smtClean="0"/>
              <a:t>/RIKEN), C. L. </a:t>
            </a:r>
            <a:r>
              <a:rPr lang="en-US" sz="1600" dirty="0" err="1" smtClean="0"/>
              <a:t>Bai</a:t>
            </a:r>
            <a:r>
              <a:rPr lang="en-US" sz="1600" dirty="0" smtClean="0"/>
              <a:t> (</a:t>
            </a:r>
            <a:r>
              <a:rPr lang="en-US" sz="1600" dirty="0" err="1" smtClean="0"/>
              <a:t>Tituan</a:t>
            </a:r>
            <a:r>
              <a:rPr lang="en-US" sz="1600" dirty="0" smtClean="0"/>
              <a:t> Univ.) </a:t>
            </a:r>
            <a:endParaRPr lang="en-US" sz="1600" dirty="0"/>
          </a:p>
        </p:txBody>
      </p:sp>
      <p:pic>
        <p:nvPicPr>
          <p:cNvPr id="4" name="Picture 2"/>
          <p:cNvPicPr>
            <a:picLocks noChangeAspect="1" noChangeArrowheads="1"/>
          </p:cNvPicPr>
          <p:nvPr/>
        </p:nvPicPr>
        <p:blipFill rotWithShape="1">
          <a:blip r:embed="rId2" cstate="print"/>
          <a:srcRect b="68233"/>
          <a:stretch/>
        </p:blipFill>
        <p:spPr bwMode="auto">
          <a:xfrm>
            <a:off x="304800" y="2192736"/>
            <a:ext cx="8534400" cy="730573"/>
          </a:xfrm>
          <a:prstGeom prst="rect">
            <a:avLst/>
          </a:prstGeom>
          <a:noFill/>
          <a:ln w="9525">
            <a:noFill/>
            <a:miter lim="800000"/>
            <a:headEnd/>
            <a:tailEnd/>
          </a:ln>
        </p:spPr>
      </p:pic>
    </p:spTree>
    <p:extLst>
      <p:ext uri="{BB962C8B-B14F-4D97-AF65-F5344CB8AC3E}">
        <p14:creationId xmlns:p14="http://schemas.microsoft.com/office/powerpoint/2010/main" val="2300116707"/>
      </p:ext>
    </p:extLst>
  </p:cSld>
  <p:clrMapOvr>
    <a:masterClrMapping/>
  </p:clrMapOvr>
  <mc:AlternateContent xmlns:mc="http://schemas.openxmlformats.org/markup-compatibility/2006" xmlns:p14="http://schemas.microsoft.com/office/powerpoint/2010/main">
    <mc:Choice Requires="p14">
      <p:transition spd="slow" p14:dur="2000" advTm="9036"/>
    </mc:Choice>
    <mc:Fallback xmlns="">
      <p:transition spd="slow" advTm="9036"/>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371600" y="228600"/>
            <a:ext cx="6711950" cy="536575"/>
          </a:xfrm>
        </p:spPr>
        <p:txBody>
          <a:bodyPr>
            <a:normAutofit fontScale="90000"/>
          </a:bodyPr>
          <a:lstStyle/>
          <a:p>
            <a:pPr eaLnBrk="1" hangingPunct="1"/>
            <a:r>
              <a:rPr lang="en-US" altLang="ja-JP" dirty="0" smtClean="0">
                <a:ea typeface="ＭＳ Ｐゴシック" pitchFamily="50" charset="-128"/>
              </a:rPr>
              <a:t>Spin </a:t>
            </a:r>
            <a:r>
              <a:rPr lang="en-US" altLang="ja-JP" dirty="0" err="1" smtClean="0">
                <a:ea typeface="ＭＳ Ｐゴシック" pitchFamily="50" charset="-128"/>
              </a:rPr>
              <a:t>Isospin</a:t>
            </a:r>
            <a:r>
              <a:rPr lang="en-US" altLang="ja-JP" dirty="0" smtClean="0">
                <a:ea typeface="ＭＳ Ｐゴシック" pitchFamily="50" charset="-128"/>
              </a:rPr>
              <a:t> Physics</a:t>
            </a:r>
          </a:p>
        </p:txBody>
      </p:sp>
      <mc:AlternateContent xmlns:mc="http://schemas.openxmlformats.org/markup-compatibility/2006">
        <mc:Choice xmlns:a14="http://schemas.microsoft.com/office/drawing/2010/main" Requires="a14">
          <p:sp>
            <p:nvSpPr>
              <p:cNvPr id="31747" name="Rectangle 6"/>
              <p:cNvSpPr>
                <a:spLocks noGrp="1" noChangeArrowheads="1"/>
              </p:cNvSpPr>
              <p:nvPr>
                <p:ph type="body" sz="half" idx="1"/>
              </p:nvPr>
            </p:nvSpPr>
            <p:spPr>
              <a:xfrm>
                <a:off x="0" y="685800"/>
                <a:ext cx="6096000" cy="5172670"/>
              </a:xfrm>
            </p:spPr>
            <p:txBody>
              <a:bodyPr>
                <a:noAutofit/>
              </a:bodyPr>
              <a:lstStyle/>
              <a:p>
                <a:r>
                  <a:rPr lang="en-US" sz="1800" dirty="0" smtClean="0"/>
                  <a:t>Spin </a:t>
                </a:r>
                <a:r>
                  <a:rPr lang="en-US" sz="1800" dirty="0" err="1" smtClean="0"/>
                  <a:t>Isospin</a:t>
                </a:r>
                <a:r>
                  <a:rPr lang="en-US" sz="1800" dirty="0" smtClean="0"/>
                  <a:t> response (</a:t>
                </a:r>
                <a:r>
                  <a:rPr lang="en-US" sz="1800" dirty="0" smtClean="0">
                    <a:sym typeface="Symbol"/>
                  </a:rPr>
                  <a:t></a:t>
                </a:r>
                <a:r>
                  <a:rPr lang="en-US" sz="1800" dirty="0">
                    <a:sym typeface="Symbol"/>
                  </a:rPr>
                  <a:t>T=1, </a:t>
                </a:r>
                <a:r>
                  <a:rPr lang="en-US" sz="1800" dirty="0">
                    <a:sym typeface="Symbol"/>
                  </a:rPr>
                  <a:t></a:t>
                </a:r>
                <a:r>
                  <a:rPr lang="en-US" sz="1800" dirty="0" smtClean="0">
                    <a:sym typeface="Symbol"/>
                  </a:rPr>
                  <a:t>S=1)</a:t>
                </a:r>
              </a:p>
              <a:p>
                <a:pPr marL="0" indent="0">
                  <a:buNone/>
                </a:pPr>
                <a:r>
                  <a:rPr lang="en-US" sz="1800" dirty="0">
                    <a:sym typeface="Symbol"/>
                  </a:rPr>
                  <a:t>	</a:t>
                </a:r>
                <a:r>
                  <a:rPr lang="en-US" sz="1800" dirty="0" smtClean="0">
                    <a:sym typeface="Symbol"/>
                  </a:rPr>
                  <a:t> induced by operators including </a:t>
                </a:r>
                <a14:m>
                  <m:oMath xmlns:m="http://schemas.openxmlformats.org/officeDocument/2006/math">
                    <m:acc>
                      <m:accPr>
                        <m:chr m:val="⃑"/>
                        <m:ctrlPr>
                          <a:rPr lang="en-US" sz="1800" b="1" i="1">
                            <a:latin typeface="Cambria Math"/>
                            <a:ea typeface="Cambria Math"/>
                            <a:sym typeface="Symbol"/>
                          </a:rPr>
                        </m:ctrlPr>
                      </m:accPr>
                      <m:e>
                        <m:r>
                          <a:rPr lang="en-US" sz="1800" b="1" i="1">
                            <a:latin typeface="Cambria Math"/>
                            <a:ea typeface="Cambria Math"/>
                            <a:sym typeface="Symbol"/>
                          </a:rPr>
                          <m:t>𝝈</m:t>
                        </m:r>
                      </m:e>
                    </m:acc>
                  </m:oMath>
                </a14:m>
                <a:r>
                  <a:rPr lang="en-US" sz="1800" b="1" dirty="0">
                    <a:sym typeface="Symbol"/>
                  </a:rPr>
                  <a:t> </a:t>
                </a:r>
                <a14:m>
                  <m:oMath xmlns:m="http://schemas.openxmlformats.org/officeDocument/2006/math">
                    <m:sSub>
                      <m:sSubPr>
                        <m:ctrlPr>
                          <a:rPr lang="en-US" sz="1800" b="1" i="1" dirty="0">
                            <a:latin typeface="Cambria Math"/>
                            <a:sym typeface="Symbol"/>
                          </a:rPr>
                        </m:ctrlPr>
                      </m:sSubPr>
                      <m:e>
                        <m:r>
                          <a:rPr lang="en-US" sz="1800" b="1" i="1" dirty="0">
                            <a:latin typeface="Cambria Math"/>
                            <a:sym typeface="Symbol"/>
                          </a:rPr>
                          <m:t>𝒕</m:t>
                        </m:r>
                      </m:e>
                      <m:sub/>
                    </m:sSub>
                  </m:oMath>
                </a14:m>
                <a:r>
                  <a:rPr lang="en-US" sz="1800" dirty="0" smtClean="0">
                    <a:sym typeface="Symbol"/>
                  </a:rPr>
                  <a:t> </a:t>
                </a:r>
              </a:p>
              <a:p>
                <a:pPr marL="0" indent="0">
                  <a:buNone/>
                </a:pPr>
                <a:r>
                  <a:rPr lang="en-US" sz="1800" dirty="0" smtClean="0">
                    <a:sym typeface="Symbol"/>
                  </a:rPr>
                  <a:t>	 </a:t>
                </a:r>
                <a:r>
                  <a:rPr lang="en-US" sz="1800" dirty="0" smtClean="0">
                    <a:sym typeface="Wingdings" pitchFamily="2" charset="2"/>
                  </a:rPr>
                  <a:t> nuclear (pion), weak, electromagnetic (M1,IV)</a:t>
                </a:r>
              </a:p>
              <a:p>
                <a:pPr marL="0" indent="0">
                  <a:buNone/>
                </a:pPr>
                <a:r>
                  <a:rPr lang="en-US" sz="1800" dirty="0" smtClean="0">
                    <a:sym typeface="Wingdings" pitchFamily="2" charset="2"/>
                  </a:rPr>
                  <a:t>	  nuclear collectivity and structures, nuclear matter</a:t>
                </a:r>
              </a:p>
              <a:p>
                <a:pPr marL="0" indent="0">
                  <a:buNone/>
                </a:pPr>
                <a:r>
                  <a:rPr lang="en-US" sz="1800" dirty="0">
                    <a:sym typeface="Wingdings" pitchFamily="2" charset="2"/>
                  </a:rPr>
                  <a:t>	 </a:t>
                </a:r>
                <a:r>
                  <a:rPr lang="en-US" sz="1800" dirty="0" smtClean="0">
                    <a:sym typeface="Wingdings" pitchFamily="2" charset="2"/>
                  </a:rPr>
                  <a:t>      astrophysical weak processes, neutrino physics 	       (e.g., double beta decays) 	</a:t>
                </a:r>
                <a:r>
                  <a:rPr lang="en-US" sz="1800" dirty="0">
                    <a:sym typeface="Symbol"/>
                  </a:rPr>
                  <a:t>	</a:t>
                </a:r>
                <a:endParaRPr lang="en-US" sz="1800" dirty="0" smtClean="0">
                  <a:sym typeface="Symbol"/>
                </a:endParaRPr>
              </a:p>
              <a:p>
                <a:pPr eaLnBrk="1" hangingPunct="1"/>
                <a:r>
                  <a:rPr lang="en-US" altLang="ja-JP" sz="1800" dirty="0" smtClean="0">
                    <a:latin typeface="+mj-lt"/>
                    <a:ea typeface="ＭＳ Ｐゴシック" pitchFamily="50" charset="-128"/>
                  </a:rPr>
                  <a:t>Many studies in stable nuclei</a:t>
                </a:r>
              </a:p>
              <a:p>
                <a:pPr marL="0" indent="0" eaLnBrk="1" hangingPunct="1">
                  <a:buNone/>
                </a:pPr>
                <a:r>
                  <a:rPr lang="en-US" altLang="ja-JP" sz="1800" dirty="0" smtClean="0">
                    <a:latin typeface="+mj-lt"/>
                    <a:ea typeface="ＭＳ Ｐゴシック" pitchFamily="50" charset="-128"/>
                  </a:rPr>
                  <a:t>        </a:t>
                </a:r>
                <a:r>
                  <a:rPr lang="en-US" altLang="ja-JP" sz="1800" dirty="0" smtClean="0">
                    <a:latin typeface="+mj-lt"/>
                    <a:ea typeface="ＭＳ Ｐゴシック" pitchFamily="50" charset="-128"/>
                    <a:sym typeface="Wingdings" pitchFamily="2" charset="2"/>
                  </a:rPr>
                  <a:t> dominated by strong repulsive p-h residual interaction</a:t>
                </a:r>
                <a:endParaRPr lang="en-US" altLang="ja-JP" sz="1800" dirty="0" smtClean="0">
                  <a:latin typeface="+mj-lt"/>
                  <a:ea typeface="ＭＳ Ｐゴシック" pitchFamily="50" charset="-128"/>
                </a:endParaRPr>
              </a:p>
              <a:p>
                <a:pPr lvl="1" eaLnBrk="1" hangingPunct="1"/>
                <a:r>
                  <a:rPr lang="en-US" altLang="ja-JP" sz="1800" dirty="0" smtClean="0">
                    <a:latin typeface="+mj-lt"/>
                    <a:ea typeface="ＭＳ Ｐゴシック" pitchFamily="50" charset="-128"/>
                  </a:rPr>
                  <a:t>Low </a:t>
                </a:r>
                <a:r>
                  <a:rPr lang="en-US" altLang="ja-JP" sz="1800" i="1" dirty="0" smtClean="0">
                    <a:latin typeface="+mj-lt"/>
                    <a:ea typeface="ＭＳ Ｐゴシック" pitchFamily="50" charset="-128"/>
                  </a:rPr>
                  <a:t>q </a:t>
                </a:r>
                <a:r>
                  <a:rPr lang="en-US" altLang="ja-JP" sz="1800" dirty="0" smtClean="0">
                    <a:latin typeface="+mj-lt"/>
                    <a:ea typeface="ＭＳ Ｐゴシック" pitchFamily="50" charset="-128"/>
                  </a:rPr>
                  <a:t>(</a:t>
                </a:r>
                <a:r>
                  <a:rPr lang="ja-JP" altLang="en-US" sz="1800" dirty="0" smtClean="0">
                    <a:latin typeface="+mj-lt"/>
                    <a:ea typeface="ＭＳ Ｐゴシック" pitchFamily="50" charset="-128"/>
                  </a:rPr>
                  <a:t>～</a:t>
                </a:r>
                <a:r>
                  <a:rPr lang="en-US" altLang="ja-JP" sz="1800" dirty="0" smtClean="0">
                    <a:latin typeface="+mj-lt"/>
                    <a:ea typeface="ＭＳ Ｐゴシック" pitchFamily="50" charset="-128"/>
                  </a:rPr>
                  <a:t>0 fm</a:t>
                </a:r>
                <a:r>
                  <a:rPr lang="en-US" altLang="ja-JP" sz="1800" baseline="30000" dirty="0" smtClean="0">
                    <a:latin typeface="+mj-lt"/>
                    <a:ea typeface="ＭＳ Ｐゴシック" pitchFamily="50" charset="-128"/>
                  </a:rPr>
                  <a:t>-1</a:t>
                </a:r>
                <a:r>
                  <a:rPr lang="en-US" altLang="ja-JP" sz="1800" dirty="0" smtClean="0">
                    <a:latin typeface="+mj-lt"/>
                    <a:ea typeface="ＭＳ Ｐゴシック" pitchFamily="50" charset="-128"/>
                  </a:rPr>
                  <a:t>) </a:t>
                </a:r>
              </a:p>
              <a:p>
                <a:pPr lvl="2" eaLnBrk="1" hangingPunct="1">
                  <a:buFont typeface="Wingdings"/>
                  <a:buChar char="à"/>
                </a:pPr>
                <a:r>
                  <a:rPr lang="en-US" altLang="ja-JP" sz="1800" b="1" u="sng" dirty="0" smtClean="0">
                    <a:latin typeface="+mj-lt"/>
                    <a:ea typeface="ＭＳ Ｐゴシック" pitchFamily="50" charset="-128"/>
                  </a:rPr>
                  <a:t>Gamow-Teller GR </a:t>
                </a:r>
                <a:r>
                  <a:rPr lang="en-US" altLang="ja-JP" sz="1800" dirty="0" smtClean="0">
                    <a:latin typeface="+mj-lt"/>
                    <a:ea typeface="ＭＳ Ｐゴシック" pitchFamily="50" charset="-128"/>
                  </a:rPr>
                  <a:t>(</a:t>
                </a:r>
                <a:r>
                  <a:rPr lang="en-US" altLang="ja-JP" sz="1800" i="1" dirty="0" smtClean="0">
                    <a:latin typeface="+mj-lt"/>
                    <a:ea typeface="ＭＳ Ｐゴシック" pitchFamily="50" charset="-128"/>
                  </a:rPr>
                  <a:t>Peak position, Quenching)</a:t>
                </a:r>
              </a:p>
              <a:p>
                <a:pPr marL="914400" lvl="2" indent="0" eaLnBrk="1" hangingPunct="1">
                  <a:buNone/>
                </a:pPr>
                <a:r>
                  <a:rPr lang="en-US" altLang="ja-JP" sz="1800" i="1" dirty="0" smtClean="0">
                    <a:latin typeface="+mj-lt"/>
                    <a:ea typeface="ＭＳ Ｐゴシック" pitchFamily="50" charset="-128"/>
                  </a:rPr>
                  <a:t>     </a:t>
                </a:r>
                <a:r>
                  <a:rPr lang="en-US" altLang="ja-JP" sz="1800" dirty="0" smtClean="0">
                    <a:latin typeface="+mj-lt"/>
                    <a:ea typeface="ＭＳ Ｐゴシック" pitchFamily="50" charset="-128"/>
                  </a:rPr>
                  <a:t>IV spin monopole  (breathing </a:t>
                </a:r>
                <a:r>
                  <a:rPr lang="en-US" altLang="ja-JP" sz="1800" dirty="0" smtClean="0">
                    <a:latin typeface="+mj-lt"/>
                    <a:ea typeface="ＭＳ Ｐゴシック" pitchFamily="50" charset="-128"/>
                    <a:sym typeface="Wingdings" pitchFamily="2" charset="2"/>
                  </a:rPr>
                  <a:t> Miki-san talk</a:t>
                </a:r>
                <a:r>
                  <a:rPr lang="en-US" altLang="ja-JP" sz="1800" dirty="0" smtClean="0">
                    <a:latin typeface="+mj-lt"/>
                    <a:ea typeface="ＭＳ Ｐゴシック" pitchFamily="50" charset="-128"/>
                  </a:rPr>
                  <a:t>)</a:t>
                </a:r>
              </a:p>
              <a:p>
                <a:pPr marL="914400" lvl="2" indent="0" eaLnBrk="1" hangingPunct="1">
                  <a:buNone/>
                </a:pPr>
                <a:r>
                  <a:rPr lang="en-US" altLang="ja-JP" sz="1800" i="1" dirty="0">
                    <a:latin typeface="+mj-lt"/>
                    <a:ea typeface="ＭＳ Ｐゴシック" pitchFamily="50" charset="-128"/>
                  </a:rPr>
                  <a:t> </a:t>
                </a:r>
                <a:r>
                  <a:rPr lang="en-US" altLang="ja-JP" sz="1800" i="1" dirty="0" smtClean="0">
                    <a:latin typeface="+mj-lt"/>
                    <a:ea typeface="ＭＳ Ｐゴシック" pitchFamily="50" charset="-128"/>
                  </a:rPr>
                  <a:t>    </a:t>
                </a:r>
                <a:r>
                  <a:rPr lang="en-US" altLang="ja-JP" sz="1800" dirty="0" smtClean="0">
                    <a:latin typeface="+mj-lt"/>
                    <a:ea typeface="ＭＳ Ｐゴシック" pitchFamily="50" charset="-128"/>
                  </a:rPr>
                  <a:t>IV spin dipole (</a:t>
                </a:r>
                <a:r>
                  <a:rPr lang="en-US" altLang="ja-JP" sz="1800" dirty="0" smtClean="0">
                    <a:latin typeface="+mj-lt"/>
                    <a:ea typeface="ＭＳ Ｐゴシック" pitchFamily="50" charset="-128"/>
                    <a:sym typeface="Wingdings" pitchFamily="2" charset="2"/>
                  </a:rPr>
                  <a:t> Liang-san talk)</a:t>
                </a:r>
                <a:endParaRPr lang="en-US" altLang="ja-JP" sz="1800" i="1" dirty="0" smtClean="0">
                  <a:latin typeface="+mj-lt"/>
                  <a:ea typeface="ＭＳ Ｐゴシック" pitchFamily="50" charset="-128"/>
                </a:endParaRPr>
              </a:p>
              <a:p>
                <a:pPr lvl="1" eaLnBrk="1" hangingPunct="1"/>
                <a:r>
                  <a:rPr lang="en-US" altLang="ja-JP" sz="1800" dirty="0" smtClean="0">
                    <a:latin typeface="+mj-lt"/>
                    <a:ea typeface="ＭＳ Ｐゴシック" pitchFamily="50" charset="-128"/>
                  </a:rPr>
                  <a:t>High </a:t>
                </a:r>
                <a:r>
                  <a:rPr lang="en-US" altLang="ja-JP" sz="1800" i="1" dirty="0" smtClean="0">
                    <a:latin typeface="+mj-lt"/>
                    <a:ea typeface="ＭＳ Ｐゴシック" pitchFamily="50" charset="-128"/>
                  </a:rPr>
                  <a:t>q</a:t>
                </a:r>
                <a:r>
                  <a:rPr lang="en-US" altLang="ja-JP" sz="1800" dirty="0" smtClean="0">
                    <a:latin typeface="+mj-lt"/>
                    <a:ea typeface="ＭＳ Ｐゴシック" pitchFamily="50" charset="-128"/>
                  </a:rPr>
                  <a:t> (</a:t>
                </a:r>
                <a:r>
                  <a:rPr lang="ja-JP" altLang="en-US" sz="1800" dirty="0" smtClean="0">
                    <a:latin typeface="+mj-lt"/>
                    <a:ea typeface="ＭＳ Ｐゴシック" pitchFamily="50" charset="-128"/>
                  </a:rPr>
                  <a:t>～</a:t>
                </a:r>
                <a:r>
                  <a:rPr lang="en-US" altLang="ja-JP" sz="1800" dirty="0" smtClean="0">
                    <a:latin typeface="+mj-lt"/>
                    <a:ea typeface="ＭＳ Ｐゴシック" pitchFamily="50" charset="-128"/>
                  </a:rPr>
                  <a:t>2m</a:t>
                </a:r>
                <a:r>
                  <a:rPr lang="en-US" altLang="ja-JP" sz="1800" baseline="-25000" dirty="0" smtClean="0">
                    <a:latin typeface="+mj-lt"/>
                    <a:ea typeface="ＭＳ Ｐゴシック" pitchFamily="50" charset="-128"/>
                  </a:rPr>
                  <a:t>p</a:t>
                </a:r>
                <a:r>
                  <a:rPr lang="ja-JP" altLang="en-US" sz="1800" dirty="0" smtClean="0">
                    <a:latin typeface="+mj-lt"/>
                    <a:ea typeface="ＭＳ Ｐゴシック" pitchFamily="50" charset="-128"/>
                  </a:rPr>
                  <a:t>～</a:t>
                </a:r>
                <a:r>
                  <a:rPr lang="en-US" altLang="ja-JP" sz="1800" dirty="0" smtClean="0">
                    <a:latin typeface="+mj-lt"/>
                    <a:ea typeface="ＭＳ Ｐゴシック" pitchFamily="50" charset="-128"/>
                  </a:rPr>
                  <a:t>1.3 fm</a:t>
                </a:r>
                <a:r>
                  <a:rPr lang="en-US" altLang="ja-JP" sz="1800" baseline="30000" dirty="0" smtClean="0">
                    <a:latin typeface="+mj-lt"/>
                    <a:ea typeface="ＭＳ Ｐゴシック" pitchFamily="50" charset="-128"/>
                  </a:rPr>
                  <a:t>-1</a:t>
                </a:r>
                <a:r>
                  <a:rPr lang="en-US" altLang="ja-JP" sz="1800" dirty="0" smtClean="0">
                    <a:latin typeface="+mj-lt"/>
                    <a:ea typeface="ＭＳ Ｐゴシック" pitchFamily="50" charset="-128"/>
                  </a:rPr>
                  <a:t>)</a:t>
                </a:r>
              </a:p>
              <a:p>
                <a:pPr marL="914400" lvl="2" indent="0" eaLnBrk="1" hangingPunct="1">
                  <a:buNone/>
                </a:pPr>
                <a:r>
                  <a:rPr lang="en-US" altLang="ja-JP" sz="1800" dirty="0" smtClean="0">
                    <a:latin typeface="+mj-lt"/>
                    <a:ea typeface="ＭＳ Ｐゴシック" pitchFamily="50" charset="-128"/>
                    <a:sym typeface="Wingdings" pitchFamily="2" charset="2"/>
                  </a:rPr>
                  <a:t> </a:t>
                </a:r>
                <a:r>
                  <a:rPr lang="en-US" altLang="ja-JP" sz="1800" dirty="0" smtClean="0">
                    <a:latin typeface="+mj-lt"/>
                    <a:ea typeface="ＭＳ Ｐゴシック" pitchFamily="50" charset="-128"/>
                  </a:rPr>
                  <a:t>Pion </a:t>
                </a:r>
                <a:r>
                  <a:rPr lang="en-US" altLang="ja-JP" sz="1800" dirty="0" smtClean="0">
                    <a:latin typeface="+mj-lt"/>
                    <a:ea typeface="ＭＳ Ｐゴシック" pitchFamily="50" charset="-128"/>
                  </a:rPr>
                  <a:t>Condensation :&gt;</a:t>
                </a:r>
                <a:r>
                  <a:rPr lang="en-US" altLang="ja-JP" sz="1800" dirty="0" err="1" smtClean="0">
                    <a:latin typeface="+mj-lt"/>
                    <a:ea typeface="ＭＳ Ｐゴシック" pitchFamily="50" charset="-128"/>
                  </a:rPr>
                  <a:t>r</a:t>
                </a:r>
                <a:r>
                  <a:rPr lang="en-US" altLang="ja-JP" sz="1800" baseline="-25000" dirty="0" err="1" smtClean="0">
                    <a:latin typeface="+mj-lt"/>
                    <a:ea typeface="ＭＳ Ｐゴシック" pitchFamily="50" charset="-128"/>
                  </a:rPr>
                  <a:t>C</a:t>
                </a:r>
                <a:endParaRPr lang="en-US" altLang="ja-JP" sz="1800" baseline="-25000" dirty="0" smtClean="0">
                  <a:latin typeface="+mj-lt"/>
                  <a:ea typeface="ＭＳ Ｐゴシック" pitchFamily="50" charset="-128"/>
                </a:endParaRPr>
              </a:p>
              <a:p>
                <a:pPr lvl="2" eaLnBrk="1" hangingPunct="1">
                  <a:buFont typeface="Wingdings"/>
                  <a:buChar char="à"/>
                </a:pPr>
                <a:r>
                  <a:rPr lang="en-US" altLang="ja-JP" sz="1800" dirty="0" smtClean="0">
                    <a:latin typeface="+mj-lt"/>
                    <a:ea typeface="ＭＳ Ｐゴシック" pitchFamily="50" charset="-128"/>
                  </a:rPr>
                  <a:t>Precursor (</a:t>
                </a:r>
                <a:r>
                  <a:rPr lang="en-US" altLang="ja-JP" sz="1800" i="1" dirty="0" err="1" smtClean="0">
                    <a:latin typeface="+mj-lt"/>
                    <a:ea typeface="ＭＳ Ｐゴシック" pitchFamily="50" charset="-128"/>
                  </a:rPr>
                  <a:t>Pionic</a:t>
                </a:r>
                <a:r>
                  <a:rPr lang="en-US" altLang="ja-JP" sz="1800" i="1" dirty="0" smtClean="0">
                    <a:latin typeface="+mj-lt"/>
                    <a:ea typeface="ＭＳ Ｐゴシック" pitchFamily="50" charset="-128"/>
                  </a:rPr>
                  <a:t> </a:t>
                </a:r>
                <a:r>
                  <a:rPr lang="en-US" altLang="ja-JP" sz="1800" i="1" dirty="0" smtClean="0">
                    <a:latin typeface="+mj-lt"/>
                    <a:ea typeface="ＭＳ Ｐゴシック" pitchFamily="50" charset="-128"/>
                  </a:rPr>
                  <a:t>Enhance in </a:t>
                </a:r>
                <a:r>
                  <a:rPr lang="en-US" altLang="ja-JP" sz="1800" i="1" dirty="0" smtClean="0">
                    <a:latin typeface="+mj-lt"/>
                    <a:ea typeface="ＭＳ Ｐゴシック" pitchFamily="50" charset="-128"/>
                  </a:rPr>
                  <a:t>QES,0</a:t>
                </a:r>
                <a:r>
                  <a:rPr lang="en-US" altLang="ja-JP" sz="1800" i="1" baseline="30000" dirty="0" smtClean="0">
                    <a:latin typeface="+mj-lt"/>
                    <a:ea typeface="ＭＳ Ｐゴシック" pitchFamily="50" charset="-128"/>
                  </a:rPr>
                  <a:t>-</a:t>
                </a:r>
                <a:r>
                  <a:rPr lang="en-US" altLang="ja-JP" sz="1800" dirty="0" smtClean="0">
                    <a:latin typeface="+mj-lt"/>
                    <a:ea typeface="ＭＳ Ｐゴシック" pitchFamily="50" charset="-128"/>
                  </a:rPr>
                  <a:t>)</a:t>
                </a:r>
              </a:p>
              <a:p>
                <a:pPr marL="914400" lvl="2" indent="0" eaLnBrk="1" hangingPunct="1">
                  <a:buNone/>
                </a:pPr>
                <a:r>
                  <a:rPr lang="en-US" altLang="ja-JP" sz="1800" dirty="0" smtClean="0">
                    <a:latin typeface="+mj-lt"/>
                    <a:ea typeface="ＭＳ Ｐゴシック" pitchFamily="50" charset="-128"/>
                  </a:rPr>
                  <a:t>                                     (</a:t>
                </a:r>
                <a:r>
                  <a:rPr lang="en-US" altLang="ja-JP" sz="1800" dirty="0" smtClean="0">
                    <a:latin typeface="+mj-lt"/>
                    <a:ea typeface="ＭＳ Ｐゴシック" pitchFamily="50" charset="-128"/>
                    <a:sym typeface="Wingdings" pitchFamily="2" charset="2"/>
                  </a:rPr>
                  <a:t> </a:t>
                </a:r>
                <a:r>
                  <a:rPr lang="en-US" altLang="ja-JP" sz="1800" dirty="0" smtClean="0">
                    <a:latin typeface="+mj-lt"/>
                    <a:ea typeface="ＭＳ Ｐゴシック" pitchFamily="50" charset="-128"/>
                  </a:rPr>
                  <a:t>Dozono-san talk)</a:t>
                </a:r>
              </a:p>
              <a:p>
                <a:pPr marL="0" indent="0">
                  <a:buNone/>
                </a:pPr>
                <a:endParaRPr lang="en-US" altLang="ja-JP" sz="1800" dirty="0" smtClean="0">
                  <a:latin typeface="+mj-lt"/>
                  <a:ea typeface="ＭＳ Ｐゴシック" pitchFamily="50" charset="-128"/>
                </a:endParaRPr>
              </a:p>
            </p:txBody>
          </p:sp>
        </mc:Choice>
        <mc:Fallback>
          <p:sp>
            <p:nvSpPr>
              <p:cNvPr id="31747" name="Rectangle 6"/>
              <p:cNvSpPr>
                <a:spLocks noGrp="1" noRot="1" noChangeAspect="1" noMove="1" noResize="1" noEditPoints="1" noAdjustHandles="1" noChangeArrowheads="1" noChangeShapeType="1" noTextEdit="1"/>
              </p:cNvSpPr>
              <p:nvPr>
                <p:ph type="body" sz="half" idx="1"/>
              </p:nvPr>
            </p:nvSpPr>
            <p:spPr>
              <a:xfrm>
                <a:off x="0" y="685800"/>
                <a:ext cx="6096000" cy="5172670"/>
              </a:xfrm>
              <a:blipFill rotWithShape="1">
                <a:blip r:embed="rId3"/>
                <a:stretch>
                  <a:fillRect l="-600" t="-825" r="-100" b="-3302"/>
                </a:stretch>
              </a:blipFill>
            </p:spPr>
            <p:txBody>
              <a:bodyPr/>
              <a:lstStyle/>
              <a:p>
                <a:r>
                  <a:rPr lang="en-US">
                    <a:noFill/>
                  </a:rPr>
                  <a:t> </a:t>
                </a:r>
              </a:p>
            </p:txBody>
          </p:sp>
        </mc:Fallback>
      </mc:AlternateContent>
      <p:pic>
        <p:nvPicPr>
          <p:cNvPr id="31748" name="Picture 8" descr="qw"/>
          <p:cNvPicPr>
            <a:picLocks noGrp="1" noChangeAspect="1" noChangeArrowheads="1"/>
          </p:cNvPicPr>
          <p:nvPr>
            <p:ph sz="quarter" idx="3"/>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5715000" y="3236809"/>
            <a:ext cx="2895600" cy="3468791"/>
          </a:xfrm>
          <a:noFill/>
        </p:spPr>
      </p:pic>
      <p:sp>
        <p:nvSpPr>
          <p:cNvPr id="2" name="Oval 1"/>
          <p:cNvSpPr/>
          <p:nvPr/>
        </p:nvSpPr>
        <p:spPr>
          <a:xfrm>
            <a:off x="6057900" y="609600"/>
            <a:ext cx="2286000" cy="22098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cxnSp>
        <p:nvCxnSpPr>
          <p:cNvPr id="6" name="Straight Arrow Connector 5"/>
          <p:cNvCxnSpPr/>
          <p:nvPr/>
        </p:nvCxnSpPr>
        <p:spPr>
          <a:xfrm flipH="1" flipV="1">
            <a:off x="8305800" y="2476500"/>
            <a:ext cx="685800" cy="647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8305800" y="1847850"/>
            <a:ext cx="533400" cy="6286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315200" y="2476500"/>
            <a:ext cx="9906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315200" y="2133600"/>
            <a:ext cx="152400" cy="342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7124700" y="2133600"/>
            <a:ext cx="190500" cy="342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412607" y="1600200"/>
            <a:ext cx="893193" cy="646331"/>
          </a:xfrm>
          <a:prstGeom prst="rect">
            <a:avLst/>
          </a:prstGeom>
          <a:noFill/>
        </p:spPr>
        <p:txBody>
          <a:bodyPr wrap="none" rtlCol="0">
            <a:spAutoFit/>
          </a:bodyPr>
          <a:lstStyle/>
          <a:p>
            <a:r>
              <a:rPr lang="en-US" dirty="0" smtClean="0"/>
              <a:t>Proton </a:t>
            </a:r>
          </a:p>
          <a:p>
            <a:r>
              <a:rPr lang="en-US" dirty="0" smtClean="0"/>
              <a:t>particle</a:t>
            </a:r>
            <a:endParaRPr lang="en-US" dirty="0"/>
          </a:p>
        </p:txBody>
      </p:sp>
      <p:sp>
        <p:nvSpPr>
          <p:cNvPr id="21" name="TextBox 20"/>
          <p:cNvSpPr txBox="1"/>
          <p:nvPr/>
        </p:nvSpPr>
        <p:spPr>
          <a:xfrm>
            <a:off x="6286500" y="1639669"/>
            <a:ext cx="1020921" cy="646331"/>
          </a:xfrm>
          <a:prstGeom prst="rect">
            <a:avLst/>
          </a:prstGeom>
          <a:noFill/>
        </p:spPr>
        <p:txBody>
          <a:bodyPr wrap="none" rtlCol="0">
            <a:spAutoFit/>
          </a:bodyPr>
          <a:lstStyle/>
          <a:p>
            <a:r>
              <a:rPr lang="en-US" dirty="0" smtClean="0"/>
              <a:t>Neutron </a:t>
            </a:r>
          </a:p>
          <a:p>
            <a:r>
              <a:rPr lang="en-US" dirty="0" smtClean="0"/>
              <a:t>hole</a:t>
            </a:r>
          </a:p>
        </p:txBody>
      </p:sp>
      <mc:AlternateContent xmlns:mc="http://schemas.openxmlformats.org/markup-compatibility/2006">
        <mc:Choice xmlns:a14="http://schemas.microsoft.com/office/drawing/2010/main" Requires="a14">
          <p:sp>
            <p:nvSpPr>
              <p:cNvPr id="18" name="Rectangle 17"/>
              <p:cNvSpPr/>
              <p:nvPr/>
            </p:nvSpPr>
            <p:spPr>
              <a:xfrm>
                <a:off x="7239000" y="2526268"/>
                <a:ext cx="663900" cy="369332"/>
              </a:xfrm>
              <a:prstGeom prst="rect">
                <a:avLst/>
              </a:prstGeom>
            </p:spPr>
            <p:txBody>
              <a:bodyPr wrap="none">
                <a:spAutoFit/>
              </a:bodyPr>
              <a:lstStyle/>
              <a:p>
                <a14:m>
                  <m:oMath xmlns:m="http://schemas.openxmlformats.org/officeDocument/2006/math">
                    <m:acc>
                      <m:accPr>
                        <m:chr m:val="⃑"/>
                        <m:ctrlPr>
                          <a:rPr lang="en-US" b="1" i="1" smtClean="0">
                            <a:latin typeface="Cambria Math"/>
                            <a:ea typeface="Cambria Math"/>
                            <a:sym typeface="Symbol"/>
                          </a:rPr>
                        </m:ctrlPr>
                      </m:accPr>
                      <m:e>
                        <m:r>
                          <a:rPr lang="en-US" b="1" i="1">
                            <a:latin typeface="Cambria Math"/>
                            <a:ea typeface="Cambria Math"/>
                            <a:sym typeface="Symbol"/>
                          </a:rPr>
                          <m:t>𝝈</m:t>
                        </m:r>
                      </m:e>
                    </m:acc>
                  </m:oMath>
                </a14:m>
                <a:r>
                  <a:rPr lang="en-US" b="1" dirty="0">
                    <a:sym typeface="Symbol"/>
                  </a:rPr>
                  <a:t> </a:t>
                </a:r>
                <a14:m>
                  <m:oMath xmlns:m="http://schemas.openxmlformats.org/officeDocument/2006/math">
                    <m:sSub>
                      <m:sSubPr>
                        <m:ctrlPr>
                          <a:rPr lang="en-US" b="1" i="1" dirty="0">
                            <a:latin typeface="Cambria Math"/>
                            <a:sym typeface="Symbol"/>
                          </a:rPr>
                        </m:ctrlPr>
                      </m:sSubPr>
                      <m:e>
                        <m:r>
                          <a:rPr lang="en-US" b="1" i="1" dirty="0">
                            <a:latin typeface="Cambria Math"/>
                            <a:sym typeface="Symbol"/>
                          </a:rPr>
                          <m:t>𝒕</m:t>
                        </m:r>
                      </m:e>
                      <m:sub>
                        <m:r>
                          <a:rPr lang="en-US" b="1" i="1" dirty="0" smtClean="0">
                            <a:latin typeface="Cambria Math"/>
                            <a:sym typeface="Symbol"/>
                          </a:rPr>
                          <m:t>−</m:t>
                        </m:r>
                      </m:sub>
                    </m:sSub>
                  </m:oMath>
                </a14:m>
                <a:r>
                  <a:rPr lang="en-US" dirty="0">
                    <a:sym typeface="Symbol"/>
                  </a:rPr>
                  <a:t> </a:t>
                </a:r>
              </a:p>
            </p:txBody>
          </p:sp>
        </mc:Choice>
        <mc:Fallback>
          <p:sp>
            <p:nvSpPr>
              <p:cNvPr id="18" name="Rectangle 17"/>
              <p:cNvSpPr>
                <a:spLocks noRot="1" noChangeAspect="1" noMove="1" noResize="1" noEditPoints="1" noAdjustHandles="1" noChangeArrowheads="1" noChangeShapeType="1" noTextEdit="1"/>
              </p:cNvSpPr>
              <p:nvPr/>
            </p:nvSpPr>
            <p:spPr>
              <a:xfrm>
                <a:off x="7239000" y="2526268"/>
                <a:ext cx="663900" cy="369332"/>
              </a:xfrm>
              <a:prstGeom prst="rect">
                <a:avLst/>
              </a:prstGeom>
              <a:blipFill rotWithShape="1">
                <a:blip r:embed="rId5"/>
                <a:stretch>
                  <a:fillRect/>
                </a:stretch>
              </a:blipFill>
            </p:spPr>
            <p:txBody>
              <a:bodyPr/>
              <a:lstStyle/>
              <a:p>
                <a:r>
                  <a:rPr lang="en-US">
                    <a:noFill/>
                  </a:rPr>
                  <a:t> </a:t>
                </a:r>
              </a:p>
            </p:txBody>
          </p:sp>
        </mc:Fallback>
      </mc:AlternateContent>
      <p:sp>
        <p:nvSpPr>
          <p:cNvPr id="19" name="Rectangle 18"/>
          <p:cNvSpPr/>
          <p:nvPr/>
        </p:nvSpPr>
        <p:spPr>
          <a:xfrm>
            <a:off x="152400" y="5858470"/>
            <a:ext cx="5029200" cy="92333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US" altLang="ja-JP" b="1" dirty="0" smtClean="0">
                <a:ea typeface="ＭＳ Ｐゴシック" pitchFamily="50" charset="-128"/>
              </a:rPr>
              <a:t>Basic </a:t>
            </a:r>
            <a:r>
              <a:rPr lang="en-US" altLang="ja-JP" b="1" dirty="0">
                <a:ea typeface="ＭＳ Ｐゴシック" pitchFamily="50" charset="-128"/>
              </a:rPr>
              <a:t>questions</a:t>
            </a:r>
            <a:r>
              <a:rPr lang="en-US" altLang="ja-JP" b="1" dirty="0" smtClean="0">
                <a:ea typeface="ＭＳ Ｐゴシック" pitchFamily="50" charset="-128"/>
              </a:rPr>
              <a:t>:</a:t>
            </a:r>
            <a:endParaRPr lang="en-US" altLang="ja-JP" dirty="0">
              <a:ea typeface="ＭＳ Ｐゴシック" pitchFamily="50" charset="-128"/>
              <a:sym typeface="Wingdings" pitchFamily="2" charset="2"/>
            </a:endParaRPr>
          </a:p>
          <a:p>
            <a:r>
              <a:rPr lang="en-US" altLang="ja-JP" dirty="0" smtClean="0">
                <a:ea typeface="ＭＳ Ｐゴシック" pitchFamily="50" charset="-128"/>
              </a:rPr>
              <a:t>Does </a:t>
            </a:r>
            <a:r>
              <a:rPr lang="en-US" altLang="ja-JP" dirty="0">
                <a:ea typeface="ＭＳ Ｐゴシック" pitchFamily="50" charset="-128"/>
              </a:rPr>
              <a:t>this understanding </a:t>
            </a:r>
            <a:r>
              <a:rPr lang="en-US" altLang="ja-JP" dirty="0" smtClean="0">
                <a:ea typeface="ＭＳ Ｐゴシック" pitchFamily="50" charset="-128"/>
              </a:rPr>
              <a:t>holds for unstable?</a:t>
            </a:r>
            <a:endParaRPr lang="en-US" altLang="ja-JP" dirty="0">
              <a:ea typeface="ＭＳ Ｐゴシック" pitchFamily="50" charset="-128"/>
            </a:endParaRPr>
          </a:p>
          <a:p>
            <a:r>
              <a:rPr lang="en-US" altLang="ja-JP" dirty="0" smtClean="0">
                <a:ea typeface="ＭＳ Ｐゴシック" pitchFamily="50" charset="-128"/>
              </a:rPr>
              <a:t>Effect due to particle-particle </a:t>
            </a:r>
            <a:r>
              <a:rPr lang="en-US" altLang="ja-JP" dirty="0">
                <a:ea typeface="ＭＳ Ｐゴシック" pitchFamily="50" charset="-128"/>
              </a:rPr>
              <a:t>residual </a:t>
            </a:r>
            <a:r>
              <a:rPr lang="en-US" altLang="ja-JP" dirty="0" smtClean="0">
                <a:ea typeface="ＭＳ Ｐゴシック" pitchFamily="50" charset="-128"/>
              </a:rPr>
              <a:t>interactions</a:t>
            </a:r>
            <a:endParaRPr lang="en-US" dirty="0"/>
          </a:p>
        </p:txBody>
      </p:sp>
      <p:sp>
        <p:nvSpPr>
          <p:cNvPr id="20" name="Rectangle 19"/>
          <p:cNvSpPr/>
          <p:nvPr/>
        </p:nvSpPr>
        <p:spPr>
          <a:xfrm>
            <a:off x="5867400" y="5943600"/>
            <a:ext cx="609600" cy="743129"/>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181600" y="5638800"/>
            <a:ext cx="956096" cy="369332"/>
          </a:xfrm>
          <a:prstGeom prst="rect">
            <a:avLst/>
          </a:prstGeom>
          <a:noFill/>
        </p:spPr>
        <p:txBody>
          <a:bodyPr wrap="none" rtlCol="0">
            <a:spAutoFit/>
          </a:bodyPr>
          <a:lstStyle/>
          <a:p>
            <a:r>
              <a:rPr lang="en-US" dirty="0" smtClean="0"/>
              <a:t>This talk</a:t>
            </a:r>
            <a:endParaRPr lang="en-US" dirty="0"/>
          </a:p>
        </p:txBody>
      </p:sp>
      <p:sp>
        <p:nvSpPr>
          <p:cNvPr id="25" name="Down Arrow 24"/>
          <p:cNvSpPr/>
          <p:nvPr/>
        </p:nvSpPr>
        <p:spPr>
          <a:xfrm rot="10800000">
            <a:off x="7069707" y="1381054"/>
            <a:ext cx="342900" cy="3715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591300" y="762000"/>
            <a:ext cx="1373581" cy="646331"/>
          </a:xfrm>
          <a:prstGeom prst="rect">
            <a:avLst/>
          </a:prstGeom>
          <a:noFill/>
        </p:spPr>
        <p:txBody>
          <a:bodyPr wrap="none" rtlCol="0">
            <a:spAutoFit/>
          </a:bodyPr>
          <a:lstStyle/>
          <a:p>
            <a:r>
              <a:rPr lang="en-US" dirty="0" smtClean="0"/>
              <a:t>Propagation </a:t>
            </a:r>
          </a:p>
          <a:p>
            <a:r>
              <a:rPr lang="en-US" dirty="0" smtClean="0">
                <a:sym typeface="Wingdings" pitchFamily="2" charset="2"/>
              </a:rPr>
              <a:t> response </a:t>
            </a:r>
            <a:endParaRPr lang="en-US" dirty="0"/>
          </a:p>
        </p:txBody>
      </p:sp>
    </p:spTree>
    <p:extLst>
      <p:ext uri="{BB962C8B-B14F-4D97-AF65-F5344CB8AC3E}">
        <p14:creationId xmlns:p14="http://schemas.microsoft.com/office/powerpoint/2010/main" val="4012159754"/>
      </p:ext>
    </p:extLst>
  </p:cSld>
  <p:clrMapOvr>
    <a:masterClrMapping/>
  </p:clrMapOvr>
  <mc:AlternateContent xmlns:mc="http://schemas.openxmlformats.org/markup-compatibility/2006">
    <mc:Choice xmlns:p14="http://schemas.microsoft.com/office/powerpoint/2010/main" Requires="p14">
      <p:transition spd="slow" p14:dur="2000" advTm="1880"/>
    </mc:Choice>
    <mc:Fallback>
      <p:transition spd="slow" advTm="188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Arrow Connector 28"/>
          <p:cNvCxnSpPr/>
          <p:nvPr/>
        </p:nvCxnSpPr>
        <p:spPr>
          <a:xfrm rot="5400000" flipH="1" flipV="1">
            <a:off x="5524500" y="3243263"/>
            <a:ext cx="1295400" cy="609600"/>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pic>
        <p:nvPicPr>
          <p:cNvPr id="11" name="Picture 10" descr="pn.png"/>
          <p:cNvPicPr>
            <a:picLocks noChangeAspect="1"/>
          </p:cNvPicPr>
          <p:nvPr/>
        </p:nvPicPr>
        <p:blipFill rotWithShape="1">
          <a:blip r:embed="rId3" cstate="print"/>
          <a:srcRect l="8466" t="37453" r="15724" b="41304"/>
          <a:stretch/>
        </p:blipFill>
        <p:spPr>
          <a:xfrm>
            <a:off x="214394" y="3536949"/>
            <a:ext cx="4510006" cy="1029494"/>
          </a:xfrm>
          <a:prstGeom prst="rect">
            <a:avLst/>
          </a:prstGeom>
        </p:spPr>
      </p:pic>
      <p:sp>
        <p:nvSpPr>
          <p:cNvPr id="2" name="Title 1"/>
          <p:cNvSpPr>
            <a:spLocks noGrp="1"/>
          </p:cNvSpPr>
          <p:nvPr>
            <p:ph type="title"/>
          </p:nvPr>
        </p:nvSpPr>
        <p:spPr>
          <a:xfrm>
            <a:off x="0" y="152400"/>
            <a:ext cx="9144000" cy="1143000"/>
          </a:xfrm>
        </p:spPr>
        <p:txBody>
          <a:bodyPr>
            <a:noAutofit/>
          </a:bodyPr>
          <a:lstStyle/>
          <a:p>
            <a:r>
              <a:rPr lang="en-US" sz="2800" dirty="0" smtClean="0"/>
              <a:t>Charge-Exchange (CE) (</a:t>
            </a:r>
            <a:r>
              <a:rPr lang="en-US" sz="2800" dirty="0" err="1" smtClean="0"/>
              <a:t>p,n</a:t>
            </a:r>
            <a:r>
              <a:rPr lang="en-US" sz="2800" dirty="0" smtClean="0"/>
              <a:t>) reaction: </a:t>
            </a:r>
            <a:br>
              <a:rPr lang="en-US" sz="2800" dirty="0" smtClean="0"/>
            </a:br>
            <a:r>
              <a:rPr lang="en-US" sz="2800" dirty="0" smtClean="0"/>
              <a:t>a tool for studying Gamow-Teller strengths</a:t>
            </a:r>
            <a:endParaRPr lang="en-US" sz="2800" dirty="0"/>
          </a:p>
        </p:txBody>
      </p:sp>
      <p:sp>
        <p:nvSpPr>
          <p:cNvPr id="12" name="TextBox 11"/>
          <p:cNvSpPr txBox="1"/>
          <p:nvPr/>
        </p:nvSpPr>
        <p:spPr>
          <a:xfrm>
            <a:off x="381000" y="4800600"/>
            <a:ext cx="8458200" cy="1323439"/>
          </a:xfrm>
          <a:prstGeom prst="rect">
            <a:avLst/>
          </a:prstGeom>
          <a:noFill/>
        </p:spPr>
        <p:txBody>
          <a:bodyPr wrap="square" rtlCol="0">
            <a:spAutoFit/>
          </a:bodyPr>
          <a:lstStyle/>
          <a:p>
            <a:r>
              <a:rPr lang="en-US" sz="2000" b="1" dirty="0" smtClean="0"/>
              <a:t>Proportionality between Gamow-Teller strength (B(GT)) and cross section</a:t>
            </a:r>
          </a:p>
          <a:p>
            <a:pPr>
              <a:buFont typeface="Arial" pitchFamily="34" charset="0"/>
              <a:buChar char="•"/>
            </a:pPr>
            <a:r>
              <a:rPr lang="en-US" sz="2000" dirty="0" smtClean="0"/>
              <a:t> calibrated with transitions for which B(GT) is known from </a:t>
            </a:r>
            <a:r>
              <a:rPr lang="el-GR" sz="2000" dirty="0" smtClean="0"/>
              <a:t>β</a:t>
            </a:r>
            <a:r>
              <a:rPr lang="en-US" sz="2000" dirty="0" smtClean="0"/>
              <a:t>-decay</a:t>
            </a:r>
          </a:p>
          <a:p>
            <a:pPr>
              <a:buFont typeface="Arial" pitchFamily="34" charset="0"/>
              <a:buChar char="•"/>
            </a:pPr>
            <a:r>
              <a:rPr lang="en-US" sz="2000" dirty="0"/>
              <a:t> </a:t>
            </a:r>
            <a:r>
              <a:rPr lang="en-US" sz="2000" dirty="0" smtClean="0">
                <a:sym typeface="Symbol"/>
              </a:rPr>
              <a:t>B(GT) ~ 10</a:t>
            </a:r>
            <a:r>
              <a:rPr lang="en-US" sz="2000" dirty="0" smtClean="0">
                <a:sym typeface="Symbol"/>
              </a:rPr>
              <a:t>% </a:t>
            </a:r>
            <a:r>
              <a:rPr lang="en-US" sz="2000" dirty="0" smtClean="0">
                <a:sym typeface="Wingdings" pitchFamily="2" charset="2"/>
              </a:rPr>
              <a:t> </a:t>
            </a:r>
            <a:r>
              <a:rPr lang="en-US" sz="2000" dirty="0" smtClean="0">
                <a:sym typeface="Wingdings" pitchFamily="2" charset="2"/>
              </a:rPr>
              <a:t>Can determine B(GT) distribution up to a high energy (a few tens MeV</a:t>
            </a:r>
            <a:r>
              <a:rPr lang="en-US" sz="2000" dirty="0" smtClean="0">
                <a:sym typeface="Wingdings" pitchFamily="2" charset="2"/>
              </a:rPr>
              <a:t>)</a:t>
            </a:r>
            <a:endParaRPr lang="en-US" sz="2000" dirty="0" smtClean="0"/>
          </a:p>
        </p:txBody>
      </p:sp>
      <mc:AlternateContent xmlns:mc="http://schemas.openxmlformats.org/markup-compatibility/2006">
        <mc:Choice xmlns:a14="http://schemas.microsoft.com/office/drawing/2010/main" Requires="a14">
          <p:sp>
            <p:nvSpPr>
              <p:cNvPr id="14" name="TextBox 13"/>
              <p:cNvSpPr txBox="1"/>
              <p:nvPr/>
            </p:nvSpPr>
            <p:spPr>
              <a:xfrm>
                <a:off x="287138" y="1259183"/>
                <a:ext cx="4392613" cy="2316660"/>
              </a:xfrm>
              <a:prstGeom prst="rect">
                <a:avLst/>
              </a:prstGeom>
              <a:noFill/>
            </p:spPr>
            <p:txBody>
              <a:bodyPr wrap="none" rtlCol="0">
                <a:spAutoFit/>
              </a:bodyPr>
              <a:lstStyle/>
              <a:p>
                <a:r>
                  <a:rPr lang="en-US" sz="2400" b="1" dirty="0" smtClean="0"/>
                  <a:t>Gamow-Teller transition </a:t>
                </a:r>
              </a:p>
              <a:p>
                <a:r>
                  <a:rPr lang="en-US" sz="2400" dirty="0" smtClean="0">
                    <a:sym typeface="Symbol"/>
                  </a:rPr>
                  <a:t>	</a:t>
                </a:r>
                <a:r>
                  <a:rPr lang="en-US" sz="2400" dirty="0">
                    <a:sym typeface="Symbol"/>
                  </a:rPr>
                  <a:t>T=1, </a:t>
                </a:r>
                <a:r>
                  <a:rPr lang="en-US" sz="2400" dirty="0" smtClean="0">
                    <a:sym typeface="Symbol"/>
                  </a:rPr>
                  <a:t>S=1,L=0</a:t>
                </a:r>
              </a:p>
              <a:p>
                <a:r>
                  <a:rPr lang="en-US" sz="2400" b="1" dirty="0" smtClean="0">
                    <a:sym typeface="Symbol"/>
                  </a:rPr>
                  <a:t>	</a:t>
                </a:r>
                <a:r>
                  <a:rPr lang="en-US" sz="2400" dirty="0" smtClean="0">
                    <a:sym typeface="Symbol"/>
                  </a:rPr>
                  <a:t>induced by</a:t>
                </a:r>
                <a:r>
                  <a:rPr lang="en-US" sz="2400" b="1" dirty="0" smtClean="0">
                    <a:sym typeface="Symbol"/>
                  </a:rPr>
                  <a:t> </a:t>
                </a:r>
                <a14:m>
                  <m:oMath xmlns:m="http://schemas.openxmlformats.org/officeDocument/2006/math">
                    <m:acc>
                      <m:accPr>
                        <m:chr m:val="⃑"/>
                        <m:ctrlPr>
                          <a:rPr lang="en-US" sz="2400" b="1" i="1" smtClean="0">
                            <a:latin typeface="Cambria Math"/>
                            <a:ea typeface="Cambria Math"/>
                            <a:sym typeface="Symbol"/>
                          </a:rPr>
                        </m:ctrlPr>
                      </m:accPr>
                      <m:e>
                        <m:r>
                          <a:rPr lang="en-US" sz="2400" b="1" i="1" smtClean="0">
                            <a:latin typeface="Cambria Math"/>
                            <a:ea typeface="Cambria Math"/>
                            <a:sym typeface="Symbol"/>
                          </a:rPr>
                          <m:t>𝝈</m:t>
                        </m:r>
                      </m:e>
                    </m:acc>
                  </m:oMath>
                </a14:m>
                <a:r>
                  <a:rPr lang="en-US" sz="2400" b="1" dirty="0" smtClean="0">
                    <a:sym typeface="Symbol"/>
                  </a:rPr>
                  <a:t> </a:t>
                </a:r>
                <a14:m>
                  <m:oMath xmlns:m="http://schemas.openxmlformats.org/officeDocument/2006/math">
                    <m:sSub>
                      <m:sSubPr>
                        <m:ctrlPr>
                          <a:rPr lang="en-US" sz="2400" b="1" i="1" dirty="0" smtClean="0">
                            <a:latin typeface="Cambria Math"/>
                            <a:sym typeface="Symbol"/>
                          </a:rPr>
                        </m:ctrlPr>
                      </m:sSubPr>
                      <m:e>
                        <m:r>
                          <a:rPr lang="en-US" sz="2400" b="1" i="1" dirty="0" smtClean="0">
                            <a:latin typeface="Cambria Math"/>
                            <a:sym typeface="Symbol"/>
                          </a:rPr>
                          <m:t>𝒕</m:t>
                        </m:r>
                      </m:e>
                      <m:sub>
                        <m:r>
                          <a:rPr lang="en-US" sz="2400" b="1" i="1" dirty="0" smtClean="0">
                            <a:latin typeface="Cambria Math"/>
                            <a:ea typeface="Cambria Math"/>
                            <a:sym typeface="Symbol"/>
                          </a:rPr>
                          <m:t>±</m:t>
                        </m:r>
                      </m:sub>
                    </m:sSub>
                  </m:oMath>
                </a14:m>
                <a:endParaRPr lang="en-US" sz="2400" b="1" dirty="0" smtClean="0"/>
              </a:p>
              <a:p>
                <a:r>
                  <a:rPr lang="en-US" sz="2400" b="1" dirty="0" smtClean="0"/>
                  <a:t>	</a:t>
                </a:r>
                <a:r>
                  <a:rPr lang="en-US" sz="2400" dirty="0" smtClean="0"/>
                  <a:t>strength :</a:t>
                </a:r>
                <a:r>
                  <a:rPr lang="en-US" sz="2400" b="1" dirty="0" smtClean="0"/>
                  <a:t> B(GT)</a:t>
                </a:r>
              </a:p>
              <a:p>
                <a:r>
                  <a:rPr lang="en-US" sz="2400" b="1" dirty="0">
                    <a:sym typeface="Wingdings" pitchFamily="2" charset="2"/>
                  </a:rPr>
                  <a:t>	</a:t>
                </a:r>
                <a:r>
                  <a:rPr lang="en-US" sz="2400" b="1" dirty="0" smtClean="0">
                    <a:sym typeface="Wingdings" pitchFamily="2" charset="2"/>
                  </a:rPr>
                  <a:t> </a:t>
                </a:r>
                <a:r>
                  <a:rPr lang="en-US" sz="2400" dirty="0" smtClean="0">
                    <a:sym typeface="Wingdings" pitchFamily="2" charset="2"/>
                  </a:rPr>
                  <a:t>allowed </a:t>
                </a:r>
                <a:r>
                  <a:rPr lang="el-GR" sz="2400" dirty="0" smtClean="0"/>
                  <a:t>β</a:t>
                </a:r>
                <a:r>
                  <a:rPr lang="en-US" sz="2400" dirty="0" smtClean="0"/>
                  <a:t>-decay </a:t>
                </a:r>
              </a:p>
              <a:p>
                <a:r>
                  <a:rPr lang="en-US" sz="2400" b="1" dirty="0" smtClean="0"/>
                  <a:t>CE (</a:t>
                </a:r>
                <a:r>
                  <a:rPr lang="en-US" sz="2400" b="1" dirty="0" err="1" smtClean="0"/>
                  <a:t>p,n</a:t>
                </a:r>
                <a:r>
                  <a:rPr lang="en-US" sz="2400" b="1" dirty="0" smtClean="0"/>
                  <a:t>) reaction at 100-300 MeV</a:t>
                </a:r>
              </a:p>
            </p:txBody>
          </p:sp>
        </mc:Choice>
        <mc:Fallback>
          <p:sp>
            <p:nvSpPr>
              <p:cNvPr id="14" name="TextBox 13"/>
              <p:cNvSpPr txBox="1">
                <a:spLocks noRot="1" noChangeAspect="1" noMove="1" noResize="1" noEditPoints="1" noAdjustHandles="1" noChangeArrowheads="1" noChangeShapeType="1" noTextEdit="1"/>
              </p:cNvSpPr>
              <p:nvPr/>
            </p:nvSpPr>
            <p:spPr>
              <a:xfrm>
                <a:off x="287138" y="1259183"/>
                <a:ext cx="4392613" cy="2316660"/>
              </a:xfrm>
              <a:prstGeom prst="rect">
                <a:avLst/>
              </a:prstGeom>
              <a:blipFill rotWithShape="1">
                <a:blip r:embed="rId4"/>
                <a:stretch>
                  <a:fillRect l="-2080" t="-2105" r="-1248" b="-5000"/>
                </a:stretch>
              </a:blipFill>
            </p:spPr>
            <p:txBody>
              <a:bodyPr/>
              <a:lstStyle/>
              <a:p>
                <a:r>
                  <a:rPr lang="en-US">
                    <a:noFill/>
                  </a:rPr>
                  <a:t> </a:t>
                </a:r>
              </a:p>
            </p:txBody>
          </p:sp>
        </mc:Fallback>
      </mc:AlternateContent>
      <p:cxnSp>
        <p:nvCxnSpPr>
          <p:cNvPr id="9" name="Straight Connector 8"/>
          <p:cNvCxnSpPr/>
          <p:nvPr/>
        </p:nvCxnSpPr>
        <p:spPr>
          <a:xfrm>
            <a:off x="5410200" y="4195763"/>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477000" y="3509963"/>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477000" y="3052763"/>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477000" y="2900363"/>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477000" y="2671763"/>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477000" y="2138363"/>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477000" y="1985963"/>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flipH="1" flipV="1">
            <a:off x="6211094" y="2938463"/>
            <a:ext cx="2514600" cy="1588"/>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a:off x="6019800" y="3738563"/>
            <a:ext cx="685800" cy="2286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324600" y="3826431"/>
            <a:ext cx="1048685" cy="369332"/>
          </a:xfrm>
          <a:prstGeom prst="rect">
            <a:avLst/>
          </a:prstGeom>
          <a:noFill/>
        </p:spPr>
        <p:txBody>
          <a:bodyPr wrap="none" rtlCol="0">
            <a:spAutoFit/>
          </a:bodyPr>
          <a:lstStyle/>
          <a:p>
            <a:r>
              <a:rPr lang="el-GR" b="1" dirty="0" smtClean="0">
                <a:solidFill>
                  <a:srgbClr val="FF0000"/>
                </a:solidFill>
              </a:rPr>
              <a:t>β</a:t>
            </a:r>
            <a:r>
              <a:rPr lang="en-US" b="1" dirty="0" smtClean="0">
                <a:solidFill>
                  <a:srgbClr val="FF0000"/>
                </a:solidFill>
              </a:rPr>
              <a:t>-decay</a:t>
            </a:r>
            <a:endParaRPr lang="en-US" b="1" dirty="0">
              <a:solidFill>
                <a:srgbClr val="FF0000"/>
              </a:solidFill>
            </a:endParaRPr>
          </a:p>
        </p:txBody>
      </p:sp>
      <p:cxnSp>
        <p:nvCxnSpPr>
          <p:cNvPr id="26" name="Straight Arrow Connector 25"/>
          <p:cNvCxnSpPr/>
          <p:nvPr/>
        </p:nvCxnSpPr>
        <p:spPr>
          <a:xfrm rot="5400000" flipH="1" flipV="1">
            <a:off x="5829300" y="3548063"/>
            <a:ext cx="685800" cy="609600"/>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5400000" flipH="1" flipV="1">
            <a:off x="5600700" y="3319463"/>
            <a:ext cx="1143000" cy="609600"/>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5400000" flipH="1" flipV="1">
            <a:off x="5410200" y="3128963"/>
            <a:ext cx="1524000" cy="609600"/>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5400000" flipH="1" flipV="1">
            <a:off x="5143500" y="2862263"/>
            <a:ext cx="2057400" cy="609600"/>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5400000" flipH="1" flipV="1">
            <a:off x="5067300" y="2786063"/>
            <a:ext cx="2209800" cy="609600"/>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630064" y="2900363"/>
            <a:ext cx="542136" cy="400110"/>
          </a:xfrm>
          <a:prstGeom prst="rect">
            <a:avLst/>
          </a:prstGeom>
          <a:noFill/>
        </p:spPr>
        <p:txBody>
          <a:bodyPr wrap="none" rtlCol="0">
            <a:spAutoFit/>
          </a:bodyPr>
          <a:lstStyle/>
          <a:p>
            <a:r>
              <a:rPr lang="en-US" sz="2000" b="1" dirty="0" smtClean="0">
                <a:solidFill>
                  <a:srgbClr val="0000FF"/>
                </a:solidFill>
              </a:rPr>
              <a:t>CE</a:t>
            </a:r>
            <a:endParaRPr lang="en-US" sz="2000" b="1" dirty="0">
              <a:solidFill>
                <a:srgbClr val="0000FF"/>
              </a:solidFill>
            </a:endParaRPr>
          </a:p>
        </p:txBody>
      </p:sp>
      <p:sp>
        <p:nvSpPr>
          <p:cNvPr id="39" name="TextBox 38"/>
          <p:cNvSpPr txBox="1"/>
          <p:nvPr/>
        </p:nvSpPr>
        <p:spPr>
          <a:xfrm>
            <a:off x="5638800" y="4271963"/>
            <a:ext cx="543739" cy="369332"/>
          </a:xfrm>
          <a:prstGeom prst="rect">
            <a:avLst/>
          </a:prstGeom>
          <a:noFill/>
        </p:spPr>
        <p:txBody>
          <a:bodyPr wrap="none" rtlCol="0">
            <a:spAutoFit/>
          </a:bodyPr>
          <a:lstStyle/>
          <a:p>
            <a:r>
              <a:rPr lang="en-US" dirty="0" smtClean="0"/>
              <a:t>A,Z</a:t>
            </a:r>
            <a:endParaRPr lang="en-US" dirty="0"/>
          </a:p>
        </p:txBody>
      </p:sp>
      <p:sp>
        <p:nvSpPr>
          <p:cNvPr id="40" name="TextBox 39"/>
          <p:cNvSpPr txBox="1"/>
          <p:nvPr/>
        </p:nvSpPr>
        <p:spPr>
          <a:xfrm>
            <a:off x="6516583" y="4271963"/>
            <a:ext cx="798617" cy="369332"/>
          </a:xfrm>
          <a:prstGeom prst="rect">
            <a:avLst/>
          </a:prstGeom>
          <a:noFill/>
        </p:spPr>
        <p:txBody>
          <a:bodyPr wrap="none" rtlCol="0">
            <a:spAutoFit/>
          </a:bodyPr>
          <a:lstStyle/>
          <a:p>
            <a:r>
              <a:rPr lang="en-US" dirty="0" smtClean="0"/>
              <a:t>A,Z±1</a:t>
            </a:r>
            <a:endParaRPr lang="en-US" dirty="0"/>
          </a:p>
        </p:txBody>
      </p:sp>
      <p:sp>
        <p:nvSpPr>
          <p:cNvPr id="41" name="TextBox 40"/>
          <p:cNvSpPr txBox="1"/>
          <p:nvPr/>
        </p:nvSpPr>
        <p:spPr>
          <a:xfrm rot="5400000">
            <a:off x="7207273" y="4023303"/>
            <a:ext cx="889987" cy="369332"/>
          </a:xfrm>
          <a:prstGeom prst="rect">
            <a:avLst/>
          </a:prstGeom>
          <a:noFill/>
        </p:spPr>
        <p:txBody>
          <a:bodyPr wrap="none" rtlCol="0">
            <a:spAutoFit/>
          </a:bodyPr>
          <a:lstStyle/>
          <a:p>
            <a:r>
              <a:rPr lang="en-US" dirty="0" smtClean="0"/>
              <a:t>energy</a:t>
            </a:r>
            <a:endParaRPr lang="en-US" dirty="0"/>
          </a:p>
        </p:txBody>
      </p:sp>
      <p:sp>
        <p:nvSpPr>
          <p:cNvPr id="3" name="Right Brace 2"/>
          <p:cNvSpPr/>
          <p:nvPr/>
        </p:nvSpPr>
        <p:spPr>
          <a:xfrm>
            <a:off x="7608333" y="1790998"/>
            <a:ext cx="184667" cy="141416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p:cNvSpPr txBox="1"/>
          <p:nvPr/>
        </p:nvSpPr>
        <p:spPr>
          <a:xfrm rot="5400000">
            <a:off x="6785354" y="2382978"/>
            <a:ext cx="2648225" cy="369332"/>
          </a:xfrm>
          <a:prstGeom prst="rect">
            <a:avLst/>
          </a:prstGeom>
          <a:noFill/>
        </p:spPr>
        <p:txBody>
          <a:bodyPr wrap="none" rtlCol="0">
            <a:spAutoFit/>
          </a:bodyPr>
          <a:lstStyle/>
          <a:p>
            <a:r>
              <a:rPr lang="en-US" dirty="0" smtClean="0"/>
              <a:t>Cannot access by </a:t>
            </a:r>
            <a:r>
              <a:rPr lang="el-GR" dirty="0"/>
              <a:t>β</a:t>
            </a:r>
            <a:r>
              <a:rPr lang="en-US" dirty="0" smtClean="0"/>
              <a:t>-decay </a:t>
            </a:r>
            <a:endParaRPr lang="en-US" dirty="0"/>
          </a:p>
        </p:txBody>
      </p:sp>
      <p:cxnSp>
        <p:nvCxnSpPr>
          <p:cNvPr id="6" name="Straight Connector 5"/>
          <p:cNvCxnSpPr/>
          <p:nvPr/>
        </p:nvCxnSpPr>
        <p:spPr>
          <a:xfrm>
            <a:off x="5105400" y="1219200"/>
            <a:ext cx="0" cy="3124200"/>
          </a:xfrm>
          <a:prstGeom prst="line">
            <a:avLst/>
          </a:prstGeo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30" name="Picture 29" descr="C:\Documents and Settings\謙太郎\デスクトップ\fl.jpg"/>
          <p:cNvPicPr>
            <a:picLocks noChangeAspect="1" noChangeArrowheads="1"/>
          </p:cNvPicPr>
          <p:nvPr/>
        </p:nvPicPr>
        <p:blipFill>
          <a:blip r:embed="rId5" cstate="print"/>
          <a:srcRect/>
          <a:stretch>
            <a:fillRect/>
          </a:stretch>
        </p:blipFill>
        <p:spPr bwMode="auto">
          <a:xfrm>
            <a:off x="5471160" y="1219200"/>
            <a:ext cx="2976562" cy="3667125"/>
          </a:xfrm>
          <a:prstGeom prst="rect">
            <a:avLst/>
          </a:prstGeom>
          <a:noFill/>
          <a:ln w="9525">
            <a:noFill/>
            <a:miter lim="800000"/>
            <a:headEnd/>
            <a:tailEnd/>
          </a:ln>
        </p:spPr>
      </p:pic>
      <p:sp>
        <p:nvSpPr>
          <p:cNvPr id="5" name="Left-Right Arrow 4"/>
          <p:cNvSpPr/>
          <p:nvPr/>
        </p:nvSpPr>
        <p:spPr>
          <a:xfrm>
            <a:off x="6751733" y="2411493"/>
            <a:ext cx="608076" cy="260270"/>
          </a:xfrm>
          <a:prstGeom prst="lef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79657" y="6124038"/>
            <a:ext cx="8307143"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smtClean="0"/>
              <a:t>This powerful probe has been applied only to stable nuclei or to a few low-lying states in unstable light nuclei </a:t>
            </a:r>
            <a:endParaRPr lang="en-US" dirty="0"/>
          </a:p>
        </p:txBody>
      </p:sp>
    </p:spTree>
    <p:extLst>
      <p:ext uri="{BB962C8B-B14F-4D97-AF65-F5344CB8AC3E}">
        <p14:creationId xmlns:p14="http://schemas.microsoft.com/office/powerpoint/2010/main" val="1572986159"/>
      </p:ext>
    </p:extLst>
  </p:cSld>
  <p:clrMapOvr>
    <a:masterClrMapping/>
  </p:clrMapOvr>
  <mc:AlternateContent xmlns:mc="http://schemas.openxmlformats.org/markup-compatibility/2006" xmlns:p14="http://schemas.microsoft.com/office/powerpoint/2010/main">
    <mc:Choice Requires="p14">
      <p:transition spd="slow" p14:dur="2000" advTm="2131"/>
    </mc:Choice>
    <mc:Fallback xmlns="">
      <p:transition spd="slow" advTm="213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0838"/>
            <a:ext cx="8229600" cy="944562"/>
          </a:xfrm>
        </p:spPr>
        <p:txBody>
          <a:bodyPr>
            <a:normAutofit fontScale="90000"/>
          </a:bodyPr>
          <a:lstStyle/>
          <a:p>
            <a:r>
              <a:rPr lang="en-US" dirty="0" smtClean="0"/>
              <a:t>The first case, </a:t>
            </a:r>
            <a:r>
              <a:rPr lang="en-US" baseline="30000" dirty="0" smtClean="0"/>
              <a:t>56</a:t>
            </a:r>
            <a:r>
              <a:rPr lang="en-US" dirty="0" smtClean="0"/>
              <a:t>Ni </a:t>
            </a:r>
            <a:r>
              <a:rPr lang="en-US" dirty="0"/>
              <a:t/>
            </a:r>
            <a:br>
              <a:rPr lang="en-US" dirty="0"/>
            </a:br>
            <a:r>
              <a:rPr lang="en-US" dirty="0" smtClean="0"/>
              <a:t>a </a:t>
            </a:r>
            <a:r>
              <a:rPr lang="en-US" dirty="0" smtClean="0"/>
              <a:t>key nucleus in Fe region</a:t>
            </a:r>
            <a:endParaRPr lang="en-US" baseline="30000" dirty="0"/>
          </a:p>
        </p:txBody>
      </p:sp>
      <p:grpSp>
        <p:nvGrpSpPr>
          <p:cNvPr id="120" name="Group 119"/>
          <p:cNvGrpSpPr/>
          <p:nvPr/>
        </p:nvGrpSpPr>
        <p:grpSpPr>
          <a:xfrm>
            <a:off x="4730091" y="1219200"/>
            <a:ext cx="4109109" cy="3981510"/>
            <a:chOff x="4572000" y="2590800"/>
            <a:chExt cx="4109109" cy="3981510"/>
          </a:xfrm>
        </p:grpSpPr>
        <p:grpSp>
          <p:nvGrpSpPr>
            <p:cNvPr id="80" name="Group 79"/>
            <p:cNvGrpSpPr/>
            <p:nvPr/>
          </p:nvGrpSpPr>
          <p:grpSpPr>
            <a:xfrm>
              <a:off x="4572000" y="2590800"/>
              <a:ext cx="3682418" cy="3981510"/>
              <a:chOff x="5029200" y="228600"/>
              <a:chExt cx="3682418" cy="3981510"/>
            </a:xfrm>
          </p:grpSpPr>
          <p:sp>
            <p:nvSpPr>
              <p:cNvPr id="71" name="Rounded Rectangle 70"/>
              <p:cNvSpPr/>
              <p:nvPr/>
            </p:nvSpPr>
            <p:spPr>
              <a:xfrm>
                <a:off x="7239000" y="1676400"/>
                <a:ext cx="838200" cy="20574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a:off x="5638800" y="1676400"/>
                <a:ext cx="838200" cy="20574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p:cNvCxnSpPr/>
              <p:nvPr/>
            </p:nvCxnSpPr>
            <p:spPr>
              <a:xfrm>
                <a:off x="5562600" y="3657600"/>
                <a:ext cx="990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5562600" y="3200400"/>
                <a:ext cx="990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562600" y="2743200"/>
                <a:ext cx="990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562600" y="2514600"/>
                <a:ext cx="990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562600" y="1752600"/>
                <a:ext cx="990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562600" y="1066800"/>
                <a:ext cx="990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562600" y="762000"/>
                <a:ext cx="990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5562600" y="457200"/>
                <a:ext cx="990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7162800" y="3657600"/>
                <a:ext cx="990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7162800" y="3200400"/>
                <a:ext cx="990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7162800" y="2743200"/>
                <a:ext cx="990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7162800" y="2514600"/>
                <a:ext cx="990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162800" y="1752600"/>
                <a:ext cx="990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7162800" y="1066800"/>
                <a:ext cx="990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7162800" y="762000"/>
                <a:ext cx="990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7162800" y="457200"/>
                <a:ext cx="990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5233496" y="3429000"/>
                <a:ext cx="3300904" cy="369332"/>
              </a:xfrm>
              <a:prstGeom prst="rect">
                <a:avLst/>
              </a:prstGeom>
              <a:noFill/>
            </p:spPr>
            <p:txBody>
              <a:bodyPr wrap="none" rtlCol="0">
                <a:spAutoFit/>
              </a:bodyPr>
              <a:lstStyle/>
              <a:p>
                <a:r>
                  <a:rPr lang="en-US" dirty="0" smtClean="0"/>
                  <a:t>s                                            </a:t>
                </a:r>
                <a:r>
                  <a:rPr lang="en-US" dirty="0" err="1" smtClean="0"/>
                  <a:t>s</a:t>
                </a:r>
                <a:endParaRPr lang="en-US" dirty="0"/>
              </a:p>
            </p:txBody>
          </p:sp>
          <p:sp>
            <p:nvSpPr>
              <p:cNvPr id="61" name="TextBox 60"/>
              <p:cNvSpPr txBox="1"/>
              <p:nvPr/>
            </p:nvSpPr>
            <p:spPr>
              <a:xfrm>
                <a:off x="5257800" y="2971800"/>
                <a:ext cx="3249608" cy="369332"/>
              </a:xfrm>
              <a:prstGeom prst="rect">
                <a:avLst/>
              </a:prstGeom>
              <a:noFill/>
            </p:spPr>
            <p:txBody>
              <a:bodyPr wrap="none" rtlCol="0">
                <a:spAutoFit/>
              </a:bodyPr>
              <a:lstStyle/>
              <a:p>
                <a:r>
                  <a:rPr lang="en-US" dirty="0" smtClean="0"/>
                  <a:t>p                                            </a:t>
                </a:r>
                <a:r>
                  <a:rPr lang="en-US" dirty="0" err="1" smtClean="0"/>
                  <a:t>p</a:t>
                </a:r>
                <a:endParaRPr lang="en-US" dirty="0"/>
              </a:p>
            </p:txBody>
          </p:sp>
          <p:sp>
            <p:nvSpPr>
              <p:cNvPr id="62" name="TextBox 61"/>
              <p:cNvSpPr txBox="1"/>
              <p:nvPr/>
            </p:nvSpPr>
            <p:spPr>
              <a:xfrm>
                <a:off x="5105400" y="2362200"/>
                <a:ext cx="3557384" cy="369332"/>
              </a:xfrm>
              <a:prstGeom prst="rect">
                <a:avLst/>
              </a:prstGeom>
              <a:noFill/>
            </p:spPr>
            <p:txBody>
              <a:bodyPr wrap="none" rtlCol="0">
                <a:spAutoFit/>
              </a:bodyPr>
              <a:lstStyle/>
              <a:p>
                <a:r>
                  <a:rPr lang="en-US" dirty="0" err="1" smtClean="0"/>
                  <a:t>sd</a:t>
                </a:r>
                <a:r>
                  <a:rPr lang="en-US" dirty="0" smtClean="0"/>
                  <a:t>                                             </a:t>
                </a:r>
                <a:r>
                  <a:rPr lang="en-US" dirty="0" err="1" smtClean="0"/>
                  <a:t>sd</a:t>
                </a:r>
                <a:endParaRPr lang="en-US" dirty="0"/>
              </a:p>
            </p:txBody>
          </p:sp>
          <p:cxnSp>
            <p:nvCxnSpPr>
              <p:cNvPr id="63" name="Straight Connector 62"/>
              <p:cNvCxnSpPr/>
              <p:nvPr/>
            </p:nvCxnSpPr>
            <p:spPr>
              <a:xfrm>
                <a:off x="5562600" y="2286000"/>
                <a:ext cx="990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7162800" y="2286000"/>
                <a:ext cx="990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5105400" y="1600200"/>
                <a:ext cx="3544560" cy="369332"/>
              </a:xfrm>
              <a:prstGeom prst="rect">
                <a:avLst/>
              </a:prstGeom>
              <a:noFill/>
            </p:spPr>
            <p:txBody>
              <a:bodyPr wrap="none" rtlCol="0">
                <a:spAutoFit/>
              </a:bodyPr>
              <a:lstStyle/>
              <a:p>
                <a:r>
                  <a:rPr lang="en-US" dirty="0" smtClean="0"/>
                  <a:t>f</a:t>
                </a:r>
                <a:r>
                  <a:rPr lang="en-US" baseline="-25000" dirty="0" smtClean="0"/>
                  <a:t>7/2             </a:t>
                </a:r>
                <a:r>
                  <a:rPr lang="en-US" dirty="0" smtClean="0"/>
                  <a:t>                                            f</a:t>
                </a:r>
                <a:r>
                  <a:rPr lang="en-US" baseline="-25000" dirty="0" smtClean="0"/>
                  <a:t>7/2</a:t>
                </a:r>
                <a:endParaRPr lang="en-US" dirty="0"/>
              </a:p>
            </p:txBody>
          </p:sp>
          <p:sp>
            <p:nvSpPr>
              <p:cNvPr id="68" name="TextBox 67"/>
              <p:cNvSpPr txBox="1"/>
              <p:nvPr/>
            </p:nvSpPr>
            <p:spPr>
              <a:xfrm>
                <a:off x="5943600" y="3810000"/>
                <a:ext cx="1882247" cy="400110"/>
              </a:xfrm>
              <a:prstGeom prst="rect">
                <a:avLst/>
              </a:prstGeom>
              <a:noFill/>
            </p:spPr>
            <p:txBody>
              <a:bodyPr wrap="none" rtlCol="0">
                <a:spAutoFit/>
              </a:bodyPr>
              <a:lstStyle/>
              <a:p>
                <a:r>
                  <a:rPr lang="en-US" sz="2000" b="1" dirty="0" smtClean="0"/>
                  <a:t>N                   P</a:t>
                </a:r>
                <a:endParaRPr lang="en-US" sz="2000" b="1" dirty="0"/>
              </a:p>
            </p:txBody>
          </p:sp>
          <p:sp>
            <p:nvSpPr>
              <p:cNvPr id="72" name="TextBox 71"/>
              <p:cNvSpPr txBox="1"/>
              <p:nvPr/>
            </p:nvSpPr>
            <p:spPr>
              <a:xfrm>
                <a:off x="5105400" y="849868"/>
                <a:ext cx="3544560" cy="369332"/>
              </a:xfrm>
              <a:prstGeom prst="rect">
                <a:avLst/>
              </a:prstGeom>
              <a:noFill/>
            </p:spPr>
            <p:txBody>
              <a:bodyPr wrap="none" rtlCol="0">
                <a:spAutoFit/>
              </a:bodyPr>
              <a:lstStyle/>
              <a:p>
                <a:r>
                  <a:rPr lang="en-US" dirty="0" smtClean="0"/>
                  <a:t>f</a:t>
                </a:r>
                <a:r>
                  <a:rPr lang="en-US" baseline="-25000" dirty="0" smtClean="0"/>
                  <a:t>5/2            </a:t>
                </a:r>
                <a:r>
                  <a:rPr lang="en-US" dirty="0" smtClean="0"/>
                  <a:t>                                            f</a:t>
                </a:r>
                <a:r>
                  <a:rPr lang="en-US" baseline="-25000" dirty="0" smtClean="0"/>
                  <a:t>5/2</a:t>
                </a:r>
                <a:endParaRPr lang="en-US" dirty="0"/>
              </a:p>
            </p:txBody>
          </p:sp>
          <p:sp>
            <p:nvSpPr>
              <p:cNvPr id="73" name="TextBox 72"/>
              <p:cNvSpPr txBox="1"/>
              <p:nvPr/>
            </p:nvSpPr>
            <p:spPr>
              <a:xfrm>
                <a:off x="5029200" y="533400"/>
                <a:ext cx="3682418" cy="369332"/>
              </a:xfrm>
              <a:prstGeom prst="rect">
                <a:avLst/>
              </a:prstGeom>
              <a:noFill/>
            </p:spPr>
            <p:txBody>
              <a:bodyPr wrap="none" rtlCol="0">
                <a:spAutoFit/>
              </a:bodyPr>
              <a:lstStyle/>
              <a:p>
                <a:r>
                  <a:rPr lang="en-US" dirty="0" smtClean="0"/>
                  <a:t>p</a:t>
                </a:r>
                <a:r>
                  <a:rPr lang="en-US" baseline="-25000" dirty="0" smtClean="0"/>
                  <a:t>3/2             </a:t>
                </a:r>
                <a:r>
                  <a:rPr lang="en-US" dirty="0" smtClean="0"/>
                  <a:t>                                            p</a:t>
                </a:r>
                <a:r>
                  <a:rPr lang="en-US" baseline="-25000" dirty="0" smtClean="0"/>
                  <a:t>3/2</a:t>
                </a:r>
                <a:endParaRPr lang="en-US" dirty="0"/>
              </a:p>
            </p:txBody>
          </p:sp>
          <p:sp>
            <p:nvSpPr>
              <p:cNvPr id="74" name="TextBox 73"/>
              <p:cNvSpPr txBox="1"/>
              <p:nvPr/>
            </p:nvSpPr>
            <p:spPr>
              <a:xfrm>
                <a:off x="5029200" y="228600"/>
                <a:ext cx="3664786" cy="369332"/>
              </a:xfrm>
              <a:prstGeom prst="rect">
                <a:avLst/>
              </a:prstGeom>
              <a:noFill/>
            </p:spPr>
            <p:txBody>
              <a:bodyPr wrap="none" rtlCol="0">
                <a:spAutoFit/>
              </a:bodyPr>
              <a:lstStyle/>
              <a:p>
                <a:r>
                  <a:rPr lang="en-US" dirty="0" smtClean="0"/>
                  <a:t>p</a:t>
                </a:r>
                <a:r>
                  <a:rPr lang="en-US" baseline="-25000" dirty="0" smtClean="0"/>
                  <a:t>1/2</a:t>
                </a:r>
                <a:r>
                  <a:rPr lang="en-US" dirty="0" smtClean="0"/>
                  <a:t>                                                     p</a:t>
                </a:r>
                <a:r>
                  <a:rPr lang="en-US" baseline="-25000" dirty="0" smtClean="0"/>
                  <a:t>1/2</a:t>
                </a:r>
                <a:endParaRPr lang="en-US" dirty="0"/>
              </a:p>
            </p:txBody>
          </p:sp>
          <p:cxnSp>
            <p:nvCxnSpPr>
              <p:cNvPr id="76" name="Straight Arrow Connector 75"/>
              <p:cNvCxnSpPr/>
              <p:nvPr/>
            </p:nvCxnSpPr>
            <p:spPr>
              <a:xfrm>
                <a:off x="5029200" y="1371600"/>
                <a:ext cx="3657600" cy="1588"/>
              </a:xfrm>
              <a:prstGeom prst="straightConnector1">
                <a:avLst/>
              </a:prstGeom>
              <a:ln w="381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flipV="1">
                <a:off x="6019800" y="1066800"/>
                <a:ext cx="1676400" cy="685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6629400" y="990600"/>
                <a:ext cx="540533" cy="400110"/>
              </a:xfrm>
              <a:prstGeom prst="rect">
                <a:avLst/>
              </a:prstGeom>
              <a:noFill/>
            </p:spPr>
            <p:txBody>
              <a:bodyPr wrap="none" rtlCol="0">
                <a:spAutoFit/>
              </a:bodyPr>
              <a:lstStyle/>
              <a:p>
                <a:r>
                  <a:rPr lang="en-US" sz="2000" b="1" dirty="0" smtClean="0">
                    <a:solidFill>
                      <a:srgbClr val="FF0000"/>
                    </a:solidFill>
                  </a:rPr>
                  <a:t>GT</a:t>
                </a:r>
                <a:endParaRPr lang="en-US" sz="2000" b="1" dirty="0">
                  <a:solidFill>
                    <a:srgbClr val="FF0000"/>
                  </a:solidFill>
                </a:endParaRPr>
              </a:p>
            </p:txBody>
          </p:sp>
        </p:grpSp>
        <p:cxnSp>
          <p:nvCxnSpPr>
            <p:cNvPr id="118" name="Straight Arrow Connector 117"/>
            <p:cNvCxnSpPr/>
            <p:nvPr/>
          </p:nvCxnSpPr>
          <p:spPr>
            <a:xfrm>
              <a:off x="4572000" y="4494212"/>
              <a:ext cx="3657600" cy="1588"/>
            </a:xfrm>
            <a:prstGeom prst="straightConnector1">
              <a:avLst/>
            </a:prstGeom>
            <a:ln w="381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119" name="TextBox 118"/>
            <p:cNvSpPr txBox="1"/>
            <p:nvPr/>
          </p:nvSpPr>
          <p:spPr>
            <a:xfrm>
              <a:off x="8153400" y="3505200"/>
              <a:ext cx="527709" cy="1200329"/>
            </a:xfrm>
            <a:prstGeom prst="rect">
              <a:avLst/>
            </a:prstGeom>
            <a:noFill/>
          </p:spPr>
          <p:txBody>
            <a:bodyPr wrap="none" rtlCol="0">
              <a:spAutoFit/>
            </a:bodyPr>
            <a:lstStyle/>
            <a:p>
              <a:r>
                <a:rPr lang="en-US" sz="2400" b="1" dirty="0" smtClean="0"/>
                <a:t>28</a:t>
              </a:r>
            </a:p>
            <a:p>
              <a:endParaRPr lang="en-US" sz="2400" b="1" dirty="0" smtClean="0"/>
            </a:p>
            <a:p>
              <a:r>
                <a:rPr lang="en-US" sz="2400" b="1" dirty="0" smtClean="0"/>
                <a:t>20</a:t>
              </a:r>
              <a:endParaRPr lang="en-US" sz="2400" b="1" dirty="0"/>
            </a:p>
          </p:txBody>
        </p:sp>
      </p:grpSp>
      <p:grpSp>
        <p:nvGrpSpPr>
          <p:cNvPr id="123" name="Group 122"/>
          <p:cNvGrpSpPr/>
          <p:nvPr/>
        </p:nvGrpSpPr>
        <p:grpSpPr>
          <a:xfrm>
            <a:off x="4724400" y="1219200"/>
            <a:ext cx="4109109" cy="3981510"/>
            <a:chOff x="9144000" y="457200"/>
            <a:chExt cx="4109109" cy="3981510"/>
          </a:xfrm>
        </p:grpSpPr>
        <p:sp>
          <p:nvSpPr>
            <p:cNvPr id="114" name="Right Triangle 113"/>
            <p:cNvSpPr/>
            <p:nvPr/>
          </p:nvSpPr>
          <p:spPr>
            <a:xfrm flipH="1">
              <a:off x="9784830" y="838200"/>
              <a:ext cx="762000" cy="1600200"/>
            </a:xfrm>
            <a:prstGeom prst="r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ight Triangle 112"/>
            <p:cNvSpPr/>
            <p:nvPr/>
          </p:nvSpPr>
          <p:spPr>
            <a:xfrm>
              <a:off x="11385030" y="838200"/>
              <a:ext cx="762000" cy="1600200"/>
            </a:xfrm>
            <a:prstGeom prst="r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ed Rectangle 81"/>
            <p:cNvSpPr/>
            <p:nvPr/>
          </p:nvSpPr>
          <p:spPr>
            <a:xfrm>
              <a:off x="11353800" y="2362200"/>
              <a:ext cx="838200" cy="16002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ed Rectangle 82"/>
            <p:cNvSpPr/>
            <p:nvPr/>
          </p:nvSpPr>
          <p:spPr>
            <a:xfrm>
              <a:off x="9753600" y="2362200"/>
              <a:ext cx="838200" cy="16002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4" name="Straight Connector 83"/>
            <p:cNvCxnSpPr/>
            <p:nvPr/>
          </p:nvCxnSpPr>
          <p:spPr>
            <a:xfrm>
              <a:off x="9677400" y="3886200"/>
              <a:ext cx="990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9677400" y="3429000"/>
              <a:ext cx="990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9677400" y="2971800"/>
              <a:ext cx="990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9677400" y="2743200"/>
              <a:ext cx="990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9677400" y="1981200"/>
              <a:ext cx="990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9677400" y="1295400"/>
              <a:ext cx="990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9677400" y="990600"/>
              <a:ext cx="990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9677400" y="685800"/>
              <a:ext cx="990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1277600" y="3886200"/>
              <a:ext cx="990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11277600" y="3429000"/>
              <a:ext cx="990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11277600" y="2971800"/>
              <a:ext cx="990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11277600" y="2743200"/>
              <a:ext cx="990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11277600" y="1981200"/>
              <a:ext cx="990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11277600" y="1295400"/>
              <a:ext cx="990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11277600" y="990600"/>
              <a:ext cx="990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11277600" y="685800"/>
              <a:ext cx="990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9348296" y="3657600"/>
              <a:ext cx="3220753" cy="369332"/>
            </a:xfrm>
            <a:prstGeom prst="rect">
              <a:avLst/>
            </a:prstGeom>
            <a:noFill/>
          </p:spPr>
          <p:txBody>
            <a:bodyPr wrap="none" rtlCol="0">
              <a:spAutoFit/>
            </a:bodyPr>
            <a:lstStyle/>
            <a:p>
              <a:r>
                <a:rPr lang="en-US" dirty="0" smtClean="0"/>
                <a:t>s                                                      </a:t>
              </a:r>
              <a:r>
                <a:rPr lang="en-US" dirty="0" err="1" smtClean="0"/>
                <a:t>s</a:t>
              </a:r>
              <a:endParaRPr lang="en-US" dirty="0"/>
            </a:p>
          </p:txBody>
        </p:sp>
        <p:sp>
          <p:nvSpPr>
            <p:cNvPr id="101" name="TextBox 100"/>
            <p:cNvSpPr txBox="1"/>
            <p:nvPr/>
          </p:nvSpPr>
          <p:spPr>
            <a:xfrm>
              <a:off x="9372600" y="3200400"/>
              <a:ext cx="3179075" cy="369332"/>
            </a:xfrm>
            <a:prstGeom prst="rect">
              <a:avLst/>
            </a:prstGeom>
            <a:noFill/>
          </p:spPr>
          <p:txBody>
            <a:bodyPr wrap="none" rtlCol="0">
              <a:spAutoFit/>
            </a:bodyPr>
            <a:lstStyle/>
            <a:p>
              <a:r>
                <a:rPr lang="en-US" dirty="0" smtClean="0"/>
                <a:t>p                                                    </a:t>
              </a:r>
              <a:r>
                <a:rPr lang="en-US" dirty="0" err="1" smtClean="0"/>
                <a:t>p</a:t>
              </a:r>
              <a:endParaRPr lang="en-US" dirty="0"/>
            </a:p>
          </p:txBody>
        </p:sp>
        <p:sp>
          <p:nvSpPr>
            <p:cNvPr id="102" name="TextBox 101"/>
            <p:cNvSpPr txBox="1"/>
            <p:nvPr/>
          </p:nvSpPr>
          <p:spPr>
            <a:xfrm>
              <a:off x="9220200" y="2590800"/>
              <a:ext cx="3464410" cy="369332"/>
            </a:xfrm>
            <a:prstGeom prst="rect">
              <a:avLst/>
            </a:prstGeom>
            <a:noFill/>
          </p:spPr>
          <p:txBody>
            <a:bodyPr wrap="none" rtlCol="0">
              <a:spAutoFit/>
            </a:bodyPr>
            <a:lstStyle/>
            <a:p>
              <a:r>
                <a:rPr lang="en-US" dirty="0" err="1" smtClean="0"/>
                <a:t>sd</a:t>
              </a:r>
              <a:r>
                <a:rPr lang="en-US" dirty="0" smtClean="0"/>
                <a:t>                                                      </a:t>
              </a:r>
              <a:r>
                <a:rPr lang="en-US" dirty="0" err="1" smtClean="0"/>
                <a:t>sd</a:t>
              </a:r>
              <a:endParaRPr lang="en-US" dirty="0"/>
            </a:p>
          </p:txBody>
        </p:sp>
        <p:cxnSp>
          <p:nvCxnSpPr>
            <p:cNvPr id="103" name="Straight Connector 102"/>
            <p:cNvCxnSpPr/>
            <p:nvPr/>
          </p:nvCxnSpPr>
          <p:spPr>
            <a:xfrm>
              <a:off x="9677400" y="2514600"/>
              <a:ext cx="990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9220200" y="1828800"/>
              <a:ext cx="3615092" cy="369332"/>
            </a:xfrm>
            <a:prstGeom prst="rect">
              <a:avLst/>
            </a:prstGeom>
            <a:noFill/>
          </p:spPr>
          <p:txBody>
            <a:bodyPr wrap="none" rtlCol="0">
              <a:spAutoFit/>
            </a:bodyPr>
            <a:lstStyle/>
            <a:p>
              <a:r>
                <a:rPr lang="en-US" dirty="0" smtClean="0"/>
                <a:t>f</a:t>
              </a:r>
              <a:r>
                <a:rPr lang="en-US" baseline="-25000" dirty="0" smtClean="0"/>
                <a:t>7/2</a:t>
              </a:r>
              <a:r>
                <a:rPr lang="en-US" dirty="0" smtClean="0"/>
                <a:t>                                                     f</a:t>
              </a:r>
              <a:r>
                <a:rPr lang="en-US" baseline="-25000" dirty="0" smtClean="0"/>
                <a:t>7/2</a:t>
              </a:r>
              <a:endParaRPr lang="en-US" dirty="0"/>
            </a:p>
          </p:txBody>
        </p:sp>
        <p:cxnSp>
          <p:nvCxnSpPr>
            <p:cNvPr id="104" name="Straight Connector 103"/>
            <p:cNvCxnSpPr/>
            <p:nvPr/>
          </p:nvCxnSpPr>
          <p:spPr>
            <a:xfrm>
              <a:off x="11277600" y="2514600"/>
              <a:ext cx="990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6" name="TextBox 105"/>
            <p:cNvSpPr txBox="1"/>
            <p:nvPr/>
          </p:nvSpPr>
          <p:spPr>
            <a:xfrm>
              <a:off x="10058400" y="4038600"/>
              <a:ext cx="1882247" cy="400110"/>
            </a:xfrm>
            <a:prstGeom prst="rect">
              <a:avLst/>
            </a:prstGeom>
            <a:noFill/>
          </p:spPr>
          <p:txBody>
            <a:bodyPr wrap="none" rtlCol="0">
              <a:spAutoFit/>
            </a:bodyPr>
            <a:lstStyle/>
            <a:p>
              <a:r>
                <a:rPr lang="en-US" sz="2000" b="1" dirty="0" smtClean="0"/>
                <a:t>N                   P</a:t>
              </a:r>
              <a:endParaRPr lang="en-US" sz="2000" b="1" dirty="0"/>
            </a:p>
          </p:txBody>
        </p:sp>
        <p:sp>
          <p:nvSpPr>
            <p:cNvPr id="107" name="TextBox 106"/>
            <p:cNvSpPr txBox="1"/>
            <p:nvPr/>
          </p:nvSpPr>
          <p:spPr>
            <a:xfrm>
              <a:off x="9220200" y="1066800"/>
              <a:ext cx="3562194" cy="369332"/>
            </a:xfrm>
            <a:prstGeom prst="rect">
              <a:avLst/>
            </a:prstGeom>
            <a:noFill/>
          </p:spPr>
          <p:txBody>
            <a:bodyPr wrap="none" rtlCol="0">
              <a:spAutoFit/>
            </a:bodyPr>
            <a:lstStyle/>
            <a:p>
              <a:r>
                <a:rPr lang="en-US" dirty="0" smtClean="0"/>
                <a:t>f</a:t>
              </a:r>
              <a:r>
                <a:rPr lang="en-US" baseline="-25000" dirty="0" smtClean="0"/>
                <a:t>5/2</a:t>
              </a:r>
              <a:r>
                <a:rPr lang="en-US" dirty="0" smtClean="0"/>
                <a:t>                                                     f</a:t>
              </a:r>
              <a:r>
                <a:rPr lang="en-US" baseline="-25000" dirty="0" smtClean="0"/>
                <a:t>5/2</a:t>
              </a:r>
              <a:endParaRPr lang="en-US" dirty="0"/>
            </a:p>
          </p:txBody>
        </p:sp>
        <p:sp>
          <p:nvSpPr>
            <p:cNvPr id="108" name="TextBox 107"/>
            <p:cNvSpPr txBox="1"/>
            <p:nvPr/>
          </p:nvSpPr>
          <p:spPr>
            <a:xfrm>
              <a:off x="9144000" y="762000"/>
              <a:ext cx="3664786" cy="369332"/>
            </a:xfrm>
            <a:prstGeom prst="rect">
              <a:avLst/>
            </a:prstGeom>
            <a:noFill/>
          </p:spPr>
          <p:txBody>
            <a:bodyPr wrap="none" rtlCol="0">
              <a:spAutoFit/>
            </a:bodyPr>
            <a:lstStyle/>
            <a:p>
              <a:r>
                <a:rPr lang="en-US" dirty="0" smtClean="0"/>
                <a:t>p</a:t>
              </a:r>
              <a:r>
                <a:rPr lang="en-US" baseline="-25000" dirty="0" smtClean="0"/>
                <a:t>3/2</a:t>
              </a:r>
              <a:r>
                <a:rPr lang="en-US" dirty="0" smtClean="0"/>
                <a:t>                                                     p</a:t>
              </a:r>
              <a:r>
                <a:rPr lang="en-US" baseline="-25000" dirty="0" smtClean="0"/>
                <a:t>3/2</a:t>
              </a:r>
              <a:endParaRPr lang="en-US" dirty="0"/>
            </a:p>
          </p:txBody>
        </p:sp>
        <p:sp>
          <p:nvSpPr>
            <p:cNvPr id="109" name="TextBox 108"/>
            <p:cNvSpPr txBox="1"/>
            <p:nvPr/>
          </p:nvSpPr>
          <p:spPr>
            <a:xfrm>
              <a:off x="9144000" y="457200"/>
              <a:ext cx="3664786" cy="369332"/>
            </a:xfrm>
            <a:prstGeom prst="rect">
              <a:avLst/>
            </a:prstGeom>
            <a:noFill/>
          </p:spPr>
          <p:txBody>
            <a:bodyPr wrap="none" rtlCol="0">
              <a:spAutoFit/>
            </a:bodyPr>
            <a:lstStyle/>
            <a:p>
              <a:r>
                <a:rPr lang="en-US" dirty="0" smtClean="0"/>
                <a:t>p</a:t>
              </a:r>
              <a:r>
                <a:rPr lang="en-US" baseline="-25000" dirty="0" smtClean="0"/>
                <a:t>1/2</a:t>
              </a:r>
              <a:r>
                <a:rPr lang="en-US" dirty="0" smtClean="0"/>
                <a:t>                                                     p</a:t>
              </a:r>
              <a:r>
                <a:rPr lang="en-US" baseline="-25000" dirty="0" smtClean="0"/>
                <a:t>1/2</a:t>
              </a:r>
              <a:endParaRPr lang="en-US" dirty="0"/>
            </a:p>
          </p:txBody>
        </p:sp>
        <p:cxnSp>
          <p:nvCxnSpPr>
            <p:cNvPr id="110" name="Straight Arrow Connector 109"/>
            <p:cNvCxnSpPr/>
            <p:nvPr/>
          </p:nvCxnSpPr>
          <p:spPr>
            <a:xfrm>
              <a:off x="9144000" y="2360612"/>
              <a:ext cx="3657600" cy="1588"/>
            </a:xfrm>
            <a:prstGeom prst="straightConnector1">
              <a:avLst/>
            </a:prstGeom>
            <a:ln w="381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10692097" y="971490"/>
              <a:ext cx="540533" cy="400110"/>
            </a:xfrm>
            <a:prstGeom prst="rect">
              <a:avLst/>
            </a:prstGeom>
            <a:noFill/>
          </p:spPr>
          <p:txBody>
            <a:bodyPr wrap="none" rtlCol="0">
              <a:spAutoFit/>
            </a:bodyPr>
            <a:lstStyle/>
            <a:p>
              <a:r>
                <a:rPr lang="en-US" sz="2000" b="1" dirty="0" smtClean="0">
                  <a:solidFill>
                    <a:srgbClr val="FF0000"/>
                  </a:solidFill>
                </a:rPr>
                <a:t>GT</a:t>
              </a:r>
              <a:endParaRPr lang="en-US" sz="2000" b="1" dirty="0">
                <a:solidFill>
                  <a:srgbClr val="FF0000"/>
                </a:solidFill>
              </a:endParaRPr>
            </a:p>
          </p:txBody>
        </p:sp>
        <p:sp>
          <p:nvSpPr>
            <p:cNvPr id="116" name="Right Arrow 115"/>
            <p:cNvSpPr/>
            <p:nvPr/>
          </p:nvSpPr>
          <p:spPr>
            <a:xfrm>
              <a:off x="10699230" y="1371600"/>
              <a:ext cx="533400" cy="5334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p:cNvSpPr txBox="1"/>
            <p:nvPr/>
          </p:nvSpPr>
          <p:spPr>
            <a:xfrm>
              <a:off x="12725400" y="2129135"/>
              <a:ext cx="527709" cy="461665"/>
            </a:xfrm>
            <a:prstGeom prst="rect">
              <a:avLst/>
            </a:prstGeom>
            <a:noFill/>
          </p:spPr>
          <p:txBody>
            <a:bodyPr wrap="none" rtlCol="0">
              <a:spAutoFit/>
            </a:bodyPr>
            <a:lstStyle/>
            <a:p>
              <a:r>
                <a:rPr lang="en-US" sz="2400" b="1" dirty="0" smtClean="0"/>
                <a:t>20</a:t>
              </a:r>
              <a:endParaRPr lang="en-US" sz="2400" b="1" dirty="0"/>
            </a:p>
          </p:txBody>
        </p:sp>
      </p:grpSp>
      <p:sp>
        <p:nvSpPr>
          <p:cNvPr id="127" name="TextBox 126"/>
          <p:cNvSpPr txBox="1"/>
          <p:nvPr/>
        </p:nvSpPr>
        <p:spPr>
          <a:xfrm>
            <a:off x="304800" y="1524000"/>
            <a:ext cx="4648200" cy="4524315"/>
          </a:xfrm>
          <a:prstGeom prst="rect">
            <a:avLst/>
          </a:prstGeom>
          <a:noFill/>
        </p:spPr>
        <p:txBody>
          <a:bodyPr wrap="square" rtlCol="0">
            <a:spAutoFit/>
          </a:bodyPr>
          <a:lstStyle/>
          <a:p>
            <a:r>
              <a:rPr lang="en-US" sz="2400" b="1" baseline="30000" dirty="0" smtClean="0"/>
              <a:t>56</a:t>
            </a:r>
            <a:r>
              <a:rPr lang="en-US" sz="2400" b="1" dirty="0" smtClean="0"/>
              <a:t>Ni (Z=N=28)</a:t>
            </a:r>
          </a:p>
          <a:p>
            <a:pPr marL="169863" indent="-169863">
              <a:buFont typeface="Arial" pitchFamily="34" charset="0"/>
              <a:buChar char="•"/>
            </a:pPr>
            <a:r>
              <a:rPr lang="en-US" sz="2400" dirty="0" smtClean="0"/>
              <a:t>independent particle model </a:t>
            </a:r>
          </a:p>
          <a:p>
            <a:r>
              <a:rPr lang="en-US" sz="2400" dirty="0">
                <a:sym typeface="Wingdings" pitchFamily="2" charset="2"/>
              </a:rPr>
              <a:t> </a:t>
            </a:r>
            <a:r>
              <a:rPr lang="en-US" sz="2400" dirty="0" smtClean="0">
                <a:sym typeface="Wingdings" pitchFamily="2" charset="2"/>
              </a:rPr>
              <a:t>  </a:t>
            </a:r>
            <a:r>
              <a:rPr lang="en-US" sz="2400" baseline="30000" dirty="0" smtClean="0"/>
              <a:t>56</a:t>
            </a:r>
            <a:r>
              <a:rPr lang="en-US" sz="2400" dirty="0" smtClean="0"/>
              <a:t>Ni is doubly magic</a:t>
            </a:r>
          </a:p>
          <a:p>
            <a:pPr marL="342900" indent="-342900">
              <a:buFont typeface="Arial" pitchFamily="34" charset="0"/>
              <a:buChar char="•"/>
            </a:pPr>
            <a:r>
              <a:rPr lang="en-US" sz="2400" dirty="0">
                <a:sym typeface="Symbol"/>
              </a:rPr>
              <a:t>L</a:t>
            </a:r>
            <a:r>
              <a:rPr lang="en-US" sz="2400" dirty="0" smtClean="0">
                <a:sym typeface="Symbol"/>
              </a:rPr>
              <a:t>arge p-n residual interaction</a:t>
            </a:r>
          </a:p>
          <a:p>
            <a:r>
              <a:rPr lang="en-US" sz="2400" dirty="0">
                <a:sym typeface="Symbol"/>
              </a:rPr>
              <a:t> </a:t>
            </a:r>
            <a:r>
              <a:rPr lang="en-US" sz="2400" dirty="0" smtClean="0">
                <a:sym typeface="Symbol"/>
              </a:rPr>
              <a:t> </a:t>
            </a:r>
            <a:r>
              <a:rPr lang="en-US" sz="2400" dirty="0" smtClean="0">
                <a:sym typeface="Wingdings" pitchFamily="2" charset="2"/>
              </a:rPr>
              <a:t></a:t>
            </a:r>
            <a:r>
              <a:rPr lang="en-US" sz="2400" dirty="0" smtClean="0">
                <a:sym typeface="Symbol"/>
              </a:rPr>
              <a:t> </a:t>
            </a:r>
            <a:r>
              <a:rPr lang="en-US" sz="2400" baseline="30000" dirty="0" smtClean="0">
                <a:sym typeface="Symbol"/>
              </a:rPr>
              <a:t>56</a:t>
            </a:r>
            <a:r>
              <a:rPr lang="en-US" sz="2400" dirty="0" smtClean="0">
                <a:sym typeface="Symbol"/>
              </a:rPr>
              <a:t>Ni is not magic</a:t>
            </a:r>
          </a:p>
          <a:p>
            <a:endParaRPr lang="en-US" sz="2400" dirty="0" smtClean="0">
              <a:sym typeface="Symbol"/>
            </a:endParaRPr>
          </a:p>
          <a:p>
            <a:pPr marL="169863" indent="-169863">
              <a:buFont typeface="Arial" pitchFamily="34" charset="0"/>
              <a:buChar char="•"/>
            </a:pPr>
            <a:r>
              <a:rPr lang="en-US" sz="2400" b="1" dirty="0" smtClean="0">
                <a:sym typeface="Symbol"/>
              </a:rPr>
              <a:t>GT strength from </a:t>
            </a:r>
            <a:r>
              <a:rPr lang="en-US" sz="2400" b="1" baseline="30000" dirty="0" smtClean="0">
                <a:sym typeface="Symbol"/>
              </a:rPr>
              <a:t>56</a:t>
            </a:r>
            <a:r>
              <a:rPr lang="en-US" sz="2400" b="1" dirty="0" smtClean="0">
                <a:sym typeface="Symbol"/>
              </a:rPr>
              <a:t>Ni </a:t>
            </a:r>
            <a:endParaRPr lang="en-US" sz="2400" b="1" dirty="0">
              <a:sym typeface="Symbol"/>
            </a:endParaRPr>
          </a:p>
          <a:p>
            <a:r>
              <a:rPr lang="en-US" sz="2400" b="1" dirty="0">
                <a:sym typeface="Symbol"/>
              </a:rPr>
              <a:t> </a:t>
            </a:r>
            <a:r>
              <a:rPr lang="en-US" sz="2400" b="1" dirty="0" smtClean="0">
                <a:sym typeface="Symbol"/>
              </a:rPr>
              <a:t> </a:t>
            </a:r>
            <a:r>
              <a:rPr lang="en-US" sz="2400" dirty="0" smtClean="0">
                <a:sym typeface="Wingdings" pitchFamily="2" charset="2"/>
              </a:rPr>
              <a:t></a:t>
            </a:r>
            <a:r>
              <a:rPr lang="en-US" sz="2400" dirty="0" smtClean="0">
                <a:sym typeface="Symbol"/>
              </a:rPr>
              <a:t> key to bench mark nuclear model used for weak rates in the Fe </a:t>
            </a:r>
            <a:r>
              <a:rPr lang="en-US" sz="2400" dirty="0" smtClean="0">
                <a:sym typeface="Symbol"/>
              </a:rPr>
              <a:t>region (</a:t>
            </a:r>
            <a:r>
              <a:rPr lang="en-US" sz="2400" baseline="30000" dirty="0" smtClean="0">
                <a:sym typeface="Symbol"/>
              </a:rPr>
              <a:t>56</a:t>
            </a:r>
            <a:r>
              <a:rPr lang="en-US" sz="2400" dirty="0" smtClean="0">
                <a:sym typeface="Symbol"/>
              </a:rPr>
              <a:t>Ni is one of the largest sources of electron capture)</a:t>
            </a:r>
            <a:endParaRPr lang="en-US" sz="2400" dirty="0" smtClean="0">
              <a:sym typeface="Symbol"/>
            </a:endParaRPr>
          </a:p>
          <a:p>
            <a:endParaRPr lang="en-US" sz="2400" b="1" dirty="0" smtClean="0">
              <a:sym typeface="Symbol"/>
            </a:endParaRPr>
          </a:p>
        </p:txBody>
      </p:sp>
      <p:sp>
        <p:nvSpPr>
          <p:cNvPr id="3" name="TextBox 2"/>
          <p:cNvSpPr txBox="1"/>
          <p:nvPr/>
        </p:nvSpPr>
        <p:spPr>
          <a:xfrm>
            <a:off x="5105400" y="5181600"/>
            <a:ext cx="3651909" cy="1292662"/>
          </a:xfrm>
          <a:prstGeom prst="rect">
            <a:avLst/>
          </a:prstGeom>
          <a:noFill/>
        </p:spPr>
        <p:txBody>
          <a:bodyPr wrap="square" rtlCol="0">
            <a:spAutoFit/>
          </a:bodyPr>
          <a:lstStyle/>
          <a:p>
            <a:r>
              <a:rPr lang="en-US" sz="2000" b="1" dirty="0">
                <a:sym typeface="Symbol"/>
              </a:rPr>
              <a:t> </a:t>
            </a:r>
            <a:r>
              <a:rPr lang="en-US" sz="2000" b="1" dirty="0">
                <a:sym typeface="Wingdings" pitchFamily="2" charset="2"/>
              </a:rPr>
              <a:t>f7/2 70% in </a:t>
            </a:r>
            <a:r>
              <a:rPr lang="en-US" sz="2000" b="1" baseline="30000" dirty="0">
                <a:sym typeface="Wingdings" pitchFamily="2" charset="2"/>
              </a:rPr>
              <a:t>56</a:t>
            </a:r>
            <a:r>
              <a:rPr lang="en-US" sz="2000" b="1" dirty="0">
                <a:sym typeface="Wingdings" pitchFamily="2" charset="2"/>
              </a:rPr>
              <a:t>Ni (</a:t>
            </a:r>
            <a:r>
              <a:rPr lang="en-US" sz="2000" b="1" dirty="0">
                <a:sym typeface="Symbol"/>
              </a:rPr>
              <a:t>GXPF1A, KB3G)</a:t>
            </a:r>
          </a:p>
          <a:p>
            <a:r>
              <a:rPr lang="en-US" sz="2000" b="1" dirty="0">
                <a:sym typeface="Symbol"/>
              </a:rPr>
              <a:t>   </a:t>
            </a:r>
            <a:r>
              <a:rPr lang="en-US" sz="2000" dirty="0">
                <a:sym typeface="Symbol"/>
              </a:rPr>
              <a:t>(e.g., </a:t>
            </a:r>
            <a:r>
              <a:rPr lang="en-US" sz="2000" dirty="0" err="1">
                <a:sym typeface="Symbol"/>
              </a:rPr>
              <a:t>Honma</a:t>
            </a:r>
            <a:r>
              <a:rPr lang="en-US" sz="2000" dirty="0">
                <a:sym typeface="Symbol"/>
              </a:rPr>
              <a:t> et al., Phys. Rev. C 69, 034335 (2004))</a:t>
            </a:r>
          </a:p>
          <a:p>
            <a:r>
              <a:rPr lang="en-US" dirty="0">
                <a:sym typeface="Symbol"/>
              </a:rPr>
              <a:t>  </a:t>
            </a:r>
            <a:endParaRPr lang="en-US" dirty="0"/>
          </a:p>
        </p:txBody>
      </p:sp>
      <p:sp>
        <p:nvSpPr>
          <p:cNvPr id="4" name="Down Arrow 3"/>
          <p:cNvSpPr/>
          <p:nvPr/>
        </p:nvSpPr>
        <p:spPr>
          <a:xfrm>
            <a:off x="2057400" y="5638800"/>
            <a:ext cx="484632"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81000" y="6015335"/>
            <a:ext cx="3782895" cy="461665"/>
          </a:xfrm>
          <a:prstGeom prst="rect">
            <a:avLst/>
          </a:prstGeom>
          <a:noFill/>
        </p:spPr>
        <p:txBody>
          <a:bodyPr wrap="none" rtlCol="0">
            <a:spAutoFit/>
          </a:bodyPr>
          <a:lstStyle/>
          <a:p>
            <a:r>
              <a:rPr lang="en-US" sz="2400" b="1" dirty="0" smtClean="0"/>
              <a:t>Experimentally, challenging!</a:t>
            </a:r>
            <a:endParaRPr lang="en-US" sz="2400" b="1" dirty="0"/>
          </a:p>
        </p:txBody>
      </p:sp>
    </p:spTree>
    <p:custDataLst>
      <p:tags r:id="rId1"/>
    </p:custDataLst>
    <p:extLst>
      <p:ext uri="{BB962C8B-B14F-4D97-AF65-F5344CB8AC3E}">
        <p14:creationId xmlns:p14="http://schemas.microsoft.com/office/powerpoint/2010/main" val="1939221907"/>
      </p:ext>
    </p:extLst>
  </p:cSld>
  <p:clrMapOvr>
    <a:masterClrMapping/>
  </p:clrMapOvr>
  <mc:AlternateContent xmlns:mc="http://schemas.openxmlformats.org/markup-compatibility/2006">
    <mc:Choice xmlns:p14="http://schemas.microsoft.com/office/powerpoint/2010/main" Requires="p14">
      <p:transition spd="slow" p14:dur="2000" advTm="3834"/>
    </mc:Choice>
    <mc:Fallback>
      <p:transition spd="slow" advTm="383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20"/>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Existing CE studies using RI beams</a:t>
            </a:r>
            <a:br>
              <a:rPr lang="en-US" dirty="0" smtClean="0"/>
            </a:br>
            <a:endParaRPr lang="en-US" dirty="0"/>
          </a:p>
        </p:txBody>
      </p:sp>
      <p:sp>
        <p:nvSpPr>
          <p:cNvPr id="7" name="TextBox 6"/>
          <p:cNvSpPr txBox="1"/>
          <p:nvPr/>
        </p:nvSpPr>
        <p:spPr>
          <a:xfrm>
            <a:off x="3733800" y="914400"/>
            <a:ext cx="5410200" cy="5355312"/>
          </a:xfrm>
          <a:prstGeom prst="rect">
            <a:avLst/>
          </a:prstGeom>
          <a:noFill/>
        </p:spPr>
        <p:txBody>
          <a:bodyPr wrap="square" rtlCol="0">
            <a:spAutoFit/>
          </a:bodyPr>
          <a:lstStyle/>
          <a:p>
            <a:r>
              <a:rPr lang="en-US" sz="2400" baseline="30000" dirty="0" smtClean="0"/>
              <a:t>34</a:t>
            </a:r>
            <a:r>
              <a:rPr lang="en-US" sz="2400" dirty="0" smtClean="0"/>
              <a:t>P(</a:t>
            </a:r>
            <a:r>
              <a:rPr lang="en-US" sz="2400" baseline="30000" dirty="0" smtClean="0"/>
              <a:t>7</a:t>
            </a:r>
            <a:r>
              <a:rPr lang="en-US" sz="2400" dirty="0" smtClean="0"/>
              <a:t>Li,</a:t>
            </a:r>
            <a:r>
              <a:rPr lang="en-US" sz="2400" baseline="30000" dirty="0" smtClean="0"/>
              <a:t>7</a:t>
            </a:r>
            <a:r>
              <a:rPr lang="en-US" sz="2400" dirty="0" smtClean="0"/>
              <a:t>Be+gamma)</a:t>
            </a:r>
          </a:p>
          <a:p>
            <a:r>
              <a:rPr lang="en-US" dirty="0" smtClean="0"/>
              <a:t> (</a:t>
            </a:r>
            <a:r>
              <a:rPr lang="en-US" dirty="0" err="1" smtClean="0"/>
              <a:t>Zegers</a:t>
            </a:r>
            <a:r>
              <a:rPr lang="en-US" dirty="0" smtClean="0"/>
              <a:t> et al., Phys. Rev. </a:t>
            </a:r>
            <a:r>
              <a:rPr lang="en-US" dirty="0" err="1" smtClean="0"/>
              <a:t>Lett</a:t>
            </a:r>
            <a:r>
              <a:rPr lang="en-US" dirty="0" smtClean="0"/>
              <a:t>. 104, 212504 (2010)</a:t>
            </a:r>
          </a:p>
          <a:p>
            <a:r>
              <a:rPr lang="en-US" sz="2400" baseline="30000" dirty="0" smtClean="0"/>
              <a:t>12</a:t>
            </a:r>
            <a:r>
              <a:rPr lang="en-US" sz="2400" dirty="0" smtClean="0"/>
              <a:t>B(</a:t>
            </a:r>
            <a:r>
              <a:rPr lang="en-US" sz="2400" baseline="30000" dirty="0" smtClean="0"/>
              <a:t>7</a:t>
            </a:r>
            <a:r>
              <a:rPr lang="en-US" sz="2400" dirty="0" smtClean="0"/>
              <a:t>Li,</a:t>
            </a:r>
            <a:r>
              <a:rPr lang="en-US" sz="2400" baseline="30000" dirty="0" smtClean="0"/>
              <a:t>7</a:t>
            </a:r>
            <a:r>
              <a:rPr lang="en-US" sz="2400" dirty="0" smtClean="0"/>
              <a:t>Be+gamma)</a:t>
            </a:r>
            <a:r>
              <a:rPr lang="en-US" sz="2400" baseline="30000" dirty="0" smtClean="0"/>
              <a:t>12</a:t>
            </a:r>
            <a:r>
              <a:rPr lang="en-US" sz="2400" dirty="0" smtClean="0"/>
              <a:t>Be</a:t>
            </a:r>
          </a:p>
          <a:p>
            <a:r>
              <a:rPr lang="en-US" dirty="0" smtClean="0"/>
              <a:t>(Meharchand et al., to be published)</a:t>
            </a:r>
          </a:p>
          <a:p>
            <a:pPr marL="342900" indent="-342900">
              <a:buFont typeface="Wingdings" pitchFamily="2" charset="2"/>
              <a:buChar char="à"/>
            </a:pPr>
            <a:r>
              <a:rPr lang="en-US" sz="2400" dirty="0" smtClean="0">
                <a:sym typeface="Wingdings" pitchFamily="2" charset="2"/>
              </a:rPr>
              <a:t>beam residue analyzed by S800</a:t>
            </a:r>
          </a:p>
          <a:p>
            <a:pPr marL="342900" indent="-342900">
              <a:buFont typeface="Wingdings" pitchFamily="2" charset="2"/>
              <a:buChar char="à"/>
            </a:pPr>
            <a:r>
              <a:rPr lang="en-US" sz="2400" dirty="0">
                <a:sym typeface="Wingdings" pitchFamily="2" charset="2"/>
              </a:rPr>
              <a:t>e</a:t>
            </a:r>
            <a:r>
              <a:rPr lang="en-US" sz="2400" dirty="0" smtClean="0">
                <a:sym typeface="Wingdings" pitchFamily="2" charset="2"/>
              </a:rPr>
              <a:t>xcitation energy is limited by particle decay threshold</a:t>
            </a:r>
          </a:p>
          <a:p>
            <a:pPr marL="342900" indent="-342900">
              <a:buFont typeface="Wingdings" pitchFamily="2" charset="2"/>
              <a:buChar char="à"/>
            </a:pPr>
            <a:endParaRPr lang="en-US" sz="2400" dirty="0">
              <a:sym typeface="Wingdings" pitchFamily="2" charset="2"/>
            </a:endParaRPr>
          </a:p>
          <a:p>
            <a:r>
              <a:rPr lang="en-US" sz="2400" baseline="30000" dirty="0" smtClean="0">
                <a:sym typeface="Wingdings" pitchFamily="2" charset="2"/>
              </a:rPr>
              <a:t>1</a:t>
            </a:r>
            <a:r>
              <a:rPr lang="en-US" sz="2400" dirty="0" smtClean="0">
                <a:sym typeface="Wingdings" pitchFamily="2" charset="2"/>
              </a:rPr>
              <a:t>H(</a:t>
            </a:r>
            <a:r>
              <a:rPr lang="en-US" sz="2400" baseline="30000" dirty="0" smtClean="0">
                <a:sym typeface="Wingdings" pitchFamily="2" charset="2"/>
              </a:rPr>
              <a:t>14</a:t>
            </a:r>
            <a:r>
              <a:rPr lang="en-US" sz="2400" dirty="0" smtClean="0">
                <a:sym typeface="Wingdings" pitchFamily="2" charset="2"/>
              </a:rPr>
              <a:t>Be,</a:t>
            </a:r>
            <a:r>
              <a:rPr lang="en-US" sz="2400" baseline="30000" dirty="0" smtClean="0">
                <a:sym typeface="Wingdings" pitchFamily="2" charset="2"/>
              </a:rPr>
              <a:t>13</a:t>
            </a:r>
            <a:r>
              <a:rPr lang="en-US" sz="2400" dirty="0" smtClean="0">
                <a:sym typeface="Wingdings" pitchFamily="2" charset="2"/>
              </a:rPr>
              <a:t>B+</a:t>
            </a:r>
            <a:r>
              <a:rPr lang="en-US" sz="2400" b="1" dirty="0" smtClean="0">
                <a:sym typeface="Wingdings" pitchFamily="2" charset="2"/>
              </a:rPr>
              <a:t>n</a:t>
            </a:r>
            <a:r>
              <a:rPr lang="en-US" sz="2400" dirty="0" smtClean="0">
                <a:sym typeface="Wingdings" pitchFamily="2" charset="2"/>
              </a:rPr>
              <a:t>)n </a:t>
            </a:r>
          </a:p>
          <a:p>
            <a:r>
              <a:rPr lang="en-US" dirty="0" smtClean="0">
                <a:sym typeface="Wingdings" pitchFamily="2" charset="2"/>
              </a:rPr>
              <a:t>(</a:t>
            </a:r>
            <a:r>
              <a:rPr lang="en-US" dirty="0" err="1" smtClean="0">
                <a:sym typeface="Wingdings" pitchFamily="2" charset="2"/>
              </a:rPr>
              <a:t>Satou</a:t>
            </a:r>
            <a:r>
              <a:rPr lang="en-US" dirty="0" smtClean="0">
                <a:sym typeface="Wingdings" pitchFamily="2" charset="2"/>
              </a:rPr>
              <a:t> et al., Phys. </a:t>
            </a:r>
            <a:r>
              <a:rPr lang="en-US" dirty="0" err="1" smtClean="0">
                <a:sym typeface="Wingdings" pitchFamily="2" charset="2"/>
              </a:rPr>
              <a:t>Lett</a:t>
            </a:r>
            <a:r>
              <a:rPr lang="en-US" dirty="0" smtClean="0">
                <a:sym typeface="Wingdings" pitchFamily="2" charset="2"/>
              </a:rPr>
              <a:t>. B 697 (2011) 459-462.</a:t>
            </a:r>
          </a:p>
          <a:p>
            <a:pPr marL="342900" indent="-342900">
              <a:buFont typeface="Wingdings" pitchFamily="2" charset="2"/>
              <a:buChar char="à"/>
            </a:pPr>
            <a:r>
              <a:rPr lang="en-US" sz="2400" dirty="0" smtClean="0">
                <a:sym typeface="Wingdings" pitchFamily="2" charset="2"/>
              </a:rPr>
              <a:t>Invariant mass method with single neutron detection +</a:t>
            </a:r>
            <a:r>
              <a:rPr lang="en-US" sz="2400" dirty="0">
                <a:sym typeface="Wingdings" pitchFamily="2" charset="2"/>
              </a:rPr>
              <a:t> </a:t>
            </a:r>
            <a:r>
              <a:rPr lang="en-US" sz="2400" dirty="0" smtClean="0">
                <a:sym typeface="Wingdings" pitchFamily="2" charset="2"/>
              </a:rPr>
              <a:t>gammas </a:t>
            </a:r>
            <a:r>
              <a:rPr lang="en-US" sz="2400" b="1" dirty="0" smtClean="0">
                <a:sym typeface="Wingdings" pitchFamily="2" charset="2"/>
              </a:rPr>
              <a:t>from residue</a:t>
            </a:r>
          </a:p>
          <a:p>
            <a:pPr marL="342900" indent="-342900">
              <a:buFont typeface="Wingdings" pitchFamily="2" charset="2"/>
              <a:buChar char="à"/>
            </a:pPr>
            <a:r>
              <a:rPr lang="en-US" sz="2400" dirty="0" smtClean="0">
                <a:sym typeface="Wingdings" pitchFamily="2" charset="2"/>
              </a:rPr>
              <a:t>Only low-lying states </a:t>
            </a:r>
          </a:p>
          <a:p>
            <a:pPr marL="342900" indent="-342900">
              <a:buFont typeface="Wingdings" pitchFamily="2" charset="2"/>
              <a:buChar char="à"/>
            </a:pPr>
            <a:r>
              <a:rPr lang="en-US" sz="2400" dirty="0" smtClean="0">
                <a:sym typeface="Wingdings" pitchFamily="2" charset="2"/>
              </a:rPr>
              <a:t>For high-lying states, multi nucleons</a:t>
            </a:r>
            <a:endParaRPr lang="en-US" sz="2400" dirty="0" smtClean="0"/>
          </a:p>
        </p:txBody>
      </p:sp>
      <p:pic>
        <p:nvPicPr>
          <p:cNvPr id="10" name="Picture 9" descr="inverse2.png"/>
          <p:cNvPicPr>
            <a:picLocks noChangeAspect="1"/>
          </p:cNvPicPr>
          <p:nvPr/>
        </p:nvPicPr>
        <p:blipFill>
          <a:blip r:embed="rId3" cstate="print"/>
          <a:srcRect l="79477"/>
          <a:stretch>
            <a:fillRect/>
          </a:stretch>
        </p:blipFill>
        <p:spPr>
          <a:xfrm>
            <a:off x="762000" y="1028700"/>
            <a:ext cx="2743200" cy="4838700"/>
          </a:xfrm>
          <a:prstGeom prst="rect">
            <a:avLst/>
          </a:prstGeom>
        </p:spPr>
      </p:pic>
      <p:sp>
        <p:nvSpPr>
          <p:cNvPr id="11" name="Rectangle 10"/>
          <p:cNvSpPr/>
          <p:nvPr/>
        </p:nvSpPr>
        <p:spPr>
          <a:xfrm>
            <a:off x="1651081" y="1319022"/>
            <a:ext cx="1185441" cy="2903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28600" y="6027003"/>
            <a:ext cx="8534400" cy="830997"/>
          </a:xfrm>
          <a:prstGeom prst="rect">
            <a:avLst/>
          </a:prstGeom>
          <a:noFill/>
        </p:spPr>
        <p:txBody>
          <a:bodyPr wrap="square" rtlCol="0">
            <a:spAutoFit/>
          </a:bodyPr>
          <a:lstStyle/>
          <a:p>
            <a:r>
              <a:rPr lang="en-US" sz="2400" dirty="0" smtClean="0"/>
              <a:t>CE reactions with RI beams are currently limited to low lying states, </a:t>
            </a:r>
          </a:p>
          <a:p>
            <a:r>
              <a:rPr lang="en-US" sz="2400" dirty="0" smtClean="0"/>
              <a:t>and to light nuclei</a:t>
            </a:r>
            <a:endParaRPr lang="en-US" sz="2400" dirty="0"/>
          </a:p>
        </p:txBody>
      </p:sp>
      <p:sp>
        <p:nvSpPr>
          <p:cNvPr id="13" name="Rectangle 12"/>
          <p:cNvSpPr/>
          <p:nvPr/>
        </p:nvSpPr>
        <p:spPr>
          <a:xfrm>
            <a:off x="1651081" y="1464183"/>
            <a:ext cx="2082719" cy="14695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4999673"/>
      </p:ext>
    </p:extLst>
  </p:cSld>
  <p:clrMapOvr>
    <a:masterClrMapping/>
  </p:clrMapOvr>
  <mc:AlternateContent xmlns:mc="http://schemas.openxmlformats.org/markup-compatibility/2006" xmlns:p14="http://schemas.microsoft.com/office/powerpoint/2010/main">
    <mc:Choice Requires="p14">
      <p:transition spd="slow" p14:dur="2000" advTm="67204"/>
    </mc:Choice>
    <mc:Fallback xmlns="">
      <p:transition spd="slow" advTm="67204"/>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914400"/>
          </a:xfrm>
        </p:spPr>
        <p:txBody>
          <a:bodyPr>
            <a:noAutofit/>
          </a:bodyPr>
          <a:lstStyle/>
          <a:p>
            <a:r>
              <a:rPr lang="en-US" sz="3600" dirty="0" smtClean="0"/>
              <a:t>Our experimental method for (</a:t>
            </a:r>
            <a:r>
              <a:rPr lang="en-US" sz="3600" dirty="0" err="1" smtClean="0"/>
              <a:t>p,n</a:t>
            </a:r>
            <a:r>
              <a:rPr lang="en-US" sz="3600" dirty="0" smtClean="0"/>
              <a:t>) </a:t>
            </a:r>
            <a:br>
              <a:rPr lang="en-US" sz="3600" dirty="0" smtClean="0"/>
            </a:br>
            <a:r>
              <a:rPr lang="en-US" sz="3600" dirty="0" smtClean="0"/>
              <a:t>in inverse kinematics                              </a:t>
            </a:r>
            <a:endParaRPr lang="en-US" sz="3600" dirty="0"/>
          </a:p>
        </p:txBody>
      </p:sp>
      <p:sp>
        <p:nvSpPr>
          <p:cNvPr id="39" name="TextBox 38"/>
          <p:cNvSpPr txBox="1"/>
          <p:nvPr/>
        </p:nvSpPr>
        <p:spPr>
          <a:xfrm>
            <a:off x="3520119" y="1219200"/>
            <a:ext cx="5395281" cy="5262979"/>
          </a:xfrm>
          <a:prstGeom prst="rect">
            <a:avLst/>
          </a:prstGeom>
          <a:noFill/>
        </p:spPr>
        <p:txBody>
          <a:bodyPr wrap="square" rtlCol="0">
            <a:spAutoFit/>
          </a:bodyPr>
          <a:lstStyle/>
          <a:p>
            <a:pPr marL="106363" indent="-106363"/>
            <a:r>
              <a:rPr lang="en-US" sz="2400" b="1" dirty="0"/>
              <a:t>Missing mass spectroscopy  </a:t>
            </a:r>
            <a:endParaRPr lang="en-US" sz="2400" b="1" dirty="0" smtClean="0"/>
          </a:p>
          <a:p>
            <a:pPr marL="106363" indent="-106363"/>
            <a:r>
              <a:rPr lang="en-US" sz="2400" b="1" dirty="0" smtClean="0"/>
              <a:t>by </a:t>
            </a:r>
            <a:r>
              <a:rPr lang="en-US" sz="2400" b="1" dirty="0"/>
              <a:t>the detection of the recoil neutron</a:t>
            </a:r>
          </a:p>
          <a:p>
            <a:pPr marL="106363" indent="-106363"/>
            <a:r>
              <a:rPr lang="en-US" b="1" dirty="0" smtClean="0"/>
              <a:t>Advantages </a:t>
            </a:r>
            <a:endParaRPr lang="en-US" b="1" dirty="0" smtClean="0"/>
          </a:p>
          <a:p>
            <a:r>
              <a:rPr lang="en-US" b="1" dirty="0" smtClean="0">
                <a:solidFill>
                  <a:srgbClr val="FF0000"/>
                </a:solidFill>
                <a:effectLst>
                  <a:outerShdw blurRad="38100" dist="38100" dir="2700000" algn="tl">
                    <a:srgbClr val="000000">
                      <a:alpha val="43137"/>
                    </a:srgbClr>
                  </a:outerShdw>
                </a:effectLst>
                <a:sym typeface="Wingdings" pitchFamily="2" charset="2"/>
              </a:rPr>
              <a:t>Efficient! </a:t>
            </a:r>
          </a:p>
          <a:p>
            <a:r>
              <a:rPr lang="en-US" dirty="0" smtClean="0">
                <a:sym typeface="Wingdings" pitchFamily="2" charset="2"/>
              </a:rPr>
              <a:t>        RI beam (10 ^6 </a:t>
            </a:r>
            <a:r>
              <a:rPr lang="en-US" dirty="0" err="1" smtClean="0">
                <a:sym typeface="Wingdings" pitchFamily="2" charset="2"/>
              </a:rPr>
              <a:t>pps</a:t>
            </a:r>
            <a:r>
              <a:rPr lang="en-US" dirty="0" smtClean="0">
                <a:sym typeface="Wingdings" pitchFamily="2" charset="2"/>
              </a:rPr>
              <a:t>) + Liq. H (100mg/cm^2)</a:t>
            </a:r>
          </a:p>
          <a:p>
            <a:r>
              <a:rPr lang="en-US" dirty="0">
                <a:sym typeface="Wingdings" pitchFamily="2" charset="2"/>
              </a:rPr>
              <a:t> </a:t>
            </a:r>
            <a:r>
              <a:rPr lang="en-US" dirty="0" smtClean="0">
                <a:sym typeface="Wingdings" pitchFamily="2" charset="2"/>
              </a:rPr>
              <a:t>        ~ stable p beam (160 </a:t>
            </a:r>
            <a:r>
              <a:rPr lang="en-US" dirty="0" err="1" smtClean="0">
                <a:sym typeface="Wingdings" pitchFamily="2" charset="2"/>
              </a:rPr>
              <a:t>nA</a:t>
            </a:r>
            <a:r>
              <a:rPr lang="en-US" dirty="0" smtClean="0">
                <a:sym typeface="Wingdings" pitchFamily="2" charset="2"/>
              </a:rPr>
              <a:t>) + 100 mg/cm^2 (A~100)</a:t>
            </a:r>
          </a:p>
          <a:p>
            <a:r>
              <a:rPr lang="en-US" dirty="0" smtClean="0"/>
              <a:t>        (after taking account detection eff. and acc.)</a:t>
            </a:r>
          </a:p>
          <a:p>
            <a:r>
              <a:rPr lang="en-US" b="1" dirty="0" smtClean="0">
                <a:solidFill>
                  <a:srgbClr val="FF0000"/>
                </a:solidFill>
                <a:effectLst>
                  <a:outerShdw blurRad="38100" dist="38100" dir="2700000" algn="tl">
                    <a:srgbClr val="000000">
                      <a:alpha val="43137"/>
                    </a:srgbClr>
                  </a:outerShdw>
                </a:effectLst>
              </a:rPr>
              <a:t>Simple!</a:t>
            </a:r>
          </a:p>
          <a:p>
            <a:r>
              <a:rPr lang="en-US" dirty="0"/>
              <a:t> </a:t>
            </a:r>
            <a:r>
              <a:rPr lang="en-US" dirty="0" smtClean="0"/>
              <a:t>       All kinematic information </a:t>
            </a:r>
          </a:p>
          <a:p>
            <a:r>
              <a:rPr lang="en-US" dirty="0"/>
              <a:t> </a:t>
            </a:r>
            <a:r>
              <a:rPr lang="en-US" dirty="0" smtClean="0"/>
              <a:t>       from measurement of the neutron </a:t>
            </a:r>
          </a:p>
          <a:p>
            <a:r>
              <a:rPr lang="en-US" dirty="0"/>
              <a:t> </a:t>
            </a:r>
            <a:r>
              <a:rPr lang="en-US" dirty="0" smtClean="0"/>
              <a:t>       (two-body kinematics)</a:t>
            </a:r>
          </a:p>
          <a:p>
            <a:r>
              <a:rPr lang="en-US" b="1" dirty="0" smtClean="0">
                <a:solidFill>
                  <a:srgbClr val="FF0000"/>
                </a:solidFill>
                <a:effectLst>
                  <a:outerShdw blurRad="38100" dist="38100" dir="2700000" algn="tl">
                    <a:srgbClr val="000000">
                      <a:alpha val="43137"/>
                    </a:srgbClr>
                  </a:outerShdw>
                </a:effectLst>
              </a:rPr>
              <a:t>Extensive!</a:t>
            </a:r>
          </a:p>
          <a:p>
            <a:r>
              <a:rPr lang="en-US" b="1" dirty="0">
                <a:solidFill>
                  <a:srgbClr val="FF0000"/>
                </a:solidFill>
                <a:effectLst>
                  <a:outerShdw blurRad="38100" dist="38100" dir="2700000" algn="tl">
                    <a:srgbClr val="000000">
                      <a:alpha val="43137"/>
                    </a:srgbClr>
                  </a:outerShdw>
                </a:effectLst>
              </a:rPr>
              <a:t>         </a:t>
            </a:r>
            <a:r>
              <a:rPr lang="en-US" dirty="0"/>
              <a:t>Can be applied to any mass region and to any  excitation </a:t>
            </a:r>
            <a:r>
              <a:rPr lang="en-US" dirty="0" smtClean="0"/>
              <a:t>energy</a:t>
            </a:r>
          </a:p>
          <a:p>
            <a:r>
              <a:rPr lang="en-US" b="1" dirty="0" smtClean="0">
                <a:solidFill>
                  <a:srgbClr val="FF0000"/>
                </a:solidFill>
                <a:effectLst>
                  <a:outerShdw blurRad="38100" dist="38100" dir="2700000" algn="tl">
                    <a:srgbClr val="000000">
                      <a:alpha val="43137"/>
                    </a:srgbClr>
                  </a:outerShdw>
                </a:effectLst>
              </a:rPr>
              <a:t>New</a:t>
            </a:r>
            <a:r>
              <a:rPr lang="en-US" b="1" dirty="0">
                <a:solidFill>
                  <a:srgbClr val="FF0000"/>
                </a:solidFill>
                <a:effectLst>
                  <a:outerShdw blurRad="38100" dist="38100" dir="2700000" algn="tl">
                    <a:srgbClr val="000000">
                      <a:alpha val="43137"/>
                    </a:srgbClr>
                  </a:outerShdw>
                </a:effectLst>
              </a:rPr>
              <a:t>!</a:t>
            </a:r>
          </a:p>
          <a:p>
            <a:r>
              <a:rPr lang="en-US" dirty="0"/>
              <a:t>        Branching ratio of the particle decay </a:t>
            </a:r>
          </a:p>
          <a:p>
            <a:r>
              <a:rPr lang="en-US" dirty="0"/>
              <a:t>        (Heavy fragments as tag for each decay branch</a:t>
            </a:r>
            <a:r>
              <a:rPr lang="en-US" dirty="0" smtClean="0"/>
              <a:t>)</a:t>
            </a:r>
            <a:endParaRPr lang="en-US" dirty="0"/>
          </a:p>
          <a:p>
            <a:endParaRPr lang="en-US" b="1" dirty="0">
              <a:solidFill>
                <a:srgbClr val="FF0000"/>
              </a:solidFill>
              <a:effectLst>
                <a:outerShdw blurRad="38100" dist="38100" dir="2700000" algn="tl">
                  <a:srgbClr val="000000">
                    <a:alpha val="43137"/>
                  </a:srgbClr>
                </a:outerShdw>
              </a:effectLst>
            </a:endParaRPr>
          </a:p>
        </p:txBody>
      </p:sp>
      <p:grpSp>
        <p:nvGrpSpPr>
          <p:cNvPr id="41" name="Group 40"/>
          <p:cNvGrpSpPr/>
          <p:nvPr/>
        </p:nvGrpSpPr>
        <p:grpSpPr>
          <a:xfrm>
            <a:off x="594681" y="1371600"/>
            <a:ext cx="2681919" cy="4267200"/>
            <a:chOff x="1676400" y="-533400"/>
            <a:chExt cx="2209800" cy="3810000"/>
          </a:xfrm>
        </p:grpSpPr>
        <p:pic>
          <p:nvPicPr>
            <p:cNvPr id="36" name="Picture 35" descr="inverse2.png"/>
            <p:cNvPicPr>
              <a:picLocks noChangeAspect="1"/>
            </p:cNvPicPr>
            <p:nvPr/>
          </p:nvPicPr>
          <p:blipFill>
            <a:blip r:embed="rId3" cstate="print"/>
            <a:srcRect l="79477"/>
            <a:stretch>
              <a:fillRect/>
            </a:stretch>
          </p:blipFill>
          <p:spPr>
            <a:xfrm>
              <a:off x="1676400" y="-533400"/>
              <a:ext cx="2115991" cy="3810000"/>
            </a:xfrm>
            <a:prstGeom prst="rect">
              <a:avLst/>
            </a:prstGeom>
          </p:spPr>
        </p:pic>
        <p:sp>
          <p:nvSpPr>
            <p:cNvPr id="40" name="Rectangle 39"/>
            <p:cNvSpPr/>
            <p:nvPr/>
          </p:nvSpPr>
          <p:spPr>
            <a:xfrm>
              <a:off x="2971800" y="838200"/>
              <a:ext cx="9144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p:cNvSpPr txBox="1"/>
          <p:nvPr/>
        </p:nvSpPr>
        <p:spPr>
          <a:xfrm>
            <a:off x="304800" y="6297513"/>
            <a:ext cx="8493351"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dirty="0" smtClean="0"/>
              <a:t>The first experiment was done at NSCL, MSU by M. Sasano, R. Zegers, G. Perdikakis et al..</a:t>
            </a:r>
            <a:endParaRPr lang="en-US" dirty="0"/>
          </a:p>
        </p:txBody>
      </p:sp>
    </p:spTree>
    <p:extLst>
      <p:ext uri="{BB962C8B-B14F-4D97-AF65-F5344CB8AC3E}">
        <p14:creationId xmlns:p14="http://schemas.microsoft.com/office/powerpoint/2010/main" val="1178425050"/>
      </p:ext>
    </p:extLst>
  </p:cSld>
  <p:clrMapOvr>
    <a:masterClrMapping/>
  </p:clrMapOvr>
  <mc:AlternateContent xmlns:mc="http://schemas.openxmlformats.org/markup-compatibility/2006" xmlns:p14="http://schemas.microsoft.com/office/powerpoint/2010/main">
    <mc:Choice Requires="p14">
      <p:transition spd="slow" p14:dur="2000" advTm="180566"/>
    </mc:Choice>
    <mc:Fallback xmlns="">
      <p:transition spd="slow" advTm="180566"/>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first exp.</a:t>
            </a:r>
            <a:r>
              <a:rPr lang="en-US" dirty="0" smtClean="0"/>
              <a:t> </a:t>
            </a:r>
            <a:r>
              <a:rPr lang="en-US" dirty="0" smtClean="0"/>
              <a:t>at NSCL</a:t>
            </a:r>
            <a:endParaRPr lang="en-US" dirty="0"/>
          </a:p>
        </p:txBody>
      </p:sp>
      <p:pic>
        <p:nvPicPr>
          <p:cNvPr id="5" name="Picture 4" descr="pnkin_56ni_lenda.eps"/>
          <p:cNvPicPr>
            <a:picLocks noChangeAspect="1"/>
          </p:cNvPicPr>
          <p:nvPr/>
        </p:nvPicPr>
        <p:blipFill>
          <a:blip r:embed="rId3" cstate="print"/>
          <a:stretch>
            <a:fillRect/>
          </a:stretch>
        </p:blipFill>
        <p:spPr>
          <a:xfrm>
            <a:off x="4859443" y="2286000"/>
            <a:ext cx="3674957" cy="3668760"/>
          </a:xfrm>
          <a:prstGeom prst="rect">
            <a:avLst/>
          </a:prstGeom>
        </p:spPr>
      </p:pic>
      <p:grpSp>
        <p:nvGrpSpPr>
          <p:cNvPr id="7" name="Group 6"/>
          <p:cNvGrpSpPr/>
          <p:nvPr/>
        </p:nvGrpSpPr>
        <p:grpSpPr>
          <a:xfrm>
            <a:off x="685800" y="1676400"/>
            <a:ext cx="3566779" cy="2438400"/>
            <a:chOff x="2438400" y="1295400"/>
            <a:chExt cx="3566779" cy="2438400"/>
          </a:xfrm>
        </p:grpSpPr>
        <p:pic>
          <p:nvPicPr>
            <p:cNvPr id="8" name="Picture 32" descr="iso1"/>
            <p:cNvPicPr>
              <a:picLocks noChangeAspect="1" noChangeArrowheads="1"/>
            </p:cNvPicPr>
            <p:nvPr/>
          </p:nvPicPr>
          <p:blipFill>
            <a:blip r:embed="rId4" cstate="print"/>
            <a:srcRect/>
            <a:stretch>
              <a:fillRect/>
            </a:stretch>
          </p:blipFill>
          <p:spPr bwMode="auto">
            <a:xfrm>
              <a:off x="2438400" y="1295400"/>
              <a:ext cx="3566779" cy="2438400"/>
            </a:xfrm>
            <a:prstGeom prst="rect">
              <a:avLst/>
            </a:prstGeom>
            <a:noFill/>
            <a:ln w="9525">
              <a:noFill/>
              <a:miter lim="800000"/>
              <a:headEnd/>
              <a:tailEnd/>
            </a:ln>
          </p:spPr>
        </p:pic>
        <p:cxnSp>
          <p:nvCxnSpPr>
            <p:cNvPr id="9" name="Straight Arrow Connector 8"/>
            <p:cNvCxnSpPr/>
            <p:nvPr/>
          </p:nvCxnSpPr>
          <p:spPr>
            <a:xfrm rot="10800000">
              <a:off x="4495800" y="2438400"/>
              <a:ext cx="1219200" cy="838200"/>
            </a:xfrm>
            <a:prstGeom prst="straightConnector1">
              <a:avLst/>
            </a:prstGeom>
            <a:ln w="38100">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rot="10800000">
              <a:off x="3581400" y="2438400"/>
              <a:ext cx="914400" cy="1588"/>
            </a:xfrm>
            <a:prstGeom prst="straightConnector1">
              <a:avLst/>
            </a:prstGeom>
            <a:ln w="38100">
              <a:solidFill>
                <a:schemeClr val="accent1">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rot="10800000">
              <a:off x="3733800" y="1981200"/>
              <a:ext cx="762000" cy="457200"/>
            </a:xfrm>
            <a:prstGeom prst="straightConnector1">
              <a:avLst/>
            </a:prstGeom>
            <a:ln w="38100">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3810000" y="2362200"/>
              <a:ext cx="312906" cy="369332"/>
            </a:xfrm>
            <a:prstGeom prst="rect">
              <a:avLst/>
            </a:prstGeom>
            <a:noFill/>
          </p:spPr>
          <p:txBody>
            <a:bodyPr wrap="none" rtlCol="0">
              <a:spAutoFit/>
            </a:bodyPr>
            <a:lstStyle/>
            <a:p>
              <a:r>
                <a:rPr lang="en-US" sz="1800" dirty="0" smtClean="0">
                  <a:solidFill>
                    <a:schemeClr val="accent1">
                      <a:lumMod val="20000"/>
                      <a:lumOff val="80000"/>
                    </a:schemeClr>
                  </a:solidFill>
                </a:rPr>
                <a:t>n</a:t>
              </a:r>
              <a:endParaRPr lang="en-US" sz="1800" dirty="0">
                <a:solidFill>
                  <a:schemeClr val="accent1">
                    <a:lumMod val="20000"/>
                    <a:lumOff val="80000"/>
                  </a:schemeClr>
                </a:solidFill>
              </a:endParaRPr>
            </a:p>
          </p:txBody>
        </p:sp>
        <p:sp>
          <p:nvSpPr>
            <p:cNvPr id="13" name="TextBox 12"/>
            <p:cNvSpPr txBox="1"/>
            <p:nvPr/>
          </p:nvSpPr>
          <p:spPr>
            <a:xfrm>
              <a:off x="4495800" y="3048000"/>
              <a:ext cx="960519" cy="338554"/>
            </a:xfrm>
            <a:prstGeom prst="rect">
              <a:avLst/>
            </a:prstGeom>
            <a:noFill/>
          </p:spPr>
          <p:txBody>
            <a:bodyPr wrap="none" rtlCol="0">
              <a:spAutoFit/>
            </a:bodyPr>
            <a:lstStyle/>
            <a:p>
              <a:r>
                <a:rPr lang="en-US" sz="1600" dirty="0" smtClean="0">
                  <a:solidFill>
                    <a:schemeClr val="bg2"/>
                  </a:solidFill>
                </a:rPr>
                <a:t>RI beam</a:t>
              </a:r>
              <a:endParaRPr lang="en-US" sz="1600" dirty="0">
                <a:solidFill>
                  <a:schemeClr val="bg2"/>
                </a:solidFill>
              </a:endParaRPr>
            </a:p>
          </p:txBody>
        </p:sp>
      </p:grpSp>
      <p:pic>
        <p:nvPicPr>
          <p:cNvPr id="14" name="Picture 5" descr="\\intranet.nscl.msu.edu\files\user\zegers\My Documents\presentations\IMG_0264.JPG"/>
          <p:cNvPicPr>
            <a:picLocks noChangeAspect="1" noChangeArrowheads="1"/>
          </p:cNvPicPr>
          <p:nvPr/>
        </p:nvPicPr>
        <p:blipFill>
          <a:blip r:embed="rId5" cstate="print"/>
          <a:srcRect/>
          <a:stretch>
            <a:fillRect/>
          </a:stretch>
        </p:blipFill>
        <p:spPr bwMode="auto">
          <a:xfrm>
            <a:off x="685800" y="4191000"/>
            <a:ext cx="1752600" cy="2373170"/>
          </a:xfrm>
          <a:prstGeom prst="rect">
            <a:avLst/>
          </a:prstGeom>
          <a:noFill/>
          <a:ln w="9525">
            <a:noFill/>
            <a:miter lim="800000"/>
            <a:headEnd/>
            <a:tailEnd/>
          </a:ln>
        </p:spPr>
      </p:pic>
      <p:sp>
        <p:nvSpPr>
          <p:cNvPr id="15" name="TextBox 14"/>
          <p:cNvSpPr txBox="1"/>
          <p:nvPr/>
        </p:nvSpPr>
        <p:spPr>
          <a:xfrm>
            <a:off x="2514600" y="4191000"/>
            <a:ext cx="2792175" cy="2308324"/>
          </a:xfrm>
          <a:prstGeom prst="rect">
            <a:avLst/>
          </a:prstGeom>
          <a:noFill/>
        </p:spPr>
        <p:txBody>
          <a:bodyPr wrap="none" rtlCol="0">
            <a:spAutoFit/>
          </a:bodyPr>
          <a:lstStyle/>
          <a:p>
            <a:r>
              <a:rPr lang="en-US" b="1" dirty="0" smtClean="0"/>
              <a:t>Low Energy Neutron </a:t>
            </a:r>
          </a:p>
          <a:p>
            <a:r>
              <a:rPr lang="en-US" b="1" dirty="0" smtClean="0"/>
              <a:t>Detector Array (LENDA)</a:t>
            </a:r>
          </a:p>
          <a:p>
            <a:r>
              <a:rPr lang="en-US" b="1" dirty="0" smtClean="0">
                <a:solidFill>
                  <a:srgbClr val="FF0000"/>
                </a:solidFill>
              </a:rPr>
              <a:t>neutron detection</a:t>
            </a:r>
          </a:p>
          <a:p>
            <a:r>
              <a:rPr lang="en-US" dirty="0" smtClean="0"/>
              <a:t>Plastic </a:t>
            </a:r>
            <a:r>
              <a:rPr lang="en-US" dirty="0" err="1" smtClean="0"/>
              <a:t>scintillator</a:t>
            </a:r>
            <a:endParaRPr lang="en-US" dirty="0" smtClean="0"/>
          </a:p>
          <a:p>
            <a:r>
              <a:rPr lang="en-US" dirty="0" smtClean="0"/>
              <a:t>24 bars 2.5x4.5x30cm</a:t>
            </a:r>
          </a:p>
          <a:p>
            <a:r>
              <a:rPr lang="en-US" dirty="0" smtClean="0"/>
              <a:t>150 </a:t>
            </a:r>
            <a:r>
              <a:rPr lang="en-US" dirty="0" err="1" smtClean="0"/>
              <a:t>keV</a:t>
            </a:r>
            <a:r>
              <a:rPr lang="en-US" dirty="0" smtClean="0"/>
              <a:t> &lt;  E</a:t>
            </a:r>
            <a:r>
              <a:rPr lang="en-US" baseline="-25000" dirty="0" smtClean="0"/>
              <a:t>n</a:t>
            </a:r>
            <a:r>
              <a:rPr lang="en-US" dirty="0" smtClean="0"/>
              <a:t> &lt; 10 </a:t>
            </a:r>
            <a:r>
              <a:rPr lang="en-US" dirty="0" err="1" smtClean="0"/>
              <a:t>MeV</a:t>
            </a:r>
            <a:endParaRPr lang="en-US" dirty="0" smtClean="0"/>
          </a:p>
          <a:p>
            <a:r>
              <a:rPr lang="en-US" dirty="0" smtClean="0">
                <a:sym typeface="Symbol"/>
              </a:rPr>
              <a:t>E</a:t>
            </a:r>
            <a:r>
              <a:rPr lang="en-US" baseline="-25000" dirty="0" smtClean="0">
                <a:sym typeface="Symbol"/>
              </a:rPr>
              <a:t>n</a:t>
            </a:r>
            <a:r>
              <a:rPr lang="en-US" dirty="0" smtClean="0">
                <a:sym typeface="Symbol"/>
              </a:rPr>
              <a:t> ~ 5%    </a:t>
            </a:r>
            <a:r>
              <a:rPr lang="en-US" baseline="-25000" dirty="0" smtClean="0">
                <a:sym typeface="Symbol"/>
              </a:rPr>
              <a:t>n</a:t>
            </a:r>
            <a:r>
              <a:rPr lang="en-US" dirty="0" smtClean="0">
                <a:sym typeface="Symbol"/>
              </a:rPr>
              <a:t> &lt; 2</a:t>
            </a:r>
            <a:r>
              <a:rPr lang="en-US" baseline="30000" dirty="0" smtClean="0">
                <a:sym typeface="Symbol"/>
              </a:rPr>
              <a:t>o</a:t>
            </a:r>
          </a:p>
          <a:p>
            <a:r>
              <a:rPr lang="en-US" baseline="30000" dirty="0" smtClean="0">
                <a:sym typeface="Symbol"/>
              </a:rPr>
              <a:t>               </a:t>
            </a:r>
            <a:r>
              <a:rPr lang="en-US" dirty="0" smtClean="0">
                <a:sym typeface="Symbol"/>
              </a:rPr>
              <a:t>efficiency 15-40%</a:t>
            </a:r>
            <a:endParaRPr lang="en-US" dirty="0"/>
          </a:p>
        </p:txBody>
      </p:sp>
      <p:sp>
        <p:nvSpPr>
          <p:cNvPr id="3" name="TextBox 2"/>
          <p:cNvSpPr txBox="1"/>
          <p:nvPr/>
        </p:nvSpPr>
        <p:spPr>
          <a:xfrm>
            <a:off x="2562008" y="6379504"/>
            <a:ext cx="1706493" cy="369332"/>
          </a:xfrm>
          <a:prstGeom prst="rect">
            <a:avLst/>
          </a:prstGeom>
          <a:noFill/>
        </p:spPr>
        <p:txBody>
          <a:bodyPr wrap="none" rtlCol="0">
            <a:spAutoFit/>
          </a:bodyPr>
          <a:lstStyle/>
          <a:p>
            <a:r>
              <a:rPr lang="en-US" dirty="0" smtClean="0"/>
              <a:t>Flight path : 1 m</a:t>
            </a:r>
            <a:endParaRPr lang="en-US" dirty="0"/>
          </a:p>
        </p:txBody>
      </p:sp>
      <p:sp>
        <p:nvSpPr>
          <p:cNvPr id="4" name="TextBox 3"/>
          <p:cNvSpPr txBox="1"/>
          <p:nvPr/>
        </p:nvSpPr>
        <p:spPr>
          <a:xfrm>
            <a:off x="5638800" y="6499324"/>
            <a:ext cx="3498586" cy="369332"/>
          </a:xfrm>
          <a:prstGeom prst="rect">
            <a:avLst/>
          </a:prstGeom>
          <a:noFill/>
        </p:spPr>
        <p:txBody>
          <a:bodyPr wrap="none" rtlCol="0">
            <a:spAutoFit/>
          </a:bodyPr>
          <a:lstStyle/>
          <a:p>
            <a:r>
              <a:rPr lang="en-US" b="1" dirty="0" err="1" smtClean="0"/>
              <a:t>Perdikakis</a:t>
            </a:r>
            <a:r>
              <a:rPr lang="en-US" b="1" dirty="0" smtClean="0"/>
              <a:t> et al, submitted to NIM.</a:t>
            </a:r>
            <a:endParaRPr lang="en-US" b="1" dirty="0"/>
          </a:p>
        </p:txBody>
      </p:sp>
      <p:sp>
        <p:nvSpPr>
          <p:cNvPr id="16" name="TextBox 15"/>
          <p:cNvSpPr txBox="1"/>
          <p:nvPr/>
        </p:nvSpPr>
        <p:spPr>
          <a:xfrm>
            <a:off x="5029201" y="1143000"/>
            <a:ext cx="3962400" cy="646331"/>
          </a:xfrm>
          <a:prstGeom prst="rect">
            <a:avLst/>
          </a:prstGeom>
          <a:noFill/>
        </p:spPr>
        <p:txBody>
          <a:bodyPr wrap="square" rtlCol="0">
            <a:spAutoFit/>
          </a:bodyPr>
          <a:lstStyle/>
          <a:p>
            <a:r>
              <a:rPr lang="en-US" dirty="0" smtClean="0">
                <a:solidFill>
                  <a:srgbClr val="FF0000"/>
                </a:solidFill>
              </a:rPr>
              <a:t>M. Sasano, G. Perdikakis, R. Zegers, </a:t>
            </a:r>
          </a:p>
          <a:p>
            <a:r>
              <a:rPr lang="en-US" dirty="0" smtClean="0">
                <a:solidFill>
                  <a:srgbClr val="FF0000"/>
                </a:solidFill>
              </a:rPr>
              <a:t>et al., PRL107</a:t>
            </a:r>
            <a:r>
              <a:rPr lang="en-US" dirty="0">
                <a:solidFill>
                  <a:srgbClr val="FF0000"/>
                </a:solidFill>
              </a:rPr>
              <a:t>, 202501 (2011</a:t>
            </a:r>
            <a:r>
              <a:rPr lang="en-US" dirty="0" smtClean="0">
                <a:solidFill>
                  <a:srgbClr val="FF0000"/>
                </a:solidFill>
              </a:rPr>
              <a:t>).</a:t>
            </a:r>
            <a:r>
              <a:rPr lang="en-US" dirty="0" smtClean="0"/>
              <a:t> </a:t>
            </a:r>
            <a:endParaRPr lang="en-US" dirty="0" smtClean="0">
              <a:solidFill>
                <a:srgbClr val="FF0000"/>
              </a:solidFill>
            </a:endParaRPr>
          </a:p>
        </p:txBody>
      </p:sp>
    </p:spTree>
    <p:extLst>
      <p:ext uri="{BB962C8B-B14F-4D97-AF65-F5344CB8AC3E}">
        <p14:creationId xmlns:p14="http://schemas.microsoft.com/office/powerpoint/2010/main" val="4222041400"/>
      </p:ext>
    </p:extLst>
  </p:cSld>
  <p:clrMapOvr>
    <a:masterClrMapping/>
  </p:clrMapOvr>
  <mc:AlternateContent xmlns:mc="http://schemas.openxmlformats.org/markup-compatibility/2006" xmlns:p14="http://schemas.microsoft.com/office/powerpoint/2010/main">
    <mc:Choice Requires="p14">
      <p:transition spd="slow" p14:dur="2000" advTm="67121"/>
    </mc:Choice>
    <mc:Fallback xmlns="">
      <p:transition spd="slow" advTm="67121"/>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Cross sections</a:t>
            </a:r>
            <a:endParaRPr lang="en-US" dirty="0"/>
          </a:p>
        </p:txBody>
      </p:sp>
      <p:pic>
        <p:nvPicPr>
          <p:cNvPr id="4" name="Picture 3" descr="mdares_prc_56ni.eps"/>
          <p:cNvPicPr>
            <a:picLocks noChangeAspect="1"/>
          </p:cNvPicPr>
          <p:nvPr/>
        </p:nvPicPr>
        <p:blipFill>
          <a:blip r:embed="rId2" cstate="print"/>
          <a:stretch>
            <a:fillRect/>
          </a:stretch>
        </p:blipFill>
        <p:spPr>
          <a:xfrm>
            <a:off x="1143000" y="1295400"/>
            <a:ext cx="4572000" cy="4564290"/>
          </a:xfrm>
          <a:prstGeom prst="rect">
            <a:avLst/>
          </a:prstGeom>
        </p:spPr>
      </p:pic>
      <p:pic>
        <p:nvPicPr>
          <p:cNvPr id="5" name="Picture 4" descr="fig2_edit2-01.png"/>
          <p:cNvPicPr>
            <a:picLocks noChangeAspect="1"/>
          </p:cNvPicPr>
          <p:nvPr/>
        </p:nvPicPr>
        <p:blipFill>
          <a:blip r:embed="rId3" cstate="print"/>
          <a:stretch>
            <a:fillRect/>
          </a:stretch>
        </p:blipFill>
        <p:spPr>
          <a:xfrm>
            <a:off x="6096000" y="1219200"/>
            <a:ext cx="2228234" cy="2819400"/>
          </a:xfrm>
          <a:prstGeom prst="rect">
            <a:avLst/>
          </a:prstGeom>
        </p:spPr>
      </p:pic>
      <p:grpSp>
        <p:nvGrpSpPr>
          <p:cNvPr id="3" name="Group 5"/>
          <p:cNvGrpSpPr/>
          <p:nvPr/>
        </p:nvGrpSpPr>
        <p:grpSpPr>
          <a:xfrm>
            <a:off x="5943600" y="4419600"/>
            <a:ext cx="2514600" cy="1619310"/>
            <a:chOff x="-2743200" y="1447800"/>
            <a:chExt cx="2514600" cy="1619310"/>
          </a:xfrm>
        </p:grpSpPr>
        <p:cxnSp>
          <p:nvCxnSpPr>
            <p:cNvPr id="7" name="Straight Connector 6"/>
            <p:cNvCxnSpPr/>
            <p:nvPr/>
          </p:nvCxnSpPr>
          <p:spPr>
            <a:xfrm>
              <a:off x="-1371600" y="2514600"/>
              <a:ext cx="990600" cy="0"/>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524000" y="2057400"/>
              <a:ext cx="1295400"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371600" y="2133600"/>
              <a:ext cx="990600" cy="0"/>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371600" y="1828800"/>
              <a:ext cx="990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371600" y="1447800"/>
              <a:ext cx="990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 name="Group 21"/>
            <p:cNvGrpSpPr/>
            <p:nvPr/>
          </p:nvGrpSpPr>
          <p:grpSpPr>
            <a:xfrm>
              <a:off x="-2743200" y="1447800"/>
              <a:ext cx="2302636" cy="1619310"/>
              <a:chOff x="-2743200" y="1447800"/>
              <a:chExt cx="2302636" cy="1619310"/>
            </a:xfrm>
          </p:grpSpPr>
          <p:cxnSp>
            <p:nvCxnSpPr>
              <p:cNvPr id="13" name="Straight Connector 7"/>
              <p:cNvCxnSpPr/>
              <p:nvPr/>
            </p:nvCxnSpPr>
            <p:spPr>
              <a:xfrm>
                <a:off x="-2743200" y="2667000"/>
                <a:ext cx="990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524939" y="2667000"/>
                <a:ext cx="617477" cy="400110"/>
              </a:xfrm>
              <a:prstGeom prst="rect">
                <a:avLst/>
              </a:prstGeom>
              <a:noFill/>
            </p:spPr>
            <p:txBody>
              <a:bodyPr wrap="none" rtlCol="0">
                <a:spAutoFit/>
              </a:bodyPr>
              <a:lstStyle/>
              <a:p>
                <a:r>
                  <a:rPr lang="en-US" sz="2000" baseline="30000" dirty="0" smtClean="0">
                    <a:solidFill>
                      <a:schemeClr val="tx1"/>
                    </a:solidFill>
                  </a:rPr>
                  <a:t>56</a:t>
                </a:r>
                <a:r>
                  <a:rPr lang="en-US" sz="2000" dirty="0" smtClean="0">
                    <a:solidFill>
                      <a:schemeClr val="tx1"/>
                    </a:solidFill>
                  </a:rPr>
                  <a:t>Ni</a:t>
                </a:r>
                <a:endParaRPr lang="en-US" sz="2000" dirty="0">
                  <a:solidFill>
                    <a:schemeClr val="tx1"/>
                  </a:solidFill>
                </a:endParaRPr>
              </a:p>
            </p:txBody>
          </p:sp>
          <p:sp>
            <p:nvSpPr>
              <p:cNvPr id="15" name="TextBox 14"/>
              <p:cNvSpPr txBox="1"/>
              <p:nvPr/>
            </p:nvSpPr>
            <p:spPr>
              <a:xfrm>
                <a:off x="-1143000" y="2495490"/>
                <a:ext cx="702436" cy="400110"/>
              </a:xfrm>
              <a:prstGeom prst="rect">
                <a:avLst/>
              </a:prstGeom>
              <a:noFill/>
            </p:spPr>
            <p:txBody>
              <a:bodyPr wrap="none" rtlCol="0">
                <a:spAutoFit/>
              </a:bodyPr>
              <a:lstStyle/>
              <a:p>
                <a:r>
                  <a:rPr lang="en-US" sz="2000" baseline="30000" dirty="0" smtClean="0">
                    <a:solidFill>
                      <a:schemeClr val="tx1"/>
                    </a:solidFill>
                  </a:rPr>
                  <a:t>56</a:t>
                </a:r>
                <a:r>
                  <a:rPr lang="en-US" sz="2000" dirty="0" smtClean="0">
                    <a:solidFill>
                      <a:schemeClr val="tx1"/>
                    </a:solidFill>
                  </a:rPr>
                  <a:t>Cu</a:t>
                </a:r>
                <a:endParaRPr lang="en-US" sz="2000" dirty="0">
                  <a:solidFill>
                    <a:schemeClr val="tx1"/>
                  </a:solidFill>
                </a:endParaRPr>
              </a:p>
            </p:txBody>
          </p:sp>
          <p:cxnSp>
            <p:nvCxnSpPr>
              <p:cNvPr id="16" name="Straight Arrow Connector 15"/>
              <p:cNvCxnSpPr>
                <a:stCxn id="14" idx="0"/>
              </p:cNvCxnSpPr>
              <p:nvPr/>
            </p:nvCxnSpPr>
            <p:spPr>
              <a:xfrm rot="5400000" flipH="1" flipV="1">
                <a:off x="-2022500" y="1939902"/>
                <a:ext cx="533399" cy="92079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4" idx="0"/>
              </p:cNvCxnSpPr>
              <p:nvPr/>
            </p:nvCxnSpPr>
            <p:spPr>
              <a:xfrm rot="5400000" flipH="1" flipV="1">
                <a:off x="-2327300" y="1711302"/>
                <a:ext cx="1066799" cy="84459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667000" y="1524000"/>
                <a:ext cx="1143262" cy="400110"/>
              </a:xfrm>
              <a:prstGeom prst="rect">
                <a:avLst/>
              </a:prstGeom>
              <a:noFill/>
            </p:spPr>
            <p:txBody>
              <a:bodyPr wrap="none" rtlCol="0">
                <a:spAutoFit/>
              </a:bodyPr>
              <a:lstStyle/>
              <a:p>
                <a:r>
                  <a:rPr lang="en-US" sz="2000" baseline="30000" dirty="0" smtClean="0">
                    <a:solidFill>
                      <a:schemeClr val="tx1"/>
                    </a:solidFill>
                  </a:rPr>
                  <a:t>56</a:t>
                </a:r>
                <a:r>
                  <a:rPr lang="en-US" sz="2000" dirty="0" smtClean="0">
                    <a:solidFill>
                      <a:schemeClr val="tx1"/>
                    </a:solidFill>
                  </a:rPr>
                  <a:t>Ni(</a:t>
                </a:r>
                <a:r>
                  <a:rPr lang="en-US" sz="2000" dirty="0" err="1" smtClean="0">
                    <a:solidFill>
                      <a:schemeClr val="tx1"/>
                    </a:solidFill>
                  </a:rPr>
                  <a:t>p,n</a:t>
                </a:r>
                <a:r>
                  <a:rPr lang="en-US" sz="2000" dirty="0" smtClean="0">
                    <a:solidFill>
                      <a:schemeClr val="tx1"/>
                    </a:solidFill>
                  </a:rPr>
                  <a:t>)</a:t>
                </a:r>
                <a:endParaRPr lang="en-US" sz="2000" dirty="0">
                  <a:solidFill>
                    <a:schemeClr val="tx1"/>
                  </a:solidFill>
                </a:endParaRPr>
              </a:p>
            </p:txBody>
          </p:sp>
          <p:sp>
            <p:nvSpPr>
              <p:cNvPr id="19" name="TextBox 18"/>
              <p:cNvSpPr txBox="1"/>
              <p:nvPr/>
            </p:nvSpPr>
            <p:spPr>
              <a:xfrm>
                <a:off x="-1143000" y="2133600"/>
                <a:ext cx="702436" cy="400110"/>
              </a:xfrm>
              <a:prstGeom prst="rect">
                <a:avLst/>
              </a:prstGeom>
              <a:noFill/>
            </p:spPr>
            <p:txBody>
              <a:bodyPr wrap="none" rtlCol="0">
                <a:spAutoFit/>
              </a:bodyPr>
              <a:lstStyle/>
              <a:p>
                <a:r>
                  <a:rPr lang="en-US" sz="2000" baseline="30000" dirty="0" smtClean="0">
                    <a:solidFill>
                      <a:srgbClr val="0070C0"/>
                    </a:solidFill>
                  </a:rPr>
                  <a:t>56</a:t>
                </a:r>
                <a:r>
                  <a:rPr lang="en-US" sz="2000" dirty="0" smtClean="0">
                    <a:solidFill>
                      <a:srgbClr val="0070C0"/>
                    </a:solidFill>
                  </a:rPr>
                  <a:t>Cu</a:t>
                </a:r>
                <a:endParaRPr lang="en-US" sz="2000" dirty="0">
                  <a:solidFill>
                    <a:srgbClr val="0070C0"/>
                  </a:solidFill>
                </a:endParaRPr>
              </a:p>
            </p:txBody>
          </p:sp>
          <p:sp>
            <p:nvSpPr>
              <p:cNvPr id="20" name="TextBox 19"/>
              <p:cNvSpPr txBox="1"/>
              <p:nvPr/>
            </p:nvSpPr>
            <p:spPr>
              <a:xfrm>
                <a:off x="-1143000" y="1447800"/>
                <a:ext cx="688009" cy="400110"/>
              </a:xfrm>
              <a:prstGeom prst="rect">
                <a:avLst/>
              </a:prstGeom>
              <a:noFill/>
            </p:spPr>
            <p:txBody>
              <a:bodyPr wrap="none" rtlCol="0">
                <a:spAutoFit/>
              </a:bodyPr>
              <a:lstStyle/>
              <a:p>
                <a:r>
                  <a:rPr lang="en-US" sz="2000" baseline="30000" dirty="0" smtClean="0">
                    <a:solidFill>
                      <a:srgbClr val="FF0000"/>
                    </a:solidFill>
                  </a:rPr>
                  <a:t>55</a:t>
                </a:r>
                <a:r>
                  <a:rPr lang="en-US" sz="2000" dirty="0" smtClean="0">
                    <a:solidFill>
                      <a:srgbClr val="FF0000"/>
                    </a:solidFill>
                  </a:rPr>
                  <a:t>Ni </a:t>
                </a:r>
                <a:endParaRPr lang="en-US" sz="2000" dirty="0">
                  <a:solidFill>
                    <a:srgbClr val="FF0000"/>
                  </a:solidFill>
                </a:endParaRPr>
              </a:p>
            </p:txBody>
          </p:sp>
        </p:grpSp>
      </p:grpSp>
      <p:sp>
        <p:nvSpPr>
          <p:cNvPr id="12" name="TextBox 11"/>
          <p:cNvSpPr txBox="1"/>
          <p:nvPr/>
        </p:nvSpPr>
        <p:spPr>
          <a:xfrm>
            <a:off x="2090514" y="6096000"/>
            <a:ext cx="5103320" cy="646331"/>
          </a:xfrm>
          <a:prstGeom prst="rect">
            <a:avLst/>
          </a:prstGeom>
          <a:noFill/>
        </p:spPr>
        <p:txBody>
          <a:bodyPr wrap="none" rtlCol="0">
            <a:spAutoFit/>
          </a:bodyPr>
          <a:lstStyle/>
          <a:p>
            <a:r>
              <a:rPr lang="en-US" dirty="0" smtClean="0"/>
              <a:t>GT component dominates  the region  below 8 MeV.</a:t>
            </a:r>
          </a:p>
          <a:p>
            <a:r>
              <a:rPr lang="en-US" dirty="0" smtClean="0">
                <a:sym typeface="Wingdings" pitchFamily="2" charset="2"/>
              </a:rPr>
              <a:t> Scale the spectrum before smearing</a:t>
            </a:r>
            <a:endParaRPr lang="en-US" dirty="0"/>
          </a:p>
        </p:txBody>
      </p:sp>
    </p:spTree>
    <p:extLst>
      <p:ext uri="{BB962C8B-B14F-4D97-AF65-F5344CB8AC3E}">
        <p14:creationId xmlns:p14="http://schemas.microsoft.com/office/powerpoint/2010/main" val="3654385712"/>
      </p:ext>
    </p:extLst>
  </p:cSld>
  <p:clrMapOvr>
    <a:masterClrMapping/>
  </p:clrMapOvr>
  <mc:AlternateContent xmlns:mc="http://schemas.openxmlformats.org/markup-compatibility/2006" xmlns:p14="http://schemas.microsoft.com/office/powerpoint/2010/main">
    <mc:Choice Requires="p14">
      <p:transition spd="slow" p14:dur="2000" advTm="273"/>
    </mc:Choice>
    <mc:Fallback xmlns="">
      <p:transition spd="slow" advTm="273"/>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3.png"/>
          <p:cNvPicPr>
            <a:picLocks noChangeAspect="1"/>
          </p:cNvPicPr>
          <p:nvPr/>
        </p:nvPicPr>
        <p:blipFill>
          <a:blip r:embed="rId2" cstate="print"/>
          <a:srcRect l="12061" r="57291"/>
          <a:stretch>
            <a:fillRect/>
          </a:stretch>
        </p:blipFill>
        <p:spPr>
          <a:xfrm>
            <a:off x="1447800" y="1600200"/>
            <a:ext cx="6196280" cy="3048000"/>
          </a:xfrm>
          <a:prstGeom prst="rect">
            <a:avLst/>
          </a:prstGeom>
        </p:spPr>
      </p:pic>
      <p:sp>
        <p:nvSpPr>
          <p:cNvPr id="8" name="Title 1"/>
          <p:cNvSpPr>
            <a:spLocks noGrp="1"/>
          </p:cNvSpPr>
          <p:nvPr>
            <p:ph type="title"/>
          </p:nvPr>
        </p:nvSpPr>
        <p:spPr>
          <a:xfrm>
            <a:off x="457200" y="46038"/>
            <a:ext cx="8229600" cy="715962"/>
          </a:xfrm>
        </p:spPr>
        <p:txBody>
          <a:bodyPr>
            <a:noAutofit/>
          </a:bodyPr>
          <a:lstStyle/>
          <a:p>
            <a:r>
              <a:rPr lang="en-US" sz="2400" b="1" dirty="0" smtClean="0"/>
              <a:t>GT strengths from </a:t>
            </a:r>
            <a:r>
              <a:rPr lang="en-US" sz="2400" b="1" baseline="30000" dirty="0" smtClean="0"/>
              <a:t>56</a:t>
            </a:r>
            <a:r>
              <a:rPr lang="en-US" sz="2400" b="1" dirty="0" smtClean="0"/>
              <a:t>Ni(</a:t>
            </a:r>
            <a:r>
              <a:rPr lang="en-US" sz="2400" b="1" dirty="0" err="1" smtClean="0"/>
              <a:t>p,n</a:t>
            </a:r>
            <a:r>
              <a:rPr lang="en-US" sz="2400" b="1" dirty="0" smtClean="0"/>
              <a:t>) at 110 </a:t>
            </a:r>
            <a:r>
              <a:rPr lang="en-US" sz="2400" b="1" dirty="0" err="1" smtClean="0"/>
              <a:t>MeV</a:t>
            </a:r>
            <a:r>
              <a:rPr lang="en-US" sz="2400" b="1" dirty="0" smtClean="0"/>
              <a:t>/u</a:t>
            </a:r>
            <a:endParaRPr lang="en-US" sz="2400" b="1" dirty="0"/>
          </a:p>
        </p:txBody>
      </p:sp>
      <p:sp>
        <p:nvSpPr>
          <p:cNvPr id="12" name="TextBox 11"/>
          <p:cNvSpPr txBox="1"/>
          <p:nvPr/>
        </p:nvSpPr>
        <p:spPr>
          <a:xfrm>
            <a:off x="75894" y="5638800"/>
            <a:ext cx="5258106" cy="923330"/>
          </a:xfrm>
          <a:prstGeom prst="rect">
            <a:avLst/>
          </a:prstGeom>
          <a:noFill/>
        </p:spPr>
        <p:txBody>
          <a:bodyPr wrap="none" rtlCol="0">
            <a:spAutoFit/>
          </a:bodyPr>
          <a:lstStyle/>
          <a:p>
            <a:r>
              <a:rPr lang="en-US" dirty="0" smtClean="0"/>
              <a:t>Difference between KB3G and GXPF1A:</a:t>
            </a:r>
          </a:p>
          <a:p>
            <a:pPr>
              <a:buFont typeface="Arial" pitchFamily="34" charset="0"/>
              <a:buChar char="•"/>
            </a:pPr>
            <a:r>
              <a:rPr lang="en-US" dirty="0" smtClean="0"/>
              <a:t> KB3G weaker spin-orbit and </a:t>
            </a:r>
            <a:r>
              <a:rPr lang="en-US" dirty="0" err="1" smtClean="0"/>
              <a:t>pn</a:t>
            </a:r>
            <a:r>
              <a:rPr lang="en-US" dirty="0" smtClean="0"/>
              <a:t>-residual interactions</a:t>
            </a:r>
          </a:p>
          <a:p>
            <a:pPr>
              <a:buFont typeface="Arial" pitchFamily="34" charset="0"/>
              <a:buChar char="•"/>
            </a:pPr>
            <a:r>
              <a:rPr lang="en-US" dirty="0" smtClean="0"/>
              <a:t> KB3G lower level density</a:t>
            </a:r>
            <a:endParaRPr lang="en-US" dirty="0"/>
          </a:p>
        </p:txBody>
      </p:sp>
      <p:sp>
        <p:nvSpPr>
          <p:cNvPr id="13" name="TextBox 12"/>
          <p:cNvSpPr txBox="1"/>
          <p:nvPr/>
        </p:nvSpPr>
        <p:spPr>
          <a:xfrm>
            <a:off x="1" y="660737"/>
            <a:ext cx="9144000" cy="1015663"/>
          </a:xfrm>
          <a:prstGeom prst="rect">
            <a:avLst/>
          </a:prstGeom>
          <a:noFill/>
        </p:spPr>
        <p:txBody>
          <a:bodyPr wrap="square" rtlCol="0">
            <a:spAutoFit/>
          </a:bodyPr>
          <a:lstStyle/>
          <a:p>
            <a:pPr marL="169863" indent="-169863">
              <a:buFont typeface="Arial" pitchFamily="34" charset="0"/>
              <a:buChar char="•"/>
            </a:pPr>
            <a:r>
              <a:rPr lang="en-US" sz="2000" dirty="0" smtClean="0"/>
              <a:t>Use the extracted </a:t>
            </a:r>
            <a:r>
              <a:rPr lang="en-US" sz="2000" dirty="0" smtClean="0">
                <a:sym typeface="Symbol"/>
              </a:rPr>
              <a:t>L=0 component in combination with unit cross section to extract Gamow-Teller strength [B(GT)].</a:t>
            </a:r>
          </a:p>
          <a:p>
            <a:pPr marL="169863" indent="-169863">
              <a:buFont typeface="Arial" pitchFamily="34" charset="0"/>
              <a:buChar char="•"/>
            </a:pPr>
            <a:r>
              <a:rPr lang="en-US" sz="2000" dirty="0" smtClean="0">
                <a:sym typeface="Symbol"/>
              </a:rPr>
              <a:t>Compare with large-scale shell-model calculations</a:t>
            </a:r>
            <a:endParaRPr lang="en-US" sz="2000" dirty="0"/>
          </a:p>
        </p:txBody>
      </p:sp>
      <p:sp>
        <p:nvSpPr>
          <p:cNvPr id="14" name="TextBox 13"/>
          <p:cNvSpPr txBox="1"/>
          <p:nvPr/>
        </p:nvSpPr>
        <p:spPr>
          <a:xfrm>
            <a:off x="76200" y="4648200"/>
            <a:ext cx="8839200" cy="1015663"/>
          </a:xfrm>
          <a:prstGeom prst="rect">
            <a:avLst/>
          </a:prstGeom>
          <a:noFill/>
        </p:spPr>
        <p:txBody>
          <a:bodyPr wrap="square" rtlCol="0">
            <a:spAutoFit/>
          </a:bodyPr>
          <a:lstStyle/>
          <a:p>
            <a:r>
              <a:rPr lang="en-US" sz="2000" dirty="0" smtClean="0"/>
              <a:t>GXPF1A: </a:t>
            </a:r>
            <a:r>
              <a:rPr lang="en-US" sz="2000" dirty="0" err="1" smtClean="0"/>
              <a:t>Honma</a:t>
            </a:r>
            <a:r>
              <a:rPr lang="en-US" sz="2000" dirty="0" smtClean="0"/>
              <a:t> et al. : constrained by data in full </a:t>
            </a:r>
            <a:r>
              <a:rPr lang="en-US" sz="2000" dirty="0" err="1" smtClean="0"/>
              <a:t>pf</a:t>
            </a:r>
            <a:r>
              <a:rPr lang="en-US" sz="2000" dirty="0" smtClean="0"/>
              <a:t>-shell</a:t>
            </a:r>
          </a:p>
          <a:p>
            <a:r>
              <a:rPr lang="en-US" sz="2000" dirty="0" smtClean="0"/>
              <a:t>KB3G: </a:t>
            </a:r>
            <a:r>
              <a:rPr lang="en-US" sz="2000" dirty="0" err="1" smtClean="0"/>
              <a:t>Poves</a:t>
            </a:r>
            <a:r>
              <a:rPr lang="en-US" sz="2000" dirty="0" smtClean="0"/>
              <a:t> et al. : less constraints – </a:t>
            </a:r>
            <a:r>
              <a:rPr lang="en-US" sz="2000" dirty="0" smtClean="0">
                <a:solidFill>
                  <a:srgbClr val="FF0000"/>
                </a:solidFill>
              </a:rPr>
              <a:t>used in database for weak rates for                           				           astrophysical purposes. </a:t>
            </a:r>
            <a:endParaRPr lang="en-US" sz="2000" dirty="0">
              <a:solidFill>
                <a:srgbClr val="FF0000"/>
              </a:solidFill>
            </a:endParaRPr>
          </a:p>
        </p:txBody>
      </p:sp>
      <p:sp>
        <p:nvSpPr>
          <p:cNvPr id="9" name="TextBox 8"/>
          <p:cNvSpPr txBox="1"/>
          <p:nvPr/>
        </p:nvSpPr>
        <p:spPr>
          <a:xfrm>
            <a:off x="5144642" y="1600200"/>
            <a:ext cx="2475358" cy="369332"/>
          </a:xfrm>
          <a:prstGeom prst="rect">
            <a:avLst/>
          </a:prstGeom>
          <a:noFill/>
        </p:spPr>
        <p:txBody>
          <a:bodyPr wrap="none" rtlCol="0">
            <a:spAutoFit/>
          </a:bodyPr>
          <a:lstStyle/>
          <a:p>
            <a:r>
              <a:rPr lang="en-US" dirty="0" smtClean="0">
                <a:solidFill>
                  <a:srgbClr val="FF0000"/>
                </a:solidFill>
              </a:rPr>
              <a:t>PRL</a:t>
            </a:r>
            <a:r>
              <a:rPr lang="en-US" dirty="0">
                <a:solidFill>
                  <a:srgbClr val="FF0000"/>
                </a:solidFill>
              </a:rPr>
              <a:t>107, 202501 (2011</a:t>
            </a:r>
            <a:r>
              <a:rPr lang="en-US" dirty="0" smtClean="0">
                <a:solidFill>
                  <a:srgbClr val="FF0000"/>
                </a:solidFill>
              </a:rPr>
              <a:t>).</a:t>
            </a:r>
            <a:r>
              <a:rPr lang="en-US" dirty="0" smtClean="0"/>
              <a:t> </a:t>
            </a:r>
            <a:endParaRPr lang="en-US" dirty="0" smtClean="0">
              <a:solidFill>
                <a:srgbClr val="FF0000"/>
              </a:solidFill>
            </a:endParaRPr>
          </a:p>
        </p:txBody>
      </p:sp>
    </p:spTree>
    <p:extLst>
      <p:ext uri="{BB962C8B-B14F-4D97-AF65-F5344CB8AC3E}">
        <p14:creationId xmlns:p14="http://schemas.microsoft.com/office/powerpoint/2010/main" val="229517210"/>
      </p:ext>
    </p:extLst>
  </p:cSld>
  <p:clrMapOvr>
    <a:masterClrMapping/>
  </p:clrMapOvr>
  <mc:AlternateContent xmlns:mc="http://schemas.openxmlformats.org/markup-compatibility/2006" xmlns:p14="http://schemas.microsoft.com/office/powerpoint/2010/main">
    <mc:Choice Requires="p14">
      <p:transition spd="slow" p14:dur="2000" advTm="98"/>
    </mc:Choice>
    <mc:Fallback xmlns="">
      <p:transition spd="slow" advTm="98"/>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4.6|43.7"/>
</p:tagLst>
</file>

<file path=ppt/tags/tag2.xml><?xml version="1.0" encoding="utf-8"?>
<p:tagLst xmlns:a="http://schemas.openxmlformats.org/drawingml/2006/main" xmlns:r="http://schemas.openxmlformats.org/officeDocument/2006/relationships" xmlns:p="http://schemas.openxmlformats.org/presentationml/2006/main">
  <p:tag name="TIMING" val="|12.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4992</TotalTime>
  <Words>2502</Words>
  <Application>Microsoft Office PowerPoint</Application>
  <PresentationFormat>On-screen Show (4:3)</PresentationFormat>
  <Paragraphs>357</Paragraphs>
  <Slides>19</Slides>
  <Notes>7</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(p,n) reaction on N=Z unstable nuclei in inverse kinematics -- towards new spin-isospin physics -- </vt:lpstr>
      <vt:lpstr>Spin Isospin Physics</vt:lpstr>
      <vt:lpstr>Charge-Exchange (CE) (p,n) reaction:  a tool for studying Gamow-Teller strengths</vt:lpstr>
      <vt:lpstr>The first case, 56Ni  a key nucleus in Fe region</vt:lpstr>
      <vt:lpstr>Existing CE studies using RI beams </vt:lpstr>
      <vt:lpstr>Our experimental method for (p,n)  in inverse kinematics                              </vt:lpstr>
      <vt:lpstr>The first exp. at NSCL</vt:lpstr>
      <vt:lpstr>Cross sections</vt:lpstr>
      <vt:lpstr>GT strengths from 56Ni(p,n) at 110 MeV/u</vt:lpstr>
      <vt:lpstr>(p,n) study of RIKEN RIBF </vt:lpstr>
      <vt:lpstr>Applications </vt:lpstr>
      <vt:lpstr>Questions: GT strengths from 56Ni and 55Co</vt:lpstr>
      <vt:lpstr>A new picture of GT resonance </vt:lpstr>
      <vt:lpstr>Approach</vt:lpstr>
      <vt:lpstr>pn (T=0) effect along N=Z</vt:lpstr>
      <vt:lpstr>Experimental setup  </vt:lpstr>
      <vt:lpstr>Slow neutron detector (WINDS) </vt:lpstr>
      <vt:lpstr>Summary </vt:lpstr>
      <vt:lpstr>Collaboration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Study of the collectivity coupled to isoscalor pairing state on N=Z nuclei</dc:title>
  <dc:creator>sasano</dc:creator>
  <cp:lastModifiedBy>sasano</cp:lastModifiedBy>
  <cp:revision>257</cp:revision>
  <dcterms:created xsi:type="dcterms:W3CDTF">2006-08-16T00:00:00Z</dcterms:created>
  <dcterms:modified xsi:type="dcterms:W3CDTF">2012-08-27T03:17:21Z</dcterms:modified>
</cp:coreProperties>
</file>