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3"/>
  </p:notesMasterIdLst>
  <p:sldIdLst>
    <p:sldId id="260" r:id="rId3"/>
    <p:sldId id="448" r:id="rId4"/>
    <p:sldId id="383" r:id="rId5"/>
    <p:sldId id="449" r:id="rId6"/>
    <p:sldId id="320" r:id="rId7"/>
    <p:sldId id="362" r:id="rId8"/>
    <p:sldId id="465" r:id="rId9"/>
    <p:sldId id="363" r:id="rId10"/>
    <p:sldId id="365" r:id="rId11"/>
    <p:sldId id="466" r:id="rId12"/>
    <p:sldId id="423" r:id="rId13"/>
    <p:sldId id="384" r:id="rId14"/>
    <p:sldId id="381" r:id="rId15"/>
    <p:sldId id="421" r:id="rId16"/>
    <p:sldId id="389" r:id="rId17"/>
    <p:sldId id="386" r:id="rId18"/>
    <p:sldId id="467" r:id="rId19"/>
    <p:sldId id="460" r:id="rId20"/>
    <p:sldId id="461" r:id="rId21"/>
    <p:sldId id="456" r:id="rId22"/>
    <p:sldId id="459" r:id="rId23"/>
    <p:sldId id="450" r:id="rId24"/>
    <p:sldId id="455" r:id="rId25"/>
    <p:sldId id="447" r:id="rId26"/>
    <p:sldId id="452" r:id="rId27"/>
    <p:sldId id="468" r:id="rId28"/>
    <p:sldId id="406" r:id="rId29"/>
    <p:sldId id="282" r:id="rId30"/>
    <p:sldId id="469" r:id="rId31"/>
    <p:sldId id="464" r:id="rId32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FF"/>
    <a:srgbClr val="00CC00"/>
    <a:srgbClr val="00FF00"/>
    <a:srgbClr val="FFFFFF"/>
    <a:srgbClr val="FFFFCC"/>
    <a:srgbClr val="0099FF"/>
    <a:srgbClr val="0033CC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1429" autoAdjust="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44" y="-84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04585D1-C9DF-497A-9FC8-D4595E87D815}" type="datetimeFigureOut">
              <a:rPr lang="ja-JP" altLang="en-US"/>
              <a:pPr>
                <a:defRPr/>
              </a:pPr>
              <a:t>2012/9/6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3BFE57-55AB-4963-8544-5CD845B5BD7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CB61E2-667B-4BC1-915B-BD6CCA8AD6C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8F59E-B138-44D4-8252-53507D736512}" type="slidenum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ja-JP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049F8-E110-4696-BF4E-8F1CCEB0975C}" type="slidenum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ja-JP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3BFE57-55AB-4963-8544-5CD845B5BD7F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2810E3-E443-4F42-9A82-0F8F871885D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F78989-11C6-4A38-A971-4171C3FB1430}" type="slidenum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ja-JP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17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FBC43-14AF-44C3-8F35-095D5986DBC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 dirty="0" smtClean="0"/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2AC6E-3451-43A2-8653-0115DD669CDD}" type="slidenum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ja-JP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06445-A41D-4135-9EC4-4E14517DDDF4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22D588-C855-4900-B926-358E8E28363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2ADDE-667D-4E30-9763-0C755ED0376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1C0C68-4F92-4596-8C0A-E8EE19241006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D2879-8726-49BB-B1DC-D150D8A62E4E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6D751-04C3-41B1-9566-C723E1216E7C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28625" y="785813"/>
            <a:ext cx="8286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0ACD-F28D-42E9-8264-0653927343FD}" type="datetimeFigureOut">
              <a:rPr lang="ja-JP" altLang="en-US"/>
              <a:pPr>
                <a:defRPr/>
              </a:pPr>
              <a:t>2012/9/6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96A7-3067-4FD6-8592-3536C9A069F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5" name="フリーフォーム 4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  <p:sp>
          <p:nvSpPr>
            <p:cNvPr id="6" name="フリーフォーム 5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>
                <a:latin typeface="+mn-lt"/>
                <a:ea typeface="+mn-ea"/>
              </a:endParaRPr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7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9F4A-0A9B-4CCF-9D43-FD73371FAE68}" type="datetimeFigureOut">
              <a:rPr lang="ja-JP" altLang="en-US"/>
              <a:pPr>
                <a:defRPr/>
              </a:pPr>
              <a:t>2012/9/6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86B3-D171-4506-AA24-9CCD0BBE2C9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428625" y="785813"/>
            <a:ext cx="8286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>
            <a:lvl1pPr>
              <a:defRPr sz="1800" baseline="0"/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>
            <a:lvl1pPr>
              <a:defRPr sz="14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5B11-4087-4A71-9465-8212E0E05FA9}" type="datetimeFigureOut">
              <a:rPr lang="ja-JP" altLang="en-US"/>
              <a:pPr>
                <a:defRPr/>
              </a:pPr>
              <a:t>2012/9/6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7019-6BCC-47A4-A37F-C851FCC33DE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86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7C7614-28DE-4F5A-BDA2-84D82118A374}" type="datetimeFigureOut">
              <a:rPr lang="ja-JP" altLang="en-US"/>
              <a:pPr>
                <a:defRPr/>
              </a:pPr>
              <a:t>2012/9/6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3B0B10-F2FD-4580-84A9-9575EB8F5D2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96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0D202C-D1B6-458C-B4A9-9B01088CAED2}" type="datetimeFigureOut">
              <a:rPr lang="ja-JP" altLang="en-US"/>
              <a:pPr>
                <a:defRPr/>
              </a:pPr>
              <a:t>2012/9/6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734CEB-CEBA-4B60-AE31-B56DC42C12E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ctrTitle"/>
          </p:nvPr>
        </p:nvSpPr>
        <p:spPr>
          <a:xfrm>
            <a:off x="323850" y="2924175"/>
            <a:ext cx="8643938" cy="941388"/>
          </a:xfrm>
        </p:spPr>
        <p:txBody>
          <a:bodyPr/>
          <a:lstStyle/>
          <a:p>
            <a:pPr algn="l" fontAlgn="base"/>
            <a:r>
              <a:rPr lang="en-US" altLang="ja-JP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Study of the</a:t>
            </a:r>
            <a:r>
              <a:rPr lang="ja-JP" altLang="en-US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Isovector Spin Monopole Resonance </a:t>
            </a:r>
            <a:br>
              <a:rPr lang="en-US" altLang="ja-JP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</a:br>
            <a:r>
              <a:rPr lang="en-US" altLang="ja-JP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via the (</a:t>
            </a:r>
            <a:r>
              <a:rPr lang="en-US" altLang="ja-JP" sz="2400" b="1" i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</a:t>
            </a:r>
            <a:r>
              <a:rPr lang="en-US" altLang="ja-JP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</a:t>
            </a:r>
            <a:r>
              <a:rPr lang="en-US" altLang="ja-JP" sz="2400" b="1" baseline="3000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en-US" altLang="ja-JP" sz="2400" b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He) Reactions at 300MeV/u</a:t>
            </a:r>
          </a:p>
        </p:txBody>
      </p:sp>
      <p:sp>
        <p:nvSpPr>
          <p:cNvPr id="35843" name="サブタイトル 2"/>
          <p:cNvSpPr>
            <a:spLocks noGrp="1"/>
          </p:cNvSpPr>
          <p:nvPr>
            <p:ph type="subTitle" idx="1"/>
          </p:nvPr>
        </p:nvSpPr>
        <p:spPr>
          <a:xfrm>
            <a:off x="357188" y="4500563"/>
            <a:ext cx="4575175" cy="1231900"/>
          </a:xfrm>
        </p:spPr>
        <p:txBody>
          <a:bodyPr/>
          <a:lstStyle/>
          <a:p>
            <a:pPr algn="l" eaLnBrk="1" hangingPunct="1"/>
            <a:r>
              <a:rPr lang="en-US" altLang="ja-JP" sz="2000" b="1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Kenjiro Miki (RCNP)</a:t>
            </a:r>
          </a:p>
        </p:txBody>
      </p:sp>
      <p:sp>
        <p:nvSpPr>
          <p:cNvPr id="35844" name="タイトル 1"/>
          <p:cNvSpPr txBox="1">
            <a:spLocks/>
          </p:cNvSpPr>
          <p:nvPr/>
        </p:nvSpPr>
        <p:spPr bwMode="auto">
          <a:xfrm>
            <a:off x="357188" y="3357563"/>
            <a:ext cx="5500687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endParaRPr lang="en-US" altLang="ja-JP" sz="1600" b="1">
              <a:solidFill>
                <a:srgbClr val="00CC0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785813"/>
            <a:ext cx="3971925" cy="5197475"/>
          </a:xfrm>
        </p:spPr>
        <p:txBody>
          <a:bodyPr/>
          <a:lstStyle/>
          <a:p>
            <a:r>
              <a:rPr lang="en-US" altLang="ja-JP" sz="1600" smtClean="0"/>
              <a:t>IVSMR (</a:t>
            </a:r>
            <a:r>
              <a:rPr lang="en-US" altLang="ja-JP" sz="1600" b="1" i="1" smtClean="0">
                <a:latin typeface="Symbol" pitchFamily="18" charset="2"/>
              </a:rPr>
              <a:t>b </a:t>
            </a:r>
            <a:r>
              <a:rPr lang="en-US" altLang="ja-JP" sz="2400" b="1" baseline="30000" smtClean="0"/>
              <a:t>-</a:t>
            </a:r>
            <a:r>
              <a:rPr lang="en-US" altLang="ja-JP" sz="1600" smtClean="0"/>
              <a:t> ) ?</a:t>
            </a:r>
          </a:p>
          <a:p>
            <a:pPr lvl="1"/>
            <a:endParaRPr lang="en-US" altLang="ja-JP" sz="1600" smtClean="0"/>
          </a:p>
        </p:txBody>
      </p:sp>
      <p:grpSp>
        <p:nvGrpSpPr>
          <p:cNvPr id="40963" name="グループ化 39"/>
          <p:cNvGrpSpPr>
            <a:grpSpLocks/>
          </p:cNvGrpSpPr>
          <p:nvPr/>
        </p:nvGrpSpPr>
        <p:grpSpPr bwMode="auto">
          <a:xfrm>
            <a:off x="928688" y="4000500"/>
            <a:ext cx="3071812" cy="2857500"/>
            <a:chOff x="689920" y="4572001"/>
            <a:chExt cx="3250227" cy="3023442"/>
          </a:xfrm>
        </p:grpSpPr>
        <p:pic>
          <p:nvPicPr>
            <p:cNvPr id="40985" name="図 25" descr="moinester_1.8deg.bmp"/>
            <p:cNvPicPr>
              <a:picLocks noChangeAspect="1"/>
            </p:cNvPicPr>
            <p:nvPr/>
          </p:nvPicPr>
          <p:blipFill>
            <a:blip r:embed="rId3" cstate="print"/>
            <a:srcRect l="2274" b="9950"/>
            <a:stretch>
              <a:fillRect/>
            </a:stretch>
          </p:blipFill>
          <p:spPr bwMode="auto">
            <a:xfrm>
              <a:off x="689920" y="4572001"/>
              <a:ext cx="3250227" cy="302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直線矢印コネクタ 33"/>
            <p:cNvCxnSpPr/>
            <p:nvPr/>
          </p:nvCxnSpPr>
          <p:spPr>
            <a:xfrm rot="16200000" flipV="1">
              <a:off x="2542634" y="6785832"/>
              <a:ext cx="142774" cy="1427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87" name="テキスト ボックス 39"/>
            <p:cNvSpPr txBox="1">
              <a:spLocks noChangeArrowheads="1"/>
            </p:cNvSpPr>
            <p:nvPr/>
          </p:nvSpPr>
          <p:spPr bwMode="auto">
            <a:xfrm>
              <a:off x="2686022" y="6786564"/>
              <a:ext cx="3127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?</a:t>
              </a: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0988" name="テキスト ボックス 35"/>
            <p:cNvSpPr txBox="1">
              <a:spLocks noChangeArrowheads="1"/>
            </p:cNvSpPr>
            <p:nvPr/>
          </p:nvSpPr>
          <p:spPr bwMode="auto">
            <a:xfrm>
              <a:off x="2515083" y="6222612"/>
              <a:ext cx="1151997" cy="32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FF0000"/>
                  </a:solidFill>
                </a:rPr>
                <a:t>absorptive</a:t>
              </a:r>
              <a:endParaRPr lang="ja-JP" alt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40989" name="テキスト ボックス 37"/>
            <p:cNvSpPr txBox="1">
              <a:spLocks noChangeArrowheads="1"/>
            </p:cNvSpPr>
            <p:nvPr/>
          </p:nvSpPr>
          <p:spPr bwMode="auto">
            <a:xfrm>
              <a:off x="2451194" y="5006587"/>
              <a:ext cx="1236802" cy="32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>
                  <a:solidFill>
                    <a:srgbClr val="3333FF"/>
                  </a:solidFill>
                </a:rPr>
                <a:t>transparent</a:t>
              </a:r>
              <a:endParaRPr lang="ja-JP" altLang="en-US" sz="1400" b="1">
                <a:solidFill>
                  <a:srgbClr val="3333FF"/>
                </a:solidFill>
              </a:endParaRPr>
            </a:p>
          </p:txBody>
        </p:sp>
      </p:grpSp>
      <p:sp>
        <p:nvSpPr>
          <p:cNvPr id="4096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Previous Experiment</a:t>
            </a:r>
            <a:endParaRPr lang="ja-JP" altLang="en-US" smtClean="0"/>
          </a:p>
        </p:txBody>
      </p:sp>
      <p:sp>
        <p:nvSpPr>
          <p:cNvPr id="40965" name="テキスト ボックス 14"/>
          <p:cNvSpPr txBox="1">
            <a:spLocks noChangeArrowheads="1"/>
          </p:cNvSpPr>
          <p:nvPr/>
        </p:nvSpPr>
        <p:spPr bwMode="auto">
          <a:xfrm>
            <a:off x="1166813" y="1090613"/>
            <a:ext cx="2322512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aseline="30000">
                <a:solidFill>
                  <a:srgbClr val="FF0000"/>
                </a:solidFill>
              </a:rPr>
              <a:t>90</a:t>
            </a:r>
            <a:r>
              <a:rPr lang="en-US" altLang="ja-JP" sz="1600">
                <a:solidFill>
                  <a:srgbClr val="FF0000"/>
                </a:solidFill>
              </a:rPr>
              <a:t>Zr(</a:t>
            </a:r>
            <a:r>
              <a:rPr lang="en-US" altLang="ja-JP" sz="1600" baseline="30000">
                <a:solidFill>
                  <a:srgbClr val="FF0000"/>
                </a:solidFill>
              </a:rPr>
              <a:t>3</a:t>
            </a:r>
            <a:r>
              <a:rPr lang="en-US" altLang="ja-JP" sz="1600">
                <a:solidFill>
                  <a:srgbClr val="FF0000"/>
                </a:solidFill>
              </a:rPr>
              <a:t>He,</a:t>
            </a:r>
            <a:r>
              <a:rPr lang="en-US" altLang="ja-JP" sz="1600" i="1">
                <a:solidFill>
                  <a:srgbClr val="FF0000"/>
                </a:solidFill>
              </a:rPr>
              <a:t>t</a:t>
            </a:r>
            <a:r>
              <a:rPr lang="en-US" altLang="ja-JP" sz="1600">
                <a:solidFill>
                  <a:srgbClr val="FF0000"/>
                </a:solidFill>
              </a:rPr>
              <a:t>)</a:t>
            </a:r>
            <a:r>
              <a:rPr lang="en-US" altLang="ja-JP" sz="1600"/>
              <a:t> .vs. </a:t>
            </a:r>
            <a:r>
              <a:rPr lang="en-US" altLang="ja-JP" sz="1600" baseline="30000">
                <a:solidFill>
                  <a:srgbClr val="3333FF"/>
                </a:solidFill>
              </a:rPr>
              <a:t>90</a:t>
            </a:r>
            <a:r>
              <a:rPr lang="en-US" altLang="ja-JP" sz="1600">
                <a:solidFill>
                  <a:srgbClr val="3333FF"/>
                </a:solidFill>
              </a:rPr>
              <a:t>Zr(</a:t>
            </a:r>
            <a:r>
              <a:rPr lang="en-US" altLang="ja-JP" sz="1600" i="1">
                <a:solidFill>
                  <a:srgbClr val="3333FF"/>
                </a:solidFill>
              </a:rPr>
              <a:t>p</a:t>
            </a:r>
            <a:r>
              <a:rPr lang="en-US" altLang="ja-JP" sz="1600">
                <a:solidFill>
                  <a:srgbClr val="3333FF"/>
                </a:solidFill>
              </a:rPr>
              <a:t>,</a:t>
            </a:r>
            <a:r>
              <a:rPr lang="en-US" altLang="ja-JP" sz="1600" i="1">
                <a:solidFill>
                  <a:srgbClr val="3333FF"/>
                </a:solidFill>
              </a:rPr>
              <a:t>n</a:t>
            </a:r>
            <a:r>
              <a:rPr lang="en-US" altLang="ja-JP" sz="1600">
                <a:solidFill>
                  <a:srgbClr val="3333FF"/>
                </a:solidFill>
              </a:rPr>
              <a:t>)</a:t>
            </a:r>
            <a:endParaRPr lang="ja-JP" altLang="en-US" sz="1600">
              <a:solidFill>
                <a:srgbClr val="3333FF"/>
              </a:solidFill>
            </a:endParaRPr>
          </a:p>
        </p:txBody>
      </p:sp>
      <p:sp>
        <p:nvSpPr>
          <p:cNvPr id="39942" name="テキスト ボックス 35"/>
          <p:cNvSpPr txBox="1">
            <a:spLocks noChangeArrowheads="1"/>
          </p:cNvSpPr>
          <p:nvPr/>
        </p:nvSpPr>
        <p:spPr bwMode="auto">
          <a:xfrm>
            <a:off x="4140200" y="1052513"/>
            <a:ext cx="43195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ja-JP" altLang="en-US" sz="1600" dirty="0">
                <a:latin typeface="+mn-lt"/>
              </a:rPr>
              <a:t>  </a:t>
            </a:r>
            <a:r>
              <a:rPr lang="en-US" altLang="ja-JP" sz="1600" dirty="0">
                <a:latin typeface="+mn-lt"/>
              </a:rPr>
              <a:t>Enhancement for (</a:t>
            </a:r>
            <a:r>
              <a:rPr lang="en-US" altLang="ja-JP" sz="1600" baseline="30000" dirty="0">
                <a:latin typeface="+mn-lt"/>
              </a:rPr>
              <a:t>3</a:t>
            </a:r>
            <a:r>
              <a:rPr lang="en-US" altLang="ja-JP" sz="1600" dirty="0">
                <a:latin typeface="+mn-lt"/>
              </a:rPr>
              <a:t>He,</a:t>
            </a:r>
            <a:r>
              <a:rPr lang="en-US" altLang="ja-JP" sz="1600" i="1" dirty="0">
                <a:latin typeface="+mn-lt"/>
              </a:rPr>
              <a:t>t</a:t>
            </a:r>
            <a:r>
              <a:rPr lang="en-US" altLang="ja-JP" sz="1600" dirty="0">
                <a:latin typeface="+mn-lt"/>
              </a:rPr>
              <a:t>)</a:t>
            </a:r>
            <a:r>
              <a:rPr lang="ja-JP" altLang="en-US" sz="1600" dirty="0">
                <a:latin typeface="+mn-lt"/>
              </a:rPr>
              <a:t> </a:t>
            </a:r>
            <a:r>
              <a:rPr lang="en-US" altLang="ja-JP" sz="1600" dirty="0">
                <a:latin typeface="+mn-lt"/>
                <a:sym typeface="Wingdings" pitchFamily="2" charset="2"/>
              </a:rPr>
              <a:t> Signature of IVSMR</a:t>
            </a:r>
            <a:r>
              <a:rPr lang="en-US" altLang="ja-JP" sz="1600" dirty="0">
                <a:latin typeface="+mn-lt"/>
              </a:rPr>
              <a:t/>
            </a:r>
            <a:br>
              <a:rPr lang="en-US" altLang="ja-JP" sz="1600" dirty="0">
                <a:latin typeface="+mn-lt"/>
              </a:rPr>
            </a:br>
            <a:r>
              <a:rPr lang="ja-JP" altLang="en-US" sz="1600" dirty="0">
                <a:latin typeface="+mn-lt"/>
              </a:rPr>
              <a:t>　　　　　　　　　　　　　</a:t>
            </a:r>
            <a:r>
              <a:rPr lang="en-US" altLang="ja-JP" sz="1600" dirty="0">
                <a:latin typeface="+mn-lt"/>
                <a:sym typeface="Wingdings" pitchFamily="2" charset="2"/>
              </a:rPr>
              <a:t/>
            </a:r>
            <a:br>
              <a:rPr lang="en-US" altLang="ja-JP" sz="1600" dirty="0">
                <a:latin typeface="+mn-lt"/>
                <a:sym typeface="Wingdings" pitchFamily="2" charset="2"/>
              </a:rPr>
            </a:br>
            <a:r>
              <a:rPr lang="ja-JP" altLang="en-US" sz="1600" dirty="0">
                <a:latin typeface="+mn-lt"/>
                <a:sym typeface="Wingdings" pitchFamily="2" charset="2"/>
              </a:rPr>
              <a:t>　　</a:t>
            </a:r>
            <a:r>
              <a:rPr lang="en-US" altLang="ja-JP" sz="1600" dirty="0">
                <a:latin typeface="+mn-lt"/>
                <a:sym typeface="Wingdings" pitchFamily="2" charset="2"/>
              </a:rPr>
              <a:t>Similar structure also for </a:t>
            </a:r>
            <a:r>
              <a:rPr lang="en-US" altLang="ja-JP" sz="1600" baseline="30000" dirty="0">
                <a:latin typeface="+mn-lt"/>
              </a:rPr>
              <a:t>54</a:t>
            </a:r>
            <a:r>
              <a:rPr lang="en-US" altLang="ja-JP" sz="1600" dirty="0">
                <a:latin typeface="+mn-lt"/>
              </a:rPr>
              <a:t>Fe, </a:t>
            </a:r>
            <a:r>
              <a:rPr lang="en-US" altLang="ja-JP" sz="1600" baseline="30000" dirty="0">
                <a:latin typeface="+mn-lt"/>
              </a:rPr>
              <a:t>208</a:t>
            </a:r>
            <a:r>
              <a:rPr lang="en-US" altLang="ja-JP" sz="1600" dirty="0">
                <a:latin typeface="+mn-lt"/>
              </a:rPr>
              <a:t>Pb</a:t>
            </a:r>
            <a:br>
              <a:rPr lang="en-US" altLang="ja-JP" sz="1600" dirty="0">
                <a:latin typeface="+mn-lt"/>
              </a:rPr>
            </a:br>
            <a:r>
              <a:rPr lang="ja-JP" altLang="en-US" sz="1600" dirty="0">
                <a:latin typeface="+mn-lt"/>
              </a:rPr>
              <a:t>　　</a:t>
            </a:r>
            <a:r>
              <a:rPr lang="en-US" altLang="ja-JP" sz="1600" dirty="0">
                <a:latin typeface="+mn-lt"/>
              </a:rPr>
              <a:t>Good example of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absorption effect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ja-JP" sz="16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ja-JP" altLang="en-US" sz="1600" dirty="0">
                <a:latin typeface="+mn-lt"/>
              </a:rPr>
              <a:t>　</a:t>
            </a:r>
            <a:r>
              <a:rPr lang="en-US" altLang="ja-JP" sz="1600" dirty="0">
                <a:latin typeface="+mn-lt"/>
              </a:rPr>
              <a:t>But, other excitations can also be enhanced.</a:t>
            </a:r>
            <a:br>
              <a:rPr lang="en-US" altLang="ja-JP" sz="1600" dirty="0">
                <a:latin typeface="+mn-lt"/>
              </a:rPr>
            </a:br>
            <a:r>
              <a:rPr lang="ja-JP" altLang="en-US" sz="1600" dirty="0">
                <a:latin typeface="+mn-lt"/>
              </a:rPr>
              <a:t>　</a:t>
            </a:r>
            <a:r>
              <a:rPr lang="en-US" altLang="ja-JP" sz="1600" dirty="0">
                <a:latin typeface="+mn-lt"/>
                <a:sym typeface="Wingdings" pitchFamily="2" charset="2"/>
              </a:rPr>
              <a:t> </a:t>
            </a:r>
            <a:r>
              <a:rPr lang="en-US" altLang="ja-JP" sz="1600" dirty="0">
                <a:latin typeface="Symbol" pitchFamily="18" charset="2"/>
              </a:rPr>
              <a:t>D</a:t>
            </a:r>
            <a:r>
              <a:rPr lang="en-US" altLang="ja-JP" sz="1600" dirty="0">
                <a:latin typeface="+mn-lt"/>
              </a:rPr>
              <a:t>L=0 must be extracted </a:t>
            </a:r>
            <a:br>
              <a:rPr lang="en-US" altLang="ja-JP" sz="1600" dirty="0">
                <a:latin typeface="+mn-lt"/>
              </a:rPr>
            </a:br>
            <a:r>
              <a:rPr lang="en-US" altLang="ja-JP" sz="1600" dirty="0">
                <a:latin typeface="+mn-lt"/>
              </a:rPr>
              <a:t>   via the multipole decomposition analysis.</a:t>
            </a:r>
            <a:br>
              <a:rPr lang="en-US" altLang="ja-JP" sz="1600" dirty="0">
                <a:latin typeface="+mn-lt"/>
              </a:rPr>
            </a:br>
            <a:r>
              <a:rPr lang="ja-JP" altLang="en-US" sz="1600" dirty="0">
                <a:latin typeface="+mn-lt"/>
              </a:rPr>
              <a:t>　　</a:t>
            </a:r>
            <a:endParaRPr lang="en-US" altLang="ja-JP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0967" name="グループ化 44"/>
          <p:cNvGrpSpPr>
            <a:grpSpLocks/>
          </p:cNvGrpSpPr>
          <p:nvPr/>
        </p:nvGrpSpPr>
        <p:grpSpPr bwMode="auto">
          <a:xfrm>
            <a:off x="1346200" y="1428750"/>
            <a:ext cx="2289175" cy="2014538"/>
            <a:chOff x="1100113" y="1914844"/>
            <a:chExt cx="2287874" cy="2014198"/>
          </a:xfrm>
        </p:grpSpPr>
        <p:grpSp>
          <p:nvGrpSpPr>
            <p:cNvPr id="40977" name="グループ化 34"/>
            <p:cNvGrpSpPr>
              <a:grpSpLocks/>
            </p:cNvGrpSpPr>
            <p:nvPr/>
          </p:nvGrpSpPr>
          <p:grpSpPr bwMode="auto">
            <a:xfrm>
              <a:off x="1142976" y="1928802"/>
              <a:ext cx="2245011" cy="2000240"/>
              <a:chOff x="817266" y="1928802"/>
              <a:chExt cx="2245011" cy="2000240"/>
            </a:xfrm>
          </p:grpSpPr>
          <p:pic>
            <p:nvPicPr>
              <p:cNvPr id="40981" name="図 8" descr="brockstedt_90Zr_comp.bmp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7266" y="1928802"/>
                <a:ext cx="2245011" cy="200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82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1460935" y="3131971"/>
                <a:ext cx="1000026" cy="26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 b="1">
                    <a:solidFill>
                      <a:srgbClr val="3333FF"/>
                    </a:solidFill>
                  </a:rPr>
                  <a:t>Transparent</a:t>
                </a:r>
                <a:endParaRPr lang="ja-JP" altLang="en-US" sz="11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890225" y="2552912"/>
                <a:ext cx="1001143" cy="2857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0984" name="テキスト ボックス 28"/>
              <p:cNvSpPr txBox="1">
                <a:spLocks noChangeArrowheads="1"/>
              </p:cNvSpPr>
              <p:nvPr/>
            </p:nvSpPr>
            <p:spPr bwMode="auto">
              <a:xfrm>
                <a:off x="1339671" y="2556004"/>
                <a:ext cx="921523" cy="261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 b="1">
                    <a:solidFill>
                      <a:srgbClr val="FF0000"/>
                    </a:solidFill>
                  </a:rPr>
                  <a:t>Absorptive</a:t>
                </a:r>
                <a:endParaRPr lang="ja-JP" altLang="en-US" sz="11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正方形/長方形 36"/>
            <p:cNvSpPr/>
            <p:nvPr/>
          </p:nvSpPr>
          <p:spPr>
            <a:xfrm>
              <a:off x="1142952" y="1929130"/>
              <a:ext cx="499778" cy="428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979" name="テキスト ボックス 37"/>
            <p:cNvSpPr txBox="1">
              <a:spLocks noChangeArrowheads="1"/>
            </p:cNvSpPr>
            <p:nvPr/>
          </p:nvSpPr>
          <p:spPr bwMode="auto">
            <a:xfrm>
              <a:off x="1100113" y="1914844"/>
              <a:ext cx="5966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b="1">
                  <a:solidFill>
                    <a:srgbClr val="FF0000"/>
                  </a:solidFill>
                </a:rPr>
                <a:t>(</a:t>
              </a:r>
              <a:r>
                <a:rPr lang="en-US" altLang="ja-JP" sz="1100" b="1" baseline="30000">
                  <a:solidFill>
                    <a:srgbClr val="FF0000"/>
                  </a:solidFill>
                </a:rPr>
                <a:t>3</a:t>
              </a:r>
              <a:r>
                <a:rPr lang="en-US" altLang="ja-JP" sz="1100" b="1">
                  <a:solidFill>
                    <a:srgbClr val="FF0000"/>
                  </a:solidFill>
                </a:rPr>
                <a:t>He,</a:t>
              </a:r>
              <a:r>
                <a:rPr lang="en-US" altLang="ja-JP" sz="1100" b="1" i="1">
                  <a:solidFill>
                    <a:srgbClr val="FF0000"/>
                  </a:solidFill>
                </a:rPr>
                <a:t>t</a:t>
              </a:r>
              <a:r>
                <a:rPr lang="en-US" altLang="ja-JP" sz="1100" b="1">
                  <a:solidFill>
                    <a:srgbClr val="FF0000"/>
                  </a:solidFill>
                </a:rPr>
                <a:t>)</a:t>
              </a:r>
              <a:endParaRPr lang="ja-JP" altLang="en-US" sz="1100" b="1">
                <a:solidFill>
                  <a:srgbClr val="FF0000"/>
                </a:solidFill>
              </a:endParaRPr>
            </a:p>
          </p:txBody>
        </p:sp>
        <p:sp>
          <p:nvSpPr>
            <p:cNvPr id="40980" name="テキスト ボックス 38"/>
            <p:cNvSpPr txBox="1">
              <a:spLocks noChangeArrowheads="1"/>
            </p:cNvSpPr>
            <p:nvPr/>
          </p:nvSpPr>
          <p:spPr bwMode="auto">
            <a:xfrm>
              <a:off x="1153806" y="2114870"/>
              <a:ext cx="48923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b="1">
                  <a:solidFill>
                    <a:srgbClr val="3333FF"/>
                  </a:solidFill>
                </a:rPr>
                <a:t>(</a:t>
              </a:r>
              <a:r>
                <a:rPr lang="en-US" altLang="ja-JP" sz="1100" b="1" i="1">
                  <a:solidFill>
                    <a:srgbClr val="3333FF"/>
                  </a:solidFill>
                </a:rPr>
                <a:t>p</a:t>
              </a:r>
              <a:r>
                <a:rPr lang="en-US" altLang="ja-JP" sz="1100" b="1">
                  <a:solidFill>
                    <a:srgbClr val="3333FF"/>
                  </a:solidFill>
                </a:rPr>
                <a:t>,</a:t>
              </a:r>
              <a:r>
                <a:rPr lang="en-US" altLang="ja-JP" sz="1100" b="1" i="1">
                  <a:solidFill>
                    <a:srgbClr val="3333FF"/>
                  </a:solidFill>
                </a:rPr>
                <a:t>n</a:t>
              </a:r>
              <a:r>
                <a:rPr lang="en-US" altLang="ja-JP" sz="1100" b="1">
                  <a:solidFill>
                    <a:srgbClr val="3333FF"/>
                  </a:solidFill>
                </a:rPr>
                <a:t>)</a:t>
              </a:r>
              <a:endParaRPr lang="ja-JP" altLang="en-US" sz="1100" b="1">
                <a:solidFill>
                  <a:srgbClr val="3333FF"/>
                </a:solidFill>
              </a:endParaRPr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4427538" y="3190875"/>
            <a:ext cx="4343400" cy="33813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Need to compare the extracted </a:t>
            </a:r>
            <a:r>
              <a:rPr lang="en-US" altLang="ja-JP" sz="1600" dirty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altLang="ja-JP" sz="1600" dirty="0">
                <a:solidFill>
                  <a:schemeClr val="tx1"/>
                </a:solidFill>
              </a:rPr>
              <a:t>L=0 components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コンテンツ プレースホルダ 4"/>
          <p:cNvSpPr txBox="1">
            <a:spLocks/>
          </p:cNvSpPr>
          <p:nvPr/>
        </p:nvSpPr>
        <p:spPr bwMode="auto">
          <a:xfrm>
            <a:off x="500063" y="3446463"/>
            <a:ext cx="397192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/>
              <a:t>IVSMR (</a:t>
            </a:r>
            <a:r>
              <a:rPr lang="en-US" altLang="ja-JP" sz="1600" b="1" i="1" dirty="0">
                <a:solidFill>
                  <a:srgbClr val="FF0000"/>
                </a:solidFill>
                <a:latin typeface="Symbol" pitchFamily="18" charset="2"/>
                <a:ea typeface="+mn-ea"/>
              </a:rPr>
              <a:t>b </a:t>
            </a:r>
            <a:r>
              <a:rPr lang="en-US" altLang="ja-JP" sz="2400" b="1" baseline="30000" dirty="0">
                <a:solidFill>
                  <a:srgbClr val="FF0000"/>
                </a:solidFill>
                <a:latin typeface="+mn-lt"/>
                <a:ea typeface="+mn-ea"/>
              </a:rPr>
              <a:t>+</a:t>
            </a:r>
            <a:r>
              <a:rPr lang="en-US" altLang="ja-JP" sz="1600" dirty="0"/>
              <a:t>) ?</a:t>
            </a:r>
            <a:endParaRPr lang="en-US" altLang="ja-JP" sz="1600" dirty="0">
              <a:latin typeface="+mn-lt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altLang="ja-JP" sz="1600" dirty="0">
              <a:latin typeface="+mn-lt"/>
              <a:ea typeface="+mn-ea"/>
            </a:endParaRPr>
          </a:p>
        </p:txBody>
      </p:sp>
      <p:sp>
        <p:nvSpPr>
          <p:cNvPr id="40970" name="テキスト ボックス 27"/>
          <p:cNvSpPr txBox="1">
            <a:spLocks noChangeArrowheads="1"/>
          </p:cNvSpPr>
          <p:nvPr/>
        </p:nvSpPr>
        <p:spPr bwMode="auto">
          <a:xfrm>
            <a:off x="857250" y="3786188"/>
            <a:ext cx="3160713" cy="33813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aseline="30000"/>
              <a:t>208</a:t>
            </a:r>
            <a:r>
              <a:rPr lang="en-US" altLang="ja-JP" sz="1600"/>
              <a:t>Pb(</a:t>
            </a:r>
            <a:r>
              <a:rPr lang="en-US" altLang="ja-JP" sz="1600" i="1"/>
              <a:t>n</a:t>
            </a:r>
            <a:r>
              <a:rPr lang="en-US" altLang="ja-JP" sz="1600"/>
              <a:t>,</a:t>
            </a:r>
            <a:r>
              <a:rPr lang="en-US" altLang="ja-JP" sz="1600" i="1"/>
              <a:t>p</a:t>
            </a:r>
            <a:r>
              <a:rPr lang="en-US" altLang="ja-JP" sz="1600"/>
              <a:t>) </a:t>
            </a:r>
            <a:r>
              <a:rPr lang="en-US" altLang="ja-JP" sz="1600">
                <a:solidFill>
                  <a:srgbClr val="FF0000"/>
                </a:solidFill>
              </a:rPr>
              <a:t>458MeV</a:t>
            </a:r>
            <a:r>
              <a:rPr lang="en-US" altLang="ja-JP" sz="1600"/>
              <a:t> .vs. </a:t>
            </a:r>
            <a:r>
              <a:rPr lang="en-US" altLang="ja-JP" sz="1600">
                <a:solidFill>
                  <a:srgbClr val="3333FF"/>
                </a:solidFill>
              </a:rPr>
              <a:t>198MeV</a:t>
            </a:r>
            <a:endParaRPr lang="ja-JP" altLang="en-US" sz="1600">
              <a:solidFill>
                <a:srgbClr val="3333FF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29150" y="4652963"/>
            <a:ext cx="2751138" cy="584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/>
              <a:t>-- low statistical accuracy</a:t>
            </a:r>
          </a:p>
          <a:p>
            <a:pPr>
              <a:defRPr/>
            </a:pPr>
            <a:r>
              <a:rPr lang="en-US" altLang="ja-JP" sz="1600" dirty="0"/>
              <a:t>-- insufficient absorption effect</a:t>
            </a:r>
            <a:endParaRPr lang="ja-JP" altLang="en-US" sz="1600" dirty="0"/>
          </a:p>
        </p:txBody>
      </p:sp>
      <p:sp>
        <p:nvSpPr>
          <p:cNvPr id="39948" name="テキスト ボックス 35"/>
          <p:cNvSpPr txBox="1">
            <a:spLocks noChangeArrowheads="1"/>
          </p:cNvSpPr>
          <p:nvPr/>
        </p:nvSpPr>
        <p:spPr bwMode="auto">
          <a:xfrm>
            <a:off x="4211638" y="4005263"/>
            <a:ext cx="3833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ja-JP" altLang="en-US" sz="1600" dirty="0">
                <a:latin typeface="+mn-lt"/>
              </a:rPr>
              <a:t>　</a:t>
            </a:r>
            <a:r>
              <a:rPr lang="en-US" altLang="ja-JP" sz="1600" dirty="0">
                <a:latin typeface="+mn-lt"/>
              </a:rPr>
              <a:t>A bump at 15MeV,</a:t>
            </a:r>
            <a:br>
              <a:rPr lang="en-US" altLang="ja-JP" sz="1600" dirty="0">
                <a:latin typeface="+mn-lt"/>
              </a:rPr>
            </a:br>
            <a:r>
              <a:rPr lang="ja-JP" altLang="en-US" sz="1600" dirty="0">
                <a:latin typeface="+mn-lt"/>
              </a:rPr>
              <a:t>　 </a:t>
            </a:r>
            <a:r>
              <a:rPr lang="en-US" altLang="ja-JP" sz="1600" dirty="0">
                <a:latin typeface="+mn-lt"/>
              </a:rPr>
              <a:t>but not uniquely identified as the IVSMR. </a:t>
            </a:r>
          </a:p>
        </p:txBody>
      </p:sp>
      <p:sp>
        <p:nvSpPr>
          <p:cNvPr id="40973" name="テキスト ボックス 26"/>
          <p:cNvSpPr txBox="1">
            <a:spLocks noChangeArrowheads="1"/>
          </p:cNvSpPr>
          <p:nvPr/>
        </p:nvSpPr>
        <p:spPr bwMode="auto">
          <a:xfrm>
            <a:off x="2771775" y="765175"/>
            <a:ext cx="1139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Brockstedt et. al. </a:t>
            </a:r>
          </a:p>
          <a:p>
            <a:r>
              <a:rPr lang="en-US" altLang="ja-JP" sz="900"/>
              <a:t>NPA530(1991)571</a:t>
            </a:r>
            <a:endParaRPr lang="ja-JP" altLang="en-US" sz="900"/>
          </a:p>
        </p:txBody>
      </p:sp>
      <p:sp>
        <p:nvSpPr>
          <p:cNvPr id="40974" name="テキスト ボックス 27"/>
          <p:cNvSpPr txBox="1">
            <a:spLocks noChangeArrowheads="1"/>
          </p:cNvSpPr>
          <p:nvPr/>
        </p:nvSpPr>
        <p:spPr bwMode="auto">
          <a:xfrm>
            <a:off x="2795588" y="3429000"/>
            <a:ext cx="105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Moinester et. al. </a:t>
            </a:r>
          </a:p>
          <a:p>
            <a:r>
              <a:rPr lang="en-US" altLang="ja-JP" sz="900"/>
              <a:t>PLB230(1989)41</a:t>
            </a:r>
            <a:endParaRPr lang="ja-JP" altLang="en-US" sz="900"/>
          </a:p>
        </p:txBody>
      </p:sp>
      <p:sp>
        <p:nvSpPr>
          <p:cNvPr id="40975" name="テキスト ボックス 28"/>
          <p:cNvSpPr txBox="1">
            <a:spLocks noChangeArrowheads="1"/>
          </p:cNvSpPr>
          <p:nvPr/>
        </p:nvSpPr>
        <p:spPr bwMode="auto">
          <a:xfrm>
            <a:off x="4427538" y="5610225"/>
            <a:ext cx="3389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Other pioneering works:</a:t>
            </a:r>
          </a:p>
          <a:p>
            <a:r>
              <a:rPr lang="en-US" altLang="ja-JP" sz="1200"/>
              <a:t>  Guillot et. al. , PRC73(2006)014616  </a:t>
            </a:r>
            <a:r>
              <a:rPr lang="en-US" altLang="ja-JP" sz="1200">
                <a:sym typeface="Wingdings" pitchFamily="2" charset="2"/>
              </a:rPr>
              <a:t> KVI</a:t>
            </a:r>
            <a:endParaRPr lang="en-US" altLang="ja-JP" sz="1200"/>
          </a:p>
          <a:p>
            <a:r>
              <a:rPr lang="en-US" altLang="ja-JP" sz="1200"/>
              <a:t>  Guess et. al. , PRC83(2011)064318  </a:t>
            </a:r>
            <a:r>
              <a:rPr lang="en-US" altLang="ja-JP" sz="1200">
                <a:sym typeface="Wingdings" pitchFamily="2" charset="2"/>
              </a:rPr>
              <a:t> NSCL</a:t>
            </a:r>
            <a:endParaRPr lang="en-US" altLang="ja-JP" sz="1200"/>
          </a:p>
        </p:txBody>
      </p:sp>
      <p:sp>
        <p:nvSpPr>
          <p:cNvPr id="30" name="正方形/長方形 29"/>
          <p:cNvSpPr/>
          <p:nvPr/>
        </p:nvSpPr>
        <p:spPr>
          <a:xfrm>
            <a:off x="4643438" y="6259513"/>
            <a:ext cx="3362325" cy="33813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chemeClr val="tx1"/>
                </a:solidFill>
              </a:rPr>
              <a:t>Not exclusively identify the IVSMR(</a:t>
            </a:r>
            <a:r>
              <a:rPr lang="en-US" altLang="ja-JP" sz="1600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ja-JP" sz="1600" baseline="30000" dirty="0">
                <a:solidFill>
                  <a:schemeClr val="tx1"/>
                </a:solidFill>
              </a:rPr>
              <a:t>+</a:t>
            </a:r>
            <a:r>
              <a:rPr lang="en-US" altLang="ja-JP" sz="1600" dirty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コンテンツ プレースホルダ 4"/>
          <p:cNvSpPr>
            <a:spLocks noGrp="1"/>
          </p:cNvSpPr>
          <p:nvPr>
            <p:ph idx="1"/>
          </p:nvPr>
        </p:nvSpPr>
        <p:spPr>
          <a:xfrm>
            <a:off x="1357313" y="908050"/>
            <a:ext cx="7358062" cy="5643563"/>
          </a:xfrm>
        </p:spPr>
        <p:txBody>
          <a:bodyPr/>
          <a:lstStyle/>
          <a:p>
            <a:pPr>
              <a:defRPr/>
            </a:pPr>
            <a:r>
              <a:rPr lang="en-US" altLang="ja-JP" sz="1600" dirty="0" smtClean="0"/>
              <a:t>Purpose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  Identify the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IVSMR (</a:t>
            </a:r>
            <a:r>
              <a:rPr lang="en-US" altLang="ja-JP" sz="1600" b="1" i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ja-JP" altLang="en-US" sz="1600" b="1" i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)</a:t>
            </a:r>
            <a:r>
              <a:rPr lang="en-US" altLang="ja-JP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/>
              <a:t>exclusively</a:t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endParaRPr lang="en-US" altLang="ja-JP" sz="1600" dirty="0" smtClean="0"/>
          </a:p>
          <a:p>
            <a:pPr>
              <a:defRPr/>
            </a:pPr>
            <a:r>
              <a:rPr lang="en-US" altLang="ja-JP" sz="1600" dirty="0" smtClean="0"/>
              <a:t>Experiment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:  </a:t>
            </a:r>
            <a:r>
              <a:rPr lang="en-US" altLang="ja-JP" sz="1600" baseline="30000" dirty="0" smtClean="0"/>
              <a:t>208</a:t>
            </a:r>
            <a:r>
              <a:rPr lang="en-US" altLang="ja-JP" sz="1600" dirty="0" smtClean="0"/>
              <a:t>Pb,</a:t>
            </a:r>
            <a:r>
              <a:rPr lang="en-US" altLang="ja-JP" sz="1600" baseline="30000" dirty="0" smtClean="0"/>
              <a:t>90</a:t>
            </a:r>
            <a:r>
              <a:rPr lang="en-US" altLang="ja-JP" sz="1600" dirty="0" smtClean="0"/>
              <a:t>Zr(</a:t>
            </a:r>
            <a:r>
              <a:rPr lang="en-US" altLang="ja-JP" sz="1600" i="1" dirty="0" smtClean="0"/>
              <a:t>t</a:t>
            </a:r>
            <a:r>
              <a:rPr lang="en-US" altLang="ja-JP" sz="1600" dirty="0" smtClean="0"/>
              <a:t>,</a:t>
            </a:r>
            <a:r>
              <a:rPr lang="en-US" altLang="ja-JP" sz="1600" baseline="30000" dirty="0" smtClean="0"/>
              <a:t>3</a:t>
            </a:r>
            <a:r>
              <a:rPr lang="en-US" altLang="ja-JP" sz="1600" dirty="0" smtClean="0"/>
              <a:t>He)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reaction @ 300MeV/u</a:t>
            </a:r>
          </a:p>
          <a:p>
            <a:pPr>
              <a:defRPr/>
            </a:pPr>
            <a:endParaRPr lang="en-US" altLang="ja-JP" sz="1600" dirty="0" smtClean="0"/>
          </a:p>
          <a:p>
            <a:pPr lvl="1">
              <a:defRPr/>
            </a:pPr>
            <a:r>
              <a:rPr lang="en-US" altLang="ja-JP" sz="1600" dirty="0" smtClean="0"/>
              <a:t>Performed at RI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Beam Factory (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RIBF</a:t>
            </a:r>
            <a:r>
              <a:rPr lang="en-US" altLang="ja-JP" sz="1600" dirty="0" smtClean="0"/>
              <a:t>) at  RIKEN</a:t>
            </a:r>
            <a:br>
              <a:rPr lang="en-US" altLang="ja-JP" sz="1600" dirty="0" smtClean="0"/>
            </a:br>
            <a:r>
              <a:rPr lang="en-US" altLang="ja-JP" sz="1600" dirty="0" smtClean="0">
                <a:solidFill>
                  <a:srgbClr val="3333FF"/>
                </a:solidFill>
              </a:rPr>
              <a:t>Triton at 300MeV/u </a:t>
            </a:r>
            <a:r>
              <a:rPr lang="en-US" altLang="ja-JP" sz="1600" dirty="0" smtClean="0">
                <a:sym typeface="Wingdings" pitchFamily="2" charset="2"/>
              </a:rPr>
              <a:t> Feasible only at </a:t>
            </a:r>
            <a:r>
              <a:rPr lang="en-US" altLang="ja-JP" sz="1600" dirty="0" smtClean="0">
                <a:solidFill>
                  <a:srgbClr val="FF0000"/>
                </a:solidFill>
                <a:sym typeface="Wingdings" pitchFamily="2" charset="2"/>
              </a:rPr>
              <a:t>RIBF</a:t>
            </a:r>
            <a:br>
              <a:rPr lang="en-US" altLang="ja-JP" sz="1600" dirty="0" smtClean="0">
                <a:solidFill>
                  <a:srgbClr val="FF0000"/>
                </a:solidFill>
                <a:sym typeface="Wingdings" pitchFamily="2" charset="2"/>
              </a:rPr>
            </a:br>
            <a:endParaRPr lang="en-US" altLang="ja-JP" sz="1600" dirty="0" smtClean="0"/>
          </a:p>
          <a:p>
            <a:pPr lvl="1">
              <a:defRPr/>
            </a:pPr>
            <a:r>
              <a:rPr lang="en-US" altLang="ja-JP" sz="1600" dirty="0" smtClean="0"/>
              <a:t>Double-differential cross section spectra were measured</a:t>
            </a:r>
            <a:br>
              <a:rPr lang="en-US" altLang="ja-JP" sz="1600" dirty="0" smtClean="0"/>
            </a:br>
            <a:r>
              <a:rPr lang="en-US" altLang="ja-JP" sz="1600" dirty="0" smtClean="0"/>
              <a:t>at  </a:t>
            </a:r>
            <a:r>
              <a:rPr lang="en-US" altLang="ja-JP" sz="1600" dirty="0" smtClean="0">
                <a:solidFill>
                  <a:schemeClr val="accent6"/>
                </a:solidFill>
              </a:rPr>
              <a:t>0</a:t>
            </a:r>
            <a:r>
              <a:rPr lang="ja-JP" altLang="en-US" sz="1600" dirty="0" smtClean="0">
                <a:solidFill>
                  <a:schemeClr val="accent6"/>
                </a:solidFill>
              </a:rPr>
              <a:t> </a:t>
            </a:r>
            <a:r>
              <a:rPr lang="en-US" altLang="ja-JP" sz="1600" dirty="0" smtClean="0">
                <a:solidFill>
                  <a:schemeClr val="accent6"/>
                </a:solidFill>
              </a:rPr>
              <a:t>&lt; Ex &lt; 40MeV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and  at </a:t>
            </a:r>
            <a:r>
              <a:rPr lang="ja-JP" altLang="en-US" sz="1600" dirty="0" smtClean="0"/>
              <a:t> </a:t>
            </a:r>
            <a:r>
              <a:rPr lang="en-US" altLang="ja-JP" sz="1600" dirty="0" smtClean="0">
                <a:solidFill>
                  <a:schemeClr val="accent6"/>
                </a:solidFill>
              </a:rPr>
              <a:t>0</a:t>
            </a:r>
            <a:r>
              <a:rPr lang="ja-JP" altLang="en-US" sz="1600" dirty="0" smtClean="0">
                <a:solidFill>
                  <a:schemeClr val="accent6"/>
                </a:solidFill>
              </a:rPr>
              <a:t> </a:t>
            </a:r>
            <a:r>
              <a:rPr lang="en-US" altLang="ja-JP" sz="1600" dirty="0" smtClean="0">
                <a:solidFill>
                  <a:schemeClr val="accent6"/>
                </a:solidFill>
              </a:rPr>
              <a:t>&lt; </a:t>
            </a:r>
            <a:r>
              <a:rPr lang="en-US" altLang="ja-JP" sz="1600" dirty="0" smtClean="0">
                <a:solidFill>
                  <a:schemeClr val="accent6"/>
                </a:solidFill>
                <a:latin typeface="Symbol" pitchFamily="18" charset="2"/>
              </a:rPr>
              <a:t>q</a:t>
            </a:r>
            <a:r>
              <a:rPr lang="en-US" altLang="ja-JP" sz="1600" dirty="0" smtClean="0">
                <a:solidFill>
                  <a:schemeClr val="accent6"/>
                </a:solidFill>
              </a:rPr>
              <a:t> &lt; 4deg</a:t>
            </a:r>
            <a:r>
              <a:rPr lang="en-US" altLang="ja-JP" sz="1600" dirty="0" smtClean="0"/>
              <a:t>.</a:t>
            </a:r>
          </a:p>
          <a:p>
            <a:pPr lvl="1">
              <a:defRPr/>
            </a:pPr>
            <a:endParaRPr lang="en-US" altLang="ja-JP" sz="1600" dirty="0" smtClean="0"/>
          </a:p>
          <a:p>
            <a:pPr>
              <a:defRPr/>
            </a:pPr>
            <a:r>
              <a:rPr lang="en-US" altLang="ja-JP" sz="1600" dirty="0" smtClean="0"/>
              <a:t>Analysis/Discussion : </a:t>
            </a:r>
          </a:p>
          <a:p>
            <a:pPr lvl="1">
              <a:defRPr/>
            </a:pPr>
            <a:r>
              <a:rPr lang="en-US" altLang="ja-JP" sz="1600" dirty="0" smtClean="0">
                <a:latin typeface="Symbol" pitchFamily="18" charset="2"/>
              </a:rPr>
              <a:t>D</a:t>
            </a:r>
            <a:r>
              <a:rPr lang="en-US" altLang="ja-JP" sz="1600" dirty="0" smtClean="0"/>
              <a:t>L=0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component was extracted via </a:t>
            </a:r>
            <a:r>
              <a:rPr lang="en-US" altLang="ja-JP" sz="1600" dirty="0" smtClean="0">
                <a:solidFill>
                  <a:schemeClr val="accent4"/>
                </a:solidFill>
              </a:rPr>
              <a:t>the multipole decomposition analysis</a:t>
            </a:r>
            <a:r>
              <a:rPr lang="en-US" altLang="ja-JP" sz="1600" dirty="0" smtClean="0"/>
              <a:t>.</a:t>
            </a:r>
          </a:p>
          <a:p>
            <a:pPr lvl="1">
              <a:defRPr/>
            </a:pPr>
            <a:r>
              <a:rPr lang="en-US" altLang="ja-JP" sz="1600" dirty="0" smtClean="0"/>
              <a:t>Through the comparison with the previous (</a:t>
            </a:r>
            <a:r>
              <a:rPr lang="en-US" altLang="ja-JP" sz="1600" i="1" dirty="0" err="1" smtClean="0"/>
              <a:t>n,p</a:t>
            </a:r>
            <a:r>
              <a:rPr lang="en-US" altLang="ja-JP" sz="1600" dirty="0" smtClean="0"/>
              <a:t>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spectra,</a:t>
            </a:r>
            <a:br>
              <a:rPr lang="en-US" altLang="ja-JP" sz="1600" dirty="0" smtClean="0"/>
            </a:br>
            <a:r>
              <a:rPr lang="en-US" altLang="ja-JP" sz="1600" dirty="0" smtClean="0">
                <a:solidFill>
                  <a:srgbClr val="FF0000"/>
                </a:solidFill>
              </a:rPr>
              <a:t>the IVSMR is exclusively identified</a:t>
            </a:r>
            <a:r>
              <a:rPr lang="en-US" altLang="ja-JP" sz="1600" dirty="0" smtClean="0"/>
              <a:t>.     </a:t>
            </a:r>
            <a:endParaRPr lang="en-US" altLang="ja-JP" sz="1600" b="1" dirty="0" smtClean="0">
              <a:solidFill>
                <a:srgbClr val="FF0000"/>
              </a:solidFill>
            </a:endParaRPr>
          </a:p>
        </p:txBody>
      </p:sp>
      <p:sp>
        <p:nvSpPr>
          <p:cNvPr id="41987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This experiment</a:t>
            </a:r>
            <a:endParaRPr lang="ja-JP" altLang="en-US" smtClean="0"/>
          </a:p>
        </p:txBody>
      </p:sp>
      <p:sp>
        <p:nvSpPr>
          <p:cNvPr id="4" name="テキスト ボックス 10"/>
          <p:cNvSpPr txBox="1">
            <a:spLocks noChangeArrowheads="1"/>
          </p:cNvSpPr>
          <p:nvPr/>
        </p:nvSpPr>
        <p:spPr bwMode="auto">
          <a:xfrm>
            <a:off x="2484438" y="1412875"/>
            <a:ext cx="2416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dirty="0">
                <a:latin typeface="+mn-lt"/>
              </a:rPr>
              <a:t>Comparison between:</a:t>
            </a:r>
            <a:endParaRPr lang="en-US" altLang="ja-JP" sz="1600" dirty="0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,</a:t>
            </a:r>
            <a:r>
              <a:rPr lang="en-US" altLang="ja-JP" sz="1600" baseline="300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He)</a:t>
            </a:r>
            <a:r>
              <a:rPr lang="ja-JP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reaction </a:t>
            </a:r>
          </a:p>
          <a:p>
            <a:pPr algn="ctr">
              <a:defRPr/>
            </a:pPr>
            <a:r>
              <a:rPr lang="en-US" altLang="ja-JP" sz="1600" dirty="0">
                <a:latin typeface="+mn-lt"/>
              </a:rPr>
              <a:t>and</a:t>
            </a:r>
            <a:endParaRPr lang="en-US" altLang="ja-JP" sz="1600" dirty="0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r>
              <a:rPr lang="en-US" altLang="ja-JP" sz="1600" dirty="0">
                <a:solidFill>
                  <a:srgbClr val="3333FF"/>
                </a:solidFill>
                <a:latin typeface="+mn-lt"/>
              </a:rPr>
              <a:t>(</a:t>
            </a:r>
            <a:r>
              <a:rPr lang="en-US" altLang="ja-JP" sz="1600" i="1" dirty="0" err="1">
                <a:solidFill>
                  <a:srgbClr val="3333FF"/>
                </a:solidFill>
                <a:latin typeface="+mn-lt"/>
              </a:rPr>
              <a:t>n</a:t>
            </a:r>
            <a:r>
              <a:rPr lang="en-US" altLang="ja-JP" sz="1600" dirty="0" err="1">
                <a:solidFill>
                  <a:srgbClr val="3333FF"/>
                </a:solidFill>
                <a:latin typeface="+mn-lt"/>
              </a:rPr>
              <a:t>,</a:t>
            </a:r>
            <a:r>
              <a:rPr lang="en-US" altLang="ja-JP" sz="1600" i="1" dirty="0" err="1">
                <a:solidFill>
                  <a:srgbClr val="3333FF"/>
                </a:solidFill>
                <a:latin typeface="+mn-lt"/>
              </a:rPr>
              <a:t>p</a:t>
            </a:r>
            <a:r>
              <a:rPr lang="en-US" altLang="ja-JP" sz="1600" dirty="0">
                <a:solidFill>
                  <a:srgbClr val="3333FF"/>
                </a:solidFill>
                <a:latin typeface="+mn-lt"/>
              </a:rPr>
              <a:t>)</a:t>
            </a:r>
            <a:r>
              <a:rPr lang="ja-JP" altLang="en-US" sz="16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altLang="ja-JP" sz="1600" dirty="0">
                <a:solidFill>
                  <a:srgbClr val="3333FF"/>
                </a:solidFill>
                <a:latin typeface="+mn-lt"/>
              </a:rPr>
              <a:t>reaction</a:t>
            </a:r>
            <a:endParaRPr lang="en-US" altLang="ja-JP" sz="1600" dirty="0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r>
              <a:rPr lang="en-US" altLang="ja-JP" sz="1600" dirty="0">
                <a:latin typeface="+mn-lt"/>
              </a:rPr>
              <a:t>at the intermediate energy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4514850" y="2336800"/>
            <a:ext cx="360363" cy="0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959350" y="2060575"/>
            <a:ext cx="1924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3333FF"/>
                </a:solidFill>
                <a:latin typeface="+mn-lt"/>
              </a:rPr>
              <a:t>Already measured</a:t>
            </a:r>
          </a:p>
          <a:p>
            <a:pPr>
              <a:defRPr/>
            </a:pPr>
            <a:r>
              <a:rPr lang="en-US" altLang="ja-JP" sz="1600" dirty="0">
                <a:solidFill>
                  <a:srgbClr val="3333FF"/>
                </a:solidFill>
                <a:latin typeface="+mn-lt"/>
              </a:rPr>
              <a:t>at RCNP and TRIUMF</a:t>
            </a:r>
            <a:endParaRPr lang="ja-JP" altLang="en-US" sz="16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924425" y="1700213"/>
            <a:ext cx="2249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This work (at 300MeV/u)</a:t>
            </a:r>
            <a:endParaRPr lang="ja-JP" altLang="en-US" sz="16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4540250" y="1846263"/>
            <a:ext cx="3603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3"/>
          <p:cNvSpPr>
            <a:spLocks noGrp="1"/>
          </p:cNvSpPr>
          <p:nvPr>
            <p:ph type="ctrTitle"/>
          </p:nvPr>
        </p:nvSpPr>
        <p:spPr>
          <a:xfrm>
            <a:off x="285750" y="2500313"/>
            <a:ext cx="6429375" cy="1512887"/>
          </a:xfrm>
        </p:spPr>
        <p:txBody>
          <a:bodyPr/>
          <a:lstStyle/>
          <a:p>
            <a:pPr fontAlgn="base"/>
            <a:r>
              <a:rPr lang="en-US" altLang="ja-JP" sz="3200" smtClean="0"/>
              <a:t>2. Experiment</a:t>
            </a:r>
            <a:endParaRPr lang="ja-JP" altLang="en-US" sz="3200" smtClean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300038" y="4314825"/>
            <a:ext cx="6400800" cy="118586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コンテンツ プレースホルダ 4"/>
          <p:cNvSpPr>
            <a:spLocks noGrp="1"/>
          </p:cNvSpPr>
          <p:nvPr>
            <p:ph idx="1"/>
          </p:nvPr>
        </p:nvSpPr>
        <p:spPr>
          <a:xfrm>
            <a:off x="428625" y="857250"/>
            <a:ext cx="8258175" cy="5643563"/>
          </a:xfrm>
        </p:spPr>
        <p:txBody>
          <a:bodyPr/>
          <a:lstStyle/>
          <a:p>
            <a:r>
              <a:rPr lang="en-US" altLang="ja-JP" sz="1800" smtClean="0"/>
              <a:t>RI Beam Factory (RIKEN)</a:t>
            </a:r>
          </a:p>
        </p:txBody>
      </p:sp>
      <p:sp>
        <p:nvSpPr>
          <p:cNvPr id="44035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Experiment</a:t>
            </a:r>
            <a:endParaRPr lang="ja-JP" altLang="en-US" smtClean="0"/>
          </a:p>
        </p:txBody>
      </p:sp>
      <p:pic>
        <p:nvPicPr>
          <p:cNvPr id="44036" name="図 19" descr="opt_be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222375"/>
            <a:ext cx="7500938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直線矢印コネクタ 26"/>
          <p:cNvCxnSpPr/>
          <p:nvPr/>
        </p:nvCxnSpPr>
        <p:spPr>
          <a:xfrm rot="10800000">
            <a:off x="2286000" y="2393950"/>
            <a:ext cx="428625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6200000" flipH="1">
            <a:off x="1334294" y="3405982"/>
            <a:ext cx="369887" cy="247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1928813" y="2500313"/>
            <a:ext cx="714375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040" name="テキスト ボックス 41"/>
          <p:cNvSpPr txBox="1">
            <a:spLocks noChangeArrowheads="1"/>
          </p:cNvSpPr>
          <p:nvPr/>
        </p:nvSpPr>
        <p:spPr bwMode="auto">
          <a:xfrm>
            <a:off x="1873250" y="2366963"/>
            <a:ext cx="1060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baseline="30000">
                <a:solidFill>
                  <a:srgbClr val="FF9933"/>
                </a:solidFill>
              </a:rPr>
              <a:t>4</a:t>
            </a:r>
            <a:r>
              <a:rPr lang="en-US" altLang="ja-JP" sz="1400" b="1">
                <a:solidFill>
                  <a:srgbClr val="FF9933"/>
                </a:solidFill>
              </a:rPr>
              <a:t>He</a:t>
            </a:r>
            <a:r>
              <a:rPr lang="en-US" altLang="ja-JP" sz="1400" b="1" baseline="30000">
                <a:solidFill>
                  <a:srgbClr val="FF9933"/>
                </a:solidFill>
              </a:rPr>
              <a:t>2+</a:t>
            </a:r>
          </a:p>
          <a:p>
            <a:r>
              <a:rPr lang="en-US" altLang="ja-JP" sz="1400" b="1">
                <a:solidFill>
                  <a:srgbClr val="FF9933"/>
                </a:solidFill>
              </a:rPr>
              <a:t>320MeV/u </a:t>
            </a:r>
          </a:p>
          <a:p>
            <a:r>
              <a:rPr lang="en-US" altLang="ja-JP" sz="1400" b="1">
                <a:solidFill>
                  <a:srgbClr val="FF9933"/>
                </a:solidFill>
              </a:rPr>
              <a:t>300pnA</a:t>
            </a:r>
            <a:endParaRPr lang="ja-JP" altLang="en-US" sz="1400" b="1">
              <a:solidFill>
                <a:srgbClr val="FF9933"/>
              </a:solidFill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857250" y="3714750"/>
            <a:ext cx="714375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042" name="テキスト ボックス 43"/>
          <p:cNvSpPr txBox="1">
            <a:spLocks noChangeArrowheads="1"/>
          </p:cNvSpPr>
          <p:nvPr/>
        </p:nvSpPr>
        <p:spPr bwMode="auto">
          <a:xfrm>
            <a:off x="571500" y="3429000"/>
            <a:ext cx="100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 baseline="30000">
                <a:solidFill>
                  <a:srgbClr val="FF0000"/>
                </a:solidFill>
              </a:rPr>
              <a:t>3</a:t>
            </a:r>
            <a:r>
              <a:rPr lang="en-US" altLang="ja-JP" sz="1400" b="1">
                <a:solidFill>
                  <a:srgbClr val="FF0000"/>
                </a:solidFill>
              </a:rPr>
              <a:t>H</a:t>
            </a:r>
            <a:r>
              <a:rPr lang="en-US" altLang="ja-JP" sz="1400" b="1" baseline="30000">
                <a:solidFill>
                  <a:srgbClr val="FF0000"/>
                </a:solidFill>
              </a:rPr>
              <a:t>+</a:t>
            </a:r>
          </a:p>
          <a:p>
            <a:r>
              <a:rPr lang="en-US" altLang="ja-JP" sz="1400" b="1">
                <a:solidFill>
                  <a:srgbClr val="FF0000"/>
                </a:solidFill>
              </a:rPr>
              <a:t>300MeV/u</a:t>
            </a:r>
            <a:endParaRPr lang="ja-JP" altLang="en-US" sz="1400" b="1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3850" y="2722563"/>
            <a:ext cx="9985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200" b="1" dirty="0">
                <a:solidFill>
                  <a:schemeClr val="accent4"/>
                </a:solidFill>
              </a:rPr>
              <a:t>Production</a:t>
            </a:r>
          </a:p>
          <a:p>
            <a:pPr algn="ctr">
              <a:defRPr/>
            </a:pPr>
            <a:r>
              <a:rPr lang="en-US" altLang="ja-JP" sz="1200" b="1" dirty="0">
                <a:solidFill>
                  <a:schemeClr val="accent4"/>
                </a:solidFill>
              </a:rPr>
              <a:t>Target</a:t>
            </a:r>
          </a:p>
          <a:p>
            <a:pPr algn="ctr">
              <a:defRPr/>
            </a:pPr>
            <a:r>
              <a:rPr lang="en-US" altLang="ja-JP" sz="1200" b="1" baseline="30000" dirty="0">
                <a:solidFill>
                  <a:schemeClr val="accent4"/>
                </a:solidFill>
              </a:rPr>
              <a:t>9</a:t>
            </a:r>
            <a:r>
              <a:rPr lang="en-US" altLang="ja-JP" sz="1200" b="1" dirty="0">
                <a:solidFill>
                  <a:schemeClr val="accent4"/>
                </a:solidFill>
              </a:rPr>
              <a:t>Be 4cm</a:t>
            </a:r>
            <a:endParaRPr lang="ja-JP" altLang="en-US" sz="1200" b="1" dirty="0">
              <a:solidFill>
                <a:schemeClr val="accent4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339850" y="3286125"/>
            <a:ext cx="92075" cy="90488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四角形吹き出し 48"/>
          <p:cNvSpPr/>
          <p:nvPr/>
        </p:nvSpPr>
        <p:spPr>
          <a:xfrm>
            <a:off x="6858000" y="4929188"/>
            <a:ext cx="2286000" cy="1755775"/>
          </a:xfrm>
          <a:prstGeom prst="wedgeRectCallout">
            <a:avLst>
              <a:gd name="adj1" fmla="val -69722"/>
              <a:gd name="adj2" fmla="val 4369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4046" name="Picture 2" descr="C:\Users\miki\Desktop\fpd_rev3.png"/>
          <p:cNvPicPr>
            <a:picLocks noChangeAspect="1" noChangeArrowheads="1"/>
          </p:cNvPicPr>
          <p:nvPr/>
        </p:nvPicPr>
        <p:blipFill>
          <a:blip r:embed="rId4" cstate="print"/>
          <a:srcRect l="5222"/>
          <a:stretch>
            <a:fillRect/>
          </a:stretch>
        </p:blipFill>
        <p:spPr bwMode="auto">
          <a:xfrm>
            <a:off x="6891338" y="4987925"/>
            <a:ext cx="23447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テキスト ボックス 51"/>
          <p:cNvSpPr txBox="1">
            <a:spLocks noChangeArrowheads="1"/>
          </p:cNvSpPr>
          <p:nvPr/>
        </p:nvSpPr>
        <p:spPr bwMode="auto">
          <a:xfrm>
            <a:off x="5405438" y="3644900"/>
            <a:ext cx="27717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Beam tuning, Calibration of Ion Optics</a:t>
            </a:r>
          </a:p>
          <a:p>
            <a:pPr algn="ctr"/>
            <a:r>
              <a:rPr lang="en-US" altLang="ja-JP" sz="1200"/>
              <a:t>PPAC,</a:t>
            </a:r>
            <a:r>
              <a:rPr lang="ja-JP" altLang="en-US" sz="1200"/>
              <a:t>　</a:t>
            </a:r>
            <a:r>
              <a:rPr lang="en-US" altLang="ja-JP" sz="1200"/>
              <a:t>MWDC,</a:t>
            </a:r>
            <a:r>
              <a:rPr lang="ja-JP" altLang="en-US" sz="1200"/>
              <a:t>　</a:t>
            </a:r>
            <a:r>
              <a:rPr lang="en-US" altLang="ja-JP" sz="1200"/>
              <a:t>Plastic</a:t>
            </a:r>
            <a:endParaRPr lang="ja-JP" altLang="en-US" sz="1200"/>
          </a:p>
        </p:txBody>
      </p:sp>
      <p:sp>
        <p:nvSpPr>
          <p:cNvPr id="44048" name="テキスト ボックス 55"/>
          <p:cNvSpPr txBox="1">
            <a:spLocks noChangeArrowheads="1"/>
          </p:cNvSpPr>
          <p:nvPr/>
        </p:nvSpPr>
        <p:spPr bwMode="auto">
          <a:xfrm>
            <a:off x="5127625" y="6416675"/>
            <a:ext cx="6762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1600" b="1" baseline="30000">
                <a:solidFill>
                  <a:srgbClr val="0099FF"/>
                </a:solidFill>
              </a:rPr>
              <a:t>3</a:t>
            </a:r>
            <a:r>
              <a:rPr lang="en-US" altLang="ja-JP" sz="1600" b="1">
                <a:solidFill>
                  <a:srgbClr val="0099FF"/>
                </a:solidFill>
              </a:rPr>
              <a:t>He</a:t>
            </a:r>
            <a:r>
              <a:rPr lang="en-US" altLang="ja-JP" sz="1600" b="1" baseline="30000">
                <a:solidFill>
                  <a:srgbClr val="0099FF"/>
                </a:solidFill>
              </a:rPr>
              <a:t>2+</a:t>
            </a:r>
            <a:endParaRPr lang="ja-JP" altLang="en-US" sz="1600" b="1" baseline="30000">
              <a:solidFill>
                <a:srgbClr val="0099FF"/>
              </a:solidFill>
            </a:endParaRPr>
          </a:p>
        </p:txBody>
      </p:sp>
      <p:cxnSp>
        <p:nvCxnSpPr>
          <p:cNvPr id="54" name="直線矢印コネクタ 53"/>
          <p:cNvCxnSpPr/>
          <p:nvPr/>
        </p:nvCxnSpPr>
        <p:spPr>
          <a:xfrm rot="5400000">
            <a:off x="5433219" y="6168232"/>
            <a:ext cx="492125" cy="1587"/>
          </a:xfrm>
          <a:prstGeom prst="straightConnector1">
            <a:avLst/>
          </a:prstGeom>
          <a:ln w="3810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429125" y="3643313"/>
            <a:ext cx="1000125" cy="5715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rot="5400000" flipH="1" flipV="1">
            <a:off x="1410494" y="4148932"/>
            <a:ext cx="355600" cy="144462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8" name="テキスト ボックス 61"/>
          <p:cNvSpPr txBox="1">
            <a:spLocks noChangeArrowheads="1"/>
          </p:cNvSpPr>
          <p:nvPr/>
        </p:nvSpPr>
        <p:spPr bwMode="auto">
          <a:xfrm>
            <a:off x="323850" y="4370388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rgbClr val="00CC00"/>
                </a:solidFill>
                <a:latin typeface="+mn-lt"/>
              </a:rPr>
              <a:t>Momentum Slit</a:t>
            </a:r>
            <a:endParaRPr lang="ja-JP" altLang="en-US" sz="1400" b="1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44053" name="テキスト ボックス 62"/>
          <p:cNvSpPr txBox="1">
            <a:spLocks noChangeArrowheads="1"/>
          </p:cNvSpPr>
          <p:nvPr/>
        </p:nvSpPr>
        <p:spPr bwMode="auto">
          <a:xfrm>
            <a:off x="4284663" y="3233738"/>
            <a:ext cx="16017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>
                <a:solidFill>
                  <a:srgbClr val="FF0000"/>
                </a:solidFill>
              </a:rPr>
              <a:t>Achromatic transport</a:t>
            </a:r>
            <a:endParaRPr lang="ja-JP" altLang="en-US" sz="1200">
              <a:solidFill>
                <a:srgbClr val="FF0000"/>
              </a:solidFill>
            </a:endParaRPr>
          </a:p>
        </p:txBody>
      </p:sp>
      <p:sp>
        <p:nvSpPr>
          <p:cNvPr id="44054" name="テキスト ボックス 63"/>
          <p:cNvSpPr txBox="1">
            <a:spLocks noChangeArrowheads="1"/>
          </p:cNvSpPr>
          <p:nvPr/>
        </p:nvSpPr>
        <p:spPr bwMode="auto">
          <a:xfrm>
            <a:off x="7708900" y="6315075"/>
            <a:ext cx="1493838" cy="339725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CRDC, Plastic</a:t>
            </a:r>
            <a:endParaRPr lang="ja-JP" altLang="en-US" sz="1600"/>
          </a:p>
        </p:txBody>
      </p:sp>
      <p:cxnSp>
        <p:nvCxnSpPr>
          <p:cNvPr id="67" name="直線矢印コネクタ 66"/>
          <p:cNvCxnSpPr/>
          <p:nvPr/>
        </p:nvCxnSpPr>
        <p:spPr>
          <a:xfrm flipV="1">
            <a:off x="1908175" y="4143375"/>
            <a:ext cx="449263" cy="1085850"/>
          </a:xfrm>
          <a:prstGeom prst="straightConnector1">
            <a:avLst/>
          </a:prstGeom>
          <a:ln w="1905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2" name="テキスト ボックス 68"/>
          <p:cNvSpPr txBox="1">
            <a:spLocks noChangeArrowheads="1"/>
          </p:cNvSpPr>
          <p:nvPr/>
        </p:nvSpPr>
        <p:spPr bwMode="auto">
          <a:xfrm>
            <a:off x="971550" y="5240338"/>
            <a:ext cx="158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b="1" dirty="0">
                <a:solidFill>
                  <a:srgbClr val="00CC00"/>
                </a:solidFill>
                <a:latin typeface="+mn-lt"/>
              </a:rPr>
              <a:t>Angular Collimator</a:t>
            </a:r>
            <a:endParaRPr lang="ja-JP" altLang="en-US" sz="1400" b="1" dirty="0">
              <a:solidFill>
                <a:srgbClr val="00CC00"/>
              </a:solidFill>
              <a:latin typeface="+mn-lt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5634038" y="5851525"/>
            <a:ext cx="90487" cy="90488"/>
          </a:xfrm>
          <a:prstGeom prst="ellipse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2" name="直線矢印コネクタ 71"/>
          <p:cNvCxnSpPr/>
          <p:nvPr/>
        </p:nvCxnSpPr>
        <p:spPr>
          <a:xfrm>
            <a:off x="2928938" y="3890963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9" name="テキスト ボックス 76"/>
          <p:cNvSpPr txBox="1">
            <a:spLocks noChangeArrowheads="1"/>
          </p:cNvSpPr>
          <p:nvPr/>
        </p:nvSpPr>
        <p:spPr bwMode="auto">
          <a:xfrm>
            <a:off x="3000375" y="4000500"/>
            <a:ext cx="12557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Purity &gt; 99%</a:t>
            </a:r>
            <a:endParaRPr lang="ja-JP" altLang="en-US" sz="1400" b="1">
              <a:solidFill>
                <a:srgbClr val="FF0000"/>
              </a:solidFill>
            </a:endParaRPr>
          </a:p>
        </p:txBody>
      </p:sp>
      <p:sp>
        <p:nvSpPr>
          <p:cNvPr id="44060" name="テキスト ボックス 77"/>
          <p:cNvSpPr txBox="1">
            <a:spLocks noChangeArrowheads="1"/>
          </p:cNvSpPr>
          <p:nvPr/>
        </p:nvSpPr>
        <p:spPr bwMode="auto">
          <a:xfrm>
            <a:off x="2786063" y="3500438"/>
            <a:ext cx="76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FF0000"/>
                </a:solidFill>
              </a:rPr>
              <a:t>10</a:t>
            </a:r>
            <a:r>
              <a:rPr lang="en-US" altLang="ja-JP" sz="1400" b="1" baseline="30000">
                <a:solidFill>
                  <a:srgbClr val="FF0000"/>
                </a:solidFill>
              </a:rPr>
              <a:t>7</a:t>
            </a:r>
            <a:r>
              <a:rPr lang="en-US" altLang="ja-JP" sz="1400" b="1">
                <a:solidFill>
                  <a:srgbClr val="FF0000"/>
                </a:solidFill>
              </a:rPr>
              <a:t>pps</a:t>
            </a:r>
            <a:endParaRPr lang="ja-JP" altLang="en-US" sz="1400" b="1" baseline="30000">
              <a:solidFill>
                <a:srgbClr val="FF0000"/>
              </a:solidFill>
            </a:endParaRPr>
          </a:p>
        </p:txBody>
      </p:sp>
      <p:sp>
        <p:nvSpPr>
          <p:cNvPr id="79" name="四角形吹き出し 78"/>
          <p:cNvSpPr/>
          <p:nvPr/>
        </p:nvSpPr>
        <p:spPr>
          <a:xfrm>
            <a:off x="2643188" y="5102225"/>
            <a:ext cx="1928812" cy="1755775"/>
          </a:xfrm>
          <a:prstGeom prst="wedgeRectCallout">
            <a:avLst>
              <a:gd name="adj1" fmla="val 83405"/>
              <a:gd name="adj2" fmla="val -76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4062" name="Picture 3" descr="C:\Users\miki\Desktop\target_scinti.png"/>
          <p:cNvPicPr>
            <a:picLocks noChangeAspect="1" noChangeArrowheads="1"/>
          </p:cNvPicPr>
          <p:nvPr/>
        </p:nvPicPr>
        <p:blipFill>
          <a:blip r:embed="rId5" cstate="print"/>
          <a:srcRect l="25262" r="15733"/>
          <a:stretch>
            <a:fillRect/>
          </a:stretch>
        </p:blipFill>
        <p:spPr bwMode="auto">
          <a:xfrm>
            <a:off x="2736850" y="5153025"/>
            <a:ext cx="17145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テキスト ボックス 69"/>
          <p:cNvSpPr txBox="1"/>
          <p:nvPr/>
        </p:nvSpPr>
        <p:spPr>
          <a:xfrm>
            <a:off x="3143250" y="6396038"/>
            <a:ext cx="15732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b="1" dirty="0">
                <a:solidFill>
                  <a:schemeClr val="accent4"/>
                </a:solidFill>
              </a:rPr>
              <a:t>Secondary Target</a:t>
            </a:r>
          </a:p>
          <a:p>
            <a:pPr>
              <a:defRPr/>
            </a:pPr>
            <a:r>
              <a:rPr lang="en-US" altLang="ja-JP" sz="1200" b="1" baseline="30000" dirty="0">
                <a:solidFill>
                  <a:schemeClr val="accent4"/>
                </a:solidFill>
              </a:rPr>
              <a:t>208</a:t>
            </a:r>
            <a:r>
              <a:rPr lang="en-US" altLang="ja-JP" sz="1200" b="1" dirty="0">
                <a:solidFill>
                  <a:schemeClr val="accent4"/>
                </a:solidFill>
              </a:rPr>
              <a:t>Pb,</a:t>
            </a:r>
            <a:r>
              <a:rPr lang="en-US" altLang="ja-JP" sz="1200" b="1" baseline="30000" dirty="0">
                <a:solidFill>
                  <a:schemeClr val="accent4"/>
                </a:solidFill>
              </a:rPr>
              <a:t>90</a:t>
            </a:r>
            <a:r>
              <a:rPr lang="en-US" altLang="ja-JP" sz="1200" b="1" dirty="0">
                <a:solidFill>
                  <a:schemeClr val="accent4"/>
                </a:solidFill>
              </a:rPr>
              <a:t>Zr,CH</a:t>
            </a:r>
            <a:r>
              <a:rPr lang="en-US" altLang="ja-JP" sz="1200" b="1" baseline="-25000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057275" y="5445125"/>
            <a:ext cx="12160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|</a:t>
            </a:r>
            <a:r>
              <a:rPr lang="en-US" altLang="ja-JP" sz="1400" dirty="0">
                <a:latin typeface="Symbol" pitchFamily="18" charset="2"/>
              </a:rPr>
              <a:t>q</a:t>
            </a:r>
            <a:r>
              <a:rPr lang="en-US" altLang="ja-JP" sz="1400" baseline="-25000" dirty="0">
                <a:latin typeface="+mn-lt"/>
              </a:rPr>
              <a:t>F2</a:t>
            </a:r>
            <a:r>
              <a:rPr lang="en-US" altLang="ja-JP" sz="1400" dirty="0">
                <a:latin typeface="+mn-lt"/>
              </a:rPr>
              <a:t>|&lt;15mrad</a:t>
            </a:r>
            <a:endParaRPr lang="ja-JP" altLang="en-US" sz="1400" dirty="0">
              <a:latin typeface="+mn-lt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5288" y="4562475"/>
            <a:ext cx="15494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sym typeface="Wingdings" pitchFamily="2" charset="2"/>
              </a:rPr>
              <a:t>|</a:t>
            </a:r>
            <a:r>
              <a:rPr lang="en-US" altLang="ja-JP" sz="1400" dirty="0" err="1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ja-JP" sz="1400" dirty="0" err="1">
                <a:latin typeface="+mn-lt"/>
                <a:sym typeface="Wingdings" pitchFamily="2" charset="2"/>
              </a:rPr>
              <a:t>p</a:t>
            </a:r>
            <a:r>
              <a:rPr lang="en-US" altLang="ja-JP" sz="1400" dirty="0">
                <a:latin typeface="+mn-lt"/>
                <a:sym typeface="Wingdings" pitchFamily="2" charset="2"/>
              </a:rPr>
              <a:t>/p| = 1/2600 </a:t>
            </a:r>
            <a:br>
              <a:rPr lang="en-US" altLang="ja-JP" sz="1400" dirty="0">
                <a:latin typeface="+mn-lt"/>
                <a:sym typeface="Wingdings" pitchFamily="2" charset="2"/>
              </a:rPr>
            </a:br>
            <a:r>
              <a:rPr lang="en-US" altLang="ja-JP" sz="1400" dirty="0">
                <a:latin typeface="+mn-lt"/>
                <a:sym typeface="Wingdings" pitchFamily="2" charset="2"/>
              </a:rPr>
              <a:t>                 (0.6MeV)</a:t>
            </a:r>
            <a:endParaRPr lang="ja-JP" alt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コンテンツ プレースホルダ 4"/>
          <p:cNvSpPr>
            <a:spLocks noGrp="1"/>
          </p:cNvSpPr>
          <p:nvPr>
            <p:ph idx="1"/>
          </p:nvPr>
        </p:nvSpPr>
        <p:spPr>
          <a:xfrm>
            <a:off x="2124075" y="981075"/>
            <a:ext cx="5256213" cy="5876925"/>
          </a:xfrm>
        </p:spPr>
        <p:txBody>
          <a:bodyPr/>
          <a:lstStyle/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u="sng" smtClean="0">
                <a:solidFill>
                  <a:srgbClr val="000000"/>
                </a:solidFill>
                <a:ea typeface="Osaka"/>
                <a:cs typeface="Osaka"/>
              </a:rPr>
              <a:t>Beam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Primary     :    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4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He    320MeV/u  </a:t>
            </a:r>
            <a:r>
              <a:rPr lang="en-US" altLang="ja-JP" sz="1600" smtClean="0">
                <a:solidFill>
                  <a:srgbClr val="FF0000"/>
                </a:solidFill>
                <a:ea typeface="Osaka"/>
                <a:cs typeface="Osaka"/>
              </a:rPr>
              <a:t>300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pnA</a:t>
            </a:r>
            <a:b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Secondary :  triton   300MeV/u  </a:t>
            </a:r>
            <a:r>
              <a:rPr lang="en-US" altLang="ja-JP" sz="1600" smtClean="0">
                <a:solidFill>
                  <a:srgbClr val="FF0000"/>
                </a:solidFill>
                <a:ea typeface="Osaka"/>
                <a:cs typeface="Osaka"/>
              </a:rPr>
              <a:t>1x10</a:t>
            </a:r>
            <a:r>
              <a:rPr lang="en-US" altLang="ja-JP" sz="1600" baseline="30000" smtClean="0">
                <a:solidFill>
                  <a:srgbClr val="FF0000"/>
                </a:solidFill>
                <a:ea typeface="Osaka"/>
                <a:cs typeface="Osaka"/>
              </a:rPr>
              <a:t>7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pps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                                    Purity &gt; </a:t>
            </a:r>
            <a:r>
              <a:rPr lang="en-US" altLang="ja-JP" sz="1600" b="1" smtClean="0">
                <a:solidFill>
                  <a:srgbClr val="FF0000"/>
                </a:solidFill>
                <a:ea typeface="Osaka"/>
                <a:cs typeface="Osaka"/>
              </a:rPr>
              <a:t>99%</a:t>
            </a:r>
            <a:br>
              <a:rPr lang="en-US" altLang="ja-JP" sz="1600" b="1" smtClean="0">
                <a:solidFill>
                  <a:srgbClr val="FF0000"/>
                </a:solidFill>
                <a:ea typeface="Osaka"/>
                <a:cs typeface="Osaka"/>
              </a:rPr>
            </a:br>
            <a:endParaRPr lang="en-US" altLang="ja-JP" sz="1600" u="sng" smtClean="0">
              <a:solidFill>
                <a:srgbClr val="000000"/>
              </a:solidFill>
              <a:ea typeface="Osaka"/>
              <a:cs typeface="Osaka"/>
            </a:endParaRP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u="sng" smtClean="0">
                <a:solidFill>
                  <a:srgbClr val="000000"/>
                </a:solidFill>
                <a:ea typeface="Osaka"/>
                <a:cs typeface="Osaka"/>
              </a:rPr>
              <a:t>Measured Spectra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208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Pb(</a:t>
            </a:r>
            <a:r>
              <a:rPr lang="en-US" altLang="ja-JP" sz="1600" i="1" smtClean="0">
                <a:solidFill>
                  <a:srgbClr val="000000"/>
                </a:solidFill>
                <a:ea typeface="Osaka"/>
                <a:cs typeface="Osaka"/>
              </a:rPr>
              <a:t>t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,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3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He)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  208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Tl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90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Zr (</a:t>
            </a:r>
            <a:r>
              <a:rPr lang="en-US" altLang="ja-JP" sz="1600" i="1" smtClean="0">
                <a:solidFill>
                  <a:srgbClr val="000000"/>
                </a:solidFill>
                <a:ea typeface="Osaka"/>
                <a:cs typeface="Osaka"/>
              </a:rPr>
              <a:t>t 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,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3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He) 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90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Y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CH</a:t>
            </a:r>
            <a:r>
              <a:rPr lang="en-US" altLang="ja-JP" sz="1600" baseline="-25000" smtClean="0">
                <a:solidFill>
                  <a:srgbClr val="000000"/>
                </a:solidFill>
                <a:ea typeface="Osaka"/>
                <a:cs typeface="Osaka"/>
              </a:rPr>
              <a:t>2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(</a:t>
            </a:r>
            <a:r>
              <a:rPr lang="en-US" altLang="ja-JP" sz="1600" i="1" smtClean="0">
                <a:solidFill>
                  <a:srgbClr val="000000"/>
                </a:solidFill>
                <a:ea typeface="Osaka"/>
                <a:cs typeface="Osaka"/>
              </a:rPr>
              <a:t>t 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,</a:t>
            </a:r>
            <a:r>
              <a:rPr lang="en-US" altLang="ja-JP" sz="1600" baseline="30000" smtClean="0">
                <a:solidFill>
                  <a:srgbClr val="000000"/>
                </a:solidFill>
                <a:ea typeface="Osaka"/>
                <a:cs typeface="Osaka"/>
              </a:rPr>
              <a:t>3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He)   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ja-JP" sz="16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ja-JP" sz="16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u="sng" smtClean="0">
                <a:solidFill>
                  <a:srgbClr val="000000"/>
                </a:solidFill>
                <a:ea typeface="Osaka"/>
                <a:cs typeface="Osaka"/>
              </a:rPr>
              <a:t>Resolution</a:t>
            </a:r>
            <a:r>
              <a:rPr lang="ja-JP" altLang="en-US" sz="1600" u="sng" smtClean="0">
                <a:solidFill>
                  <a:srgbClr val="000000"/>
                </a:solidFill>
                <a:ea typeface="Osaka"/>
                <a:cs typeface="Osaka"/>
              </a:rPr>
              <a:t> </a:t>
            </a:r>
            <a:r>
              <a:rPr lang="en-US" altLang="ja-JP" sz="1600" u="sng" smtClean="0">
                <a:solidFill>
                  <a:srgbClr val="000000"/>
                </a:solidFill>
                <a:ea typeface="Osaka"/>
                <a:cs typeface="Osaka"/>
              </a:rPr>
              <a:t>(FWHM)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</a:t>
            </a:r>
            <a:r>
              <a:rPr lang="en-US" altLang="ja-JP" sz="1600" smtClean="0">
                <a:solidFill>
                  <a:srgbClr val="000000"/>
                </a:solidFill>
                <a:latin typeface="Symbol" pitchFamily="18" charset="2"/>
                <a:ea typeface="Osaka"/>
                <a:cs typeface="Osaka"/>
              </a:rPr>
              <a:t>D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E = 2.5MeV </a:t>
            </a:r>
            <a:b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    - Spread of secondary beam      –  1.8MeV</a:t>
            </a:r>
            <a:b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</a:b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    - Energy loss in target                  –  1.6MeV 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</a:t>
            </a:r>
            <a:r>
              <a:rPr lang="en-US" altLang="ja-JP" sz="1600" smtClean="0">
                <a:solidFill>
                  <a:srgbClr val="000000"/>
                </a:solidFill>
                <a:latin typeface="Symbol" pitchFamily="18" charset="2"/>
                <a:ea typeface="Osaka"/>
                <a:cs typeface="Osaka"/>
              </a:rPr>
              <a:t>Dq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= 0.5deg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ja-JP" altLang="en-US" sz="1600" smtClean="0">
                <a:solidFill>
                  <a:srgbClr val="000000"/>
                </a:solidFill>
                <a:ea typeface="Osaka"/>
                <a:cs typeface="Osaka"/>
              </a:rPr>
              <a:t>           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- Spread of secondary beam</a:t>
            </a:r>
            <a:r>
              <a:rPr lang="ja-JP" altLang="en-US" sz="1600" smtClean="0">
                <a:solidFill>
                  <a:srgbClr val="000000"/>
                </a:solidFill>
                <a:ea typeface="Osaka"/>
                <a:cs typeface="Osaka"/>
              </a:rPr>
              <a:t>       </a:t>
            </a: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–  8mrad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      - Multiple scattering in target     –  5mrad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ja-JP" sz="16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u="sng" smtClean="0">
                <a:solidFill>
                  <a:srgbClr val="000000"/>
                </a:solidFill>
                <a:ea typeface="Osaka"/>
                <a:cs typeface="Osaka"/>
              </a:rPr>
              <a:t>Error bars</a:t>
            </a: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Statistical accuracy          –   </a:t>
            </a:r>
            <a:r>
              <a:rPr lang="en-US" altLang="ja-JP" sz="1600" smtClean="0"/>
              <a:t>3%  (for 0.15msr </a:t>
            </a:r>
            <a:r>
              <a:rPr lang="ja-JP" altLang="en-US" sz="1600" smtClean="0"/>
              <a:t>・</a:t>
            </a:r>
            <a:r>
              <a:rPr lang="en-US" altLang="ja-JP" sz="1600" smtClean="0"/>
              <a:t>1MeV –bin)</a:t>
            </a:r>
            <a:endParaRPr lang="en-US" altLang="ja-JP" sz="1600" smtClean="0">
              <a:solidFill>
                <a:srgbClr val="000000"/>
              </a:solidFill>
              <a:ea typeface="Osaka"/>
              <a:cs typeface="Osaka"/>
            </a:endParaRPr>
          </a:p>
          <a:p>
            <a:pPr marL="0" indent="0" defTabSz="4572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1600" smtClean="0">
                <a:solidFill>
                  <a:srgbClr val="000000"/>
                </a:solidFill>
                <a:ea typeface="Osaka"/>
                <a:cs typeface="Osaka"/>
              </a:rPr>
              <a:t>     Systematic accuracy        –   7%</a:t>
            </a:r>
          </a:p>
        </p:txBody>
      </p:sp>
      <p:sp>
        <p:nvSpPr>
          <p:cNvPr id="45059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Experimental Conditions</a:t>
            </a:r>
            <a:endParaRPr lang="ja-JP" altLang="en-US" smtClean="0"/>
          </a:p>
        </p:txBody>
      </p:sp>
      <p:sp>
        <p:nvSpPr>
          <p:cNvPr id="37892" name="テキスト ボックス 6"/>
          <p:cNvSpPr txBox="1">
            <a:spLocks noChangeArrowheads="1"/>
          </p:cNvSpPr>
          <p:nvPr/>
        </p:nvSpPr>
        <p:spPr bwMode="auto">
          <a:xfrm>
            <a:off x="4838700" y="2628900"/>
            <a:ext cx="1546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+mn-lt"/>
                <a:ea typeface="+mn-ea"/>
              </a:rPr>
              <a:t>0 </a:t>
            </a:r>
            <a:r>
              <a:rPr lang="ja-JP" altLang="en-US" sz="1600" dirty="0">
                <a:latin typeface="+mn-lt"/>
                <a:ea typeface="+mn-ea"/>
              </a:rPr>
              <a:t>≲ </a:t>
            </a:r>
            <a:r>
              <a:rPr lang="en-US" altLang="ja-JP" sz="1600" dirty="0">
                <a:latin typeface="+mn-lt"/>
                <a:ea typeface="+mn-ea"/>
              </a:rPr>
              <a:t>E</a:t>
            </a:r>
            <a:r>
              <a:rPr lang="en-US" altLang="ja-JP" sz="1600" baseline="-25000" dirty="0">
                <a:latin typeface="+mn-lt"/>
                <a:ea typeface="+mn-ea"/>
              </a:rPr>
              <a:t>x</a:t>
            </a:r>
            <a:r>
              <a:rPr lang="en-US" altLang="ja-JP" sz="1600" dirty="0">
                <a:latin typeface="+mn-lt"/>
                <a:ea typeface="+mn-ea"/>
              </a:rPr>
              <a:t> </a:t>
            </a:r>
            <a:r>
              <a:rPr lang="ja-JP" altLang="en-US" sz="1600" dirty="0">
                <a:latin typeface="+mn-lt"/>
                <a:ea typeface="+mn-ea"/>
              </a:rPr>
              <a:t>≲ </a:t>
            </a:r>
            <a:r>
              <a:rPr lang="en-US" altLang="ja-JP" sz="1600" dirty="0">
                <a:latin typeface="+mn-lt"/>
                <a:ea typeface="+mn-ea"/>
              </a:rPr>
              <a:t>40MeV</a:t>
            </a:r>
          </a:p>
          <a:p>
            <a:pPr>
              <a:defRPr/>
            </a:pPr>
            <a:r>
              <a:rPr lang="en-US" altLang="ja-JP" sz="1600" dirty="0">
                <a:latin typeface="+mn-lt"/>
                <a:ea typeface="+mn-ea"/>
              </a:rPr>
              <a:t>0 </a:t>
            </a:r>
            <a:r>
              <a:rPr lang="ja-JP" altLang="en-US" sz="1600" dirty="0">
                <a:latin typeface="+mn-lt"/>
                <a:ea typeface="+mn-ea"/>
              </a:rPr>
              <a:t>≲  </a:t>
            </a:r>
            <a:r>
              <a:rPr lang="en-US" altLang="ja-JP" sz="1600" dirty="0">
                <a:latin typeface="Symbol" pitchFamily="18" charset="2"/>
                <a:ea typeface="+mn-ea"/>
              </a:rPr>
              <a:t>q</a:t>
            </a:r>
            <a:r>
              <a:rPr lang="en-US" altLang="ja-JP" sz="1600" dirty="0">
                <a:latin typeface="+mn-lt"/>
                <a:ea typeface="+mn-ea"/>
              </a:rPr>
              <a:t>  </a:t>
            </a:r>
            <a:r>
              <a:rPr lang="ja-JP" altLang="en-US" sz="1600" dirty="0">
                <a:latin typeface="+mn-lt"/>
                <a:ea typeface="+mn-ea"/>
              </a:rPr>
              <a:t>≲ </a:t>
            </a:r>
            <a:r>
              <a:rPr lang="en-US" altLang="ja-JP" sz="1600" dirty="0">
                <a:latin typeface="+mn-lt"/>
                <a:ea typeface="+mn-ea"/>
              </a:rPr>
              <a:t>4°</a:t>
            </a:r>
          </a:p>
        </p:txBody>
      </p:sp>
      <p:sp>
        <p:nvSpPr>
          <p:cNvPr id="37893" name="テキスト ボックス 7"/>
          <p:cNvSpPr txBox="1">
            <a:spLocks noChangeArrowheads="1"/>
          </p:cNvSpPr>
          <p:nvPr/>
        </p:nvSpPr>
        <p:spPr bwMode="auto">
          <a:xfrm>
            <a:off x="4195763" y="2713038"/>
            <a:ext cx="368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+mn-lt"/>
                <a:ea typeface="+mn-ea"/>
              </a:rPr>
              <a:t>@</a:t>
            </a:r>
            <a:endParaRPr lang="ja-JP" altLang="en-US" sz="16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3"/>
          <p:cNvSpPr>
            <a:spLocks noGrp="1"/>
          </p:cNvSpPr>
          <p:nvPr>
            <p:ph type="ctrTitle"/>
          </p:nvPr>
        </p:nvSpPr>
        <p:spPr>
          <a:xfrm>
            <a:off x="285750" y="2500313"/>
            <a:ext cx="6429375" cy="1512887"/>
          </a:xfrm>
        </p:spPr>
        <p:txBody>
          <a:bodyPr/>
          <a:lstStyle/>
          <a:p>
            <a:pPr fontAlgn="base"/>
            <a:r>
              <a:rPr lang="en-US" altLang="ja-JP" sz="3200" smtClean="0"/>
              <a:t>3. Results/Discussion</a:t>
            </a:r>
            <a:endParaRPr lang="ja-JP" altLang="en-US" sz="3200" smtClean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300038" y="4314825"/>
            <a:ext cx="6400800" cy="118586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図 3" descr="208Pb_t3He_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333500"/>
            <a:ext cx="405765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図 2" descr="90Zr_t3He_a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43025"/>
            <a:ext cx="39624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Measured double-differential cross section</a:t>
            </a:r>
            <a:endParaRPr lang="ja-JP" altLang="en-US" smtClean="0"/>
          </a:p>
        </p:txBody>
      </p:sp>
      <p:sp>
        <p:nvSpPr>
          <p:cNvPr id="47109" name="コンテンツ プレースホルダ 4"/>
          <p:cNvSpPr>
            <a:spLocks noGrp="1"/>
          </p:cNvSpPr>
          <p:nvPr>
            <p:ph idx="1"/>
          </p:nvPr>
        </p:nvSpPr>
        <p:spPr>
          <a:xfrm>
            <a:off x="358775" y="857250"/>
            <a:ext cx="3328988" cy="5197475"/>
          </a:xfrm>
        </p:spPr>
        <p:txBody>
          <a:bodyPr/>
          <a:lstStyle/>
          <a:p>
            <a:r>
              <a:rPr lang="en-US" altLang="ja-JP" sz="1800" baseline="30000" smtClean="0"/>
              <a:t>208</a:t>
            </a:r>
            <a:r>
              <a:rPr lang="en-US" altLang="ja-JP" sz="1800" smtClean="0"/>
              <a:t>Pb(</a:t>
            </a:r>
            <a:r>
              <a:rPr lang="en-US" altLang="ja-JP" sz="1800" i="1" smtClean="0"/>
              <a:t>t</a:t>
            </a:r>
            <a:r>
              <a:rPr lang="en-US" altLang="ja-JP" sz="1800" smtClean="0"/>
              <a:t>,</a:t>
            </a:r>
            <a:r>
              <a:rPr lang="en-US" altLang="ja-JP" sz="1800" baseline="30000" smtClean="0"/>
              <a:t>3</a:t>
            </a:r>
            <a:r>
              <a:rPr lang="en-US" altLang="ja-JP" sz="1800" smtClean="0"/>
              <a:t>He)</a:t>
            </a:r>
            <a:endParaRPr lang="ja-JP" altLang="en-US" sz="1800" smtClean="0"/>
          </a:p>
        </p:txBody>
      </p:sp>
      <p:sp>
        <p:nvSpPr>
          <p:cNvPr id="7" name="コンテンツ プレースホルダ 4"/>
          <p:cNvSpPr txBox="1">
            <a:spLocks/>
          </p:cNvSpPr>
          <p:nvPr/>
        </p:nvSpPr>
        <p:spPr bwMode="auto">
          <a:xfrm>
            <a:off x="4687888" y="857250"/>
            <a:ext cx="332898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baseline="30000" dirty="0">
                <a:latin typeface="+mn-lt"/>
                <a:ea typeface="+mn-ea"/>
              </a:rPr>
              <a:t>90</a:t>
            </a:r>
            <a:r>
              <a:rPr lang="en-US" altLang="ja-JP" dirty="0">
                <a:latin typeface="+mn-lt"/>
                <a:ea typeface="+mn-ea"/>
              </a:rPr>
              <a:t>Zr(</a:t>
            </a:r>
            <a:r>
              <a:rPr lang="en-US" altLang="ja-JP" i="1" dirty="0">
                <a:latin typeface="+mn-lt"/>
                <a:ea typeface="+mn-ea"/>
              </a:rPr>
              <a:t>t</a:t>
            </a:r>
            <a:r>
              <a:rPr lang="en-US" altLang="ja-JP" dirty="0">
                <a:latin typeface="+mn-lt"/>
                <a:ea typeface="+mn-ea"/>
              </a:rPr>
              <a:t>,</a:t>
            </a:r>
            <a:r>
              <a:rPr lang="en-US" altLang="ja-JP" baseline="30000" dirty="0">
                <a:latin typeface="+mn-lt"/>
                <a:ea typeface="+mn-ea"/>
              </a:rPr>
              <a:t>3</a:t>
            </a:r>
            <a:r>
              <a:rPr lang="en-US" altLang="ja-JP" dirty="0">
                <a:latin typeface="+mn-lt"/>
                <a:ea typeface="+mn-ea"/>
              </a:rPr>
              <a:t>He)</a:t>
            </a:r>
            <a:endParaRPr lang="ja-JP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図 17" descr="lst_ad.color.png"/>
          <p:cNvPicPr>
            <a:picLocks noChangeAspect="1"/>
          </p:cNvPicPr>
          <p:nvPr/>
        </p:nvPicPr>
        <p:blipFill>
          <a:blip r:embed="rId3" cstate="print"/>
          <a:srcRect l="50587" r="-1176"/>
          <a:stretch>
            <a:fillRect/>
          </a:stretch>
        </p:blipFill>
        <p:spPr bwMode="auto">
          <a:xfrm>
            <a:off x="6000750" y="857250"/>
            <a:ext cx="28575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コンテンツ プレースホルダ 2"/>
          <p:cNvSpPr txBox="1">
            <a:spLocks/>
          </p:cNvSpPr>
          <p:nvPr/>
        </p:nvSpPr>
        <p:spPr bwMode="auto">
          <a:xfrm>
            <a:off x="428625" y="928688"/>
            <a:ext cx="5786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Angular distribution calc. – DWBA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(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FOLD</a:t>
            </a:r>
            <a:r>
              <a:rPr lang="en-US" altLang="ja-JP" sz="1600" dirty="0">
                <a:latin typeface="+mn-lt"/>
                <a:ea typeface="+mn-ea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1600" dirty="0">
                <a:latin typeface="+mn-lt"/>
                <a:ea typeface="+mn-ea"/>
              </a:rPr>
              <a:t>1p1h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configuration</a:t>
            </a:r>
            <a:endParaRPr lang="ja-JP" altLang="en-US" sz="1600" dirty="0">
              <a:latin typeface="+mn-lt"/>
              <a:ea typeface="+mn-ea"/>
            </a:endParaRPr>
          </a:p>
          <a:p>
            <a:pPr marL="1200150" lvl="2" indent="-285750" eaLnBrk="0" hangingPunct="0">
              <a:spcBef>
                <a:spcPct val="20000"/>
              </a:spcBef>
              <a:defRPr/>
            </a:pPr>
            <a:r>
              <a:rPr lang="en-US" altLang="ja-JP" sz="1600" baseline="30000" dirty="0">
                <a:solidFill>
                  <a:prstClr val="black"/>
                </a:solidFill>
                <a:latin typeface="Calibri"/>
                <a:ea typeface="ＭＳ Ｐゴシック"/>
              </a:rPr>
              <a:t>208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Pb   --  (particle) </a:t>
            </a:r>
            <a:r>
              <a:rPr lang="en-US" altLang="ja-JP" sz="1600" dirty="0" err="1">
                <a:solidFill>
                  <a:prstClr val="black"/>
                </a:solidFill>
                <a:latin typeface="Calibri"/>
                <a:ea typeface="ＭＳ Ｐゴシック"/>
              </a:rPr>
              <a:t>sdgi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 shell</a:t>
            </a:r>
            <a:r>
              <a: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rPr>
              <a:t>         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:   (hole) </a:t>
            </a:r>
            <a:r>
              <a:rPr lang="en-US" altLang="ja-JP" sz="1600" dirty="0" err="1">
                <a:solidFill>
                  <a:prstClr val="black"/>
                </a:solidFill>
                <a:latin typeface="Calibri"/>
                <a:ea typeface="ＭＳ Ｐゴシック"/>
              </a:rPr>
              <a:t>sdg</a:t>
            </a:r>
            <a:r>
              <a:rPr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 shell </a:t>
            </a:r>
          </a:p>
          <a:p>
            <a:pPr marL="1200150" lvl="2" indent="-285750" eaLnBrk="0" hangingPunct="0">
              <a:spcBef>
                <a:spcPct val="20000"/>
              </a:spcBef>
              <a:defRPr/>
            </a:pPr>
            <a:r>
              <a:rPr lang="en-US" altLang="ja-JP" sz="1600" baseline="30000" dirty="0">
                <a:latin typeface="+mn-lt"/>
                <a:ea typeface="+mn-ea"/>
              </a:rPr>
              <a:t>90</a:t>
            </a:r>
            <a:r>
              <a:rPr lang="en-US" altLang="ja-JP" sz="1600" dirty="0">
                <a:latin typeface="+mn-lt"/>
                <a:ea typeface="+mn-ea"/>
              </a:rPr>
              <a:t>Zr   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 --   (particle) </a:t>
            </a:r>
            <a:r>
              <a:rPr lang="en-US" altLang="ja-JP" sz="1600" dirty="0" err="1">
                <a:latin typeface="+mn-lt"/>
                <a:ea typeface="+mn-ea"/>
              </a:rPr>
              <a:t>sdg</a:t>
            </a:r>
            <a:r>
              <a:rPr lang="en-US" altLang="ja-JP" sz="1600" dirty="0">
                <a:latin typeface="+mn-lt"/>
                <a:ea typeface="+mn-ea"/>
              </a:rPr>
              <a:t>, </a:t>
            </a:r>
            <a:r>
              <a:rPr lang="en-US" altLang="ja-JP" sz="1600" dirty="0" err="1">
                <a:latin typeface="+mn-lt"/>
                <a:ea typeface="+mn-ea"/>
              </a:rPr>
              <a:t>pfh</a:t>
            </a:r>
            <a:r>
              <a:rPr lang="en-US" altLang="ja-JP" sz="1600" dirty="0">
                <a:latin typeface="+mn-lt"/>
                <a:ea typeface="+mn-ea"/>
              </a:rPr>
              <a:t> shell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:    (hole) </a:t>
            </a:r>
            <a:r>
              <a:rPr lang="en-US" altLang="ja-JP" sz="1600" dirty="0" err="1">
                <a:latin typeface="+mn-lt"/>
                <a:ea typeface="+mn-ea"/>
              </a:rPr>
              <a:t>sd</a:t>
            </a:r>
            <a:r>
              <a:rPr lang="en-US" altLang="ja-JP" sz="1600" dirty="0">
                <a:latin typeface="+mn-lt"/>
                <a:ea typeface="+mn-ea"/>
              </a:rPr>
              <a:t>, </a:t>
            </a:r>
            <a:r>
              <a:rPr lang="en-US" altLang="ja-JP" sz="1600" dirty="0" err="1">
                <a:latin typeface="+mn-lt"/>
                <a:ea typeface="+mn-ea"/>
              </a:rPr>
              <a:t>pf</a:t>
            </a:r>
            <a:r>
              <a:rPr lang="en-US" altLang="ja-JP" sz="1600" dirty="0">
                <a:latin typeface="+mn-lt"/>
                <a:ea typeface="+mn-ea"/>
              </a:rPr>
              <a:t> shell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1600" dirty="0">
                <a:latin typeface="+mn-lt"/>
                <a:ea typeface="+mn-ea"/>
              </a:rPr>
              <a:t>Single particle wave function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Woods-Saxon Potential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1600" dirty="0">
                <a:latin typeface="+mn-lt"/>
                <a:ea typeface="+mn-ea"/>
              </a:rPr>
              <a:t>N-N interaction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 err="1">
                <a:latin typeface="+mn-lt"/>
                <a:ea typeface="+mn-ea"/>
              </a:rPr>
              <a:t>Franey</a:t>
            </a:r>
            <a:r>
              <a:rPr lang="en-US" altLang="ja-JP" sz="1600" dirty="0">
                <a:latin typeface="+mn-lt"/>
                <a:ea typeface="+mn-ea"/>
              </a:rPr>
              <a:t>-Love effective </a:t>
            </a:r>
            <a:r>
              <a:rPr lang="en-US" altLang="ja-JP" sz="1600" i="1" dirty="0">
                <a:latin typeface="+mn-lt"/>
                <a:ea typeface="+mn-ea"/>
              </a:rPr>
              <a:t>t</a:t>
            </a:r>
            <a:r>
              <a:rPr lang="en-US" altLang="ja-JP" sz="1600" dirty="0">
                <a:latin typeface="+mn-lt"/>
                <a:ea typeface="+mn-ea"/>
              </a:rPr>
              <a:t>-matrix 325 MeV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ja-JP" sz="1600" dirty="0">
                <a:latin typeface="+mn-lt"/>
                <a:ea typeface="+mn-ea"/>
              </a:rPr>
              <a:t>Optical Potential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Double folding of CEG07b (G-Matrix interaction) </a:t>
            </a:r>
          </a:p>
        </p:txBody>
      </p:sp>
      <p:sp>
        <p:nvSpPr>
          <p:cNvPr id="5126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4089400"/>
            <a:ext cx="8229600" cy="2625725"/>
          </a:xfrm>
        </p:spPr>
        <p:txBody>
          <a:bodyPr/>
          <a:lstStyle/>
          <a:p>
            <a:r>
              <a:rPr lang="en-US" altLang="ja-JP" sz="1600" smtClean="0"/>
              <a:t>χ</a:t>
            </a:r>
            <a:r>
              <a:rPr lang="en-US" altLang="ja-JP" sz="1600" baseline="30000" smtClean="0"/>
              <a:t>2</a:t>
            </a:r>
            <a:r>
              <a:rPr lang="en-US" altLang="ja-JP" sz="1600" smtClean="0"/>
              <a:t> fitting</a:t>
            </a:r>
          </a:p>
          <a:p>
            <a:endParaRPr lang="en-US" altLang="ja-JP" sz="1600" smtClean="0"/>
          </a:p>
          <a:p>
            <a:endParaRPr lang="ja-JP" altLang="en-US" sz="1600" smtClean="0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1089025" y="4446588"/>
          <a:ext cx="3387725" cy="484187"/>
        </p:xfrm>
        <a:graphic>
          <a:graphicData uri="http://schemas.openxmlformats.org/presentationml/2006/ole">
            <p:oleObj spid="_x0000_s5122" name="数式" r:id="rId4" imgW="2489040" imgH="355320" progId="Equation.3">
              <p:embed/>
            </p:oleObj>
          </a:graphicData>
        </a:graphic>
      </p:graphicFrame>
      <p:sp>
        <p:nvSpPr>
          <p:cNvPr id="5127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z="2000" smtClean="0"/>
              <a:t>Multipole Decomposition Analysis (MDA)</a:t>
            </a:r>
            <a:endParaRPr lang="ja-JP" altLang="en-US" sz="200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16275" y="4786313"/>
            <a:ext cx="1716088" cy="3381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/>
              <a:t>DWBA</a:t>
            </a:r>
            <a:r>
              <a:rPr lang="ja-JP" altLang="en-US" sz="1600" dirty="0"/>
              <a:t> </a:t>
            </a:r>
            <a:r>
              <a:rPr lang="en-US" altLang="ja-JP" sz="1600" dirty="0"/>
              <a:t>calculation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8888" y="5940425"/>
            <a:ext cx="4259262" cy="584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/>
              <a:t>χ</a:t>
            </a:r>
            <a:r>
              <a:rPr lang="en-US" altLang="ja-JP" sz="1600" baseline="30000" dirty="0"/>
              <a:t>2</a:t>
            </a:r>
            <a:r>
              <a:rPr lang="ja-JP" altLang="en-US" sz="1600" dirty="0"/>
              <a:t> </a:t>
            </a:r>
            <a:r>
              <a:rPr lang="en-US" altLang="ja-JP" sz="1600" dirty="0"/>
              <a:t>fitting to the experimental angular distribution</a:t>
            </a:r>
          </a:p>
          <a:p>
            <a:pPr>
              <a:defRPr/>
            </a:pPr>
            <a:r>
              <a:rPr lang="en-US" altLang="ja-JP" sz="1600" dirty="0">
                <a:sym typeface="Wingdings" pitchFamily="2" charset="2"/>
              </a:rPr>
              <a:t>	Determine each </a:t>
            </a:r>
            <a:r>
              <a:rPr lang="en-US" altLang="ja-JP" sz="1600" dirty="0">
                <a:latin typeface="Symbol" pitchFamily="18" charset="2"/>
                <a:sym typeface="Wingdings" pitchFamily="2" charset="2"/>
              </a:rPr>
              <a:t>D</a:t>
            </a:r>
            <a:r>
              <a:rPr lang="en-US" altLang="ja-JP" sz="1600" dirty="0">
                <a:sym typeface="Wingdings" pitchFamily="2" charset="2"/>
              </a:rPr>
              <a:t>L</a:t>
            </a:r>
            <a:r>
              <a:rPr lang="ja-JP" altLang="en-US" sz="1600" dirty="0">
                <a:sym typeface="Wingdings" pitchFamily="2" charset="2"/>
              </a:rPr>
              <a:t> </a:t>
            </a:r>
            <a:r>
              <a:rPr lang="en-US" altLang="ja-JP" sz="1600" dirty="0">
                <a:sym typeface="Wingdings" pitchFamily="2" charset="2"/>
              </a:rPr>
              <a:t>component</a:t>
            </a:r>
            <a:endParaRPr lang="en-US" altLang="ja-JP" sz="1600" baseline="-6000" dirty="0">
              <a:latin typeface="HGP行書体" pitchFamily="66" charset="-128"/>
              <a:ea typeface="HGP行書体" pitchFamily="66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10800000" flipV="1">
            <a:off x="3144838" y="4803775"/>
            <a:ext cx="1285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6786563" y="5565775"/>
            <a:ext cx="2214562" cy="13541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dirty="0" err="1">
                <a:ea typeface="HGS教科書体" pitchFamily="18" charset="-128"/>
              </a:rPr>
              <a:t>Δ</a:t>
            </a:r>
            <a:r>
              <a:rPr lang="en-US" altLang="ja-JP" sz="1600" dirty="0" err="1">
                <a:ea typeface="HGP創英角ｺﾞｼｯｸUB" pitchFamily="50" charset="-128"/>
              </a:rPr>
              <a:t>J</a:t>
            </a:r>
            <a:r>
              <a:rPr lang="en-US" altLang="ja-JP" sz="1600" baseline="30000" dirty="0" err="1">
                <a:ea typeface="HGP創英角ｺﾞｼｯｸUB" pitchFamily="50" charset="-128"/>
              </a:rPr>
              <a:t>π</a:t>
            </a:r>
            <a:r>
              <a:rPr lang="en-US" altLang="ja-JP" sz="1600" baseline="30000" dirty="0">
                <a:ea typeface="HGP創英角ｺﾞｼｯｸUB" pitchFamily="50" charset="-128"/>
              </a:rPr>
              <a:t>  </a:t>
            </a:r>
            <a:r>
              <a:rPr lang="en-US" altLang="ja-JP" sz="1600" dirty="0">
                <a:ea typeface="HGP創英角ｺﾞｼｯｸUB" pitchFamily="50" charset="-128"/>
              </a:rPr>
              <a:t>= </a:t>
            </a:r>
            <a:r>
              <a:rPr lang="en-US" altLang="ja-JP" sz="1600" dirty="0">
                <a:solidFill>
                  <a:srgbClr val="FF0000"/>
                </a:solidFill>
                <a:ea typeface="HGP創英角ｺﾞｼｯｸUB" pitchFamily="50" charset="-128"/>
              </a:rPr>
              <a:t>1</a:t>
            </a:r>
            <a:r>
              <a:rPr lang="en-US" altLang="ja-JP" sz="1600" baseline="30000" dirty="0">
                <a:solidFill>
                  <a:srgbClr val="FF0000"/>
                </a:solidFill>
                <a:ea typeface="HGP創英角ｺﾞｼｯｸUB" pitchFamily="50" charset="-128"/>
              </a:rPr>
              <a:t>+</a:t>
            </a:r>
            <a:r>
              <a:rPr lang="en-US" altLang="ja-JP" sz="1600" dirty="0">
                <a:solidFill>
                  <a:srgbClr val="FF0000"/>
                </a:solidFill>
                <a:ea typeface="HGP創英角ｺﾞｼｯｸUB" pitchFamily="50" charset="-128"/>
              </a:rPr>
              <a:t> 	       (ΔL=0)</a:t>
            </a:r>
          </a:p>
          <a:p>
            <a:pPr>
              <a:defRPr/>
            </a:pPr>
            <a:r>
              <a:rPr lang="ja-JP" altLang="en-US" sz="1600" dirty="0">
                <a:ea typeface="HGP創英角ｺﾞｼｯｸUB" pitchFamily="50" charset="-128"/>
              </a:rPr>
              <a:t>　　     </a:t>
            </a:r>
            <a:r>
              <a:rPr lang="en-US" altLang="ja-JP" sz="1600" dirty="0">
                <a:solidFill>
                  <a:srgbClr val="00FF00"/>
                </a:solidFill>
                <a:ea typeface="HGP創英角ｺﾞｼｯｸUB" pitchFamily="50" charset="-128"/>
              </a:rPr>
              <a:t>0</a:t>
            </a:r>
            <a:r>
              <a:rPr lang="en-US" altLang="ja-JP" sz="1600" baseline="30000" dirty="0">
                <a:solidFill>
                  <a:srgbClr val="00FF00"/>
                </a:solidFill>
                <a:ea typeface="HGP創英角ｺﾞｼｯｸUB" pitchFamily="50" charset="-128"/>
              </a:rPr>
              <a:t>-</a:t>
            </a:r>
            <a:r>
              <a:rPr lang="en-US" altLang="ja-JP" sz="1600" dirty="0">
                <a:solidFill>
                  <a:srgbClr val="00FF00"/>
                </a:solidFill>
                <a:ea typeface="HGP創英角ｺﾞｼｯｸUB" pitchFamily="50" charset="-128"/>
              </a:rPr>
              <a:t> ,1</a:t>
            </a:r>
            <a:r>
              <a:rPr lang="en-US" altLang="ja-JP" sz="1600" baseline="30000" dirty="0">
                <a:solidFill>
                  <a:srgbClr val="00FF00"/>
                </a:solidFill>
                <a:ea typeface="HGP創英角ｺﾞｼｯｸUB" pitchFamily="50" charset="-128"/>
              </a:rPr>
              <a:t>-</a:t>
            </a:r>
            <a:r>
              <a:rPr lang="en-US" altLang="ja-JP" sz="1600" dirty="0">
                <a:solidFill>
                  <a:srgbClr val="00FF00"/>
                </a:solidFill>
                <a:ea typeface="HGP創英角ｺﾞｼｯｸUB" pitchFamily="50" charset="-128"/>
              </a:rPr>
              <a:t> ,2</a:t>
            </a:r>
            <a:r>
              <a:rPr lang="en-US" altLang="ja-JP" sz="1600" baseline="30000" dirty="0">
                <a:solidFill>
                  <a:srgbClr val="00FF00"/>
                </a:solidFill>
                <a:ea typeface="HGP創英角ｺﾞｼｯｸUB" pitchFamily="50" charset="-128"/>
              </a:rPr>
              <a:t>- </a:t>
            </a:r>
            <a:r>
              <a:rPr lang="en-US" altLang="ja-JP" sz="1600" dirty="0">
                <a:solidFill>
                  <a:srgbClr val="00FF00"/>
                </a:solidFill>
                <a:ea typeface="HGP創英角ｺﾞｼｯｸUB" pitchFamily="50" charset="-128"/>
              </a:rPr>
              <a:t>  (ΔL=1)</a:t>
            </a:r>
          </a:p>
          <a:p>
            <a:pPr>
              <a:defRPr/>
            </a:pPr>
            <a:r>
              <a:rPr lang="ja-JP" altLang="en-US" sz="1600" dirty="0">
                <a:ea typeface="HGP創英角ｺﾞｼｯｸUB" pitchFamily="50" charset="-128"/>
              </a:rPr>
              <a:t>　　　  </a:t>
            </a:r>
            <a:r>
              <a:rPr lang="en-US" altLang="ja-JP" sz="1600" dirty="0">
                <a:solidFill>
                  <a:srgbClr val="3333FF"/>
                </a:solidFill>
                <a:ea typeface="HGP創英角ｺﾞｼｯｸUB" pitchFamily="50" charset="-128"/>
              </a:rPr>
              <a:t>3</a:t>
            </a:r>
            <a:r>
              <a:rPr lang="en-US" altLang="ja-JP" sz="1600" baseline="30000" dirty="0">
                <a:solidFill>
                  <a:srgbClr val="3333FF"/>
                </a:solidFill>
                <a:ea typeface="HGP創英角ｺﾞｼｯｸUB" pitchFamily="50" charset="-128"/>
              </a:rPr>
              <a:t>+</a:t>
            </a:r>
            <a:r>
              <a:rPr lang="ja-JP" altLang="en-US" sz="1600" baseline="30000" dirty="0">
                <a:solidFill>
                  <a:srgbClr val="3333FF"/>
                </a:solidFill>
                <a:ea typeface="HGP創英角ｺﾞｼｯｸUB" pitchFamily="50" charset="-128"/>
              </a:rPr>
              <a:t> </a:t>
            </a:r>
            <a:r>
              <a:rPr lang="ja-JP" altLang="en-US" sz="1600" dirty="0">
                <a:solidFill>
                  <a:srgbClr val="3333FF"/>
                </a:solidFill>
                <a:ea typeface="HGP創英角ｺﾞｼｯｸUB" pitchFamily="50" charset="-128"/>
              </a:rPr>
              <a:t>            </a:t>
            </a:r>
            <a:r>
              <a:rPr lang="en-US" altLang="ja-JP" sz="1600" dirty="0">
                <a:solidFill>
                  <a:srgbClr val="3333FF"/>
                </a:solidFill>
                <a:ea typeface="HGP創英角ｺﾞｼｯｸUB" pitchFamily="50" charset="-128"/>
              </a:rPr>
              <a:t>(ΔL=2)</a:t>
            </a:r>
          </a:p>
          <a:p>
            <a:pPr>
              <a:defRPr/>
            </a:pPr>
            <a:r>
              <a:rPr lang="en-US" altLang="ja-JP" sz="1600" dirty="0">
                <a:ea typeface="HGP創英角ｺﾞｼｯｸUB" pitchFamily="50" charset="-128"/>
              </a:rPr>
              <a:t>           </a:t>
            </a:r>
            <a:r>
              <a:rPr lang="en-US" altLang="ja-JP" sz="1600" dirty="0">
                <a:solidFill>
                  <a:srgbClr val="FF33CC"/>
                </a:solidFill>
                <a:ea typeface="HGP創英角ｺﾞｼｯｸUB" pitchFamily="50" charset="-128"/>
              </a:rPr>
              <a:t>4</a:t>
            </a:r>
            <a:r>
              <a:rPr lang="en-US" altLang="ja-JP" sz="1600" baseline="30000" dirty="0">
                <a:solidFill>
                  <a:srgbClr val="FF33CC"/>
                </a:solidFill>
                <a:ea typeface="HGP創英角ｺﾞｼｯｸUB" pitchFamily="50" charset="-128"/>
              </a:rPr>
              <a:t>-</a:t>
            </a:r>
            <a:r>
              <a:rPr lang="en-US" altLang="ja-JP" sz="1600" dirty="0">
                <a:solidFill>
                  <a:srgbClr val="FF33CC"/>
                </a:solidFill>
                <a:ea typeface="HGP創英角ｺﾞｼｯｸUB" pitchFamily="50" charset="-128"/>
              </a:rPr>
              <a:t>             (ΔL=3)</a:t>
            </a:r>
          </a:p>
          <a:p>
            <a:pPr>
              <a:defRPr/>
            </a:pPr>
            <a:r>
              <a:rPr lang="en-US" altLang="ja-JP" sz="1600" dirty="0">
                <a:ea typeface="HGP創英角ｺﾞｼｯｸUB" pitchFamily="50" charset="-128"/>
              </a:rPr>
              <a:t>           </a:t>
            </a:r>
            <a:r>
              <a:rPr lang="en-US" altLang="ja-JP" sz="1600" dirty="0">
                <a:solidFill>
                  <a:srgbClr val="00FFFF"/>
                </a:solidFill>
                <a:ea typeface="HGP創英角ｺﾞｼｯｸUB" pitchFamily="50" charset="-128"/>
              </a:rPr>
              <a:t>5</a:t>
            </a:r>
            <a:r>
              <a:rPr lang="en-US" altLang="ja-JP" sz="1600" baseline="30000" dirty="0">
                <a:solidFill>
                  <a:srgbClr val="00FFFF"/>
                </a:solidFill>
                <a:ea typeface="HGP創英角ｺﾞｼｯｸUB" pitchFamily="50" charset="-128"/>
              </a:rPr>
              <a:t>+</a:t>
            </a:r>
            <a:r>
              <a:rPr lang="en-US" altLang="ja-JP" sz="1600" dirty="0">
                <a:solidFill>
                  <a:srgbClr val="00FFFF"/>
                </a:solidFill>
                <a:ea typeface="HGP創英角ｺﾞｼｯｸUB" pitchFamily="50" charset="-128"/>
              </a:rPr>
              <a:t>            (ΔL=4)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387475" y="5072063"/>
          <a:ext cx="2649538" cy="592137"/>
        </p:xfrm>
        <a:graphic>
          <a:graphicData uri="http://schemas.openxmlformats.org/presentationml/2006/ole">
            <p:oleObj spid="_x0000_s5123" name="数式" r:id="rId5" imgW="22730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Results of MDA</a:t>
            </a:r>
            <a:endParaRPr lang="ja-JP" altLang="en-US" smtClean="0"/>
          </a:p>
        </p:txBody>
      </p:sp>
      <p:sp>
        <p:nvSpPr>
          <p:cNvPr id="48131" name="コンテンツ プレースホルダ 4"/>
          <p:cNvSpPr>
            <a:spLocks noGrp="1"/>
          </p:cNvSpPr>
          <p:nvPr>
            <p:ph idx="1"/>
          </p:nvPr>
        </p:nvSpPr>
        <p:spPr>
          <a:xfrm>
            <a:off x="358775" y="857250"/>
            <a:ext cx="3328988" cy="5197475"/>
          </a:xfrm>
        </p:spPr>
        <p:txBody>
          <a:bodyPr/>
          <a:lstStyle/>
          <a:p>
            <a:r>
              <a:rPr lang="en-US" altLang="ja-JP" sz="1800" baseline="30000" smtClean="0"/>
              <a:t>208</a:t>
            </a:r>
            <a:r>
              <a:rPr lang="en-US" altLang="ja-JP" sz="1800" smtClean="0"/>
              <a:t>Pb(</a:t>
            </a:r>
            <a:r>
              <a:rPr lang="en-US" altLang="ja-JP" sz="1800" i="1" smtClean="0"/>
              <a:t>t</a:t>
            </a:r>
            <a:r>
              <a:rPr lang="en-US" altLang="ja-JP" sz="1800" smtClean="0"/>
              <a:t>,</a:t>
            </a:r>
            <a:r>
              <a:rPr lang="en-US" altLang="ja-JP" sz="1800" baseline="30000" smtClean="0"/>
              <a:t>3</a:t>
            </a:r>
            <a:r>
              <a:rPr lang="en-US" altLang="ja-JP" sz="1800" smtClean="0"/>
              <a:t>He)</a:t>
            </a:r>
            <a:endParaRPr lang="ja-JP" altLang="en-US" sz="1800" smtClean="0"/>
          </a:p>
        </p:txBody>
      </p:sp>
      <p:pic>
        <p:nvPicPr>
          <p:cNvPr id="48132" name="図 5" descr="mda_ex.sum.color.z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352550"/>
            <a:ext cx="39957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図 6" descr="mda_ex.sum.color.p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1327150"/>
            <a:ext cx="4097337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 4"/>
          <p:cNvSpPr txBox="1">
            <a:spLocks/>
          </p:cNvSpPr>
          <p:nvPr/>
        </p:nvSpPr>
        <p:spPr bwMode="auto">
          <a:xfrm>
            <a:off x="4687888" y="857250"/>
            <a:ext cx="332898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baseline="30000" dirty="0">
                <a:latin typeface="+mn-lt"/>
                <a:ea typeface="+mn-ea"/>
              </a:rPr>
              <a:t>90</a:t>
            </a:r>
            <a:r>
              <a:rPr lang="en-US" altLang="ja-JP" dirty="0">
                <a:latin typeface="+mn-lt"/>
                <a:ea typeface="+mn-ea"/>
              </a:rPr>
              <a:t>Zr(</a:t>
            </a:r>
            <a:r>
              <a:rPr lang="en-US" altLang="ja-JP" i="1" dirty="0">
                <a:latin typeface="+mn-lt"/>
                <a:ea typeface="+mn-ea"/>
              </a:rPr>
              <a:t>t</a:t>
            </a:r>
            <a:r>
              <a:rPr lang="en-US" altLang="ja-JP" dirty="0">
                <a:latin typeface="+mn-lt"/>
                <a:ea typeface="+mn-ea"/>
              </a:rPr>
              <a:t>,</a:t>
            </a:r>
            <a:r>
              <a:rPr lang="en-US" altLang="ja-JP" baseline="30000" dirty="0">
                <a:latin typeface="+mn-lt"/>
                <a:ea typeface="+mn-ea"/>
              </a:rPr>
              <a:t>3</a:t>
            </a:r>
            <a:r>
              <a:rPr lang="en-US" altLang="ja-JP" dirty="0">
                <a:latin typeface="+mn-lt"/>
                <a:ea typeface="+mn-ea"/>
              </a:rPr>
              <a:t>He)</a:t>
            </a:r>
            <a:endParaRPr lang="ja-JP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Results of MDA</a:t>
            </a:r>
            <a:endParaRPr lang="ja-JP" altLang="en-US" smtClean="0"/>
          </a:p>
        </p:txBody>
      </p:sp>
      <p:sp>
        <p:nvSpPr>
          <p:cNvPr id="49155" name="コンテンツ プレースホルダ 4"/>
          <p:cNvSpPr>
            <a:spLocks noGrp="1"/>
          </p:cNvSpPr>
          <p:nvPr>
            <p:ph idx="1"/>
          </p:nvPr>
        </p:nvSpPr>
        <p:spPr>
          <a:xfrm>
            <a:off x="358775" y="857250"/>
            <a:ext cx="3328988" cy="5197475"/>
          </a:xfrm>
        </p:spPr>
        <p:txBody>
          <a:bodyPr/>
          <a:lstStyle/>
          <a:p>
            <a:r>
              <a:rPr lang="en-US" altLang="ja-JP" sz="1800" baseline="30000" smtClean="0"/>
              <a:t>208</a:t>
            </a:r>
            <a:r>
              <a:rPr lang="en-US" altLang="ja-JP" sz="1800" smtClean="0"/>
              <a:t>Pb(</a:t>
            </a:r>
            <a:r>
              <a:rPr lang="en-US" altLang="ja-JP" sz="1800" i="1" smtClean="0"/>
              <a:t>t</a:t>
            </a:r>
            <a:r>
              <a:rPr lang="en-US" altLang="ja-JP" sz="1800" smtClean="0"/>
              <a:t>,</a:t>
            </a:r>
            <a:r>
              <a:rPr lang="en-US" altLang="ja-JP" sz="1800" baseline="30000" smtClean="0"/>
              <a:t>3</a:t>
            </a:r>
            <a:r>
              <a:rPr lang="en-US" altLang="ja-JP" sz="1800" smtClean="0"/>
              <a:t>He)</a:t>
            </a:r>
            <a:endParaRPr lang="ja-JP" altLang="en-US" sz="1800" smtClean="0"/>
          </a:p>
        </p:txBody>
      </p:sp>
      <p:pic>
        <p:nvPicPr>
          <p:cNvPr id="49156" name="図 5" descr="mda_ex.sum.color.z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352550"/>
            <a:ext cx="399573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図 6" descr="mda_ex.sum.color.p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1327150"/>
            <a:ext cx="4097337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 4"/>
          <p:cNvSpPr txBox="1">
            <a:spLocks/>
          </p:cNvSpPr>
          <p:nvPr/>
        </p:nvSpPr>
        <p:spPr bwMode="auto">
          <a:xfrm>
            <a:off x="4687888" y="857250"/>
            <a:ext cx="332898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baseline="30000" dirty="0">
                <a:latin typeface="+mn-lt"/>
                <a:ea typeface="+mn-ea"/>
              </a:rPr>
              <a:t>90</a:t>
            </a:r>
            <a:r>
              <a:rPr lang="en-US" altLang="ja-JP" dirty="0">
                <a:latin typeface="+mn-lt"/>
                <a:ea typeface="+mn-ea"/>
              </a:rPr>
              <a:t>Zr(</a:t>
            </a:r>
            <a:r>
              <a:rPr lang="en-US" altLang="ja-JP" i="1" dirty="0">
                <a:latin typeface="+mn-lt"/>
                <a:ea typeface="+mn-ea"/>
              </a:rPr>
              <a:t>t</a:t>
            </a:r>
            <a:r>
              <a:rPr lang="en-US" altLang="ja-JP" dirty="0">
                <a:latin typeface="+mn-lt"/>
                <a:ea typeface="+mn-ea"/>
              </a:rPr>
              <a:t>,</a:t>
            </a:r>
            <a:r>
              <a:rPr lang="en-US" altLang="ja-JP" baseline="30000" dirty="0">
                <a:latin typeface="+mn-lt"/>
                <a:ea typeface="+mn-ea"/>
              </a:rPr>
              <a:t>3</a:t>
            </a:r>
            <a:r>
              <a:rPr lang="en-US" altLang="ja-JP" dirty="0">
                <a:latin typeface="+mn-lt"/>
                <a:ea typeface="+mn-ea"/>
              </a:rPr>
              <a:t>He)</a:t>
            </a: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32138" y="3573463"/>
            <a:ext cx="3536950" cy="156845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solidFill>
                  <a:srgbClr val="FF0000"/>
                </a:solidFill>
              </a:rPr>
              <a:t>Red region </a:t>
            </a:r>
            <a:r>
              <a:rPr lang="en-US" altLang="ja-JP" sz="2400" dirty="0"/>
              <a:t>corresponds to </a:t>
            </a:r>
          </a:p>
          <a:p>
            <a:pPr algn="ctr">
              <a:defRPr/>
            </a:pPr>
            <a:r>
              <a:rPr lang="en-US" altLang="ja-JP" sz="2400" dirty="0">
                <a:latin typeface="Symbol" pitchFamily="18" charset="2"/>
              </a:rPr>
              <a:t>D</a:t>
            </a:r>
            <a:r>
              <a:rPr lang="en-US" altLang="ja-JP" sz="2400" dirty="0"/>
              <a:t>L=0, </a:t>
            </a:r>
            <a:r>
              <a:rPr lang="en-US" altLang="ja-JP" sz="2400" dirty="0">
                <a:latin typeface="Symbol" pitchFamily="18" charset="2"/>
              </a:rPr>
              <a:t>D</a:t>
            </a:r>
            <a:r>
              <a:rPr lang="en-US" altLang="ja-JP" sz="2400" dirty="0"/>
              <a:t>S=1, </a:t>
            </a:r>
            <a:r>
              <a:rPr lang="en-US" altLang="ja-JP" sz="2400" dirty="0">
                <a:latin typeface="Symbol" pitchFamily="18" charset="2"/>
              </a:rPr>
              <a:t>D</a:t>
            </a:r>
            <a:r>
              <a:rPr lang="en-US" altLang="ja-JP" sz="2400" dirty="0"/>
              <a:t>T=1</a:t>
            </a:r>
          </a:p>
          <a:p>
            <a:pPr algn="ctr">
              <a:defRPr/>
            </a:pPr>
            <a:endParaRPr lang="en-US" altLang="ja-JP" sz="2400" dirty="0"/>
          </a:p>
          <a:p>
            <a:pPr algn="ctr">
              <a:defRPr/>
            </a:pPr>
            <a:r>
              <a:rPr lang="en-US" altLang="ja-JP" sz="2400" dirty="0"/>
              <a:t>Still need to extract </a:t>
            </a:r>
            <a:r>
              <a:rPr lang="en-US" altLang="ja-JP" sz="2400" dirty="0" err="1">
                <a:latin typeface="Symbol" pitchFamily="18" charset="2"/>
              </a:rPr>
              <a:t>D</a:t>
            </a:r>
            <a:r>
              <a:rPr lang="en-US" altLang="ja-JP" sz="2400" dirty="0" err="1"/>
              <a:t>n</a:t>
            </a:r>
            <a:r>
              <a:rPr lang="en-US" altLang="ja-JP" sz="2400" dirty="0"/>
              <a:t>=1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82588" y="939800"/>
            <a:ext cx="4071937" cy="155257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rgbClr val="FF0000"/>
                </a:solidFill>
              </a:rPr>
              <a:t>University of Tokyo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K. M. </a:t>
            </a:r>
            <a:r>
              <a:rPr lang="en-US" altLang="ja-JP" sz="1200" dirty="0"/>
              <a:t>(</a:t>
            </a:r>
            <a:r>
              <a:rPr lang="en-US" altLang="ja-JP" sz="1200" dirty="0">
                <a:sym typeface="Wingdings" pitchFamily="2" charset="2"/>
              </a:rPr>
              <a:t> Now in RCNP</a:t>
            </a:r>
            <a:r>
              <a:rPr lang="en-US" altLang="ja-JP" sz="1200" dirty="0"/>
              <a:t>)</a:t>
            </a: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Hideyuki SAKAI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Kentaro YAKO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Shumpei NOJI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95288" y="2565400"/>
            <a:ext cx="4071937" cy="266382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rgbClr val="0070C0"/>
                </a:solidFill>
              </a:rPr>
              <a:t>RIKEN Nishina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Masaki SASANO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Hidetada BABA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Tetsuya OHNISHI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Hiroyuki TAKEDA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Naoki FUKUDA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Daisuke KAMEDA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Yoshiyuki YANAGISAWA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Toshiyuki KUBO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697413" y="928688"/>
            <a:ext cx="4071937" cy="2928937"/>
          </a:xfrm>
          <a:prstGeom prst="roundRect">
            <a:avLst>
              <a:gd name="adj" fmla="val 4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rgbClr val="FFC000"/>
                </a:solidFill>
              </a:rPr>
              <a:t>CNS, Univ. of Tokyo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Tomohiro UESAKA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Susumu SHIMOURA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err="1"/>
              <a:t>Shin'ichiro</a:t>
            </a:r>
            <a:r>
              <a:rPr lang="en-US" altLang="ja-JP" dirty="0"/>
              <a:t> MICHIMASA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Shinsuke OTA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Akito SAITO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Yoshiko SASAMOTO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Hiroyuki MIYA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Hiroshi TOKIEDA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Shoichiro KAWASE</a:t>
            </a:r>
            <a:endParaRPr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395288" y="5300663"/>
            <a:ext cx="4071937" cy="66198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rgbClr val="00B050"/>
                </a:solidFill>
              </a:rPr>
              <a:t>Michigan State Univ.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Remco G.T. ZEGERS</a:t>
            </a:r>
          </a:p>
        </p:txBody>
      </p:sp>
      <p:sp>
        <p:nvSpPr>
          <p:cNvPr id="11" name="タイトル 2"/>
          <p:cNvSpPr txBox="1">
            <a:spLocks/>
          </p:cNvSpPr>
          <p:nvPr/>
        </p:nvSpPr>
        <p:spPr>
          <a:xfrm>
            <a:off x="428625" y="285750"/>
            <a:ext cx="8229600" cy="4397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900" i="1" kern="0" dirty="0">
                <a:latin typeface="+mj-lt"/>
                <a:ea typeface="+mj-ea"/>
                <a:cs typeface="+mj-cs"/>
              </a:rPr>
              <a:t>Collaborators</a:t>
            </a:r>
            <a:endParaRPr lang="ja-JP" altLang="en-US" sz="2900" i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85763" y="6046788"/>
            <a:ext cx="4071937" cy="62865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chemeClr val="accent4"/>
                </a:solidFill>
              </a:rPr>
              <a:t>Univ.</a:t>
            </a:r>
            <a:r>
              <a:rPr lang="ja-JP" altLang="en-US" sz="2400" b="1" i="1" dirty="0">
                <a:solidFill>
                  <a:schemeClr val="accent4"/>
                </a:solidFill>
              </a:rPr>
              <a:t> </a:t>
            </a:r>
            <a:r>
              <a:rPr lang="en-US" altLang="ja-JP" sz="2400" b="1" i="1" dirty="0">
                <a:solidFill>
                  <a:schemeClr val="accent4"/>
                </a:solidFill>
              </a:rPr>
              <a:t>of Notre Dame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Georg P.A. BERG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4703763" y="3959225"/>
            <a:ext cx="4071937" cy="62547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chemeClr val="accent5"/>
                </a:solidFill>
              </a:rPr>
              <a:t>Kyoto University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Takahiro KAWABATA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4710113" y="4665663"/>
            <a:ext cx="4071937" cy="62865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ja-JP" altLang="en-US" sz="24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2400" b="1" i="1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altLang="ja-JP" sz="2400" b="1" i="1" dirty="0" err="1">
                <a:solidFill>
                  <a:schemeClr val="tx2">
                    <a:lumMod val="75000"/>
                  </a:schemeClr>
                </a:solidFill>
              </a:rPr>
              <a:t>Aizu</a:t>
            </a:r>
            <a:endParaRPr lang="en-US" altLang="ja-JP" sz="2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/>
              <a:t>Hiroyuki SAGAWA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716463" y="5380038"/>
            <a:ext cx="4071937" cy="62865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i="1" dirty="0">
                <a:solidFill>
                  <a:schemeClr val="bg2">
                    <a:lumMod val="25000"/>
                  </a:schemeClr>
                </a:solidFill>
              </a:rPr>
              <a:t>Sichuan University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 err="1"/>
              <a:t>Chunlin</a:t>
            </a:r>
            <a:r>
              <a:rPr lang="en-US" altLang="ja-JP" dirty="0"/>
              <a:t> BAI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97475"/>
          </a:xfrm>
        </p:spPr>
        <p:txBody>
          <a:bodyPr/>
          <a:lstStyle/>
          <a:p>
            <a:r>
              <a:rPr lang="en-US" altLang="ja-JP" sz="1600" smtClean="0">
                <a:latin typeface="Symbol" pitchFamily="18" charset="2"/>
              </a:rPr>
              <a:t>D</a:t>
            </a:r>
            <a:r>
              <a:rPr lang="en-US" altLang="ja-JP" sz="1600" smtClean="0"/>
              <a:t>n=1 : Comparison between (</a:t>
            </a:r>
            <a:r>
              <a:rPr lang="en-US" altLang="ja-JP" sz="1600" i="1" smtClean="0"/>
              <a:t>t</a:t>
            </a:r>
            <a:r>
              <a:rPr lang="en-US" altLang="ja-JP" sz="1600" smtClean="0"/>
              <a:t>,</a:t>
            </a:r>
            <a:r>
              <a:rPr lang="en-US" altLang="ja-JP" sz="1600" baseline="30000" smtClean="0"/>
              <a:t>3</a:t>
            </a:r>
            <a:r>
              <a:rPr lang="en-US" altLang="ja-JP" sz="1600" smtClean="0"/>
              <a:t>He) </a:t>
            </a:r>
            <a:r>
              <a:rPr lang="ja-JP" altLang="en-US" sz="1600" smtClean="0"/>
              <a:t> </a:t>
            </a:r>
            <a:r>
              <a:rPr lang="en-US" altLang="ja-JP" sz="1600" smtClean="0"/>
              <a:t>and (n,p)</a:t>
            </a:r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</p:txBody>
      </p:sp>
      <p:sp>
        <p:nvSpPr>
          <p:cNvPr id="50179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the IVSMR</a:t>
            </a:r>
            <a:endParaRPr lang="ja-JP" altLang="en-US" smtClean="0"/>
          </a:p>
        </p:txBody>
      </p:sp>
      <p:sp>
        <p:nvSpPr>
          <p:cNvPr id="50180" name="正方形/長方形 14"/>
          <p:cNvSpPr>
            <a:spLocks noChangeArrowheads="1"/>
          </p:cNvSpPr>
          <p:nvPr/>
        </p:nvSpPr>
        <p:spPr bwMode="auto">
          <a:xfrm>
            <a:off x="698500" y="1484313"/>
            <a:ext cx="4572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(</a:t>
            </a:r>
            <a:r>
              <a:rPr lang="en-US" altLang="ja-JP" sz="1600" i="1"/>
              <a:t>t</a:t>
            </a:r>
            <a:r>
              <a:rPr lang="en-US" altLang="ja-JP" sz="1600"/>
              <a:t>,</a:t>
            </a:r>
            <a:r>
              <a:rPr lang="en-US" altLang="ja-JP" sz="1600" baseline="30000"/>
              <a:t>3</a:t>
            </a:r>
            <a:r>
              <a:rPr lang="en-US" altLang="ja-JP" sz="1600"/>
              <a:t>He)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= GT</a:t>
            </a:r>
            <a:r>
              <a:rPr lang="ja-JP" altLang="en-US" sz="1600"/>
              <a:t> </a:t>
            </a:r>
            <a:r>
              <a:rPr lang="en-US" altLang="ja-JP" sz="1600"/>
              <a:t>+ IVSMR(</a:t>
            </a:r>
            <a:r>
              <a:rPr lang="en-US" altLang="ja-JP" sz="1600" b="1">
                <a:solidFill>
                  <a:srgbClr val="FF0000"/>
                </a:solidFill>
              </a:rPr>
              <a:t>Large</a:t>
            </a:r>
            <a:r>
              <a:rPr lang="en-US" altLang="ja-JP" sz="1600"/>
              <a:t>)</a:t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r>
              <a:rPr lang="ja-JP" altLang="en-US" sz="1600"/>
              <a:t> </a:t>
            </a:r>
            <a:r>
              <a:rPr lang="en-US" altLang="ja-JP" sz="1600"/>
              <a:t/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endParaRPr lang="en-US" altLang="ja-JP" sz="1600"/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  (</a:t>
            </a:r>
            <a:r>
              <a:rPr lang="en-US" altLang="ja-JP" sz="1600" i="1"/>
              <a:t>n</a:t>
            </a:r>
            <a:r>
              <a:rPr lang="en-US" altLang="ja-JP" sz="1600"/>
              <a:t>,</a:t>
            </a:r>
            <a:r>
              <a:rPr lang="en-US" altLang="ja-JP" sz="1600" i="1"/>
              <a:t>p</a:t>
            </a:r>
            <a:r>
              <a:rPr lang="en-US" altLang="ja-JP" sz="1600"/>
              <a:t>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 = GT + IVSMR(</a:t>
            </a:r>
            <a:r>
              <a:rPr lang="en-US" altLang="ja-JP" sz="1600" b="1">
                <a:solidFill>
                  <a:srgbClr val="FFC000"/>
                </a:solidFill>
              </a:rPr>
              <a:t>Small</a:t>
            </a:r>
            <a:r>
              <a:rPr lang="en-US" altLang="ja-JP" sz="1600"/>
              <a:t>)</a:t>
            </a:r>
          </a:p>
        </p:txBody>
      </p:sp>
    </p:spTree>
  </p:cSld>
  <p:clrMapOvr>
    <a:masterClrMapping/>
  </p:clrMapOvr>
  <p:transition advTm="2996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97475"/>
          </a:xfrm>
        </p:spPr>
        <p:txBody>
          <a:bodyPr/>
          <a:lstStyle/>
          <a:p>
            <a:r>
              <a:rPr lang="en-US" altLang="ja-JP" sz="1600" smtClean="0">
                <a:latin typeface="Symbol" pitchFamily="18" charset="2"/>
              </a:rPr>
              <a:t>D</a:t>
            </a:r>
            <a:r>
              <a:rPr lang="en-US" altLang="ja-JP" sz="1600" smtClean="0"/>
              <a:t>n=1 : Comparison between (</a:t>
            </a:r>
            <a:r>
              <a:rPr lang="en-US" altLang="ja-JP" sz="1600" i="1" smtClean="0"/>
              <a:t>t</a:t>
            </a:r>
            <a:r>
              <a:rPr lang="en-US" altLang="ja-JP" sz="1600" smtClean="0"/>
              <a:t>,</a:t>
            </a:r>
            <a:r>
              <a:rPr lang="en-US" altLang="ja-JP" sz="1600" baseline="30000" smtClean="0"/>
              <a:t>3</a:t>
            </a:r>
            <a:r>
              <a:rPr lang="en-US" altLang="ja-JP" sz="1600" smtClean="0"/>
              <a:t>He) </a:t>
            </a:r>
            <a:r>
              <a:rPr lang="ja-JP" altLang="en-US" sz="1600" smtClean="0"/>
              <a:t> </a:t>
            </a:r>
            <a:r>
              <a:rPr lang="en-US" altLang="ja-JP" sz="1600" smtClean="0"/>
              <a:t>and (n,p)</a:t>
            </a:r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</p:txBody>
      </p:sp>
      <p:sp>
        <p:nvSpPr>
          <p:cNvPr id="31" name="二等辺三角形 30"/>
          <p:cNvSpPr/>
          <p:nvPr/>
        </p:nvSpPr>
        <p:spPr>
          <a:xfrm rot="2567090">
            <a:off x="1239838" y="2951163"/>
            <a:ext cx="360362" cy="720725"/>
          </a:xfrm>
          <a:prstGeom prst="triangl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755650" y="3365500"/>
            <a:ext cx="7561263" cy="3429000"/>
          </a:xfrm>
          <a:prstGeom prst="roundRect">
            <a:avLst>
              <a:gd name="adj" fmla="val 4445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150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the IVSMR</a:t>
            </a:r>
            <a:endParaRPr lang="ja-JP" altLang="en-US" smtClean="0"/>
          </a:p>
        </p:txBody>
      </p:sp>
      <p:pic>
        <p:nvPicPr>
          <p:cNvPr id="6151" name="図 12" descr="mda_ex.sum.color.n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71938"/>
            <a:ext cx="27860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755650" y="3357563"/>
          <a:ext cx="720725" cy="473075"/>
        </p:xfrm>
        <a:graphic>
          <a:graphicData uri="http://schemas.openxmlformats.org/presentationml/2006/ole">
            <p:oleObj spid="_x0000_s6146" name="数式" r:id="rId4" imgW="368280" imgH="241200" progId="Equation.3">
              <p:embed/>
            </p:oleObj>
          </a:graphicData>
        </a:graphic>
      </p:graphicFrame>
      <p:sp>
        <p:nvSpPr>
          <p:cNvPr id="6152" name="テキスト ボックス 36"/>
          <p:cNvSpPr txBox="1">
            <a:spLocks noChangeArrowheads="1"/>
          </p:cNvSpPr>
          <p:nvPr/>
        </p:nvSpPr>
        <p:spPr bwMode="auto">
          <a:xfrm>
            <a:off x="1692275" y="3429000"/>
            <a:ext cx="328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Reanalyze previous (n,p) data by FOLD-MDA</a:t>
            </a:r>
          </a:p>
          <a:p>
            <a:pPr algn="ctr"/>
            <a:r>
              <a:rPr lang="en-US" altLang="ja-JP" sz="1200"/>
              <a:t>[ The same condition as (</a:t>
            </a:r>
            <a:r>
              <a:rPr lang="en-US" altLang="ja-JP" sz="1200" i="1"/>
              <a:t>t</a:t>
            </a:r>
            <a:r>
              <a:rPr lang="en-US" altLang="ja-JP" sz="1200"/>
              <a:t>,</a:t>
            </a:r>
            <a:r>
              <a:rPr lang="en-US" altLang="ja-JP" sz="1200" baseline="30000"/>
              <a:t>3</a:t>
            </a:r>
            <a:r>
              <a:rPr lang="en-US" altLang="ja-JP" sz="1200"/>
              <a:t>He)</a:t>
            </a:r>
            <a:r>
              <a:rPr lang="ja-JP" altLang="en-US" sz="1200"/>
              <a:t> </a:t>
            </a:r>
            <a:r>
              <a:rPr lang="en-US" altLang="ja-JP" sz="1200"/>
              <a:t>analysis]</a:t>
            </a:r>
          </a:p>
        </p:txBody>
      </p:sp>
      <p:sp>
        <p:nvSpPr>
          <p:cNvPr id="6153" name="テキスト ボックス 40"/>
          <p:cNvSpPr txBox="1">
            <a:spLocks noChangeArrowheads="1"/>
          </p:cNvSpPr>
          <p:nvPr/>
        </p:nvSpPr>
        <p:spPr bwMode="auto">
          <a:xfrm>
            <a:off x="1908175" y="6237288"/>
            <a:ext cx="1927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Raywood </a:t>
            </a:r>
            <a:r>
              <a:rPr lang="en-US" altLang="ja-JP" sz="1200" i="1"/>
              <a:t>et.al.</a:t>
            </a:r>
            <a:r>
              <a:rPr lang="en-US" altLang="ja-JP" sz="1200"/>
              <a:t> (TRIUMF)</a:t>
            </a:r>
            <a:endParaRPr lang="ja-JP" altLang="en-US" sz="1200"/>
          </a:p>
          <a:p>
            <a:pPr algn="ctr"/>
            <a:r>
              <a:rPr lang="en-US" altLang="ja-JP" sz="1200"/>
              <a:t>NPA 625(1997)675</a:t>
            </a:r>
          </a:p>
        </p:txBody>
      </p:sp>
      <p:sp>
        <p:nvSpPr>
          <p:cNvPr id="6154" name="テキスト ボックス 41"/>
          <p:cNvSpPr txBox="1">
            <a:spLocks noChangeArrowheads="1"/>
          </p:cNvSpPr>
          <p:nvPr/>
        </p:nvSpPr>
        <p:spPr bwMode="auto">
          <a:xfrm>
            <a:off x="6156325" y="6237288"/>
            <a:ext cx="153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Yako </a:t>
            </a:r>
            <a:r>
              <a:rPr lang="en-US" altLang="ja-JP" sz="1200" i="1"/>
              <a:t>et.al.</a:t>
            </a:r>
            <a:r>
              <a:rPr lang="en-US" altLang="ja-JP" sz="1200"/>
              <a:t> (RCNP)</a:t>
            </a:r>
            <a:endParaRPr lang="ja-JP" altLang="en-US" sz="1200"/>
          </a:p>
          <a:p>
            <a:pPr algn="ctr"/>
            <a:r>
              <a:rPr lang="en-US" altLang="ja-JP" sz="1200"/>
              <a:t>PLB 615(2005)193</a:t>
            </a:r>
          </a:p>
        </p:txBody>
      </p:sp>
      <p:pic>
        <p:nvPicPr>
          <p:cNvPr id="6155" name="図 27" descr="mda_ex.sum.0deg.zr.n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071938"/>
            <a:ext cx="280511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図 28" descr="名称未設定-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0700" y="4433888"/>
            <a:ext cx="7429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正方形/長方形 14"/>
          <p:cNvSpPr>
            <a:spLocks noChangeArrowheads="1"/>
          </p:cNvSpPr>
          <p:nvPr/>
        </p:nvSpPr>
        <p:spPr bwMode="auto">
          <a:xfrm>
            <a:off x="698500" y="1484313"/>
            <a:ext cx="4572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(</a:t>
            </a:r>
            <a:r>
              <a:rPr lang="en-US" altLang="ja-JP" sz="1600" i="1"/>
              <a:t>t</a:t>
            </a:r>
            <a:r>
              <a:rPr lang="en-US" altLang="ja-JP" sz="1600"/>
              <a:t>,</a:t>
            </a:r>
            <a:r>
              <a:rPr lang="en-US" altLang="ja-JP" sz="1600" baseline="30000"/>
              <a:t>3</a:t>
            </a:r>
            <a:r>
              <a:rPr lang="en-US" altLang="ja-JP" sz="1600"/>
              <a:t>He)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= GT</a:t>
            </a:r>
            <a:r>
              <a:rPr lang="ja-JP" altLang="en-US" sz="1600"/>
              <a:t> </a:t>
            </a:r>
            <a:r>
              <a:rPr lang="en-US" altLang="ja-JP" sz="1600"/>
              <a:t>+ IVSMR(</a:t>
            </a:r>
            <a:r>
              <a:rPr lang="en-US" altLang="ja-JP" sz="1600" b="1">
                <a:solidFill>
                  <a:srgbClr val="FF0000"/>
                </a:solidFill>
              </a:rPr>
              <a:t>Large</a:t>
            </a:r>
            <a:r>
              <a:rPr lang="en-US" altLang="ja-JP" sz="1600"/>
              <a:t>)</a:t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r>
              <a:rPr lang="ja-JP" altLang="en-US" sz="1600"/>
              <a:t> </a:t>
            </a:r>
            <a:r>
              <a:rPr lang="en-US" altLang="ja-JP" sz="1600"/>
              <a:t/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endParaRPr lang="en-US" altLang="ja-JP" sz="1600"/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  (</a:t>
            </a:r>
            <a:r>
              <a:rPr lang="en-US" altLang="ja-JP" sz="1600" i="1"/>
              <a:t>n</a:t>
            </a:r>
            <a:r>
              <a:rPr lang="en-US" altLang="ja-JP" sz="1600"/>
              <a:t>,</a:t>
            </a:r>
            <a:r>
              <a:rPr lang="en-US" altLang="ja-JP" sz="1600" i="1"/>
              <a:t>p</a:t>
            </a:r>
            <a:r>
              <a:rPr lang="en-US" altLang="ja-JP" sz="1600"/>
              <a:t>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 = GT + IVSMR(</a:t>
            </a:r>
            <a:r>
              <a:rPr lang="en-US" altLang="ja-JP" sz="1600" b="1">
                <a:solidFill>
                  <a:srgbClr val="FFC000"/>
                </a:solidFill>
              </a:rPr>
              <a:t>Small</a:t>
            </a:r>
            <a:r>
              <a:rPr lang="en-US" altLang="ja-JP" sz="1600"/>
              <a:t>)</a:t>
            </a:r>
          </a:p>
        </p:txBody>
      </p:sp>
    </p:spTree>
  </p:cSld>
  <p:clrMapOvr>
    <a:masterClrMapping/>
  </p:clrMapOvr>
  <p:transition advTm="2996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97475"/>
          </a:xfrm>
        </p:spPr>
        <p:txBody>
          <a:bodyPr/>
          <a:lstStyle/>
          <a:p>
            <a:r>
              <a:rPr lang="en-US" altLang="ja-JP" sz="1600" smtClean="0">
                <a:latin typeface="Symbol" pitchFamily="18" charset="2"/>
              </a:rPr>
              <a:t>D</a:t>
            </a:r>
            <a:r>
              <a:rPr lang="en-US" altLang="ja-JP" sz="1600" smtClean="0"/>
              <a:t>n=1 : Comparison between (</a:t>
            </a:r>
            <a:r>
              <a:rPr lang="en-US" altLang="ja-JP" sz="1600" i="1" smtClean="0"/>
              <a:t>t</a:t>
            </a:r>
            <a:r>
              <a:rPr lang="en-US" altLang="ja-JP" sz="1600" smtClean="0"/>
              <a:t>,</a:t>
            </a:r>
            <a:r>
              <a:rPr lang="en-US" altLang="ja-JP" sz="1600" baseline="30000" smtClean="0"/>
              <a:t>3</a:t>
            </a:r>
            <a:r>
              <a:rPr lang="en-US" altLang="ja-JP" sz="1600" smtClean="0"/>
              <a:t>He) </a:t>
            </a:r>
            <a:r>
              <a:rPr lang="ja-JP" altLang="en-US" sz="1600" smtClean="0"/>
              <a:t> </a:t>
            </a:r>
            <a:r>
              <a:rPr lang="en-US" altLang="ja-JP" sz="1600" smtClean="0"/>
              <a:t>and (n,p)</a:t>
            </a:r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</p:txBody>
      </p:sp>
      <p:sp>
        <p:nvSpPr>
          <p:cNvPr id="31" name="二等辺三角形 30"/>
          <p:cNvSpPr/>
          <p:nvPr/>
        </p:nvSpPr>
        <p:spPr>
          <a:xfrm rot="2567090">
            <a:off x="1239838" y="2951163"/>
            <a:ext cx="360362" cy="720725"/>
          </a:xfrm>
          <a:prstGeom prst="triangl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755650" y="3365500"/>
            <a:ext cx="7561263" cy="3429000"/>
          </a:xfrm>
          <a:prstGeom prst="roundRect">
            <a:avLst>
              <a:gd name="adj" fmla="val 4445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176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the IVSMR</a:t>
            </a:r>
            <a:endParaRPr lang="ja-JP" altLang="en-US" smtClean="0"/>
          </a:p>
        </p:txBody>
      </p:sp>
      <p:sp>
        <p:nvSpPr>
          <p:cNvPr id="7177" name="正方形/長方形 14"/>
          <p:cNvSpPr>
            <a:spLocks noChangeArrowheads="1"/>
          </p:cNvSpPr>
          <p:nvPr/>
        </p:nvSpPr>
        <p:spPr bwMode="auto">
          <a:xfrm>
            <a:off x="698500" y="1484313"/>
            <a:ext cx="4572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(</a:t>
            </a:r>
            <a:r>
              <a:rPr lang="en-US" altLang="ja-JP" sz="1600" i="1"/>
              <a:t>t</a:t>
            </a:r>
            <a:r>
              <a:rPr lang="en-US" altLang="ja-JP" sz="1600"/>
              <a:t>,</a:t>
            </a:r>
            <a:r>
              <a:rPr lang="en-US" altLang="ja-JP" sz="1600" baseline="30000"/>
              <a:t>3</a:t>
            </a:r>
            <a:r>
              <a:rPr lang="en-US" altLang="ja-JP" sz="1600"/>
              <a:t>He)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= GT</a:t>
            </a:r>
            <a:r>
              <a:rPr lang="ja-JP" altLang="en-US" sz="1600"/>
              <a:t> </a:t>
            </a:r>
            <a:r>
              <a:rPr lang="en-US" altLang="ja-JP" sz="1600"/>
              <a:t>+ IVSMR(</a:t>
            </a:r>
            <a:r>
              <a:rPr lang="en-US" altLang="ja-JP" sz="1600" b="1">
                <a:solidFill>
                  <a:srgbClr val="FF0000"/>
                </a:solidFill>
              </a:rPr>
              <a:t>Large</a:t>
            </a:r>
            <a:r>
              <a:rPr lang="en-US" altLang="ja-JP" sz="1600"/>
              <a:t>)</a:t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r>
              <a:rPr lang="ja-JP" altLang="en-US" sz="1600"/>
              <a:t> </a:t>
            </a:r>
            <a:r>
              <a:rPr lang="en-US" altLang="ja-JP" sz="1600"/>
              <a:t/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endParaRPr lang="en-US" altLang="ja-JP" sz="1600"/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  (</a:t>
            </a:r>
            <a:r>
              <a:rPr lang="en-US" altLang="ja-JP" sz="1600" i="1"/>
              <a:t>n</a:t>
            </a:r>
            <a:r>
              <a:rPr lang="en-US" altLang="ja-JP" sz="1600"/>
              <a:t>,</a:t>
            </a:r>
            <a:r>
              <a:rPr lang="en-US" altLang="ja-JP" sz="1600" i="1"/>
              <a:t>p</a:t>
            </a:r>
            <a:r>
              <a:rPr lang="en-US" altLang="ja-JP" sz="1600"/>
              <a:t>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 = GT + IVSMR(</a:t>
            </a:r>
            <a:r>
              <a:rPr lang="en-US" altLang="ja-JP" sz="1600" b="1">
                <a:solidFill>
                  <a:srgbClr val="FFC000"/>
                </a:solidFill>
              </a:rPr>
              <a:t>Small</a:t>
            </a:r>
            <a:r>
              <a:rPr lang="en-US" altLang="ja-JP" sz="1600"/>
              <a:t>)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 flipV="1">
            <a:off x="2859088" y="1978025"/>
            <a:ext cx="0" cy="64770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5508625" y="1628775"/>
          <a:ext cx="1872208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208</a:t>
                      </a:r>
                      <a:r>
                        <a:rPr kumimoji="1" lang="en-US" altLang="ja-JP" dirty="0" smtClean="0"/>
                        <a:t>Pb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/>
                        <a:t>90</a:t>
                      </a:r>
                      <a:r>
                        <a:rPr kumimoji="1" lang="en-US" altLang="ja-JP" dirty="0" smtClean="0"/>
                        <a:t>Zr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89" name="テキスト ボックス 22"/>
          <p:cNvSpPr txBox="1">
            <a:spLocks noChangeArrowheads="1"/>
          </p:cNvSpPr>
          <p:nvPr/>
        </p:nvSpPr>
        <p:spPr bwMode="auto">
          <a:xfrm>
            <a:off x="5726113" y="2781300"/>
            <a:ext cx="165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NPA530(1991)571</a:t>
            </a:r>
            <a:endParaRPr lang="ja-JP" altLang="en-US" sz="1400"/>
          </a:p>
        </p:txBody>
      </p:sp>
      <p:sp>
        <p:nvSpPr>
          <p:cNvPr id="7190" name="テキスト ボックス 22"/>
          <p:cNvSpPr txBox="1">
            <a:spLocks noChangeArrowheads="1"/>
          </p:cNvSpPr>
          <p:nvPr/>
        </p:nvSpPr>
        <p:spPr bwMode="auto">
          <a:xfrm>
            <a:off x="1358900" y="2049463"/>
            <a:ext cx="136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FF"/>
                </a:solidFill>
              </a:rPr>
              <a:t>Normalize</a:t>
            </a:r>
          </a:p>
          <a:p>
            <a:r>
              <a:rPr lang="en-US" altLang="ja-JP" sz="1400">
                <a:solidFill>
                  <a:srgbClr val="3333FF"/>
                </a:solidFill>
              </a:rPr>
              <a:t>GT component</a:t>
            </a:r>
            <a:endParaRPr lang="ja-JP" altLang="en-US" sz="1400">
              <a:solidFill>
                <a:srgbClr val="3333FF"/>
              </a:solidFill>
            </a:endParaRPr>
          </a:p>
        </p:txBody>
      </p:sp>
      <p:graphicFrame>
        <p:nvGraphicFramePr>
          <p:cNvPr id="7170" name="Object 19"/>
          <p:cNvGraphicFramePr>
            <a:graphicFrameLocks noChangeAspect="1"/>
          </p:cNvGraphicFramePr>
          <p:nvPr/>
        </p:nvGraphicFramePr>
        <p:xfrm>
          <a:off x="6259513" y="1628775"/>
          <a:ext cx="1117600" cy="357188"/>
        </p:xfrm>
        <a:graphic>
          <a:graphicData uri="http://schemas.openxmlformats.org/presentationml/2006/ole">
            <p:oleObj spid="_x0000_s7170" name="数式" r:id="rId3" imgW="838080" imgH="266400" progId="Equation.3">
              <p:embed/>
            </p:oleObj>
          </a:graphicData>
        </a:graphic>
      </p:graphicFrame>
      <p:pic>
        <p:nvPicPr>
          <p:cNvPr id="7191" name="図 12" descr="mda_ex.sum.color.n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071938"/>
            <a:ext cx="278606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755650" y="3357563"/>
          <a:ext cx="720725" cy="473075"/>
        </p:xfrm>
        <a:graphic>
          <a:graphicData uri="http://schemas.openxmlformats.org/presentationml/2006/ole">
            <p:oleObj spid="_x0000_s7171" name="数式" r:id="rId5" imgW="368280" imgH="241200" progId="Equation.3">
              <p:embed/>
            </p:oleObj>
          </a:graphicData>
        </a:graphic>
      </p:graphicFrame>
      <p:sp>
        <p:nvSpPr>
          <p:cNvPr id="7192" name="テキスト ボックス 36"/>
          <p:cNvSpPr txBox="1">
            <a:spLocks noChangeArrowheads="1"/>
          </p:cNvSpPr>
          <p:nvPr/>
        </p:nvSpPr>
        <p:spPr bwMode="auto">
          <a:xfrm>
            <a:off x="1692275" y="3429000"/>
            <a:ext cx="3281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Reanalyze previous (n,p) data by FOLD-MDA</a:t>
            </a:r>
          </a:p>
          <a:p>
            <a:pPr algn="ctr"/>
            <a:r>
              <a:rPr lang="en-US" altLang="ja-JP" sz="1200"/>
              <a:t>[ The same condition as (</a:t>
            </a:r>
            <a:r>
              <a:rPr lang="en-US" altLang="ja-JP" sz="1200" i="1"/>
              <a:t>t</a:t>
            </a:r>
            <a:r>
              <a:rPr lang="en-US" altLang="ja-JP" sz="1200"/>
              <a:t>,</a:t>
            </a:r>
            <a:r>
              <a:rPr lang="en-US" altLang="ja-JP" sz="1200" baseline="30000"/>
              <a:t>3</a:t>
            </a:r>
            <a:r>
              <a:rPr lang="en-US" altLang="ja-JP" sz="1200"/>
              <a:t>He)</a:t>
            </a:r>
            <a:r>
              <a:rPr lang="ja-JP" altLang="en-US" sz="1200"/>
              <a:t> </a:t>
            </a:r>
            <a:r>
              <a:rPr lang="en-US" altLang="ja-JP" sz="1200"/>
              <a:t>analysis]</a:t>
            </a:r>
          </a:p>
        </p:txBody>
      </p:sp>
      <p:sp>
        <p:nvSpPr>
          <p:cNvPr id="7193" name="テキスト ボックス 40"/>
          <p:cNvSpPr txBox="1">
            <a:spLocks noChangeArrowheads="1"/>
          </p:cNvSpPr>
          <p:nvPr/>
        </p:nvSpPr>
        <p:spPr bwMode="auto">
          <a:xfrm>
            <a:off x="1908175" y="6237288"/>
            <a:ext cx="1927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Raywood </a:t>
            </a:r>
            <a:r>
              <a:rPr lang="en-US" altLang="ja-JP" sz="1200" i="1"/>
              <a:t>et.al.</a:t>
            </a:r>
            <a:r>
              <a:rPr lang="en-US" altLang="ja-JP" sz="1200"/>
              <a:t> (TRIUMF)</a:t>
            </a:r>
            <a:endParaRPr lang="ja-JP" altLang="en-US" sz="1200"/>
          </a:p>
          <a:p>
            <a:pPr algn="ctr"/>
            <a:r>
              <a:rPr lang="en-US" altLang="ja-JP" sz="1200"/>
              <a:t>NPA 625(1997)675</a:t>
            </a:r>
          </a:p>
        </p:txBody>
      </p:sp>
      <p:sp>
        <p:nvSpPr>
          <p:cNvPr id="7194" name="テキスト ボックス 41"/>
          <p:cNvSpPr txBox="1">
            <a:spLocks noChangeArrowheads="1"/>
          </p:cNvSpPr>
          <p:nvPr/>
        </p:nvSpPr>
        <p:spPr bwMode="auto">
          <a:xfrm>
            <a:off x="6156325" y="6237288"/>
            <a:ext cx="1531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200"/>
              <a:t>Yako </a:t>
            </a:r>
            <a:r>
              <a:rPr lang="en-US" altLang="ja-JP" sz="1200" i="1"/>
              <a:t>et.al.</a:t>
            </a:r>
            <a:r>
              <a:rPr lang="en-US" altLang="ja-JP" sz="1200"/>
              <a:t> (RCNP)</a:t>
            </a:r>
            <a:endParaRPr lang="ja-JP" altLang="en-US" sz="1200"/>
          </a:p>
          <a:p>
            <a:pPr algn="ctr"/>
            <a:r>
              <a:rPr lang="en-US" altLang="ja-JP" sz="1200"/>
              <a:t>PLB 615(2005)193</a:t>
            </a:r>
          </a:p>
        </p:txBody>
      </p:sp>
      <p:pic>
        <p:nvPicPr>
          <p:cNvPr id="7195" name="図 27" descr="mda_ex.sum.0deg.zr.n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4071938"/>
            <a:ext cx="2805113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図 28" descr="名称未設定-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30700" y="4433888"/>
            <a:ext cx="7429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3059113" y="2122488"/>
          <a:ext cx="1512887" cy="396875"/>
        </p:xfrm>
        <a:graphic>
          <a:graphicData uri="http://schemas.openxmlformats.org/presentationml/2006/ole">
            <p:oleObj spid="_x0000_s7172" name="数式" r:id="rId8" imgW="1015920" imgH="266400" progId="Equation.3">
              <p:embed/>
            </p:oleObj>
          </a:graphicData>
        </a:graphic>
      </p:graphicFrame>
      <p:sp>
        <p:nvSpPr>
          <p:cNvPr id="20" name="正方形/長方形 19"/>
          <p:cNvSpPr/>
          <p:nvPr/>
        </p:nvSpPr>
        <p:spPr>
          <a:xfrm>
            <a:off x="2674938" y="1484313"/>
            <a:ext cx="360362" cy="158432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ransition advTm="2996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755650" y="3365500"/>
            <a:ext cx="7561263" cy="3429000"/>
          </a:xfrm>
          <a:prstGeom prst="roundRect">
            <a:avLst>
              <a:gd name="adj" fmla="val 4445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97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97475"/>
          </a:xfrm>
        </p:spPr>
        <p:txBody>
          <a:bodyPr/>
          <a:lstStyle/>
          <a:p>
            <a:r>
              <a:rPr lang="en-US" altLang="ja-JP" sz="1600" smtClean="0">
                <a:latin typeface="Symbol" pitchFamily="18" charset="2"/>
              </a:rPr>
              <a:t>D</a:t>
            </a:r>
            <a:r>
              <a:rPr lang="en-US" altLang="ja-JP" sz="1600" smtClean="0"/>
              <a:t>n=1 : Comparison between (</a:t>
            </a:r>
            <a:r>
              <a:rPr lang="en-US" altLang="ja-JP" sz="1600" i="1" smtClean="0"/>
              <a:t>t</a:t>
            </a:r>
            <a:r>
              <a:rPr lang="en-US" altLang="ja-JP" sz="1600" smtClean="0"/>
              <a:t>,</a:t>
            </a:r>
            <a:r>
              <a:rPr lang="en-US" altLang="ja-JP" sz="1600" baseline="30000" smtClean="0"/>
              <a:t>3</a:t>
            </a:r>
            <a:r>
              <a:rPr lang="en-US" altLang="ja-JP" sz="1600" smtClean="0"/>
              <a:t>He) </a:t>
            </a:r>
            <a:r>
              <a:rPr lang="ja-JP" altLang="en-US" sz="1600" smtClean="0"/>
              <a:t> </a:t>
            </a:r>
            <a:r>
              <a:rPr lang="en-US" altLang="ja-JP" sz="1600" smtClean="0"/>
              <a:t>and (n,p)</a:t>
            </a:r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  <a:p>
            <a:endParaRPr lang="en-US" altLang="ja-JP" sz="1600" smtClean="0"/>
          </a:p>
        </p:txBody>
      </p:sp>
      <p:sp>
        <p:nvSpPr>
          <p:cNvPr id="8198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the IVSMR</a:t>
            </a:r>
            <a:endParaRPr lang="ja-JP" altLang="en-US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41575" y="6130925"/>
            <a:ext cx="4319588" cy="58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/>
              <a:t>Large enhancement for </a:t>
            </a:r>
            <a:r>
              <a:rPr lang="en-US" altLang="ja-JP" sz="1600" b="1" dirty="0">
                <a:solidFill>
                  <a:srgbClr val="FF0000"/>
                </a:solidFill>
              </a:rPr>
              <a:t>(t,</a:t>
            </a:r>
            <a:r>
              <a:rPr lang="en-US" altLang="ja-JP" sz="1600" b="1" baseline="30000" dirty="0">
                <a:solidFill>
                  <a:srgbClr val="FF0000"/>
                </a:solidFill>
              </a:rPr>
              <a:t>3</a:t>
            </a:r>
            <a:r>
              <a:rPr lang="en-US" altLang="ja-JP" sz="1600" b="1" dirty="0">
                <a:solidFill>
                  <a:srgbClr val="FF0000"/>
                </a:solidFill>
              </a:rPr>
              <a:t>He)</a:t>
            </a:r>
            <a:br>
              <a:rPr lang="en-US" altLang="ja-JP" sz="1600" b="1" dirty="0">
                <a:solidFill>
                  <a:srgbClr val="FF0000"/>
                </a:solidFill>
              </a:rPr>
            </a:br>
            <a:r>
              <a:rPr lang="en-US" altLang="ja-JP" sz="1600" dirty="0">
                <a:sym typeface="Wingdings" pitchFamily="2" charset="2"/>
              </a:rPr>
              <a:t>  Clearest identification of the </a:t>
            </a:r>
            <a:r>
              <a:rPr lang="en-US" altLang="ja-JP" sz="1600" b="1" dirty="0">
                <a:solidFill>
                  <a:srgbClr val="FF0000"/>
                </a:solidFill>
                <a:sym typeface="Wingdings" pitchFamily="2" charset="2"/>
              </a:rPr>
              <a:t>IVSMR(</a:t>
            </a:r>
            <a:r>
              <a:rPr lang="en-US" altLang="ja-JP" sz="1600" b="1" dirty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b</a:t>
            </a:r>
            <a:r>
              <a:rPr lang="en-US" altLang="ja-JP" sz="1600" b="1" baseline="300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n-US" altLang="ja-JP" sz="1600" b="1" dirty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altLang="ja-JP" sz="1600" dirty="0"/>
          </a:p>
        </p:txBody>
      </p:sp>
      <p:grpSp>
        <p:nvGrpSpPr>
          <p:cNvPr id="8200" name="グループ化 18"/>
          <p:cNvGrpSpPr>
            <a:grpSpLocks/>
          </p:cNvGrpSpPr>
          <p:nvPr/>
        </p:nvGrpSpPr>
        <p:grpSpPr bwMode="auto">
          <a:xfrm>
            <a:off x="4741863" y="3860800"/>
            <a:ext cx="3249612" cy="2147888"/>
            <a:chOff x="4640131" y="4005064"/>
            <a:chExt cx="3249875" cy="2147887"/>
          </a:xfrm>
        </p:grpSpPr>
        <p:pic>
          <p:nvPicPr>
            <p:cNvPr id="8220" name="Picture 5" descr="C:\Users\miki\Desktop\mda_0deg_t3he_np_diff.zr.rev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0131" y="4005064"/>
              <a:ext cx="3249875" cy="214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1" name="テキスト ボックス 19"/>
            <p:cNvSpPr txBox="1">
              <a:spLocks noChangeArrowheads="1"/>
            </p:cNvSpPr>
            <p:nvPr/>
          </p:nvSpPr>
          <p:spPr bwMode="auto">
            <a:xfrm>
              <a:off x="6804248" y="4509120"/>
              <a:ext cx="10470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b="1">
                  <a:solidFill>
                    <a:srgbClr val="FFC000"/>
                  </a:solidFill>
                </a:rPr>
                <a:t>(RCNP  data)</a:t>
              </a:r>
              <a:endParaRPr lang="ja-JP" altLang="en-US" sz="1100" b="1">
                <a:solidFill>
                  <a:srgbClr val="FFC000"/>
                </a:solidFill>
              </a:endParaRPr>
            </a:p>
          </p:txBody>
        </p:sp>
      </p:grpSp>
      <p:grpSp>
        <p:nvGrpSpPr>
          <p:cNvPr id="8201" name="グループ化 16"/>
          <p:cNvGrpSpPr>
            <a:grpSpLocks/>
          </p:cNvGrpSpPr>
          <p:nvPr/>
        </p:nvGrpSpPr>
        <p:grpSpPr bwMode="auto">
          <a:xfrm>
            <a:off x="1112838" y="3862388"/>
            <a:ext cx="3273425" cy="2160587"/>
            <a:chOff x="1010889" y="4006651"/>
            <a:chExt cx="3274121" cy="2160588"/>
          </a:xfrm>
        </p:grpSpPr>
        <p:pic>
          <p:nvPicPr>
            <p:cNvPr id="8218" name="Picture 4" descr="C:\Users\miki\Desktop\mda_0deg_t3he_np_diff.pb.rev2.col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0889" y="4006651"/>
              <a:ext cx="3274121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9" name="テキスト ボックス 20"/>
            <p:cNvSpPr txBox="1">
              <a:spLocks noChangeArrowheads="1"/>
            </p:cNvSpPr>
            <p:nvPr/>
          </p:nvSpPr>
          <p:spPr bwMode="auto">
            <a:xfrm>
              <a:off x="3131840" y="4509120"/>
              <a:ext cx="1140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b="1">
                  <a:solidFill>
                    <a:srgbClr val="FFC000"/>
                  </a:solidFill>
                </a:rPr>
                <a:t>(TRIUMF data)</a:t>
              </a:r>
              <a:endParaRPr lang="ja-JP" altLang="en-US" sz="1100" b="1">
                <a:solidFill>
                  <a:srgbClr val="FFC000"/>
                </a:solidFill>
              </a:endParaRPr>
            </a:p>
          </p:txBody>
        </p:sp>
      </p:grpSp>
      <p:sp>
        <p:nvSpPr>
          <p:cNvPr id="3084" name="テキスト ボックス 13"/>
          <p:cNvSpPr txBox="1">
            <a:spLocks noChangeArrowheads="1"/>
          </p:cNvSpPr>
          <p:nvPr/>
        </p:nvSpPr>
        <p:spPr bwMode="auto">
          <a:xfrm>
            <a:off x="735013" y="3346450"/>
            <a:ext cx="1873250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FFCC"/>
                </a:solidFill>
                <a:latin typeface="Arial" charset="0"/>
              </a:rPr>
              <a:t>(t,</a:t>
            </a:r>
            <a:r>
              <a:rPr lang="en-US" altLang="ja-JP" b="1" baseline="30000" dirty="0">
                <a:solidFill>
                  <a:srgbClr val="FFFFCC"/>
                </a:solidFill>
                <a:latin typeface="Arial" charset="0"/>
              </a:rPr>
              <a:t>3</a:t>
            </a:r>
            <a:r>
              <a:rPr lang="en-US" altLang="ja-JP" b="1" dirty="0">
                <a:solidFill>
                  <a:srgbClr val="FFFFCC"/>
                </a:solidFill>
                <a:latin typeface="Arial" charset="0"/>
              </a:rPr>
              <a:t>He) .vs. (</a:t>
            </a:r>
            <a:r>
              <a:rPr lang="en-US" altLang="ja-JP" b="1" dirty="0" err="1">
                <a:solidFill>
                  <a:srgbClr val="FFFFCC"/>
                </a:solidFill>
                <a:latin typeface="Arial" charset="0"/>
              </a:rPr>
              <a:t>n,p</a:t>
            </a:r>
            <a:r>
              <a:rPr lang="en-US" altLang="ja-JP" b="1" dirty="0">
                <a:solidFill>
                  <a:srgbClr val="FFFFCC"/>
                </a:solidFill>
                <a:latin typeface="Arial" charset="0"/>
              </a:rPr>
              <a:t>)</a:t>
            </a:r>
            <a:endParaRPr lang="ja-JP" altLang="en-US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203" name="正方形/長方形 14"/>
          <p:cNvSpPr>
            <a:spLocks noChangeArrowheads="1"/>
          </p:cNvSpPr>
          <p:nvPr/>
        </p:nvSpPr>
        <p:spPr bwMode="auto">
          <a:xfrm>
            <a:off x="698500" y="1484313"/>
            <a:ext cx="4572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(</a:t>
            </a:r>
            <a:r>
              <a:rPr lang="en-US" altLang="ja-JP" sz="1600" i="1"/>
              <a:t>t</a:t>
            </a:r>
            <a:r>
              <a:rPr lang="en-US" altLang="ja-JP" sz="1600"/>
              <a:t>,</a:t>
            </a:r>
            <a:r>
              <a:rPr lang="en-US" altLang="ja-JP" sz="1600" baseline="30000"/>
              <a:t>3</a:t>
            </a:r>
            <a:r>
              <a:rPr lang="en-US" altLang="ja-JP" sz="1600"/>
              <a:t>He)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= GT</a:t>
            </a:r>
            <a:r>
              <a:rPr lang="ja-JP" altLang="en-US" sz="1600"/>
              <a:t> </a:t>
            </a:r>
            <a:r>
              <a:rPr lang="en-US" altLang="ja-JP" sz="1600"/>
              <a:t>+ IVSMR(</a:t>
            </a:r>
            <a:r>
              <a:rPr lang="en-US" altLang="ja-JP" sz="1600" b="1">
                <a:solidFill>
                  <a:srgbClr val="FF0000"/>
                </a:solidFill>
              </a:rPr>
              <a:t>Large</a:t>
            </a:r>
            <a:r>
              <a:rPr lang="en-US" altLang="ja-JP" sz="1600"/>
              <a:t>)</a:t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r>
              <a:rPr lang="ja-JP" altLang="en-US" sz="1600"/>
              <a:t> </a:t>
            </a:r>
            <a:r>
              <a:rPr lang="en-US" altLang="ja-JP" sz="1600"/>
              <a:t/>
            </a:r>
            <a:br>
              <a:rPr lang="en-US" altLang="ja-JP" sz="1600"/>
            </a:br>
            <a:r>
              <a:rPr lang="en-US" altLang="ja-JP" sz="1600"/>
              <a:t/>
            </a:r>
            <a:br>
              <a:rPr lang="en-US" altLang="ja-JP" sz="1600"/>
            </a:br>
            <a:endParaRPr lang="en-US" altLang="ja-JP" sz="1600"/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/>
              <a:t>  (</a:t>
            </a:r>
            <a:r>
              <a:rPr lang="en-US" altLang="ja-JP" sz="1600" i="1"/>
              <a:t>n</a:t>
            </a:r>
            <a:r>
              <a:rPr lang="en-US" altLang="ja-JP" sz="1600"/>
              <a:t>,</a:t>
            </a:r>
            <a:r>
              <a:rPr lang="en-US" altLang="ja-JP" sz="1600" i="1"/>
              <a:t>p</a:t>
            </a:r>
            <a:r>
              <a:rPr lang="en-US" altLang="ja-JP" sz="1600"/>
              <a:t>)</a:t>
            </a:r>
            <a:r>
              <a:rPr lang="en-US" altLang="ja-JP" sz="1600" baseline="-25000">
                <a:latin typeface="Symbol" pitchFamily="18" charset="2"/>
              </a:rPr>
              <a:t>D</a:t>
            </a:r>
            <a:r>
              <a:rPr lang="en-US" altLang="ja-JP" sz="1600" baseline="-25000"/>
              <a:t>L=0</a:t>
            </a:r>
            <a:r>
              <a:rPr lang="en-US" altLang="ja-JP" sz="1600"/>
              <a:t>  = GT + IVSMR(</a:t>
            </a:r>
            <a:r>
              <a:rPr lang="en-US" altLang="ja-JP" sz="1600" b="1">
                <a:solidFill>
                  <a:srgbClr val="FFC000"/>
                </a:solidFill>
              </a:rPr>
              <a:t>Small</a:t>
            </a:r>
            <a:r>
              <a:rPr lang="en-US" altLang="ja-JP" sz="1600"/>
              <a:t>)</a:t>
            </a: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2859088" y="1978025"/>
            <a:ext cx="0" cy="64770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表 23"/>
          <p:cNvGraphicFramePr>
            <a:graphicFrameLocks noGrp="1"/>
          </p:cNvGraphicFramePr>
          <p:nvPr/>
        </p:nvGraphicFramePr>
        <p:xfrm>
          <a:off x="5508625" y="1628775"/>
          <a:ext cx="1872208" cy="1112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36104"/>
                <a:gridCol w="93610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30000" dirty="0" smtClean="0"/>
                        <a:t>208</a:t>
                      </a:r>
                      <a:r>
                        <a:rPr kumimoji="1" lang="en-US" altLang="ja-JP" dirty="0" smtClean="0"/>
                        <a:t>Pb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1.57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30000" dirty="0" smtClean="0"/>
                        <a:t>90</a:t>
                      </a:r>
                      <a:r>
                        <a:rPr kumimoji="1" lang="en-US" altLang="ja-JP" dirty="0" smtClean="0"/>
                        <a:t>Zr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1.83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15" name="テキスト ボックス 22"/>
          <p:cNvSpPr txBox="1">
            <a:spLocks noChangeArrowheads="1"/>
          </p:cNvSpPr>
          <p:nvPr/>
        </p:nvSpPr>
        <p:spPr bwMode="auto">
          <a:xfrm>
            <a:off x="5726113" y="2781300"/>
            <a:ext cx="1654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NPA530(1991)571</a:t>
            </a:r>
            <a:endParaRPr lang="ja-JP" altLang="en-US" sz="1400"/>
          </a:p>
        </p:txBody>
      </p:sp>
      <p:sp>
        <p:nvSpPr>
          <p:cNvPr id="8216" name="テキスト ボックス 22"/>
          <p:cNvSpPr txBox="1">
            <a:spLocks noChangeArrowheads="1"/>
          </p:cNvSpPr>
          <p:nvPr/>
        </p:nvSpPr>
        <p:spPr bwMode="auto">
          <a:xfrm>
            <a:off x="1358900" y="2049463"/>
            <a:ext cx="1363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3333FF"/>
                </a:solidFill>
              </a:rPr>
              <a:t>Normalize</a:t>
            </a:r>
          </a:p>
          <a:p>
            <a:r>
              <a:rPr lang="en-US" altLang="ja-JP" sz="1400">
                <a:solidFill>
                  <a:srgbClr val="3333FF"/>
                </a:solidFill>
              </a:rPr>
              <a:t>GT component</a:t>
            </a:r>
            <a:endParaRPr lang="ja-JP" altLang="en-US" sz="1400">
              <a:solidFill>
                <a:srgbClr val="3333FF"/>
              </a:solidFill>
            </a:endParaRPr>
          </a:p>
        </p:txBody>
      </p:sp>
      <p:graphicFrame>
        <p:nvGraphicFramePr>
          <p:cNvPr id="8194" name="Object 19"/>
          <p:cNvGraphicFramePr>
            <a:graphicFrameLocks noChangeAspect="1"/>
          </p:cNvGraphicFramePr>
          <p:nvPr/>
        </p:nvGraphicFramePr>
        <p:xfrm>
          <a:off x="6259513" y="1628775"/>
          <a:ext cx="1117600" cy="357188"/>
        </p:xfrm>
        <a:graphic>
          <a:graphicData uri="http://schemas.openxmlformats.org/presentationml/2006/ole">
            <p:oleObj spid="_x0000_s8194" name="数式" r:id="rId5" imgW="838080" imgH="266400" progId="Equation.3">
              <p:embed/>
            </p:oleObj>
          </a:graphicData>
        </a:graphic>
      </p:graphicFrame>
      <p:sp>
        <p:nvSpPr>
          <p:cNvPr id="30" name="正方形/長方形 29"/>
          <p:cNvSpPr/>
          <p:nvPr/>
        </p:nvSpPr>
        <p:spPr>
          <a:xfrm>
            <a:off x="2674938" y="1484313"/>
            <a:ext cx="360362" cy="158432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aphicFrame>
        <p:nvGraphicFramePr>
          <p:cNvPr id="8195" name="Object 18"/>
          <p:cNvGraphicFramePr>
            <a:graphicFrameLocks noChangeAspect="1"/>
          </p:cNvGraphicFramePr>
          <p:nvPr/>
        </p:nvGraphicFramePr>
        <p:xfrm>
          <a:off x="3059113" y="2122488"/>
          <a:ext cx="1512887" cy="396875"/>
        </p:xfrm>
        <a:graphic>
          <a:graphicData uri="http://schemas.openxmlformats.org/presentationml/2006/ole">
            <p:oleObj spid="_x0000_s8195" name="数式" r:id="rId6" imgW="1015920" imgH="266400" progId="Equation.3">
              <p:embed/>
            </p:oleObj>
          </a:graphicData>
        </a:graphic>
      </p:graphicFrame>
    </p:spTree>
  </p:cSld>
  <p:clrMapOvr>
    <a:masterClrMapping/>
  </p:clrMapOvr>
  <p:transition advTm="29968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Comparison with Theory (HF-QRPA+DWBA)</a:t>
            </a:r>
            <a:endParaRPr lang="ja-JP" altLang="en-US" smtClean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28625" y="908050"/>
            <a:ext cx="4686300" cy="5411788"/>
          </a:xfrm>
        </p:spPr>
        <p:txBody>
          <a:bodyPr/>
          <a:lstStyle/>
          <a:p>
            <a:pPr>
              <a:defRPr/>
            </a:pPr>
            <a:r>
              <a:rPr lang="en-US" altLang="ja-JP" sz="1600" dirty="0" smtClean="0"/>
              <a:t>Theory – DWBA calc. by the program FOLD</a:t>
            </a:r>
          </a:p>
          <a:p>
            <a:pPr lvl="1">
              <a:defRPr/>
            </a:pPr>
            <a:r>
              <a:rPr lang="en-US" altLang="ja-JP" sz="1600" dirty="0" smtClean="0"/>
              <a:t>Target wave function (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J</a:t>
            </a:r>
            <a:r>
              <a:rPr lang="en-US" altLang="ja-JP" sz="1600" b="1" baseline="30000" dirty="0" err="1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=1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+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states)</a:t>
            </a:r>
            <a:br>
              <a:rPr lang="en-US" altLang="ja-JP" sz="1600" dirty="0" smtClean="0"/>
            </a:br>
            <a:r>
              <a:rPr lang="ja-JP" altLang="en-US" sz="1600" b="1" dirty="0" smtClean="0">
                <a:solidFill>
                  <a:srgbClr val="FF0000"/>
                </a:solidFill>
              </a:rPr>
              <a:t>　</a:t>
            </a:r>
            <a:r>
              <a:rPr lang="en-US" altLang="ja-JP" sz="1600" dirty="0" smtClean="0"/>
              <a:t>self-consistent HF-RPA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:  </a:t>
            </a:r>
            <a:r>
              <a:rPr lang="en-US" altLang="ja-JP" sz="1600" dirty="0" err="1" smtClean="0"/>
              <a:t>Bai</a:t>
            </a:r>
            <a:r>
              <a:rPr lang="en-US" altLang="ja-JP" sz="1600" dirty="0" smtClean="0"/>
              <a:t>, Sagawa et. al.</a:t>
            </a:r>
          </a:p>
          <a:p>
            <a:pPr lvl="1">
              <a:defRPr/>
            </a:pPr>
            <a:r>
              <a:rPr lang="en-US" altLang="ja-JP" sz="1600" dirty="0" smtClean="0"/>
              <a:t>Effective interactions : </a:t>
            </a:r>
            <a:r>
              <a:rPr lang="en-US" altLang="ja-JP" sz="1600" b="1" dirty="0" smtClean="0">
                <a:solidFill>
                  <a:srgbClr val="00CC00"/>
                </a:solidFill>
              </a:rPr>
              <a:t>SGII+Te3</a:t>
            </a:r>
            <a:r>
              <a:rPr lang="en-US" altLang="ja-JP" sz="1600" dirty="0" smtClean="0">
                <a:solidFill>
                  <a:prstClr val="black"/>
                </a:solidFill>
              </a:rPr>
              <a:t> and</a:t>
            </a:r>
            <a:r>
              <a:rPr lang="en-US" altLang="ja-JP" sz="1600" dirty="0" smtClean="0"/>
              <a:t> 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T43</a:t>
            </a:r>
            <a:br>
              <a:rPr lang="en-US" altLang="ja-JP" sz="1600" b="1" dirty="0" smtClean="0">
                <a:solidFill>
                  <a:srgbClr val="3333FF"/>
                </a:solidFill>
              </a:rPr>
            </a:b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600" dirty="0" smtClean="0"/>
              <a:t> </a:t>
            </a:r>
            <a:endParaRPr lang="en-US" altLang="ja-JP" sz="1600" dirty="0" smtClean="0"/>
          </a:p>
          <a:p>
            <a:pPr>
              <a:defRPr/>
            </a:pPr>
            <a:r>
              <a:rPr lang="en-US" altLang="ja-JP" sz="1600" dirty="0" smtClean="0">
                <a:solidFill>
                  <a:srgbClr val="00CC00"/>
                </a:solidFill>
              </a:rPr>
              <a:t>SGII+Te3</a:t>
            </a:r>
            <a:r>
              <a:rPr lang="en-US" altLang="ja-JP" sz="1600" dirty="0" smtClean="0">
                <a:solidFill>
                  <a:srgbClr val="00FF00"/>
                </a:solidFill>
              </a:rPr>
              <a:t/>
            </a:r>
            <a:br>
              <a:rPr lang="en-US" altLang="ja-JP" sz="1600" dirty="0" smtClean="0">
                <a:solidFill>
                  <a:srgbClr val="00FF00"/>
                </a:solidFill>
              </a:rPr>
            </a:br>
            <a:r>
              <a:rPr lang="en-US" altLang="ja-JP" sz="1600" dirty="0" smtClean="0">
                <a:solidFill>
                  <a:srgbClr val="00FF00"/>
                </a:solidFill>
              </a:rPr>
              <a:t>  </a:t>
            </a:r>
            <a:r>
              <a:rPr lang="en-US" altLang="ja-JP" sz="1600" dirty="0" smtClean="0"/>
              <a:t>Shows concentration of the cross section </a:t>
            </a:r>
            <a:br>
              <a:rPr lang="en-US" altLang="ja-JP" sz="1600" dirty="0" smtClean="0"/>
            </a:br>
            <a:r>
              <a:rPr lang="en-US" altLang="ja-JP" sz="1600" dirty="0" smtClean="0"/>
              <a:t>  in a narrow region. </a:t>
            </a:r>
            <a:br>
              <a:rPr lang="en-US" altLang="ja-JP" sz="1600" dirty="0" smtClean="0"/>
            </a:br>
            <a:r>
              <a:rPr lang="en-US" altLang="ja-JP" sz="1600" dirty="0" smtClean="0"/>
              <a:t>  Does not reproduce the exp. Data.</a:t>
            </a:r>
            <a:br>
              <a:rPr lang="en-US" altLang="ja-JP" sz="1600" dirty="0" smtClean="0"/>
            </a:br>
            <a:r>
              <a:rPr lang="en-US" altLang="ja-JP" sz="600" dirty="0" smtClean="0"/>
              <a:t> </a:t>
            </a:r>
            <a:endParaRPr lang="en-US" altLang="ja-JP" sz="1600" dirty="0" smtClean="0">
              <a:latin typeface="+mj-lt"/>
            </a:endParaRPr>
          </a:p>
          <a:p>
            <a:pPr>
              <a:defRPr/>
            </a:pPr>
            <a:r>
              <a:rPr lang="en-US" altLang="ja-JP" sz="1600" b="1" dirty="0" smtClean="0">
                <a:solidFill>
                  <a:srgbClr val="3333FF"/>
                </a:solidFill>
              </a:rPr>
              <a:t>T43</a:t>
            </a:r>
            <a:r>
              <a:rPr lang="en-US" altLang="ja-JP" sz="1600" dirty="0" smtClean="0">
                <a:solidFill>
                  <a:srgbClr val="00FF00"/>
                </a:solidFill>
              </a:rPr>
              <a:t/>
            </a:r>
            <a:br>
              <a:rPr lang="en-US" altLang="ja-JP" sz="1600" dirty="0" smtClean="0">
                <a:solidFill>
                  <a:srgbClr val="00FF00"/>
                </a:solidFill>
              </a:rPr>
            </a:br>
            <a:r>
              <a:rPr lang="en-US" altLang="ja-JP" sz="1600" dirty="0" smtClean="0">
                <a:solidFill>
                  <a:srgbClr val="00FF00"/>
                </a:solidFill>
              </a:rPr>
              <a:t>  </a:t>
            </a:r>
            <a:r>
              <a:rPr lang="en-US" altLang="ja-JP" sz="1600" dirty="0" smtClean="0"/>
              <a:t>Reproduce the overall distribution well. </a:t>
            </a:r>
          </a:p>
          <a:p>
            <a:pPr>
              <a:defRPr/>
            </a:pPr>
            <a:endParaRPr lang="en-US" altLang="ja-JP" sz="1600" dirty="0" smtClean="0">
              <a:latin typeface="+mj-lt"/>
            </a:endParaRPr>
          </a:p>
          <a:p>
            <a:pPr>
              <a:defRPr/>
            </a:pPr>
            <a:endParaRPr lang="en-US" altLang="ja-JP" sz="1600" dirty="0" smtClean="0">
              <a:latin typeface="+mj-lt"/>
            </a:endParaRPr>
          </a:p>
        </p:txBody>
      </p:sp>
      <p:pic>
        <p:nvPicPr>
          <p:cNvPr id="51204" name="図 6" descr="mda_0deg_t3he_np_diff.color.png"/>
          <p:cNvPicPr>
            <a:picLocks noChangeAspect="1"/>
          </p:cNvPicPr>
          <p:nvPr/>
        </p:nvPicPr>
        <p:blipFill>
          <a:blip r:embed="rId2" cstate="print"/>
          <a:srcRect r="51506"/>
          <a:stretch>
            <a:fillRect/>
          </a:stretch>
        </p:blipFill>
        <p:spPr bwMode="auto">
          <a:xfrm>
            <a:off x="5286375" y="1241425"/>
            <a:ext cx="35718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 descr="C:\Users\miki\Desktop\mda_0deg_t3he_np_diff.pb.rev2.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1214438"/>
            <a:ext cx="3587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5" descr="C:\Users\miki\Desktop\mda_0deg_t3he_np_diff.zr.re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000500"/>
            <a:ext cx="35845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971550" y="4221163"/>
          <a:ext cx="4032448" cy="1244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80"/>
                <a:gridCol w="936104"/>
                <a:gridCol w="122413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Exp.</a:t>
                      </a:r>
                    </a:p>
                    <a:p>
                      <a:pPr algn="ctr"/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(mb/</a:t>
                      </a:r>
                      <a:r>
                        <a:rPr kumimoji="1" lang="en-US" altLang="ja-JP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sr</a:t>
                      </a: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)</a:t>
                      </a:r>
                      <a:endParaRPr kumimoji="1" lang="ja-JP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Theo.(</a:t>
                      </a:r>
                      <a:r>
                        <a:rPr kumimoji="1" lang="en-US" altLang="ja-JP" sz="1600" dirty="0" smtClean="0">
                          <a:solidFill>
                            <a:srgbClr val="3333FF"/>
                          </a:solidFill>
                        </a:rPr>
                        <a:t>T43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(mb/</a:t>
                      </a:r>
                      <a:r>
                        <a:rPr kumimoji="1" lang="en-US" altLang="ja-JP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sr</a:t>
                      </a: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Exp./Theo.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pitchFamily="50" charset="-128"/>
                          <a:cs typeface="+mn-cs"/>
                        </a:rPr>
                        <a:t>(%)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208</a:t>
                      </a:r>
                      <a:r>
                        <a:rPr kumimoji="1" lang="en-US" altLang="ja-JP" sz="1600" dirty="0" smtClean="0"/>
                        <a:t>Pb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 ± 5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160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aseline="30000" dirty="0" smtClean="0"/>
                        <a:t>90</a:t>
                      </a:r>
                      <a:r>
                        <a:rPr kumimoji="1" lang="en-US" altLang="ja-JP" sz="1600" dirty="0" smtClean="0"/>
                        <a:t>Zr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 ± 8</a:t>
                      </a:r>
                      <a:endParaRPr kumimoji="1" lang="ja-JP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51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151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3" name="テキスト ボックス 8"/>
          <p:cNvSpPr txBox="1">
            <a:spLocks noChangeArrowheads="1"/>
          </p:cNvSpPr>
          <p:nvPr/>
        </p:nvSpPr>
        <p:spPr bwMode="auto">
          <a:xfrm>
            <a:off x="1284288" y="6237288"/>
            <a:ext cx="3656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/>
              <a:t>Further theoretical study is now in progress.</a:t>
            </a:r>
          </a:p>
          <a:p>
            <a:pPr algn="ctr"/>
            <a:r>
              <a:rPr lang="en-US" altLang="ja-JP" sz="1400"/>
              <a:t>(C.L.Bai, H.Sagawa and K.Miki)</a:t>
            </a:r>
            <a:endParaRPr lang="ja-JP" altLang="en-US" sz="140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350" y="5732463"/>
            <a:ext cx="3240088" cy="369887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/>
              <a:t>T43 provides a good description.</a:t>
            </a:r>
            <a:endParaRPr lang="ja-JP" altLang="en-US" dirty="0"/>
          </a:p>
        </p:txBody>
      </p:sp>
      <p:sp>
        <p:nvSpPr>
          <p:cNvPr id="51225" name="テキスト ボックス 11"/>
          <p:cNvSpPr txBox="1">
            <a:spLocks noChangeArrowheads="1"/>
          </p:cNvSpPr>
          <p:nvPr/>
        </p:nvSpPr>
        <p:spPr bwMode="auto">
          <a:xfrm>
            <a:off x="1006475" y="4221163"/>
            <a:ext cx="757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Symbol" pitchFamily="18" charset="2"/>
              </a:rPr>
              <a:t>s</a:t>
            </a:r>
            <a:r>
              <a:rPr lang="en-US" altLang="ja-JP" sz="2000" baseline="-25000"/>
              <a:t>integ.</a:t>
            </a:r>
            <a:endParaRPr lang="ja-JP" altLang="en-US" sz="20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en-US" altLang="ja-JP" smtClean="0"/>
              <a:t>Systematics of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L=0 cross section</a:t>
            </a:r>
            <a:endParaRPr lang="ja-JP" altLang="en-US" smtClean="0"/>
          </a:p>
        </p:txBody>
      </p:sp>
      <p:sp>
        <p:nvSpPr>
          <p:cNvPr id="52227" name="コンテンツ プレースホルダ 2"/>
          <p:cNvSpPr txBox="1">
            <a:spLocks/>
          </p:cNvSpPr>
          <p:nvPr/>
        </p:nvSpPr>
        <p:spPr bwMode="auto">
          <a:xfrm>
            <a:off x="468313" y="1052513"/>
            <a:ext cx="6143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>
                <a:latin typeface="Calibri" pitchFamily="34" charset="0"/>
              </a:rPr>
              <a:t>Average energy of </a:t>
            </a:r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L=0 cross section</a:t>
            </a:r>
            <a:r>
              <a:rPr lang="en-US" altLang="ja-JP" sz="1600">
                <a:latin typeface="Calibri" pitchFamily="34" charset="0"/>
              </a:rPr>
              <a:t> </a:t>
            </a:r>
          </a:p>
        </p:txBody>
      </p:sp>
      <p:pic>
        <p:nvPicPr>
          <p:cNvPr id="52228" name="図 10" descr="cs_sy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46894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076825" y="2290763"/>
            <a:ext cx="3465513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Calibri" pitchFamily="34" charset="0"/>
              <a:buChar char="─"/>
              <a:defRPr/>
            </a:pPr>
            <a:r>
              <a:rPr lang="en-US" altLang="ja-JP" sz="1600" dirty="0">
                <a:latin typeface="+mn-lt"/>
              </a:rPr>
              <a:t>  </a:t>
            </a:r>
            <a:r>
              <a:rPr lang="en-US" altLang="ja-JP" sz="1600" b="1" dirty="0">
                <a:solidFill>
                  <a:srgbClr val="3333FF"/>
                </a:solidFill>
                <a:latin typeface="+mn-lt"/>
              </a:rPr>
              <a:t>T43</a:t>
            </a:r>
            <a:r>
              <a:rPr lang="en-US" altLang="ja-JP" sz="1600" dirty="0">
                <a:latin typeface="+mn-lt"/>
              </a:rPr>
              <a:t> calc. well reproduces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</a:rPr>
              <a:t>our results</a:t>
            </a:r>
            <a:r>
              <a:rPr lang="en-US" altLang="ja-JP" sz="1600" dirty="0">
                <a:latin typeface="+mn-lt"/>
              </a:rPr>
              <a:t>.</a:t>
            </a:r>
          </a:p>
          <a:p>
            <a:pPr>
              <a:buFont typeface="Calibri" pitchFamily="34" charset="0"/>
              <a:buChar char="─"/>
              <a:defRPr/>
            </a:pPr>
            <a:endParaRPr lang="en-US" altLang="ja-JP" sz="1600" dirty="0">
              <a:latin typeface="+mn-lt"/>
            </a:endParaRPr>
          </a:p>
          <a:p>
            <a:pPr>
              <a:buFont typeface="Calibri" pitchFamily="34" charset="0"/>
              <a:buChar char="─"/>
              <a:defRPr/>
            </a:pPr>
            <a:r>
              <a:rPr lang="en-US" altLang="ja-JP" sz="1600" dirty="0">
                <a:latin typeface="+mn-lt"/>
              </a:rPr>
              <a:t>  Fitting with A</a:t>
            </a:r>
            <a:r>
              <a:rPr lang="en-US" altLang="ja-JP" sz="1600" baseline="30000" dirty="0">
                <a:latin typeface="+mn-lt"/>
              </a:rPr>
              <a:t>-1/3</a:t>
            </a:r>
            <a:r>
              <a:rPr lang="en-US" altLang="ja-JP" sz="1600" dirty="0">
                <a:latin typeface="+mn-lt"/>
              </a:rPr>
              <a:t> dependence </a:t>
            </a:r>
            <a:br>
              <a:rPr lang="en-US" altLang="ja-JP" sz="1600" dirty="0">
                <a:latin typeface="+mn-lt"/>
              </a:rPr>
            </a:br>
            <a:r>
              <a:rPr lang="en-US" altLang="ja-JP" sz="1600" dirty="0">
                <a:latin typeface="+mn-lt"/>
              </a:rPr>
              <a:t>      </a:t>
            </a:r>
            <a:r>
              <a:rPr lang="en-US" altLang="ja-JP" sz="1600" dirty="0">
                <a:latin typeface="+mn-lt"/>
                <a:sym typeface="Wingdings" pitchFamily="2" charset="2"/>
              </a:rPr>
              <a:t> E</a:t>
            </a:r>
            <a:r>
              <a:rPr lang="en-US" altLang="ja-JP" sz="1600" baseline="-25000" dirty="0">
                <a:latin typeface="+mn-lt"/>
                <a:sym typeface="Wingdings" pitchFamily="2" charset="2"/>
              </a:rPr>
              <a:t>x </a:t>
            </a:r>
            <a:r>
              <a:rPr lang="en-US" altLang="ja-JP" sz="1600" dirty="0">
                <a:latin typeface="+mn-lt"/>
                <a:sym typeface="Wingdings" pitchFamily="2" charset="2"/>
              </a:rPr>
              <a:t>= 97A</a:t>
            </a:r>
            <a:r>
              <a:rPr lang="en-US" altLang="ja-JP" sz="1600" baseline="30000" dirty="0">
                <a:latin typeface="+mn-lt"/>
                <a:sym typeface="Wingdings" pitchFamily="2" charset="2"/>
              </a:rPr>
              <a:t>-1/3</a:t>
            </a:r>
          </a:p>
          <a:p>
            <a:pPr>
              <a:defRPr/>
            </a:pPr>
            <a:r>
              <a:rPr lang="en-US" altLang="ja-JP" sz="1600" dirty="0">
                <a:latin typeface="+mn-lt"/>
                <a:sym typeface="Wingdings" pitchFamily="2" charset="2"/>
              </a:rPr>
              <a:t/>
            </a:r>
            <a:br>
              <a:rPr lang="en-US" altLang="ja-JP" sz="1600" dirty="0">
                <a:latin typeface="+mn-lt"/>
                <a:sym typeface="Wingdings" pitchFamily="2" charset="2"/>
              </a:rPr>
            </a:br>
            <a:endParaRPr lang="en-US" altLang="ja-JP" sz="1600" dirty="0">
              <a:latin typeface="+mn-lt"/>
              <a:sym typeface="Wingdings" pitchFamily="2" charset="2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651500" y="4284663"/>
            <a:ext cx="2952750" cy="584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prstClr val="black"/>
                </a:solidFill>
                <a:sym typeface="Wingdings" pitchFamily="2" charset="2"/>
              </a:rPr>
              <a:t>Implying the repulsive nature </a:t>
            </a:r>
            <a:br>
              <a:rPr lang="en-US" altLang="ja-JP" sz="1600" dirty="0">
                <a:solidFill>
                  <a:prstClr val="black"/>
                </a:solidFill>
                <a:sym typeface="Wingdings" pitchFamily="2" charset="2"/>
              </a:rPr>
            </a:br>
            <a:r>
              <a:rPr lang="en-US" altLang="ja-JP" sz="1600" dirty="0">
                <a:solidFill>
                  <a:prstClr val="black"/>
                </a:solidFill>
                <a:sym typeface="Wingdings" pitchFamily="2" charset="2"/>
              </a:rPr>
              <a:t>of the spin-</a:t>
            </a:r>
            <a:r>
              <a:rPr lang="en-US" altLang="ja-JP" sz="1600" dirty="0" err="1">
                <a:solidFill>
                  <a:prstClr val="black"/>
                </a:solidFill>
                <a:sym typeface="Wingdings" pitchFamily="2" charset="2"/>
              </a:rPr>
              <a:t>isospin</a:t>
            </a:r>
            <a:r>
              <a:rPr lang="en-US" altLang="ja-JP" sz="1600" dirty="0">
                <a:solidFill>
                  <a:prstClr val="black"/>
                </a:solidFill>
                <a:sym typeface="Wingdings" pitchFamily="2" charset="2"/>
              </a:rPr>
              <a:t> channel </a:t>
            </a:r>
            <a:endParaRPr lang="ja-JP" altLang="en-US" dirty="0"/>
          </a:p>
        </p:txBody>
      </p:sp>
      <p:sp>
        <p:nvSpPr>
          <p:cNvPr id="52231" name="正方形/長方形 6"/>
          <p:cNvSpPr>
            <a:spLocks noChangeArrowheads="1"/>
          </p:cNvSpPr>
          <p:nvPr/>
        </p:nvSpPr>
        <p:spPr bwMode="auto">
          <a:xfrm>
            <a:off x="5076825" y="3924300"/>
            <a:ext cx="3743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Larger than typical value :  </a:t>
            </a:r>
            <a:r>
              <a:rPr lang="en-US" altLang="ja-JP" sz="1600">
                <a:solidFill>
                  <a:srgbClr val="000000"/>
                </a:solidFill>
                <a:sym typeface="Wingdings" pitchFamily="2" charset="2"/>
              </a:rPr>
              <a:t>2ℏ</a:t>
            </a:r>
            <a:r>
              <a:rPr lang="en-US" altLang="ja-JP" sz="16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= 80A</a:t>
            </a:r>
            <a:r>
              <a:rPr lang="en-US" altLang="ja-JP" sz="1600" baseline="30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-1/3</a:t>
            </a:r>
          </a:p>
          <a:p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  </a:t>
            </a:r>
            <a:b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</a:br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    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en-US" altLang="ja-JP" smtClean="0"/>
              <a:t>Comment on Tensor ?</a:t>
            </a:r>
            <a:endParaRPr lang="ja-JP" altLang="en-US" smtClean="0"/>
          </a:p>
        </p:txBody>
      </p:sp>
      <p:sp>
        <p:nvSpPr>
          <p:cNvPr id="53251" name="コンテンツ プレースホルダ 2"/>
          <p:cNvSpPr txBox="1">
            <a:spLocks/>
          </p:cNvSpPr>
          <p:nvPr/>
        </p:nvSpPr>
        <p:spPr bwMode="auto">
          <a:xfrm>
            <a:off x="468313" y="1052513"/>
            <a:ext cx="92884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>
                <a:latin typeface="Calibri" pitchFamily="34" charset="0"/>
              </a:rPr>
              <a:t>Large amount of GT?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>
                <a:latin typeface="Calibri" pitchFamily="34" charset="0"/>
              </a:rPr>
              <a:t> Red      </a:t>
            </a:r>
            <a:r>
              <a:rPr lang="en-US" altLang="ja-JP" sz="1600">
                <a:latin typeface="Calibri" pitchFamily="34" charset="0"/>
                <a:sym typeface="Wingdings" pitchFamily="2" charset="2"/>
              </a:rPr>
              <a:t> IVSM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>
                <a:latin typeface="Calibri" pitchFamily="34" charset="0"/>
                <a:sym typeface="Wingdings" pitchFamily="2" charset="2"/>
              </a:rPr>
              <a:t>Orange  contains </a:t>
            </a:r>
            <a:r>
              <a:rPr lang="en-US" altLang="ja-JP" sz="1600" b="1">
                <a:solidFill>
                  <a:srgbClr val="FFC000"/>
                </a:solidFill>
                <a:latin typeface="Calibri" pitchFamily="34" charset="0"/>
                <a:sym typeface="Wingdings" pitchFamily="2" charset="2"/>
              </a:rPr>
              <a:t>GT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1600">
              <a:latin typeface="Calibri" pitchFamily="34" charset="0"/>
              <a:sym typeface="Wingdings" pitchFamily="2" charset="2"/>
            </a:endParaRPr>
          </a:p>
        </p:txBody>
      </p:sp>
      <p:grpSp>
        <p:nvGrpSpPr>
          <p:cNvPr id="53252" name="グループ化 18"/>
          <p:cNvGrpSpPr>
            <a:grpSpLocks/>
          </p:cNvGrpSpPr>
          <p:nvPr/>
        </p:nvGrpSpPr>
        <p:grpSpPr bwMode="auto">
          <a:xfrm>
            <a:off x="4741863" y="1554163"/>
            <a:ext cx="3249612" cy="2147887"/>
            <a:chOff x="4640131" y="4005064"/>
            <a:chExt cx="3249875" cy="2147887"/>
          </a:xfrm>
        </p:grpSpPr>
        <p:pic>
          <p:nvPicPr>
            <p:cNvPr id="53257" name="Picture 5" descr="C:\Users\miki\Desktop\mda_0deg_t3he_np_diff.zr.rev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0131" y="4005064"/>
              <a:ext cx="3249875" cy="214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8" name="テキスト ボックス 19"/>
            <p:cNvSpPr txBox="1">
              <a:spLocks noChangeArrowheads="1"/>
            </p:cNvSpPr>
            <p:nvPr/>
          </p:nvSpPr>
          <p:spPr bwMode="auto">
            <a:xfrm>
              <a:off x="6804248" y="4509120"/>
              <a:ext cx="104708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b="1">
                  <a:solidFill>
                    <a:srgbClr val="FFC000"/>
                  </a:solidFill>
                </a:rPr>
                <a:t>(RCNP  data)</a:t>
              </a:r>
              <a:endParaRPr lang="ja-JP" altLang="en-US" sz="1100" b="1">
                <a:solidFill>
                  <a:srgbClr val="FFC000"/>
                </a:solidFill>
              </a:endParaRPr>
            </a:p>
          </p:txBody>
        </p:sp>
      </p:grpSp>
      <p:grpSp>
        <p:nvGrpSpPr>
          <p:cNvPr id="53253" name="グループ化 16"/>
          <p:cNvGrpSpPr>
            <a:grpSpLocks/>
          </p:cNvGrpSpPr>
          <p:nvPr/>
        </p:nvGrpSpPr>
        <p:grpSpPr bwMode="auto">
          <a:xfrm>
            <a:off x="1112838" y="1555750"/>
            <a:ext cx="3273425" cy="2160588"/>
            <a:chOff x="1010889" y="4006651"/>
            <a:chExt cx="3274121" cy="2160588"/>
          </a:xfrm>
        </p:grpSpPr>
        <p:pic>
          <p:nvPicPr>
            <p:cNvPr id="53255" name="Picture 4" descr="C:\Users\miki\Desktop\mda_0deg_t3he_np_diff.pb.rev2.color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0889" y="4006651"/>
              <a:ext cx="3274121" cy="216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6" name="テキスト ボックス 20"/>
            <p:cNvSpPr txBox="1">
              <a:spLocks noChangeArrowheads="1"/>
            </p:cNvSpPr>
            <p:nvPr/>
          </p:nvSpPr>
          <p:spPr bwMode="auto">
            <a:xfrm>
              <a:off x="3131840" y="4509120"/>
              <a:ext cx="114005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100" b="1">
                  <a:solidFill>
                    <a:srgbClr val="FFC000"/>
                  </a:solidFill>
                </a:rPr>
                <a:t>(TRIUMF data)</a:t>
              </a:r>
              <a:endParaRPr lang="ja-JP" altLang="en-US" sz="1100" b="1">
                <a:solidFill>
                  <a:srgbClr val="FFC000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498725" y="5300663"/>
            <a:ext cx="3954463" cy="36988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/>
              <a:t>Exp : 10%               </a:t>
            </a:r>
            <a:r>
              <a:rPr lang="en-US" altLang="ja-JP" dirty="0">
                <a:sym typeface="Wingdings" pitchFamily="2" charset="2"/>
              </a:rPr>
              <a:t>          Theo. : ~0%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コンテンツ プレースホルダ 2"/>
          <p:cNvSpPr>
            <a:spLocks noGrp="1"/>
          </p:cNvSpPr>
          <p:nvPr>
            <p:ph idx="1"/>
          </p:nvPr>
        </p:nvSpPr>
        <p:spPr>
          <a:xfrm>
            <a:off x="785813" y="1395413"/>
            <a:ext cx="8072437" cy="4625975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r>
              <a:rPr lang="en-US" altLang="ja-JP" sz="1600" dirty="0" smtClean="0">
                <a:solidFill>
                  <a:srgbClr val="3333FF"/>
                </a:solidFill>
              </a:rPr>
              <a:t>The isovector spin monopole resonance (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IVSMR</a:t>
            </a:r>
            <a:r>
              <a:rPr lang="en-US" altLang="ja-JP" sz="1600" dirty="0" smtClean="0">
                <a:solidFill>
                  <a:srgbClr val="3333FF"/>
                </a:solidFill>
              </a:rPr>
              <a:t>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is very important.</a:t>
            </a:r>
            <a:br>
              <a:rPr lang="en-US" altLang="ja-JP" sz="1600" dirty="0" smtClean="0"/>
            </a:br>
            <a:r>
              <a:rPr lang="en-US" altLang="ja-JP" sz="1600" dirty="0" smtClean="0"/>
              <a:t>It is closely related to the fundamental property of nuclei.</a:t>
            </a:r>
          </a:p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endParaRPr lang="en-US" altLang="ja-JP" sz="1600" dirty="0" smtClean="0"/>
          </a:p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r>
              <a:rPr lang="en-US" altLang="ja-JP" sz="1600" dirty="0" smtClean="0"/>
              <a:t>The double-differential cross sections for the </a:t>
            </a:r>
            <a:r>
              <a:rPr lang="en-US" altLang="ja-JP" sz="1600" baseline="30000" dirty="0" smtClean="0"/>
              <a:t>208</a:t>
            </a:r>
            <a:r>
              <a:rPr lang="en-US" altLang="ja-JP" sz="1600" dirty="0" smtClean="0"/>
              <a:t>Pb,</a:t>
            </a:r>
            <a:r>
              <a:rPr lang="en-US" altLang="ja-JP" sz="1600" baseline="30000" dirty="0" smtClean="0"/>
              <a:t> 90</a:t>
            </a:r>
            <a:r>
              <a:rPr lang="en-US" altLang="ja-JP" sz="1600" dirty="0" smtClean="0"/>
              <a:t>Zr(</a:t>
            </a:r>
            <a:r>
              <a:rPr lang="en-US" altLang="ja-JP" sz="1600" i="1" dirty="0" smtClean="0"/>
              <a:t>t</a:t>
            </a:r>
            <a:r>
              <a:rPr lang="en-US" altLang="ja-JP" sz="1600" dirty="0" smtClean="0"/>
              <a:t>,</a:t>
            </a:r>
            <a:r>
              <a:rPr lang="en-US" altLang="ja-JP" sz="1600" baseline="30000" dirty="0" smtClean="0"/>
              <a:t>3</a:t>
            </a:r>
            <a:r>
              <a:rPr lang="en-US" altLang="ja-JP" sz="1600" dirty="0" smtClean="0"/>
              <a:t>He) reactions at 300MeV</a:t>
            </a:r>
            <a:br>
              <a:rPr lang="en-US" altLang="ja-JP" sz="1600" dirty="0" smtClean="0"/>
            </a:br>
            <a:r>
              <a:rPr lang="en-US" altLang="ja-JP" sz="1600" dirty="0" smtClean="0"/>
              <a:t>were measured at 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0 </a:t>
            </a:r>
            <a:r>
              <a:rPr lang="ja-JP" altLang="en-US" sz="1200" b="1" dirty="0" smtClean="0">
                <a:solidFill>
                  <a:srgbClr val="3333FF"/>
                </a:solidFill>
              </a:rPr>
              <a:t>≦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 E</a:t>
            </a:r>
            <a:r>
              <a:rPr lang="en-US" altLang="ja-JP" sz="1600" b="1" baseline="-25000" dirty="0" smtClean="0">
                <a:solidFill>
                  <a:srgbClr val="3333FF"/>
                </a:solidFill>
              </a:rPr>
              <a:t>x </a:t>
            </a:r>
            <a:r>
              <a:rPr lang="ja-JP" altLang="en-US" sz="1200" b="1" dirty="0" smtClean="0">
                <a:solidFill>
                  <a:srgbClr val="3333FF"/>
                </a:solidFill>
              </a:rPr>
              <a:t>≦ 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40 </a:t>
            </a:r>
            <a:r>
              <a:rPr lang="en-US" altLang="ja-JP" sz="1600" b="1" dirty="0" err="1" smtClean="0">
                <a:solidFill>
                  <a:srgbClr val="3333FF"/>
                </a:solidFill>
              </a:rPr>
              <a:t>MeV</a:t>
            </a:r>
            <a:r>
              <a:rPr lang="en-US" altLang="ja-JP" sz="1600" dirty="0" smtClean="0"/>
              <a:t> and </a:t>
            </a:r>
            <a:r>
              <a:rPr lang="ja-JP" altLang="en-US" sz="1600" dirty="0" smtClean="0"/>
              <a:t> 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0 </a:t>
            </a:r>
            <a:r>
              <a:rPr lang="ja-JP" altLang="en-US" sz="1200" b="1" dirty="0" smtClean="0">
                <a:solidFill>
                  <a:srgbClr val="3333FF"/>
                </a:solidFill>
              </a:rPr>
              <a:t>≦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  </a:t>
            </a:r>
            <a:r>
              <a:rPr lang="en-US" altLang="ja-JP" sz="1600" b="1" dirty="0" smtClean="0">
                <a:solidFill>
                  <a:srgbClr val="3333FF"/>
                </a:solidFill>
                <a:latin typeface="Symbol" pitchFamily="18" charset="2"/>
              </a:rPr>
              <a:t>q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 </a:t>
            </a:r>
            <a:r>
              <a:rPr lang="ja-JP" altLang="en-US" sz="1200" b="1" dirty="0" smtClean="0">
                <a:solidFill>
                  <a:srgbClr val="3333FF"/>
                </a:solidFill>
              </a:rPr>
              <a:t>≦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 4 deg</a:t>
            </a:r>
            <a:r>
              <a:rPr lang="en-US" altLang="ja-JP" sz="1600" dirty="0" smtClean="0"/>
              <a:t>.</a:t>
            </a:r>
          </a:p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endParaRPr lang="en-US" altLang="ja-JP" sz="900" b="1" dirty="0" smtClean="0">
              <a:solidFill>
                <a:srgbClr val="FF0000"/>
              </a:solidFill>
            </a:endParaRPr>
          </a:p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r>
              <a:rPr lang="en-US" altLang="ja-JP" sz="1600" dirty="0" smtClean="0"/>
              <a:t>The MDA was applied to both of our </a:t>
            </a:r>
            <a:r>
              <a:rPr lang="en-US" altLang="ja-JP" sz="1600" dirty="0" smtClean="0">
                <a:solidFill>
                  <a:srgbClr val="FF0000"/>
                </a:solidFill>
              </a:rPr>
              <a:t>(</a:t>
            </a:r>
            <a:r>
              <a:rPr lang="en-US" altLang="ja-JP" sz="16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1600" dirty="0" smtClean="0">
                <a:solidFill>
                  <a:srgbClr val="FF0000"/>
                </a:solidFill>
              </a:rPr>
              <a:t>,</a:t>
            </a:r>
            <a:r>
              <a:rPr lang="en-US" altLang="ja-JP" sz="1600" baseline="30000" dirty="0" smtClean="0">
                <a:solidFill>
                  <a:srgbClr val="FF0000"/>
                </a:solidFill>
              </a:rPr>
              <a:t>3</a:t>
            </a:r>
            <a:r>
              <a:rPr lang="en-US" altLang="ja-JP" sz="1600" dirty="0" smtClean="0">
                <a:solidFill>
                  <a:srgbClr val="FF0000"/>
                </a:solidFill>
              </a:rPr>
              <a:t>He)</a:t>
            </a:r>
            <a:r>
              <a:rPr lang="en-US" altLang="ja-JP" sz="1600" dirty="0" smtClean="0"/>
              <a:t> and previous </a:t>
            </a:r>
            <a:r>
              <a:rPr lang="en-US" altLang="ja-JP" sz="1600" dirty="0" smtClean="0">
                <a:solidFill>
                  <a:srgbClr val="FFC000"/>
                </a:solidFill>
              </a:rPr>
              <a:t>(</a:t>
            </a:r>
            <a:r>
              <a:rPr lang="en-US" altLang="ja-JP" sz="1600" i="1" dirty="0" smtClean="0">
                <a:solidFill>
                  <a:srgbClr val="FFC000"/>
                </a:solidFill>
              </a:rPr>
              <a:t>n,p</a:t>
            </a:r>
            <a:r>
              <a:rPr lang="en-US" altLang="ja-JP" sz="1600" dirty="0" smtClean="0">
                <a:solidFill>
                  <a:srgbClr val="FFC000"/>
                </a:solidFill>
              </a:rPr>
              <a:t>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spectra, </a:t>
            </a:r>
            <a:br>
              <a:rPr lang="en-US" altLang="ja-JP" sz="1600" dirty="0" smtClean="0"/>
            </a:br>
            <a:r>
              <a:rPr lang="en-US" altLang="ja-JP" sz="1600" dirty="0" smtClean="0"/>
              <a:t>and the </a:t>
            </a:r>
            <a:r>
              <a:rPr lang="en-US" altLang="ja-JP" sz="1600" dirty="0" smtClean="0">
                <a:latin typeface="Symbol" pitchFamily="18" charset="2"/>
              </a:rPr>
              <a:t>D</a:t>
            </a:r>
            <a:r>
              <a:rPr lang="en-US" altLang="ja-JP" sz="1600" dirty="0" smtClean="0"/>
              <a:t>L=0 components were extracted.</a:t>
            </a:r>
            <a:br>
              <a:rPr lang="en-US" altLang="ja-JP" sz="1600" dirty="0" smtClean="0"/>
            </a:br>
            <a:r>
              <a:rPr lang="en-US" altLang="ja-JP" sz="1600" dirty="0" smtClean="0"/>
              <a:t>From their comparison, the </a:t>
            </a:r>
            <a:r>
              <a:rPr lang="en-US" altLang="ja-JP" sz="1600" dirty="0" smtClean="0">
                <a:solidFill>
                  <a:srgbClr val="FF0000"/>
                </a:solidFill>
              </a:rPr>
              <a:t>IVSMR </a:t>
            </a:r>
            <a:r>
              <a:rPr lang="en-US" altLang="ja-JP" sz="1600" dirty="0" smtClean="0"/>
              <a:t>was distinguished from </a:t>
            </a:r>
            <a:r>
              <a:rPr lang="en-US" altLang="ja-JP" sz="1600" dirty="0" smtClean="0">
                <a:solidFill>
                  <a:schemeClr val="accent6"/>
                </a:solidFill>
              </a:rPr>
              <a:t>GT</a:t>
            </a:r>
            <a:r>
              <a:rPr lang="en-US" altLang="ja-JP" sz="1600" dirty="0" smtClean="0"/>
              <a:t>. </a:t>
            </a:r>
            <a:br>
              <a:rPr lang="en-US" altLang="ja-JP" sz="1600" dirty="0" smtClean="0"/>
            </a:br>
            <a:r>
              <a:rPr lang="en-US" altLang="ja-JP" sz="1600" dirty="0" smtClean="0"/>
              <a:t>This results provide the clearest identification of the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IVSMR(</a:t>
            </a:r>
            <a:r>
              <a:rPr lang="en-US" altLang="ja-JP" sz="16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sz="1600" b="1" baseline="30000" dirty="0" smtClean="0">
                <a:solidFill>
                  <a:srgbClr val="FF0000"/>
                </a:solidFill>
              </a:rPr>
              <a:t>+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)</a:t>
            </a:r>
            <a:r>
              <a:rPr lang="en-US" altLang="ja-JP" sz="1600" dirty="0" smtClean="0"/>
              <a:t>.</a:t>
            </a:r>
            <a:br>
              <a:rPr lang="en-US" altLang="ja-JP" sz="1600" dirty="0" smtClean="0"/>
            </a:br>
            <a:r>
              <a:rPr lang="ja-JP" altLang="en-US" sz="1600" dirty="0" smtClean="0"/>
              <a:t>　</a:t>
            </a:r>
            <a:endParaRPr lang="en-US" altLang="ja-JP" sz="1600" dirty="0" smtClean="0"/>
          </a:p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r>
              <a:rPr lang="en-US" altLang="ja-JP" sz="1600" dirty="0" smtClean="0"/>
              <a:t>The measured </a:t>
            </a:r>
            <a:r>
              <a:rPr lang="en-US" altLang="ja-JP" sz="1600" dirty="0" smtClean="0">
                <a:latin typeface="Symbol" pitchFamily="18" charset="2"/>
              </a:rPr>
              <a:t>D</a:t>
            </a:r>
            <a:r>
              <a:rPr lang="en-US" altLang="ja-JP" sz="1600" dirty="0" smtClean="0"/>
              <a:t>L=0 cross section was well reproduced </a:t>
            </a:r>
            <a:br>
              <a:rPr lang="en-US" altLang="ja-JP" sz="1600" dirty="0" smtClean="0"/>
            </a:br>
            <a:r>
              <a:rPr lang="en-US" altLang="ja-JP" sz="1600" dirty="0" smtClean="0"/>
              <a:t>by the HF-QRPA+DWBA calculation with the effective interaction </a:t>
            </a:r>
            <a:r>
              <a:rPr lang="en-US" altLang="ja-JP" sz="1600" b="1" dirty="0" smtClean="0">
                <a:solidFill>
                  <a:srgbClr val="3333FF"/>
                </a:solidFill>
              </a:rPr>
              <a:t>T43.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en-US" altLang="ja-JP" sz="900" dirty="0" smtClean="0"/>
              <a:t> </a:t>
            </a:r>
            <a:endParaRPr lang="en-US" altLang="ja-JP" sz="1600" dirty="0" smtClean="0"/>
          </a:p>
          <a:p>
            <a:pPr marL="514350" indent="-514350">
              <a:buClr>
                <a:schemeClr val="tx2"/>
              </a:buClr>
              <a:buFont typeface="Calibri" pitchFamily="34" charset="0"/>
              <a:buAutoNum type="romanLcPeriod"/>
              <a:defRPr/>
            </a:pPr>
            <a:r>
              <a:rPr lang="en-US" altLang="ja-JP" sz="1600" dirty="0" smtClean="0"/>
              <a:t>The average energy of </a:t>
            </a:r>
            <a:r>
              <a:rPr lang="en-US" altLang="ja-JP" sz="1600" dirty="0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altLang="ja-JP" sz="1600" dirty="0" smtClean="0">
                <a:solidFill>
                  <a:srgbClr val="3333FF"/>
                </a:solidFill>
              </a:rPr>
              <a:t>L=0 cross section at 0deg </a:t>
            </a:r>
            <a:r>
              <a:rPr lang="en-US" altLang="ja-JP" sz="1600" dirty="0" smtClean="0"/>
              <a:t>was given by 97A</a:t>
            </a:r>
            <a:r>
              <a:rPr lang="en-US" altLang="ja-JP" sz="1600" baseline="30000" dirty="0" smtClean="0"/>
              <a:t>-1/3</a:t>
            </a:r>
            <a:r>
              <a:rPr lang="en-US" altLang="ja-JP" sz="1600" dirty="0" smtClean="0"/>
              <a:t>.</a:t>
            </a:r>
            <a:br>
              <a:rPr lang="en-US" altLang="ja-JP" sz="1600" dirty="0" smtClean="0"/>
            </a:br>
            <a:r>
              <a:rPr lang="en-US" altLang="ja-JP" sz="1600" dirty="0" smtClean="0"/>
              <a:t>Represents the repulsive nature of the spin-</a:t>
            </a:r>
            <a:r>
              <a:rPr lang="en-US" altLang="ja-JP" sz="1600" dirty="0" err="1" smtClean="0"/>
              <a:t>isospin</a:t>
            </a:r>
            <a:r>
              <a:rPr lang="en-US" altLang="ja-JP" sz="1600" dirty="0" smtClean="0"/>
              <a:t> channel.</a:t>
            </a:r>
          </a:p>
        </p:txBody>
      </p:sp>
      <p:sp>
        <p:nvSpPr>
          <p:cNvPr id="5427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z="2000" smtClean="0"/>
              <a:t>Conclusion</a:t>
            </a:r>
            <a:endParaRPr lang="ja-JP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ctrTitle"/>
          </p:nvPr>
        </p:nvSpPr>
        <p:spPr>
          <a:xfrm>
            <a:off x="285750" y="2500313"/>
            <a:ext cx="6429375" cy="1512887"/>
          </a:xfrm>
        </p:spPr>
        <p:txBody>
          <a:bodyPr/>
          <a:lstStyle/>
          <a:p>
            <a:pPr algn="l" fontAlgn="base"/>
            <a:r>
              <a:rPr lang="en-US" altLang="ja-JP" sz="2800" smtClean="0"/>
              <a:t>supplimentary</a:t>
            </a:r>
            <a:endParaRPr lang="ja-JP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GT Cross Section</a:t>
            </a:r>
            <a:endParaRPr lang="ja-JP" altLang="en-US" smtClean="0"/>
          </a:p>
        </p:txBody>
      </p:sp>
      <p:sp>
        <p:nvSpPr>
          <p:cNvPr id="9220" name="コンテンツ プレースホルダ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197475"/>
          </a:xfrm>
        </p:spPr>
        <p:txBody>
          <a:bodyPr/>
          <a:lstStyle/>
          <a:p>
            <a:r>
              <a:rPr lang="en-US" altLang="ja-JP" smtClean="0"/>
              <a:t>We have been seriously concerned about the large amount of GT cross sections</a:t>
            </a:r>
          </a:p>
          <a:p>
            <a:pPr lvl="1"/>
            <a:endParaRPr lang="ja-JP" altLang="en-US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89363" y="2976563"/>
            <a:ext cx="1069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21.02 </a:t>
            </a:r>
            <a:r>
              <a:rPr lang="en-US" altLang="ja-JP" sz="1400" dirty="0" err="1">
                <a:latin typeface="+mn-lt"/>
              </a:rPr>
              <a:t>mb</a:t>
            </a:r>
            <a:r>
              <a:rPr lang="en-US" altLang="ja-JP" sz="1400" dirty="0">
                <a:latin typeface="+mn-lt"/>
              </a:rPr>
              <a:t>/</a:t>
            </a:r>
            <a:r>
              <a:rPr lang="en-US" altLang="ja-JP" sz="1400" dirty="0" err="1">
                <a:latin typeface="+mn-lt"/>
              </a:rPr>
              <a:t>sr</a:t>
            </a:r>
            <a:endParaRPr lang="ja-JP" altLang="en-US" sz="1400" dirty="0"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11913" y="2976563"/>
            <a:ext cx="10715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13.27 </a:t>
            </a:r>
            <a:r>
              <a:rPr lang="en-US" altLang="ja-JP" sz="1400" dirty="0" err="1">
                <a:latin typeface="+mn-lt"/>
              </a:rPr>
              <a:t>mb</a:t>
            </a:r>
            <a:r>
              <a:rPr lang="en-US" altLang="ja-JP" sz="1400" dirty="0">
                <a:latin typeface="+mn-lt"/>
              </a:rPr>
              <a:t>/</a:t>
            </a:r>
            <a:r>
              <a:rPr lang="en-US" altLang="ja-JP" sz="1400" dirty="0" err="1">
                <a:latin typeface="+mn-lt"/>
              </a:rPr>
              <a:t>sr</a:t>
            </a:r>
            <a:endParaRPr lang="ja-JP" altLang="en-US" sz="1400" dirty="0">
              <a:latin typeface="+mn-lt"/>
            </a:endParaRPr>
          </a:p>
        </p:txBody>
      </p:sp>
      <p:grpSp>
        <p:nvGrpSpPr>
          <p:cNvPr id="9223" name="グループ化 22"/>
          <p:cNvGrpSpPr>
            <a:grpSpLocks/>
          </p:cNvGrpSpPr>
          <p:nvPr/>
        </p:nvGrpSpPr>
        <p:grpSpPr bwMode="auto">
          <a:xfrm>
            <a:off x="2987675" y="1249363"/>
            <a:ext cx="5329238" cy="1949450"/>
            <a:chOff x="755576" y="1259468"/>
            <a:chExt cx="7416824" cy="2713946"/>
          </a:xfrm>
        </p:grpSpPr>
        <p:pic>
          <p:nvPicPr>
            <p:cNvPr id="9237" name="Picture 4" descr="C:\Users\miki\Desktop\mda_0deg_t3he_np_diff.G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259468"/>
              <a:ext cx="3471510" cy="2276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5" descr="C:\Users\miki\Desktop\mda_0deg_t3he_np_diff.GT.90Z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1259468"/>
              <a:ext cx="3456384" cy="226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線コネクタ 8"/>
            <p:cNvCxnSpPr/>
            <p:nvPr/>
          </p:nvCxnSpPr>
          <p:spPr>
            <a:xfrm rot="5400000">
              <a:off x="907785" y="3186635"/>
              <a:ext cx="1511677" cy="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2776905" y="3217576"/>
              <a:ext cx="1511677" cy="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4697893" y="3008725"/>
              <a:ext cx="1832135" cy="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5400000">
              <a:off x="5968279" y="3024196"/>
              <a:ext cx="1801194" cy="0"/>
            </a:xfrm>
            <a:prstGeom prst="line">
              <a:avLst/>
            </a:prstGeom>
            <a:ln>
              <a:solidFill>
                <a:schemeClr val="accent6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/>
          <p:cNvSpPr txBox="1"/>
          <p:nvPr/>
        </p:nvSpPr>
        <p:spPr>
          <a:xfrm>
            <a:off x="1331913" y="3357563"/>
            <a:ext cx="14747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Unit cross section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1476375" y="3573463"/>
          <a:ext cx="1892300" cy="482600"/>
        </p:xfrm>
        <a:graphic>
          <a:graphicData uri="http://schemas.openxmlformats.org/presentationml/2006/ole">
            <p:oleObj spid="_x0000_s9218" name="数式" r:id="rId6" imgW="1892160" imgH="48240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3897313" y="3481388"/>
            <a:ext cx="1019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1.91*1.57</a:t>
            </a:r>
          </a:p>
          <a:p>
            <a:pPr>
              <a:defRPr/>
            </a:pPr>
            <a:r>
              <a:rPr lang="en-US" altLang="ja-JP" sz="1400" dirty="0">
                <a:latin typeface="+mn-lt"/>
              </a:rPr>
              <a:t>= 3.0 </a:t>
            </a:r>
            <a:r>
              <a:rPr lang="en-US" altLang="ja-JP" sz="1400" dirty="0" err="1">
                <a:latin typeface="+mn-lt"/>
              </a:rPr>
              <a:t>mb</a:t>
            </a:r>
            <a:r>
              <a:rPr lang="en-US" altLang="ja-JP" sz="1400" dirty="0">
                <a:latin typeface="+mn-lt"/>
              </a:rPr>
              <a:t>/</a:t>
            </a:r>
            <a:r>
              <a:rPr lang="en-US" altLang="ja-JP" sz="1400" dirty="0" err="1">
                <a:latin typeface="+mn-lt"/>
              </a:rPr>
              <a:t>sr</a:t>
            </a:r>
            <a:endParaRPr lang="ja-JP" altLang="en-US" sz="1400" dirty="0">
              <a:latin typeface="+mn-lt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62725" y="3481388"/>
            <a:ext cx="10175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3.4*1.83</a:t>
            </a:r>
          </a:p>
          <a:p>
            <a:pPr>
              <a:defRPr/>
            </a:pPr>
            <a:r>
              <a:rPr lang="en-US" altLang="ja-JP" sz="1400" dirty="0">
                <a:latin typeface="+mn-lt"/>
              </a:rPr>
              <a:t>= 6.2 </a:t>
            </a:r>
            <a:r>
              <a:rPr lang="en-US" altLang="ja-JP" sz="1400" dirty="0" err="1">
                <a:latin typeface="+mn-lt"/>
              </a:rPr>
              <a:t>mb</a:t>
            </a:r>
            <a:r>
              <a:rPr lang="en-US" altLang="ja-JP" sz="1400" dirty="0">
                <a:latin typeface="+mn-lt"/>
              </a:rPr>
              <a:t>/</a:t>
            </a:r>
            <a:r>
              <a:rPr lang="en-US" altLang="ja-JP" sz="1400" dirty="0" err="1">
                <a:latin typeface="+mn-lt"/>
              </a:rPr>
              <a:t>sr</a:t>
            </a:r>
            <a:endParaRPr lang="ja-JP" altLang="en-US" sz="1400" dirty="0">
              <a:latin typeface="+mn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132138" y="4437063"/>
            <a:ext cx="5921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i="1" dirty="0">
                <a:latin typeface="+mn-lt"/>
              </a:rPr>
              <a:t>B</a:t>
            </a:r>
            <a:r>
              <a:rPr lang="en-US" altLang="ja-JP" sz="1400" dirty="0">
                <a:latin typeface="+mn-lt"/>
              </a:rPr>
              <a:t>(GT)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140200" y="4437063"/>
            <a:ext cx="412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7.0</a:t>
            </a:r>
            <a:endParaRPr lang="ja-JP" altLang="en-US" sz="1400" dirty="0">
              <a:latin typeface="+mn-lt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48488" y="4437063"/>
            <a:ext cx="412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2.1</a:t>
            </a:r>
            <a:endParaRPr lang="ja-JP" altLang="en-US" sz="1400" dirty="0">
              <a:latin typeface="+mn-lt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492500" y="5314950"/>
            <a:ext cx="1943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n-lt"/>
              </a:rPr>
              <a:t>                  </a:t>
            </a:r>
            <a:r>
              <a:rPr lang="pl-PL" altLang="ja-JP" sz="1200" dirty="0">
                <a:latin typeface="+mn-lt"/>
              </a:rPr>
              <a:t> w/o     with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T21        </a:t>
            </a:r>
            <a:r>
              <a:rPr lang="en-US" altLang="ja-JP" sz="1200" dirty="0">
                <a:latin typeface="+mn-lt"/>
              </a:rPr>
              <a:t>    </a:t>
            </a:r>
            <a:r>
              <a:rPr lang="pl-PL" altLang="ja-JP" sz="1200" dirty="0">
                <a:latin typeface="+mn-lt"/>
              </a:rPr>
              <a:t>0.37    </a:t>
            </a:r>
            <a:r>
              <a:rPr lang="en-US" altLang="ja-JP" sz="1200" dirty="0">
                <a:latin typeface="+mn-lt"/>
              </a:rPr>
              <a:t> </a:t>
            </a:r>
            <a:r>
              <a:rPr lang="pl-PL" altLang="ja-JP" sz="1200" dirty="0">
                <a:latin typeface="+mn-lt"/>
              </a:rPr>
              <a:t>0.649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T32        </a:t>
            </a:r>
            <a:r>
              <a:rPr lang="en-US" altLang="ja-JP" sz="1200" dirty="0">
                <a:latin typeface="+mn-lt"/>
              </a:rPr>
              <a:t>    </a:t>
            </a:r>
            <a:r>
              <a:rPr lang="pl-PL" altLang="ja-JP" sz="1200" dirty="0">
                <a:latin typeface="+mn-lt"/>
              </a:rPr>
              <a:t>0.49    </a:t>
            </a:r>
            <a:r>
              <a:rPr lang="en-US" altLang="ja-JP" sz="1200" dirty="0">
                <a:latin typeface="+mn-lt"/>
              </a:rPr>
              <a:t> </a:t>
            </a:r>
            <a:r>
              <a:rPr lang="pl-PL" altLang="ja-JP" sz="1200" dirty="0">
                <a:latin typeface="+mn-lt"/>
              </a:rPr>
              <a:t>0.66 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T43        </a:t>
            </a:r>
            <a:r>
              <a:rPr lang="en-US" altLang="ja-JP" sz="1200" dirty="0">
                <a:latin typeface="+mn-lt"/>
              </a:rPr>
              <a:t>    </a:t>
            </a:r>
            <a:r>
              <a:rPr lang="pl-PL" altLang="ja-JP" sz="1200" dirty="0">
                <a:latin typeface="+mn-lt"/>
              </a:rPr>
              <a:t>0.655   0.671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T54     </a:t>
            </a:r>
            <a:r>
              <a:rPr lang="en-US" altLang="ja-JP" sz="1200" dirty="0">
                <a:latin typeface="+mn-lt"/>
              </a:rPr>
              <a:t>    </a:t>
            </a:r>
            <a:r>
              <a:rPr lang="pl-PL" altLang="ja-JP" sz="1200" dirty="0">
                <a:latin typeface="+mn-lt"/>
              </a:rPr>
              <a:t>   0.78    </a:t>
            </a:r>
            <a:r>
              <a:rPr lang="en-US" altLang="ja-JP" sz="1200" dirty="0">
                <a:latin typeface="+mn-lt"/>
              </a:rPr>
              <a:t> </a:t>
            </a:r>
            <a:r>
              <a:rPr lang="pl-PL" altLang="ja-JP" sz="1200" dirty="0">
                <a:latin typeface="+mn-lt"/>
              </a:rPr>
              <a:t>0.71 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SGII+Te1   0.798   0.84 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SGII+Te2   0.798   0.721</a:t>
            </a:r>
          </a:p>
          <a:p>
            <a:pPr>
              <a:defRPr/>
            </a:pPr>
            <a:r>
              <a:rPr lang="pl-PL" altLang="ja-JP" sz="1200" dirty="0">
                <a:latin typeface="+mn-lt"/>
              </a:rPr>
              <a:t>SGII+Te3   0.798   0.748</a:t>
            </a:r>
            <a:endParaRPr lang="ja-JP" altLang="en-US" sz="1200" dirty="0">
              <a:latin typeface="+mn-lt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476375" y="5805488"/>
            <a:ext cx="17240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</a:rPr>
              <a:t>Theory</a:t>
            </a:r>
          </a:p>
          <a:p>
            <a:pPr>
              <a:defRPr/>
            </a:pPr>
            <a:r>
              <a:rPr lang="en-US" altLang="ja-JP" sz="1400" dirty="0">
                <a:latin typeface="+mn-lt"/>
              </a:rPr>
              <a:t>(</a:t>
            </a:r>
            <a:r>
              <a:rPr lang="en-US" altLang="ja-JP" sz="1400" dirty="0" err="1">
                <a:latin typeface="+mn-lt"/>
              </a:rPr>
              <a:t>Bai</a:t>
            </a:r>
            <a:r>
              <a:rPr lang="en-US" altLang="ja-JP" sz="1400" dirty="0">
                <a:latin typeface="+mn-lt"/>
              </a:rPr>
              <a:t>-</a:t>
            </a:r>
            <a:r>
              <a:rPr lang="en-US" altLang="ja-JP" sz="1400" dirty="0" err="1">
                <a:latin typeface="+mn-lt"/>
              </a:rPr>
              <a:t>san,Sagawa</a:t>
            </a:r>
            <a:r>
              <a:rPr lang="en-US" altLang="ja-JP" sz="1400" dirty="0">
                <a:latin typeface="+mn-lt"/>
              </a:rPr>
              <a:t>-san)</a:t>
            </a:r>
            <a:endParaRPr lang="ja-JP" altLang="en-US" sz="1400" dirty="0">
              <a:latin typeface="+mn-lt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684213" y="5157788"/>
            <a:ext cx="7848600" cy="0"/>
          </a:xfrm>
          <a:prstGeom prst="line">
            <a:avLst/>
          </a:prstGeom>
          <a:ln w="127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4284663" y="5157788"/>
            <a:ext cx="59848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n-lt"/>
              </a:rPr>
              <a:t>Tensor</a:t>
            </a:r>
            <a:endParaRPr lang="ja-JP" altLang="en-US" sz="1200" dirty="0">
              <a:latin typeface="+mn-lt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516688" y="5300663"/>
            <a:ext cx="1655762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ja-JP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Calibri"/>
              </a:rPr>
              <a:t>                   </a:t>
            </a:r>
            <a:r>
              <a:rPr lang="pl-PL" altLang="ja-JP" sz="1200" dirty="0">
                <a:solidFill>
                  <a:prstClr val="black"/>
                </a:solidFill>
                <a:latin typeface="Calibri"/>
              </a:rPr>
              <a:t>w/o     with</a:t>
            </a:r>
            <a:endParaRPr lang="de-DE" altLang="ja-JP" sz="1200" dirty="0">
              <a:latin typeface="+mn-lt"/>
            </a:endParaRPr>
          </a:p>
          <a:p>
            <a:pPr>
              <a:defRPr/>
            </a:pPr>
            <a:r>
              <a:rPr lang="de-DE" altLang="ja-JP" sz="1200" dirty="0">
                <a:latin typeface="+mn-lt"/>
              </a:rPr>
              <a:t>T21            0.439   0.443</a:t>
            </a:r>
          </a:p>
          <a:p>
            <a:pPr>
              <a:defRPr/>
            </a:pPr>
            <a:r>
              <a:rPr lang="de-DE" altLang="ja-JP" sz="1200" dirty="0">
                <a:latin typeface="+mn-lt"/>
              </a:rPr>
              <a:t>T32            0.471   0.463</a:t>
            </a:r>
          </a:p>
          <a:p>
            <a:pPr>
              <a:defRPr/>
            </a:pPr>
            <a:r>
              <a:rPr lang="de-DE" altLang="ja-JP" sz="1200" dirty="0">
                <a:latin typeface="+mn-lt"/>
              </a:rPr>
              <a:t>T43            0.495   0.485</a:t>
            </a:r>
          </a:p>
          <a:p>
            <a:pPr>
              <a:defRPr/>
            </a:pPr>
            <a:r>
              <a:rPr lang="de-DE" altLang="ja-JP" sz="1200" dirty="0">
                <a:latin typeface="+mn-lt"/>
              </a:rPr>
              <a:t>T54            0.53     0.507</a:t>
            </a:r>
          </a:p>
          <a:p>
            <a:pPr>
              <a:defRPr/>
            </a:pPr>
            <a:r>
              <a:rPr lang="de-DE" altLang="ja-JP" sz="1200" dirty="0">
                <a:latin typeface="+mn-lt"/>
              </a:rPr>
              <a:t>SGII+Te1   0.488   0.506</a:t>
            </a:r>
          </a:p>
          <a:p>
            <a:pPr>
              <a:defRPr/>
            </a:pPr>
            <a:r>
              <a:rPr lang="de-DE" altLang="ja-JP" sz="1200" dirty="0">
                <a:latin typeface="+mn-lt"/>
              </a:rPr>
              <a:t>SGII+Te2   0.488   0.479</a:t>
            </a:r>
          </a:p>
          <a:p>
            <a:pPr>
              <a:defRPr/>
            </a:pPr>
            <a:r>
              <a:rPr lang="de-DE" altLang="ja-JP" sz="1200" dirty="0">
                <a:latin typeface="+mn-lt"/>
              </a:rPr>
              <a:t>SGII+Te3   0.488   0.484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58063" y="5148263"/>
            <a:ext cx="5984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latin typeface="+mn-lt"/>
              </a:rPr>
              <a:t>Tensor</a:t>
            </a:r>
            <a:endParaRPr lang="ja-JP" altLang="en-US" sz="1200" dirty="0">
              <a:latin typeface="+mn-lt"/>
            </a:endParaRPr>
          </a:p>
        </p:txBody>
      </p:sp>
      <p:sp>
        <p:nvSpPr>
          <p:cNvPr id="9236" name="テキスト ボックス 46"/>
          <p:cNvSpPr txBox="1">
            <a:spLocks noChangeArrowheads="1"/>
          </p:cNvSpPr>
          <p:nvPr/>
        </p:nvSpPr>
        <p:spPr bwMode="auto">
          <a:xfrm>
            <a:off x="3236913" y="4652963"/>
            <a:ext cx="6873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>
                <a:solidFill>
                  <a:srgbClr val="FF0000"/>
                </a:solidFill>
              </a:rPr>
              <a:t>wo </a:t>
            </a:r>
            <a:r>
              <a:rPr lang="en-US" altLang="ja-JP" sz="900" i="1">
                <a:solidFill>
                  <a:srgbClr val="FF0000"/>
                </a:solidFill>
              </a:rPr>
              <a:t>F</a:t>
            </a:r>
            <a:r>
              <a:rPr lang="en-US" altLang="ja-JP" sz="900">
                <a:solidFill>
                  <a:srgbClr val="FF0000"/>
                </a:solidFill>
              </a:rPr>
              <a:t>(</a:t>
            </a:r>
            <a:r>
              <a:rPr lang="en-US" altLang="ja-JP" sz="900" i="1">
                <a:solidFill>
                  <a:srgbClr val="FF0000"/>
                </a:solidFill>
              </a:rPr>
              <a:t>q</a:t>
            </a:r>
            <a:r>
              <a:rPr lang="en-US" altLang="ja-JP" sz="900">
                <a:solidFill>
                  <a:srgbClr val="FF0000"/>
                </a:solidFill>
              </a:rPr>
              <a:t>,</a:t>
            </a:r>
            <a:r>
              <a:rPr lang="en-US" altLang="ja-JP" sz="90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altLang="ja-JP" sz="900">
                <a:solidFill>
                  <a:srgbClr val="FF0000"/>
                </a:solidFill>
              </a:rPr>
              <a:t>)</a:t>
            </a:r>
            <a:endParaRPr lang="ja-JP" altLang="en-US" sz="9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3"/>
          <p:cNvSpPr>
            <a:spLocks noGrp="1"/>
          </p:cNvSpPr>
          <p:nvPr>
            <p:ph type="ctrTitle"/>
          </p:nvPr>
        </p:nvSpPr>
        <p:spPr>
          <a:xfrm>
            <a:off x="285750" y="2500313"/>
            <a:ext cx="6429375" cy="1512887"/>
          </a:xfrm>
        </p:spPr>
        <p:txBody>
          <a:bodyPr/>
          <a:lstStyle/>
          <a:p>
            <a:pPr fontAlgn="base"/>
            <a:r>
              <a:rPr lang="en-US" altLang="ja-JP" sz="3200" smtClean="0"/>
              <a:t>1. Introduction</a:t>
            </a:r>
            <a:endParaRPr lang="ja-JP" altLang="en-US" sz="3200" smtClean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300038" y="4314825"/>
            <a:ext cx="6400800" cy="1185863"/>
          </a:xfrm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タイトル 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en-US" altLang="ja-JP" smtClean="0"/>
              <a:t>Systematics of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L=0 cross section</a:t>
            </a:r>
            <a:endParaRPr lang="ja-JP" altLang="en-US" smtClean="0"/>
          </a:p>
        </p:txBody>
      </p:sp>
      <p:sp>
        <p:nvSpPr>
          <p:cNvPr id="56323" name="コンテンツ プレースホルダ 2"/>
          <p:cNvSpPr txBox="1">
            <a:spLocks/>
          </p:cNvSpPr>
          <p:nvPr/>
        </p:nvSpPr>
        <p:spPr bwMode="auto">
          <a:xfrm>
            <a:off x="468313" y="1052513"/>
            <a:ext cx="6143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1600">
                <a:latin typeface="Calibri" pitchFamily="34" charset="0"/>
              </a:rPr>
              <a:t>Average energy of </a:t>
            </a:r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L=0 cross section</a:t>
            </a:r>
            <a:r>
              <a:rPr lang="en-US" altLang="ja-JP" sz="1600">
                <a:latin typeface="Calibri" pitchFamily="34" charset="0"/>
              </a:rPr>
              <a:t> </a:t>
            </a:r>
          </a:p>
        </p:txBody>
      </p:sp>
      <p:pic>
        <p:nvPicPr>
          <p:cNvPr id="56324" name="図 10" descr="cs_sy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6775"/>
            <a:ext cx="46894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076825" y="2128838"/>
            <a:ext cx="3019425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Calibri" pitchFamily="34" charset="0"/>
              <a:buChar char="─"/>
              <a:defRPr/>
            </a:pPr>
            <a:r>
              <a:rPr lang="en-US" altLang="ja-JP" sz="1600" dirty="0">
                <a:latin typeface="+mn-lt"/>
              </a:rPr>
              <a:t>  Add Coulomb energy difference</a:t>
            </a:r>
            <a:br>
              <a:rPr lang="en-US" altLang="ja-JP" sz="1600" dirty="0">
                <a:latin typeface="+mn-lt"/>
              </a:rPr>
            </a:br>
            <a:r>
              <a:rPr lang="en-US" altLang="ja-JP" sz="1600" dirty="0">
                <a:latin typeface="+mn-lt"/>
              </a:rPr>
              <a:t>     E</a:t>
            </a:r>
            <a:r>
              <a:rPr lang="en-US" altLang="ja-JP" sz="1600" baseline="-25000" dirty="0">
                <a:latin typeface="+mn-lt"/>
              </a:rPr>
              <a:t>coul</a:t>
            </a:r>
            <a:r>
              <a:rPr lang="en-US" altLang="ja-JP" sz="1600" dirty="0">
                <a:latin typeface="+mn-lt"/>
              </a:rPr>
              <a:t> = Ex(IAS)</a:t>
            </a:r>
          </a:p>
          <a:p>
            <a:pPr>
              <a:buFont typeface="Calibri" pitchFamily="34" charset="0"/>
              <a:buChar char="─"/>
              <a:defRPr/>
            </a:pPr>
            <a:endParaRPr lang="en-US" altLang="ja-JP" sz="1600" dirty="0">
              <a:latin typeface="+mn-lt"/>
            </a:endParaRPr>
          </a:p>
          <a:p>
            <a:pPr>
              <a:buFont typeface="Calibri" pitchFamily="34" charset="0"/>
              <a:buChar char="─"/>
              <a:defRPr/>
            </a:pPr>
            <a:r>
              <a:rPr lang="en-US" altLang="ja-JP" sz="1600" dirty="0">
                <a:latin typeface="+mn-lt"/>
              </a:rPr>
              <a:t> Fitting with A</a:t>
            </a:r>
            <a:r>
              <a:rPr lang="en-US" altLang="ja-JP" sz="1600" baseline="30000" dirty="0">
                <a:latin typeface="+mn-lt"/>
              </a:rPr>
              <a:t>-1/3</a:t>
            </a:r>
            <a:r>
              <a:rPr lang="en-US" altLang="ja-JP" sz="1600" dirty="0">
                <a:latin typeface="+mn-lt"/>
              </a:rPr>
              <a:t> dependence </a:t>
            </a:r>
            <a:br>
              <a:rPr lang="en-US" altLang="ja-JP" sz="1600" dirty="0">
                <a:latin typeface="+mn-lt"/>
              </a:rPr>
            </a:br>
            <a:r>
              <a:rPr lang="en-US" altLang="ja-JP" sz="1600" dirty="0">
                <a:latin typeface="+mn-lt"/>
              </a:rPr>
              <a:t>      </a:t>
            </a:r>
            <a:r>
              <a:rPr lang="en-US" altLang="ja-JP" sz="1600" dirty="0">
                <a:latin typeface="+mn-lt"/>
                <a:sym typeface="Wingdings" pitchFamily="2" charset="2"/>
              </a:rPr>
              <a:t> E</a:t>
            </a:r>
            <a:r>
              <a:rPr lang="en-US" altLang="ja-JP" sz="1600" baseline="-25000" dirty="0">
                <a:latin typeface="+mn-lt"/>
                <a:sym typeface="Wingdings" pitchFamily="2" charset="2"/>
              </a:rPr>
              <a:t>x </a:t>
            </a:r>
            <a:r>
              <a:rPr lang="en-US" altLang="ja-JP" sz="1600" dirty="0">
                <a:latin typeface="+mn-lt"/>
                <a:sym typeface="Wingdings" pitchFamily="2" charset="2"/>
              </a:rPr>
              <a:t>= 169A</a:t>
            </a:r>
            <a:r>
              <a:rPr lang="en-US" altLang="ja-JP" sz="1600" baseline="30000" dirty="0">
                <a:latin typeface="+mn-lt"/>
                <a:sym typeface="Wingdings" pitchFamily="2" charset="2"/>
              </a:rPr>
              <a:t>-1/3</a:t>
            </a:r>
            <a:endParaRPr lang="en-US" altLang="ja-JP" sz="1600" dirty="0">
              <a:latin typeface="+mn-lt"/>
              <a:sym typeface="Wingdings" pitchFamily="2" charset="2"/>
            </a:endParaRPr>
          </a:p>
          <a:p>
            <a:pPr>
              <a:defRPr/>
            </a:pPr>
            <a:r>
              <a:rPr lang="en-US" altLang="ja-JP" sz="1600" dirty="0">
                <a:latin typeface="+mn-lt"/>
                <a:sym typeface="Wingdings" pitchFamily="2" charset="2"/>
              </a:rPr>
              <a:t>        (But needs additional terms.)</a:t>
            </a:r>
          </a:p>
          <a:p>
            <a:pPr>
              <a:defRPr/>
            </a:pPr>
            <a:r>
              <a:rPr lang="en-US" altLang="ja-JP" sz="1600" dirty="0">
                <a:latin typeface="+mn-lt"/>
                <a:sym typeface="Wingdings" pitchFamily="2" charset="2"/>
              </a:rPr>
              <a:t>  </a:t>
            </a:r>
            <a:br>
              <a:rPr lang="en-US" altLang="ja-JP" sz="1600" dirty="0">
                <a:latin typeface="+mn-lt"/>
                <a:sym typeface="Wingdings" pitchFamily="2" charset="2"/>
              </a:rPr>
            </a:br>
            <a:endParaRPr lang="en-US" altLang="ja-JP" sz="1600" dirty="0">
              <a:latin typeface="+mn-lt"/>
              <a:sym typeface="Wingdings" pitchFamily="2" charset="2"/>
            </a:endParaRPr>
          </a:p>
        </p:txBody>
      </p:sp>
      <p:sp>
        <p:nvSpPr>
          <p:cNvPr id="56326" name="正方形/長方形 6"/>
          <p:cNvSpPr>
            <a:spLocks noChangeArrowheads="1"/>
          </p:cNvSpPr>
          <p:nvPr/>
        </p:nvSpPr>
        <p:spPr bwMode="auto">
          <a:xfrm>
            <a:off x="5076825" y="3924300"/>
            <a:ext cx="3743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Still Larger than typical value :  </a:t>
            </a:r>
            <a:b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</a:br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                                    </a:t>
            </a:r>
            <a:r>
              <a:rPr lang="en-US" altLang="ja-JP" sz="1600">
                <a:solidFill>
                  <a:srgbClr val="000000"/>
                </a:solidFill>
                <a:sym typeface="Wingdings" pitchFamily="2" charset="2"/>
              </a:rPr>
              <a:t>2ℏ</a:t>
            </a:r>
            <a:r>
              <a:rPr lang="en-US" altLang="ja-JP" sz="160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= 80A</a:t>
            </a:r>
            <a:r>
              <a:rPr lang="en-US" altLang="ja-JP" sz="1600" baseline="30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-1/3</a:t>
            </a:r>
          </a:p>
          <a:p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  </a:t>
            </a:r>
            <a:b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</a:br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Cf. isovector monopole (T=1, Tz=0)</a:t>
            </a:r>
          </a:p>
          <a:p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                                     E</a:t>
            </a:r>
            <a:r>
              <a:rPr lang="en-US" altLang="ja-JP" sz="1600" baseline="-25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x</a:t>
            </a:r>
            <a:r>
              <a:rPr lang="en-US" altLang="ja-JP" sz="16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= 170A</a:t>
            </a:r>
            <a:r>
              <a:rPr lang="en-US" altLang="ja-JP" sz="1600" baseline="300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-1/3</a:t>
            </a:r>
          </a:p>
        </p:txBody>
      </p:sp>
      <p:sp>
        <p:nvSpPr>
          <p:cNvPr id="8" name="大かっこ 7"/>
          <p:cNvSpPr/>
          <p:nvPr/>
        </p:nvSpPr>
        <p:spPr>
          <a:xfrm>
            <a:off x="5124450" y="4694238"/>
            <a:ext cx="2952750" cy="503237"/>
          </a:xfrm>
          <a:prstGeom prst="bracketPair">
            <a:avLst>
              <a:gd name="adj" fmla="val 89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Giant resonances</a:t>
            </a:r>
            <a:endParaRPr lang="ja-JP" altLang="en-US" sz="2400" smtClean="0"/>
          </a:p>
        </p:txBody>
      </p:sp>
      <p:sp>
        <p:nvSpPr>
          <p:cNvPr id="38915" name="コンテンツ プレースホルダ 25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72125"/>
          </a:xfrm>
        </p:spPr>
        <p:txBody>
          <a:bodyPr/>
          <a:lstStyle/>
          <a:p>
            <a:r>
              <a:rPr lang="en-US" altLang="ja-JP" sz="2200" smtClean="0"/>
              <a:t>Giant resonance</a:t>
            </a:r>
          </a:p>
          <a:p>
            <a:pPr lvl="1"/>
            <a:r>
              <a:rPr lang="en-US" altLang="ja-JP" sz="1800" smtClean="0"/>
              <a:t>Collective motion of nuclei</a:t>
            </a:r>
          </a:p>
          <a:p>
            <a:pPr lvl="1"/>
            <a:r>
              <a:rPr lang="en-US" altLang="ja-JP" sz="1800" smtClean="0"/>
              <a:t>Exhaust major part of sum-rule strength (e.g. &gt;50%)</a:t>
            </a:r>
          </a:p>
          <a:p>
            <a:pPr lvl="1"/>
            <a:r>
              <a:rPr lang="en-US" altLang="ja-JP" sz="1800" smtClean="0"/>
              <a:t>Related to bulk property of nuclei</a:t>
            </a:r>
          </a:p>
          <a:p>
            <a:pPr lvl="1"/>
            <a:r>
              <a:rPr lang="en-US" altLang="ja-JP" sz="1800" smtClean="0"/>
              <a:t>Grouped by quantum number changes </a:t>
            </a:r>
            <a:r>
              <a:rPr lang="en-US" altLang="ja-JP" sz="1800" smtClean="0">
                <a:latin typeface="Symbol" pitchFamily="18" charset="2"/>
              </a:rPr>
              <a:t>D</a:t>
            </a:r>
            <a:r>
              <a:rPr lang="en-US" altLang="ja-JP" sz="1800" smtClean="0"/>
              <a:t>L, </a:t>
            </a:r>
            <a:r>
              <a:rPr lang="en-US" altLang="ja-JP" sz="1800" smtClean="0">
                <a:latin typeface="Symbol" pitchFamily="18" charset="2"/>
              </a:rPr>
              <a:t>D</a:t>
            </a:r>
            <a:r>
              <a:rPr lang="en-US" altLang="ja-JP" sz="1800" smtClean="0"/>
              <a:t>S and </a:t>
            </a:r>
            <a:r>
              <a:rPr lang="en-US" altLang="ja-JP" sz="1800" smtClean="0">
                <a:latin typeface="Symbol" pitchFamily="18" charset="2"/>
              </a:rPr>
              <a:t>D</a:t>
            </a:r>
            <a:r>
              <a:rPr lang="en-US" altLang="ja-JP" sz="1800" smtClean="0"/>
              <a:t>T</a:t>
            </a:r>
          </a:p>
          <a:p>
            <a:pPr lvl="1"/>
            <a:endParaRPr lang="ja-JP" altLang="en-US" sz="1800" smtClean="0"/>
          </a:p>
          <a:p>
            <a:pPr>
              <a:buFont typeface="Wingdings" pitchFamily="2" charset="2"/>
              <a:buNone/>
            </a:pPr>
            <a:r>
              <a:rPr lang="en-US" altLang="ja-JP" sz="2200" smtClean="0"/>
              <a:t>   </a:t>
            </a:r>
            <a:endParaRPr lang="en-US" altLang="ja-JP" sz="1800" smtClean="0"/>
          </a:p>
        </p:txBody>
      </p:sp>
      <p:sp>
        <p:nvSpPr>
          <p:cNvPr id="120" name="正方形/長方形 119"/>
          <p:cNvSpPr/>
          <p:nvPr/>
        </p:nvSpPr>
        <p:spPr>
          <a:xfrm>
            <a:off x="5816600" y="3455988"/>
            <a:ext cx="1143000" cy="11160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/>
              <a:t>d</a:t>
            </a:r>
            <a:endParaRPr lang="ja-JP" altLang="en-US" dirty="0"/>
          </a:p>
        </p:txBody>
      </p:sp>
      <p:grpSp>
        <p:nvGrpSpPr>
          <p:cNvPr id="38917" name="グループ化 36"/>
          <p:cNvGrpSpPr>
            <a:grpSpLocks/>
          </p:cNvGrpSpPr>
          <p:nvPr/>
        </p:nvGrpSpPr>
        <p:grpSpPr bwMode="auto">
          <a:xfrm>
            <a:off x="2708275" y="3548063"/>
            <a:ext cx="714375" cy="714375"/>
            <a:chOff x="3083677" y="2905183"/>
            <a:chExt cx="714380" cy="714381"/>
          </a:xfrm>
        </p:grpSpPr>
        <p:sp>
          <p:nvSpPr>
            <p:cNvPr id="122" name="円/楕円 121"/>
            <p:cNvSpPr/>
            <p:nvPr/>
          </p:nvSpPr>
          <p:spPr>
            <a:xfrm>
              <a:off x="3250366" y="3071871"/>
              <a:ext cx="393703" cy="393703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3083677" y="2905183"/>
              <a:ext cx="714380" cy="71438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24" name="直線矢印コネクタ 123"/>
            <p:cNvCxnSpPr>
              <a:stCxn id="122" idx="6"/>
              <a:endCxn id="123" idx="6"/>
            </p:cNvCxnSpPr>
            <p:nvPr/>
          </p:nvCxnSpPr>
          <p:spPr>
            <a:xfrm flipV="1">
              <a:off x="3644069" y="3262373"/>
              <a:ext cx="1539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矢印コネクタ 124"/>
            <p:cNvCxnSpPr>
              <a:stCxn id="123" idx="2"/>
              <a:endCxn id="122" idx="2"/>
            </p:cNvCxnSpPr>
            <p:nvPr/>
          </p:nvCxnSpPr>
          <p:spPr>
            <a:xfrm rot="10800000" flipH="1" flipV="1">
              <a:off x="3083677" y="3262373"/>
              <a:ext cx="166689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/>
            <p:cNvCxnSpPr>
              <a:stCxn id="123" idx="0"/>
              <a:endCxn id="122" idx="0"/>
            </p:cNvCxnSpPr>
            <p:nvPr/>
          </p:nvCxnSpPr>
          <p:spPr>
            <a:xfrm rot="16200000" flipH="1">
              <a:off x="3360698" y="2985353"/>
              <a:ext cx="1666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/>
            <p:cNvCxnSpPr>
              <a:stCxn id="122" idx="4"/>
              <a:endCxn id="123" idx="4"/>
            </p:cNvCxnSpPr>
            <p:nvPr/>
          </p:nvCxnSpPr>
          <p:spPr>
            <a:xfrm rot="5400000">
              <a:off x="3367048" y="3539394"/>
              <a:ext cx="153989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33" name="テキスト ボックス 31"/>
            <p:cNvSpPr txBox="1">
              <a:spLocks noChangeArrowheads="1"/>
            </p:cNvSpPr>
            <p:nvPr/>
          </p:nvSpPr>
          <p:spPr bwMode="auto">
            <a:xfrm>
              <a:off x="3214582" y="3083418"/>
              <a:ext cx="4764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i="1">
                  <a:solidFill>
                    <a:schemeClr val="accent2"/>
                  </a:solidFill>
                  <a:latin typeface="Century Schoolbook" pitchFamily="18" charset="0"/>
                </a:rPr>
                <a:t>p</a:t>
              </a:r>
              <a:r>
                <a:rPr lang="en-US" altLang="ja-JP" sz="1400" b="1" i="1">
                  <a:latin typeface="Century Schoolbook" pitchFamily="18" charset="0"/>
                </a:rPr>
                <a:t>,</a:t>
              </a:r>
              <a:r>
                <a:rPr lang="en-US" altLang="ja-JP" sz="1400" b="1" i="1">
                  <a:solidFill>
                    <a:schemeClr val="accent1"/>
                  </a:solidFill>
                  <a:latin typeface="Century Schoolbook" pitchFamily="18" charset="0"/>
                </a:rPr>
                <a:t>n</a:t>
              </a:r>
              <a:endParaRPr lang="ja-JP" altLang="en-US" sz="1400" b="1" i="1">
                <a:solidFill>
                  <a:schemeClr val="accent1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38918" name="グループ化 52"/>
          <p:cNvGrpSpPr>
            <a:grpSpLocks/>
          </p:cNvGrpSpPr>
          <p:nvPr/>
        </p:nvGrpSpPr>
        <p:grpSpPr bwMode="auto">
          <a:xfrm>
            <a:off x="4843463" y="3511550"/>
            <a:ext cx="785812" cy="774700"/>
            <a:chOff x="4143560" y="2869371"/>
            <a:chExt cx="785630" cy="773756"/>
          </a:xfrm>
        </p:grpSpPr>
        <p:sp>
          <p:nvSpPr>
            <p:cNvPr id="133" name="円/楕円 132"/>
            <p:cNvSpPr/>
            <p:nvPr/>
          </p:nvSpPr>
          <p:spPr bwMode="auto">
            <a:xfrm>
              <a:off x="4178477" y="2905840"/>
              <a:ext cx="715796" cy="713505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135" name="円/楕円 134"/>
            <p:cNvSpPr/>
            <p:nvPr/>
          </p:nvSpPr>
          <p:spPr bwMode="auto">
            <a:xfrm>
              <a:off x="4307034" y="3034270"/>
              <a:ext cx="484076" cy="483598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139" name="テキスト ボックス 25"/>
            <p:cNvSpPr txBox="1">
              <a:spLocks noChangeArrowheads="1"/>
            </p:cNvSpPr>
            <p:nvPr/>
          </p:nvSpPr>
          <p:spPr bwMode="auto">
            <a:xfrm>
              <a:off x="4514949" y="3191241"/>
              <a:ext cx="160300" cy="272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1400" b="1" i="1" kern="0" dirty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148" name="テキスト ボックス 26"/>
            <p:cNvSpPr txBox="1">
              <a:spLocks noChangeArrowheads="1"/>
            </p:cNvSpPr>
            <p:nvPr/>
          </p:nvSpPr>
          <p:spPr bwMode="auto">
            <a:xfrm>
              <a:off x="4603828" y="3340284"/>
              <a:ext cx="165062" cy="272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14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cxnSp>
          <p:nvCxnSpPr>
            <p:cNvPr id="154" name="直線矢印コネクタ 153"/>
            <p:cNvCxnSpPr/>
            <p:nvPr/>
          </p:nvCxnSpPr>
          <p:spPr>
            <a:xfrm flipV="1">
              <a:off x="4773651" y="3262591"/>
              <a:ext cx="155539" cy="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矢印コネクタ 162"/>
            <p:cNvCxnSpPr/>
            <p:nvPr/>
          </p:nvCxnSpPr>
          <p:spPr>
            <a:xfrm rot="10800000" flipH="1" flipV="1">
              <a:off x="4143560" y="3262591"/>
              <a:ext cx="166648" cy="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矢印コネクタ 170"/>
            <p:cNvCxnSpPr/>
            <p:nvPr/>
          </p:nvCxnSpPr>
          <p:spPr>
            <a:xfrm rot="16200000" flipH="1">
              <a:off x="4456307" y="2950233"/>
              <a:ext cx="166485" cy="476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矢印コネクタ 183"/>
            <p:cNvCxnSpPr/>
            <p:nvPr/>
          </p:nvCxnSpPr>
          <p:spPr>
            <a:xfrm rot="5400000">
              <a:off x="4462649" y="3563847"/>
              <a:ext cx="153799" cy="476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9" name="グループ化 61"/>
          <p:cNvGrpSpPr>
            <a:grpSpLocks/>
          </p:cNvGrpSpPr>
          <p:nvPr/>
        </p:nvGrpSpPr>
        <p:grpSpPr bwMode="auto">
          <a:xfrm>
            <a:off x="4721225" y="4708525"/>
            <a:ext cx="1050925" cy="612775"/>
            <a:chOff x="4306702" y="3034101"/>
            <a:chExt cx="860648" cy="500844"/>
          </a:xfrm>
        </p:grpSpPr>
        <p:sp>
          <p:nvSpPr>
            <p:cNvPr id="219" name="円/楕円 218"/>
            <p:cNvSpPr/>
            <p:nvPr/>
          </p:nvSpPr>
          <p:spPr bwMode="auto">
            <a:xfrm>
              <a:off x="4668122" y="3035399"/>
              <a:ext cx="499228" cy="499546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25" name="円/楕円 224"/>
            <p:cNvSpPr/>
            <p:nvPr/>
          </p:nvSpPr>
          <p:spPr bwMode="auto">
            <a:xfrm>
              <a:off x="4306702" y="3034101"/>
              <a:ext cx="484927" cy="483977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47" name="テキスト ボックス 25"/>
            <p:cNvSpPr txBox="1">
              <a:spLocks noChangeArrowheads="1"/>
            </p:cNvSpPr>
            <p:nvPr/>
          </p:nvSpPr>
          <p:spPr bwMode="auto">
            <a:xfrm>
              <a:off x="4358705" y="3126226"/>
              <a:ext cx="159909" cy="27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1400" b="1" i="1" kern="0" dirty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248" name="テキスト ボックス 26"/>
            <p:cNvSpPr txBox="1">
              <a:spLocks noChangeArrowheads="1"/>
            </p:cNvSpPr>
            <p:nvPr/>
          </p:nvSpPr>
          <p:spPr bwMode="auto">
            <a:xfrm>
              <a:off x="4906036" y="3137903"/>
              <a:ext cx="165109" cy="27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14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cxnSp>
          <p:nvCxnSpPr>
            <p:cNvPr id="249" name="直線矢印コネクタ 248"/>
            <p:cNvCxnSpPr/>
            <p:nvPr/>
          </p:nvCxnSpPr>
          <p:spPr>
            <a:xfrm flipV="1">
              <a:off x="4668122" y="3274143"/>
              <a:ext cx="154709" cy="64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20" name="グループ化 92"/>
          <p:cNvGrpSpPr>
            <a:grpSpLocks/>
          </p:cNvGrpSpPr>
          <p:nvPr/>
        </p:nvGrpSpPr>
        <p:grpSpPr bwMode="auto">
          <a:xfrm>
            <a:off x="4843463" y="5715000"/>
            <a:ext cx="796925" cy="812800"/>
            <a:chOff x="4143375" y="5072063"/>
            <a:chExt cx="796925" cy="812800"/>
          </a:xfrm>
        </p:grpSpPr>
        <p:sp>
          <p:nvSpPr>
            <p:cNvPr id="251" name="円/楕円 250"/>
            <p:cNvSpPr/>
            <p:nvPr/>
          </p:nvSpPr>
          <p:spPr bwMode="auto">
            <a:xfrm>
              <a:off x="4143375" y="5286376"/>
              <a:ext cx="785812" cy="357187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52" name="円/楕円 251"/>
            <p:cNvSpPr/>
            <p:nvPr/>
          </p:nvSpPr>
          <p:spPr bwMode="auto">
            <a:xfrm>
              <a:off x="4311650" y="5072063"/>
              <a:ext cx="474662" cy="812800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53" name="テキスト ボックス 25"/>
            <p:cNvSpPr txBox="1">
              <a:spLocks noChangeArrowheads="1"/>
            </p:cNvSpPr>
            <p:nvPr/>
          </p:nvSpPr>
          <p:spPr bwMode="auto">
            <a:xfrm>
              <a:off x="4333875" y="5405438"/>
              <a:ext cx="15875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1400" b="1" i="1" kern="0" dirty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254" name="テキスト ボックス 26"/>
            <p:cNvSpPr txBox="1">
              <a:spLocks noChangeArrowheads="1"/>
            </p:cNvSpPr>
            <p:nvPr/>
          </p:nvSpPr>
          <p:spPr bwMode="auto">
            <a:xfrm>
              <a:off x="4775200" y="5110163"/>
              <a:ext cx="1651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14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cxnSp>
          <p:nvCxnSpPr>
            <p:cNvPr id="255" name="直線矢印コネクタ 254"/>
            <p:cNvCxnSpPr/>
            <p:nvPr/>
          </p:nvCxnSpPr>
          <p:spPr bwMode="auto">
            <a:xfrm flipV="1">
              <a:off x="4773612" y="5464176"/>
              <a:ext cx="1539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線矢印コネクタ 255"/>
            <p:cNvCxnSpPr/>
            <p:nvPr/>
          </p:nvCxnSpPr>
          <p:spPr bwMode="auto">
            <a:xfrm rot="10800000" flipH="1" flipV="1">
              <a:off x="4143375" y="5464176"/>
              <a:ext cx="166687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線矢印コネクタ 256"/>
            <p:cNvCxnSpPr/>
            <p:nvPr/>
          </p:nvCxnSpPr>
          <p:spPr bwMode="auto">
            <a:xfrm rot="16200000" flipH="1">
              <a:off x="4455318" y="5152232"/>
              <a:ext cx="1666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線矢印コネクタ 257"/>
            <p:cNvCxnSpPr/>
            <p:nvPr/>
          </p:nvCxnSpPr>
          <p:spPr bwMode="auto">
            <a:xfrm rot="5400000">
              <a:off x="4461668" y="5788820"/>
              <a:ext cx="153987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21" name="グループ化 36"/>
          <p:cNvGrpSpPr>
            <a:grpSpLocks/>
          </p:cNvGrpSpPr>
          <p:nvPr/>
        </p:nvGrpSpPr>
        <p:grpSpPr bwMode="auto">
          <a:xfrm>
            <a:off x="2662238" y="5786438"/>
            <a:ext cx="820737" cy="714375"/>
            <a:chOff x="3036807" y="2905183"/>
            <a:chExt cx="820815" cy="714381"/>
          </a:xfrm>
        </p:grpSpPr>
        <p:sp>
          <p:nvSpPr>
            <p:cNvPr id="260" name="円/楕円 259"/>
            <p:cNvSpPr/>
            <p:nvPr/>
          </p:nvSpPr>
          <p:spPr>
            <a:xfrm>
              <a:off x="3036807" y="3071871"/>
              <a:ext cx="820815" cy="393703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1" name="円/楕円 260"/>
            <p:cNvSpPr/>
            <p:nvPr/>
          </p:nvSpPr>
          <p:spPr>
            <a:xfrm>
              <a:off x="3238438" y="2905183"/>
              <a:ext cx="404851" cy="71438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62" name="直線矢印コネクタ 261"/>
            <p:cNvCxnSpPr>
              <a:stCxn id="260" idx="6"/>
              <a:endCxn id="261" idx="6"/>
            </p:cNvCxnSpPr>
            <p:nvPr/>
          </p:nvCxnSpPr>
          <p:spPr>
            <a:xfrm flipH="1" flipV="1">
              <a:off x="3643290" y="3262373"/>
              <a:ext cx="214332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矢印コネクタ 262"/>
            <p:cNvCxnSpPr>
              <a:stCxn id="261" idx="2"/>
              <a:endCxn id="260" idx="2"/>
            </p:cNvCxnSpPr>
            <p:nvPr/>
          </p:nvCxnSpPr>
          <p:spPr>
            <a:xfrm rot="10800000" flipV="1">
              <a:off x="3036807" y="3262373"/>
              <a:ext cx="201631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矢印コネクタ 263"/>
            <p:cNvCxnSpPr>
              <a:stCxn id="261" idx="0"/>
              <a:endCxn id="260" idx="0"/>
            </p:cNvCxnSpPr>
            <p:nvPr/>
          </p:nvCxnSpPr>
          <p:spPr>
            <a:xfrm rot="16200000" flipH="1">
              <a:off x="3361488" y="2985352"/>
              <a:ext cx="166688" cy="63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矢印コネクタ 264"/>
            <p:cNvCxnSpPr>
              <a:stCxn id="260" idx="4"/>
              <a:endCxn id="261" idx="4"/>
            </p:cNvCxnSpPr>
            <p:nvPr/>
          </p:nvCxnSpPr>
          <p:spPr>
            <a:xfrm rot="5400000">
              <a:off x="3367838" y="3539394"/>
              <a:ext cx="153989" cy="635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05" name="テキスト ボックス 31"/>
            <p:cNvSpPr txBox="1">
              <a:spLocks noChangeArrowheads="1"/>
            </p:cNvSpPr>
            <p:nvPr/>
          </p:nvSpPr>
          <p:spPr bwMode="auto">
            <a:xfrm>
              <a:off x="3226551" y="3083874"/>
              <a:ext cx="47641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i="1">
                  <a:solidFill>
                    <a:schemeClr val="accent2"/>
                  </a:solidFill>
                  <a:latin typeface="Century Schoolbook" pitchFamily="18" charset="0"/>
                </a:rPr>
                <a:t>p</a:t>
              </a:r>
              <a:r>
                <a:rPr lang="en-US" altLang="ja-JP" sz="1400" b="1" i="1">
                  <a:latin typeface="Century Schoolbook" pitchFamily="18" charset="0"/>
                </a:rPr>
                <a:t>,</a:t>
              </a:r>
              <a:r>
                <a:rPr lang="en-US" altLang="ja-JP" sz="1400" b="1" i="1">
                  <a:solidFill>
                    <a:schemeClr val="accent1"/>
                  </a:solidFill>
                  <a:latin typeface="Century Schoolbook" pitchFamily="18" charset="0"/>
                </a:rPr>
                <a:t>n</a:t>
              </a:r>
              <a:endParaRPr lang="ja-JP" altLang="en-US" sz="1400" b="1" i="1">
                <a:solidFill>
                  <a:schemeClr val="accent1"/>
                </a:solidFill>
                <a:latin typeface="Century Schoolbook" pitchFamily="18" charset="0"/>
              </a:endParaRPr>
            </a:p>
          </p:txBody>
        </p:sp>
      </p:grpSp>
      <p:grpSp>
        <p:nvGrpSpPr>
          <p:cNvPr id="38922" name="グループ化 36"/>
          <p:cNvGrpSpPr>
            <a:grpSpLocks/>
          </p:cNvGrpSpPr>
          <p:nvPr/>
        </p:nvGrpSpPr>
        <p:grpSpPr bwMode="auto">
          <a:xfrm>
            <a:off x="3713163" y="3536950"/>
            <a:ext cx="714375" cy="714375"/>
            <a:chOff x="3083677" y="2905183"/>
            <a:chExt cx="714380" cy="714381"/>
          </a:xfrm>
        </p:grpSpPr>
        <p:sp>
          <p:nvSpPr>
            <p:cNvPr id="268" name="円/楕円 267"/>
            <p:cNvSpPr/>
            <p:nvPr/>
          </p:nvSpPr>
          <p:spPr>
            <a:xfrm>
              <a:off x="3083677" y="2905183"/>
              <a:ext cx="714380" cy="7143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prstDash val="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9" name="円/楕円 268"/>
            <p:cNvSpPr/>
            <p:nvPr/>
          </p:nvSpPr>
          <p:spPr>
            <a:xfrm>
              <a:off x="3250365" y="3071872"/>
              <a:ext cx="393703" cy="393703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70" name="直線矢印コネクタ 269"/>
            <p:cNvCxnSpPr>
              <a:stCxn id="269" idx="6"/>
              <a:endCxn id="268" idx="6"/>
            </p:cNvCxnSpPr>
            <p:nvPr/>
          </p:nvCxnSpPr>
          <p:spPr>
            <a:xfrm flipV="1">
              <a:off x="3644068" y="3262374"/>
              <a:ext cx="153989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矢印コネクタ 270"/>
            <p:cNvCxnSpPr>
              <a:stCxn id="268" idx="2"/>
              <a:endCxn id="269" idx="2"/>
            </p:cNvCxnSpPr>
            <p:nvPr/>
          </p:nvCxnSpPr>
          <p:spPr>
            <a:xfrm rot="10800000" flipH="1" flipV="1">
              <a:off x="3083677" y="3262374"/>
              <a:ext cx="1666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矢印コネクタ 271"/>
            <p:cNvCxnSpPr>
              <a:stCxn id="269" idx="4"/>
              <a:endCxn id="268" idx="4"/>
            </p:cNvCxnSpPr>
            <p:nvPr/>
          </p:nvCxnSpPr>
          <p:spPr>
            <a:xfrm rot="5400000">
              <a:off x="3367047" y="3539395"/>
              <a:ext cx="1539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右矢印 272"/>
          <p:cNvSpPr/>
          <p:nvPr/>
        </p:nvSpPr>
        <p:spPr>
          <a:xfrm rot="16200000">
            <a:off x="3968751" y="3827462"/>
            <a:ext cx="214312" cy="131763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4" name="右矢印 273"/>
          <p:cNvSpPr/>
          <p:nvPr/>
        </p:nvSpPr>
        <p:spPr>
          <a:xfrm rot="5400000" flipV="1">
            <a:off x="3957637" y="3530601"/>
            <a:ext cx="214313" cy="131762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5" name="円/楕円 274"/>
          <p:cNvSpPr/>
          <p:nvPr/>
        </p:nvSpPr>
        <p:spPr bwMode="auto">
          <a:xfrm>
            <a:off x="3959225" y="4703763"/>
            <a:ext cx="571500" cy="571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6" name="円/楕円 275"/>
          <p:cNvSpPr/>
          <p:nvPr/>
        </p:nvSpPr>
        <p:spPr bwMode="auto">
          <a:xfrm>
            <a:off x="3614738" y="4702175"/>
            <a:ext cx="571500" cy="57150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7" name="右矢印 276"/>
          <p:cNvSpPr/>
          <p:nvPr/>
        </p:nvSpPr>
        <p:spPr>
          <a:xfrm rot="16200000">
            <a:off x="3656806" y="4934744"/>
            <a:ext cx="214313" cy="130175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8" name="右矢印 277"/>
          <p:cNvSpPr/>
          <p:nvPr/>
        </p:nvSpPr>
        <p:spPr>
          <a:xfrm rot="5400000" flipV="1">
            <a:off x="4275932" y="4936331"/>
            <a:ext cx="214312" cy="130175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79" name="直線矢印コネクタ 278"/>
          <p:cNvCxnSpPr/>
          <p:nvPr/>
        </p:nvCxnSpPr>
        <p:spPr bwMode="auto">
          <a:xfrm flipV="1">
            <a:off x="4033838" y="5000625"/>
            <a:ext cx="188912" cy="793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30" name="グループ化 93"/>
          <p:cNvGrpSpPr>
            <a:grpSpLocks/>
          </p:cNvGrpSpPr>
          <p:nvPr/>
        </p:nvGrpSpPr>
        <p:grpSpPr bwMode="auto">
          <a:xfrm>
            <a:off x="3713163" y="5715000"/>
            <a:ext cx="785812" cy="812800"/>
            <a:chOff x="4143375" y="5072063"/>
            <a:chExt cx="785813" cy="812800"/>
          </a:xfrm>
        </p:grpSpPr>
        <p:sp>
          <p:nvSpPr>
            <p:cNvPr id="281" name="円/楕円 280"/>
            <p:cNvSpPr/>
            <p:nvPr/>
          </p:nvSpPr>
          <p:spPr bwMode="auto">
            <a:xfrm>
              <a:off x="4143375" y="5286376"/>
              <a:ext cx="785813" cy="35718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82" name="円/楕円 281"/>
            <p:cNvSpPr/>
            <p:nvPr/>
          </p:nvSpPr>
          <p:spPr bwMode="auto">
            <a:xfrm>
              <a:off x="4311650" y="5072063"/>
              <a:ext cx="474663" cy="812800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cxnSp>
          <p:nvCxnSpPr>
            <p:cNvPr id="283" name="直線矢印コネクタ 282"/>
            <p:cNvCxnSpPr/>
            <p:nvPr/>
          </p:nvCxnSpPr>
          <p:spPr bwMode="auto">
            <a:xfrm flipV="1">
              <a:off x="4773613" y="5464176"/>
              <a:ext cx="1539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矢印コネクタ 283"/>
            <p:cNvCxnSpPr/>
            <p:nvPr/>
          </p:nvCxnSpPr>
          <p:spPr bwMode="auto">
            <a:xfrm rot="10800000" flipH="1" flipV="1">
              <a:off x="4143375" y="5464176"/>
              <a:ext cx="166687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矢印コネクタ 284"/>
            <p:cNvCxnSpPr/>
            <p:nvPr/>
          </p:nvCxnSpPr>
          <p:spPr bwMode="auto">
            <a:xfrm rot="16200000" flipH="1">
              <a:off x="4455319" y="5152232"/>
              <a:ext cx="1666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矢印コネクタ 285"/>
            <p:cNvCxnSpPr/>
            <p:nvPr/>
          </p:nvCxnSpPr>
          <p:spPr bwMode="auto">
            <a:xfrm rot="5400000">
              <a:off x="4461669" y="5788820"/>
              <a:ext cx="153987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右矢印 286"/>
          <p:cNvSpPr/>
          <p:nvPr/>
        </p:nvSpPr>
        <p:spPr>
          <a:xfrm rot="16200000">
            <a:off x="3886200" y="6245225"/>
            <a:ext cx="214313" cy="131763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8" name="右矢印 287"/>
          <p:cNvSpPr/>
          <p:nvPr/>
        </p:nvSpPr>
        <p:spPr>
          <a:xfrm rot="5400000" flipV="1">
            <a:off x="4375151" y="5827712"/>
            <a:ext cx="214312" cy="131763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8933" name="グループ化 52"/>
          <p:cNvGrpSpPr>
            <a:grpSpLocks/>
          </p:cNvGrpSpPr>
          <p:nvPr/>
        </p:nvGrpSpPr>
        <p:grpSpPr bwMode="auto">
          <a:xfrm>
            <a:off x="5983288" y="3429000"/>
            <a:ext cx="785812" cy="846138"/>
            <a:chOff x="4143560" y="2798020"/>
            <a:chExt cx="785630" cy="845106"/>
          </a:xfrm>
        </p:grpSpPr>
        <p:sp>
          <p:nvSpPr>
            <p:cNvPr id="290" name="円/楕円 289"/>
            <p:cNvSpPr/>
            <p:nvPr/>
          </p:nvSpPr>
          <p:spPr bwMode="auto">
            <a:xfrm>
              <a:off x="4178477" y="2905838"/>
              <a:ext cx="715796" cy="713504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91" name="円/楕円 290"/>
            <p:cNvSpPr/>
            <p:nvPr/>
          </p:nvSpPr>
          <p:spPr bwMode="auto">
            <a:xfrm>
              <a:off x="4307034" y="3034270"/>
              <a:ext cx="484076" cy="483596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292" name="テキスト ボックス 25"/>
            <p:cNvSpPr txBox="1">
              <a:spLocks noChangeArrowheads="1"/>
            </p:cNvSpPr>
            <p:nvPr/>
          </p:nvSpPr>
          <p:spPr bwMode="auto">
            <a:xfrm>
              <a:off x="4346713" y="3072323"/>
              <a:ext cx="160300" cy="272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1400" b="1" i="1" kern="0" dirty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293" name="テキスト ボックス 26"/>
            <p:cNvSpPr txBox="1">
              <a:spLocks noChangeArrowheads="1"/>
            </p:cNvSpPr>
            <p:nvPr/>
          </p:nvSpPr>
          <p:spPr bwMode="auto">
            <a:xfrm>
              <a:off x="4311796" y="2798020"/>
              <a:ext cx="165062" cy="272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14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cxnSp>
          <p:nvCxnSpPr>
            <p:cNvPr id="294" name="直線矢印コネクタ 293"/>
            <p:cNvCxnSpPr/>
            <p:nvPr/>
          </p:nvCxnSpPr>
          <p:spPr>
            <a:xfrm flipV="1">
              <a:off x="4773651" y="3262591"/>
              <a:ext cx="155539" cy="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矢印コネクタ 294"/>
            <p:cNvCxnSpPr/>
            <p:nvPr/>
          </p:nvCxnSpPr>
          <p:spPr>
            <a:xfrm rot="10800000" flipH="1" flipV="1">
              <a:off x="4143560" y="3262591"/>
              <a:ext cx="166648" cy="63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矢印コネクタ 295"/>
            <p:cNvCxnSpPr/>
            <p:nvPr/>
          </p:nvCxnSpPr>
          <p:spPr>
            <a:xfrm rot="5400000">
              <a:off x="4462649" y="3563845"/>
              <a:ext cx="153800" cy="476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右矢印 296"/>
          <p:cNvSpPr/>
          <p:nvPr/>
        </p:nvSpPr>
        <p:spPr>
          <a:xfrm rot="16200000">
            <a:off x="6357938" y="3827463"/>
            <a:ext cx="214312" cy="131762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98" name="右矢印 297"/>
          <p:cNvSpPr/>
          <p:nvPr/>
        </p:nvSpPr>
        <p:spPr>
          <a:xfrm rot="5400000" flipV="1">
            <a:off x="6346826" y="3506787"/>
            <a:ext cx="214312" cy="131763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936" name="テキスト ボックス 115"/>
          <p:cNvSpPr txBox="1">
            <a:spLocks noChangeArrowheads="1"/>
          </p:cNvSpPr>
          <p:nvPr/>
        </p:nvSpPr>
        <p:spPr bwMode="auto">
          <a:xfrm>
            <a:off x="6015038" y="4286250"/>
            <a:ext cx="754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IVSMR</a:t>
            </a:r>
            <a:endParaRPr lang="ja-JP" altLang="en-US" sz="1400"/>
          </a:p>
        </p:txBody>
      </p:sp>
      <p:sp>
        <p:nvSpPr>
          <p:cNvPr id="38937" name="テキスト ボックス 116"/>
          <p:cNvSpPr txBox="1">
            <a:spLocks noChangeArrowheads="1"/>
          </p:cNvSpPr>
          <p:nvPr/>
        </p:nvSpPr>
        <p:spPr bwMode="auto">
          <a:xfrm>
            <a:off x="2681288" y="4273550"/>
            <a:ext cx="773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ISGMR</a:t>
            </a:r>
            <a:endParaRPr lang="ja-JP" altLang="en-US" sz="1400"/>
          </a:p>
        </p:txBody>
      </p:sp>
      <p:sp>
        <p:nvSpPr>
          <p:cNvPr id="38938" name="テキスト ボックス 117"/>
          <p:cNvSpPr txBox="1">
            <a:spLocks noChangeArrowheads="1"/>
          </p:cNvSpPr>
          <p:nvPr/>
        </p:nvSpPr>
        <p:spPr bwMode="auto">
          <a:xfrm>
            <a:off x="4841875" y="4286250"/>
            <a:ext cx="773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IVGMR</a:t>
            </a:r>
            <a:endParaRPr lang="ja-JP" altLang="en-US" sz="1400"/>
          </a:p>
        </p:txBody>
      </p:sp>
      <p:sp>
        <p:nvSpPr>
          <p:cNvPr id="38939" name="テキスト ボックス 118"/>
          <p:cNvSpPr txBox="1">
            <a:spLocks noChangeArrowheads="1"/>
          </p:cNvSpPr>
          <p:nvPr/>
        </p:nvSpPr>
        <p:spPr bwMode="auto">
          <a:xfrm>
            <a:off x="3724275" y="4286250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ISSMR</a:t>
            </a:r>
            <a:endParaRPr lang="ja-JP" altLang="en-US" sz="1400"/>
          </a:p>
        </p:txBody>
      </p:sp>
      <p:sp>
        <p:nvSpPr>
          <p:cNvPr id="38940" name="テキスト ボックス 119"/>
          <p:cNvSpPr txBox="1">
            <a:spLocks noChangeArrowheads="1"/>
          </p:cNvSpPr>
          <p:nvPr/>
        </p:nvSpPr>
        <p:spPr bwMode="auto">
          <a:xfrm>
            <a:off x="4838700" y="5286375"/>
            <a:ext cx="754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IVGDR</a:t>
            </a:r>
            <a:endParaRPr lang="ja-JP" altLang="en-US" sz="1400"/>
          </a:p>
        </p:txBody>
      </p:sp>
      <p:sp>
        <p:nvSpPr>
          <p:cNvPr id="38941" name="テキスト ボックス 120"/>
          <p:cNvSpPr txBox="1">
            <a:spLocks noChangeArrowheads="1"/>
          </p:cNvSpPr>
          <p:nvPr/>
        </p:nvSpPr>
        <p:spPr bwMode="auto">
          <a:xfrm>
            <a:off x="4838700" y="6488113"/>
            <a:ext cx="763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IVGQR</a:t>
            </a:r>
            <a:endParaRPr lang="ja-JP" altLang="en-US" sz="1400"/>
          </a:p>
        </p:txBody>
      </p:sp>
      <p:sp>
        <p:nvSpPr>
          <p:cNvPr id="38942" name="テキスト ボックス 121"/>
          <p:cNvSpPr txBox="1">
            <a:spLocks noChangeArrowheads="1"/>
          </p:cNvSpPr>
          <p:nvPr/>
        </p:nvSpPr>
        <p:spPr bwMode="auto">
          <a:xfrm>
            <a:off x="2681288" y="6489700"/>
            <a:ext cx="763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ISGQR</a:t>
            </a:r>
            <a:endParaRPr lang="ja-JP" altLang="en-US" sz="1400"/>
          </a:p>
        </p:txBody>
      </p:sp>
      <p:sp>
        <p:nvSpPr>
          <p:cNvPr id="38943" name="テキスト ボックス 122"/>
          <p:cNvSpPr txBox="1">
            <a:spLocks noChangeArrowheads="1"/>
          </p:cNvSpPr>
          <p:nvPr/>
        </p:nvSpPr>
        <p:spPr bwMode="auto">
          <a:xfrm>
            <a:off x="3708400" y="6489700"/>
            <a:ext cx="744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ISSQR</a:t>
            </a:r>
            <a:endParaRPr lang="ja-JP" altLang="en-US" sz="1400"/>
          </a:p>
        </p:txBody>
      </p:sp>
      <p:sp>
        <p:nvSpPr>
          <p:cNvPr id="38944" name="テキスト ボックス 123"/>
          <p:cNvSpPr txBox="1">
            <a:spLocks noChangeArrowheads="1"/>
          </p:cNvSpPr>
          <p:nvPr/>
        </p:nvSpPr>
        <p:spPr bwMode="auto">
          <a:xfrm>
            <a:off x="3708400" y="5286375"/>
            <a:ext cx="735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ISSDR</a:t>
            </a:r>
          </a:p>
        </p:txBody>
      </p:sp>
      <p:sp>
        <p:nvSpPr>
          <p:cNvPr id="38945" name="テキスト ボックス 124"/>
          <p:cNvSpPr txBox="1">
            <a:spLocks noChangeArrowheads="1"/>
          </p:cNvSpPr>
          <p:nvPr/>
        </p:nvSpPr>
        <p:spPr bwMode="auto">
          <a:xfrm>
            <a:off x="1679575" y="3738563"/>
            <a:ext cx="658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L=0</a:t>
            </a:r>
            <a:endParaRPr lang="ja-JP" altLang="en-US" sz="1600"/>
          </a:p>
        </p:txBody>
      </p:sp>
      <p:sp>
        <p:nvSpPr>
          <p:cNvPr id="38946" name="テキスト ボックス 125"/>
          <p:cNvSpPr txBox="1">
            <a:spLocks noChangeArrowheads="1"/>
          </p:cNvSpPr>
          <p:nvPr/>
        </p:nvSpPr>
        <p:spPr bwMode="auto">
          <a:xfrm>
            <a:off x="1681163" y="4857750"/>
            <a:ext cx="658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L=1</a:t>
            </a:r>
            <a:endParaRPr lang="ja-JP" altLang="en-US" sz="1600"/>
          </a:p>
        </p:txBody>
      </p:sp>
      <p:sp>
        <p:nvSpPr>
          <p:cNvPr id="38947" name="テキスト ボックス 126"/>
          <p:cNvSpPr txBox="1">
            <a:spLocks noChangeArrowheads="1"/>
          </p:cNvSpPr>
          <p:nvPr/>
        </p:nvSpPr>
        <p:spPr bwMode="auto">
          <a:xfrm>
            <a:off x="1677988" y="5988050"/>
            <a:ext cx="658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L=2</a:t>
            </a:r>
            <a:endParaRPr lang="ja-JP" altLang="en-US" sz="1600"/>
          </a:p>
        </p:txBody>
      </p:sp>
      <p:sp>
        <p:nvSpPr>
          <p:cNvPr id="38948" name="テキスト ボックス 127"/>
          <p:cNvSpPr txBox="1">
            <a:spLocks noChangeArrowheads="1"/>
          </p:cNvSpPr>
          <p:nvPr/>
        </p:nvSpPr>
        <p:spPr bwMode="auto">
          <a:xfrm>
            <a:off x="2709863" y="3059113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S=0</a:t>
            </a:r>
          </a:p>
        </p:txBody>
      </p:sp>
      <p:sp>
        <p:nvSpPr>
          <p:cNvPr id="38949" name="テキスト ボックス 128"/>
          <p:cNvSpPr txBox="1">
            <a:spLocks noChangeArrowheads="1"/>
          </p:cNvSpPr>
          <p:nvPr/>
        </p:nvSpPr>
        <p:spPr bwMode="auto">
          <a:xfrm>
            <a:off x="4892675" y="305593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S=0</a:t>
            </a:r>
          </a:p>
        </p:txBody>
      </p:sp>
      <p:sp>
        <p:nvSpPr>
          <p:cNvPr id="38950" name="テキスト ボックス 129"/>
          <p:cNvSpPr txBox="1">
            <a:spLocks noChangeArrowheads="1"/>
          </p:cNvSpPr>
          <p:nvPr/>
        </p:nvSpPr>
        <p:spPr bwMode="auto">
          <a:xfrm>
            <a:off x="3714750" y="3055938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S=1</a:t>
            </a:r>
          </a:p>
        </p:txBody>
      </p:sp>
      <p:sp>
        <p:nvSpPr>
          <p:cNvPr id="38951" name="テキスト ボックス 130"/>
          <p:cNvSpPr txBox="1">
            <a:spLocks noChangeArrowheads="1"/>
          </p:cNvSpPr>
          <p:nvPr/>
        </p:nvSpPr>
        <p:spPr bwMode="auto">
          <a:xfrm>
            <a:off x="6035675" y="3059113"/>
            <a:ext cx="6794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S=1</a:t>
            </a:r>
          </a:p>
        </p:txBody>
      </p:sp>
      <p:grpSp>
        <p:nvGrpSpPr>
          <p:cNvPr id="38952" name="グループ化 61"/>
          <p:cNvGrpSpPr>
            <a:grpSpLocks/>
          </p:cNvGrpSpPr>
          <p:nvPr/>
        </p:nvGrpSpPr>
        <p:grpSpPr bwMode="auto">
          <a:xfrm>
            <a:off x="5910263" y="4714875"/>
            <a:ext cx="1050925" cy="612775"/>
            <a:chOff x="4306702" y="3034101"/>
            <a:chExt cx="860648" cy="500844"/>
          </a:xfrm>
        </p:grpSpPr>
        <p:sp>
          <p:nvSpPr>
            <p:cNvPr id="316" name="円/楕円 315"/>
            <p:cNvSpPr/>
            <p:nvPr/>
          </p:nvSpPr>
          <p:spPr bwMode="auto">
            <a:xfrm>
              <a:off x="4668122" y="3035399"/>
              <a:ext cx="499228" cy="499546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317" name="円/楕円 316"/>
            <p:cNvSpPr/>
            <p:nvPr/>
          </p:nvSpPr>
          <p:spPr bwMode="auto">
            <a:xfrm>
              <a:off x="4306702" y="3034101"/>
              <a:ext cx="484927" cy="483977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318" name="テキスト ボックス 25"/>
            <p:cNvSpPr txBox="1">
              <a:spLocks noChangeArrowheads="1"/>
            </p:cNvSpPr>
            <p:nvPr/>
          </p:nvSpPr>
          <p:spPr bwMode="auto">
            <a:xfrm>
              <a:off x="4358705" y="3126226"/>
              <a:ext cx="159909" cy="27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1400" b="1" i="1" kern="0" dirty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319" name="テキスト ボックス 26"/>
            <p:cNvSpPr txBox="1">
              <a:spLocks noChangeArrowheads="1"/>
            </p:cNvSpPr>
            <p:nvPr/>
          </p:nvSpPr>
          <p:spPr bwMode="auto">
            <a:xfrm>
              <a:off x="4906035" y="3137903"/>
              <a:ext cx="165110" cy="27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14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cxnSp>
          <p:nvCxnSpPr>
            <p:cNvPr id="320" name="直線矢印コネクタ 319"/>
            <p:cNvCxnSpPr/>
            <p:nvPr/>
          </p:nvCxnSpPr>
          <p:spPr>
            <a:xfrm flipV="1">
              <a:off x="4668122" y="3274143"/>
              <a:ext cx="154708" cy="64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53" name="グループ化 92"/>
          <p:cNvGrpSpPr>
            <a:grpSpLocks/>
          </p:cNvGrpSpPr>
          <p:nvPr/>
        </p:nvGrpSpPr>
        <p:grpSpPr bwMode="auto">
          <a:xfrm>
            <a:off x="6032500" y="5721350"/>
            <a:ext cx="796925" cy="812800"/>
            <a:chOff x="4143375" y="5072063"/>
            <a:chExt cx="796925" cy="812800"/>
          </a:xfrm>
        </p:grpSpPr>
        <p:sp>
          <p:nvSpPr>
            <p:cNvPr id="322" name="円/楕円 321"/>
            <p:cNvSpPr/>
            <p:nvPr/>
          </p:nvSpPr>
          <p:spPr bwMode="auto">
            <a:xfrm>
              <a:off x="4143375" y="5286376"/>
              <a:ext cx="785813" cy="357187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323" name="円/楕円 322"/>
            <p:cNvSpPr/>
            <p:nvPr/>
          </p:nvSpPr>
          <p:spPr bwMode="auto">
            <a:xfrm>
              <a:off x="4311650" y="5072063"/>
              <a:ext cx="474663" cy="812800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324" name="テキスト ボックス 25"/>
            <p:cNvSpPr txBox="1">
              <a:spLocks noChangeArrowheads="1"/>
            </p:cNvSpPr>
            <p:nvPr/>
          </p:nvSpPr>
          <p:spPr bwMode="auto">
            <a:xfrm>
              <a:off x="4333875" y="5405438"/>
              <a:ext cx="15875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1400" b="1" i="1" kern="0" dirty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325" name="テキスト ボックス 26"/>
            <p:cNvSpPr txBox="1">
              <a:spLocks noChangeArrowheads="1"/>
            </p:cNvSpPr>
            <p:nvPr/>
          </p:nvSpPr>
          <p:spPr bwMode="auto">
            <a:xfrm>
              <a:off x="4775200" y="5110163"/>
              <a:ext cx="1651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4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14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cxnSp>
          <p:nvCxnSpPr>
            <p:cNvPr id="326" name="直線矢印コネクタ 325"/>
            <p:cNvCxnSpPr/>
            <p:nvPr/>
          </p:nvCxnSpPr>
          <p:spPr bwMode="auto">
            <a:xfrm flipV="1">
              <a:off x="4773613" y="5464176"/>
              <a:ext cx="153987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矢印コネクタ 326"/>
            <p:cNvCxnSpPr/>
            <p:nvPr/>
          </p:nvCxnSpPr>
          <p:spPr bwMode="auto">
            <a:xfrm rot="10800000" flipH="1" flipV="1">
              <a:off x="4143375" y="5464176"/>
              <a:ext cx="1666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矢印コネクタ 327"/>
            <p:cNvCxnSpPr/>
            <p:nvPr/>
          </p:nvCxnSpPr>
          <p:spPr bwMode="auto">
            <a:xfrm rot="16200000" flipH="1">
              <a:off x="4455319" y="5152232"/>
              <a:ext cx="166688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矢印コネクタ 328"/>
            <p:cNvCxnSpPr/>
            <p:nvPr/>
          </p:nvCxnSpPr>
          <p:spPr bwMode="auto">
            <a:xfrm rot="5400000">
              <a:off x="4461669" y="5788820"/>
              <a:ext cx="153987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0" name="右矢印 329"/>
          <p:cNvSpPr/>
          <p:nvPr/>
        </p:nvSpPr>
        <p:spPr>
          <a:xfrm rot="16200000">
            <a:off x="6132512" y="4959351"/>
            <a:ext cx="214313" cy="131762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1" name="右矢印 330"/>
          <p:cNvSpPr/>
          <p:nvPr/>
        </p:nvSpPr>
        <p:spPr>
          <a:xfrm rot="5400000" flipV="1">
            <a:off x="6548437" y="4959351"/>
            <a:ext cx="214313" cy="131762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2" name="右矢印 331"/>
          <p:cNvSpPr/>
          <p:nvPr/>
        </p:nvSpPr>
        <p:spPr>
          <a:xfrm rot="16200000">
            <a:off x="6407150" y="6184900"/>
            <a:ext cx="214313" cy="131763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3" name="右矢印 332"/>
          <p:cNvSpPr/>
          <p:nvPr/>
        </p:nvSpPr>
        <p:spPr>
          <a:xfrm rot="16200000" flipH="1" flipV="1">
            <a:off x="6846888" y="5862638"/>
            <a:ext cx="214312" cy="131762"/>
          </a:xfrm>
          <a:prstGeom prst="rightArrow">
            <a:avLst>
              <a:gd name="adj1" fmla="val 0"/>
              <a:gd name="adj2" fmla="val 987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8958" name="テキスト ボックス 123"/>
          <p:cNvSpPr txBox="1">
            <a:spLocks noChangeArrowheads="1"/>
          </p:cNvSpPr>
          <p:nvPr/>
        </p:nvSpPr>
        <p:spPr bwMode="auto">
          <a:xfrm>
            <a:off x="6049963" y="5286375"/>
            <a:ext cx="735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IVSDR</a:t>
            </a:r>
          </a:p>
        </p:txBody>
      </p:sp>
      <p:sp>
        <p:nvSpPr>
          <p:cNvPr id="38959" name="テキスト ボックス 123"/>
          <p:cNvSpPr txBox="1">
            <a:spLocks noChangeArrowheads="1"/>
          </p:cNvSpPr>
          <p:nvPr/>
        </p:nvSpPr>
        <p:spPr bwMode="auto">
          <a:xfrm>
            <a:off x="6029325" y="6488113"/>
            <a:ext cx="744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IVSQR</a:t>
            </a:r>
          </a:p>
        </p:txBody>
      </p:sp>
      <p:cxnSp>
        <p:nvCxnSpPr>
          <p:cNvPr id="336" name="直線コネクタ 335"/>
          <p:cNvCxnSpPr/>
          <p:nvPr/>
        </p:nvCxnSpPr>
        <p:spPr>
          <a:xfrm rot="5400000">
            <a:off x="551657" y="4814094"/>
            <a:ext cx="39290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/>
          <p:cNvCxnSpPr/>
          <p:nvPr/>
        </p:nvCxnSpPr>
        <p:spPr>
          <a:xfrm>
            <a:off x="1614488" y="3402013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62" name="テキスト ボックス 116"/>
          <p:cNvSpPr txBox="1">
            <a:spLocks noChangeArrowheads="1"/>
          </p:cNvSpPr>
          <p:nvPr/>
        </p:nvSpPr>
        <p:spPr bwMode="auto">
          <a:xfrm>
            <a:off x="1557338" y="4010025"/>
            <a:ext cx="958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(monopole)</a:t>
            </a:r>
            <a:endParaRPr lang="ja-JP" altLang="en-US" sz="1200"/>
          </a:p>
        </p:txBody>
      </p:sp>
      <p:sp>
        <p:nvSpPr>
          <p:cNvPr id="38963" name="テキスト ボックス 129"/>
          <p:cNvSpPr txBox="1">
            <a:spLocks noChangeArrowheads="1"/>
          </p:cNvSpPr>
          <p:nvPr/>
        </p:nvSpPr>
        <p:spPr bwMode="auto">
          <a:xfrm>
            <a:off x="1677988" y="5116513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(dipole)</a:t>
            </a:r>
            <a:endParaRPr lang="ja-JP" altLang="en-US" sz="1200"/>
          </a:p>
        </p:txBody>
      </p:sp>
      <p:sp>
        <p:nvSpPr>
          <p:cNvPr id="38964" name="テキスト ボックス 130"/>
          <p:cNvSpPr txBox="1">
            <a:spLocks noChangeArrowheads="1"/>
          </p:cNvSpPr>
          <p:nvPr/>
        </p:nvSpPr>
        <p:spPr bwMode="auto">
          <a:xfrm>
            <a:off x="1500188" y="6251575"/>
            <a:ext cx="1052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/>
              <a:t>(quadrupole)</a:t>
            </a:r>
            <a:endParaRPr lang="ja-JP" altLang="en-US" sz="1200"/>
          </a:p>
        </p:txBody>
      </p:sp>
      <p:sp>
        <p:nvSpPr>
          <p:cNvPr id="38965" name="正方形/長方形 131"/>
          <p:cNvSpPr>
            <a:spLocks noChangeArrowheads="1"/>
          </p:cNvSpPr>
          <p:nvPr/>
        </p:nvSpPr>
        <p:spPr bwMode="auto">
          <a:xfrm>
            <a:off x="2813050" y="2778125"/>
            <a:ext cx="1535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isoscalar </a:t>
            </a:r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T=0</a:t>
            </a:r>
            <a:endParaRPr lang="ja-JP" altLang="en-US" sz="1600"/>
          </a:p>
        </p:txBody>
      </p:sp>
      <p:sp>
        <p:nvSpPr>
          <p:cNvPr id="38966" name="正方形/長方形 135"/>
          <p:cNvSpPr>
            <a:spLocks noChangeArrowheads="1"/>
          </p:cNvSpPr>
          <p:nvPr/>
        </p:nvSpPr>
        <p:spPr bwMode="auto">
          <a:xfrm>
            <a:off x="5056188" y="2776538"/>
            <a:ext cx="1546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isovector </a:t>
            </a:r>
            <a:r>
              <a:rPr lang="en-US" altLang="ja-JP" sz="1600">
                <a:latin typeface="Symbol" pitchFamily="18" charset="2"/>
              </a:rPr>
              <a:t>D</a:t>
            </a:r>
            <a:r>
              <a:rPr lang="en-US" altLang="ja-JP" sz="1600"/>
              <a:t>T=1</a:t>
            </a:r>
            <a:endParaRPr lang="ja-JP" altLang="en-US" sz="1600"/>
          </a:p>
        </p:txBody>
      </p:sp>
      <p:sp>
        <p:nvSpPr>
          <p:cNvPr id="349" name="テキスト ボックス 348"/>
          <p:cNvSpPr txBox="1"/>
          <p:nvPr/>
        </p:nvSpPr>
        <p:spPr>
          <a:xfrm>
            <a:off x="7167563" y="3392488"/>
            <a:ext cx="1047750" cy="1354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isovector</a:t>
            </a:r>
          </a:p>
          <a:p>
            <a:pPr algn="ctr">
              <a:defRPr/>
            </a:pP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spin</a:t>
            </a:r>
          </a:p>
          <a:p>
            <a:pPr algn="ctr">
              <a:defRPr/>
            </a:pP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monopole</a:t>
            </a:r>
          </a:p>
          <a:p>
            <a:pPr algn="ctr">
              <a:defRPr/>
            </a:pP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resonance</a:t>
            </a:r>
          </a:p>
          <a:p>
            <a:pPr algn="ctr">
              <a:defRPr/>
            </a:pPr>
            <a:r>
              <a:rPr lang="en-US" altLang="ja-JP" sz="1600" i="1" dirty="0">
                <a:solidFill>
                  <a:srgbClr val="FF0000"/>
                </a:solidFill>
                <a:latin typeface="+mn-lt"/>
              </a:rPr>
              <a:t>(IVSMR)</a:t>
            </a:r>
            <a:endParaRPr lang="ja-JP" altLang="en-US" sz="16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グループ化 89"/>
          <p:cNvGrpSpPr>
            <a:grpSpLocks/>
          </p:cNvGrpSpPr>
          <p:nvPr/>
        </p:nvGrpSpPr>
        <p:grpSpPr bwMode="auto">
          <a:xfrm>
            <a:off x="423863" y="3133725"/>
            <a:ext cx="8012112" cy="3463925"/>
            <a:chOff x="1060107" y="2928934"/>
            <a:chExt cx="8012488" cy="3463635"/>
          </a:xfrm>
        </p:grpSpPr>
        <p:sp>
          <p:nvSpPr>
            <p:cNvPr id="2" name="テキスト ボックス 7"/>
            <p:cNvSpPr txBox="1">
              <a:spLocks noChangeArrowheads="1"/>
            </p:cNvSpPr>
            <p:nvPr/>
          </p:nvSpPr>
          <p:spPr bwMode="auto">
            <a:xfrm>
              <a:off x="1120435" y="3435305"/>
              <a:ext cx="7952160" cy="280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ja-JP" altLang="en-US" sz="1600" dirty="0">
                  <a:solidFill>
                    <a:srgbClr val="3333FF"/>
                  </a:solidFill>
                  <a:latin typeface="+mn-lt"/>
                </a:rPr>
                <a:t> </a:t>
              </a:r>
              <a:r>
                <a:rPr lang="en-US" altLang="ja-JP" sz="1600" dirty="0">
                  <a:solidFill>
                    <a:srgbClr val="3333FF"/>
                  </a:solidFill>
                  <a:latin typeface="+mn-lt"/>
                </a:rPr>
                <a:t>Shed light on the role of the spin-</a:t>
              </a:r>
              <a:r>
                <a:rPr lang="en-US" altLang="ja-JP" sz="1600" dirty="0" err="1">
                  <a:solidFill>
                    <a:srgbClr val="3333FF"/>
                  </a:solidFill>
                  <a:latin typeface="+mn-lt"/>
                </a:rPr>
                <a:t>isospin</a:t>
              </a:r>
              <a:r>
                <a:rPr lang="en-US" altLang="ja-JP" sz="1600" dirty="0">
                  <a:solidFill>
                    <a:srgbClr val="3333FF"/>
                  </a:solidFill>
                  <a:latin typeface="+mn-lt"/>
                </a:rPr>
                <a:t> degrees of freedom in nuclear matter</a:t>
              </a:r>
              <a:br>
                <a:rPr lang="en-US" altLang="ja-JP" sz="1600" dirty="0">
                  <a:solidFill>
                    <a:srgbClr val="3333FF"/>
                  </a:solidFill>
                  <a:latin typeface="+mn-lt"/>
                </a:rPr>
              </a:br>
              <a:r>
                <a:rPr lang="ja-JP" altLang="en-US" sz="1600" dirty="0">
                  <a:solidFill>
                    <a:srgbClr val="3333FF"/>
                  </a:solidFill>
                  <a:latin typeface="+mn-lt"/>
                </a:rPr>
                <a:t>　 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sym typeface="Wingdings" pitchFamily="2" charset="2"/>
                </a:rPr>
                <a:t> unexplored region</a:t>
              </a:r>
              <a:endParaRPr lang="en-US" altLang="ja-JP" sz="1600" dirty="0">
                <a:solidFill>
                  <a:srgbClr val="3333FF"/>
                </a:solidFill>
                <a:latin typeface="+mn-lt"/>
              </a:endParaRPr>
            </a:p>
            <a:p>
              <a:pPr>
                <a:buFont typeface="Arial" pitchFamily="34" charset="0"/>
                <a:buChar char="•"/>
                <a:defRPr/>
              </a:pPr>
              <a:endParaRPr lang="en-US" altLang="ja-JP" sz="1600" dirty="0">
                <a:solidFill>
                  <a:srgbClr val="3333FF"/>
                </a:solidFill>
                <a:latin typeface="+mn-lt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ja-JP" altLang="en-US" sz="1600" dirty="0">
                  <a:solidFill>
                    <a:srgbClr val="3333FF"/>
                  </a:solidFill>
                  <a:latin typeface="+mn-lt"/>
                </a:rPr>
                <a:t> </a:t>
              </a:r>
              <a:r>
                <a:rPr lang="en-US" altLang="ja-JP" sz="1600" dirty="0">
                  <a:solidFill>
                    <a:srgbClr val="3333FF"/>
                  </a:solidFill>
                  <a:latin typeface="+mn-lt"/>
                </a:rPr>
                <a:t>Test of the microscopic description of the nuclear structure</a:t>
              </a:r>
              <a:r>
                <a:rPr lang="en-US" altLang="ja-JP" sz="1600" dirty="0">
                  <a:solidFill>
                    <a:schemeClr val="accent1"/>
                  </a:solidFill>
                  <a:latin typeface="+mn-lt"/>
                  <a:ea typeface="+mn-ea"/>
                </a:rPr>
                <a:t/>
              </a:r>
              <a:br>
                <a:rPr lang="en-US" altLang="ja-JP" sz="1600" dirty="0">
                  <a:solidFill>
                    <a:schemeClr val="accent1"/>
                  </a:solidFill>
                  <a:latin typeface="+mn-lt"/>
                  <a:ea typeface="+mn-ea"/>
                </a:rPr>
              </a:br>
              <a:r>
                <a:rPr lang="ja-JP" altLang="en-US" sz="1600" dirty="0">
                  <a:solidFill>
                    <a:srgbClr val="000000"/>
                  </a:solidFill>
                  <a:latin typeface="+mn-lt"/>
                </a:rPr>
                <a:t>    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sym typeface="Wingdings" pitchFamily="2" charset="2"/>
                </a:rPr>
                <a:t> the effective N-N interaction in nuclei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</a:rPr>
                <a:t>, especially the </a:t>
              </a:r>
              <a:r>
                <a:rPr lang="en-US" altLang="ja-JP" sz="1600" dirty="0">
                  <a:solidFill>
                    <a:srgbClr val="000000"/>
                  </a:solidFill>
                  <a:latin typeface="Symbol" pitchFamily="18" charset="2"/>
                </a:rPr>
                <a:t>st</a:t>
              </a:r>
              <a:r>
                <a:rPr lang="ja-JP" altLang="en-US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</a:rPr>
                <a:t>channel</a:t>
              </a:r>
              <a:endParaRPr lang="en-US" altLang="ja-JP" sz="1600" dirty="0">
                <a:solidFill>
                  <a:schemeClr val="accent1"/>
                </a:solidFill>
                <a:latin typeface="+mn-lt"/>
                <a:ea typeface="+mn-ea"/>
              </a:endParaRPr>
            </a:p>
            <a:p>
              <a:pPr>
                <a:buFont typeface="Arial" pitchFamily="34" charset="0"/>
                <a:buChar char="•"/>
                <a:defRPr/>
              </a:pPr>
              <a:endParaRPr lang="en-US" altLang="ja-JP" sz="1600" dirty="0">
                <a:solidFill>
                  <a:srgbClr val="000000"/>
                </a:solidFill>
                <a:latin typeface="+mn-lt"/>
                <a:ea typeface="+mn-ea"/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ja-JP" sz="1600" dirty="0">
                  <a:solidFill>
                    <a:srgbClr val="3333FF"/>
                  </a:solidFill>
                  <a:latin typeface="+mn-lt"/>
                  <a:ea typeface="+mn-ea"/>
                </a:rPr>
                <a:t>Model independent sum-rule</a:t>
              </a:r>
              <a:r>
                <a:rPr lang="ja-JP" altLang="en-US" sz="1600" dirty="0">
                  <a:solidFill>
                    <a:srgbClr val="3333FF"/>
                  </a:solidFill>
                  <a:latin typeface="+mn-lt"/>
                  <a:ea typeface="+mn-ea"/>
                </a:rPr>
                <a:t> </a:t>
              </a:r>
              <a:r>
                <a:rPr lang="en-US" altLang="ja-JP" sz="1600" dirty="0">
                  <a:solidFill>
                    <a:srgbClr val="3333FF"/>
                  </a:solidFill>
                  <a:latin typeface="+mn-lt"/>
                  <a:ea typeface="+mn-ea"/>
                </a:rPr>
                <a:t>(future)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/>
              </a:r>
              <a:b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</a:b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>    </a:t>
              </a:r>
              <a:b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</a:b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>    </a:t>
              </a:r>
            </a:p>
            <a:p>
              <a:pPr>
                <a:defRPr/>
              </a:pP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     Neutron skin thickness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/>
              </a:r>
              <a:b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</a:b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>    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  <a:sym typeface="Wingdings" pitchFamily="2" charset="2"/>
                </a:rPr>
                <a:t></a:t>
              </a:r>
              <a:r>
                <a:rPr lang="ja-JP" altLang="en-US" sz="1600" dirty="0">
                  <a:solidFill>
                    <a:srgbClr val="000000"/>
                  </a:solidFill>
                  <a:latin typeface="+mn-lt"/>
                  <a:ea typeface="+mn-ea"/>
                </a:rPr>
                <a:t> 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>Selection of </a:t>
              </a:r>
              <a:r>
                <a:rPr lang="en-US" altLang="ja-JP" sz="1600" dirty="0" err="1">
                  <a:solidFill>
                    <a:srgbClr val="000000"/>
                  </a:solidFill>
                  <a:latin typeface="+mn-lt"/>
                  <a:ea typeface="+mn-ea"/>
                </a:rPr>
                <a:t>EoS</a:t>
              </a:r>
              <a:r>
                <a:rPr lang="en-US" altLang="ja-JP" sz="1600" dirty="0">
                  <a:solidFill>
                    <a:srgbClr val="000000"/>
                  </a:solidFill>
                  <a:latin typeface="+mn-lt"/>
                  <a:ea typeface="+mn-ea"/>
                </a:rPr>
                <a:t> of </a:t>
              </a:r>
              <a:r>
                <a:rPr lang="en-US" altLang="ja-JP" sz="1600" dirty="0">
                  <a:latin typeface="+mn-lt"/>
                  <a:ea typeface="+mn-ea"/>
                </a:rPr>
                <a:t>neutron matter</a:t>
              </a:r>
              <a:endParaRPr lang="ja-JP" altLang="en-US" sz="1600" dirty="0">
                <a:solidFill>
                  <a:srgbClr val="FF0000"/>
                </a:solidFill>
                <a:latin typeface="+mn-lt"/>
                <a:ea typeface="+mn-ea"/>
              </a:endParaRPr>
            </a:p>
          </p:txBody>
        </p:sp>
        <p:graphicFrame>
          <p:nvGraphicFramePr>
            <p:cNvPr id="1027" name="Object 2"/>
            <p:cNvGraphicFramePr>
              <a:graphicFrameLocks noChangeAspect="1"/>
            </p:cNvGraphicFramePr>
            <p:nvPr/>
          </p:nvGraphicFramePr>
          <p:xfrm>
            <a:off x="1459655" y="5240265"/>
            <a:ext cx="2335159" cy="438416"/>
          </p:xfrm>
          <a:graphic>
            <a:graphicData uri="http://schemas.openxmlformats.org/presentationml/2006/ole">
              <p:oleObj spid="_x0000_s1027" name="数式" r:id="rId4" imgW="1828800" imgH="342720" progId="Equation.3">
                <p:embed/>
              </p:oleObj>
            </a:graphicData>
          </a:graphic>
        </p:graphicFrame>
        <p:sp>
          <p:nvSpPr>
            <p:cNvPr id="89" name="左大かっこ 88"/>
            <p:cNvSpPr/>
            <p:nvPr/>
          </p:nvSpPr>
          <p:spPr>
            <a:xfrm>
              <a:off x="1066457" y="2995603"/>
              <a:ext cx="177808" cy="3396966"/>
            </a:xfrm>
            <a:prstGeom prst="leftBracket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1060107" y="2928934"/>
              <a:ext cx="1292286" cy="36985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dirty="0"/>
                <a:t>Significance</a:t>
              </a:r>
              <a:endParaRPr lang="ja-JP" altLang="en-US" dirty="0"/>
            </a:p>
          </p:txBody>
        </p:sp>
      </p:grpSp>
      <p:sp>
        <p:nvSpPr>
          <p:cNvPr id="1029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en-US" altLang="ja-JP" sz="2000" smtClean="0"/>
              <a:t>Isovector Spin Monopole Resonance </a:t>
            </a:r>
            <a:endParaRPr lang="ja-JP" altLang="en-US" sz="2000" smtClean="0"/>
          </a:p>
        </p:txBody>
      </p:sp>
      <p:sp>
        <p:nvSpPr>
          <p:cNvPr id="1030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88" y="785813"/>
            <a:ext cx="8472487" cy="857250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 </a:t>
            </a:r>
            <a:r>
              <a:rPr lang="en-US" altLang="ja-JP" sz="2000" smtClean="0"/>
              <a:t>the isovector spin monopole resonance (IVSMR)</a:t>
            </a:r>
            <a:br>
              <a:rPr lang="en-US" altLang="ja-JP" sz="2000" smtClean="0"/>
            </a:br>
            <a:endParaRPr lang="ja-JP" altLang="en-US" sz="20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81250" y="1544638"/>
          <a:ext cx="2435225" cy="577850"/>
        </p:xfrm>
        <a:graphic>
          <a:graphicData uri="http://schemas.openxmlformats.org/presentationml/2006/ole">
            <p:oleObj spid="_x0000_s1026" name="数式" r:id="rId5" imgW="1498320" imgH="355320" progId="Equation.3">
              <p:embed/>
            </p:oleObj>
          </a:graphicData>
        </a:graphic>
      </p:graphicFrame>
      <p:sp>
        <p:nvSpPr>
          <p:cNvPr id="1031" name="テキスト ボックス 34"/>
          <p:cNvSpPr txBox="1">
            <a:spLocks noChangeArrowheads="1"/>
          </p:cNvSpPr>
          <p:nvPr/>
        </p:nvSpPr>
        <p:spPr bwMode="auto">
          <a:xfrm>
            <a:off x="2439988" y="2139950"/>
            <a:ext cx="2251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  <a:t>D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  <a:ea typeface="ＭＳ Ｐ明朝" pitchFamily="18" charset="-128"/>
              </a:rPr>
              <a:t>L=0,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  <a:t>D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  <a:ea typeface="ＭＳ Ｐ明朝" pitchFamily="18" charset="-128"/>
              </a:rPr>
              <a:t>S=1, 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  <a:t>D</a:t>
            </a:r>
            <a:r>
              <a:rPr lang="en-US" altLang="ja-JP">
                <a:solidFill>
                  <a:srgbClr val="000000"/>
                </a:solidFill>
                <a:latin typeface="Bookman Old Style" pitchFamily="18" charset="0"/>
                <a:ea typeface="ＭＳ Ｐ明朝" pitchFamily="18" charset="-128"/>
              </a:rPr>
              <a:t>T=1,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  <a:t/>
            </a:r>
            <a:br>
              <a:rPr lang="en-US" altLang="ja-JP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</a:br>
            <a:r>
              <a:rPr lang="ja-JP" altLang="en-US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  <a:t>　　　</a:t>
            </a:r>
            <a:r>
              <a:rPr lang="en-US" altLang="ja-JP">
                <a:solidFill>
                  <a:srgbClr val="000000"/>
                </a:solidFill>
                <a:latin typeface="Symbol" pitchFamily="18" charset="2"/>
                <a:ea typeface="ＭＳ Ｐ明朝" pitchFamily="18" charset="-128"/>
              </a:rPr>
              <a:t> </a:t>
            </a:r>
            <a:r>
              <a:rPr lang="en-US" altLang="ja-JP">
                <a:solidFill>
                  <a:srgbClr val="FF0000"/>
                </a:solidFill>
                <a:latin typeface="Symbol" pitchFamily="18" charset="2"/>
                <a:ea typeface="ＭＳ Ｐ明朝" pitchFamily="18" charset="-128"/>
              </a:rPr>
              <a:t>D</a:t>
            </a:r>
            <a:r>
              <a:rPr lang="en-US" altLang="ja-JP">
                <a:solidFill>
                  <a:srgbClr val="FF0000"/>
                </a:solidFill>
                <a:latin typeface="Bookman Old Style" pitchFamily="18" charset="0"/>
                <a:ea typeface="ＭＳ Ｐ明朝" pitchFamily="18" charset="-128"/>
              </a:rPr>
              <a:t>n=1 (</a:t>
            </a:r>
            <a:r>
              <a:rPr lang="en-US" altLang="ja-JP" b="1">
                <a:solidFill>
                  <a:srgbClr val="FF0000"/>
                </a:solidFill>
                <a:latin typeface="Century Schoolbook" pitchFamily="18" charset="0"/>
                <a:ea typeface="ＭＳ Ｐ明朝" pitchFamily="18" charset="-128"/>
              </a:rPr>
              <a:t>2ℏ</a:t>
            </a:r>
            <a:r>
              <a:rPr lang="en-US" altLang="ja-JP" b="1">
                <a:solidFill>
                  <a:srgbClr val="FF0000"/>
                </a:solidFill>
                <a:latin typeface="Symbol" pitchFamily="18" charset="2"/>
                <a:ea typeface="ＭＳ Ｐ明朝" pitchFamily="18" charset="-128"/>
              </a:rPr>
              <a:t>w)</a:t>
            </a:r>
            <a:endParaRPr lang="ja-JP" altLang="en-US" b="1">
              <a:solidFill>
                <a:srgbClr val="FF0000"/>
              </a:solidFill>
              <a:latin typeface="Symbol" pitchFamily="18" charset="2"/>
              <a:ea typeface="ＭＳ Ｐ明朝" pitchFamily="18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56100" y="5229225"/>
            <a:ext cx="4230688" cy="12001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u="sng" dirty="0">
                <a:solidFill>
                  <a:prstClr val="black"/>
                </a:solidFill>
              </a:rPr>
              <a:t>Status of experimental study</a:t>
            </a:r>
            <a:endParaRPr lang="en-US" altLang="ja-JP" dirty="0"/>
          </a:p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  - Some signatures have been reported.</a:t>
            </a:r>
          </a:p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  - But none of them clearly identify IVSMR.</a:t>
            </a:r>
          </a:p>
          <a:p>
            <a:pPr>
              <a:defRPr/>
            </a:pPr>
            <a:r>
              <a:rPr lang="en-US" altLang="ja-JP" dirty="0">
                <a:solidFill>
                  <a:schemeClr val="tx1"/>
                </a:solidFill>
              </a:rPr>
              <a:t>Data are scarce especially for IVSMR(</a:t>
            </a:r>
            <a:r>
              <a:rPr lang="en-US" altLang="ja-JP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altLang="ja-JP" b="1" baseline="30000" dirty="0">
                <a:solidFill>
                  <a:srgbClr val="FF0000"/>
                </a:solidFill>
              </a:rPr>
              <a:t>+</a:t>
            </a:r>
            <a:r>
              <a:rPr lang="en-US" altLang="ja-JP" dirty="0">
                <a:solidFill>
                  <a:schemeClr val="tx1"/>
                </a:solidFill>
              </a:rPr>
              <a:t>).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33" name="正方形/長方形 29"/>
          <p:cNvSpPr>
            <a:spLocks noChangeArrowheads="1"/>
          </p:cNvSpPr>
          <p:nvPr/>
        </p:nvSpPr>
        <p:spPr bwMode="auto">
          <a:xfrm>
            <a:off x="611188" y="1568450"/>
            <a:ext cx="1716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n-lt"/>
              </a:rPr>
              <a:t>IVSM operator : </a:t>
            </a:r>
            <a:endParaRPr lang="ja-JP" altLang="en-US" dirty="0">
              <a:latin typeface="+mn-lt"/>
            </a:endParaRPr>
          </a:p>
        </p:txBody>
      </p:sp>
      <p:sp>
        <p:nvSpPr>
          <p:cNvPr id="1034" name="正方形/長方形 32"/>
          <p:cNvSpPr>
            <a:spLocks noChangeArrowheads="1"/>
          </p:cNvSpPr>
          <p:nvPr/>
        </p:nvSpPr>
        <p:spPr bwMode="auto">
          <a:xfrm>
            <a:off x="468313" y="2127250"/>
            <a:ext cx="204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n-lt"/>
              </a:rPr>
              <a:t>Quantum number : </a:t>
            </a:r>
            <a:endParaRPr lang="ja-JP" altLang="en-US" dirty="0">
              <a:latin typeface="+mn-lt"/>
            </a:endParaRPr>
          </a:p>
        </p:txBody>
      </p:sp>
      <p:grpSp>
        <p:nvGrpSpPr>
          <p:cNvPr id="1035" name="グループ化 35"/>
          <p:cNvGrpSpPr>
            <a:grpSpLocks/>
          </p:cNvGrpSpPr>
          <p:nvPr/>
        </p:nvGrpSpPr>
        <p:grpSpPr bwMode="auto">
          <a:xfrm>
            <a:off x="5000625" y="1412875"/>
            <a:ext cx="3714750" cy="1857375"/>
            <a:chOff x="4214810" y="2214554"/>
            <a:chExt cx="3714776" cy="1857388"/>
          </a:xfrm>
        </p:grpSpPr>
        <p:sp>
          <p:nvSpPr>
            <p:cNvPr id="59" name="角丸四角形 58"/>
            <p:cNvSpPr/>
            <p:nvPr/>
          </p:nvSpPr>
          <p:spPr bwMode="auto">
            <a:xfrm>
              <a:off x="4214810" y="2214554"/>
              <a:ext cx="3714776" cy="185738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64" name="円/楕円 63"/>
            <p:cNvSpPr/>
            <p:nvPr/>
          </p:nvSpPr>
          <p:spPr bwMode="auto">
            <a:xfrm>
              <a:off x="6310325" y="2479669"/>
              <a:ext cx="1468448" cy="1470035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79A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65" name="円/楕円 64"/>
            <p:cNvSpPr/>
            <p:nvPr/>
          </p:nvSpPr>
          <p:spPr bwMode="auto">
            <a:xfrm>
              <a:off x="6667515" y="2838446"/>
              <a:ext cx="755655" cy="755655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A4715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66" name="円/楕円 65"/>
            <p:cNvSpPr/>
            <p:nvPr/>
          </p:nvSpPr>
          <p:spPr bwMode="auto">
            <a:xfrm>
              <a:off x="4357686" y="2608257"/>
              <a:ext cx="1217622" cy="1216034"/>
            </a:xfrm>
            <a:prstGeom prst="ellipse">
              <a:avLst/>
            </a:prstGeom>
            <a:gradFill rotWithShape="1">
              <a:gsLst>
                <a:gs pos="0">
                  <a:srgbClr val="6079A4">
                    <a:tint val="50000"/>
                    <a:satMod val="300000"/>
                  </a:srgbClr>
                </a:gs>
                <a:gs pos="35000">
                  <a:srgbClr val="6079A4">
                    <a:tint val="37000"/>
                    <a:satMod val="300000"/>
                  </a:srgbClr>
                </a:gs>
                <a:gs pos="100000">
                  <a:srgbClr val="6079A4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79A4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sp>
          <p:nvSpPr>
            <p:cNvPr id="67" name="円/楕円 66"/>
            <p:cNvSpPr/>
            <p:nvPr/>
          </p:nvSpPr>
          <p:spPr bwMode="auto">
            <a:xfrm>
              <a:off x="4552950" y="2798758"/>
              <a:ext cx="825506" cy="823919"/>
            </a:xfrm>
            <a:prstGeom prst="ellipse">
              <a:avLst/>
            </a:prstGeom>
            <a:gradFill rotWithShape="1">
              <a:gsLst>
                <a:gs pos="0">
                  <a:srgbClr val="A4715D">
                    <a:tint val="50000"/>
                    <a:satMod val="300000"/>
                  </a:srgbClr>
                </a:gs>
                <a:gs pos="35000">
                  <a:srgbClr val="A4715D">
                    <a:tint val="37000"/>
                    <a:satMod val="300000"/>
                  </a:srgbClr>
                </a:gs>
                <a:gs pos="100000">
                  <a:srgbClr val="A4715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A4715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prstClr val="black"/>
                </a:solidFill>
                <a:latin typeface="Century Schoolbook"/>
                <a:ea typeface="ＭＳ Ｐ明朝"/>
              </a:endParaRPr>
            </a:p>
          </p:txBody>
        </p:sp>
        <p:grpSp>
          <p:nvGrpSpPr>
            <p:cNvPr id="1042" name="グループ化 22"/>
            <p:cNvGrpSpPr>
              <a:grpSpLocks/>
            </p:cNvGrpSpPr>
            <p:nvPr/>
          </p:nvGrpSpPr>
          <p:grpSpPr bwMode="auto">
            <a:xfrm>
              <a:off x="6257979" y="3114765"/>
              <a:ext cx="109057" cy="229638"/>
              <a:chOff x="1248060" y="2625427"/>
              <a:chExt cx="153629" cy="323491"/>
            </a:xfrm>
          </p:grpSpPr>
          <p:sp>
            <p:nvSpPr>
              <p:cNvPr id="84" name="右矢印 83"/>
              <p:cNvSpPr/>
              <p:nvPr/>
            </p:nvSpPr>
            <p:spPr>
              <a:xfrm rot="16200000" flipV="1">
                <a:off x="1163129" y="2710358"/>
                <a:ext cx="323491" cy="153629"/>
              </a:xfrm>
              <a:prstGeom prst="rightArrow">
                <a:avLst>
                  <a:gd name="adj1" fmla="val 20175"/>
                  <a:gd name="adj2" fmla="val 55416"/>
                </a:avLst>
              </a:prstGeom>
              <a:gradFill rotWithShape="1">
                <a:gsLst>
                  <a:gs pos="0">
                    <a:srgbClr val="6079A4">
                      <a:shade val="51000"/>
                      <a:satMod val="130000"/>
                    </a:srgbClr>
                  </a:gs>
                  <a:gs pos="80000">
                    <a:srgbClr val="6079A4">
                      <a:shade val="93000"/>
                      <a:satMod val="130000"/>
                    </a:srgbClr>
                  </a:gs>
                  <a:gs pos="100000">
                    <a:srgbClr val="6079A4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kern="0">
                  <a:solidFill>
                    <a:prstClr val="white"/>
                  </a:solidFill>
                  <a:latin typeface="Century Schoolbook"/>
                  <a:ea typeface="ＭＳ Ｐ明朝"/>
                </a:endParaRPr>
              </a:p>
            </p:txBody>
          </p:sp>
          <p:sp>
            <p:nvSpPr>
              <p:cNvPr id="85" name="円/楕円 84"/>
              <p:cNvSpPr/>
              <p:nvPr/>
            </p:nvSpPr>
            <p:spPr>
              <a:xfrm>
                <a:off x="1256936" y="2723498"/>
                <a:ext cx="142876" cy="142876"/>
              </a:xfrm>
              <a:prstGeom prst="ellipse">
                <a:avLst/>
              </a:prstGeom>
              <a:gradFill rotWithShape="1">
                <a:gsLst>
                  <a:gs pos="0">
                    <a:srgbClr val="6079A4">
                      <a:shade val="51000"/>
                      <a:satMod val="130000"/>
                    </a:srgbClr>
                  </a:gs>
                  <a:gs pos="80000">
                    <a:srgbClr val="6079A4">
                      <a:shade val="93000"/>
                      <a:satMod val="130000"/>
                    </a:srgbClr>
                  </a:gs>
                  <a:gs pos="100000">
                    <a:srgbClr val="6079A4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kern="0">
                  <a:solidFill>
                    <a:prstClr val="white"/>
                  </a:solidFill>
                  <a:latin typeface="Century Schoolbook"/>
                  <a:ea typeface="ＭＳ Ｐ明朝"/>
                </a:endParaRPr>
              </a:p>
            </p:txBody>
          </p:sp>
        </p:grpSp>
        <p:sp>
          <p:nvSpPr>
            <p:cNvPr id="70" name="テキスト ボックス 25"/>
            <p:cNvSpPr txBox="1">
              <a:spLocks noChangeArrowheads="1"/>
            </p:cNvSpPr>
            <p:nvPr/>
          </p:nvSpPr>
          <p:spPr bwMode="auto">
            <a:xfrm>
              <a:off x="4953003" y="3152774"/>
              <a:ext cx="271464" cy="32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b="1" i="1" kern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2400" b="1" i="1" kern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71" name="テキスト ボックス 26"/>
            <p:cNvSpPr txBox="1">
              <a:spLocks noChangeArrowheads="1"/>
            </p:cNvSpPr>
            <p:nvPr/>
          </p:nvSpPr>
          <p:spPr bwMode="auto">
            <a:xfrm>
              <a:off x="5053016" y="3367087"/>
              <a:ext cx="280990" cy="32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b="1" i="1" kern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2400" b="1" i="1" kern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72" name="テキスト ボックス 27"/>
            <p:cNvSpPr txBox="1">
              <a:spLocks noChangeArrowheads="1"/>
            </p:cNvSpPr>
            <p:nvPr/>
          </p:nvSpPr>
          <p:spPr bwMode="auto">
            <a:xfrm>
              <a:off x="7192981" y="3475038"/>
              <a:ext cx="280990" cy="32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b="1" i="1" kern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n</a:t>
              </a:r>
              <a:endParaRPr kumimoji="0" lang="ja-JP" altLang="en-US" sz="2400" b="1" i="1" kern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73" name="テキスト ボックス 28"/>
            <p:cNvSpPr txBox="1">
              <a:spLocks noChangeArrowheads="1"/>
            </p:cNvSpPr>
            <p:nvPr/>
          </p:nvSpPr>
          <p:spPr bwMode="auto">
            <a:xfrm>
              <a:off x="7045343" y="3138485"/>
              <a:ext cx="273052" cy="32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2400" b="1" i="1" kern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p</a:t>
              </a:r>
              <a:endParaRPr kumimoji="0" lang="ja-JP" altLang="en-US" sz="2400" b="1" i="1" kern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75" name="左右矢印 74"/>
            <p:cNvSpPr/>
            <p:nvPr/>
          </p:nvSpPr>
          <p:spPr bwMode="auto">
            <a:xfrm>
              <a:off x="5638808" y="3071810"/>
              <a:ext cx="461965" cy="304802"/>
            </a:xfrm>
            <a:prstGeom prst="leftRightArrow">
              <a:avLst/>
            </a:prstGeom>
            <a:solidFill>
              <a:srgbClr val="947098"/>
            </a:solidFill>
            <a:ln w="25400" cap="flat" cmpd="sng" algn="ctr">
              <a:solidFill>
                <a:srgbClr val="94709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prstClr val="white"/>
                </a:solidFill>
                <a:latin typeface="Century Schoolbook"/>
                <a:ea typeface="ＭＳ Ｐ明朝"/>
              </a:endParaRPr>
            </a:p>
          </p:txBody>
        </p:sp>
        <p:grpSp>
          <p:nvGrpSpPr>
            <p:cNvPr id="1048" name="グループ化 31"/>
            <p:cNvGrpSpPr>
              <a:grpSpLocks/>
            </p:cNvGrpSpPr>
            <p:nvPr/>
          </p:nvGrpSpPr>
          <p:grpSpPr bwMode="auto">
            <a:xfrm>
              <a:off x="6629457" y="3126082"/>
              <a:ext cx="109057" cy="229638"/>
              <a:chOff x="2092017" y="2660938"/>
              <a:chExt cx="153629" cy="323491"/>
            </a:xfrm>
          </p:grpSpPr>
          <p:sp>
            <p:nvSpPr>
              <p:cNvPr id="81" name="右矢印 80"/>
              <p:cNvSpPr/>
              <p:nvPr/>
            </p:nvSpPr>
            <p:spPr>
              <a:xfrm rot="5400000">
                <a:off x="2007086" y="2745869"/>
                <a:ext cx="323491" cy="153629"/>
              </a:xfrm>
              <a:prstGeom prst="rightArrow">
                <a:avLst>
                  <a:gd name="adj1" fmla="val 20175"/>
                  <a:gd name="adj2" fmla="val 55416"/>
                </a:avLst>
              </a:prstGeom>
              <a:gradFill rotWithShape="1">
                <a:gsLst>
                  <a:gs pos="0">
                    <a:srgbClr val="A4715D">
                      <a:shade val="51000"/>
                      <a:satMod val="130000"/>
                    </a:srgbClr>
                  </a:gs>
                  <a:gs pos="80000">
                    <a:srgbClr val="A4715D">
                      <a:shade val="93000"/>
                      <a:satMod val="130000"/>
                    </a:srgbClr>
                  </a:gs>
                  <a:gs pos="100000">
                    <a:srgbClr val="A4715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kern="0">
                  <a:solidFill>
                    <a:prstClr val="white"/>
                  </a:solidFill>
                  <a:latin typeface="Century Schoolbook"/>
                  <a:ea typeface="ＭＳ Ｐ明朝"/>
                </a:endParaRPr>
              </a:p>
            </p:txBody>
          </p:sp>
          <p:sp>
            <p:nvSpPr>
              <p:cNvPr id="82" name="円/楕円 81"/>
              <p:cNvSpPr/>
              <p:nvPr/>
            </p:nvSpPr>
            <p:spPr>
              <a:xfrm>
                <a:off x="2094193" y="2714192"/>
                <a:ext cx="143126" cy="143125"/>
              </a:xfrm>
              <a:prstGeom prst="ellipse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A4715D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kern="0">
                  <a:solidFill>
                    <a:prstClr val="white"/>
                  </a:solidFill>
                  <a:latin typeface="Century Schoolbook"/>
                  <a:ea typeface="ＭＳ Ｐ明朝"/>
                </a:endParaRPr>
              </a:p>
            </p:txBody>
          </p:sp>
        </p:grpSp>
        <p:sp>
          <p:nvSpPr>
            <p:cNvPr id="77" name="テキスト ボックス 34"/>
            <p:cNvSpPr txBox="1">
              <a:spLocks noChangeArrowheads="1"/>
            </p:cNvSpPr>
            <p:nvPr/>
          </p:nvSpPr>
          <p:spPr bwMode="auto">
            <a:xfrm>
              <a:off x="6357950" y="2855908"/>
              <a:ext cx="630242" cy="338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b="1" i="1" kern="0">
                  <a:solidFill>
                    <a:srgbClr val="A4715D"/>
                  </a:solidFill>
                  <a:latin typeface="Century Schoolbook" pitchFamily="18" charset="0"/>
                  <a:ea typeface="ＭＳ Ｐ明朝" charset="-128"/>
                </a:rPr>
                <a:t>hole</a:t>
              </a:r>
              <a:endParaRPr kumimoji="0" lang="ja-JP" altLang="en-US" sz="1600" b="1" i="1" kern="0">
                <a:solidFill>
                  <a:srgbClr val="A4715D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78" name="テキスト ボックス 35"/>
            <p:cNvSpPr txBox="1">
              <a:spLocks noChangeArrowheads="1"/>
            </p:cNvSpPr>
            <p:nvPr/>
          </p:nvSpPr>
          <p:spPr bwMode="auto">
            <a:xfrm>
              <a:off x="5786446" y="3286125"/>
              <a:ext cx="1019182" cy="338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sz="1600" b="1" i="1" kern="0" dirty="0">
                  <a:solidFill>
                    <a:srgbClr val="6079A4"/>
                  </a:solidFill>
                  <a:latin typeface="Century Schoolbook" pitchFamily="18" charset="0"/>
                  <a:ea typeface="ＭＳ Ｐ明朝" charset="-128"/>
                </a:rPr>
                <a:t>particle</a:t>
              </a:r>
              <a:endParaRPr kumimoji="0" lang="ja-JP" altLang="en-US" sz="1600" b="1" i="1" kern="0" dirty="0">
                <a:solidFill>
                  <a:srgbClr val="6079A4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79" name="テキスト ボックス 36"/>
            <p:cNvSpPr txBox="1">
              <a:spLocks noChangeArrowheads="1"/>
            </p:cNvSpPr>
            <p:nvPr/>
          </p:nvSpPr>
          <p:spPr bwMode="auto">
            <a:xfrm>
              <a:off x="4297361" y="2239954"/>
              <a:ext cx="1069982" cy="26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b="1" u="sng" kern="0" dirty="0">
                  <a:solidFill>
                    <a:srgbClr val="000000"/>
                  </a:solidFill>
                  <a:latin typeface="Century Schoolbook" pitchFamily="18" charset="0"/>
                  <a:ea typeface="ＭＳ Ｐ明朝" charset="-128"/>
                </a:rPr>
                <a:t>IVSMR(</a:t>
              </a:r>
              <a:r>
                <a:rPr kumimoji="0" lang="en-US" altLang="ja-JP" b="1" i="1" u="sng" kern="0" dirty="0">
                  <a:solidFill>
                    <a:srgbClr val="000000"/>
                  </a:solidFill>
                  <a:latin typeface="Symbol" pitchFamily="18" charset="2"/>
                  <a:ea typeface="ＭＳ Ｐ明朝" charset="-128"/>
                </a:rPr>
                <a:t>b</a:t>
              </a:r>
              <a:r>
                <a:rPr kumimoji="0" lang="ja-JP" altLang="en-US" sz="900" b="1" i="1" u="sng" kern="0" dirty="0">
                  <a:solidFill>
                    <a:srgbClr val="000000"/>
                  </a:solidFill>
                  <a:latin typeface="Symbol" pitchFamily="18" charset="2"/>
                  <a:ea typeface="ＭＳ Ｐ明朝" charset="-128"/>
                </a:rPr>
                <a:t>　</a:t>
              </a:r>
              <a:r>
                <a:rPr kumimoji="0" lang="en-US" altLang="ja-JP" b="1" u="sng" kern="0" baseline="30000" dirty="0">
                  <a:solidFill>
                    <a:srgbClr val="000000"/>
                  </a:solidFill>
                  <a:latin typeface="Century Schoolbook" pitchFamily="18" charset="0"/>
                  <a:ea typeface="ＭＳ Ｐ明朝" charset="-128"/>
                </a:rPr>
                <a:t>+</a:t>
              </a:r>
              <a:r>
                <a:rPr kumimoji="0" lang="en-US" altLang="ja-JP" b="1" u="sng" kern="0" dirty="0">
                  <a:solidFill>
                    <a:srgbClr val="000000"/>
                  </a:solidFill>
                  <a:latin typeface="Century Schoolbook" pitchFamily="18" charset="0"/>
                  <a:ea typeface="ＭＳ Ｐ明朝" charset="-128"/>
                </a:rPr>
                <a:t>)</a:t>
              </a:r>
              <a:endParaRPr kumimoji="0" lang="ja-JP" altLang="en-US" b="1" u="sng" kern="0" dirty="0">
                <a:solidFill>
                  <a:srgbClr val="000000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  <p:sp>
          <p:nvSpPr>
            <p:cNvPr id="80" name="テキスト ボックス 33"/>
            <p:cNvSpPr txBox="1">
              <a:spLocks noChangeArrowheads="1"/>
            </p:cNvSpPr>
            <p:nvPr/>
          </p:nvSpPr>
          <p:spPr bwMode="auto">
            <a:xfrm>
              <a:off x="5715009" y="2214554"/>
              <a:ext cx="782642" cy="36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ja-JP" i="1" kern="0">
                  <a:solidFill>
                    <a:srgbClr val="000000"/>
                  </a:solidFill>
                  <a:latin typeface="Symbol" pitchFamily="18" charset="2"/>
                  <a:ea typeface="ＭＳ Ｐ明朝" charset="-128"/>
                </a:rPr>
                <a:t>m </a:t>
              </a:r>
              <a:r>
                <a:rPr kumimoji="0" lang="en-US" altLang="ja-JP" kern="0">
                  <a:solidFill>
                    <a:srgbClr val="000000"/>
                  </a:solidFill>
                  <a:latin typeface="Century Schoolbook" pitchFamily="18" charset="0"/>
                  <a:ea typeface="ＭＳ Ｐ明朝" charset="-128"/>
                </a:rPr>
                <a:t>=+1</a:t>
              </a:r>
              <a:endParaRPr kumimoji="0" lang="ja-JP" altLang="en-US" kern="0">
                <a:solidFill>
                  <a:srgbClr val="000000"/>
                </a:solidFill>
                <a:latin typeface="Century Schoolbook" pitchFamily="18" charset="0"/>
                <a:ea typeface="ＭＳ Ｐ明朝" charset="-128"/>
              </a:endParaRPr>
            </a:p>
          </p:txBody>
        </p:sp>
      </p:grpSp>
      <p:sp>
        <p:nvSpPr>
          <p:cNvPr id="1036" name="テキスト ボックス 34"/>
          <p:cNvSpPr txBox="1">
            <a:spLocks noChangeArrowheads="1"/>
          </p:cNvSpPr>
          <p:nvPr/>
        </p:nvSpPr>
        <p:spPr bwMode="auto">
          <a:xfrm>
            <a:off x="1476375" y="2370138"/>
            <a:ext cx="881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transfer</a:t>
            </a:r>
            <a:endParaRPr lang="ja-JP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defRPr/>
            </a:pPr>
            <a:r>
              <a:rPr lang="en-US" altLang="ja-JP" sz="1600" dirty="0" smtClean="0"/>
              <a:t>IVSMR</a:t>
            </a:r>
            <a:endParaRPr lang="en-US" altLang="ja-JP" dirty="0" smtClean="0"/>
          </a:p>
          <a:p>
            <a:pPr lvl="1">
              <a:defRPr/>
            </a:pPr>
            <a:endParaRPr lang="en-US" altLang="ja-JP" dirty="0" smtClean="0">
              <a:latin typeface="+mj-lt"/>
            </a:endParaRPr>
          </a:p>
          <a:p>
            <a:pPr lvl="1">
              <a:defRPr/>
            </a:pPr>
            <a:r>
              <a:rPr lang="en-US" altLang="ja-JP" dirty="0" smtClean="0"/>
              <a:t>Isovector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T=1)</a:t>
            </a:r>
          </a:p>
          <a:p>
            <a:pPr lvl="1">
              <a:defRPr/>
            </a:pPr>
            <a:endParaRPr lang="en-US" altLang="ja-JP" dirty="0" smtClean="0">
              <a:latin typeface="+mj-lt"/>
            </a:endParaRPr>
          </a:p>
          <a:p>
            <a:pPr lvl="1">
              <a:defRPr/>
            </a:pPr>
            <a:r>
              <a:rPr lang="en-US" altLang="ja-JP" dirty="0" smtClean="0"/>
              <a:t>Spin-flip  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S=1)</a:t>
            </a:r>
          </a:p>
          <a:p>
            <a:pPr lvl="1">
              <a:defRPr/>
            </a:pPr>
            <a:endParaRPr lang="en-US" altLang="ja-JP" dirty="0" smtClean="0">
              <a:latin typeface="+mj-lt"/>
            </a:endParaRPr>
          </a:p>
          <a:p>
            <a:pPr lvl="1">
              <a:defRPr/>
            </a:pPr>
            <a:r>
              <a:rPr lang="en-US" altLang="ja-JP" dirty="0" smtClean="0">
                <a:latin typeface="+mj-lt"/>
              </a:rPr>
              <a:t>Monopole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L=0)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2ℏ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excitation (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endParaRPr lang="ja-JP" altLang="en-US" sz="1600" dirty="0"/>
          </a:p>
        </p:txBody>
      </p:sp>
      <p:sp>
        <p:nvSpPr>
          <p:cNvPr id="39939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the IVSMR</a:t>
            </a:r>
            <a:endParaRPr lang="ja-JP" altLang="en-US" smtClean="0"/>
          </a:p>
        </p:txBody>
      </p:sp>
      <p:sp>
        <p:nvSpPr>
          <p:cNvPr id="4" name="左中かっこ 3"/>
          <p:cNvSpPr/>
          <p:nvPr/>
        </p:nvSpPr>
        <p:spPr>
          <a:xfrm>
            <a:off x="758825" y="1455738"/>
            <a:ext cx="142875" cy="19288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941" name="テキスト ボックス 10"/>
          <p:cNvSpPr txBox="1">
            <a:spLocks noChangeArrowheads="1"/>
          </p:cNvSpPr>
          <p:nvPr/>
        </p:nvSpPr>
        <p:spPr bwMode="auto">
          <a:xfrm>
            <a:off x="4535488" y="1857375"/>
            <a:ext cx="286543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/>
              <a:t>Comparison between:</a:t>
            </a:r>
          </a:p>
          <a:p>
            <a:pPr algn="ctr"/>
            <a:endParaRPr lang="en-US" altLang="ja-JP">
              <a:solidFill>
                <a:srgbClr val="FF0000"/>
              </a:solidFill>
            </a:endParaRPr>
          </a:p>
          <a:p>
            <a:pPr algn="ctr"/>
            <a:r>
              <a:rPr lang="en-US" altLang="ja-JP">
                <a:solidFill>
                  <a:srgbClr val="FF0000"/>
                </a:solidFill>
              </a:rPr>
              <a:t>(</a:t>
            </a:r>
            <a:r>
              <a:rPr lang="en-US" altLang="ja-JP" i="1">
                <a:solidFill>
                  <a:srgbClr val="FF0000"/>
                </a:solidFill>
              </a:rPr>
              <a:t>t</a:t>
            </a:r>
            <a:r>
              <a:rPr lang="en-US" altLang="ja-JP">
                <a:solidFill>
                  <a:srgbClr val="FF0000"/>
                </a:solidFill>
              </a:rPr>
              <a:t>,</a:t>
            </a:r>
            <a:r>
              <a:rPr lang="en-US" altLang="ja-JP" baseline="30000">
                <a:solidFill>
                  <a:srgbClr val="FF0000"/>
                </a:solidFill>
              </a:rPr>
              <a:t>3</a:t>
            </a:r>
            <a:r>
              <a:rPr lang="en-US" altLang="ja-JP">
                <a:solidFill>
                  <a:srgbClr val="FF0000"/>
                </a:solidFill>
              </a:rPr>
              <a:t>He)</a:t>
            </a:r>
            <a:r>
              <a:rPr lang="ja-JP" altLang="en-US">
                <a:solidFill>
                  <a:srgbClr val="FF0000"/>
                </a:solidFill>
              </a:rPr>
              <a:t> </a:t>
            </a:r>
            <a:r>
              <a:rPr lang="en-US" altLang="ja-JP">
                <a:solidFill>
                  <a:srgbClr val="FF0000"/>
                </a:solidFill>
              </a:rPr>
              <a:t>reaction </a:t>
            </a:r>
            <a:br>
              <a:rPr lang="en-US" altLang="ja-JP">
                <a:solidFill>
                  <a:srgbClr val="FF0000"/>
                </a:solidFill>
              </a:rPr>
            </a:br>
            <a:endParaRPr lang="en-US" altLang="ja-JP">
              <a:solidFill>
                <a:srgbClr val="FF0000"/>
              </a:solidFill>
            </a:endParaRPr>
          </a:p>
          <a:p>
            <a:pPr algn="ctr"/>
            <a:r>
              <a:rPr lang="en-US" altLang="ja-JP"/>
              <a:t>and</a:t>
            </a:r>
          </a:p>
          <a:p>
            <a:pPr algn="ctr"/>
            <a:endParaRPr lang="en-US" altLang="ja-JP">
              <a:solidFill>
                <a:srgbClr val="FF0000"/>
              </a:solidFill>
            </a:endParaRPr>
          </a:p>
          <a:p>
            <a:pPr algn="ctr"/>
            <a:r>
              <a:rPr lang="en-US" altLang="ja-JP">
                <a:solidFill>
                  <a:srgbClr val="3333FF"/>
                </a:solidFill>
              </a:rPr>
              <a:t>(</a:t>
            </a:r>
            <a:r>
              <a:rPr lang="en-US" altLang="ja-JP" i="1">
                <a:solidFill>
                  <a:srgbClr val="3333FF"/>
                </a:solidFill>
              </a:rPr>
              <a:t>n</a:t>
            </a:r>
            <a:r>
              <a:rPr lang="en-US" altLang="ja-JP">
                <a:solidFill>
                  <a:srgbClr val="3333FF"/>
                </a:solidFill>
              </a:rPr>
              <a:t>,</a:t>
            </a:r>
            <a:r>
              <a:rPr lang="en-US" altLang="ja-JP" i="1">
                <a:solidFill>
                  <a:srgbClr val="3333FF"/>
                </a:solidFill>
              </a:rPr>
              <a:t>p</a:t>
            </a:r>
            <a:r>
              <a:rPr lang="en-US" altLang="ja-JP">
                <a:solidFill>
                  <a:srgbClr val="3333FF"/>
                </a:solidFill>
              </a:rPr>
              <a:t>)</a:t>
            </a:r>
            <a:r>
              <a:rPr lang="ja-JP" altLang="en-US">
                <a:solidFill>
                  <a:srgbClr val="3333FF"/>
                </a:solidFill>
              </a:rPr>
              <a:t> </a:t>
            </a:r>
            <a:r>
              <a:rPr lang="en-US" altLang="ja-JP">
                <a:solidFill>
                  <a:srgbClr val="3333FF"/>
                </a:solidFill>
              </a:rPr>
              <a:t>reaction</a:t>
            </a:r>
          </a:p>
          <a:p>
            <a:pPr algn="ctr"/>
            <a:endParaRPr lang="en-US" altLang="ja-JP">
              <a:solidFill>
                <a:srgbClr val="FF0000"/>
              </a:solidFill>
            </a:endParaRPr>
          </a:p>
          <a:p>
            <a:pPr algn="ctr"/>
            <a:r>
              <a:rPr lang="en-US" altLang="ja-JP"/>
              <a:t>at the intermediate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defRPr/>
            </a:pPr>
            <a:r>
              <a:rPr lang="en-US" altLang="ja-JP" sz="1600" dirty="0" smtClean="0"/>
              <a:t>IVSMR</a:t>
            </a:r>
            <a:endParaRPr lang="en-US" altLang="ja-JP" dirty="0" smtClean="0"/>
          </a:p>
          <a:p>
            <a:pPr lvl="1">
              <a:defRPr/>
            </a:pPr>
            <a:endParaRPr lang="en-US" altLang="ja-JP" dirty="0" smtClean="0">
              <a:latin typeface="+mj-lt"/>
            </a:endParaRPr>
          </a:p>
          <a:p>
            <a:pPr lvl="1">
              <a:defRPr/>
            </a:pPr>
            <a:r>
              <a:rPr lang="en-US" altLang="ja-JP" dirty="0" smtClean="0"/>
              <a:t>Isovector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T=1)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Spin-flip  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S=1)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Monopole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L=0)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2ℏ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excitation (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=1)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3357563" y="1000125"/>
            <a:ext cx="5429250" cy="5715000"/>
          </a:xfrm>
          <a:prstGeom prst="wedgeRectCallout">
            <a:avLst>
              <a:gd name="adj1" fmla="val -59465"/>
              <a:gd name="adj2" fmla="val -3435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コンテンツ プレースホルダ 4"/>
          <p:cNvSpPr txBox="1">
            <a:spLocks/>
          </p:cNvSpPr>
          <p:nvPr/>
        </p:nvSpPr>
        <p:spPr bwMode="auto">
          <a:xfrm>
            <a:off x="3429000" y="993775"/>
            <a:ext cx="52149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</a:rPr>
              <a:t>Isovector    (</a:t>
            </a:r>
            <a:r>
              <a:rPr lang="en-US" altLang="ja-JP" sz="1600" dirty="0">
                <a:latin typeface="Symbol" pitchFamily="18" charset="2"/>
              </a:rPr>
              <a:t>D</a:t>
            </a:r>
            <a:r>
              <a:rPr lang="en-US" altLang="ja-JP" sz="1600" dirty="0">
                <a:latin typeface="+mn-lt"/>
              </a:rPr>
              <a:t>T=1)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400" dirty="0">
                <a:latin typeface="+mn-lt"/>
              </a:rPr>
              <a:t>(</a:t>
            </a:r>
            <a:r>
              <a:rPr lang="en-US" altLang="ja-JP" sz="1400" i="1" dirty="0">
                <a:latin typeface="+mn-lt"/>
              </a:rPr>
              <a:t>t</a:t>
            </a:r>
            <a:r>
              <a:rPr lang="en-US" altLang="ja-JP" sz="1400" dirty="0">
                <a:latin typeface="+mn-lt"/>
              </a:rPr>
              <a:t>,</a:t>
            </a:r>
            <a:r>
              <a:rPr lang="en-US" altLang="ja-JP" sz="1400" baseline="30000" dirty="0">
                <a:latin typeface="+mn-lt"/>
              </a:rPr>
              <a:t>3</a:t>
            </a:r>
            <a:r>
              <a:rPr lang="en-US" altLang="ja-JP" sz="1400" dirty="0">
                <a:latin typeface="+mn-lt"/>
              </a:rPr>
              <a:t>He),(</a:t>
            </a:r>
            <a:r>
              <a:rPr lang="en-US" altLang="ja-JP" sz="1400" dirty="0" err="1">
                <a:latin typeface="+mn-lt"/>
              </a:rPr>
              <a:t>n,p</a:t>
            </a:r>
            <a:r>
              <a:rPr lang="en-US" altLang="ja-JP" sz="1400" dirty="0">
                <a:latin typeface="+mn-lt"/>
              </a:rPr>
              <a:t>) …charge-exchange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altLang="ja-JP" sz="400" dirty="0">
                <a:latin typeface="+mn-lt"/>
                <a:ea typeface="+mn-ea"/>
              </a:rPr>
              <a:t/>
            </a:r>
            <a:br>
              <a:rPr lang="en-US" altLang="ja-JP" sz="400" dirty="0">
                <a:latin typeface="+mn-lt"/>
                <a:ea typeface="+mn-ea"/>
              </a:rPr>
            </a:br>
            <a:r>
              <a:rPr lang="en-US" altLang="ja-JP" sz="400" dirty="0">
                <a:latin typeface="+mn-lt"/>
                <a:ea typeface="+mn-ea"/>
              </a:rPr>
              <a:t/>
            </a:r>
            <a:br>
              <a:rPr lang="en-US" altLang="ja-JP" sz="400" dirty="0">
                <a:latin typeface="+mn-lt"/>
                <a:ea typeface="+mn-ea"/>
              </a:rPr>
            </a:br>
            <a:r>
              <a:rPr lang="en-US" altLang="ja-JP" sz="400" dirty="0">
                <a:latin typeface="+mn-lt"/>
                <a:ea typeface="+mn-ea"/>
              </a:rPr>
              <a:t/>
            </a:r>
            <a:br>
              <a:rPr lang="en-US" altLang="ja-JP" sz="400" dirty="0">
                <a:latin typeface="+mn-lt"/>
                <a:ea typeface="+mn-ea"/>
              </a:rPr>
            </a:br>
            <a:r>
              <a:rPr lang="en-US" altLang="ja-JP" sz="400" dirty="0">
                <a:latin typeface="+mn-lt"/>
                <a:ea typeface="+mn-ea"/>
              </a:rPr>
              <a:t/>
            </a:r>
            <a:br>
              <a:rPr lang="en-US" altLang="ja-JP" sz="400" dirty="0">
                <a:latin typeface="+mn-lt"/>
                <a:ea typeface="+mn-ea"/>
              </a:rPr>
            </a:br>
            <a:r>
              <a:rPr lang="ja-JP" altLang="en-US" sz="400" dirty="0">
                <a:latin typeface="+mn-lt"/>
                <a:ea typeface="+mn-ea"/>
              </a:rPr>
              <a:t>　</a:t>
            </a:r>
            <a:endParaRPr lang="en-US" altLang="ja-JP" sz="14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Spin-flip      (</a:t>
            </a:r>
            <a:r>
              <a:rPr lang="en-US" altLang="ja-JP" sz="1600" dirty="0">
                <a:latin typeface="Symbol" pitchFamily="18" charset="2"/>
                <a:ea typeface="+mn-ea"/>
              </a:rPr>
              <a:t>D</a:t>
            </a:r>
            <a:r>
              <a:rPr lang="en-US" altLang="ja-JP" sz="1600" dirty="0">
                <a:latin typeface="+mn-lt"/>
                <a:ea typeface="+mn-ea"/>
              </a:rPr>
              <a:t>S=1)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400" dirty="0">
                <a:solidFill>
                  <a:prstClr val="black"/>
                </a:solidFill>
                <a:ea typeface="ＭＳ Ｐゴシック"/>
              </a:rPr>
              <a:t>Incident energy dependence  of </a:t>
            </a:r>
            <a:r>
              <a:rPr lang="en-US" altLang="ja-JP" sz="1400" dirty="0" err="1">
                <a:latin typeface="Symbol" pitchFamily="18" charset="2"/>
                <a:ea typeface="+mn-ea"/>
              </a:rPr>
              <a:t>s</a:t>
            </a:r>
            <a:r>
              <a:rPr lang="en-US" altLang="ja-JP" sz="1400" baseline="-25000" dirty="0" err="1">
                <a:latin typeface="Symbol" pitchFamily="18" charset="2"/>
                <a:ea typeface="+mn-ea"/>
              </a:rPr>
              <a:t>D</a:t>
            </a:r>
            <a:r>
              <a:rPr lang="en-US" altLang="ja-JP" sz="1400" baseline="-25000" dirty="0" err="1">
                <a:latin typeface="+mn-lt"/>
                <a:ea typeface="+mn-ea"/>
              </a:rPr>
              <a:t>S</a:t>
            </a:r>
            <a:r>
              <a:rPr lang="en-US" altLang="ja-JP" sz="1400" baseline="-25000" dirty="0">
                <a:latin typeface="+mn-lt"/>
                <a:ea typeface="+mn-ea"/>
              </a:rPr>
              <a:t>=1</a:t>
            </a:r>
            <a:r>
              <a:rPr lang="en-US" altLang="ja-JP" sz="1400" dirty="0">
                <a:latin typeface="+mn-lt"/>
                <a:ea typeface="+mn-ea"/>
              </a:rPr>
              <a:t>/</a:t>
            </a:r>
            <a:r>
              <a:rPr lang="en-US" altLang="ja-JP" sz="1400" dirty="0">
                <a:solidFill>
                  <a:prstClr val="black"/>
                </a:solidFill>
                <a:latin typeface="+mn-lt"/>
                <a:ea typeface="ＭＳ Ｐゴシック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s</a:t>
            </a:r>
            <a:r>
              <a:rPr lang="en-US" altLang="ja-JP" sz="1400" baseline="-25000" dirty="0" err="1">
                <a:solidFill>
                  <a:prstClr val="black"/>
                </a:solidFill>
                <a:latin typeface="Symbol" pitchFamily="18" charset="2"/>
                <a:ea typeface="ＭＳ Ｐゴシック"/>
              </a:rPr>
              <a:t>D</a:t>
            </a:r>
            <a:r>
              <a:rPr lang="en-US" altLang="ja-JP" sz="1400" baseline="-25000" dirty="0" err="1">
                <a:solidFill>
                  <a:prstClr val="black"/>
                </a:solidFill>
                <a:latin typeface="+mn-lt"/>
                <a:ea typeface="ＭＳ Ｐゴシック"/>
              </a:rPr>
              <a:t>S</a:t>
            </a:r>
            <a:r>
              <a:rPr lang="en-US" altLang="ja-JP" sz="1400" baseline="-25000" dirty="0">
                <a:solidFill>
                  <a:prstClr val="black"/>
                </a:solidFill>
                <a:latin typeface="+mn-lt"/>
                <a:ea typeface="ＭＳ Ｐゴシック"/>
              </a:rPr>
              <a:t>=0  </a:t>
            </a:r>
            <a:endParaRPr lang="en-US" altLang="ja-JP" sz="1400" baseline="-25000" dirty="0">
              <a:latin typeface="+mn-lt"/>
              <a:ea typeface="+mn-ea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altLang="ja-JP" sz="1400" dirty="0">
              <a:latin typeface="+mn-lt"/>
              <a:ea typeface="+mn-ea"/>
            </a:endParaRPr>
          </a:p>
        </p:txBody>
      </p:sp>
      <p:sp>
        <p:nvSpPr>
          <p:cNvPr id="2054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T=1 and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S=1</a:t>
            </a:r>
            <a:endParaRPr lang="ja-JP" altLang="en-US" smtClean="0"/>
          </a:p>
        </p:txBody>
      </p:sp>
      <p:sp>
        <p:nvSpPr>
          <p:cNvPr id="4" name="左中かっこ 3"/>
          <p:cNvSpPr/>
          <p:nvPr/>
        </p:nvSpPr>
        <p:spPr>
          <a:xfrm>
            <a:off x="758825" y="1455738"/>
            <a:ext cx="142875" cy="19288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56" name="正方形/長方形 7"/>
          <p:cNvSpPr>
            <a:spLocks noChangeArrowheads="1"/>
          </p:cNvSpPr>
          <p:nvPr/>
        </p:nvSpPr>
        <p:spPr bwMode="auto">
          <a:xfrm>
            <a:off x="3929063" y="6429375"/>
            <a:ext cx="25447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/>
              <a:t>W.G.Love , M.A.Franey : PRC 24 (1981) 1073</a:t>
            </a:r>
          </a:p>
        </p:txBody>
      </p:sp>
      <p:pic>
        <p:nvPicPr>
          <p:cNvPr id="2057" name="図 10" descr="GTvsFERMI_colo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500563"/>
            <a:ext cx="23526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29375" y="4929188"/>
          <a:ext cx="1981200" cy="574675"/>
        </p:xfrm>
        <a:graphic>
          <a:graphicData uri="http://schemas.openxmlformats.org/presentationml/2006/ole">
            <p:oleObj spid="_x0000_s2050" name="数式" r:id="rId4" imgW="1485720" imgH="431640" progId="Equation.3">
              <p:embed/>
            </p:oleObj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6332538" y="5715000"/>
            <a:ext cx="2632075" cy="3079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prstClr val="black"/>
                </a:solidFill>
              </a:rPr>
              <a:t>Selectively excite spin-flip modes.</a:t>
            </a:r>
            <a:endParaRPr lang="ja-JP" altLang="en-US" dirty="0"/>
          </a:p>
        </p:txBody>
      </p:sp>
      <p:sp>
        <p:nvSpPr>
          <p:cNvPr id="17" name="右中かっこ 16"/>
          <p:cNvSpPr/>
          <p:nvPr/>
        </p:nvSpPr>
        <p:spPr>
          <a:xfrm>
            <a:off x="2643188" y="1500188"/>
            <a:ext cx="142875" cy="7858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443663" y="1914525"/>
            <a:ext cx="2201862" cy="30797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prstClr val="black"/>
                </a:solidFill>
              </a:rPr>
              <a:t>Selectively excite </a:t>
            </a:r>
            <a:r>
              <a:rPr lang="en-US" altLang="ja-JP" sz="1400" b="1" i="1" dirty="0">
                <a:solidFill>
                  <a:prstClr val="black"/>
                </a:solidFill>
                <a:latin typeface="Symbol" pitchFamily="18" charset="2"/>
              </a:rPr>
              <a:t>b </a:t>
            </a:r>
            <a:r>
              <a:rPr lang="en-US" altLang="ja-JP" sz="1400" b="1" i="1" baseline="30000" dirty="0">
                <a:solidFill>
                  <a:prstClr val="black"/>
                </a:solidFill>
              </a:rPr>
              <a:t>+</a:t>
            </a:r>
            <a:r>
              <a:rPr lang="en-US" altLang="ja-JP" sz="1400" dirty="0">
                <a:solidFill>
                  <a:prstClr val="black"/>
                </a:solidFill>
              </a:rPr>
              <a:t> modes</a:t>
            </a:r>
            <a:endParaRPr lang="ja-JP" altLang="en-US" dirty="0"/>
          </a:p>
        </p:txBody>
      </p:sp>
      <p:pic>
        <p:nvPicPr>
          <p:cNvPr id="2061" name="Picture 13" descr="C:\Users\miki\Desktop\level_scheme_208P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643063"/>
            <a:ext cx="1643062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6461125" y="2330450"/>
            <a:ext cx="2085975" cy="9540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/>
              <a:t>IVSMR</a:t>
            </a:r>
            <a:r>
              <a:rPr lang="ja-JP" altLang="en-US" sz="1400" dirty="0"/>
              <a:t> </a:t>
            </a:r>
            <a:r>
              <a:rPr lang="en-US" altLang="ja-JP" sz="1400" dirty="0"/>
              <a:t>can be dominant</a:t>
            </a:r>
            <a:br>
              <a:rPr lang="en-US" altLang="ja-JP" sz="1400" dirty="0"/>
            </a:br>
            <a:r>
              <a:rPr lang="en-US" altLang="ja-JP" sz="1400" dirty="0"/>
              <a:t>in the </a:t>
            </a:r>
            <a:r>
              <a:rPr lang="en-US" altLang="ja-JP" sz="1400" dirty="0">
                <a:latin typeface="Symbol" pitchFamily="18" charset="2"/>
              </a:rPr>
              <a:t>b</a:t>
            </a:r>
            <a:r>
              <a:rPr lang="en-US" altLang="ja-JP" sz="1400" baseline="30000" dirty="0"/>
              <a:t>+</a:t>
            </a:r>
            <a:r>
              <a:rPr lang="en-US" altLang="ja-JP" sz="1400" dirty="0"/>
              <a:t> direction,</a:t>
            </a:r>
          </a:p>
          <a:p>
            <a:pPr algn="ctr">
              <a:defRPr/>
            </a:pPr>
            <a:r>
              <a:rPr lang="en-US" altLang="ja-JP" sz="1400" dirty="0">
                <a:solidFill>
                  <a:prstClr val="black"/>
                </a:solidFill>
              </a:rPr>
              <a:t>because most of GT,(SDR) </a:t>
            </a:r>
            <a:br>
              <a:rPr lang="en-US" altLang="ja-JP" sz="1400" dirty="0">
                <a:solidFill>
                  <a:prstClr val="black"/>
                </a:solidFill>
              </a:rPr>
            </a:br>
            <a:r>
              <a:rPr lang="en-US" altLang="ja-JP" sz="1400" dirty="0">
                <a:solidFill>
                  <a:prstClr val="black"/>
                </a:solidFill>
              </a:rPr>
              <a:t>are Pauli-blocked.</a:t>
            </a:r>
          </a:p>
        </p:txBody>
      </p:sp>
      <p:sp>
        <p:nvSpPr>
          <p:cNvPr id="2063" name="テキスト ボックス 15"/>
          <p:cNvSpPr txBox="1">
            <a:spLocks noChangeArrowheads="1"/>
          </p:cNvSpPr>
          <p:nvPr/>
        </p:nvSpPr>
        <p:spPr bwMode="auto">
          <a:xfrm>
            <a:off x="5003800" y="1844675"/>
            <a:ext cx="534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b="1"/>
              <a:t>(+SQR)</a:t>
            </a:r>
            <a:endParaRPr lang="ja-JP" altLang="en-US" sz="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defRPr/>
            </a:pPr>
            <a:r>
              <a:rPr lang="en-US" altLang="ja-JP" sz="1600" dirty="0" smtClean="0"/>
              <a:t>IVSMR</a:t>
            </a:r>
            <a:endParaRPr lang="en-US" altLang="ja-JP" dirty="0" smtClean="0"/>
          </a:p>
          <a:p>
            <a:pPr lvl="1">
              <a:defRPr/>
            </a:pPr>
            <a:endParaRPr lang="en-US" altLang="ja-JP" dirty="0" smtClean="0">
              <a:latin typeface="+mj-lt"/>
            </a:endParaRPr>
          </a:p>
          <a:p>
            <a:pPr lvl="1">
              <a:defRPr/>
            </a:pPr>
            <a:r>
              <a:rPr lang="en-US" altLang="ja-JP" dirty="0" smtClean="0"/>
              <a:t>Isovector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T=1)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Spin-flip  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S=1)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Monopole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L=0)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2ℏ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excitation (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endParaRPr lang="ja-JP" altLang="en-US" sz="1600" dirty="0"/>
          </a:p>
        </p:txBody>
      </p:sp>
      <p:sp>
        <p:nvSpPr>
          <p:cNvPr id="9" name="四角形吹き出し 8"/>
          <p:cNvSpPr/>
          <p:nvPr/>
        </p:nvSpPr>
        <p:spPr>
          <a:xfrm>
            <a:off x="3357563" y="1000125"/>
            <a:ext cx="5429250" cy="5715000"/>
          </a:xfrm>
          <a:prstGeom prst="wedgeRectCallout">
            <a:avLst>
              <a:gd name="adj1" fmla="val -59983"/>
              <a:gd name="adj2" fmla="val -2138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077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L=0</a:t>
            </a:r>
            <a:endParaRPr lang="ja-JP" altLang="en-US" smtClean="0"/>
          </a:p>
        </p:txBody>
      </p:sp>
      <p:sp>
        <p:nvSpPr>
          <p:cNvPr id="4" name="左中かっこ 3"/>
          <p:cNvSpPr/>
          <p:nvPr/>
        </p:nvSpPr>
        <p:spPr>
          <a:xfrm>
            <a:off x="758825" y="1455738"/>
            <a:ext cx="142875" cy="19288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コンテンツ プレースホルダ 4"/>
          <p:cNvSpPr txBox="1">
            <a:spLocks/>
          </p:cNvSpPr>
          <p:nvPr/>
        </p:nvSpPr>
        <p:spPr bwMode="auto">
          <a:xfrm>
            <a:off x="3419475" y="1327150"/>
            <a:ext cx="5367338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b="1" dirty="0">
                <a:solidFill>
                  <a:srgbClr val="FF0000"/>
                </a:solidFill>
                <a:latin typeface="+mn-lt"/>
                <a:ea typeface="+mn-ea"/>
              </a:rPr>
              <a:t>Multipole decomposition analysis (MDA)</a:t>
            </a:r>
            <a:r>
              <a:rPr lang="en-US" altLang="ja-JP" sz="1600" dirty="0">
                <a:latin typeface="+mn-lt"/>
                <a:ea typeface="+mn-ea"/>
              </a:rPr>
              <a:t/>
            </a:r>
            <a:br>
              <a:rPr lang="en-US" altLang="ja-JP" sz="1600" dirty="0">
                <a:latin typeface="+mn-lt"/>
                <a:ea typeface="+mn-ea"/>
              </a:rPr>
            </a:br>
            <a:r>
              <a:rPr lang="en-US" altLang="ja-JP" sz="1400" dirty="0">
                <a:latin typeface="+mn-lt"/>
                <a:ea typeface="+mn-ea"/>
              </a:rPr>
              <a:t>   </a:t>
            </a:r>
            <a:br>
              <a:rPr lang="en-US" altLang="ja-JP" sz="1400" dirty="0">
                <a:latin typeface="+mn-lt"/>
                <a:ea typeface="+mn-ea"/>
              </a:rPr>
            </a:br>
            <a:r>
              <a:rPr lang="en-US" altLang="ja-JP" sz="14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Angular distribution</a:t>
            </a:r>
            <a:r>
              <a:rPr lang="en-US" altLang="ja-JP" dirty="0">
                <a:latin typeface="+mn-lt"/>
                <a:ea typeface="+mn-ea"/>
              </a:rPr>
              <a:t/>
            </a:r>
            <a:br>
              <a:rPr lang="en-US" altLang="ja-JP" dirty="0">
                <a:latin typeface="+mn-lt"/>
                <a:ea typeface="+mn-ea"/>
              </a:rPr>
            </a:br>
            <a:r>
              <a:rPr lang="en-US" altLang="ja-JP" sz="1600" dirty="0">
                <a:latin typeface="+mn-lt"/>
                <a:ea typeface="+mn-ea"/>
                <a:sym typeface="Wingdings" pitchFamily="2" charset="2"/>
              </a:rPr>
              <a:t>characteristic dependence on </a:t>
            </a:r>
            <a:r>
              <a:rPr lang="en-US" altLang="ja-JP" sz="1600" dirty="0">
                <a:latin typeface="Symbol" pitchFamily="18" charset="2"/>
                <a:ea typeface="+mn-ea"/>
                <a:sym typeface="Wingdings" pitchFamily="2" charset="2"/>
              </a:rPr>
              <a:t>D</a:t>
            </a:r>
            <a:r>
              <a:rPr lang="en-US" altLang="ja-JP" sz="1600" dirty="0">
                <a:latin typeface="+mn-lt"/>
                <a:ea typeface="+mn-ea"/>
                <a:sym typeface="Wingdings" pitchFamily="2" charset="2"/>
              </a:rPr>
              <a:t>L</a:t>
            </a:r>
            <a:endParaRPr lang="en-US" altLang="ja-JP" sz="16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400" dirty="0">
              <a:latin typeface="+mn-lt"/>
              <a:ea typeface="+mn-ea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35375" y="3357563"/>
          <a:ext cx="2506663" cy="457200"/>
        </p:xfrm>
        <a:graphic>
          <a:graphicData uri="http://schemas.openxmlformats.org/presentationml/2006/ole">
            <p:oleObj spid="_x0000_s3074" name="数式" r:id="rId4" imgW="1879560" imgH="342720" progId="Equation.3">
              <p:embed/>
            </p:oleObj>
          </a:graphicData>
        </a:graphic>
      </p:graphicFrame>
      <p:sp>
        <p:nvSpPr>
          <p:cNvPr id="3080" name="テキスト ボックス 14"/>
          <p:cNvSpPr txBox="1">
            <a:spLocks noChangeArrowheads="1"/>
          </p:cNvSpPr>
          <p:nvPr/>
        </p:nvSpPr>
        <p:spPr bwMode="auto">
          <a:xfrm>
            <a:off x="3419475" y="3798888"/>
            <a:ext cx="2927350" cy="739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err="1">
                <a:latin typeface="Symbol" pitchFamily="18" charset="2"/>
              </a:rPr>
              <a:t>s</a:t>
            </a:r>
            <a:r>
              <a:rPr lang="en-US" altLang="ja-JP" sz="1400" baseline="30000" dirty="0" err="1">
                <a:latin typeface="+mn-lt"/>
              </a:rPr>
              <a:t>exp</a:t>
            </a:r>
            <a:r>
              <a:rPr lang="en-US" altLang="ja-JP" sz="1400" dirty="0">
                <a:latin typeface="+mn-lt"/>
              </a:rPr>
              <a:t> is decomposed </a:t>
            </a:r>
          </a:p>
          <a:p>
            <a:pPr algn="ctr">
              <a:defRPr/>
            </a:pPr>
            <a:r>
              <a:rPr lang="en-US" altLang="ja-JP" sz="1400" dirty="0">
                <a:latin typeface="+mn-lt"/>
              </a:rPr>
              <a:t>into each </a:t>
            </a:r>
            <a:r>
              <a:rPr lang="en-US" altLang="ja-JP" sz="1400" dirty="0">
                <a:latin typeface="Symbol" pitchFamily="18" charset="2"/>
              </a:rPr>
              <a:t>D</a:t>
            </a:r>
            <a:r>
              <a:rPr lang="en-US" altLang="ja-JP" sz="1400" dirty="0">
                <a:latin typeface="+mn-lt"/>
              </a:rPr>
              <a:t>L component </a:t>
            </a:r>
          </a:p>
          <a:p>
            <a:pPr algn="ctr">
              <a:defRPr/>
            </a:pPr>
            <a:r>
              <a:rPr lang="en-US" altLang="ja-JP" sz="1400" dirty="0">
                <a:latin typeface="+mn-lt"/>
              </a:rPr>
              <a:t>by fitting the calculated cross section.</a:t>
            </a:r>
          </a:p>
        </p:txBody>
      </p:sp>
      <p:grpSp>
        <p:nvGrpSpPr>
          <p:cNvPr id="3081" name="グループ化 15"/>
          <p:cNvGrpSpPr>
            <a:grpSpLocks/>
          </p:cNvGrpSpPr>
          <p:nvPr/>
        </p:nvGrpSpPr>
        <p:grpSpPr bwMode="auto">
          <a:xfrm>
            <a:off x="6359525" y="2806700"/>
            <a:ext cx="2676525" cy="2709863"/>
            <a:chOff x="4357688" y="2559050"/>
            <a:chExt cx="2676525" cy="2709863"/>
          </a:xfrm>
        </p:grpSpPr>
        <p:pic>
          <p:nvPicPr>
            <p:cNvPr id="3085" name="図 10" descr="comparison_smear_log.colo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57688" y="2559050"/>
              <a:ext cx="2286000" cy="2709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86" name="グループ化 19"/>
            <p:cNvGrpSpPr>
              <a:grpSpLocks/>
            </p:cNvGrpSpPr>
            <p:nvPr/>
          </p:nvGrpSpPr>
          <p:grpSpPr bwMode="auto">
            <a:xfrm>
              <a:off x="6472238" y="2681288"/>
              <a:ext cx="561975" cy="600075"/>
              <a:chOff x="8572528" y="2338709"/>
              <a:chExt cx="561947" cy="599421"/>
            </a:xfrm>
          </p:grpSpPr>
          <p:sp>
            <p:nvSpPr>
              <p:cNvPr id="19" name="正方形/長方形 18"/>
              <p:cNvSpPr/>
              <p:nvPr/>
            </p:nvSpPr>
            <p:spPr>
              <a:xfrm>
                <a:off x="8615389" y="2357738"/>
                <a:ext cx="500037" cy="570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088" name="テキスト ボックス 17"/>
              <p:cNvSpPr txBox="1">
                <a:spLocks noChangeArrowheads="1"/>
              </p:cNvSpPr>
              <p:nvPr/>
            </p:nvSpPr>
            <p:spPr bwMode="auto">
              <a:xfrm>
                <a:off x="8587809" y="2676520"/>
                <a:ext cx="546666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100" b="1">
                    <a:solidFill>
                      <a:srgbClr val="3333FF"/>
                    </a:solidFill>
                    <a:latin typeface="Symbol" pitchFamily="18" charset="2"/>
                  </a:rPr>
                  <a:t>D</a:t>
                </a:r>
                <a:r>
                  <a:rPr lang="en-US" altLang="ja-JP" sz="1100" b="1">
                    <a:solidFill>
                      <a:srgbClr val="3333FF"/>
                    </a:solidFill>
                  </a:rPr>
                  <a:t>L=2</a:t>
                </a:r>
                <a:endParaRPr lang="ja-JP" altLang="en-US" sz="1100" b="1">
                  <a:solidFill>
                    <a:srgbClr val="3333FF"/>
                  </a:solidFill>
                </a:endParaRPr>
              </a:p>
            </p:txBody>
          </p:sp>
          <p:sp>
            <p:nvSpPr>
              <p:cNvPr id="3089" name="テキスト ボックス 16"/>
              <p:cNvSpPr txBox="1">
                <a:spLocks noChangeArrowheads="1"/>
              </p:cNvSpPr>
              <p:nvPr/>
            </p:nvSpPr>
            <p:spPr bwMode="auto">
              <a:xfrm>
                <a:off x="8587809" y="2538406"/>
                <a:ext cx="51809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 b="1">
                    <a:solidFill>
                      <a:srgbClr val="00FF00"/>
                    </a:solidFill>
                    <a:latin typeface="Symbol" pitchFamily="18" charset="2"/>
                  </a:rPr>
                  <a:t>D</a:t>
                </a:r>
                <a:r>
                  <a:rPr lang="en-US" altLang="ja-JP" sz="1100" b="1">
                    <a:solidFill>
                      <a:srgbClr val="00FF00"/>
                    </a:solidFill>
                  </a:rPr>
                  <a:t>L=1</a:t>
                </a:r>
                <a:endParaRPr lang="ja-JP" altLang="en-US" sz="1100" b="1">
                  <a:solidFill>
                    <a:srgbClr val="00FF00"/>
                  </a:solidFill>
                </a:endParaRPr>
              </a:p>
            </p:txBody>
          </p:sp>
          <p:sp>
            <p:nvSpPr>
              <p:cNvPr id="3090" name="テキスト ボックス 15"/>
              <p:cNvSpPr txBox="1">
                <a:spLocks noChangeArrowheads="1"/>
              </p:cNvSpPr>
              <p:nvPr/>
            </p:nvSpPr>
            <p:spPr bwMode="auto">
              <a:xfrm>
                <a:off x="8572528" y="2338709"/>
                <a:ext cx="518091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100" b="1">
                    <a:solidFill>
                      <a:srgbClr val="FF0000"/>
                    </a:solidFill>
                    <a:latin typeface="Symbol" pitchFamily="18" charset="2"/>
                  </a:rPr>
                  <a:t>D</a:t>
                </a:r>
                <a:r>
                  <a:rPr lang="en-US" altLang="ja-JP" sz="1100" b="1">
                    <a:solidFill>
                      <a:srgbClr val="FF0000"/>
                    </a:solidFill>
                  </a:rPr>
                  <a:t>L=0</a:t>
                </a:r>
                <a:endParaRPr lang="ja-JP" altLang="en-US" sz="1100" b="1">
                  <a:solidFill>
                    <a:srgbClr val="FF0000"/>
                  </a:solidFill>
                </a:endParaRPr>
              </a:p>
            </p:txBody>
          </p:sp>
        </p:grpSp>
      </p:grpSp>
      <p:cxnSp>
        <p:nvCxnSpPr>
          <p:cNvPr id="24" name="直線矢印コネクタ 23"/>
          <p:cNvCxnSpPr/>
          <p:nvPr/>
        </p:nvCxnSpPr>
        <p:spPr>
          <a:xfrm rot="5400000">
            <a:off x="6538119" y="2842419"/>
            <a:ext cx="357187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テキスト ボックス 24"/>
          <p:cNvSpPr txBox="1">
            <a:spLocks noChangeArrowheads="1"/>
          </p:cNvSpPr>
          <p:nvPr/>
        </p:nvSpPr>
        <p:spPr bwMode="auto">
          <a:xfrm>
            <a:off x="6573838" y="2520950"/>
            <a:ext cx="13128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b="1">
                <a:solidFill>
                  <a:srgbClr val="FF0000"/>
                </a:solidFill>
              </a:rPr>
              <a:t>Forward peaking</a:t>
            </a:r>
            <a:endParaRPr lang="ja-JP" altLang="en-US" sz="1100" b="1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84663" y="5868988"/>
            <a:ext cx="4203700" cy="584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Symbol" pitchFamily="18" charset="2"/>
              </a:rPr>
              <a:t>D</a:t>
            </a:r>
            <a:r>
              <a:rPr lang="en-US" altLang="ja-JP" sz="1600" dirty="0"/>
              <a:t>L=0 component can be precisely extracted</a:t>
            </a:r>
          </a:p>
          <a:p>
            <a:pPr>
              <a:defRPr/>
            </a:pPr>
            <a:r>
              <a:rPr lang="en-US" altLang="ja-JP" sz="1600" dirty="0"/>
              <a:t>because it has a unique forward-peaking nature.</a:t>
            </a:r>
            <a:endParaRPr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>
              <a:defRPr/>
            </a:pPr>
            <a:r>
              <a:rPr lang="en-US" altLang="ja-JP" sz="1600" dirty="0" smtClean="0"/>
              <a:t>IVSMR</a:t>
            </a:r>
            <a:endParaRPr lang="en-US" altLang="ja-JP" dirty="0" smtClean="0"/>
          </a:p>
          <a:p>
            <a:pPr lvl="1">
              <a:defRPr/>
            </a:pPr>
            <a:endParaRPr lang="en-US" altLang="ja-JP" dirty="0" smtClean="0">
              <a:latin typeface="+mj-lt"/>
            </a:endParaRPr>
          </a:p>
          <a:p>
            <a:pPr lvl="1">
              <a:defRPr/>
            </a:pPr>
            <a:r>
              <a:rPr lang="en-US" altLang="ja-JP" dirty="0" smtClean="0"/>
              <a:t>Isovector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T=1)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Spin-flip    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S=1)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Monopole  (</a:t>
            </a:r>
            <a:r>
              <a:rPr lang="en-US" altLang="ja-JP" dirty="0" smtClean="0">
                <a:latin typeface="Symbol" pitchFamily="18" charset="2"/>
              </a:rPr>
              <a:t>D</a:t>
            </a:r>
            <a:r>
              <a:rPr lang="en-US" altLang="ja-JP" dirty="0" smtClean="0"/>
              <a:t>L=0)</a:t>
            </a:r>
          </a:p>
          <a:p>
            <a:pPr lvl="1">
              <a:defRPr/>
            </a:pP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2ℏ</a:t>
            </a:r>
            <a:r>
              <a:rPr lang="en-US" altLang="ja-JP" dirty="0" smtClean="0">
                <a:latin typeface="Symbol" pitchFamily="18" charset="2"/>
              </a:rPr>
              <a:t>w</a:t>
            </a:r>
            <a:r>
              <a:rPr lang="en-US" altLang="ja-JP" dirty="0" smtClean="0"/>
              <a:t> excitation (</a:t>
            </a:r>
            <a:r>
              <a:rPr lang="en-US" altLang="ja-JP" dirty="0" err="1" smtClean="0">
                <a:latin typeface="Symbol" pitchFamily="18" charset="2"/>
              </a:rPr>
              <a:t>D</a:t>
            </a:r>
            <a:r>
              <a:rPr lang="en-US" altLang="ja-JP" dirty="0" err="1" smtClean="0"/>
              <a:t>n</a:t>
            </a:r>
            <a:r>
              <a:rPr lang="en-US" altLang="ja-JP" dirty="0" smtClean="0"/>
              <a:t>=1)</a:t>
            </a:r>
          </a:p>
        </p:txBody>
      </p:sp>
      <p:sp>
        <p:nvSpPr>
          <p:cNvPr id="9" name="四角形吹き出し 8"/>
          <p:cNvSpPr/>
          <p:nvPr/>
        </p:nvSpPr>
        <p:spPr>
          <a:xfrm>
            <a:off x="3357563" y="1000125"/>
            <a:ext cx="5429250" cy="5715000"/>
          </a:xfrm>
          <a:prstGeom prst="wedgeRectCallout">
            <a:avLst>
              <a:gd name="adj1" fmla="val -56629"/>
              <a:gd name="adj2" fmla="val -1272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4103" name="タイトル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r>
              <a:rPr lang="en-US" altLang="ja-JP" smtClean="0"/>
              <a:t>Identification of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n=1</a:t>
            </a:r>
            <a:endParaRPr lang="ja-JP" altLang="en-US" smtClean="0"/>
          </a:p>
        </p:txBody>
      </p:sp>
      <p:sp>
        <p:nvSpPr>
          <p:cNvPr id="4" name="左中かっこ 3"/>
          <p:cNvSpPr/>
          <p:nvPr/>
        </p:nvSpPr>
        <p:spPr>
          <a:xfrm>
            <a:off x="758825" y="1455738"/>
            <a:ext cx="142875" cy="19288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コンテンツ プレースホルダ 4"/>
          <p:cNvSpPr txBox="1">
            <a:spLocks/>
          </p:cNvSpPr>
          <p:nvPr/>
        </p:nvSpPr>
        <p:spPr bwMode="auto">
          <a:xfrm>
            <a:off x="3429000" y="1143000"/>
            <a:ext cx="5715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Separation of GT(</a:t>
            </a:r>
            <a:r>
              <a:rPr lang="en-US" altLang="ja-JP" sz="1600" dirty="0" err="1">
                <a:latin typeface="Symbol" pitchFamily="18" charset="2"/>
              </a:rPr>
              <a:t>D</a:t>
            </a:r>
            <a:r>
              <a:rPr lang="en-US" altLang="ja-JP" sz="1600" dirty="0" err="1"/>
              <a:t>n</a:t>
            </a:r>
            <a:r>
              <a:rPr lang="en-US" altLang="ja-JP" sz="1600" dirty="0"/>
              <a:t>=0</a:t>
            </a:r>
            <a:r>
              <a:rPr lang="en-US" altLang="ja-JP" sz="1600" dirty="0">
                <a:latin typeface="+mn-lt"/>
                <a:ea typeface="+mn-ea"/>
              </a:rPr>
              <a:t>) 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and </a:t>
            </a:r>
            <a:r>
              <a:rPr lang="en-US" altLang="ja-JP" sz="1600" dirty="0">
                <a:latin typeface="+mj-lt"/>
              </a:rPr>
              <a:t>IVSM</a:t>
            </a:r>
            <a:r>
              <a:rPr lang="en-US" altLang="ja-JP" sz="1600" dirty="0"/>
              <a:t>(</a:t>
            </a:r>
            <a:r>
              <a:rPr lang="en-US" altLang="ja-JP" sz="1600" dirty="0" err="1">
                <a:latin typeface="Symbol" pitchFamily="18" charset="2"/>
              </a:rPr>
              <a:t>D</a:t>
            </a:r>
            <a:r>
              <a:rPr lang="en-US" altLang="ja-JP" sz="1600" dirty="0" err="1"/>
              <a:t>n</a:t>
            </a:r>
            <a:r>
              <a:rPr lang="en-US" altLang="ja-JP" sz="1600" dirty="0"/>
              <a:t>=1)</a:t>
            </a:r>
            <a:endParaRPr lang="en-US" altLang="ja-JP" sz="1600" dirty="0">
              <a:latin typeface="+mn-lt"/>
              <a:ea typeface="+mn-ea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600" dirty="0">
              <a:latin typeface="+mn-lt"/>
              <a:ea typeface="+mn-ea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(</a:t>
            </a:r>
            <a:r>
              <a:rPr lang="en-US" altLang="ja-JP" sz="1600" i="1" dirty="0">
                <a:solidFill>
                  <a:srgbClr val="FF0000"/>
                </a:solidFill>
                <a:latin typeface="+mn-lt"/>
                <a:ea typeface="+mn-ea"/>
              </a:rPr>
              <a:t>t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,</a:t>
            </a:r>
            <a:r>
              <a:rPr lang="en-US" altLang="ja-JP" sz="1600" baseline="30000" dirty="0">
                <a:solidFill>
                  <a:srgbClr val="FF0000"/>
                </a:solidFill>
                <a:latin typeface="+mn-lt"/>
                <a:ea typeface="+mn-ea"/>
              </a:rPr>
              <a:t>3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He)</a:t>
            </a:r>
            <a:r>
              <a:rPr lang="ja-JP" altLang="en-US" sz="1600" dirty="0">
                <a:solidFill>
                  <a:srgbClr val="FF0000"/>
                </a:solidFill>
                <a:latin typeface="+mn-lt"/>
                <a:ea typeface="+mn-ea"/>
              </a:rPr>
              <a:t>  </a:t>
            </a:r>
            <a:r>
              <a:rPr lang="en-US" altLang="ja-JP" sz="1600" dirty="0">
                <a:latin typeface="+mn-lt"/>
                <a:ea typeface="+mn-ea"/>
              </a:rPr>
              <a:t>-- IVSMR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(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large</a:t>
            </a:r>
            <a:r>
              <a:rPr lang="en-US" altLang="ja-JP" sz="1600" dirty="0">
                <a:latin typeface="+mn-lt"/>
                <a:ea typeface="+mn-ea"/>
              </a:rPr>
              <a:t>)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+ GT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  </a:t>
            </a:r>
            <a:r>
              <a:rPr lang="en-US" altLang="ja-JP" sz="1600" dirty="0">
                <a:solidFill>
                  <a:srgbClr val="3333FF"/>
                </a:solidFill>
                <a:latin typeface="+mn-lt"/>
                <a:ea typeface="+mn-ea"/>
              </a:rPr>
              <a:t>(</a:t>
            </a:r>
            <a:r>
              <a:rPr lang="en-US" altLang="ja-JP" sz="1600" i="1" dirty="0" err="1">
                <a:solidFill>
                  <a:srgbClr val="3333FF"/>
                </a:solidFill>
                <a:latin typeface="+mn-lt"/>
                <a:ea typeface="+mn-ea"/>
              </a:rPr>
              <a:t>n</a:t>
            </a:r>
            <a:r>
              <a:rPr lang="en-US" altLang="ja-JP" sz="1600" dirty="0" err="1">
                <a:solidFill>
                  <a:srgbClr val="3333FF"/>
                </a:solidFill>
                <a:latin typeface="+mn-lt"/>
                <a:ea typeface="+mn-ea"/>
              </a:rPr>
              <a:t>,</a:t>
            </a:r>
            <a:r>
              <a:rPr lang="en-US" altLang="ja-JP" sz="1600" i="1" dirty="0" err="1">
                <a:solidFill>
                  <a:srgbClr val="3333FF"/>
                </a:solidFill>
                <a:latin typeface="+mn-lt"/>
                <a:ea typeface="+mn-ea"/>
              </a:rPr>
              <a:t>p</a:t>
            </a:r>
            <a:r>
              <a:rPr lang="en-US" altLang="ja-JP" sz="1600" dirty="0">
                <a:solidFill>
                  <a:srgbClr val="3333FF"/>
                </a:solidFill>
                <a:latin typeface="+mn-lt"/>
                <a:ea typeface="+mn-ea"/>
              </a:rPr>
              <a:t>) </a:t>
            </a:r>
            <a:r>
              <a:rPr lang="ja-JP" altLang="en-US" sz="1600" dirty="0">
                <a:solidFill>
                  <a:srgbClr val="3333FF"/>
                </a:solidFill>
                <a:latin typeface="+mn-lt"/>
                <a:ea typeface="+mn-ea"/>
              </a:rPr>
              <a:t>  </a:t>
            </a:r>
            <a:r>
              <a:rPr lang="en-US" altLang="ja-JP" sz="1600" dirty="0">
                <a:latin typeface="+mn-lt"/>
                <a:ea typeface="+mn-ea"/>
              </a:rPr>
              <a:t>-- IVSMR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(</a:t>
            </a:r>
            <a:r>
              <a:rPr lang="en-US" altLang="ja-JP" sz="1600" dirty="0">
                <a:solidFill>
                  <a:srgbClr val="3333FF"/>
                </a:solidFill>
                <a:latin typeface="+mn-lt"/>
                <a:ea typeface="+mn-ea"/>
              </a:rPr>
              <a:t>small</a:t>
            </a:r>
            <a:r>
              <a:rPr lang="en-US" altLang="ja-JP" sz="1600" dirty="0">
                <a:latin typeface="+mn-lt"/>
                <a:ea typeface="+mn-ea"/>
              </a:rPr>
              <a:t>)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+ GT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6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6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600" dirty="0">
                <a:latin typeface="+mn-lt"/>
                <a:ea typeface="+mn-ea"/>
              </a:rPr>
              <a:t>Different sensitivity on IVSMR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  <a:sym typeface="Wingdings" pitchFamily="2" charset="2"/>
              </a:rPr>
              <a:t>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+mn-ea"/>
              </a:rPr>
              <a:t>absorption effect</a:t>
            </a:r>
            <a:endParaRPr lang="en-US" altLang="ja-JP" sz="160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1600" dirty="0">
              <a:latin typeface="+mn-lt"/>
              <a:ea typeface="+mn-ea"/>
            </a:endParaRPr>
          </a:p>
        </p:txBody>
      </p:sp>
      <p:pic>
        <p:nvPicPr>
          <p:cNvPr id="4106" name="図 5" descr="hamamoto_IVSM_trdensit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143375"/>
            <a:ext cx="2806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7" name="グループ化 62"/>
          <p:cNvGrpSpPr>
            <a:grpSpLocks/>
          </p:cNvGrpSpPr>
          <p:nvPr/>
        </p:nvGrpSpPr>
        <p:grpSpPr bwMode="auto">
          <a:xfrm>
            <a:off x="4787900" y="5084763"/>
            <a:ext cx="2897188" cy="400050"/>
            <a:chOff x="1660883" y="5428354"/>
            <a:chExt cx="3259897" cy="451813"/>
          </a:xfrm>
        </p:grpSpPr>
        <p:cxnSp>
          <p:nvCxnSpPr>
            <p:cNvPr id="17" name="直線矢印コネクタ 16"/>
            <p:cNvCxnSpPr/>
            <p:nvPr/>
          </p:nvCxnSpPr>
          <p:spPr>
            <a:xfrm rot="10800000">
              <a:off x="2484342" y="5573579"/>
              <a:ext cx="64304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0" name="テキスト ボックス 19"/>
            <p:cNvSpPr txBox="1">
              <a:spLocks noChangeArrowheads="1"/>
            </p:cNvSpPr>
            <p:nvPr/>
          </p:nvSpPr>
          <p:spPr bwMode="auto">
            <a:xfrm>
              <a:off x="3143244" y="5428354"/>
              <a:ext cx="1777536" cy="347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baseline="30000">
                  <a:solidFill>
                    <a:srgbClr val="FF0000"/>
                  </a:solidFill>
                </a:rPr>
                <a:t>3</a:t>
              </a:r>
              <a:r>
                <a:rPr lang="en-US" altLang="ja-JP" sz="1400" b="1">
                  <a:solidFill>
                    <a:srgbClr val="FF0000"/>
                  </a:solidFill>
                </a:rPr>
                <a:t>He &amp; </a:t>
              </a:r>
              <a:r>
                <a:rPr lang="en-US" altLang="ja-JP" sz="1400" b="1" i="1">
                  <a:solidFill>
                    <a:srgbClr val="FF0000"/>
                  </a:solidFill>
                </a:rPr>
                <a:t>t</a:t>
              </a:r>
              <a:r>
                <a:rPr lang="ja-JP" altLang="en-US" sz="1400" b="1">
                  <a:solidFill>
                    <a:srgbClr val="FF0000"/>
                  </a:solidFill>
                </a:rPr>
                <a:t> </a:t>
              </a:r>
              <a:r>
                <a:rPr lang="en-US" altLang="ja-JP" sz="1400" b="1">
                  <a:solidFill>
                    <a:srgbClr val="FF0000"/>
                  </a:solidFill>
                </a:rPr>
                <a:t>(</a:t>
              </a:r>
              <a:r>
                <a:rPr lang="en-US" altLang="ja-JP" sz="1400" b="1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altLang="ja-JP" sz="1400" b="1">
                  <a:solidFill>
                    <a:srgbClr val="FF0000"/>
                  </a:solidFill>
                  <a:sym typeface="Wingdings" pitchFamily="2" charset="2"/>
                </a:rPr>
                <a:t>~large</a:t>
              </a:r>
              <a:r>
                <a:rPr lang="en-US" altLang="ja-JP" sz="1400" b="1">
                  <a:solidFill>
                    <a:srgbClr val="FF0000"/>
                  </a:solidFill>
                </a:rPr>
                <a:t>)</a:t>
              </a:r>
              <a:endParaRPr lang="ja-JP" altLang="en-US" sz="1400" b="1">
                <a:solidFill>
                  <a:srgbClr val="FF0000"/>
                </a:solidFill>
              </a:endParaRPr>
            </a:p>
          </p:txBody>
        </p:sp>
        <p:sp>
          <p:nvSpPr>
            <p:cNvPr id="4121" name="テキスト ボックス 19"/>
            <p:cNvSpPr txBox="1">
              <a:spLocks noChangeArrowheads="1"/>
            </p:cNvSpPr>
            <p:nvPr/>
          </p:nvSpPr>
          <p:spPr bwMode="auto">
            <a:xfrm>
              <a:off x="1660883" y="5567382"/>
              <a:ext cx="1698150" cy="312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i="1">
                  <a:solidFill>
                    <a:srgbClr val="FF0000"/>
                  </a:solidFill>
                </a:rPr>
                <a:t>1.5 fm</a:t>
              </a:r>
              <a:r>
                <a:rPr lang="en-US" altLang="ja-JP" sz="1200" b="1">
                  <a:solidFill>
                    <a:srgbClr val="FF0000"/>
                  </a:solidFill>
                </a:rPr>
                <a:t>(absorptive)</a:t>
              </a:r>
              <a:endParaRPr lang="ja-JP" altLang="en-US" sz="1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108" name="グループ化 63"/>
          <p:cNvGrpSpPr>
            <a:grpSpLocks/>
          </p:cNvGrpSpPr>
          <p:nvPr/>
        </p:nvGrpSpPr>
        <p:grpSpPr bwMode="auto">
          <a:xfrm>
            <a:off x="4589463" y="4756150"/>
            <a:ext cx="3044825" cy="404813"/>
            <a:chOff x="1484296" y="5493185"/>
            <a:chExt cx="3426472" cy="454357"/>
          </a:xfrm>
        </p:grpSpPr>
        <p:cxnSp>
          <p:nvCxnSpPr>
            <p:cNvPr id="21" name="直線矢印コネクタ 20"/>
            <p:cNvCxnSpPr/>
            <p:nvPr/>
          </p:nvCxnSpPr>
          <p:spPr>
            <a:xfrm rot="10800000">
              <a:off x="1484296" y="5824598"/>
              <a:ext cx="1643563" cy="0"/>
            </a:xfrm>
            <a:prstGeom prst="straightConnector1">
              <a:avLst/>
            </a:prstGeom>
            <a:ln w="28575">
              <a:solidFill>
                <a:srgbClr val="3333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7" name="テキスト ボックス 21"/>
            <p:cNvSpPr txBox="1">
              <a:spLocks noChangeArrowheads="1"/>
            </p:cNvSpPr>
            <p:nvPr/>
          </p:nvSpPr>
          <p:spPr bwMode="auto">
            <a:xfrm>
              <a:off x="3254070" y="5601461"/>
              <a:ext cx="1656698" cy="346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b="1" i="1">
                  <a:solidFill>
                    <a:srgbClr val="3333FF"/>
                  </a:solidFill>
                </a:rPr>
                <a:t>p</a:t>
              </a:r>
              <a:r>
                <a:rPr lang="en-US" altLang="ja-JP" sz="1400" b="1">
                  <a:solidFill>
                    <a:srgbClr val="3333FF"/>
                  </a:solidFill>
                </a:rPr>
                <a:t> &amp; </a:t>
              </a:r>
              <a:r>
                <a:rPr lang="en-US" altLang="ja-JP" sz="1400" b="1" i="1">
                  <a:solidFill>
                    <a:srgbClr val="3333FF"/>
                  </a:solidFill>
                </a:rPr>
                <a:t>n</a:t>
              </a:r>
              <a:r>
                <a:rPr lang="ja-JP" altLang="en-US" sz="1400" b="1">
                  <a:solidFill>
                    <a:srgbClr val="3333FF"/>
                  </a:solidFill>
                </a:rPr>
                <a:t> </a:t>
              </a:r>
              <a:r>
                <a:rPr lang="en-US" altLang="ja-JP" sz="1400" b="1">
                  <a:solidFill>
                    <a:srgbClr val="3333FF"/>
                  </a:solidFill>
                </a:rPr>
                <a:t>(</a:t>
              </a:r>
              <a:r>
                <a:rPr lang="en-US" altLang="ja-JP" sz="1400" b="1">
                  <a:solidFill>
                    <a:srgbClr val="3333FF"/>
                  </a:solidFill>
                  <a:latin typeface="Symbol" pitchFamily="18" charset="2"/>
                </a:rPr>
                <a:t>s</a:t>
              </a:r>
              <a:r>
                <a:rPr lang="en-US" altLang="ja-JP" sz="1400" b="1">
                  <a:solidFill>
                    <a:srgbClr val="3333FF"/>
                  </a:solidFill>
                  <a:sym typeface="Wingdings" pitchFamily="2" charset="2"/>
                </a:rPr>
                <a:t>~small</a:t>
              </a:r>
              <a:r>
                <a:rPr lang="en-US" altLang="ja-JP" sz="1400" b="1">
                  <a:solidFill>
                    <a:srgbClr val="3333FF"/>
                  </a:solidFill>
                </a:rPr>
                <a:t>)</a:t>
              </a:r>
              <a:endParaRPr lang="ja-JP" altLang="en-US" sz="1400" b="1" i="1">
                <a:solidFill>
                  <a:srgbClr val="3333FF"/>
                </a:solidFill>
              </a:endParaRPr>
            </a:p>
          </p:txBody>
        </p:sp>
        <p:sp>
          <p:nvSpPr>
            <p:cNvPr id="4118" name="テキスト ボックス 26"/>
            <p:cNvSpPr txBox="1">
              <a:spLocks noChangeArrowheads="1"/>
            </p:cNvSpPr>
            <p:nvPr/>
          </p:nvSpPr>
          <p:spPr bwMode="auto">
            <a:xfrm>
              <a:off x="1626740" y="5493185"/>
              <a:ext cx="1629633" cy="311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 i="1">
                  <a:solidFill>
                    <a:srgbClr val="3333FF"/>
                  </a:solidFill>
                </a:rPr>
                <a:t>5 fm</a:t>
              </a:r>
              <a:r>
                <a:rPr lang="en-US" altLang="ja-JP" sz="1200" b="1">
                  <a:solidFill>
                    <a:srgbClr val="3333FF"/>
                  </a:solidFill>
                </a:rPr>
                <a:t>(transparent)</a:t>
              </a:r>
              <a:endParaRPr lang="ja-JP" altLang="en-US" sz="1200" b="1">
                <a:solidFill>
                  <a:srgbClr val="3333FF"/>
                </a:solidFill>
              </a:endParaRPr>
            </a:p>
          </p:txBody>
        </p:sp>
      </p:grpSp>
      <p:sp>
        <p:nvSpPr>
          <p:cNvPr id="4109" name="正方形/長方形 51"/>
          <p:cNvSpPr>
            <a:spLocks noChangeArrowheads="1"/>
          </p:cNvSpPr>
          <p:nvPr/>
        </p:nvSpPr>
        <p:spPr bwMode="auto">
          <a:xfrm>
            <a:off x="4000500" y="3429000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400" dirty="0">
                <a:latin typeface="+mn-lt"/>
                <a:ea typeface="ＭＳ Ｐ明朝" pitchFamily="18" charset="-128"/>
              </a:rPr>
              <a:t>The transition density of IVSMR</a:t>
            </a:r>
            <a:r>
              <a:rPr lang="ja-JP" altLang="en-US" sz="1400" dirty="0">
                <a:latin typeface="+mn-lt"/>
                <a:ea typeface="ＭＳ Ｐ明朝" pitchFamily="18" charset="-128"/>
              </a:rPr>
              <a:t> </a:t>
            </a:r>
            <a:r>
              <a:rPr lang="en-US" altLang="ja-JP" sz="1400" dirty="0">
                <a:latin typeface="+mn-lt"/>
                <a:ea typeface="ＭＳ Ｐ明朝" pitchFamily="18" charset="-128"/>
              </a:rPr>
              <a:t/>
            </a:r>
            <a:br>
              <a:rPr lang="en-US" altLang="ja-JP" sz="1400" dirty="0">
                <a:latin typeface="+mn-lt"/>
                <a:ea typeface="ＭＳ Ｐ明朝" pitchFamily="18" charset="-128"/>
              </a:rPr>
            </a:br>
            <a:r>
              <a:rPr lang="en-US" altLang="ja-JP" sz="1400" dirty="0">
                <a:latin typeface="+mn-lt"/>
                <a:ea typeface="ＭＳ Ｐ明朝" pitchFamily="18" charset="-128"/>
              </a:rPr>
              <a:t>has a radial node.</a:t>
            </a:r>
            <a:endParaRPr lang="en-US" altLang="ja-JP" sz="1400" dirty="0">
              <a:solidFill>
                <a:srgbClr val="00CC00"/>
              </a:solidFill>
              <a:latin typeface="+mn-lt"/>
              <a:ea typeface="ＭＳ Ｐ明朝" pitchFamily="18" charset="-128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858000" y="3500438"/>
          <a:ext cx="1446213" cy="373062"/>
        </p:xfrm>
        <a:graphic>
          <a:graphicData uri="http://schemas.openxmlformats.org/presentationml/2006/ole">
            <p:oleObj spid="_x0000_s4098" name="数式" r:id="rId5" imgW="1079280" imgH="279360" progId="Equation.3">
              <p:embed/>
            </p:oleObj>
          </a:graphicData>
        </a:graphic>
      </p:graphicFrame>
      <p:sp>
        <p:nvSpPr>
          <p:cNvPr id="4110" name="テキスト ボックス 79"/>
          <p:cNvSpPr txBox="1">
            <a:spLocks noChangeArrowheads="1"/>
          </p:cNvSpPr>
          <p:nvPr/>
        </p:nvSpPr>
        <p:spPr bwMode="auto">
          <a:xfrm>
            <a:off x="6715125" y="4000500"/>
            <a:ext cx="145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/>
              <a:t>Cross section</a:t>
            </a:r>
            <a:endParaRPr lang="ja-JP" altLang="en-US" sz="1400"/>
          </a:p>
        </p:txBody>
      </p:sp>
      <p:sp>
        <p:nvSpPr>
          <p:cNvPr id="22" name="正方形/長方形 21"/>
          <p:cNvSpPr/>
          <p:nvPr/>
        </p:nvSpPr>
        <p:spPr>
          <a:xfrm>
            <a:off x="6084888" y="6273800"/>
            <a:ext cx="3117850" cy="5842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/>
              <a:t>Owing to the different sensitivity,</a:t>
            </a:r>
          </a:p>
          <a:p>
            <a:pPr>
              <a:defRPr/>
            </a:pPr>
            <a:r>
              <a:rPr lang="en-US" altLang="ja-JP" sz="1600" dirty="0"/>
              <a:t>IVSM can be distinguished from GT.</a:t>
            </a:r>
          </a:p>
        </p:txBody>
      </p:sp>
      <p:graphicFrame>
        <p:nvGraphicFramePr>
          <p:cNvPr id="4099" name="Object 20"/>
          <p:cNvGraphicFramePr>
            <a:graphicFrameLocks noChangeAspect="1"/>
          </p:cNvGraphicFramePr>
          <p:nvPr/>
        </p:nvGraphicFramePr>
        <p:xfrm>
          <a:off x="5929313" y="4286250"/>
          <a:ext cx="608012" cy="304800"/>
        </p:xfrm>
        <a:graphic>
          <a:graphicData uri="http://schemas.openxmlformats.org/presentationml/2006/ole">
            <p:oleObj spid="_x0000_s4099" name="数式" r:id="rId6" imgW="507960" imgH="241200" progId="Equation.3">
              <p:embed/>
            </p:oleObj>
          </a:graphicData>
        </a:graphic>
      </p:graphicFrame>
      <p:sp>
        <p:nvSpPr>
          <p:cNvPr id="25" name="右中かっこ 24"/>
          <p:cNvSpPr/>
          <p:nvPr/>
        </p:nvSpPr>
        <p:spPr>
          <a:xfrm>
            <a:off x="6697663" y="1768475"/>
            <a:ext cx="142875" cy="5715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113" name="テキスト ボックス 25"/>
          <p:cNvSpPr txBox="1">
            <a:spLocks noChangeArrowheads="1"/>
          </p:cNvSpPr>
          <p:nvPr/>
        </p:nvSpPr>
        <p:spPr bwMode="auto">
          <a:xfrm>
            <a:off x="6864350" y="1817688"/>
            <a:ext cx="1936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IVSMR should appear</a:t>
            </a:r>
            <a:br>
              <a:rPr lang="en-US" altLang="ja-JP" sz="1400"/>
            </a:br>
            <a:r>
              <a:rPr lang="en-US" altLang="ja-JP" sz="1400"/>
              <a:t>as a difference.</a:t>
            </a:r>
            <a:endParaRPr lang="ja-JP" altLang="en-US" sz="1400"/>
          </a:p>
        </p:txBody>
      </p:sp>
      <p:sp>
        <p:nvSpPr>
          <p:cNvPr id="4114" name="テキスト ボックス 26"/>
          <p:cNvSpPr txBox="1">
            <a:spLocks noChangeArrowheads="1"/>
          </p:cNvSpPr>
          <p:nvPr/>
        </p:nvSpPr>
        <p:spPr bwMode="auto">
          <a:xfrm>
            <a:off x="4246563" y="4552950"/>
            <a:ext cx="1117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/>
              <a:t>MeanFreePath</a:t>
            </a:r>
            <a:endParaRPr lang="ja-JP" altLang="en-US" sz="1100"/>
          </a:p>
        </p:txBody>
      </p:sp>
      <p:sp>
        <p:nvSpPr>
          <p:cNvPr id="4115" name="テキスト ボックス 27"/>
          <p:cNvSpPr txBox="1">
            <a:spLocks noChangeArrowheads="1"/>
          </p:cNvSpPr>
          <p:nvPr/>
        </p:nvSpPr>
        <p:spPr bwMode="auto">
          <a:xfrm>
            <a:off x="4857750" y="6143625"/>
            <a:ext cx="12271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400"/>
              <a:t>Radius</a:t>
            </a:r>
            <a:r>
              <a:rPr lang="ja-JP" altLang="en-US" sz="1400"/>
              <a:t> </a:t>
            </a:r>
            <a:r>
              <a:rPr lang="en-US" altLang="ja-JP" sz="1400" i="1"/>
              <a:t>r </a:t>
            </a:r>
            <a:r>
              <a:rPr lang="en-US" altLang="ja-JP" sz="1400"/>
              <a:t>(fm)</a:t>
            </a:r>
            <a:endParaRPr lang="ja-JP" altLang="en-US" sz="1400"/>
          </a:p>
        </p:txBody>
      </p:sp>
      <p:graphicFrame>
        <p:nvGraphicFramePr>
          <p:cNvPr id="4100" name="Object 25"/>
          <p:cNvGraphicFramePr>
            <a:graphicFrameLocks noChangeAspect="1"/>
          </p:cNvGraphicFramePr>
          <p:nvPr/>
        </p:nvGraphicFramePr>
        <p:xfrm>
          <a:off x="6715125" y="4286250"/>
          <a:ext cx="2092325" cy="457200"/>
        </p:xfrm>
        <a:graphic>
          <a:graphicData uri="http://schemas.openxmlformats.org/presentationml/2006/ole">
            <p:oleObj spid="_x0000_s4100" name="数式" r:id="rId7" imgW="156204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10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10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47500</TotalTime>
  <Words>1365</Words>
  <Application>Microsoft Office PowerPoint</Application>
  <PresentationFormat>画面に合わせる (4:3)</PresentationFormat>
  <Paragraphs>519</Paragraphs>
  <Slides>30</Slides>
  <Notes>14</Notes>
  <HiddenSlides>0</HiddenSlides>
  <MMClips>0</MMClips>
  <ScaleCrop>false</ScaleCrop>
  <HeadingPairs>
    <vt:vector size="6" baseType="variant"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3" baseType="lpstr">
      <vt:lpstr>ppt10.tmp</vt:lpstr>
      <vt:lpstr>1_ppt10.tmp</vt:lpstr>
      <vt:lpstr>数式</vt:lpstr>
      <vt:lpstr>Study of the Isovector Spin Monopole Resonance  via the (t,3He) Reactions at 300MeV/u</vt:lpstr>
      <vt:lpstr>スライド 2</vt:lpstr>
      <vt:lpstr>1. Introduction</vt:lpstr>
      <vt:lpstr>Giant resonances</vt:lpstr>
      <vt:lpstr>Isovector Spin Monopole Resonance </vt:lpstr>
      <vt:lpstr>Identification of the IVSMR</vt:lpstr>
      <vt:lpstr>Identification of DT=1 and DS=1</vt:lpstr>
      <vt:lpstr>Identification of DL=0</vt:lpstr>
      <vt:lpstr>Identification of Dn=1</vt:lpstr>
      <vt:lpstr>Previous Experiment</vt:lpstr>
      <vt:lpstr>This experiment</vt:lpstr>
      <vt:lpstr>2. Experiment</vt:lpstr>
      <vt:lpstr>Experiment</vt:lpstr>
      <vt:lpstr>Experimental Conditions</vt:lpstr>
      <vt:lpstr>3. Results/Discussion</vt:lpstr>
      <vt:lpstr>Measured double-differential cross section</vt:lpstr>
      <vt:lpstr>Multipole Decomposition Analysis (MDA)</vt:lpstr>
      <vt:lpstr>Results of MDA</vt:lpstr>
      <vt:lpstr>Results of MDA</vt:lpstr>
      <vt:lpstr>Identification of the IVSMR</vt:lpstr>
      <vt:lpstr>Identification of the IVSMR</vt:lpstr>
      <vt:lpstr>Identification of the IVSMR</vt:lpstr>
      <vt:lpstr>Identification of the IVSMR</vt:lpstr>
      <vt:lpstr>Comparison with Theory (HF-QRPA+DWBA)</vt:lpstr>
      <vt:lpstr>Systematics of DL=0 cross section</vt:lpstr>
      <vt:lpstr>Comment on Tensor ?</vt:lpstr>
      <vt:lpstr>Conclusion</vt:lpstr>
      <vt:lpstr>supplimentary</vt:lpstr>
      <vt:lpstr>GT Cross Section</vt:lpstr>
      <vt:lpstr>Systematics of DL=0 cross section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miki</dc:creator>
  <cp:lastModifiedBy>miki</cp:lastModifiedBy>
  <cp:revision>1922</cp:revision>
  <dcterms:created xsi:type="dcterms:W3CDTF">2010-01-30T08:15:51Z</dcterms:created>
  <dcterms:modified xsi:type="dcterms:W3CDTF">2012-09-06T05:16:46Z</dcterms:modified>
</cp:coreProperties>
</file>