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91" r:id="rId2"/>
    <p:sldId id="292" r:id="rId3"/>
    <p:sldId id="272" r:id="rId4"/>
    <p:sldId id="307" r:id="rId5"/>
    <p:sldId id="314" r:id="rId6"/>
    <p:sldId id="274" r:id="rId7"/>
    <p:sldId id="312" r:id="rId8"/>
    <p:sldId id="277" r:id="rId9"/>
    <p:sldId id="309" r:id="rId10"/>
    <p:sldId id="311" r:id="rId11"/>
    <p:sldId id="313" r:id="rId12"/>
    <p:sldId id="308" r:id="rId13"/>
    <p:sldId id="306" r:id="rId14"/>
    <p:sldId id="305" r:id="rId15"/>
    <p:sldId id="265" r:id="rId16"/>
    <p:sldId id="300" r:id="rId17"/>
    <p:sldId id="30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00FFFF"/>
    <a:srgbClr val="FF33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7" autoAdjust="0"/>
  </p:normalViewPr>
  <p:slideViewPr>
    <p:cSldViewPr>
      <p:cViewPr varScale="1">
        <p:scale>
          <a:sx n="72" d="100"/>
          <a:sy n="72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85C755-126A-4C06-8FDB-32739FC74B4F}" type="datetimeFigureOut">
              <a:rPr lang="en-US" smtClean="0"/>
              <a:t>7/19/2012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B35D20-AE97-4A72-8DE8-D1D40949A4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16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A65A3-B0E8-4985-B6F6-A226762D6CD5}" type="datetime1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CCA87-0C92-4398-A30A-B3187BEEB67F}" type="datetime1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C68F-9394-4216-BCAE-A38B4A268B8B}" type="datetime1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DFBBF-632F-4F39-9A5B-465F9CA3FE79}" type="datetime1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387B-A3FB-47D5-843D-D87AC120BF6A}" type="datetime1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8198B-F6BD-40AB-8515-5EF813B64555}" type="datetime1">
              <a:rPr lang="en-US" smtClean="0"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36B9-F78C-46FE-937E-439592291587}" type="datetime1">
              <a:rPr lang="en-US" smtClean="0"/>
              <a:t>7/19/2012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3BE7-8722-444A-ACC8-7F2798D02041}" type="datetime1">
              <a:rPr lang="en-US" smtClean="0"/>
              <a:t>7/19/2012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49BF-E489-4CBB-9615-9BD984D144DE}" type="datetime1">
              <a:rPr lang="en-US" smtClean="0"/>
              <a:t>7/19/2012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AA92-BFF7-4320-8B88-16C5AE19EA2A}" type="datetime1">
              <a:rPr lang="en-US" smtClean="0"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C8809-0A59-4AA5-B516-E3DE9013A0FA}" type="datetime1">
              <a:rPr lang="en-US" smtClean="0"/>
              <a:t>7/19/2012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906D3-F6FA-401C-9CD8-109F6C7F200A}" type="datetime1">
              <a:rPr lang="en-US" smtClean="0"/>
              <a:t>7/19/2012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7804" y="1917760"/>
            <a:ext cx="6909841" cy="28828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</a:rPr>
              <a:t>Reaction Plane Calibration</a:t>
            </a:r>
          </a:p>
          <a:p>
            <a:pPr algn="ctr"/>
            <a:endParaRPr lang="en-US" sz="4800" dirty="0"/>
          </a:p>
          <a:p>
            <a:pPr algn="ctr"/>
            <a:r>
              <a:rPr lang="en-US" sz="3200" dirty="0" smtClean="0"/>
              <a:t>21th </a:t>
            </a:r>
            <a:r>
              <a:rPr lang="en-US" sz="3200" dirty="0" smtClean="0"/>
              <a:t>Jul 2012</a:t>
            </a:r>
          </a:p>
          <a:p>
            <a:pPr algn="ctr"/>
            <a:endParaRPr lang="en-US" sz="3200" baseline="30000" dirty="0"/>
          </a:p>
          <a:p>
            <a:pPr algn="ctr"/>
            <a:r>
              <a:rPr lang="en-US" sz="3200" dirty="0" smtClean="0"/>
              <a:t>Maki KUROSAWA for VTX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3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358" y="4237913"/>
            <a:ext cx="6088847" cy="1264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174"/>
          <a:stretch/>
        </p:blipFill>
        <p:spPr bwMode="auto">
          <a:xfrm>
            <a:off x="1964382" y="863020"/>
            <a:ext cx="6140878" cy="2849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1014011" y="1371285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1014219" y="2806604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19540" y="67855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19005" y="431472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40" name="Left Brace 39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805" y="395005"/>
            <a:ext cx="6719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by using segment </a:t>
            </a:r>
            <a:r>
              <a:rPr lang="en-US" dirty="0" smtClean="0"/>
              <a:t>9000-0.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2114080" y="1532607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114078" y="5252866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2103" y="970742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Run349667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787708" y="2044151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158577" y="2032761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353128" y="2032761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9000-4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800960" y="2032761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9000-6</a:t>
            </a:r>
            <a:endParaRPr lang="en-US" dirty="0"/>
          </a:p>
        </p:txBody>
      </p:sp>
      <p:sp>
        <p:nvSpPr>
          <p:cNvPr id="5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68467" y="2022733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9000-8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77984" y="863020"/>
            <a:ext cx="31451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0.2</a:t>
            </a:r>
            <a:endParaRPr lang="en-US" sz="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827699" y="1925039"/>
            <a:ext cx="34657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-0.2</a:t>
            </a:r>
            <a:endParaRPr lang="en-US" sz="800" b="1" dirty="0"/>
          </a:p>
        </p:txBody>
      </p:sp>
      <p:sp>
        <p:nvSpPr>
          <p:cNvPr id="37" name="TextBox 36"/>
          <p:cNvSpPr txBox="1"/>
          <p:nvPr/>
        </p:nvSpPr>
        <p:spPr>
          <a:xfrm rot="16200000">
            <a:off x="1041376" y="4828319"/>
            <a:ext cx="1341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Ncluster_egap2</a:t>
            </a:r>
            <a:endParaRPr lang="en-US" sz="1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-15232" y="-3293"/>
            <a:ext cx="756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B050"/>
                </a:solidFill>
              </a:rPr>
              <a:t>QA : Segment Dependence of 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&lt;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cos</a:t>
            </a:r>
            <a:r>
              <a:rPr lang="en-US" sz="2400" b="1" i="1" u="sng" dirty="0" smtClean="0">
                <a:solidFill>
                  <a:srgbClr val="00B050"/>
                </a:solidFill>
              </a:rPr>
              <a:t>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 </a:t>
            </a:r>
            <a:r>
              <a:rPr lang="en-US" sz="2400" b="1" i="1" u="sng" dirty="0" smtClean="0">
                <a:solidFill>
                  <a:srgbClr val="00B050"/>
                </a:solidFill>
              </a:rPr>
              <a:t>(SVX-SN)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21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89351" y="2996952"/>
            <a:ext cx="5568832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i="1" u="sng" dirty="0" smtClean="0"/>
              <a:t>Segment by Segment</a:t>
            </a:r>
            <a:endParaRPr lang="en-US" sz="4800" b="1" i="1" u="sng" dirty="0"/>
          </a:p>
        </p:txBody>
      </p:sp>
    </p:spTree>
    <p:extLst>
      <p:ext uri="{BB962C8B-B14F-4D97-AF65-F5344CB8AC3E}">
        <p14:creationId xmlns:p14="http://schemas.microsoft.com/office/powerpoint/2010/main" val="31359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372" y="855865"/>
            <a:ext cx="6235293" cy="569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014011" y="1371285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1014219" y="2806604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1037380" y="4275272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1037588" y="5710591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19540" y="60174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819540" y="206113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819005" y="354421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19005" y="501832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15" name="Left Brace 14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>
            <a:off x="1179316" y="3796077"/>
            <a:ext cx="345645" cy="27594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1535" y="4984448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 term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114080" y="1532607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14078" y="4482358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114077" y="5956296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805" y="971080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Run349679</a:t>
            </a:r>
            <a:endParaRPr lang="en-US" dirty="0"/>
          </a:p>
        </p:txBody>
      </p:sp>
      <p:sp>
        <p:nvSpPr>
          <p:cNvPr id="2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787708" y="204415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158577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353128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9004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800960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9006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7068467" y="202273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9008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877984" y="863020"/>
            <a:ext cx="31451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0.2</a:t>
            </a:r>
            <a:endParaRPr lang="en-US" sz="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827699" y="1925039"/>
            <a:ext cx="34657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-0.2</a:t>
            </a:r>
            <a:endParaRPr lang="en-US" sz="8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1805" y="395005"/>
            <a:ext cx="6563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Useed</a:t>
            </a:r>
            <a:r>
              <a:rPr lang="en-US" dirty="0" smtClean="0"/>
              <a:t> calibration parameters that are created segment by segment.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-15232" y="-3293"/>
            <a:ext cx="756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8000"/>
                </a:solidFill>
              </a:rPr>
              <a:t>QA : Segment Dependence of </a:t>
            </a:r>
            <a:r>
              <a:rPr lang="en-US" sz="2400" b="1" i="1" u="sng" dirty="0" smtClean="0">
                <a:solidFill>
                  <a:srgbClr val="008000"/>
                </a:solidFill>
              </a:rPr>
              <a:t>&lt;</a:t>
            </a:r>
            <a:r>
              <a:rPr lang="en-US" sz="2400" b="1" i="1" u="sng" dirty="0" err="1" smtClean="0">
                <a:solidFill>
                  <a:srgbClr val="008000"/>
                </a:solidFill>
              </a:rPr>
              <a:t>cos</a:t>
            </a:r>
            <a:r>
              <a:rPr lang="en-US" sz="2400" b="1" i="1" u="sng" dirty="0" smtClean="0">
                <a:solidFill>
                  <a:srgbClr val="008000"/>
                </a:solidFill>
              </a:rPr>
              <a:t> </a:t>
            </a:r>
            <a:r>
              <a:rPr lang="en-US" sz="2400" b="1" i="1" u="sng" dirty="0" err="1" smtClean="0">
                <a:solidFill>
                  <a:srgbClr val="008000"/>
                </a:solidFill>
              </a:rPr>
              <a:t>n</a:t>
            </a:r>
            <a:r>
              <a:rPr lang="en-US" sz="2400" b="1" i="1" u="sng" dirty="0" err="1">
                <a:solidFill>
                  <a:srgbClr val="00800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800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8000"/>
                </a:solidFill>
              </a:rPr>
              <a:t>n</a:t>
            </a:r>
            <a:r>
              <a:rPr lang="en-US" sz="2400" b="1" i="1" u="sng" dirty="0" err="1">
                <a:solidFill>
                  <a:srgbClr val="00800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8000"/>
                </a:solidFill>
              </a:rPr>
              <a:t>&gt; </a:t>
            </a:r>
            <a:r>
              <a:rPr lang="en-US" sz="2400" b="1" i="1" u="sng" dirty="0" smtClean="0">
                <a:solidFill>
                  <a:srgbClr val="008000"/>
                </a:solidFill>
              </a:rPr>
              <a:t>(SVX-SN)</a:t>
            </a:r>
            <a:endParaRPr lang="en-US" sz="2400" b="1" i="1" u="sng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19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50" y="1481110"/>
            <a:ext cx="8458200" cy="3983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0"/>
            <a:ext cx="669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/>
              <a:t>Raw V2 and Corrected V2 Distribution (Run349667)</a:t>
            </a:r>
            <a:endParaRPr lang="en-US" sz="2400" b="1" i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805" y="471815"/>
            <a:ext cx="59465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for each segment</a:t>
            </a:r>
          </a:p>
          <a:p>
            <a:r>
              <a:rPr lang="en-US" dirty="0"/>
              <a:t>Reaction plane : </a:t>
            </a:r>
            <a:r>
              <a:rPr lang="en-US" dirty="0" smtClean="0"/>
              <a:t>SVX-SN Egap-2</a:t>
            </a:r>
            <a:endParaRPr lang="en-US" dirty="0"/>
          </a:p>
          <a:p>
            <a:r>
              <a:rPr lang="en-US" dirty="0"/>
              <a:t>Track : </a:t>
            </a:r>
            <a:r>
              <a:rPr lang="en-US" dirty="0" smtClean="0"/>
              <a:t>CNT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58990" y="5421387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29185" y="5421387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04438" y="1349811"/>
            <a:ext cx="171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&lt;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/c &lt; 3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907871" y="1910590"/>
            <a:ext cx="505179" cy="1589001"/>
            <a:chOff x="8091478" y="123110"/>
            <a:chExt cx="505179" cy="1589001"/>
          </a:xfrm>
        </p:grpSpPr>
        <p:sp>
          <p:nvSpPr>
            <p:cNvPr id="12" name="Rectangle 11"/>
            <p:cNvSpPr/>
            <p:nvPr/>
          </p:nvSpPr>
          <p:spPr>
            <a:xfrm>
              <a:off x="8091592" y="207973"/>
              <a:ext cx="45719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06807" y="1231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9000</a:t>
              </a:r>
              <a:endParaRPr lang="en-US" sz="8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091592" y="360373"/>
              <a:ext cx="4571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201007" y="2755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9001</a:t>
              </a:r>
              <a:endParaRPr lang="en-US" sz="8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91592" y="511620"/>
              <a:ext cx="45719" cy="45719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06807" y="4267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9002</a:t>
              </a:r>
              <a:endParaRPr lang="en-US" sz="8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091592" y="664020"/>
              <a:ext cx="45719" cy="45719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01007" y="5791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9003</a:t>
              </a:r>
              <a:endParaRPr lang="en-US" sz="800" b="1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091592" y="822453"/>
              <a:ext cx="45719" cy="4571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206807" y="7375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9004</a:t>
              </a:r>
              <a:endParaRPr lang="en-US" sz="8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91592" y="974853"/>
              <a:ext cx="45719" cy="45719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201007" y="8899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9005</a:t>
              </a:r>
              <a:endParaRPr lang="en-US" sz="800" b="1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091592" y="1126100"/>
              <a:ext cx="45719" cy="45719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06807" y="10412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9006</a:t>
              </a:r>
              <a:endParaRPr lang="en-US" sz="8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091592" y="1278500"/>
              <a:ext cx="45719" cy="4571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201007" y="11936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9007</a:t>
              </a:r>
              <a:endParaRPr lang="en-US" sz="800" b="1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091478" y="1430283"/>
              <a:ext cx="45719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200893" y="134542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9008</a:t>
              </a:r>
              <a:endParaRPr lang="en-US" sz="800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091478" y="1581530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206693" y="149666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9009</a:t>
              </a:r>
              <a:endParaRPr lang="en-US" sz="800" b="1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47450" y="6016417"/>
            <a:ext cx="3569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v2 for each segment are stable.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07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65" y="1431940"/>
            <a:ext cx="8452485" cy="3994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0"/>
            <a:ext cx="669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/>
              <a:t>Raw V2 and Corrected V2 Distribution (Run349667)</a:t>
            </a:r>
            <a:endParaRPr lang="en-US" sz="2400" b="1" i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1805" y="471815"/>
            <a:ext cx="60042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for each segment.</a:t>
            </a:r>
          </a:p>
          <a:p>
            <a:r>
              <a:rPr lang="en-US" dirty="0"/>
              <a:t>Reaction plane : </a:t>
            </a:r>
            <a:r>
              <a:rPr lang="en-US" dirty="0" smtClean="0"/>
              <a:t>BBC-SN</a:t>
            </a:r>
            <a:endParaRPr lang="en-US" dirty="0"/>
          </a:p>
          <a:p>
            <a:r>
              <a:rPr lang="en-US" dirty="0"/>
              <a:t>Track : </a:t>
            </a:r>
            <a:r>
              <a:rPr lang="en-US" dirty="0" smtClean="0"/>
              <a:t>CNT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58990" y="5421387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29185" y="5421387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04438" y="1349811"/>
            <a:ext cx="171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&lt;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/c &lt; 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7450" y="6016417"/>
            <a:ext cx="3569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v2 for each segment are stable.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2907871" y="1910590"/>
            <a:ext cx="505179" cy="1589001"/>
            <a:chOff x="8091478" y="123110"/>
            <a:chExt cx="505179" cy="1589001"/>
          </a:xfrm>
        </p:grpSpPr>
        <p:sp>
          <p:nvSpPr>
            <p:cNvPr id="12" name="Rectangle 11"/>
            <p:cNvSpPr/>
            <p:nvPr/>
          </p:nvSpPr>
          <p:spPr>
            <a:xfrm>
              <a:off x="8091592" y="207973"/>
              <a:ext cx="45719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06807" y="1231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9000</a:t>
              </a:r>
              <a:endParaRPr lang="en-US" sz="800" b="1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091592" y="360373"/>
              <a:ext cx="4571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201007" y="2755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9001</a:t>
              </a:r>
              <a:endParaRPr lang="en-US" sz="8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91592" y="511620"/>
              <a:ext cx="45719" cy="45719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06807" y="4267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9002</a:t>
              </a:r>
              <a:endParaRPr lang="en-US" sz="8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091592" y="664020"/>
              <a:ext cx="45719" cy="45719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01007" y="5791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9003</a:t>
              </a:r>
              <a:endParaRPr lang="en-US" sz="800" b="1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091592" y="822453"/>
              <a:ext cx="45719" cy="4571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206807" y="7375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9004</a:t>
              </a:r>
              <a:endParaRPr lang="en-US" sz="8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91592" y="974853"/>
              <a:ext cx="45719" cy="45719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201007" y="8899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9005</a:t>
              </a:r>
              <a:endParaRPr lang="en-US" sz="800" b="1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091592" y="1126100"/>
              <a:ext cx="45719" cy="45719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06807" y="10412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9006</a:t>
              </a:r>
              <a:endParaRPr lang="en-US" sz="8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091592" y="1278500"/>
              <a:ext cx="45719" cy="4571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201007" y="11936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9007</a:t>
              </a:r>
              <a:endParaRPr lang="en-US" sz="800" b="1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091478" y="1430283"/>
              <a:ext cx="45719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200893" y="134542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9008</a:t>
              </a:r>
              <a:endParaRPr lang="en-US" sz="800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091478" y="1581530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206693" y="149666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9009</a:t>
              </a:r>
              <a:endParaRPr lang="en-US" sz="800" b="1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23297" y="2996952"/>
            <a:ext cx="4100931" cy="8309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4800" b="1" i="1" u="sng" dirty="0" smtClean="0"/>
              <a:t>BACKUP SLIDES</a:t>
            </a:r>
            <a:endParaRPr lang="en-US" sz="4800" b="1" i="1" u="sn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4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2791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/>
              <a:t>Reaction Plane Class</a:t>
            </a:r>
            <a:endParaRPr lang="en-US" sz="2400" b="1" i="1" u="sng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889360"/>
              </p:ext>
            </p:extLst>
          </p:nvPr>
        </p:nvGraphicFramePr>
        <p:xfrm>
          <a:off x="0" y="1163105"/>
          <a:ext cx="9130227" cy="3973075"/>
        </p:xfrm>
        <a:graphic>
          <a:graphicData uri="http://schemas.openxmlformats.org/drawingml/2006/table">
            <a:tbl>
              <a:tblPr/>
              <a:tblGrid>
                <a:gridCol w="652159"/>
                <a:gridCol w="652159"/>
                <a:gridCol w="652159"/>
                <a:gridCol w="652159"/>
                <a:gridCol w="652159"/>
                <a:gridCol w="652159"/>
                <a:gridCol w="652159"/>
                <a:gridCol w="326080"/>
                <a:gridCol w="326080"/>
                <a:gridCol w="652159"/>
                <a:gridCol w="652159"/>
                <a:gridCol w="652159"/>
                <a:gridCol w="652159"/>
                <a:gridCol w="652159"/>
                <a:gridCol w="652159"/>
              </a:tblGrid>
              <a:tr h="131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16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eta region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-3&lt;=eta&lt;-2.5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-2.5&lt;=eta&lt;-2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-2&lt;=eta&lt;-1.5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-1.5&lt;=eta&lt;-1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-1&lt;=eta&lt;-0.5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-0.5&lt;=eta&lt;0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0&lt;=eta&lt;0.5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0.5&lt;=eta&lt;1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1&lt;=eta&lt;1.5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1.5&lt;=eta&lt;2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2&lt;=eta&lt;2.5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2.5&lt;=eta&lt;3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eta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393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SVX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DFE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168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168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north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 + south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MPC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BBC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SMD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686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168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subsample1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subsample2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subsample3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subsample4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439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CNT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6271" marR="6271" marT="6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271" marR="6271" marT="627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427984" y="4235505"/>
            <a:ext cx="39999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Totally </a:t>
            </a:r>
            <a:r>
              <a:rPr lang="en-US" dirty="0" smtClean="0">
                <a:solidFill>
                  <a:srgbClr val="FF0000"/>
                </a:solidFill>
              </a:rPr>
              <a:t>39</a:t>
            </a:r>
            <a:r>
              <a:rPr lang="en-US" dirty="0" smtClean="0"/>
              <a:t> class for Flattening calibration</a:t>
            </a:r>
          </a:p>
          <a:p>
            <a:r>
              <a:rPr lang="en-US" dirty="0"/>
              <a:t>	</a:t>
            </a:r>
            <a:r>
              <a:rPr lang="en-US" dirty="0" smtClean="0">
                <a:sym typeface="Wingdings" pitchFamily="2" charset="2"/>
              </a:rPr>
              <a:t> generate 39 reaction planes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25939" y="3244334"/>
            <a:ext cx="492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88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8237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Symbol" pitchFamily="18" charset="2"/>
              </a:rPr>
              <a:t>Y</a:t>
            </a:r>
            <a:r>
              <a:rPr lang="en-US" sz="2400" b="1" i="1" u="sng" dirty="0" smtClean="0">
                <a:latin typeface="+mj-lt"/>
              </a:rPr>
              <a:t> Correlation for SVX, MPC and BBC (RUN</a:t>
            </a:r>
            <a:r>
              <a:rPr lang="en-US" sz="2400" b="1" i="1" u="sng" dirty="0" smtClean="0"/>
              <a:t> </a:t>
            </a:r>
            <a:r>
              <a:rPr lang="en-US" sz="2400" b="1" i="1" u="sng" dirty="0"/>
              <a:t>349667 360K Events</a:t>
            </a:r>
            <a:r>
              <a:rPr lang="en-US" sz="2400" b="1" i="1" u="sng" dirty="0" smtClean="0"/>
              <a:t>)</a:t>
            </a:r>
            <a:endParaRPr lang="en-US" sz="2400" b="1" i="1" u="sng" dirty="0"/>
          </a:p>
        </p:txBody>
      </p:sp>
      <p:grpSp>
        <p:nvGrpSpPr>
          <p:cNvPr id="3" name="Group 2"/>
          <p:cNvGrpSpPr/>
          <p:nvPr/>
        </p:nvGrpSpPr>
        <p:grpSpPr>
          <a:xfrm>
            <a:off x="181804" y="1819870"/>
            <a:ext cx="8982074" cy="4482458"/>
            <a:chOff x="181804" y="1819870"/>
            <a:chExt cx="8982074" cy="448245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804" y="2743200"/>
              <a:ext cx="8982074" cy="35591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14400" y="1819870"/>
              <a:ext cx="100700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SVX (SN)</a:t>
              </a:r>
            </a:p>
            <a:p>
              <a:pPr algn="ctr"/>
              <a:r>
                <a:rPr lang="en-US" dirty="0" err="1" smtClean="0"/>
                <a:t>Vs</a:t>
              </a:r>
              <a:endParaRPr lang="en-US" dirty="0" smtClean="0"/>
            </a:p>
            <a:p>
              <a:pPr algn="ctr"/>
              <a:r>
                <a:rPr lang="en-US" dirty="0" smtClean="0"/>
                <a:t>BBC (SN)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66264" y="1819870"/>
              <a:ext cx="883575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SVX (S)</a:t>
              </a:r>
            </a:p>
            <a:p>
              <a:pPr algn="ctr"/>
              <a:r>
                <a:rPr lang="en-US" dirty="0" err="1" smtClean="0"/>
                <a:t>Vs</a:t>
              </a:r>
              <a:endParaRPr lang="en-US" dirty="0" smtClean="0"/>
            </a:p>
            <a:p>
              <a:pPr algn="ctr"/>
              <a:r>
                <a:rPr lang="en-US" dirty="0" smtClean="0"/>
                <a:t>SVX (N)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68522" y="1819870"/>
              <a:ext cx="96693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MPC (S)</a:t>
              </a:r>
            </a:p>
            <a:p>
              <a:pPr algn="ctr"/>
              <a:r>
                <a:rPr lang="en-US" dirty="0" err="1" smtClean="0"/>
                <a:t>Vs</a:t>
              </a:r>
              <a:endParaRPr lang="en-US" dirty="0" smtClean="0"/>
            </a:p>
            <a:p>
              <a:pPr algn="ctr"/>
              <a:r>
                <a:rPr lang="en-US" dirty="0" smtClean="0"/>
                <a:t>MPC (N)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576661" y="1819870"/>
              <a:ext cx="90120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BBC (S)</a:t>
              </a:r>
            </a:p>
            <a:p>
              <a:pPr algn="ctr"/>
              <a:r>
                <a:rPr lang="en-US" dirty="0" err="1" smtClean="0"/>
                <a:t>Vs</a:t>
              </a:r>
              <a:endParaRPr lang="en-US" dirty="0" smtClean="0"/>
            </a:p>
            <a:p>
              <a:pPr algn="ctr"/>
              <a:r>
                <a:rPr lang="en-US" dirty="0" smtClean="0"/>
                <a:t>BBC (N)</a:t>
              </a:r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7147816" y="3333257"/>
              <a:ext cx="115215" cy="115215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147816" y="3678902"/>
              <a:ext cx="115215" cy="115215"/>
            </a:xfrm>
            <a:prstGeom prst="ellipse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77335" y="3198570"/>
              <a:ext cx="18666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&lt;cos(2</a:t>
              </a:r>
              <a:r>
                <a:rPr lang="en-US" b="1" dirty="0" smtClean="0">
                  <a:latin typeface="Symbol" pitchFamily="18" charset="2"/>
                </a:rPr>
                <a:t>(Y</a:t>
              </a:r>
              <a:r>
                <a:rPr lang="en-US" b="1" baseline="-25000" dirty="0" smtClean="0">
                  <a:latin typeface="+mj-lt"/>
                </a:rPr>
                <a:t>A</a:t>
              </a:r>
              <a:r>
                <a:rPr lang="en-US" b="1" dirty="0" smtClean="0">
                  <a:latin typeface="+mj-lt"/>
                </a:rPr>
                <a:t> - </a:t>
              </a:r>
              <a:r>
                <a:rPr lang="en-US" b="1" dirty="0" smtClean="0">
                  <a:latin typeface="Symbol" pitchFamily="18" charset="2"/>
                </a:rPr>
                <a:t>Y</a:t>
              </a:r>
              <a:r>
                <a:rPr lang="en-US" b="1" baseline="-25000" dirty="0" smtClean="0"/>
                <a:t>B</a:t>
              </a:r>
              <a:r>
                <a:rPr lang="en-US" b="1" dirty="0" smtClean="0">
                  <a:latin typeface="+mj-lt"/>
                </a:rPr>
                <a:t>))&gt;</a:t>
              </a:r>
              <a:endParaRPr lang="en-US" b="1" dirty="0">
                <a:latin typeface="+mj-lt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06895" y="3524897"/>
              <a:ext cx="18101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&lt;sin(2</a:t>
              </a:r>
              <a:r>
                <a:rPr lang="en-US" b="1" dirty="0" smtClean="0">
                  <a:latin typeface="Symbol" pitchFamily="18" charset="2"/>
                </a:rPr>
                <a:t>(Y</a:t>
              </a:r>
              <a:r>
                <a:rPr lang="en-US" b="1" baseline="-25000" dirty="0" smtClean="0">
                  <a:latin typeface="+mj-lt"/>
                </a:rPr>
                <a:t>A </a:t>
              </a:r>
              <a:r>
                <a:rPr lang="en-US" b="1" dirty="0"/>
                <a:t>- </a:t>
              </a:r>
              <a:r>
                <a:rPr lang="en-US" b="1" dirty="0" smtClean="0">
                  <a:latin typeface="Symbol" pitchFamily="18" charset="2"/>
                </a:rPr>
                <a:t>Y</a:t>
              </a:r>
              <a:r>
                <a:rPr lang="en-US" b="1" baseline="-25000" dirty="0" smtClean="0"/>
                <a:t>B</a:t>
              </a:r>
              <a:r>
                <a:rPr lang="en-US" b="1" dirty="0" smtClean="0">
                  <a:latin typeface="+mj-lt"/>
                </a:rPr>
                <a:t>))&gt;</a:t>
              </a:r>
              <a:endParaRPr lang="en-US" b="1" dirty="0">
                <a:latin typeface="+mj-lt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1065" y="706310"/>
            <a:ext cx="637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Resolution is 25% at 20% centrality between SVX(SN) and BBC(SN)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443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/>
              <a:t>Reaction Plane Calibration Status</a:t>
            </a:r>
            <a:endParaRPr lang="en-US" sz="2400" b="1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152401" y="740650"/>
            <a:ext cx="87977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  <a:tabLst>
                <a:tab pos="6511925" algn="l"/>
              </a:tabLst>
            </a:pPr>
            <a:r>
              <a:rPr lang="en-US" dirty="0" smtClean="0"/>
              <a:t>Currently, calibration parameters were generated aggregated </a:t>
            </a:r>
            <a:r>
              <a:rPr lang="en-US" dirty="0" smtClean="0">
                <a:solidFill>
                  <a:srgbClr val="0000FF"/>
                </a:solidFill>
              </a:rPr>
              <a:t>run by run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segment by segment</a:t>
            </a:r>
            <a:r>
              <a:rPr lang="en-US" dirty="0" smtClean="0"/>
              <a:t>.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  <a:tabLst>
                <a:tab pos="6511925" algn="l"/>
              </a:tabLst>
            </a:pPr>
            <a:endParaRPr lang="en-US" dirty="0" smtClean="0"/>
          </a:p>
          <a:p>
            <a:pPr lvl="1">
              <a:tabLst>
                <a:tab pos="6511925" algn="l"/>
              </a:tabLst>
            </a:pPr>
            <a:r>
              <a:rPr lang="en-US" dirty="0" smtClean="0"/>
              <a:t>1) Run-by-run : calibration parameters were generated from segment number 9000.</a:t>
            </a:r>
          </a:p>
          <a:p>
            <a:pPr marL="1200150" lvl="2" indent="-285750">
              <a:buFont typeface="Arial" pitchFamily="34" charset="0"/>
              <a:buChar char="•"/>
              <a:tabLst>
                <a:tab pos="6511925" algn="l"/>
              </a:tabLst>
            </a:pPr>
            <a:r>
              <a:rPr lang="en-US" dirty="0" smtClean="0"/>
              <a:t>This calibration parameter set was applied for other segment files.</a:t>
            </a:r>
          </a:p>
          <a:p>
            <a:pPr marL="1200150" lvl="2" indent="-285750">
              <a:buFont typeface="Arial" pitchFamily="34" charset="0"/>
              <a:buChar char="•"/>
              <a:tabLst>
                <a:tab pos="6511925" algn="l"/>
              </a:tabLst>
            </a:pPr>
            <a:endParaRPr lang="en-US" dirty="0" smtClean="0"/>
          </a:p>
          <a:p>
            <a:pPr lvl="1">
              <a:tabLst>
                <a:tab pos="6511925" algn="l"/>
              </a:tabLst>
            </a:pPr>
            <a:r>
              <a:rPr lang="en-US" dirty="0" smtClean="0"/>
              <a:t>2) </a:t>
            </a:r>
            <a:r>
              <a:rPr lang="en-US" dirty="0" err="1" smtClean="0"/>
              <a:t>Seg</a:t>
            </a:r>
            <a:r>
              <a:rPr lang="en-US" dirty="0" smtClean="0"/>
              <a:t>-by-</a:t>
            </a:r>
            <a:r>
              <a:rPr lang="en-US" dirty="0" err="1" smtClean="0"/>
              <a:t>seg</a:t>
            </a:r>
            <a:r>
              <a:rPr lang="en-US" dirty="0" smtClean="0"/>
              <a:t>  : calibration parameters were generated segment by segment.</a:t>
            </a:r>
          </a:p>
          <a:p>
            <a:pPr marL="1200150" lvl="2" indent="-285750">
              <a:buFont typeface="Arial" pitchFamily="34" charset="0"/>
              <a:buChar char="•"/>
              <a:tabLst>
                <a:tab pos="6511925" algn="l"/>
              </a:tabLst>
            </a:pPr>
            <a:r>
              <a:rPr lang="en-US" dirty="0" smtClean="0"/>
              <a:t>Each segment file has own calibration parameters.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  <a:tabLst>
                <a:tab pos="6511925" algn="l"/>
              </a:tabLst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  <a:tabLst>
                <a:tab pos="6511925" algn="l"/>
              </a:tabLst>
            </a:pPr>
            <a:r>
              <a:rPr lang="en-US" dirty="0" smtClean="0"/>
              <a:t>Checked &lt;</a:t>
            </a:r>
            <a:r>
              <a:rPr lang="en-US" dirty="0" err="1" smtClean="0"/>
              <a:t>cos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err="1">
                <a:latin typeface="Symbol" pitchFamily="18" charset="2"/>
              </a:rPr>
              <a:t>Y</a:t>
            </a:r>
            <a:r>
              <a:rPr lang="en-US" dirty="0" smtClean="0"/>
              <a:t>&gt; and &lt;sin </a:t>
            </a:r>
            <a:r>
              <a:rPr lang="en-US" dirty="0" err="1"/>
              <a:t>n</a:t>
            </a:r>
            <a:r>
              <a:rPr lang="en-US" dirty="0" err="1">
                <a:latin typeface="Symbol" pitchFamily="18" charset="2"/>
              </a:rPr>
              <a:t>Y</a:t>
            </a:r>
            <a:r>
              <a:rPr lang="en-US" dirty="0"/>
              <a:t>&gt; </a:t>
            </a:r>
            <a:r>
              <a:rPr lang="en-US" dirty="0" smtClean="0"/>
              <a:t>of segment number dependency in both case.</a:t>
            </a:r>
          </a:p>
          <a:p>
            <a:pPr marL="742950" lvl="1" indent="-285750">
              <a:buFont typeface="Arial" pitchFamily="34" charset="0"/>
              <a:buChar char="•"/>
              <a:tabLst>
                <a:tab pos="6511925" algn="l"/>
              </a:tabLst>
            </a:pPr>
            <a:endParaRPr lang="en-US" dirty="0" smtClean="0"/>
          </a:p>
          <a:p>
            <a:pPr marL="742950" lvl="1" indent="-285750">
              <a:buFont typeface="Arial" pitchFamily="34" charset="0"/>
              <a:buChar char="•"/>
              <a:tabLst>
                <a:tab pos="6511925" algn="l"/>
              </a:tabLst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  <a:tabLst>
                <a:tab pos="6511925" algn="l"/>
              </a:tabLst>
            </a:pPr>
            <a:r>
              <a:rPr lang="en-US" dirty="0" smtClean="0"/>
              <a:t>Status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602992"/>
              </p:ext>
            </p:extLst>
          </p:nvPr>
        </p:nvGraphicFramePr>
        <p:xfrm>
          <a:off x="379229" y="4504340"/>
          <a:ext cx="8103456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1152"/>
                <a:gridCol w="2701152"/>
                <a:gridCol w="2701152"/>
              </a:tblGrid>
              <a:tr h="179223"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r>
                        <a:rPr lang="en-US" dirty="0" err="1" smtClean="0"/>
                        <a:t>cos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Y</a:t>
                      </a:r>
                      <a:r>
                        <a:rPr lang="en-US" dirty="0" smtClean="0"/>
                        <a:t>&gt; and &lt;sin </a:t>
                      </a:r>
                      <a:r>
                        <a:rPr lang="en-US" dirty="0" err="1" smtClean="0"/>
                        <a:t>n</a:t>
                      </a:r>
                      <a:r>
                        <a:rPr lang="en-US" dirty="0" err="1" smtClean="0">
                          <a:latin typeface="Symbol" pitchFamily="18" charset="2"/>
                        </a:rPr>
                        <a:t>Y</a:t>
                      </a:r>
                      <a:r>
                        <a:rPr lang="en-US" dirty="0" smtClean="0"/>
                        <a:t>&gt;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Raw v2 and v2</a:t>
                      </a:r>
                      <a:endParaRPr lang="en-US" sz="1800" dirty="0"/>
                    </a:p>
                  </a:txBody>
                  <a:tcPr/>
                </a:tc>
              </a:tr>
              <a:tr h="179223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/>
                        <a:t>run-by-run (case 1)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Seg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. Dependence unstable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FF0000"/>
                          </a:solidFill>
                        </a:rPr>
                        <a:t>Seg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</a:rPr>
                        <a:t>. Dependence unstable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79223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seg</a:t>
                      </a:r>
                      <a:r>
                        <a:rPr lang="en-US" sz="1800" dirty="0" smtClean="0"/>
                        <a:t>-by-</a:t>
                      </a:r>
                      <a:r>
                        <a:rPr lang="en-US" sz="1800" dirty="0" err="1" smtClean="0"/>
                        <a:t>seg</a:t>
                      </a:r>
                      <a:r>
                        <a:rPr lang="en-US" sz="1800" baseline="0" dirty="0" smtClean="0"/>
                        <a:t> (c</a:t>
                      </a:r>
                      <a:r>
                        <a:rPr lang="en-US" sz="1800" dirty="0" smtClean="0"/>
                        <a:t>ase 2)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B050"/>
                          </a:solidFill>
                        </a:rPr>
                        <a:t>Seg</a:t>
                      </a:r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. Dependence stable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B050"/>
                          </a:solidFill>
                        </a:rPr>
                        <a:t>Seg</a:t>
                      </a:r>
                      <a:r>
                        <a:rPr lang="en-US" sz="1800" dirty="0" smtClean="0">
                          <a:solidFill>
                            <a:srgbClr val="00B050"/>
                          </a:solidFill>
                        </a:rPr>
                        <a:t>. Dependence stable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1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084" y="817460"/>
            <a:ext cx="6221176" cy="5738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1014011" y="1371285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1014219" y="2806604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 rot="16200000">
            <a:off x="1037380" y="4275272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1037588" y="5710591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19540" y="67855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819540" y="206113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19005" y="354421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819005" y="501832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40" name="Left Brace 39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42" name="Left Brace 41"/>
          <p:cNvSpPr/>
          <p:nvPr/>
        </p:nvSpPr>
        <p:spPr>
          <a:xfrm>
            <a:off x="1179316" y="3796077"/>
            <a:ext cx="345645" cy="27594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41535" y="4984448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 term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805" y="395005"/>
            <a:ext cx="653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by using segment 9000.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2114080" y="1532607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114078" y="4482358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114077" y="5956296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2103" y="970742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Run349667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787708" y="204415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158577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353128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9004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800960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9006</a:t>
            </a:r>
            <a:endParaRPr lang="en-US" dirty="0"/>
          </a:p>
        </p:txBody>
      </p:sp>
      <p:sp>
        <p:nvSpPr>
          <p:cNvPr id="5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68467" y="202273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9008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77984" y="863020"/>
            <a:ext cx="31451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0.2</a:t>
            </a:r>
            <a:endParaRPr lang="en-US" sz="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827699" y="1925039"/>
            <a:ext cx="34657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-0.2</a:t>
            </a:r>
            <a:endParaRPr lang="en-US" sz="8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-15232" y="-3293"/>
            <a:ext cx="756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B050"/>
                </a:solidFill>
              </a:rPr>
              <a:t>QA : Segment Dependence of 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&lt;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cos</a:t>
            </a:r>
            <a:r>
              <a:rPr lang="en-US" sz="2400" b="1" i="1" u="sng" dirty="0" smtClean="0">
                <a:solidFill>
                  <a:srgbClr val="00B050"/>
                </a:solidFill>
              </a:rPr>
              <a:t>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 </a:t>
            </a:r>
            <a:r>
              <a:rPr lang="en-US" sz="2400" b="1" i="1" u="sng" dirty="0" smtClean="0">
                <a:solidFill>
                  <a:srgbClr val="00B050"/>
                </a:solidFill>
              </a:rPr>
              <a:t>(SVX-SN)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88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741" y="4367864"/>
            <a:ext cx="6205477" cy="1327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1884084" y="817461"/>
            <a:ext cx="6221176" cy="2869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1014011" y="1371285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1014219" y="2806604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19540" y="67855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819540" y="206113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40" name="Left Brace 39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805" y="395005"/>
            <a:ext cx="6532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by using segment 9000.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2114080" y="1532607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114078" y="5099808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2103" y="970742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Run349667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787708" y="204415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158577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353128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9004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800960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9006</a:t>
            </a:r>
            <a:endParaRPr lang="en-US" dirty="0"/>
          </a:p>
        </p:txBody>
      </p:sp>
      <p:sp>
        <p:nvSpPr>
          <p:cNvPr id="5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68467" y="202273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9008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77984" y="863020"/>
            <a:ext cx="31451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0.2</a:t>
            </a:r>
            <a:endParaRPr lang="en-US" sz="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827699" y="1925039"/>
            <a:ext cx="34657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-0.2</a:t>
            </a:r>
            <a:endParaRPr lang="en-US" sz="800" b="1" dirty="0"/>
          </a:p>
        </p:txBody>
      </p:sp>
      <p:sp>
        <p:nvSpPr>
          <p:cNvPr id="3" name="TextBox 2"/>
          <p:cNvSpPr txBox="1"/>
          <p:nvPr/>
        </p:nvSpPr>
        <p:spPr>
          <a:xfrm rot="16200000">
            <a:off x="1041376" y="4828319"/>
            <a:ext cx="1341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Ncluster_egap2</a:t>
            </a:r>
            <a:endParaRPr lang="en-US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-15232" y="-3293"/>
            <a:ext cx="756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B050"/>
                </a:solidFill>
              </a:rPr>
              <a:t>QA : Segment Dependence of 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&lt;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cos</a:t>
            </a:r>
            <a:r>
              <a:rPr lang="en-US" sz="2400" b="1" i="1" u="sng" dirty="0" smtClean="0">
                <a:solidFill>
                  <a:srgbClr val="00B050"/>
                </a:solidFill>
              </a:rPr>
              <a:t>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 </a:t>
            </a:r>
            <a:r>
              <a:rPr lang="en-US" sz="2400" b="1" i="1" u="sng" dirty="0" smtClean="0">
                <a:solidFill>
                  <a:srgbClr val="00B050"/>
                </a:solidFill>
              </a:rPr>
              <a:t>(SVX-SN)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83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320" y="3544215"/>
            <a:ext cx="4124023" cy="31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0" y="754662"/>
            <a:ext cx="8727957" cy="2712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15232" y="-3293"/>
            <a:ext cx="8349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B050"/>
                </a:solidFill>
              </a:rPr>
              <a:t>QA : ZVTX Dependence of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Q_weight</a:t>
            </a:r>
            <a:r>
              <a:rPr lang="en-US" sz="2400" b="1" i="1" u="sng" dirty="0" smtClean="0">
                <a:solidFill>
                  <a:srgbClr val="00B050"/>
                </a:solidFill>
              </a:rPr>
              <a:t> (number of clusters for SVX)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45343" y="64737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0210" y="3359549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-10cm		          10cm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-211509" y="1122668"/>
            <a:ext cx="610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counts</a:t>
            </a:r>
            <a:endParaRPr lang="en-US" sz="1200" b="1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2811450" y="1122667"/>
            <a:ext cx="610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counts</a:t>
            </a:r>
            <a:endParaRPr lang="en-US" sz="1200" b="1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5941456" y="1122669"/>
            <a:ext cx="610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counts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9942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7" y="1425560"/>
            <a:ext cx="8452485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0"/>
            <a:ext cx="669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>
                <a:solidFill>
                  <a:srgbClr val="00B050"/>
                </a:solidFill>
              </a:rPr>
              <a:t>Raw V2 and Corrected V2 Distribution (Run349667)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5" y="471815"/>
            <a:ext cx="65321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by using segment 9000.</a:t>
            </a:r>
          </a:p>
          <a:p>
            <a:r>
              <a:rPr lang="en-US" dirty="0" smtClean="0"/>
              <a:t>Reaction plane : SVX-SN Egap-2</a:t>
            </a:r>
          </a:p>
          <a:p>
            <a:r>
              <a:rPr lang="en-US" dirty="0" smtClean="0"/>
              <a:t>Track : CNT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58990" y="5421387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29185" y="5421387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04438" y="1349811"/>
            <a:ext cx="171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&lt;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/c &lt; 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7450" y="6016417"/>
            <a:ext cx="3812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v2 for each segment are unstable.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907871" y="1910590"/>
            <a:ext cx="505179" cy="1589001"/>
            <a:chOff x="8091478" y="123110"/>
            <a:chExt cx="505179" cy="1589001"/>
          </a:xfrm>
        </p:grpSpPr>
        <p:sp>
          <p:nvSpPr>
            <p:cNvPr id="9" name="Rectangle 8"/>
            <p:cNvSpPr/>
            <p:nvPr/>
          </p:nvSpPr>
          <p:spPr>
            <a:xfrm>
              <a:off x="8091592" y="207973"/>
              <a:ext cx="45719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06807" y="1231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9000</a:t>
              </a:r>
              <a:endParaRPr lang="en-US" sz="8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91592" y="360373"/>
              <a:ext cx="4571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01007" y="2755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9001</a:t>
              </a:r>
              <a:endParaRPr lang="en-US" sz="8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091592" y="511620"/>
              <a:ext cx="45719" cy="45719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06807" y="4267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9002</a:t>
              </a:r>
              <a:endParaRPr lang="en-US" sz="800" b="1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091592" y="664020"/>
              <a:ext cx="45719" cy="45719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201007" y="5791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9003</a:t>
              </a:r>
              <a:endParaRPr lang="en-US" sz="8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91592" y="822453"/>
              <a:ext cx="45719" cy="4571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206807" y="7375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9004</a:t>
              </a:r>
              <a:endParaRPr lang="en-US" sz="800" b="1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091592" y="974853"/>
              <a:ext cx="45719" cy="45719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01007" y="8899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9005</a:t>
              </a:r>
              <a:endParaRPr lang="en-US" sz="8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091592" y="1126100"/>
              <a:ext cx="45719" cy="45719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206807" y="10412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9006</a:t>
              </a:r>
              <a:endParaRPr lang="en-US" sz="800" b="1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091592" y="1278500"/>
              <a:ext cx="45719" cy="4571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201007" y="11936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9007</a:t>
              </a:r>
              <a:endParaRPr lang="en-US" sz="800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091478" y="1430283"/>
              <a:ext cx="45719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200893" y="134542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9008</a:t>
              </a:r>
              <a:endParaRPr lang="en-US" sz="800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91478" y="1581530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206693" y="149666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9009</a:t>
              </a:r>
              <a:endParaRPr lang="en-US" sz="800" b="1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42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55" y="857874"/>
            <a:ext cx="6260015" cy="5723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-15232" y="-3293"/>
            <a:ext cx="7577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00FF"/>
                </a:solidFill>
              </a:rPr>
              <a:t>QA : Segment Dependence of </a:t>
            </a:r>
            <a:r>
              <a:rPr lang="en-US" sz="2400" b="1" i="1" u="sng" dirty="0" smtClean="0">
                <a:solidFill>
                  <a:srgbClr val="0000FF"/>
                </a:solidFill>
              </a:rPr>
              <a:t>&lt;</a:t>
            </a:r>
            <a:r>
              <a:rPr lang="en-US" sz="2400" b="1" i="1" u="sng" dirty="0" err="1" smtClean="0">
                <a:solidFill>
                  <a:srgbClr val="0000FF"/>
                </a:solidFill>
              </a:rPr>
              <a:t>cos</a:t>
            </a:r>
            <a:r>
              <a:rPr lang="en-US" sz="2400" b="1" i="1" u="sng" dirty="0" smtClean="0">
                <a:solidFill>
                  <a:srgbClr val="0000FF"/>
                </a:solidFill>
              </a:rPr>
              <a:t> </a:t>
            </a:r>
            <a:r>
              <a:rPr lang="en-US" sz="2400" b="1" i="1" u="sng" dirty="0" err="1" smtClean="0">
                <a:solidFill>
                  <a:srgbClr val="0000FF"/>
                </a:solidFill>
              </a:rPr>
              <a:t>n</a:t>
            </a:r>
            <a:r>
              <a:rPr lang="en-US" sz="2400" b="1" i="1" u="sng" dirty="0" err="1">
                <a:solidFill>
                  <a:srgbClr val="0000FF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00FF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00FF"/>
                </a:solidFill>
              </a:rPr>
              <a:t>n</a:t>
            </a:r>
            <a:r>
              <a:rPr lang="en-US" sz="2400" b="1" i="1" u="sng" dirty="0" err="1">
                <a:solidFill>
                  <a:srgbClr val="0000FF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00FF"/>
                </a:solidFill>
              </a:rPr>
              <a:t>&gt; </a:t>
            </a:r>
            <a:r>
              <a:rPr lang="en-US" sz="2400" b="1" i="1" u="sng" dirty="0" smtClean="0">
                <a:solidFill>
                  <a:srgbClr val="0000FF"/>
                </a:solidFill>
              </a:rPr>
              <a:t>(BBC-SN)</a:t>
            </a:r>
            <a:endParaRPr lang="en-US" sz="2400" b="1" i="1" u="sng" dirty="0">
              <a:solidFill>
                <a:srgbClr val="0000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1014011" y="1371285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1014219" y="2806604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 rot="16200000">
            <a:off x="1037380" y="4275272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1037588" y="5710591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19540" y="67855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819540" y="206113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19005" y="354421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819005" y="501832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40" name="Left Brace 39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42" name="Left Brace 41"/>
          <p:cNvSpPr/>
          <p:nvPr/>
        </p:nvSpPr>
        <p:spPr>
          <a:xfrm>
            <a:off x="1179316" y="3796077"/>
            <a:ext cx="345645" cy="27594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41535" y="4984448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 term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805" y="395005"/>
            <a:ext cx="789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by using segment </a:t>
            </a:r>
            <a:r>
              <a:rPr lang="en-US" dirty="0" smtClean="0"/>
              <a:t>9000 (~</a:t>
            </a:r>
            <a:r>
              <a:rPr lang="en-US" smtClean="0"/>
              <a:t>360k events).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2114080" y="1532607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114078" y="4482358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114077" y="5956296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2103" y="970742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Run349667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787708" y="204415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158577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353128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9004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800960" y="203276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9006</a:t>
            </a:r>
            <a:endParaRPr lang="en-US" dirty="0"/>
          </a:p>
        </p:txBody>
      </p:sp>
      <p:sp>
        <p:nvSpPr>
          <p:cNvPr id="5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68467" y="202273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9008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77984" y="863020"/>
            <a:ext cx="31451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0.2</a:t>
            </a:r>
            <a:endParaRPr lang="en-US" sz="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827699" y="1925039"/>
            <a:ext cx="34657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-0.2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36630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45" y="1431940"/>
            <a:ext cx="8458200" cy="3994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0"/>
            <a:ext cx="669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1" i="1" u="sng" dirty="0" smtClean="0">
                <a:solidFill>
                  <a:srgbClr val="0000FF"/>
                </a:solidFill>
              </a:rPr>
              <a:t>Raw V2 and Corrected V2 Distribution (Run349667)</a:t>
            </a:r>
            <a:endParaRPr lang="en-US" sz="2400" b="1" i="1" u="sng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05" y="471815"/>
            <a:ext cx="65321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by using segment 9000.</a:t>
            </a:r>
          </a:p>
          <a:p>
            <a:r>
              <a:rPr lang="en-US" dirty="0" smtClean="0"/>
              <a:t>Reaction plane : BBC-SN</a:t>
            </a:r>
          </a:p>
          <a:p>
            <a:r>
              <a:rPr lang="en-US" dirty="0" smtClean="0"/>
              <a:t>Track : CNT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58990" y="5421387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529185" y="5421387"/>
            <a:ext cx="1067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centrality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704438" y="1349811"/>
            <a:ext cx="171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&lt;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  <a:r>
              <a:rPr lang="en-US" dirty="0" err="1" smtClean="0"/>
              <a:t>GeV</a:t>
            </a:r>
            <a:r>
              <a:rPr lang="en-US" dirty="0" smtClean="0"/>
              <a:t>/c &lt; 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7450" y="6016417"/>
            <a:ext cx="3569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v2 for each segment are stable.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907871" y="1910590"/>
            <a:ext cx="505179" cy="1589001"/>
            <a:chOff x="8091478" y="123110"/>
            <a:chExt cx="505179" cy="1589001"/>
          </a:xfrm>
        </p:grpSpPr>
        <p:sp>
          <p:nvSpPr>
            <p:cNvPr id="9" name="Rectangle 8"/>
            <p:cNvSpPr/>
            <p:nvPr/>
          </p:nvSpPr>
          <p:spPr>
            <a:xfrm>
              <a:off x="8091592" y="207973"/>
              <a:ext cx="45719" cy="45719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06807" y="1231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9000</a:t>
              </a:r>
              <a:endParaRPr lang="en-US" sz="800" b="1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8091592" y="360373"/>
              <a:ext cx="45719" cy="45719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201007" y="27551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9001</a:t>
              </a:r>
              <a:endParaRPr lang="en-US" sz="800" b="1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8091592" y="511620"/>
              <a:ext cx="45719" cy="45719"/>
            </a:xfrm>
            <a:prstGeom prst="rect">
              <a:avLst/>
            </a:prstGeom>
            <a:solidFill>
              <a:srgbClr val="00FF00"/>
            </a:solidFill>
            <a:ln>
              <a:solidFill>
                <a:srgbClr val="00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206807" y="4267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9002</a:t>
              </a:r>
              <a:endParaRPr lang="en-US" sz="800" b="1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091592" y="664020"/>
              <a:ext cx="45719" cy="45719"/>
            </a:xfrm>
            <a:prstGeom prst="rect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201007" y="57915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9003</a:t>
              </a:r>
              <a:endParaRPr lang="en-US" sz="800" b="1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091592" y="822453"/>
              <a:ext cx="45719" cy="4571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206807" y="7375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9004</a:t>
              </a:r>
              <a:endParaRPr lang="en-US" sz="800" b="1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091592" y="974853"/>
              <a:ext cx="45719" cy="45719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201007" y="88999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9005</a:t>
              </a:r>
              <a:endParaRPr lang="en-US" sz="800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8091592" y="1126100"/>
              <a:ext cx="45719" cy="45719"/>
            </a:xfrm>
            <a:prstGeom prst="rect">
              <a:avLst/>
            </a:prstGeom>
            <a:solidFill>
              <a:srgbClr val="00FFFF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206807" y="10412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9006</a:t>
              </a:r>
              <a:endParaRPr lang="en-US" sz="800" b="1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8091592" y="1278500"/>
              <a:ext cx="45719" cy="45719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201007" y="119363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9007</a:t>
              </a:r>
              <a:endParaRPr lang="en-US" sz="800" b="1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091478" y="1430283"/>
              <a:ext cx="45719" cy="45719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200893" y="1345420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9008</a:t>
              </a:r>
              <a:endParaRPr lang="en-US" sz="800" b="1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091478" y="1581530"/>
              <a:ext cx="45719" cy="4571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206693" y="1496667"/>
              <a:ext cx="3898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1" dirty="0" smtClean="0"/>
                <a:t>9009</a:t>
              </a:r>
              <a:endParaRPr lang="en-US" sz="800" b="1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382" y="863019"/>
            <a:ext cx="6140878" cy="5718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6793594" y="6488668"/>
            <a:ext cx="1793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segment number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6200000">
            <a:off x="1014011" y="1371285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3" name="TextBox 32"/>
          <p:cNvSpPr txBox="1"/>
          <p:nvPr/>
        </p:nvSpPr>
        <p:spPr>
          <a:xfrm rot="16200000">
            <a:off x="1014219" y="2806604"/>
            <a:ext cx="14633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&lt;cos(3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 rot="16200000">
            <a:off x="1037380" y="4275272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&lt;sin(2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1037588" y="5710591"/>
            <a:ext cx="1433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&lt;sin(3</a:t>
            </a:r>
            <a:r>
              <a:rPr lang="en-US" sz="1400" b="1" dirty="0" smtClean="0">
                <a:latin typeface="Symbol" pitchFamily="18" charset="2"/>
              </a:rPr>
              <a:t>(Y</a:t>
            </a:r>
            <a:r>
              <a:rPr lang="en-US" sz="1400" b="1" baseline="-25000" dirty="0" smtClean="0">
                <a:latin typeface="+mj-lt"/>
              </a:rPr>
              <a:t>SVX(SN)</a:t>
            </a:r>
            <a:r>
              <a:rPr lang="en-US" sz="1400" b="1" dirty="0" smtClean="0">
                <a:latin typeface="+mj-lt"/>
              </a:rPr>
              <a:t>))&gt;</a:t>
            </a:r>
            <a:endParaRPr lang="en-US" sz="1400" b="1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819540" y="678558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19005" y="3544215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819005" y="5018323"/>
            <a:ext cx="4058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v3</a:t>
            </a:r>
            <a:endParaRPr lang="en-US" dirty="0"/>
          </a:p>
        </p:txBody>
      </p:sp>
      <p:sp>
        <p:nvSpPr>
          <p:cNvPr id="40" name="Left Brace 39"/>
          <p:cNvSpPr/>
          <p:nvPr/>
        </p:nvSpPr>
        <p:spPr>
          <a:xfrm>
            <a:off x="1192360" y="932675"/>
            <a:ext cx="345645" cy="2759492"/>
          </a:xfrm>
          <a:prstGeom prst="leftBrac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54579" y="2121046"/>
            <a:ext cx="99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</a:t>
            </a:r>
            <a:r>
              <a:rPr lang="en-US" dirty="0" smtClean="0"/>
              <a:t>os term</a:t>
            </a:r>
            <a:endParaRPr lang="en-US" dirty="0"/>
          </a:p>
        </p:txBody>
      </p:sp>
      <p:sp>
        <p:nvSpPr>
          <p:cNvPr id="42" name="Left Brace 41"/>
          <p:cNvSpPr/>
          <p:nvPr/>
        </p:nvSpPr>
        <p:spPr>
          <a:xfrm>
            <a:off x="1179316" y="3796077"/>
            <a:ext cx="345645" cy="2759492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141535" y="4984448"/>
            <a:ext cx="956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 term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805" y="395005"/>
            <a:ext cx="7852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calibration parameters that are created by using segment </a:t>
            </a:r>
            <a:r>
              <a:rPr lang="en-US" dirty="0" smtClean="0"/>
              <a:t>9000-0 (36k events).</a:t>
            </a:r>
            <a:endParaRPr lang="en-US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2114080" y="1532607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114079" y="3006545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2114078" y="4482358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114077" y="5956296"/>
            <a:ext cx="593338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2103" y="970742"/>
            <a:ext cx="1255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Run349667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1787708" y="2044151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9000-0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3158577" y="2032761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353128" y="2032761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9000-4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800960" y="2032761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9000-6</a:t>
            </a:r>
            <a:endParaRPr lang="en-US" dirty="0"/>
          </a:p>
        </p:txBody>
      </p:sp>
      <p:sp>
        <p:nvSpPr>
          <p:cNvPr id="54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7068467" y="2022733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9000-8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877984" y="863020"/>
            <a:ext cx="31451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0.2</a:t>
            </a:r>
            <a:endParaRPr lang="en-US" sz="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827699" y="1925039"/>
            <a:ext cx="346570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-0.2</a:t>
            </a:r>
            <a:endParaRPr lang="en-US" sz="8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-15232" y="-3293"/>
            <a:ext cx="756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solidFill>
                  <a:srgbClr val="00B050"/>
                </a:solidFill>
              </a:rPr>
              <a:t>QA : Segment Dependence of 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&lt;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cos</a:t>
            </a:r>
            <a:r>
              <a:rPr lang="en-US" sz="2400" b="1" i="1" u="sng" dirty="0" smtClean="0">
                <a:solidFill>
                  <a:srgbClr val="00B050"/>
                </a:solidFill>
              </a:rPr>
              <a:t>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&gt;, &lt;sin </a:t>
            </a:r>
            <a:r>
              <a:rPr lang="en-US" sz="2400" b="1" i="1" u="sng" dirty="0" err="1" smtClean="0">
                <a:solidFill>
                  <a:srgbClr val="00B050"/>
                </a:solidFill>
              </a:rPr>
              <a:t>n</a:t>
            </a:r>
            <a:r>
              <a:rPr lang="en-US" sz="2400" b="1" i="1" u="sng" dirty="0" err="1">
                <a:solidFill>
                  <a:srgbClr val="00B050"/>
                </a:solidFill>
                <a:latin typeface="Symbol" pitchFamily="18" charset="2"/>
              </a:rPr>
              <a:t>Y</a:t>
            </a:r>
            <a:r>
              <a:rPr lang="en-US" sz="2400" b="1" i="1" u="sng" dirty="0" smtClean="0">
                <a:solidFill>
                  <a:srgbClr val="00B050"/>
                </a:solidFill>
              </a:rPr>
              <a:t>&gt; </a:t>
            </a:r>
            <a:r>
              <a:rPr lang="en-US" sz="2400" b="1" i="1" u="sng" dirty="0" smtClean="0">
                <a:solidFill>
                  <a:srgbClr val="00B050"/>
                </a:solidFill>
              </a:rPr>
              <a:t>(SVX-SN)</a:t>
            </a:r>
            <a:endParaRPr lang="en-US" sz="2400" b="1" i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23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9245</TotalTime>
  <Words>915</Words>
  <Application>Microsoft Office PowerPoint</Application>
  <PresentationFormat>On-screen Show (4:3)</PresentationFormat>
  <Paragraphs>351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Maki</dc:creator>
  <cp:lastModifiedBy>Maki</cp:lastModifiedBy>
  <cp:revision>76</cp:revision>
  <dcterms:created xsi:type="dcterms:W3CDTF">2006-08-16T00:00:00Z</dcterms:created>
  <dcterms:modified xsi:type="dcterms:W3CDTF">2012-07-21T13:04:13Z</dcterms:modified>
</cp:coreProperties>
</file>