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58" r:id="rId6"/>
    <p:sldId id="266" r:id="rId7"/>
    <p:sldId id="267" r:id="rId8"/>
    <p:sldId id="269" r:id="rId9"/>
    <p:sldId id="268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8" d="100"/>
          <a:sy n="128" d="100"/>
        </p:scale>
        <p:origin x="-10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Reaction Plane Calibration for VTX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27</a:t>
            </a:r>
            <a:r>
              <a:rPr lang="en-US" baseline="30000" dirty="0" smtClean="0"/>
              <a:t>th</a:t>
            </a:r>
            <a:r>
              <a:rPr lang="en-US" dirty="0" smtClean="0"/>
              <a:t> Jul 2012</a:t>
            </a:r>
          </a:p>
          <a:p>
            <a:r>
              <a:rPr lang="en-US" dirty="0" smtClean="0"/>
              <a:t>Maki KUROSAWA for VTX</a:t>
            </a:r>
          </a:p>
          <a:p>
            <a:r>
              <a:rPr lang="en-US" dirty="0" smtClean="0"/>
              <a:t>RBRC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373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307"/>
            <a:ext cx="9144000" cy="2816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67001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i="1" u="sng" dirty="0" smtClean="0"/>
              <a:t>Hadron V2 and V3 Distribution (BBC) 8% of all Data</a:t>
            </a:r>
          </a:p>
          <a:p>
            <a:r>
              <a:rPr lang="en-US" sz="2400" b="1" i="1" u="sng" dirty="0"/>
              <a:t>634 Aggregated Segment Files (~355M events</a:t>
            </a:r>
            <a:r>
              <a:rPr lang="en-US" sz="2400" b="1" i="1" u="sng" dirty="0" smtClean="0"/>
              <a:t>)</a:t>
            </a:r>
            <a:endParaRPr lang="en-US" sz="2400" b="1" i="1" u="sng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-130038" y="3641671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V_n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14755" y="6031468"/>
            <a:ext cx="1176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GeV</a:t>
            </a:r>
            <a:r>
              <a:rPr lang="en-US" dirty="0" smtClean="0"/>
              <a:t>/c)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08035" y="6031468"/>
            <a:ext cx="1176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GeV</a:t>
            </a:r>
            <a:r>
              <a:rPr lang="en-US" dirty="0" smtClean="0"/>
              <a:t>/c)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967139" y="6031468"/>
            <a:ext cx="1176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GeV</a:t>
            </a:r>
            <a:r>
              <a:rPr lang="en-US" dirty="0" smtClean="0"/>
              <a:t>/c)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991245"/>
            <a:ext cx="632160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V2 and v3 as a function of </a:t>
            </a:r>
            <a:r>
              <a:rPr lang="en-US" dirty="0" err="1" smtClean="0"/>
              <a:t>pT</a:t>
            </a:r>
            <a:r>
              <a:rPr lang="en-US" dirty="0" smtClean="0"/>
              <a:t> for charged hadrons with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isolation cut : -200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 &lt; diff &lt; 400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 (layer 0 and layer 3)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	  : </a:t>
            </a:r>
            <a:r>
              <a:rPr lang="en-US" dirty="0"/>
              <a:t>-200</a:t>
            </a:r>
            <a:r>
              <a:rPr lang="en-US" dirty="0">
                <a:latin typeface="Symbol" pitchFamily="18" charset="2"/>
              </a:rPr>
              <a:t>m</a:t>
            </a:r>
            <a:r>
              <a:rPr lang="en-US" dirty="0"/>
              <a:t>m &lt; diff &lt; </a:t>
            </a:r>
            <a:r>
              <a:rPr lang="en-US" dirty="0" smtClean="0"/>
              <a:t>600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 </a:t>
            </a:r>
            <a:r>
              <a:rPr lang="en-US" dirty="0"/>
              <a:t>(layer </a:t>
            </a:r>
            <a:r>
              <a:rPr lang="en-US" dirty="0" smtClean="0"/>
              <a:t>1)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		  : -400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 </a:t>
            </a:r>
            <a:r>
              <a:rPr lang="en-US" dirty="0"/>
              <a:t>&lt; diff &lt; </a:t>
            </a:r>
            <a:r>
              <a:rPr lang="en-US" dirty="0" smtClean="0"/>
              <a:t>800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 </a:t>
            </a:r>
            <a:r>
              <a:rPr lang="en-US" dirty="0"/>
              <a:t>(layer </a:t>
            </a:r>
            <a:r>
              <a:rPr lang="en-US" dirty="0" smtClean="0"/>
              <a:t>2)</a:t>
            </a:r>
          </a:p>
          <a:p>
            <a:pPr lvl="1"/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DCA cut  	  : |DCA-XY| &lt; 200um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2419179" y="3682406"/>
            <a:ext cx="664817" cy="1015663"/>
            <a:chOff x="2419179" y="3682406"/>
            <a:chExt cx="664817" cy="1015663"/>
          </a:xfrm>
        </p:grpSpPr>
        <p:sp>
          <p:nvSpPr>
            <p:cNvPr id="2" name="TextBox 1"/>
            <p:cNvSpPr txBox="1"/>
            <p:nvPr/>
          </p:nvSpPr>
          <p:spPr>
            <a:xfrm>
              <a:off x="2469725" y="3682406"/>
              <a:ext cx="61427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V2 </a:t>
              </a:r>
              <a:r>
                <a:rPr lang="en-US" sz="1200" b="1" dirty="0" err="1" smtClean="0"/>
                <a:t>cos</a:t>
              </a:r>
              <a:endParaRPr lang="en-US" sz="1200" b="1" dirty="0" smtClean="0"/>
            </a:p>
            <a:p>
              <a:r>
                <a:rPr lang="en-US" sz="1200" b="1" dirty="0" smtClean="0"/>
                <a:t>V3 </a:t>
              </a:r>
              <a:r>
                <a:rPr lang="en-US" sz="1200" b="1" dirty="0" err="1" smtClean="0"/>
                <a:t>cos</a:t>
              </a:r>
              <a:endParaRPr lang="en-US" sz="1200" b="1" dirty="0" smtClean="0"/>
            </a:p>
            <a:p>
              <a:r>
                <a:rPr lang="en-US" sz="1200" b="1" dirty="0" smtClean="0"/>
                <a:t>AN689</a:t>
              </a:r>
            </a:p>
            <a:p>
              <a:r>
                <a:rPr lang="en-US" sz="1200" b="1" dirty="0" smtClean="0"/>
                <a:t>V2 sin</a:t>
              </a:r>
            </a:p>
            <a:p>
              <a:r>
                <a:rPr lang="en-US" sz="1200" b="1" dirty="0" smtClean="0"/>
                <a:t>V3 sin</a:t>
              </a:r>
              <a:endParaRPr lang="en-US" sz="1200" b="1" dirty="0"/>
            </a:p>
          </p:txBody>
        </p:sp>
        <p:sp>
          <p:nvSpPr>
            <p:cNvPr id="3" name="Oval 2"/>
            <p:cNvSpPr/>
            <p:nvPr/>
          </p:nvSpPr>
          <p:spPr>
            <a:xfrm>
              <a:off x="2429371" y="3794433"/>
              <a:ext cx="67464" cy="6746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438400" y="4168775"/>
              <a:ext cx="52590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Isosceles Triangle 14"/>
            <p:cNvSpPr/>
            <p:nvPr/>
          </p:nvSpPr>
          <p:spPr>
            <a:xfrm rot="10800000">
              <a:off x="2419179" y="3975100"/>
              <a:ext cx="88392" cy="76200"/>
            </a:xfrm>
            <a:prstGeom prst="triangl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/>
            <p:cNvSpPr/>
            <p:nvPr/>
          </p:nvSpPr>
          <p:spPr>
            <a:xfrm>
              <a:off x="2431625" y="4495800"/>
              <a:ext cx="76200" cy="76200"/>
            </a:xfrm>
            <a:prstGeom prst="triangl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432052" y="4327525"/>
              <a:ext cx="78948" cy="76200"/>
            </a:xfrm>
            <a:prstGeom prst="ellipse">
              <a:avLst/>
            </a:prstGeom>
            <a:noFill/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61391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75795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i="1" u="sng" dirty="0" smtClean="0"/>
              <a:t>Hadron V2 and V3 Distribution (VTX-Egap2) 8% of all Data</a:t>
            </a:r>
          </a:p>
          <a:p>
            <a:r>
              <a:rPr lang="en-US" sz="2400" b="1" i="1" u="sng" dirty="0"/>
              <a:t>634 Aggregated Segment Files (~355M events</a:t>
            </a:r>
            <a:r>
              <a:rPr lang="en-US" sz="2400" b="1" i="1" u="sng" dirty="0" smtClean="0"/>
              <a:t>)</a:t>
            </a:r>
            <a:endParaRPr lang="en-US" sz="2400" b="1" i="1" u="sng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-130038" y="3641671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V_n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14755" y="6031468"/>
            <a:ext cx="1176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GeV</a:t>
            </a:r>
            <a:r>
              <a:rPr lang="en-US" dirty="0" smtClean="0"/>
              <a:t>/c)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08035" y="6031468"/>
            <a:ext cx="1176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GeV</a:t>
            </a:r>
            <a:r>
              <a:rPr lang="en-US" dirty="0" smtClean="0"/>
              <a:t>/c)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967139" y="6031468"/>
            <a:ext cx="1176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GeV</a:t>
            </a:r>
            <a:r>
              <a:rPr lang="en-US" dirty="0" smtClean="0"/>
              <a:t>/c)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991245"/>
            <a:ext cx="632160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V2 and v3 as a function of </a:t>
            </a:r>
            <a:r>
              <a:rPr lang="en-US" dirty="0" err="1" smtClean="0"/>
              <a:t>pT</a:t>
            </a:r>
            <a:r>
              <a:rPr lang="en-US" dirty="0" smtClean="0"/>
              <a:t> for charged hadrons with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isolation cut : -200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 &lt; diff &lt; 400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 (layer 0 and layer 3)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	  : </a:t>
            </a:r>
            <a:r>
              <a:rPr lang="en-US" dirty="0"/>
              <a:t>-200</a:t>
            </a:r>
            <a:r>
              <a:rPr lang="en-US" dirty="0">
                <a:latin typeface="Symbol" pitchFamily="18" charset="2"/>
              </a:rPr>
              <a:t>m</a:t>
            </a:r>
            <a:r>
              <a:rPr lang="en-US" dirty="0"/>
              <a:t>m &lt; diff &lt; </a:t>
            </a:r>
            <a:r>
              <a:rPr lang="en-US" dirty="0" smtClean="0"/>
              <a:t>600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 </a:t>
            </a:r>
            <a:r>
              <a:rPr lang="en-US" dirty="0"/>
              <a:t>(layer </a:t>
            </a:r>
            <a:r>
              <a:rPr lang="en-US" dirty="0" smtClean="0"/>
              <a:t>1)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		  : -400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 </a:t>
            </a:r>
            <a:r>
              <a:rPr lang="en-US" dirty="0"/>
              <a:t>&lt; diff &lt; </a:t>
            </a:r>
            <a:r>
              <a:rPr lang="en-US" dirty="0" smtClean="0"/>
              <a:t>800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 </a:t>
            </a:r>
            <a:r>
              <a:rPr lang="en-US" dirty="0"/>
              <a:t>(layer </a:t>
            </a:r>
            <a:r>
              <a:rPr lang="en-US" dirty="0" smtClean="0"/>
              <a:t>2)</a:t>
            </a:r>
          </a:p>
          <a:p>
            <a:pPr lvl="1"/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DCA cut  	  : |DCA-XY| &lt; 200um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435721" y="3682406"/>
            <a:ext cx="643466" cy="646331"/>
            <a:chOff x="2435721" y="3337932"/>
            <a:chExt cx="643466" cy="646331"/>
          </a:xfrm>
        </p:grpSpPr>
        <p:sp>
          <p:nvSpPr>
            <p:cNvPr id="2" name="TextBox 1"/>
            <p:cNvSpPr txBox="1"/>
            <p:nvPr/>
          </p:nvSpPr>
          <p:spPr>
            <a:xfrm>
              <a:off x="2469725" y="3337932"/>
              <a:ext cx="60946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V2</a:t>
              </a:r>
            </a:p>
            <a:p>
              <a:r>
                <a:rPr lang="en-US" sz="1200" b="1" dirty="0" smtClean="0"/>
                <a:t>V3</a:t>
              </a:r>
            </a:p>
            <a:p>
              <a:r>
                <a:rPr lang="en-US" sz="1200" b="1" dirty="0" smtClean="0"/>
                <a:t>AN689</a:t>
              </a:r>
              <a:endParaRPr lang="en-US" sz="1200" b="1" dirty="0"/>
            </a:p>
          </p:txBody>
        </p:sp>
        <p:sp>
          <p:nvSpPr>
            <p:cNvPr id="3" name="Oval 2"/>
            <p:cNvSpPr/>
            <p:nvPr/>
          </p:nvSpPr>
          <p:spPr>
            <a:xfrm>
              <a:off x="2435721" y="3459003"/>
              <a:ext cx="45719" cy="4571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446875" y="3633705"/>
              <a:ext cx="45719" cy="45719"/>
            </a:xfrm>
            <a:prstGeom prst="ellips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450595" y="3815841"/>
              <a:ext cx="45719" cy="2286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276600"/>
            <a:ext cx="9129630" cy="2807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2419179" y="3682406"/>
            <a:ext cx="664817" cy="1015663"/>
            <a:chOff x="2419179" y="3682406"/>
            <a:chExt cx="664817" cy="1015663"/>
          </a:xfrm>
        </p:grpSpPr>
        <p:sp>
          <p:nvSpPr>
            <p:cNvPr id="18" name="TextBox 17"/>
            <p:cNvSpPr txBox="1"/>
            <p:nvPr/>
          </p:nvSpPr>
          <p:spPr>
            <a:xfrm>
              <a:off x="2469725" y="3682406"/>
              <a:ext cx="61427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V2 </a:t>
              </a:r>
              <a:r>
                <a:rPr lang="en-US" sz="1200" b="1" dirty="0" err="1" smtClean="0"/>
                <a:t>cos</a:t>
              </a:r>
              <a:endParaRPr lang="en-US" sz="1200" b="1" dirty="0" smtClean="0"/>
            </a:p>
            <a:p>
              <a:r>
                <a:rPr lang="en-US" sz="1200" b="1" dirty="0" smtClean="0"/>
                <a:t>V3 </a:t>
              </a:r>
              <a:r>
                <a:rPr lang="en-US" sz="1200" b="1" dirty="0" err="1" smtClean="0"/>
                <a:t>cos</a:t>
              </a:r>
              <a:endParaRPr lang="en-US" sz="1200" b="1" dirty="0" smtClean="0"/>
            </a:p>
            <a:p>
              <a:r>
                <a:rPr lang="en-US" sz="1200" b="1" dirty="0" smtClean="0"/>
                <a:t>AN689</a:t>
              </a:r>
            </a:p>
            <a:p>
              <a:r>
                <a:rPr lang="en-US" sz="1200" b="1" dirty="0" smtClean="0"/>
                <a:t>V2 sin</a:t>
              </a:r>
            </a:p>
            <a:p>
              <a:r>
                <a:rPr lang="en-US" sz="1200" b="1" dirty="0" smtClean="0"/>
                <a:t>V3 sin</a:t>
              </a:r>
              <a:endParaRPr lang="en-US" sz="1200" b="1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2429371" y="3794433"/>
              <a:ext cx="67464" cy="6746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2438400" y="4168775"/>
              <a:ext cx="52590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Isosceles Triangle 21"/>
            <p:cNvSpPr/>
            <p:nvPr/>
          </p:nvSpPr>
          <p:spPr>
            <a:xfrm rot="10800000">
              <a:off x="2419179" y="3975100"/>
              <a:ext cx="88392" cy="76200"/>
            </a:xfrm>
            <a:prstGeom prst="triangl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2431625" y="4495800"/>
              <a:ext cx="76200" cy="76200"/>
            </a:xfrm>
            <a:prstGeom prst="triangl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2432052" y="4327525"/>
              <a:ext cx="78948" cy="76200"/>
            </a:xfrm>
            <a:prstGeom prst="ellipse">
              <a:avLst/>
            </a:prstGeom>
            <a:noFill/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16294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C:\Users\Maki\Documents\RIKEN\meeting\2012\software\20120721\SEG9000MOD_DIFF\sqc_diff_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3620"/>
            <a:ext cx="9121140" cy="4411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30949"/>
              </p:ext>
            </p:extLst>
          </p:nvPr>
        </p:nvGraphicFramePr>
        <p:xfrm>
          <a:off x="-3845" y="548625"/>
          <a:ext cx="9144000" cy="130577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232059"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-3&lt;=eta&lt;-2.5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-2.5&lt;=eta&lt;-2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-2&lt;=eta&lt;-1.5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-1.5&lt;=eta&lt;-1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-1&lt;=eta&lt;-0.5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-0.5&lt;=eta&lt;0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0&lt;=eta&lt;0.5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0.5&lt;=eta&lt;1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1&lt;=eta&lt;1.5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1.5&lt;=eta&lt;2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2&lt;=eta&lt;2.5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2.5&lt;=eta&lt;3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all eta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</a:tr>
              <a:tr h="268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layer0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</a:tr>
              <a:tr h="268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layer1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</a:tr>
              <a:tr h="268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layer2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</a:tr>
              <a:tr h="268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layer3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-36443" y="9939"/>
            <a:ext cx="5929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Reaction Plane Calibration for VTX (Option 1)</a:t>
            </a:r>
            <a:endParaRPr lang="en-US" sz="2400" b="1" i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2590992" y="1927794"/>
            <a:ext cx="393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Only Q-vector on Barrel 0 were 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52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C:\Users\Maki\Documents\RIKEN\meeting\2012\software\20120721\SEG9000MOD_DIFF\sqc_diff_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9121140" cy="4411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275332"/>
              </p:ext>
            </p:extLst>
          </p:nvPr>
        </p:nvGraphicFramePr>
        <p:xfrm>
          <a:off x="-3845" y="548625"/>
          <a:ext cx="9144000" cy="130577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232059"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-3&lt;=eta&lt;-2.5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-2.5&lt;=eta&lt;-2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-2&lt;=eta&lt;-1.5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-1.5&lt;=eta&lt;-1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-1&lt;=eta&lt;-0.5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-0.5&lt;=eta&lt;0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0&lt;=eta&lt;0.5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0.5&lt;=eta&lt;1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1&lt;=eta&lt;1.5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1.5&lt;=eta&lt;2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2&lt;=eta&lt;2.5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2.5&lt;=eta&lt;3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all eta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</a:tr>
              <a:tr h="268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layer0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</a:tr>
              <a:tr h="268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layer1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</a:tr>
              <a:tr h="268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layer2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</a:tr>
              <a:tr h="268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layer3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-36443" y="9939"/>
            <a:ext cx="5929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Reaction Plane Calibration for VTX (Option 1)</a:t>
            </a:r>
            <a:endParaRPr lang="en-US" sz="2400" b="1" i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2590992" y="1927794"/>
            <a:ext cx="393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Only Q-vector on Barrel 0 were 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70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C:\Users\Maki\Documents\RIKEN\meeting\2012\software\20120721\SEG9000MOD_DIFF\sqc_diff_5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0" y="2286000"/>
            <a:ext cx="9121140" cy="2205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460454"/>
              </p:ext>
            </p:extLst>
          </p:nvPr>
        </p:nvGraphicFramePr>
        <p:xfrm>
          <a:off x="-3845" y="548625"/>
          <a:ext cx="9144000" cy="130577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232059"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-3&lt;=eta&lt;-2.5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-2.5&lt;=eta&lt;-2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-2&lt;=eta&lt;-1.5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-1.5&lt;=eta&lt;-1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-1&lt;=eta&lt;-0.5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-0.5&lt;=eta&lt;0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0&lt;=eta&lt;0.5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0.5&lt;=eta&lt;1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1&lt;=eta&lt;1.5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1.5&lt;=eta&lt;2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2&lt;=eta&lt;2.5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2.5&lt;=eta&lt;3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all eta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</a:tr>
              <a:tr h="268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layer0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</a:tr>
              <a:tr h="268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layer1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</a:tr>
              <a:tr h="268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layer2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</a:tr>
              <a:tr h="268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layer3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-36443" y="9939"/>
            <a:ext cx="5929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Reaction Plane Calibration for VTX (Option 1)</a:t>
            </a:r>
            <a:endParaRPr lang="en-US" sz="2400" b="1" i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2590992" y="1927794"/>
            <a:ext cx="393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Only Q-vector on Barrel 0 were 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48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443" y="9939"/>
            <a:ext cx="5929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Reaction Plane Calibration for VTX (Option 1)</a:t>
            </a:r>
            <a:endParaRPr lang="en-US" sz="2400" b="1" i="1" u="sng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006334"/>
            <a:ext cx="5858229" cy="2851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5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174412"/>
            <a:ext cx="5827822" cy="2758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" name="TextBox 57"/>
          <p:cNvSpPr txBox="1"/>
          <p:nvPr/>
        </p:nvSpPr>
        <p:spPr>
          <a:xfrm>
            <a:off x="1805" y="471815"/>
            <a:ext cx="65321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calibration parameters that are created by using segment </a:t>
            </a:r>
            <a:r>
              <a:rPr lang="en-US" dirty="0" smtClean="0"/>
              <a:t>9000.</a:t>
            </a:r>
            <a:endParaRPr lang="en-US" dirty="0" smtClean="0"/>
          </a:p>
          <a:p>
            <a:r>
              <a:rPr lang="en-US" dirty="0" smtClean="0"/>
              <a:t>Reaction plane : SVX-SN Egap-2</a:t>
            </a:r>
          </a:p>
          <a:p>
            <a:r>
              <a:rPr lang="en-US" dirty="0" smtClean="0"/>
              <a:t>Track : CNT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441269" y="3821668"/>
            <a:ext cx="1067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3704438" y="1045641"/>
            <a:ext cx="1712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&lt;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  <a:r>
              <a:rPr lang="en-US" dirty="0" err="1" smtClean="0"/>
              <a:t>GeV</a:t>
            </a:r>
            <a:r>
              <a:rPr lang="en-US" dirty="0" smtClean="0"/>
              <a:t>/c &lt; 3</a:t>
            </a:r>
            <a:endParaRPr lang="en-US" dirty="0"/>
          </a:p>
        </p:txBody>
      </p:sp>
      <p:grpSp>
        <p:nvGrpSpPr>
          <p:cNvPr id="61" name="Group 60"/>
          <p:cNvGrpSpPr/>
          <p:nvPr/>
        </p:nvGrpSpPr>
        <p:grpSpPr>
          <a:xfrm>
            <a:off x="866421" y="1395145"/>
            <a:ext cx="505179" cy="1589001"/>
            <a:chOff x="8091478" y="123110"/>
            <a:chExt cx="505179" cy="1589001"/>
          </a:xfrm>
        </p:grpSpPr>
        <p:sp>
          <p:nvSpPr>
            <p:cNvPr id="62" name="Rectangle 61"/>
            <p:cNvSpPr/>
            <p:nvPr/>
          </p:nvSpPr>
          <p:spPr>
            <a:xfrm>
              <a:off x="8091592" y="207973"/>
              <a:ext cx="45719" cy="4571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206807" y="12311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9000</a:t>
              </a:r>
              <a:endParaRPr lang="en-US" sz="800" b="1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091592" y="360373"/>
              <a:ext cx="45719" cy="4571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8201007" y="27551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9001</a:t>
              </a:r>
              <a:endParaRPr lang="en-US" sz="800" b="1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8091592" y="511620"/>
              <a:ext cx="45719" cy="45719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8206807" y="42675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9002</a:t>
              </a:r>
              <a:endParaRPr lang="en-US" sz="800" b="1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8091592" y="664020"/>
              <a:ext cx="45719" cy="45719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8201007" y="57915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9003</a:t>
              </a:r>
              <a:endParaRPr lang="en-US" sz="800" b="1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8091592" y="822453"/>
              <a:ext cx="45719" cy="4571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8206807" y="73759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9004</a:t>
              </a:r>
              <a:endParaRPr lang="en-US" sz="800" b="1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8091592" y="974853"/>
              <a:ext cx="45719" cy="45719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8201007" y="88999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9005</a:t>
              </a:r>
              <a:endParaRPr lang="en-US" sz="800" b="1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8091592" y="1126100"/>
              <a:ext cx="45719" cy="45719"/>
            </a:xfrm>
            <a:prstGeom prst="rect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8206807" y="104123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9006</a:t>
              </a:r>
              <a:endParaRPr lang="en-US" sz="800" b="1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8091592" y="1278500"/>
              <a:ext cx="45719" cy="45719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8201007" y="119363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9007</a:t>
              </a:r>
              <a:endParaRPr lang="en-US" sz="800" b="1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8091478" y="1430283"/>
              <a:ext cx="45719" cy="45719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8200893" y="134542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9008</a:t>
              </a:r>
              <a:endParaRPr lang="en-US" sz="800" b="1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8091478" y="1581530"/>
              <a:ext cx="45719" cy="457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8206693" y="149666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9009</a:t>
              </a:r>
              <a:endParaRPr lang="en-US" sz="800" b="1" dirty="0"/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3352800" y="3821668"/>
            <a:ext cx="1067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6781800" y="6488668"/>
            <a:ext cx="1067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3693331" y="6488668"/>
            <a:ext cx="1067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</a:t>
            </a:r>
            <a:endParaRPr lang="en-US" dirty="0"/>
          </a:p>
        </p:txBody>
      </p:sp>
      <p:grpSp>
        <p:nvGrpSpPr>
          <p:cNvPr id="85" name="Group 84"/>
          <p:cNvGrpSpPr/>
          <p:nvPr/>
        </p:nvGrpSpPr>
        <p:grpSpPr>
          <a:xfrm>
            <a:off x="721685" y="4191000"/>
            <a:ext cx="681510" cy="1590154"/>
            <a:chOff x="4313395" y="5009995"/>
            <a:chExt cx="681510" cy="1590154"/>
          </a:xfrm>
        </p:grpSpPr>
        <p:sp>
          <p:nvSpPr>
            <p:cNvPr id="86" name="Rectangle 85"/>
            <p:cNvSpPr/>
            <p:nvPr/>
          </p:nvSpPr>
          <p:spPr>
            <a:xfrm>
              <a:off x="4313509" y="5094858"/>
              <a:ext cx="45719" cy="4571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4428724" y="5009995"/>
              <a:ext cx="56618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0.0-0.5M</a:t>
              </a:r>
              <a:endParaRPr lang="en-US" sz="800" b="1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4313509" y="5247258"/>
              <a:ext cx="45719" cy="4571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422924" y="5162395"/>
              <a:ext cx="56618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0.5-1.0M</a:t>
              </a:r>
              <a:endParaRPr lang="en-US" sz="800" b="1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4313509" y="5398505"/>
              <a:ext cx="45719" cy="45719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4428724" y="5313642"/>
              <a:ext cx="56618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1.0-1.5M</a:t>
              </a:r>
              <a:endParaRPr lang="en-US" sz="800" b="1" dirty="0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4313509" y="5550905"/>
              <a:ext cx="45719" cy="45719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4422924" y="5466042"/>
              <a:ext cx="56618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1.5-2.0M</a:t>
              </a:r>
              <a:endParaRPr lang="en-US" sz="800" b="1" dirty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313509" y="5709338"/>
              <a:ext cx="45719" cy="4571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428724" y="5624475"/>
              <a:ext cx="56618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2.0-2.5M</a:t>
              </a:r>
              <a:endParaRPr lang="en-US" sz="800" b="1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4313509" y="5861738"/>
              <a:ext cx="45719" cy="45719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422924" y="5776875"/>
              <a:ext cx="56618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3.0-3.5M</a:t>
              </a:r>
              <a:endParaRPr lang="en-US" sz="800" b="1" dirty="0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4313509" y="6012985"/>
              <a:ext cx="45719" cy="45719"/>
            </a:xfrm>
            <a:prstGeom prst="rect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4428724" y="5928122"/>
              <a:ext cx="56618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3.5-4.0M</a:t>
              </a:r>
              <a:endParaRPr lang="en-US" sz="800" b="1" dirty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4313509" y="6165385"/>
              <a:ext cx="45719" cy="45719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4422924" y="6080522"/>
              <a:ext cx="56618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4.0-4.5M</a:t>
              </a:r>
              <a:endParaRPr lang="en-US" sz="800" b="1" dirty="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4313395" y="6317168"/>
              <a:ext cx="45719" cy="45719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422810" y="6232305"/>
              <a:ext cx="56618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4.5-5.0M</a:t>
              </a:r>
              <a:endParaRPr lang="en-US" sz="800" b="1" dirty="0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4319309" y="6469568"/>
              <a:ext cx="45719" cy="4571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4428724" y="6384705"/>
              <a:ext cx="56618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5.0-5.5M</a:t>
              </a:r>
              <a:endParaRPr lang="en-US" sz="800" b="1" dirty="0"/>
            </a:p>
          </p:txBody>
        </p:sp>
      </p:grpSp>
      <p:sp>
        <p:nvSpPr>
          <p:cNvPr id="106" name="TextBox 105"/>
          <p:cNvSpPr txBox="1"/>
          <p:nvPr/>
        </p:nvSpPr>
        <p:spPr>
          <a:xfrm>
            <a:off x="7315536" y="249645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Original</a:t>
            </a:r>
            <a:endParaRPr lang="en-US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7315537" y="4494647"/>
            <a:ext cx="18284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Qvector</a:t>
            </a:r>
            <a:r>
              <a:rPr lang="en-US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B1</a:t>
            </a:r>
          </a:p>
          <a:p>
            <a:r>
              <a:rPr lang="en-US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 9007</a:t>
            </a:r>
          </a:p>
          <a:p>
            <a:r>
              <a:rPr lang="en-US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used to generate calibration parameters</a:t>
            </a:r>
          </a:p>
        </p:txBody>
      </p:sp>
    </p:spTree>
    <p:extLst>
      <p:ext uri="{BB962C8B-B14F-4D97-AF65-F5344CB8AC3E}">
        <p14:creationId xmlns:p14="http://schemas.microsoft.com/office/powerpoint/2010/main" val="2189043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443" y="9939"/>
            <a:ext cx="5929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Reaction Plane Calibration for VTX (Option 2)</a:t>
            </a:r>
            <a:endParaRPr lang="en-US" sz="2400" b="1" i="1" u="sng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3372"/>
              </p:ext>
            </p:extLst>
          </p:nvPr>
        </p:nvGraphicFramePr>
        <p:xfrm>
          <a:off x="-3845" y="548625"/>
          <a:ext cx="9144000" cy="50048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232059"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-3&lt;=eta&lt;-2.5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-2.5&lt;=eta&lt;-2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-2&lt;=eta&lt;-1.5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-1.5&lt;=eta&lt;-1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-1&lt;=eta&lt;-0.5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-0.5&lt;=eta&lt;0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0&lt;=eta&lt;0.5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0.5&lt;=eta&lt;1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1&lt;=eta&lt;1.5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1.5&lt;=eta&lt;2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2&lt;=eta&lt;2.5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2.5&lt;=eta&lt;3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all eta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</a:tr>
              <a:tr h="268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Segment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80168" y="1295400"/>
            <a:ext cx="5183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Only Q-vector from VTX track segment were used.</a:t>
            </a:r>
            <a:endParaRPr lang="en-US" dirty="0"/>
          </a:p>
        </p:txBody>
      </p:sp>
      <p:pic>
        <p:nvPicPr>
          <p:cNvPr id="3077" name="Picture 5" descr="C:\Users\Maki\Documents\RIKEN\meeting\2012\software\20120727\Qvec_Track\sqc_diff_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" y="1828800"/>
            <a:ext cx="9067800" cy="4386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200" y="1828800"/>
            <a:ext cx="4267200" cy="2133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04300" y="1670308"/>
            <a:ext cx="93807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class 53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787468" y="3668614"/>
            <a:ext cx="93807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class 54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316482" y="3837224"/>
            <a:ext cx="91242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class 55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02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443" y="9939"/>
            <a:ext cx="5929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Reaction Plane Calibration for VTX (Option 2)</a:t>
            </a:r>
            <a:endParaRPr lang="en-US" sz="2400" b="1" i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238139" y="1295400"/>
            <a:ext cx="4644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Only Q-vector from VTX segment were used.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538983"/>
              </p:ext>
            </p:extLst>
          </p:nvPr>
        </p:nvGraphicFramePr>
        <p:xfrm>
          <a:off x="-3845" y="548625"/>
          <a:ext cx="9144000" cy="50048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232059"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-3&lt;=eta&lt;-2.5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-2.5&lt;=eta&lt;-2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-2&lt;=eta&lt;-1.5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-1.5&lt;=eta&lt;-1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-1&lt;=eta&lt;-0.5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-0.5&lt;=eta&lt;0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0&lt;=eta&lt;0.5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0.5&lt;=eta&lt;1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1&lt;=eta&lt;1.5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1.5&lt;=eta&lt;2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2&lt;=eta&lt;2.5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2.5&lt;=eta&lt;3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all eta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</a:tr>
              <a:tr h="268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Segment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</a:tr>
            </a:tbl>
          </a:graphicData>
        </a:graphic>
      </p:graphicFrame>
      <p:pic>
        <p:nvPicPr>
          <p:cNvPr id="4100" name="Picture 4" descr="C:\Users\Maki\Documents\RIKEN\meeting\2012\software\20120727\Qvec_Track\sqc_diff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" y="1828800"/>
            <a:ext cx="9113520" cy="4408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962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443" y="9939"/>
            <a:ext cx="5929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Reaction Plane Calibration for VTX (Option 2)</a:t>
            </a:r>
            <a:endParaRPr lang="en-US" sz="2400" b="1" i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238139" y="1295400"/>
            <a:ext cx="4644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Only Q-vector from VTX segment were used.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312198"/>
              </p:ext>
            </p:extLst>
          </p:nvPr>
        </p:nvGraphicFramePr>
        <p:xfrm>
          <a:off x="-3845" y="548625"/>
          <a:ext cx="9144000" cy="50048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232059"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-3&lt;=eta&lt;-2.5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-2.5&lt;=eta&lt;-2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-2&lt;=eta&lt;-1.5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-1.5&lt;=eta&lt;-1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-1&lt;=eta&lt;-0.5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-0.5&lt;=eta&lt;0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0&lt;=eta&lt;0.5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0.5&lt;=eta&lt;1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1&lt;=eta&lt;1.5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1.5&lt;=eta&lt;2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2&lt;=eta&lt;2.5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2.5&lt;=eta&lt;3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all eta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00B0F0"/>
                    </a:solidFill>
                  </a:tcPr>
                </a:tc>
              </a:tr>
              <a:tr h="268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Segment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75" marR="5275" marT="5275" marB="0" anchor="ctr"/>
                </a:tc>
              </a:tr>
            </a:tbl>
          </a:graphicData>
        </a:graphic>
      </p:graphicFrame>
      <p:pic>
        <p:nvPicPr>
          <p:cNvPr id="7170" name="Picture 2" descr="C:\Users\Maki\Documents\RIKEN\meeting\2012\software\20120727\Qvec_Track\sqc_diff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58" y="1745206"/>
            <a:ext cx="8994646" cy="435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0293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443" y="9939"/>
            <a:ext cx="5929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Reaction Plane Calibration for VTX (Option 2)</a:t>
            </a:r>
            <a:endParaRPr lang="en-US" sz="2400" b="1" i="1" u="sng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640" y="3962400"/>
            <a:ext cx="5735782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174412"/>
            <a:ext cx="5827822" cy="2758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05" y="471815"/>
            <a:ext cx="65321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calibration parameters that are created by using segment 9000.</a:t>
            </a:r>
          </a:p>
          <a:p>
            <a:r>
              <a:rPr lang="en-US" dirty="0" smtClean="0"/>
              <a:t>Reaction plane : SVX-SN Egap-2</a:t>
            </a:r>
          </a:p>
          <a:p>
            <a:r>
              <a:rPr lang="en-US" dirty="0" smtClean="0"/>
              <a:t>Track : CNT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41269" y="3821668"/>
            <a:ext cx="1067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704438" y="1045641"/>
            <a:ext cx="1712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&lt;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  <a:r>
              <a:rPr lang="en-US" dirty="0" err="1" smtClean="0"/>
              <a:t>GeV</a:t>
            </a:r>
            <a:r>
              <a:rPr lang="en-US" dirty="0" smtClean="0"/>
              <a:t>/c &lt; 3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866421" y="1395145"/>
            <a:ext cx="505179" cy="1589001"/>
            <a:chOff x="8091478" y="123110"/>
            <a:chExt cx="505179" cy="1589001"/>
          </a:xfrm>
        </p:grpSpPr>
        <p:sp>
          <p:nvSpPr>
            <p:cNvPr id="10" name="Rectangle 9"/>
            <p:cNvSpPr/>
            <p:nvPr/>
          </p:nvSpPr>
          <p:spPr>
            <a:xfrm>
              <a:off x="8091592" y="207973"/>
              <a:ext cx="45719" cy="4571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206807" y="12311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9000</a:t>
              </a:r>
              <a:endParaRPr lang="en-US" sz="800" b="1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091592" y="360373"/>
              <a:ext cx="45719" cy="4571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01007" y="27551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9001</a:t>
              </a:r>
              <a:endParaRPr lang="en-US" sz="800" b="1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091592" y="511620"/>
              <a:ext cx="45719" cy="45719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206807" y="42675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9002</a:t>
              </a:r>
              <a:endParaRPr lang="en-US" sz="800" b="1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091592" y="664020"/>
              <a:ext cx="45719" cy="45719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201007" y="57915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9003</a:t>
              </a:r>
              <a:endParaRPr lang="en-US" sz="800" b="1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091592" y="822453"/>
              <a:ext cx="45719" cy="4571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206807" y="73759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9004</a:t>
              </a:r>
              <a:endParaRPr lang="en-US" sz="800" b="1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091592" y="974853"/>
              <a:ext cx="45719" cy="45719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201007" y="88999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9005</a:t>
              </a:r>
              <a:endParaRPr lang="en-US" sz="800" b="1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091592" y="1126100"/>
              <a:ext cx="45719" cy="45719"/>
            </a:xfrm>
            <a:prstGeom prst="rect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206807" y="104123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9006</a:t>
              </a:r>
              <a:endParaRPr lang="en-US" sz="800" b="1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8091592" y="1278500"/>
              <a:ext cx="45719" cy="45719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201007" y="119363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9007</a:t>
              </a:r>
              <a:endParaRPr lang="en-US" sz="800" b="1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8091478" y="1430283"/>
              <a:ext cx="45719" cy="45719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200893" y="134542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9008</a:t>
              </a:r>
              <a:endParaRPr lang="en-US" sz="800" b="1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8091478" y="1581530"/>
              <a:ext cx="45719" cy="457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206693" y="149666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9009</a:t>
              </a:r>
              <a:endParaRPr lang="en-US" sz="800" b="1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3352800" y="3821668"/>
            <a:ext cx="1067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781800" y="6488668"/>
            <a:ext cx="1067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693331" y="6488668"/>
            <a:ext cx="1067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</a:t>
            </a:r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782130" y="4191000"/>
            <a:ext cx="681510" cy="1590154"/>
            <a:chOff x="4313395" y="5009995"/>
            <a:chExt cx="681510" cy="1590154"/>
          </a:xfrm>
        </p:grpSpPr>
        <p:sp>
          <p:nvSpPr>
            <p:cNvPr id="55" name="Rectangle 54"/>
            <p:cNvSpPr/>
            <p:nvPr/>
          </p:nvSpPr>
          <p:spPr>
            <a:xfrm>
              <a:off x="4313509" y="5094858"/>
              <a:ext cx="45719" cy="4571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428724" y="5009995"/>
              <a:ext cx="56618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0.0-0.5M</a:t>
              </a:r>
              <a:endParaRPr lang="en-US" sz="800" b="1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313509" y="5247258"/>
              <a:ext cx="45719" cy="4571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422924" y="5162395"/>
              <a:ext cx="56618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0.5-1.0M</a:t>
              </a:r>
              <a:endParaRPr lang="en-US" sz="800" b="1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313509" y="5398505"/>
              <a:ext cx="45719" cy="45719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428724" y="5313642"/>
              <a:ext cx="56618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1.0-1.5M</a:t>
              </a:r>
              <a:endParaRPr lang="en-US" sz="800" b="1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313509" y="5550905"/>
              <a:ext cx="45719" cy="45719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422924" y="5466042"/>
              <a:ext cx="56618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1.5-2.0M</a:t>
              </a:r>
              <a:endParaRPr lang="en-US" sz="800" b="1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4313509" y="5709338"/>
              <a:ext cx="45719" cy="4571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428724" y="5624475"/>
              <a:ext cx="56618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2.0-2.5M</a:t>
              </a:r>
              <a:endParaRPr lang="en-US" sz="800" b="1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313509" y="5861738"/>
              <a:ext cx="45719" cy="45719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422924" y="5776875"/>
              <a:ext cx="56618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3.0-3.5M</a:t>
              </a:r>
              <a:endParaRPr lang="en-US" sz="800" b="1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313509" y="6012985"/>
              <a:ext cx="45719" cy="45719"/>
            </a:xfrm>
            <a:prstGeom prst="rect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428724" y="5928122"/>
              <a:ext cx="56618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3.5-4.0M</a:t>
              </a:r>
              <a:endParaRPr lang="en-US" sz="800" b="1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313509" y="6165385"/>
              <a:ext cx="45719" cy="45719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422924" y="6080522"/>
              <a:ext cx="56618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4.0-4.5M</a:t>
              </a:r>
              <a:endParaRPr lang="en-US" sz="800" b="1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313395" y="6317168"/>
              <a:ext cx="45719" cy="45719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422810" y="6232305"/>
              <a:ext cx="56618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4.5-5.0M</a:t>
              </a:r>
              <a:endParaRPr lang="en-US" sz="800" b="1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319309" y="6469568"/>
              <a:ext cx="45719" cy="4571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428724" y="6384705"/>
              <a:ext cx="56618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5.0-5.5M</a:t>
              </a:r>
              <a:endParaRPr lang="en-US" sz="800" b="1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315536" y="249645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Original</a:t>
            </a:r>
            <a:endParaRPr lang="en-US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7315536" y="5167044"/>
            <a:ext cx="1556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Track Segment</a:t>
            </a:r>
            <a:endParaRPr lang="en-US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143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889</Words>
  <Application>Microsoft Office PowerPoint</Application>
  <PresentationFormat>On-screen Show (4:3)</PresentationFormat>
  <Paragraphs>421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Reaction Plane Calibration for VTX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Reaction Plane Calibration for VTX</dc:title>
  <dc:creator>Maki</dc:creator>
  <cp:lastModifiedBy>Maki</cp:lastModifiedBy>
  <cp:revision>10</cp:revision>
  <dcterms:created xsi:type="dcterms:W3CDTF">2006-08-16T00:00:00Z</dcterms:created>
  <dcterms:modified xsi:type="dcterms:W3CDTF">2012-07-27T00:56:07Z</dcterms:modified>
</cp:coreProperties>
</file>