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66" r:id="rId7"/>
    <p:sldId id="267" r:id="rId8"/>
    <p:sldId id="269" r:id="rId9"/>
    <p:sldId id="268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Plane Calibration for VTX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Jul 2012</a:t>
            </a:r>
          </a:p>
          <a:p>
            <a:r>
              <a:rPr lang="en-US" dirty="0" smtClean="0"/>
              <a:t>Maki KUROSAWA for VTX</a:t>
            </a:r>
          </a:p>
          <a:p>
            <a:r>
              <a:rPr lang="en-US" dirty="0" smtClean="0"/>
              <a:t>RBRC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7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307"/>
            <a:ext cx="9144000" cy="2816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67001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Hadron V2 and V3 Distribution (BBC) 8% of all Data</a:t>
            </a:r>
          </a:p>
          <a:p>
            <a:r>
              <a:rPr lang="en-US" sz="2400" b="1" i="1" u="sng" dirty="0"/>
              <a:t>634 Aggregated Segment Files (~355M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0038" y="3641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V_n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475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803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67139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91245"/>
            <a:ext cx="63216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V2 and v3 as a function of </a:t>
            </a:r>
            <a:r>
              <a:rPr lang="en-US" dirty="0" err="1" smtClean="0"/>
              <a:t>pT</a:t>
            </a:r>
            <a:r>
              <a:rPr lang="en-US" dirty="0" smtClean="0"/>
              <a:t> for charged hadrons with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isolation cut : -200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&lt; diff &lt; 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(layer 0 and layer 3)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  : </a:t>
            </a:r>
            <a:r>
              <a:rPr lang="en-US" dirty="0"/>
              <a:t>-200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m &lt; diff &lt; </a:t>
            </a:r>
            <a:r>
              <a:rPr lang="en-US" dirty="0" smtClean="0"/>
              <a:t>600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		  : -400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&lt; diff &lt; </a:t>
            </a:r>
            <a:r>
              <a:rPr lang="en-US" dirty="0" smtClean="0"/>
              <a:t>800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2)</a:t>
            </a:r>
          </a:p>
          <a:p>
            <a:pPr lvl="1"/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DCA cut  	  : |DCA-XY| &lt; 200um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419179" y="3682406"/>
            <a:ext cx="664817" cy="1015663"/>
            <a:chOff x="2419179" y="3682406"/>
            <a:chExt cx="664817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469725" y="3682406"/>
              <a:ext cx="61427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V3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AN689</a:t>
              </a:r>
            </a:p>
            <a:p>
              <a:r>
                <a:rPr lang="en-US" sz="1200" b="1" dirty="0" smtClean="0"/>
                <a:t>V2 sin</a:t>
              </a:r>
            </a:p>
            <a:p>
              <a:r>
                <a:rPr lang="en-US" sz="1200" b="1" dirty="0" smtClean="0"/>
                <a:t>V3 sin</a:t>
              </a:r>
              <a:endParaRPr lang="en-US" sz="1200" b="1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2429371" y="3794433"/>
              <a:ext cx="67464" cy="674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38400" y="4168775"/>
              <a:ext cx="5259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2419179" y="3975100"/>
              <a:ext cx="88392" cy="76200"/>
            </a:xfrm>
            <a:prstGeom prst="triangl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2431625" y="4495800"/>
              <a:ext cx="76200" cy="76200"/>
            </a:xfrm>
            <a:prstGeom prst="triangl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432052" y="4327525"/>
              <a:ext cx="78948" cy="76200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39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7579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Hadron V2 and V3 Distribution (VTX-Egap2) 8% of all Data</a:t>
            </a:r>
          </a:p>
          <a:p>
            <a:r>
              <a:rPr lang="en-US" sz="2400" b="1" i="1" u="sng" dirty="0"/>
              <a:t>634 Aggregated Segment Files (~355M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0038" y="364167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V_n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1475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08035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67139" y="6031468"/>
            <a:ext cx="1176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GeV</a:t>
            </a:r>
            <a:r>
              <a:rPr lang="en-US" dirty="0" smtClean="0"/>
              <a:t>/c)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91245"/>
            <a:ext cx="63216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V2 and v3 as a function of </a:t>
            </a:r>
            <a:r>
              <a:rPr lang="en-US" dirty="0" err="1" smtClean="0"/>
              <a:t>pT</a:t>
            </a:r>
            <a:r>
              <a:rPr lang="en-US" dirty="0" smtClean="0"/>
              <a:t> for charged hadrons with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isolation cut : -200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&lt; diff &lt; 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(layer 0 and layer 3)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  : </a:t>
            </a:r>
            <a:r>
              <a:rPr lang="en-US" dirty="0"/>
              <a:t>-200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m &lt; diff &lt; </a:t>
            </a:r>
            <a:r>
              <a:rPr lang="en-US" dirty="0" smtClean="0"/>
              <a:t>600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		  : -400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&lt; diff &lt; </a:t>
            </a:r>
            <a:r>
              <a:rPr lang="en-US" dirty="0" smtClean="0"/>
              <a:t>800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 </a:t>
            </a:r>
            <a:r>
              <a:rPr lang="en-US" dirty="0"/>
              <a:t>(layer </a:t>
            </a:r>
            <a:r>
              <a:rPr lang="en-US" dirty="0" smtClean="0"/>
              <a:t>2)</a:t>
            </a:r>
          </a:p>
          <a:p>
            <a:pPr lvl="1"/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DCA cut  	  : |DCA-XY| &lt; 200um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435721" y="3682406"/>
            <a:ext cx="643466" cy="646331"/>
            <a:chOff x="2435721" y="3337932"/>
            <a:chExt cx="643466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2469725" y="3337932"/>
              <a:ext cx="6094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</a:t>
              </a:r>
            </a:p>
            <a:p>
              <a:r>
                <a:rPr lang="en-US" sz="1200" b="1" dirty="0" smtClean="0"/>
                <a:t>V3</a:t>
              </a:r>
            </a:p>
            <a:p>
              <a:r>
                <a:rPr lang="en-US" sz="1200" b="1" dirty="0" smtClean="0"/>
                <a:t>AN689</a:t>
              </a:r>
              <a:endParaRPr lang="en-US" sz="1200" b="1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2435721" y="3459003"/>
              <a:ext cx="45719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446875" y="3633705"/>
              <a:ext cx="45719" cy="45719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50595" y="3815841"/>
              <a:ext cx="45719" cy="228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76600"/>
            <a:ext cx="9129630" cy="280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2419179" y="3682406"/>
            <a:ext cx="664817" cy="1015663"/>
            <a:chOff x="2419179" y="3682406"/>
            <a:chExt cx="664817" cy="1015663"/>
          </a:xfrm>
        </p:grpSpPr>
        <p:sp>
          <p:nvSpPr>
            <p:cNvPr id="18" name="TextBox 17"/>
            <p:cNvSpPr txBox="1"/>
            <p:nvPr/>
          </p:nvSpPr>
          <p:spPr>
            <a:xfrm>
              <a:off x="2469725" y="3682406"/>
              <a:ext cx="61427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V2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V3 </a:t>
              </a:r>
              <a:r>
                <a:rPr lang="en-US" sz="1200" b="1" dirty="0" err="1" smtClean="0"/>
                <a:t>cos</a:t>
              </a:r>
              <a:endParaRPr lang="en-US" sz="1200" b="1" dirty="0" smtClean="0"/>
            </a:p>
            <a:p>
              <a:r>
                <a:rPr lang="en-US" sz="1200" b="1" dirty="0" smtClean="0"/>
                <a:t>AN689</a:t>
              </a:r>
            </a:p>
            <a:p>
              <a:r>
                <a:rPr lang="en-US" sz="1200" b="1" dirty="0" smtClean="0"/>
                <a:t>V2 sin</a:t>
              </a:r>
            </a:p>
            <a:p>
              <a:r>
                <a:rPr lang="en-US" sz="1200" b="1" dirty="0" smtClean="0"/>
                <a:t>V3 sin</a:t>
              </a:r>
              <a:endParaRPr lang="en-US" sz="12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429371" y="3794433"/>
              <a:ext cx="67464" cy="674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438400" y="4168775"/>
              <a:ext cx="5259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 rot="10800000">
              <a:off x="2419179" y="3975100"/>
              <a:ext cx="88392" cy="76200"/>
            </a:xfrm>
            <a:prstGeom prst="triangl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2431625" y="4495800"/>
              <a:ext cx="76200" cy="76200"/>
            </a:xfrm>
            <a:prstGeom prst="triangl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432052" y="4327525"/>
              <a:ext cx="78948" cy="76200"/>
            </a:xfrm>
            <a:prstGeom prst="ellipse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629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Maki\Documents\RIKEN\meeting\2012\software\20120721\SEG9000MOD_DIFF\sqc_diff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3620"/>
            <a:ext cx="9121140" cy="441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30949"/>
              </p:ext>
            </p:extLst>
          </p:nvPr>
        </p:nvGraphicFramePr>
        <p:xfrm>
          <a:off x="-3845" y="548625"/>
          <a:ext cx="9144000" cy="13057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1)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90992" y="1927794"/>
            <a:ext cx="393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on Barrel 0 were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Maki\Documents\RIKEN\meeting\2012\software\20120721\SEG9000MOD_DIFF\sqc_diff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21140" cy="441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75332"/>
              </p:ext>
            </p:extLst>
          </p:nvPr>
        </p:nvGraphicFramePr>
        <p:xfrm>
          <a:off x="-3845" y="548625"/>
          <a:ext cx="9144000" cy="13057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1)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90992" y="1927794"/>
            <a:ext cx="393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on Barrel 0 were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7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Maki\Documents\RIKEN\meeting\2012\software\20120721\SEG9000MOD_DIFF\sqc_diff_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2286000"/>
            <a:ext cx="9121140" cy="220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460454"/>
              </p:ext>
            </p:extLst>
          </p:nvPr>
        </p:nvGraphicFramePr>
        <p:xfrm>
          <a:off x="-3845" y="548625"/>
          <a:ext cx="9144000" cy="13057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layer3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1)</a:t>
            </a:r>
            <a:endParaRPr lang="en-US" sz="2400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590992" y="1927794"/>
            <a:ext cx="393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on Barrel 0 were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1)</a:t>
            </a:r>
            <a:endParaRPr lang="en-US" sz="2400" b="1" i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06334"/>
            <a:ext cx="5858229" cy="285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74412"/>
            <a:ext cx="5827822" cy="275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1805" y="471815"/>
            <a:ext cx="653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</a:t>
            </a:r>
            <a:r>
              <a:rPr lang="en-US" dirty="0" smtClean="0"/>
              <a:t>9000.</a:t>
            </a:r>
            <a:endParaRPr lang="en-US" dirty="0" smtClean="0"/>
          </a:p>
          <a:p>
            <a:r>
              <a:rPr lang="en-US" dirty="0" smtClean="0"/>
              <a:t>Reaction plane : SVX-SN Egap-2</a:t>
            </a:r>
          </a:p>
          <a:p>
            <a:r>
              <a:rPr lang="en-US" dirty="0" smtClean="0"/>
              <a:t>Track : CNT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41269" y="3821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04438" y="104564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866421" y="1395145"/>
            <a:ext cx="505179" cy="1589001"/>
            <a:chOff x="8091478" y="123110"/>
            <a:chExt cx="505179" cy="1589001"/>
          </a:xfrm>
        </p:grpSpPr>
        <p:sp>
          <p:nvSpPr>
            <p:cNvPr id="62" name="Rectangle 61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352800" y="3821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6488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3693331" y="6488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721685" y="4191000"/>
            <a:ext cx="681510" cy="1590154"/>
            <a:chOff x="4313395" y="5009995"/>
            <a:chExt cx="681510" cy="1590154"/>
          </a:xfrm>
        </p:grpSpPr>
        <p:sp>
          <p:nvSpPr>
            <p:cNvPr id="86" name="Rectangle 85"/>
            <p:cNvSpPr/>
            <p:nvPr/>
          </p:nvSpPr>
          <p:spPr>
            <a:xfrm>
              <a:off x="4313509" y="5094858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28724" y="500999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0.0-0.5M</a:t>
              </a:r>
              <a:endParaRPr lang="en-US" sz="8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13509" y="5247258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422924" y="516239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0.5-1.0M</a:t>
              </a:r>
              <a:endParaRPr lang="en-US" sz="800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13509" y="5398505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428724" y="531364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1.0-1.5M</a:t>
              </a:r>
              <a:endParaRPr lang="en-US" sz="800" b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4313509" y="5550905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422924" y="546604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1.5-2.0M</a:t>
              </a:r>
              <a:endParaRPr lang="en-US" sz="800" b="1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313509" y="5709338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428724" y="562447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2.0-2.5M</a:t>
              </a:r>
              <a:endParaRPr lang="en-US" sz="800" b="1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313509" y="5861738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22924" y="577687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3.0-3.5M</a:t>
              </a:r>
              <a:endParaRPr lang="en-US" sz="800" b="1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313509" y="6012985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28724" y="592812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3.5-4.0M</a:t>
              </a:r>
              <a:endParaRPr lang="en-US" sz="800" b="1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313509" y="6165385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422924" y="608052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4.0-4.5M</a:t>
              </a:r>
              <a:endParaRPr lang="en-US" sz="800" b="1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313395" y="6317168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422810" y="623230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4.5-5.0M</a:t>
              </a:r>
              <a:endParaRPr lang="en-US" sz="800" b="1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319309" y="6469568"/>
              <a:ext cx="45719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428724" y="638470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5.0-5.5M</a:t>
              </a:r>
              <a:endParaRPr lang="en-US" sz="800" b="1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7315536" y="249645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315537" y="4494647"/>
            <a:ext cx="182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Qvector</a:t>
            </a:r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B1</a:t>
            </a:r>
          </a:p>
          <a:p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 9007</a:t>
            </a:r>
          </a:p>
          <a:p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used to generate calibration parameters</a:t>
            </a:r>
          </a:p>
        </p:txBody>
      </p:sp>
    </p:spTree>
    <p:extLst>
      <p:ext uri="{BB962C8B-B14F-4D97-AF65-F5344CB8AC3E}">
        <p14:creationId xmlns:p14="http://schemas.microsoft.com/office/powerpoint/2010/main" val="218904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2)</a:t>
            </a:r>
            <a:endParaRPr lang="en-US" sz="2400" b="1" i="1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3372"/>
              </p:ext>
            </p:extLst>
          </p:nvPr>
        </p:nvGraphicFramePr>
        <p:xfrm>
          <a:off x="-3845" y="548625"/>
          <a:ext cx="9144000" cy="5004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Segment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0168" y="1295400"/>
            <a:ext cx="518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from VTX track segment were used.</a:t>
            </a:r>
            <a:endParaRPr lang="en-US" dirty="0"/>
          </a:p>
        </p:txBody>
      </p:sp>
      <p:pic>
        <p:nvPicPr>
          <p:cNvPr id="3077" name="Picture 5" descr="C:\Users\Maki\Documents\RIKEN\meeting\2012\software\20120727\Qvec_Track\sqc_diff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" y="1828800"/>
            <a:ext cx="9067800" cy="4386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1828800"/>
            <a:ext cx="4267200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04300" y="1670308"/>
            <a:ext cx="9380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class 53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87468" y="3668614"/>
            <a:ext cx="9380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class 54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16482" y="3837224"/>
            <a:ext cx="9124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class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0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2)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38139" y="1295400"/>
            <a:ext cx="464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from VTX segment were used.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38983"/>
              </p:ext>
            </p:extLst>
          </p:nvPr>
        </p:nvGraphicFramePr>
        <p:xfrm>
          <a:off x="-3845" y="548625"/>
          <a:ext cx="9144000" cy="5004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Segment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pic>
        <p:nvPicPr>
          <p:cNvPr id="4100" name="Picture 4" descr="C:\Users\Maki\Documents\RIKEN\meeting\2012\software\20120727\Qvec_Track\sqc_diff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828800"/>
            <a:ext cx="9113520" cy="440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6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2)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38139" y="1295400"/>
            <a:ext cx="4644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Only Q-vector from VTX segment were used.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12198"/>
              </p:ext>
            </p:extLst>
          </p:nvPr>
        </p:nvGraphicFramePr>
        <p:xfrm>
          <a:off x="-3845" y="548625"/>
          <a:ext cx="9144000" cy="5004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232059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-3&lt;=eta&lt;-2.5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-2.5&lt;=eta&lt;-2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-2&lt;=eta&lt;-1.5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-1.5&lt;=eta&lt;-1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-1&lt;=eta&lt;-0.5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-0.5&lt;=eta&lt;0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0&lt;=eta&lt;0.5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0.5&lt;=eta&lt;1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1&lt;=eta&lt;1.5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1.5&lt;=eta&lt;2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2&lt;=eta&lt;2.5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2.5&lt;=eta&lt;3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all eta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00B0F0"/>
                    </a:solidFill>
                  </a:tcPr>
                </a:tc>
              </a:tr>
              <a:tr h="268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Segment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75" marR="5275" marT="5275" marB="0" anchor="ctr"/>
                </a:tc>
              </a:tr>
            </a:tbl>
          </a:graphicData>
        </a:graphic>
      </p:graphicFrame>
      <p:pic>
        <p:nvPicPr>
          <p:cNvPr id="7170" name="Picture 2" descr="C:\Users\Maki\Documents\RIKEN\meeting\2012\software\20120727\Qvec_Track\sqc_diff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8" y="1745206"/>
            <a:ext cx="8994646" cy="435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29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6443" y="9939"/>
            <a:ext cx="5929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Calibration for VTX (Option 2)</a:t>
            </a:r>
            <a:endParaRPr lang="en-US" sz="2400" b="1" i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40" y="3962400"/>
            <a:ext cx="573578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74412"/>
            <a:ext cx="5827822" cy="275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05" y="471815"/>
            <a:ext cx="653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9000.</a:t>
            </a:r>
          </a:p>
          <a:p>
            <a:r>
              <a:rPr lang="en-US" dirty="0" smtClean="0"/>
              <a:t>Reaction plane : SVX-SN Egap-2</a:t>
            </a:r>
          </a:p>
          <a:p>
            <a:r>
              <a:rPr lang="en-US" dirty="0" smtClean="0"/>
              <a:t>Track : CNT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1269" y="3821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4438" y="104564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66421" y="1395145"/>
            <a:ext cx="505179" cy="1589001"/>
            <a:chOff x="8091478" y="123110"/>
            <a:chExt cx="505179" cy="1589001"/>
          </a:xfrm>
        </p:grpSpPr>
        <p:sp>
          <p:nvSpPr>
            <p:cNvPr id="10" name="Rectangle 9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352800" y="3821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781800" y="6488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93331" y="648866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782130" y="4191000"/>
            <a:ext cx="681510" cy="1590154"/>
            <a:chOff x="4313395" y="5009995"/>
            <a:chExt cx="681510" cy="1590154"/>
          </a:xfrm>
        </p:grpSpPr>
        <p:sp>
          <p:nvSpPr>
            <p:cNvPr id="55" name="Rectangle 54"/>
            <p:cNvSpPr/>
            <p:nvPr/>
          </p:nvSpPr>
          <p:spPr>
            <a:xfrm>
              <a:off x="4313509" y="5094858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28724" y="500999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0.0-0.5M</a:t>
              </a:r>
              <a:endParaRPr lang="en-US" sz="8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13509" y="5247258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22924" y="516239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0.5-1.0M</a:t>
              </a:r>
              <a:endParaRPr lang="en-US" sz="8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313509" y="5398505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28724" y="531364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1.0-1.5M</a:t>
              </a:r>
              <a:endParaRPr lang="en-US" sz="800" b="1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313509" y="5550905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422924" y="546604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1.5-2.0M</a:t>
              </a:r>
              <a:endParaRPr lang="en-US" sz="8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13509" y="5709338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28724" y="562447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2.0-2.5M</a:t>
              </a:r>
              <a:endParaRPr lang="en-US" sz="800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13509" y="5861738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422924" y="577687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3.0-3.5M</a:t>
              </a:r>
              <a:endParaRPr lang="en-US" sz="800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313509" y="6012985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28724" y="592812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3.5-4.0M</a:t>
              </a:r>
              <a:endParaRPr lang="en-US" sz="8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313509" y="6165385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22924" y="6080522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4.0-4.5M</a:t>
              </a:r>
              <a:endParaRPr lang="en-US" sz="8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13395" y="6317168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22810" y="623230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4.5-5.0M</a:t>
              </a:r>
              <a:endParaRPr lang="en-US" sz="800" b="1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319309" y="6469568"/>
              <a:ext cx="45719" cy="457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28724" y="6384705"/>
              <a:ext cx="56618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5.0-5.5M</a:t>
              </a:r>
              <a:endParaRPr lang="en-US" sz="800" b="1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15536" y="249645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315536" y="5167044"/>
            <a:ext cx="155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Track Segment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4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889</Words>
  <Application>Microsoft Office PowerPoint</Application>
  <PresentationFormat>On-screen Show (4:3)</PresentationFormat>
  <Paragraphs>421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Reaction Plane Calibration for VTX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Plane Calibration for VTX</dc:title>
  <dc:creator>Maki</dc:creator>
  <cp:lastModifiedBy>Maki</cp:lastModifiedBy>
  <cp:revision>10</cp:revision>
  <dcterms:created xsi:type="dcterms:W3CDTF">2006-08-16T00:00:00Z</dcterms:created>
  <dcterms:modified xsi:type="dcterms:W3CDTF">2012-07-27T00:56:07Z</dcterms:modified>
</cp:coreProperties>
</file>