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63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PHENIX </a:t>
            </a:r>
            <a:r>
              <a:rPr lang="en-US" dirty="0" err="1"/>
              <a:t>v</a:t>
            </a:r>
            <a:r>
              <a:rPr lang="en-US" dirty="0" err="1" smtClean="0"/>
              <a:t>n</a:t>
            </a:r>
            <a:r>
              <a:rPr lang="en-US" dirty="0" smtClean="0"/>
              <a:t> Analysis</a:t>
            </a:r>
            <a:br>
              <a:rPr lang="en-US" dirty="0" smtClean="0"/>
            </a:br>
            <a:r>
              <a:rPr lang="en-US" dirty="0" smtClean="0"/>
              <a:t>VTX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Jul 2012</a:t>
            </a:r>
          </a:p>
          <a:p>
            <a:r>
              <a:rPr lang="en-US" dirty="0" smtClean="0"/>
              <a:t>Maki KUROSAWA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smtClean="0"/>
              <a:t>VTX</a:t>
            </a:r>
          </a:p>
          <a:p>
            <a:r>
              <a:rPr lang="en-US" dirty="0" smtClean="0"/>
              <a:t>RBRC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7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08" y="512199"/>
            <a:ext cx="5507433" cy="6345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36444" y="9939"/>
            <a:ext cx="4810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Charged Hadron v2 (40% of all Data)</a:t>
            </a:r>
            <a:endParaRPr lang="en-US" sz="2400" b="1" i="1" u="sng" dirty="0"/>
          </a:p>
        </p:txBody>
      </p:sp>
      <p:sp>
        <p:nvSpPr>
          <p:cNvPr id="4" name="Oval 3"/>
          <p:cNvSpPr/>
          <p:nvPr/>
        </p:nvSpPr>
        <p:spPr>
          <a:xfrm>
            <a:off x="6832949" y="825190"/>
            <a:ext cx="126381" cy="126381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93144" y="703714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PPG098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49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0839"/>
            <a:ext cx="9144000" cy="215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36444" y="9939"/>
            <a:ext cx="5761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Charged Hadron v2 and v3 (40% of all Data)</a:t>
            </a:r>
            <a:endParaRPr lang="en-US" sz="2400" b="1" i="1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45395"/>
            <a:ext cx="9144000" cy="215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91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76817" y="6222380"/>
            <a:ext cx="2678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&lt; |DCA| &lt; 700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939"/>
            <a:ext cx="379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Electron v2 (</a:t>
            </a:r>
            <a:r>
              <a:rPr lang="en-US" sz="2400" b="1" i="1" u="sng" dirty="0"/>
              <a:t>40% of all Data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836944" y="6222380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|DCA| &lt; 200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88330" y="506281"/>
            <a:ext cx="2642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Conv. </a:t>
            </a:r>
            <a:r>
              <a:rPr lang="en-US" dirty="0"/>
              <a:t>t</a:t>
            </a:r>
            <a:r>
              <a:rPr lang="en-US" dirty="0" smtClean="0"/>
              <a:t>ag |DCA| &lt; 300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6944" y="520721"/>
            <a:ext cx="158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Inclusive + VTX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552564" y="1074881"/>
            <a:ext cx="126381" cy="126381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12759" y="953405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PPG077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60300" y="1322737"/>
            <a:ext cx="1847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Photonic electron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7552563" y="1968362"/>
            <a:ext cx="126381" cy="126381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812758" y="1846886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PPG077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13884" y="2216218"/>
            <a:ext cx="2214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Heavy Flavor electron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78" y="941873"/>
            <a:ext cx="6861318" cy="5246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476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55234" y="3101009"/>
            <a:ext cx="3232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u="sng" dirty="0" smtClean="0"/>
              <a:t>BACK UP SLIDES</a:t>
            </a:r>
            <a:endParaRPr lang="en-US" sz="3600" b="1" i="1" u="sng" dirty="0"/>
          </a:p>
        </p:txBody>
      </p:sp>
    </p:spTree>
    <p:extLst>
      <p:ext uri="{BB962C8B-B14F-4D97-AF65-F5344CB8AC3E}">
        <p14:creationId xmlns:p14="http://schemas.microsoft.com/office/powerpoint/2010/main" val="2998726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9939"/>
            <a:ext cx="4837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Charged Hadron v3 (</a:t>
            </a:r>
            <a:r>
              <a:rPr lang="en-US" sz="2400" b="1" i="1" u="sng" dirty="0"/>
              <a:t>40% of all Data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848" y="471604"/>
            <a:ext cx="5536175" cy="6386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052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307"/>
            <a:ext cx="9144000" cy="2816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67001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u="sng" dirty="0" smtClean="0"/>
              <a:t>Hadron V2 and V3 Distribution (BBC) 8% of all Data</a:t>
            </a:r>
          </a:p>
          <a:p>
            <a:r>
              <a:rPr lang="en-US" sz="2400" b="1" i="1" u="sng" dirty="0"/>
              <a:t>634 Aggregated Segment Files (~355M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130038" y="3641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V_n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14755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08035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67139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991245"/>
            <a:ext cx="632160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V2 and v3 as a function of </a:t>
            </a:r>
            <a:r>
              <a:rPr lang="en-US" dirty="0" err="1" smtClean="0"/>
              <a:t>pT</a:t>
            </a:r>
            <a:r>
              <a:rPr lang="en-US" dirty="0" smtClean="0"/>
              <a:t> for charged hadrons with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isolation cut : -200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&lt; diff &lt; 400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(layer 0 and layer 3)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	  : </a:t>
            </a:r>
            <a:r>
              <a:rPr lang="en-US" dirty="0"/>
              <a:t>-200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/>
              <a:t>m &lt; diff &lt; </a:t>
            </a:r>
            <a:r>
              <a:rPr lang="en-US" dirty="0" smtClean="0"/>
              <a:t>600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(layer </a:t>
            </a:r>
            <a:r>
              <a:rPr lang="en-US" dirty="0" smtClean="0"/>
              <a:t>1)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		  : -400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&lt; diff &lt; </a:t>
            </a:r>
            <a:r>
              <a:rPr lang="en-US" dirty="0" smtClean="0"/>
              <a:t>800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(layer </a:t>
            </a:r>
            <a:r>
              <a:rPr lang="en-US" dirty="0" smtClean="0"/>
              <a:t>2)</a:t>
            </a:r>
          </a:p>
          <a:p>
            <a:pPr lvl="1"/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DCA cut  	  : |DCA-XY| &lt; 200um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419179" y="3682406"/>
            <a:ext cx="664817" cy="1015663"/>
            <a:chOff x="2419179" y="3682406"/>
            <a:chExt cx="664817" cy="1015663"/>
          </a:xfrm>
        </p:grpSpPr>
        <p:sp>
          <p:nvSpPr>
            <p:cNvPr id="2" name="TextBox 1"/>
            <p:cNvSpPr txBox="1"/>
            <p:nvPr/>
          </p:nvSpPr>
          <p:spPr>
            <a:xfrm>
              <a:off x="2469725" y="3682406"/>
              <a:ext cx="61427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V2 </a:t>
              </a:r>
              <a:r>
                <a:rPr lang="en-US" sz="1200" b="1" dirty="0" err="1" smtClean="0"/>
                <a:t>cos</a:t>
              </a:r>
              <a:endParaRPr lang="en-US" sz="1200" b="1" dirty="0" smtClean="0"/>
            </a:p>
            <a:p>
              <a:r>
                <a:rPr lang="en-US" sz="1200" b="1" dirty="0" smtClean="0"/>
                <a:t>V3 </a:t>
              </a:r>
              <a:r>
                <a:rPr lang="en-US" sz="1200" b="1" dirty="0" err="1" smtClean="0"/>
                <a:t>cos</a:t>
              </a:r>
              <a:endParaRPr lang="en-US" sz="1200" b="1" dirty="0" smtClean="0"/>
            </a:p>
            <a:p>
              <a:r>
                <a:rPr lang="en-US" sz="1200" b="1" dirty="0" smtClean="0"/>
                <a:t>AN689</a:t>
              </a:r>
            </a:p>
            <a:p>
              <a:r>
                <a:rPr lang="en-US" sz="1200" b="1" dirty="0" smtClean="0"/>
                <a:t>V2 sin</a:t>
              </a:r>
            </a:p>
            <a:p>
              <a:r>
                <a:rPr lang="en-US" sz="1200" b="1" dirty="0" smtClean="0"/>
                <a:t>V3 sin</a:t>
              </a:r>
              <a:endParaRPr lang="en-US" sz="1200" b="1" dirty="0"/>
            </a:p>
          </p:txBody>
        </p:sp>
        <p:sp>
          <p:nvSpPr>
            <p:cNvPr id="3" name="Oval 2"/>
            <p:cNvSpPr/>
            <p:nvPr/>
          </p:nvSpPr>
          <p:spPr>
            <a:xfrm>
              <a:off x="2429371" y="3794433"/>
              <a:ext cx="67464" cy="674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438400" y="4168775"/>
              <a:ext cx="52590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 rot="10800000">
              <a:off x="2419179" y="3975100"/>
              <a:ext cx="88392" cy="76200"/>
            </a:xfrm>
            <a:prstGeom prst="triangl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/>
            <p:cNvSpPr/>
            <p:nvPr/>
          </p:nvSpPr>
          <p:spPr>
            <a:xfrm>
              <a:off x="2431625" y="4495800"/>
              <a:ext cx="76200" cy="76200"/>
            </a:xfrm>
            <a:prstGeom prst="triangl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432052" y="4327525"/>
              <a:ext cx="78948" cy="76200"/>
            </a:xfrm>
            <a:prstGeom prst="ellipse">
              <a:avLst/>
            </a:prstGeom>
            <a:no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1391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75795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u="sng" dirty="0" smtClean="0"/>
              <a:t>Hadron V2 and V3 Distribution (VTX-Egap2) 8% of all Data</a:t>
            </a:r>
          </a:p>
          <a:p>
            <a:r>
              <a:rPr lang="en-US" sz="2400" b="1" i="1" u="sng" dirty="0"/>
              <a:t>634 Aggregated Segment Files (~355M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130038" y="3641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V_n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14755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08035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67139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991245"/>
            <a:ext cx="632160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V2 and v3 as a function of </a:t>
            </a:r>
            <a:r>
              <a:rPr lang="en-US" dirty="0" err="1" smtClean="0"/>
              <a:t>pT</a:t>
            </a:r>
            <a:r>
              <a:rPr lang="en-US" dirty="0" smtClean="0"/>
              <a:t> for charged hadrons with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isolation cut : -200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&lt; diff &lt; 400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(layer 0 and layer 3)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	  : </a:t>
            </a:r>
            <a:r>
              <a:rPr lang="en-US" dirty="0"/>
              <a:t>-200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/>
              <a:t>m &lt; diff &lt; </a:t>
            </a:r>
            <a:r>
              <a:rPr lang="en-US" dirty="0" smtClean="0"/>
              <a:t>600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(layer </a:t>
            </a:r>
            <a:r>
              <a:rPr lang="en-US" dirty="0" smtClean="0"/>
              <a:t>1)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		  : -400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&lt; diff &lt; </a:t>
            </a:r>
            <a:r>
              <a:rPr lang="en-US" dirty="0" smtClean="0"/>
              <a:t>800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(layer </a:t>
            </a:r>
            <a:r>
              <a:rPr lang="en-US" dirty="0" smtClean="0"/>
              <a:t>2)</a:t>
            </a:r>
          </a:p>
          <a:p>
            <a:pPr lvl="1"/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DCA cut  	  : |DCA-XY| &lt; 200um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435721" y="3682406"/>
            <a:ext cx="643466" cy="646331"/>
            <a:chOff x="2435721" y="3337932"/>
            <a:chExt cx="643466" cy="646331"/>
          </a:xfrm>
        </p:grpSpPr>
        <p:sp>
          <p:nvSpPr>
            <p:cNvPr id="2" name="TextBox 1"/>
            <p:cNvSpPr txBox="1"/>
            <p:nvPr/>
          </p:nvSpPr>
          <p:spPr>
            <a:xfrm>
              <a:off x="2469725" y="3337932"/>
              <a:ext cx="6094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V2</a:t>
              </a:r>
            </a:p>
            <a:p>
              <a:r>
                <a:rPr lang="en-US" sz="1200" b="1" dirty="0" smtClean="0"/>
                <a:t>V3</a:t>
              </a:r>
            </a:p>
            <a:p>
              <a:r>
                <a:rPr lang="en-US" sz="1200" b="1" dirty="0" smtClean="0"/>
                <a:t>AN689</a:t>
              </a:r>
              <a:endParaRPr lang="en-US" sz="1200" b="1" dirty="0"/>
            </a:p>
          </p:txBody>
        </p:sp>
        <p:sp>
          <p:nvSpPr>
            <p:cNvPr id="3" name="Oval 2"/>
            <p:cNvSpPr/>
            <p:nvPr/>
          </p:nvSpPr>
          <p:spPr>
            <a:xfrm>
              <a:off x="2435721" y="3459003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446875" y="3633705"/>
              <a:ext cx="45719" cy="45719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450595" y="3815841"/>
              <a:ext cx="45719" cy="228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276600"/>
            <a:ext cx="9129630" cy="2807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2419179" y="3682406"/>
            <a:ext cx="664817" cy="1015663"/>
            <a:chOff x="2419179" y="3682406"/>
            <a:chExt cx="664817" cy="1015663"/>
          </a:xfrm>
        </p:grpSpPr>
        <p:sp>
          <p:nvSpPr>
            <p:cNvPr id="18" name="TextBox 17"/>
            <p:cNvSpPr txBox="1"/>
            <p:nvPr/>
          </p:nvSpPr>
          <p:spPr>
            <a:xfrm>
              <a:off x="2469725" y="3682406"/>
              <a:ext cx="61427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V2 </a:t>
              </a:r>
              <a:r>
                <a:rPr lang="en-US" sz="1200" b="1" dirty="0" err="1" smtClean="0"/>
                <a:t>cos</a:t>
              </a:r>
              <a:endParaRPr lang="en-US" sz="1200" b="1" dirty="0" smtClean="0"/>
            </a:p>
            <a:p>
              <a:r>
                <a:rPr lang="en-US" sz="1200" b="1" dirty="0" smtClean="0"/>
                <a:t>V3 </a:t>
              </a:r>
              <a:r>
                <a:rPr lang="en-US" sz="1200" b="1" dirty="0" err="1" smtClean="0"/>
                <a:t>cos</a:t>
              </a:r>
              <a:endParaRPr lang="en-US" sz="1200" b="1" dirty="0" smtClean="0"/>
            </a:p>
            <a:p>
              <a:r>
                <a:rPr lang="en-US" sz="1200" b="1" dirty="0" smtClean="0"/>
                <a:t>AN689</a:t>
              </a:r>
            </a:p>
            <a:p>
              <a:r>
                <a:rPr lang="en-US" sz="1200" b="1" dirty="0" smtClean="0"/>
                <a:t>V2 sin</a:t>
              </a:r>
            </a:p>
            <a:p>
              <a:r>
                <a:rPr lang="en-US" sz="1200" b="1" dirty="0" smtClean="0"/>
                <a:t>V3 sin</a:t>
              </a:r>
              <a:endParaRPr lang="en-US" sz="1200" b="1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2429371" y="3794433"/>
              <a:ext cx="67464" cy="674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438400" y="4168775"/>
              <a:ext cx="52590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 rot="10800000">
              <a:off x="2419179" y="3975100"/>
              <a:ext cx="88392" cy="76200"/>
            </a:xfrm>
            <a:prstGeom prst="triangl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2431625" y="4495800"/>
              <a:ext cx="76200" cy="76200"/>
            </a:xfrm>
            <a:prstGeom prst="triangl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432052" y="4327525"/>
              <a:ext cx="78948" cy="76200"/>
            </a:xfrm>
            <a:prstGeom prst="ellipse">
              <a:avLst/>
            </a:prstGeom>
            <a:no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6294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235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PHENIX vn Analysis VTX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Reaction Plane Calibration for VTX</dc:title>
  <dc:creator>Maki</dc:creator>
  <cp:lastModifiedBy>Maki</cp:lastModifiedBy>
  <cp:revision>15</cp:revision>
  <dcterms:created xsi:type="dcterms:W3CDTF">2006-08-16T00:00:00Z</dcterms:created>
  <dcterms:modified xsi:type="dcterms:W3CDTF">2012-07-30T06:23:19Z</dcterms:modified>
</cp:coreProperties>
</file>