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817" r:id="rId2"/>
    <p:sldMasterId id="2147483842" r:id="rId3"/>
    <p:sldMasterId id="2147483878" r:id="rId4"/>
  </p:sldMasterIdLst>
  <p:notesMasterIdLst>
    <p:notesMasterId r:id="rId18"/>
  </p:notesMasterIdLst>
  <p:sldIdLst>
    <p:sldId id="360" r:id="rId5"/>
    <p:sldId id="361" r:id="rId6"/>
    <p:sldId id="402" r:id="rId7"/>
    <p:sldId id="362" r:id="rId8"/>
    <p:sldId id="363" r:id="rId9"/>
    <p:sldId id="394" r:id="rId10"/>
    <p:sldId id="397" r:id="rId11"/>
    <p:sldId id="387" r:id="rId12"/>
    <p:sldId id="395" r:id="rId13"/>
    <p:sldId id="401" r:id="rId14"/>
    <p:sldId id="385" r:id="rId15"/>
    <p:sldId id="392" r:id="rId16"/>
    <p:sldId id="391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91E4-C144-FA44-B077-B549BEC35345}" type="datetimeFigureOut">
              <a:rPr kumimoji="1" lang="ja-JP" altLang="en-US" smtClean="0"/>
              <a:pPr/>
              <a:t>2012/9/24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9BE2-CCDF-5145-9FD6-3A144C762C7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286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AB0E13-1376-0147-A8C7-100DC32433F6}" type="slidenum">
              <a:rPr lang="en-US" altLang="ja-JP">
                <a:solidFill>
                  <a:prstClr val="black"/>
                </a:solidFill>
              </a:rPr>
              <a:pPr eaLnBrk="1" hangingPunct="1"/>
              <a:t>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8467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9221" y="686421"/>
            <a:ext cx="5002757" cy="342772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467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>
              <a:latin typeface="Arial" charset="0"/>
              <a:ea typeface="ＭＳ Ｐゴシック" charset="0"/>
            </a:endParaRPr>
          </a:p>
        </p:txBody>
      </p:sp>
      <p:sp>
        <p:nvSpPr>
          <p:cNvPr id="284677" name="スライド番号プレースホルダ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E5EC648D-DE8F-3544-A7FE-35657DEEAD76}" type="slidenum">
              <a:rPr lang="en-US" altLang="ja-JP" sz="1200">
                <a:solidFill>
                  <a:prstClr val="black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86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438E4-C442-2D44-8C15-6C2B53646A94}" type="slidenum">
              <a:rPr lang="ja-JP" altLang="en-US">
                <a:solidFill>
                  <a:prstClr val="black"/>
                </a:solidFill>
              </a:rPr>
              <a:pPr eaLnBrk="1" hangingPunct="1"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41F9-B2B4-4747-A3E2-CF093FD7FDE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9BE2-CCDF-5145-9FD6-3A144C762C7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9BE2-CCDF-5145-9FD6-3A144C762C7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69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83DA4-76D1-D540-8F8E-945C8C25D06D}" type="slidenum">
              <a:rPr lang="ja-JP" altLang="en-US">
                <a:solidFill>
                  <a:prstClr val="black"/>
                </a:solidFill>
              </a:rPr>
              <a:pPr eaLnBrk="1" hangingPunct="1"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AB0E13-1376-0147-A8C7-100DC32433F6}" type="slidenum">
              <a:rPr lang="en-US" altLang="ja-JP">
                <a:solidFill>
                  <a:prstClr val="black"/>
                </a:solidFill>
              </a:rPr>
              <a:pPr eaLnBrk="1" hangingPunct="1"/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8467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9221" y="686421"/>
            <a:ext cx="5002757" cy="342772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467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>
              <a:latin typeface="Arial" charset="0"/>
              <a:ea typeface="ＭＳ Ｐゴシック" charset="0"/>
            </a:endParaRPr>
          </a:p>
        </p:txBody>
      </p:sp>
      <p:sp>
        <p:nvSpPr>
          <p:cNvPr id="284677" name="スライド番号プレースホルダ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E5EC648D-DE8F-3544-A7FE-35657DEEAD76}" type="slidenum">
              <a:rPr lang="en-US" altLang="ja-JP" sz="1200">
                <a:solidFill>
                  <a:prstClr val="black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E111E7-66C5-7348-9964-D64B49B1D9F1}" type="slidenum">
              <a:rPr lang="en-US" altLang="ja-JP">
                <a:solidFill>
                  <a:prstClr val="black"/>
                </a:solidFill>
              </a:rPr>
              <a:pPr eaLnBrk="1" hangingPunct="1"/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28569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9221" y="686421"/>
            <a:ext cx="5002757" cy="342772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570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>
              <a:latin typeface="Arial" charset="0"/>
              <a:ea typeface="ＭＳ Ｐゴシック" charset="0"/>
            </a:endParaRPr>
          </a:p>
        </p:txBody>
      </p:sp>
      <p:sp>
        <p:nvSpPr>
          <p:cNvPr id="285701" name="スライド番号プレースホルダ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1590D2B-6445-B649-BFAD-6077776638B7}" type="slidenum">
              <a:rPr lang="en-US" altLang="ja-JP" sz="1200">
                <a:solidFill>
                  <a:prstClr val="black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86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438E4-C442-2D44-8C15-6C2B53646A94}" type="slidenum">
              <a:rPr lang="ja-JP" altLang="en-US">
                <a:solidFill>
                  <a:prstClr val="black"/>
                </a:solidFill>
              </a:rPr>
              <a:pPr eaLnBrk="1" hangingPunct="1"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86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438E4-C442-2D44-8C15-6C2B53646A94}" type="slidenum">
              <a:rPr lang="ja-JP" altLang="en-US">
                <a:solidFill>
                  <a:prstClr val="black"/>
                </a:solidFill>
              </a:rPr>
              <a:pPr eaLnBrk="1" hangingPunct="1"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86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438E4-C442-2D44-8C15-6C2B53646A94}" type="slidenum">
              <a:rPr lang="ja-JP" altLang="en-US">
                <a:solidFill>
                  <a:prstClr val="black"/>
                </a:solidFill>
              </a:rPr>
              <a:pPr eaLnBrk="1" hangingPunct="1"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6466-76FC-4877-9E8C-D8BEDF875F0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Calibri" charset="0"/>
              <a:ea typeface="ＭＳ Ｐゴシック" charset="0"/>
            </a:endParaRPr>
          </a:p>
        </p:txBody>
      </p:sp>
      <p:sp>
        <p:nvSpPr>
          <p:cNvPr id="286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438E4-C442-2D44-8C15-6C2B53646A94}" type="slidenum">
              <a:rPr lang="ja-JP" altLang="en-US">
                <a:solidFill>
                  <a:prstClr val="black"/>
                </a:solidFill>
              </a:rPr>
              <a:pPr eaLnBrk="1" hangingPunct="1"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2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0415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8604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900" y="71438"/>
            <a:ext cx="8293100" cy="5207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2372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0278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189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62427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3311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3369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8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23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2821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15248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8383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49397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1868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900" y="71438"/>
            <a:ext cx="8293100" cy="5207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888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6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36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48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44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3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660261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03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8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361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95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228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1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9675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6620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839542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56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38866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3091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24819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7916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4166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683573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4398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2640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2299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9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773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66367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3912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  <a:cs typeface="ＭＳ Ｐゴシック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50800" y="38258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ＭＳ Ｐゴシック" charset="0"/>
              </a:rPr>
              <a:t>RCNP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0"/>
            <a:ext cx="547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90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>
              <a:solidFill>
                <a:srgbClr val="000000"/>
              </a:solidFill>
              <a:latin typeface="Arial" charset="0"/>
              <a:ea typeface="ＭＳ Ｐゴシック" pitchFamily="50" charset="-128"/>
              <a:cs typeface="ＭＳ Ｐゴシック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50800" y="38258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  <a:cs typeface="ＭＳ Ｐゴシック" charset="0"/>
              </a:rPr>
              <a:t>RCNP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0"/>
            <a:ext cx="547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9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1CC0B3-B6BE-493D-AE51-517A349415F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2012/9/24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80581B-8D06-4040-AA63-B5E0D7A29A1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1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800" y="38258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>
                <a:solidFill>
                  <a:srgbClr val="FFFFFF"/>
                </a:solidFill>
                <a:latin typeface="Times New Roman" pitchFamily="18" charset="0"/>
                <a:ea typeface="ＭＳ Ｐゴシック" charset="-128"/>
              </a:rPr>
              <a:t>RCNP</a:t>
            </a:r>
          </a:p>
        </p:txBody>
      </p:sp>
      <p:pic>
        <p:nvPicPr>
          <p:cNvPr id="12800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600" y="6350"/>
            <a:ext cx="547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912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</a:rPr>
              <a:t>Anomalous deformation in neutron-rich nuclei</a:t>
            </a:r>
          </a:p>
        </p:txBody>
      </p:sp>
      <p:pic>
        <p:nvPicPr>
          <p:cNvPr id="118787" name="Picture 3" descr="nuc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652463"/>
            <a:ext cx="83502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058988" y="6435725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</a:t>
            </a:r>
          </a:p>
        </p:txBody>
      </p:sp>
      <p:sp useBgFill="1"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522538" y="6332538"/>
            <a:ext cx="382587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6</a:t>
            </a:r>
          </a:p>
        </p:txBody>
      </p:sp>
      <p:sp useBgFill="1"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884488" y="6318250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8</a:t>
            </a:r>
          </a:p>
        </p:txBody>
      </p:sp>
      <p:sp useBgFill="1"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743325" y="58816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16</a:t>
            </a:r>
          </a:p>
        </p:txBody>
      </p:sp>
      <p:sp useBgFill="1"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238625" y="56800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20</a:t>
            </a:r>
          </a:p>
        </p:txBody>
      </p:sp>
      <p:sp useBgFill="1"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267325" y="54752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28</a:t>
            </a:r>
          </a:p>
        </p:txBody>
      </p:sp>
      <p:sp useBgFill="1"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6137275" y="44735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34</a:t>
            </a:r>
          </a:p>
        </p:txBody>
      </p:sp>
      <p:sp useBgFill="1"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904038" y="41084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40</a:t>
            </a:r>
          </a:p>
        </p:txBody>
      </p:sp>
      <p:sp useBgFill="1">
        <p:nvSpPr>
          <p:cNvPr id="118796" name="Rectangle 12"/>
          <p:cNvSpPr>
            <a:spLocks noChangeArrowheads="1"/>
          </p:cNvSpPr>
          <p:nvPr/>
        </p:nvSpPr>
        <p:spPr bwMode="auto">
          <a:xfrm>
            <a:off x="7502525" y="2873375"/>
            <a:ext cx="1465263" cy="784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7356475" y="553402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32</a:t>
            </a:r>
            <a:r>
              <a:rPr lang="en-US" altLang="ja-JP" sz="24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Mg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908675" y="6400800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12</a:t>
            </a:r>
            <a:r>
              <a:rPr lang="en-US" altLang="ja-JP" sz="24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Be</a:t>
            </a:r>
          </a:p>
        </p:txBody>
      </p:sp>
      <p:sp>
        <p:nvSpPr>
          <p:cNvPr id="118799" name="AutoShape 15"/>
          <p:cNvSpPr>
            <a:spLocks noChangeArrowheads="1"/>
          </p:cNvSpPr>
          <p:nvPr/>
        </p:nvSpPr>
        <p:spPr bwMode="auto">
          <a:xfrm rot="-9895480">
            <a:off x="4719638" y="5294313"/>
            <a:ext cx="2511425" cy="150812"/>
          </a:xfrm>
          <a:prstGeom prst="rightArrow">
            <a:avLst>
              <a:gd name="adj1" fmla="val 50000"/>
              <a:gd name="adj2" fmla="val 416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 rot="-9895480">
            <a:off x="3271838" y="6157913"/>
            <a:ext cx="2511425" cy="150812"/>
          </a:xfrm>
          <a:prstGeom prst="rightArrow">
            <a:avLst>
              <a:gd name="adj1" fmla="val 50000"/>
              <a:gd name="adj2" fmla="val 416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7480300" y="2892425"/>
            <a:ext cx="1146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32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~</a:t>
            </a:r>
            <a:r>
              <a:rPr lang="en-US" altLang="ja-JP" sz="32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64</a:t>
            </a:r>
            <a:r>
              <a:rPr lang="en-US" altLang="ja-JP" sz="32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Cr</a:t>
            </a:r>
          </a:p>
        </p:txBody>
      </p:sp>
      <p:sp useBgFill="1">
        <p:nvSpPr>
          <p:cNvPr id="118802" name="Text Box 19"/>
          <p:cNvSpPr txBox="1">
            <a:spLocks noChangeArrowheads="1"/>
          </p:cNvSpPr>
          <p:nvPr/>
        </p:nvSpPr>
        <p:spPr bwMode="auto">
          <a:xfrm>
            <a:off x="6213475" y="44386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>
                <a:solidFill>
                  <a:srgbClr val="CCFFFF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xmlns="" val="152835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560694" y="3644720"/>
            <a:ext cx="4428760" cy="2462871"/>
          </a:xfrm>
          <a:prstGeom prst="roundRect">
            <a:avLst>
              <a:gd name="adj" fmla="val 77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魔法性の破れの解釈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idx="1"/>
          </p:nvPr>
        </p:nvSpPr>
        <p:spPr>
          <a:xfrm>
            <a:off x="165100" y="831850"/>
            <a:ext cx="5605463" cy="5016834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1. </a:t>
            </a:r>
            <a:r>
              <a:rPr lang="ja-JP" altLang="en-US" dirty="0">
                <a:latin typeface="Arial" charset="0"/>
                <a:ea typeface="ＭＳ Ｐゴシック" charset="0"/>
              </a:rPr>
              <a:t>テンソル力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200" dirty="0">
                <a:latin typeface="Times New Roman" charset="0"/>
                <a:ea typeface="ＭＳ Ｐゴシック" charset="0"/>
              </a:rPr>
              <a:t>　　　　　	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T. </a:t>
            </a:r>
            <a:r>
              <a:rPr kumimoji="0" lang="en-US" altLang="ja-JP" sz="1200" dirty="0" err="1">
                <a:latin typeface="Times New Roman" charset="0"/>
                <a:ea typeface="ＭＳ Ｐゴシック" charset="0"/>
              </a:rPr>
              <a:t>Otsuka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 et al., Phys. Rev. </a:t>
            </a:r>
            <a:r>
              <a:rPr kumimoji="0" lang="en-US" altLang="ja-JP" sz="1200" dirty="0" err="1">
                <a:latin typeface="Times New Roman" charset="0"/>
                <a:ea typeface="ＭＳ Ｐゴシック" charset="0"/>
              </a:rPr>
              <a:t>Lett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 95, 232502 (2005)</a:t>
            </a:r>
            <a:endParaRPr lang="en-US" altLang="ja-JP" sz="12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2. </a:t>
            </a:r>
            <a:r>
              <a:rPr lang="ja-JP" altLang="en-US" dirty="0">
                <a:latin typeface="Arial" charset="0"/>
                <a:ea typeface="ＭＳ Ｐゴシック" charset="0"/>
              </a:rPr>
              <a:t>陽子が殻の途中。</a:t>
            </a:r>
            <a:r>
              <a:rPr lang="en-US" altLang="ja-JP" dirty="0"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ja-JP" altLang="en-US" dirty="0">
                <a:latin typeface="Arial" charset="0"/>
                <a:ea typeface="ＭＳ Ｐゴシック" charset="0"/>
                <a:sym typeface="Wingdings" charset="0"/>
              </a:rPr>
              <a:t>変形を好む</a:t>
            </a: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3. </a:t>
            </a:r>
            <a:r>
              <a:rPr lang="ja-JP" altLang="en-US" dirty="0">
                <a:latin typeface="Arial" charset="0"/>
                <a:ea typeface="ＭＳ Ｐゴシック" charset="0"/>
              </a:rPr>
              <a:t>変形魔法数。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	</a:t>
            </a:r>
            <a:r>
              <a:rPr lang="en-US" sz="1200" dirty="0" err="1">
                <a:latin typeface="Times New Roman" charset="0"/>
                <a:ea typeface="ＭＳ Ｐゴシック" charset="0"/>
              </a:rPr>
              <a:t>H.Oba</a:t>
            </a:r>
            <a:r>
              <a:rPr lang="en-US" sz="1200" dirty="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M.Matsuo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Prog.Theor.Phys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.(Kyoto) 120, 143 (2008)</a:t>
            </a:r>
            <a:r>
              <a:rPr lang="en-US" altLang="ja-JP" dirty="0">
                <a:latin typeface="Arial" charset="0"/>
                <a:ea typeface="ＭＳ Ｐゴシック" charset="0"/>
              </a:rPr>
              <a:t> 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4. </a:t>
            </a:r>
            <a:r>
              <a:rPr lang="ja-JP" altLang="en-US" dirty="0">
                <a:latin typeface="Arial" charset="0"/>
                <a:ea typeface="ＭＳ Ｐゴシック" charset="0"/>
              </a:rPr>
              <a:t>弱束縛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K. Yoshida et al., M.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Yamagami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 et al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5. 	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変形ハロー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T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 Nakamura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, M. </a:t>
            </a:r>
            <a:r>
              <a:rPr lang="en-US" altLang="ja-JP" sz="1200" dirty="0" err="1" smtClean="0">
                <a:latin typeface="Times New Roman" charset="0"/>
                <a:ea typeface="ＭＳ Ｐゴシック" charset="0"/>
              </a:rPr>
              <a:t>Takechi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, I. </a:t>
            </a:r>
            <a:r>
              <a:rPr lang="en-US" altLang="ja-JP" sz="1200" dirty="0" err="1" smtClean="0">
                <a:latin typeface="Times New Roman" charset="0"/>
                <a:ea typeface="ＭＳ Ｐゴシック" charset="0"/>
              </a:rPr>
              <a:t>Hamamoto</a:t>
            </a:r>
            <a:endParaRPr lang="en-US" altLang="ja-JP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6. 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ペアリング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	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 Yoshida et al., </a:t>
            </a: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0694" y="3863662"/>
            <a:ext cx="45833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これらのメカニズムを区別したい。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bg1"/>
                </a:solidFill>
              </a:rPr>
              <a:t>　似た状況で束縛</a:t>
            </a:r>
            <a:r>
              <a:rPr lang="en-US" altLang="ja-JP" sz="2400" dirty="0" smtClean="0">
                <a:solidFill>
                  <a:schemeClr val="bg1"/>
                </a:solidFill>
              </a:rPr>
              <a:t>E</a:t>
            </a:r>
            <a:r>
              <a:rPr lang="ja-JP" altLang="en-US" sz="2400" dirty="0" smtClean="0">
                <a:solidFill>
                  <a:schemeClr val="bg1"/>
                </a:solidFill>
              </a:rPr>
              <a:t>を変える。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		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32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Mg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r>
              <a:rPr kumimoji="1" lang="en-US" altLang="ja-JP" sz="2400" dirty="0" smtClean="0">
                <a:solidFill>
                  <a:schemeClr val="bg1"/>
                </a:solidFill>
                <a:sym typeface="Wingdings" pitchFamily="2" charset="2"/>
              </a:rPr>
              <a:t>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64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Cr</a:t>
            </a:r>
          </a:p>
          <a:p>
            <a:pPr lvl="1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bg1"/>
                </a:solidFill>
              </a:rPr>
              <a:t>　殻のさらに下に行く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altLang="ja-JP" sz="2400" baseline="30000" dirty="0" smtClean="0">
                <a:solidFill>
                  <a:schemeClr val="bg1"/>
                </a:solidFill>
              </a:rPr>
              <a:t>30</a:t>
            </a:r>
            <a:r>
              <a:rPr lang="en-US" altLang="ja-JP" sz="2400" dirty="0" smtClean="0">
                <a:solidFill>
                  <a:schemeClr val="bg1"/>
                </a:solidFill>
              </a:rPr>
              <a:t>Ne</a:t>
            </a:r>
            <a:r>
              <a:rPr lang="ja-JP" altLang="en-US" sz="2400" dirty="0" err="1" smtClean="0">
                <a:solidFill>
                  <a:schemeClr val="bg1"/>
                </a:solidFill>
              </a:rPr>
              <a:t>、</a:t>
            </a:r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ja-JP" sz="2400" baseline="30000" dirty="0" smtClean="0">
                <a:solidFill>
                  <a:schemeClr val="bg1"/>
                </a:solidFill>
              </a:rPr>
              <a:t>28</a:t>
            </a:r>
            <a:r>
              <a:rPr lang="en-US" altLang="ja-JP" sz="2400" dirty="0" smtClean="0">
                <a:solidFill>
                  <a:schemeClr val="bg1"/>
                </a:solidFill>
              </a:rPr>
              <a:t>O</a:t>
            </a:r>
          </a:p>
          <a:p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97608" y="1225045"/>
            <a:ext cx="7926286" cy="5336584"/>
            <a:chOff x="692111" y="1244645"/>
            <a:chExt cx="7926286" cy="5336584"/>
          </a:xfrm>
        </p:grpSpPr>
        <p:pic>
          <p:nvPicPr>
            <p:cNvPr id="3" name="Picture 4" descr="C:\Users\takeuchi\Documents\kioku\20120827\Image18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97" y="1244645"/>
              <a:ext cx="7848600" cy="506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502127" y="621189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8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10105" y="5770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20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25101" y="545434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28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687738" y="366591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28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92111" y="52967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+mn-lt"/>
                </a:rPr>
                <a:t>8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807204" y="42052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50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058490" y="19096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50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49815" y="43278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20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44691" y="49417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34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37300" y="484067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16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895487" y="581314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16</a:t>
              </a:r>
              <a:endParaRPr kumimoji="1" lang="ja-JP" altLang="en-US" dirty="0" err="1" smtClean="0">
                <a:latin typeface="+mn-lt"/>
              </a:endParaRPr>
            </a:p>
          </p:txBody>
        </p:sp>
        <p:sp>
          <p:nvSpPr>
            <p:cNvPr id="15" name="円/楕円 14"/>
            <p:cNvSpPr/>
            <p:nvPr/>
          </p:nvSpPr>
          <p:spPr bwMode="auto">
            <a:xfrm>
              <a:off x="2217139" y="5186683"/>
              <a:ext cx="636340" cy="509072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16" name="円/楕円 15"/>
            <p:cNvSpPr/>
            <p:nvPr/>
          </p:nvSpPr>
          <p:spPr bwMode="auto">
            <a:xfrm>
              <a:off x="2806059" y="4840671"/>
              <a:ext cx="568439" cy="425988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 rot="20448312">
              <a:off x="3368450" y="4349163"/>
              <a:ext cx="653144" cy="4507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18" name="円/楕円 17"/>
            <p:cNvSpPr/>
            <p:nvPr/>
          </p:nvSpPr>
          <p:spPr bwMode="auto">
            <a:xfrm>
              <a:off x="4757831" y="3526047"/>
              <a:ext cx="514243" cy="5092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19" name="円/楕円 18"/>
            <p:cNvSpPr/>
            <p:nvPr/>
          </p:nvSpPr>
          <p:spPr bwMode="auto">
            <a:xfrm>
              <a:off x="7327581" y="1839739"/>
              <a:ext cx="774546" cy="5028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4809675" y="1909632"/>
              <a:ext cx="606388" cy="5028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27581" y="282570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</a:rPr>
                <a:t>82</a:t>
              </a:r>
              <a:endParaRPr kumimoji="1" lang="ja-JP" altLang="en-US" dirty="0" err="1" smtClean="0">
                <a:latin typeface="+mn-lt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461704" y="138965"/>
            <a:ext cx="543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In-beam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kumimoji="1" lang="en-US" altLang="ja-JP" sz="2800" b="1" dirty="0" smtClean="0"/>
              <a:t>-ray Spectroscopy at RIBF</a:t>
            </a:r>
            <a:endParaRPr kumimoji="1" lang="ja-JP" altLang="en-US" sz="2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998" y="865740"/>
            <a:ext cx="3029997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/>
              <a:t>Our playground :</a:t>
            </a:r>
          </a:p>
          <a:p>
            <a:r>
              <a:rPr lang="en-US" altLang="ja-JP" dirty="0"/>
              <a:t>	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Island of inversion</a:t>
            </a:r>
          </a:p>
          <a:p>
            <a:r>
              <a:rPr lang="en-US" altLang="ja-JP" dirty="0" smtClean="0"/>
              <a:t>	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N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 28, 34, 50, 82</a:t>
            </a:r>
          </a:p>
          <a:p>
            <a:r>
              <a:rPr lang="en-US" altLang="ja-JP" dirty="0" smtClean="0"/>
              <a:t>	</a:t>
            </a:r>
            <a:r>
              <a:rPr lang="ja-JP" altLang="en-US" dirty="0" smtClean="0"/>
              <a:t>・ ～ </a:t>
            </a:r>
            <a:r>
              <a:rPr lang="en-US" altLang="ja-JP" baseline="30000" dirty="0" smtClean="0"/>
              <a:t>100</a:t>
            </a:r>
            <a:r>
              <a:rPr lang="en-US" altLang="ja-JP" dirty="0" smtClean="0"/>
              <a:t>Sn</a:t>
            </a:r>
          </a:p>
          <a:p>
            <a:r>
              <a:rPr lang="en-US" altLang="ja-JP" dirty="0" smtClean="0"/>
              <a:t>	</a:t>
            </a:r>
            <a:r>
              <a:rPr lang="ja-JP" altLang="en-US" dirty="0" smtClean="0"/>
              <a:t>・ </a:t>
            </a:r>
            <a:r>
              <a:rPr lang="en-US" altLang="ja-JP" dirty="0" smtClean="0"/>
              <a:t>r-process path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29494" y="4558770"/>
            <a:ext cx="4025461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Collectivity	:  B(E2)</a:t>
            </a:r>
          </a:p>
          <a:p>
            <a:r>
              <a:rPr kumimoji="1" lang="en-US" altLang="ja-JP" dirty="0" smtClean="0"/>
              <a:t>  Shell gap	:  Ex / B(E2)</a:t>
            </a:r>
          </a:p>
          <a:p>
            <a:r>
              <a:rPr lang="en-US" altLang="ja-JP" dirty="0" smtClean="0"/>
              <a:t>  Shape		:  R(4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/2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  Level structure	:  Ex / </a:t>
            </a:r>
            <a:r>
              <a:rPr kumimoji="1" lang="en-US" altLang="ja-JP" dirty="0" err="1" smtClean="0"/>
              <a:t>J</a:t>
            </a:r>
            <a:r>
              <a:rPr kumimoji="1" lang="en-US" altLang="ja-JP" baseline="30000" dirty="0" err="1" smtClean="0"/>
              <a:t>π</a:t>
            </a:r>
            <a:endParaRPr kumimoji="1" lang="en-US" altLang="ja-JP" baseline="30000" dirty="0" smtClean="0"/>
          </a:p>
          <a:p>
            <a:endParaRPr kumimoji="1" lang="en-US" altLang="ja-JP" dirty="0" smtClean="0"/>
          </a:p>
          <a:p>
            <a:pPr>
              <a:buFont typeface="Wingdings"/>
              <a:buChar char="à"/>
            </a:pPr>
            <a:r>
              <a:rPr lang="en-US" altLang="ja-JP" dirty="0" smtClean="0">
                <a:sym typeface="Wingdings" pitchFamily="2" charset="2"/>
              </a:rPr>
              <a:t> Measuring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γ</a:t>
            </a:r>
            <a:r>
              <a:rPr lang="en-US" altLang="ja-JP" dirty="0" smtClean="0">
                <a:sym typeface="Wingdings" pitchFamily="2" charset="2"/>
              </a:rPr>
              <a:t> rays in coincidence with</a:t>
            </a:r>
          </a:p>
          <a:p>
            <a:r>
              <a:rPr lang="en-US" altLang="ja-JP" dirty="0">
                <a:sym typeface="Wingdings" pitchFamily="2" charset="2"/>
              </a:rPr>
              <a:t>p</a:t>
            </a:r>
            <a:r>
              <a:rPr lang="en-US" altLang="ja-JP" dirty="0" smtClean="0">
                <a:sym typeface="Wingdings" pitchFamily="2" charset="2"/>
              </a:rPr>
              <a:t>rojectile particles and </a:t>
            </a:r>
            <a:r>
              <a:rPr lang="en-US" altLang="ja-JP" dirty="0" err="1" smtClean="0">
                <a:sym typeface="Wingdings" pitchFamily="2" charset="2"/>
              </a:rPr>
              <a:t>ejectile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particles.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5758202" y="2768586"/>
            <a:ext cx="514243" cy="509203"/>
          </a:xfrm>
          <a:prstGeom prst="ellipse">
            <a:avLst/>
          </a:prstGeom>
          <a:noFill/>
          <a:ln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1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100" y="838200"/>
            <a:ext cx="8813800" cy="3125537"/>
          </a:xfrm>
        </p:spPr>
        <p:txBody>
          <a:bodyPr/>
          <a:lstStyle/>
          <a:p>
            <a:r>
              <a:rPr lang="en-US" altLang="ja-JP" dirty="0" smtClean="0"/>
              <a:t>Island of Inversion</a:t>
            </a:r>
            <a:r>
              <a:rPr lang="en-US" altLang="ja-JP" dirty="0"/>
              <a:t> </a:t>
            </a:r>
            <a:r>
              <a:rPr lang="ja-JP" altLang="en-US" dirty="0" smtClean="0"/>
              <a:t>の理解はもう一息。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より詳細な核分光でとどめを。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重い領域の殻構造研究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~</a:t>
            </a:r>
            <a:r>
              <a:rPr lang="en-US" altLang="ja-JP" baseline="30000" dirty="0" smtClean="0"/>
              <a:t>78</a:t>
            </a:r>
            <a:r>
              <a:rPr lang="en-US" altLang="ja-JP" dirty="0" smtClean="0"/>
              <a:t>Ni,</a:t>
            </a:r>
            <a:r>
              <a:rPr lang="en-US" altLang="ja-JP" baseline="30000" dirty="0" smtClean="0"/>
              <a:t> 132</a:t>
            </a:r>
            <a:r>
              <a:rPr lang="en-US" altLang="ja-JP" dirty="0" smtClean="0"/>
              <a:t>Sn	r</a:t>
            </a:r>
            <a:r>
              <a:rPr lang="ja-JP" altLang="en-US" dirty="0" smtClean="0"/>
              <a:t>過程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~</a:t>
            </a:r>
            <a:r>
              <a:rPr lang="en-US" altLang="ja-JP" baseline="30000" dirty="0" smtClean="0"/>
              <a:t>100</a:t>
            </a:r>
            <a:r>
              <a:rPr lang="en-US" altLang="ja-JP" dirty="0" smtClean="0"/>
              <a:t>Sn		Heaviest </a:t>
            </a:r>
            <a:r>
              <a:rPr lang="en-US" altLang="ja-JP" i="1" dirty="0" smtClean="0"/>
              <a:t>N=Z</a:t>
            </a:r>
          </a:p>
          <a:p>
            <a:pPr marL="0" indent="0">
              <a:buNone/>
            </a:pPr>
            <a:r>
              <a:rPr lang="en-US" altLang="ja-JP" dirty="0"/>
              <a:t>	~</a:t>
            </a:r>
            <a:r>
              <a:rPr lang="en-US" altLang="ja-JP" baseline="30000" dirty="0" smtClean="0"/>
              <a:t>110</a:t>
            </a:r>
            <a:r>
              <a:rPr lang="en-US" altLang="ja-JP" dirty="0" smtClean="0"/>
              <a:t>Zr		</a:t>
            </a:r>
            <a:r>
              <a:rPr lang="ja-JP" altLang="en-US" dirty="0" smtClean="0"/>
              <a:t>エキゾティック変形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右矢印 3"/>
          <p:cNvSpPr/>
          <p:nvPr/>
        </p:nvSpPr>
        <p:spPr>
          <a:xfrm>
            <a:off x="1610894" y="4535236"/>
            <a:ext cx="1143000" cy="2205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88371" y="4438317"/>
            <a:ext cx="415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FFFF"/>
                </a:solidFill>
              </a:rPr>
              <a:t>γ</a:t>
            </a:r>
            <a:r>
              <a:rPr kumimoji="1" lang="ja-JP" altLang="en-US" dirty="0" smtClean="0">
                <a:solidFill>
                  <a:srgbClr val="FFFFFF"/>
                </a:solidFill>
              </a:rPr>
              <a:t>線検出器の高分解能化、高検出効率化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 descr="SHOG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08" y="1913468"/>
            <a:ext cx="3613759" cy="3740836"/>
          </a:xfrm>
          <a:prstGeom prst="rect">
            <a:avLst/>
          </a:prstGeom>
        </p:spPr>
      </p:pic>
      <p:pic>
        <p:nvPicPr>
          <p:cNvPr id="7" name="図 6" descr="GeBall-5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568" y="1921933"/>
            <a:ext cx="3816301" cy="373086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3224" y="114300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4π 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h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igh resolution scintillator array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(</a:t>
            </a:r>
            <a:r>
              <a:rPr lang="en-US" altLang="ja-JP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eg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. LaBr3)</a:t>
            </a:r>
            <a:endParaRPr lang="ja-JP" altLang="en-US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4424" y="1278467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4π 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h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igh resolution scintillator array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(</a:t>
            </a:r>
            <a:r>
              <a:rPr lang="en-US" altLang="ja-JP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eg</a:t>
            </a:r>
            <a:r>
              <a:rPr lang="en-US" altLang="ja-JP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rPr>
              <a:t>. LaBr3)</a:t>
            </a:r>
            <a:endParaRPr lang="ja-JP" altLang="en-US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その他に分かってきたこと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i="1">
                <a:latin typeface="Arial" charset="0"/>
                <a:ea typeface="ＭＳ Ｐゴシック" charset="0"/>
              </a:rPr>
              <a:t>N</a:t>
            </a:r>
            <a:r>
              <a:rPr lang="en-US" altLang="ja-JP">
                <a:latin typeface="Arial" charset="0"/>
                <a:ea typeface="ＭＳ Ｐゴシック" charset="0"/>
              </a:rPr>
              <a:t>=20</a:t>
            </a:r>
            <a:r>
              <a:rPr lang="ja-JP" altLang="en-US">
                <a:latin typeface="Arial" charset="0"/>
                <a:ea typeface="ＭＳ Ｐゴシック" charset="0"/>
              </a:rPr>
              <a:t>の魔法性が</a:t>
            </a:r>
            <a:r>
              <a:rPr lang="en-US" altLang="ja-JP">
                <a:latin typeface="Arial" charset="0"/>
                <a:ea typeface="ＭＳ Ｐゴシック" charset="0"/>
              </a:rPr>
              <a:t>Z~12</a:t>
            </a:r>
            <a:r>
              <a:rPr lang="ja-JP" altLang="en-US">
                <a:latin typeface="Arial" charset="0"/>
                <a:ea typeface="ＭＳ Ｐゴシック" charset="0"/>
              </a:rPr>
              <a:t>で消える。</a:t>
            </a:r>
          </a:p>
          <a:p>
            <a:r>
              <a:rPr lang="en-US" altLang="ja-JP" i="1">
                <a:latin typeface="Arial" charset="0"/>
                <a:ea typeface="ＭＳ Ｐゴシック" charset="0"/>
              </a:rPr>
              <a:t>N</a:t>
            </a:r>
            <a:r>
              <a:rPr lang="en-US" altLang="ja-JP">
                <a:latin typeface="Arial" charset="0"/>
                <a:ea typeface="ＭＳ Ｐゴシック" charset="0"/>
              </a:rPr>
              <a:t>=16</a:t>
            </a:r>
            <a:r>
              <a:rPr lang="ja-JP" altLang="en-US">
                <a:latin typeface="Arial" charset="0"/>
                <a:ea typeface="ＭＳ Ｐゴシック" charset="0"/>
              </a:rPr>
              <a:t>が</a:t>
            </a:r>
            <a:r>
              <a:rPr lang="en-US" altLang="ja-JP">
                <a:latin typeface="Arial" charset="0"/>
                <a:ea typeface="ＭＳ Ｐゴシック" charset="0"/>
              </a:rPr>
              <a:t>Z~8</a:t>
            </a:r>
            <a:r>
              <a:rPr lang="ja-JP" altLang="en-US">
                <a:latin typeface="Arial" charset="0"/>
                <a:ea typeface="ＭＳ Ｐゴシック" charset="0"/>
              </a:rPr>
              <a:t>で新たに魔法性を獲得。</a:t>
            </a: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r>
              <a:rPr lang="en-US" altLang="ja-JP" i="1">
                <a:latin typeface="Arial" charset="0"/>
                <a:ea typeface="ＭＳ Ｐゴシック" charset="0"/>
              </a:rPr>
              <a:t>N</a:t>
            </a:r>
            <a:r>
              <a:rPr lang="en-US" altLang="ja-JP">
                <a:latin typeface="Arial" charset="0"/>
                <a:ea typeface="ＭＳ Ｐゴシック" charset="0"/>
              </a:rPr>
              <a:t>=8</a:t>
            </a:r>
            <a:r>
              <a:rPr lang="ja-JP" altLang="en-US">
                <a:latin typeface="Arial" charset="0"/>
                <a:ea typeface="ＭＳ Ｐゴシック" charset="0"/>
              </a:rPr>
              <a:t>の魔法性が</a:t>
            </a:r>
            <a:r>
              <a:rPr lang="en-US" altLang="ja-JP" i="1">
                <a:latin typeface="Arial" charset="0"/>
                <a:ea typeface="ＭＳ Ｐゴシック" charset="0"/>
              </a:rPr>
              <a:t>Z</a:t>
            </a:r>
            <a:r>
              <a:rPr lang="en-US" altLang="ja-JP">
                <a:latin typeface="Arial" charset="0"/>
                <a:ea typeface="ＭＳ Ｐゴシック" charset="0"/>
              </a:rPr>
              <a:t>~4</a:t>
            </a:r>
            <a:r>
              <a:rPr lang="ja-JP" altLang="en-US">
                <a:latin typeface="Arial" charset="0"/>
                <a:ea typeface="ＭＳ Ｐゴシック" charset="0"/>
              </a:rPr>
              <a:t>で消える。</a:t>
            </a:r>
          </a:p>
          <a:p>
            <a:r>
              <a:rPr lang="en-US" altLang="ja-JP" i="1">
                <a:latin typeface="Arial" charset="0"/>
                <a:ea typeface="ＭＳ Ｐゴシック" charset="0"/>
              </a:rPr>
              <a:t>N</a:t>
            </a:r>
            <a:r>
              <a:rPr lang="en-US" altLang="ja-JP">
                <a:latin typeface="Arial" charset="0"/>
                <a:ea typeface="ＭＳ Ｐゴシック" charset="0"/>
              </a:rPr>
              <a:t>=6</a:t>
            </a:r>
            <a:r>
              <a:rPr lang="ja-JP" altLang="en-US">
                <a:latin typeface="Arial" charset="0"/>
                <a:ea typeface="ＭＳ Ｐゴシック" charset="0"/>
              </a:rPr>
              <a:t>が</a:t>
            </a:r>
            <a:r>
              <a:rPr lang="en-US" altLang="ja-JP">
                <a:latin typeface="Arial" charset="0"/>
                <a:ea typeface="ＭＳ Ｐゴシック" charset="0"/>
              </a:rPr>
              <a:t>Z~2</a:t>
            </a:r>
            <a:r>
              <a:rPr lang="ja-JP" altLang="en-US">
                <a:latin typeface="Arial" charset="0"/>
                <a:ea typeface="ＭＳ Ｐゴシック" charset="0"/>
              </a:rPr>
              <a:t>で新たに魔法性を獲得。</a:t>
            </a: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r>
              <a:rPr lang="en-US" altLang="ja-JP" i="1">
                <a:latin typeface="Arial" charset="0"/>
                <a:ea typeface="ＭＳ Ｐゴシック" charset="0"/>
              </a:rPr>
              <a:t>N</a:t>
            </a:r>
            <a:r>
              <a:rPr lang="en-US" altLang="ja-JP">
                <a:latin typeface="Arial" charset="0"/>
                <a:ea typeface="ＭＳ Ｐゴシック" charset="0"/>
              </a:rPr>
              <a:t>=52</a:t>
            </a:r>
            <a:r>
              <a:rPr lang="ja-JP" altLang="en-US">
                <a:latin typeface="Arial" charset="0"/>
                <a:ea typeface="ＭＳ Ｐゴシック" charset="0"/>
              </a:rPr>
              <a:t>が魔法数</a:t>
            </a: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  <a:p>
            <a:endParaRPr lang="ja-JP" altLang="en-US">
              <a:latin typeface="Arial" charset="0"/>
              <a:ea typeface="ＭＳ Ｐゴシック" charset="0"/>
            </a:endParaRPr>
          </a:p>
        </p:txBody>
      </p:sp>
      <p:pic>
        <p:nvPicPr>
          <p:cNvPr id="103428" name="Picture 4" descr="N16newmagic-oz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775" y="879475"/>
            <a:ext cx="37782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6"/>
          <p:cNvSpPr txBox="1">
            <a:spLocks noChangeArrowheads="1"/>
          </p:cNvSpPr>
          <p:nvPr/>
        </p:nvSpPr>
        <p:spPr bwMode="auto">
          <a:xfrm>
            <a:off x="5211763" y="4079875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FFFFFF"/>
                </a:solidFill>
                <a:latin typeface="Times New Roman" charset="0"/>
              </a:rPr>
              <a:t>A. Ozawa et al., PRL84(00)5493</a:t>
            </a:r>
          </a:p>
        </p:txBody>
      </p:sp>
    </p:spTree>
    <p:extLst>
      <p:ext uri="{BB962C8B-B14F-4D97-AF65-F5344CB8AC3E}">
        <p14:creationId xmlns:p14="http://schemas.microsoft.com/office/powerpoint/2010/main" xmlns="" val="27537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</a:rPr>
              <a:t>Anomalous deformation in neutron-rich nuclei</a:t>
            </a:r>
          </a:p>
        </p:txBody>
      </p:sp>
      <p:pic>
        <p:nvPicPr>
          <p:cNvPr id="118787" name="Picture 3" descr="nuc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652463"/>
            <a:ext cx="83502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058988" y="6435725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</a:t>
            </a:r>
          </a:p>
        </p:txBody>
      </p:sp>
      <p:sp useBgFill="1"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522538" y="6332538"/>
            <a:ext cx="382587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6</a:t>
            </a:r>
          </a:p>
        </p:txBody>
      </p:sp>
      <p:sp useBgFill="1"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884488" y="6318250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8</a:t>
            </a:r>
          </a:p>
        </p:txBody>
      </p:sp>
      <p:sp useBgFill="1"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743325" y="58816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16</a:t>
            </a:r>
          </a:p>
        </p:txBody>
      </p:sp>
      <p:sp useBgFill="1"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238625" y="56800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20</a:t>
            </a:r>
          </a:p>
        </p:txBody>
      </p:sp>
      <p:sp useBgFill="1"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267325" y="54752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28</a:t>
            </a:r>
          </a:p>
        </p:txBody>
      </p:sp>
      <p:sp useBgFill="1"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6137275" y="44735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34</a:t>
            </a:r>
          </a:p>
        </p:txBody>
      </p:sp>
      <p:sp useBgFill="1"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904038" y="41084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40</a:t>
            </a:r>
          </a:p>
        </p:txBody>
      </p:sp>
      <p:sp useBgFill="1">
        <p:nvSpPr>
          <p:cNvPr id="118796" name="Rectangle 12"/>
          <p:cNvSpPr>
            <a:spLocks noChangeArrowheads="1"/>
          </p:cNvSpPr>
          <p:nvPr/>
        </p:nvSpPr>
        <p:spPr bwMode="auto">
          <a:xfrm>
            <a:off x="7502525" y="2873375"/>
            <a:ext cx="1465263" cy="784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7356475" y="5534025"/>
            <a:ext cx="83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32</a:t>
            </a:r>
            <a:r>
              <a:rPr lang="en-US" altLang="ja-JP" sz="24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Mg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908675" y="6400800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12</a:t>
            </a:r>
            <a:r>
              <a:rPr lang="en-US" altLang="ja-JP" sz="24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Be</a:t>
            </a:r>
          </a:p>
        </p:txBody>
      </p:sp>
      <p:sp>
        <p:nvSpPr>
          <p:cNvPr id="118799" name="AutoShape 15"/>
          <p:cNvSpPr>
            <a:spLocks noChangeArrowheads="1"/>
          </p:cNvSpPr>
          <p:nvPr/>
        </p:nvSpPr>
        <p:spPr bwMode="auto">
          <a:xfrm rot="-9895480">
            <a:off x="4719638" y="5294313"/>
            <a:ext cx="2511425" cy="150812"/>
          </a:xfrm>
          <a:prstGeom prst="rightArrow">
            <a:avLst>
              <a:gd name="adj1" fmla="val 50000"/>
              <a:gd name="adj2" fmla="val 416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 rot="-9895480">
            <a:off x="3271838" y="6157913"/>
            <a:ext cx="2511425" cy="150812"/>
          </a:xfrm>
          <a:prstGeom prst="rightArrow">
            <a:avLst>
              <a:gd name="adj1" fmla="val 50000"/>
              <a:gd name="adj2" fmla="val 4163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7480300" y="2892425"/>
            <a:ext cx="1146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32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~</a:t>
            </a:r>
            <a:r>
              <a:rPr lang="en-US" altLang="ja-JP" sz="3200" baseline="300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64</a:t>
            </a:r>
            <a:r>
              <a:rPr lang="en-US" altLang="ja-JP" sz="3200">
                <a:solidFill>
                  <a:srgbClr val="FFFFFF"/>
                </a:solidFill>
                <a:latin typeface="Arial Unicode MS" charset="0"/>
                <a:cs typeface="Arial Unicode MS" charset="0"/>
              </a:rPr>
              <a:t>Cr</a:t>
            </a:r>
          </a:p>
        </p:txBody>
      </p:sp>
      <p:sp useBgFill="1">
        <p:nvSpPr>
          <p:cNvPr id="118802" name="Text Box 19"/>
          <p:cNvSpPr txBox="1">
            <a:spLocks noChangeArrowheads="1"/>
          </p:cNvSpPr>
          <p:nvPr/>
        </p:nvSpPr>
        <p:spPr bwMode="auto">
          <a:xfrm>
            <a:off x="6213475" y="44386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>
                <a:solidFill>
                  <a:srgbClr val="CCFFFF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xmlns="" val="152835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Arial" charset="0"/>
                <a:ea typeface="ＭＳ Ｐゴシック" charset="0"/>
              </a:rPr>
              <a:t>Large deformation at the edge of shell</a:t>
            </a:r>
          </a:p>
        </p:txBody>
      </p:sp>
      <p:pic>
        <p:nvPicPr>
          <p:cNvPr id="119811" name="Picture 3" descr="nuc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652463"/>
            <a:ext cx="8350250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4678363" y="1235075"/>
            <a:ext cx="2417762" cy="2420938"/>
            <a:chOff x="3072" y="958"/>
            <a:chExt cx="1248" cy="1250"/>
          </a:xfrm>
        </p:grpSpPr>
        <p:sp>
          <p:nvSpPr>
            <p:cNvPr id="119829" name="AutoShape 5"/>
            <p:cNvSpPr>
              <a:spLocks noChangeArrowheads="1"/>
            </p:cNvSpPr>
            <p:nvPr/>
          </p:nvSpPr>
          <p:spPr bwMode="auto">
            <a:xfrm>
              <a:off x="3072" y="958"/>
              <a:ext cx="1248" cy="1250"/>
            </a:xfrm>
            <a:prstGeom prst="roundRect">
              <a:avLst>
                <a:gd name="adj" fmla="val 6991"/>
              </a:avLst>
            </a:prstGeom>
            <a:solidFill>
              <a:srgbClr val="CCFFFF">
                <a:alpha val="50195"/>
              </a:srgbClr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30" name="Text Box 6"/>
            <p:cNvSpPr txBox="1">
              <a:spLocks noChangeArrowheads="1"/>
            </p:cNvSpPr>
            <p:nvPr/>
          </p:nvSpPr>
          <p:spPr bwMode="auto">
            <a:xfrm>
              <a:off x="3360" y="1440"/>
              <a:ext cx="56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ja-JP" sz="2400" i="1">
                  <a:solidFill>
                    <a:srgbClr val="000000"/>
                  </a:solidFill>
                  <a:latin typeface="Times New Roman" charset="0"/>
                </a:rPr>
                <a:t>pf</a:t>
              </a:r>
              <a:r>
                <a:rPr lang="en-US" altLang="ja-JP" sz="2400">
                  <a:solidFill>
                    <a:srgbClr val="000000"/>
                  </a:solidFill>
                  <a:latin typeface="Times New Roman" charset="0"/>
                </a:rPr>
                <a:t>-shell</a:t>
              </a:r>
            </a:p>
          </p:txBody>
        </p:sp>
      </p:grpSp>
      <p:grpSp>
        <p:nvGrpSpPr>
          <p:cNvPr id="119813" name="Group 10"/>
          <p:cNvGrpSpPr>
            <a:grpSpLocks/>
          </p:cNvGrpSpPr>
          <p:nvPr/>
        </p:nvGrpSpPr>
        <p:grpSpPr bwMode="auto">
          <a:xfrm>
            <a:off x="2306638" y="5394325"/>
            <a:ext cx="669925" cy="654050"/>
            <a:chOff x="1862" y="3120"/>
            <a:chExt cx="346" cy="338"/>
          </a:xfrm>
        </p:grpSpPr>
        <p:sp>
          <p:nvSpPr>
            <p:cNvPr id="119827" name="AutoShape 11"/>
            <p:cNvSpPr>
              <a:spLocks noChangeArrowheads="1"/>
            </p:cNvSpPr>
            <p:nvPr/>
          </p:nvSpPr>
          <p:spPr bwMode="auto">
            <a:xfrm>
              <a:off x="1872" y="3120"/>
              <a:ext cx="336" cy="338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50195"/>
              </a:srgbClr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8" name="Text Box 12"/>
            <p:cNvSpPr txBox="1">
              <a:spLocks noChangeArrowheads="1"/>
            </p:cNvSpPr>
            <p:nvPr/>
          </p:nvSpPr>
          <p:spPr bwMode="auto">
            <a:xfrm>
              <a:off x="1862" y="3168"/>
              <a:ext cx="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ja-JP" i="1">
                  <a:solidFill>
                    <a:srgbClr val="000000"/>
                  </a:solidFill>
                  <a:latin typeface="Times New Roman" charset="0"/>
                </a:rPr>
                <a:t>p</a:t>
              </a:r>
              <a:r>
                <a:rPr lang="en-US" altLang="ja-JP" sz="1200">
                  <a:solidFill>
                    <a:srgbClr val="000000"/>
                  </a:solidFill>
                  <a:latin typeface="Times New Roman" charset="0"/>
                </a:rPr>
                <a:t>-shell</a:t>
              </a:r>
            </a:p>
          </p:txBody>
        </p:sp>
      </p:grpSp>
      <p:sp useBgFill="1">
        <p:nvSpPr>
          <p:cNvPr id="119814" name="Text Box 13"/>
          <p:cNvSpPr txBox="1">
            <a:spLocks noChangeArrowheads="1"/>
          </p:cNvSpPr>
          <p:nvPr/>
        </p:nvSpPr>
        <p:spPr bwMode="auto">
          <a:xfrm>
            <a:off x="2058988" y="6435725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</a:t>
            </a:r>
          </a:p>
        </p:txBody>
      </p:sp>
      <p:sp useBgFill="1">
        <p:nvSpPr>
          <p:cNvPr id="119815" name="Text Box 14"/>
          <p:cNvSpPr txBox="1">
            <a:spLocks noChangeArrowheads="1"/>
          </p:cNvSpPr>
          <p:nvPr/>
        </p:nvSpPr>
        <p:spPr bwMode="auto">
          <a:xfrm>
            <a:off x="2522538" y="6332538"/>
            <a:ext cx="382587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6</a:t>
            </a:r>
          </a:p>
        </p:txBody>
      </p:sp>
      <p:sp useBgFill="1">
        <p:nvSpPr>
          <p:cNvPr id="119816" name="Text Box 15"/>
          <p:cNvSpPr txBox="1">
            <a:spLocks noChangeArrowheads="1"/>
          </p:cNvSpPr>
          <p:nvPr/>
        </p:nvSpPr>
        <p:spPr bwMode="auto">
          <a:xfrm>
            <a:off x="2884488" y="6318250"/>
            <a:ext cx="382587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8</a:t>
            </a:r>
          </a:p>
        </p:txBody>
      </p:sp>
      <p:sp useBgFill="1">
        <p:nvSpPr>
          <p:cNvPr id="119817" name="Text Box 16"/>
          <p:cNvSpPr txBox="1">
            <a:spLocks noChangeArrowheads="1"/>
          </p:cNvSpPr>
          <p:nvPr/>
        </p:nvSpPr>
        <p:spPr bwMode="auto">
          <a:xfrm>
            <a:off x="3743325" y="58816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16</a:t>
            </a:r>
          </a:p>
        </p:txBody>
      </p:sp>
      <p:sp useBgFill="1">
        <p:nvSpPr>
          <p:cNvPr id="119818" name="Text Box 17"/>
          <p:cNvSpPr txBox="1">
            <a:spLocks noChangeArrowheads="1"/>
          </p:cNvSpPr>
          <p:nvPr/>
        </p:nvSpPr>
        <p:spPr bwMode="auto">
          <a:xfrm>
            <a:off x="4238625" y="56800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20</a:t>
            </a:r>
          </a:p>
        </p:txBody>
      </p:sp>
      <p:sp useBgFill="1">
        <p:nvSpPr>
          <p:cNvPr id="119819" name="Text Box 18"/>
          <p:cNvSpPr txBox="1">
            <a:spLocks noChangeArrowheads="1"/>
          </p:cNvSpPr>
          <p:nvPr/>
        </p:nvSpPr>
        <p:spPr bwMode="auto">
          <a:xfrm>
            <a:off x="5267325" y="5475288"/>
            <a:ext cx="581025" cy="519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28</a:t>
            </a:r>
          </a:p>
        </p:txBody>
      </p:sp>
      <p:sp useBgFill="1">
        <p:nvSpPr>
          <p:cNvPr id="119820" name="Text Box 19"/>
          <p:cNvSpPr txBox="1">
            <a:spLocks noChangeArrowheads="1"/>
          </p:cNvSpPr>
          <p:nvPr/>
        </p:nvSpPr>
        <p:spPr bwMode="auto">
          <a:xfrm>
            <a:off x="6137275" y="4473575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34</a:t>
            </a:r>
          </a:p>
        </p:txBody>
      </p:sp>
      <p:sp useBgFill="1">
        <p:nvSpPr>
          <p:cNvPr id="119821" name="Text Box 20"/>
          <p:cNvSpPr txBox="1">
            <a:spLocks noChangeArrowheads="1"/>
          </p:cNvSpPr>
          <p:nvPr/>
        </p:nvSpPr>
        <p:spPr bwMode="auto">
          <a:xfrm>
            <a:off x="6904038" y="41084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CCECFF"/>
                </a:solidFill>
                <a:latin typeface="Arial Unicode MS" charset="0"/>
                <a:cs typeface="Arial Unicode MS" charset="0"/>
              </a:rPr>
              <a:t>40</a:t>
            </a:r>
          </a:p>
        </p:txBody>
      </p:sp>
      <p:sp useBgFill="1">
        <p:nvSpPr>
          <p:cNvPr id="119822" name="Rectangle 21"/>
          <p:cNvSpPr>
            <a:spLocks noChangeArrowheads="1"/>
          </p:cNvSpPr>
          <p:nvPr/>
        </p:nvSpPr>
        <p:spPr bwMode="auto">
          <a:xfrm>
            <a:off x="7521575" y="2873375"/>
            <a:ext cx="1465263" cy="7842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9823" name="Group 22"/>
          <p:cNvGrpSpPr>
            <a:grpSpLocks/>
          </p:cNvGrpSpPr>
          <p:nvPr/>
        </p:nvGrpSpPr>
        <p:grpSpPr bwMode="auto">
          <a:xfrm>
            <a:off x="3084513" y="3827463"/>
            <a:ext cx="1393825" cy="1398587"/>
            <a:chOff x="2256" y="2304"/>
            <a:chExt cx="720" cy="722"/>
          </a:xfrm>
        </p:grpSpPr>
        <p:sp>
          <p:nvSpPr>
            <p:cNvPr id="119825" name="AutoShape 23"/>
            <p:cNvSpPr>
              <a:spLocks noChangeArrowheads="1"/>
            </p:cNvSpPr>
            <p:nvPr/>
          </p:nvSpPr>
          <p:spPr bwMode="auto">
            <a:xfrm>
              <a:off x="2279" y="2304"/>
              <a:ext cx="697" cy="722"/>
            </a:xfrm>
            <a:prstGeom prst="roundRect">
              <a:avLst>
                <a:gd name="adj" fmla="val 16667"/>
              </a:avLst>
            </a:prstGeom>
            <a:solidFill>
              <a:srgbClr val="00FFFF">
                <a:alpha val="50195"/>
              </a:srgbClr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826" name="Text Box 24"/>
            <p:cNvSpPr txBox="1">
              <a:spLocks noChangeArrowheads="1"/>
            </p:cNvSpPr>
            <p:nvPr/>
          </p:nvSpPr>
          <p:spPr bwMode="auto">
            <a:xfrm>
              <a:off x="2256" y="2544"/>
              <a:ext cx="66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ja-JP" sz="2400" i="1">
                  <a:solidFill>
                    <a:srgbClr val="000000"/>
                  </a:solidFill>
                  <a:latin typeface="Times New Roman" charset="0"/>
                </a:rPr>
                <a:t>  sd</a:t>
              </a:r>
              <a:r>
                <a:rPr lang="en-US" altLang="ja-JP" sz="2400">
                  <a:solidFill>
                    <a:srgbClr val="000000"/>
                  </a:solidFill>
                  <a:latin typeface="Times New Roman" charset="0"/>
                </a:rPr>
                <a:t>-shell</a:t>
              </a:r>
            </a:p>
          </p:txBody>
        </p:sp>
      </p:grpSp>
      <p:sp useBgFill="1">
        <p:nvSpPr>
          <p:cNvPr id="119824" name="Text Box 23"/>
          <p:cNvSpPr txBox="1">
            <a:spLocks noChangeArrowheads="1"/>
          </p:cNvSpPr>
          <p:nvPr/>
        </p:nvSpPr>
        <p:spPr bwMode="auto">
          <a:xfrm>
            <a:off x="6213475" y="4438650"/>
            <a:ext cx="581025" cy="519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>
                <a:solidFill>
                  <a:srgbClr val="CCFFFF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xmlns="" val="397241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魔法性の破れの解釈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idx="1"/>
          </p:nvPr>
        </p:nvSpPr>
        <p:spPr>
          <a:xfrm>
            <a:off x="165100" y="831850"/>
            <a:ext cx="5605463" cy="5016834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1. </a:t>
            </a:r>
            <a:r>
              <a:rPr lang="ja-JP" altLang="en-US" dirty="0">
                <a:latin typeface="Arial" charset="0"/>
                <a:ea typeface="ＭＳ Ｐゴシック" charset="0"/>
              </a:rPr>
              <a:t>テンソル力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200" dirty="0">
                <a:latin typeface="Times New Roman" charset="0"/>
                <a:ea typeface="ＭＳ Ｐゴシック" charset="0"/>
              </a:rPr>
              <a:t>　　　　　	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T. </a:t>
            </a:r>
            <a:r>
              <a:rPr kumimoji="0" lang="en-US" altLang="ja-JP" sz="1200" dirty="0" err="1">
                <a:latin typeface="Times New Roman" charset="0"/>
                <a:ea typeface="ＭＳ Ｐゴシック" charset="0"/>
              </a:rPr>
              <a:t>Otsuka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 et al., Phys. Rev. </a:t>
            </a:r>
            <a:r>
              <a:rPr kumimoji="0" lang="en-US" altLang="ja-JP" sz="1200" dirty="0" err="1">
                <a:latin typeface="Times New Roman" charset="0"/>
                <a:ea typeface="ＭＳ Ｐゴシック" charset="0"/>
              </a:rPr>
              <a:t>Lett</a:t>
            </a:r>
            <a:r>
              <a:rPr kumimoji="0" lang="en-US" altLang="ja-JP" sz="1200" dirty="0">
                <a:latin typeface="Times New Roman" charset="0"/>
                <a:ea typeface="ＭＳ Ｐゴシック" charset="0"/>
              </a:rPr>
              <a:t> 95, 232502 (2005)</a:t>
            </a:r>
            <a:endParaRPr lang="en-US" altLang="ja-JP" sz="1200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2. </a:t>
            </a:r>
            <a:r>
              <a:rPr lang="ja-JP" altLang="en-US" dirty="0">
                <a:latin typeface="Arial" charset="0"/>
                <a:ea typeface="ＭＳ Ｐゴシック" charset="0"/>
              </a:rPr>
              <a:t>陽子が殻の途中。</a:t>
            </a:r>
            <a:r>
              <a:rPr lang="en-US" altLang="ja-JP" dirty="0"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ja-JP" altLang="en-US" dirty="0">
                <a:latin typeface="Arial" charset="0"/>
                <a:ea typeface="ＭＳ Ｐゴシック" charset="0"/>
                <a:sym typeface="Wingdings" charset="0"/>
              </a:rPr>
              <a:t>変形を好む</a:t>
            </a: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3. </a:t>
            </a:r>
            <a:r>
              <a:rPr lang="ja-JP" altLang="en-US" dirty="0">
                <a:latin typeface="Arial" charset="0"/>
                <a:ea typeface="ＭＳ Ｐゴシック" charset="0"/>
              </a:rPr>
              <a:t>変形魔法数。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	</a:t>
            </a:r>
            <a:r>
              <a:rPr lang="en-US" sz="1200" dirty="0" err="1">
                <a:latin typeface="Times New Roman" charset="0"/>
                <a:ea typeface="ＭＳ Ｐゴシック" charset="0"/>
              </a:rPr>
              <a:t>H.Oba</a:t>
            </a:r>
            <a:r>
              <a:rPr lang="en-US" sz="1200" dirty="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M.Matsuo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Prog.Theor.Phys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.(Kyoto) 120, 143 (2008)</a:t>
            </a:r>
            <a:r>
              <a:rPr lang="en-US" altLang="ja-JP" dirty="0">
                <a:latin typeface="Arial" charset="0"/>
                <a:ea typeface="ＭＳ Ｐゴシック" charset="0"/>
              </a:rPr>
              <a:t> 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latin typeface="Arial" charset="0"/>
                <a:ea typeface="ＭＳ Ｐゴシック" charset="0"/>
              </a:rPr>
              <a:t>4. </a:t>
            </a:r>
            <a:r>
              <a:rPr lang="ja-JP" altLang="en-US" dirty="0">
                <a:latin typeface="Arial" charset="0"/>
                <a:ea typeface="ＭＳ Ｐゴシック" charset="0"/>
              </a:rPr>
              <a:t>弱束縛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K. Yoshida et al., M.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Yamagami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 et al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5. 	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変形ハロー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T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 Nakamura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, M. </a:t>
            </a:r>
            <a:r>
              <a:rPr lang="en-US" altLang="ja-JP" sz="1200" dirty="0" err="1" smtClean="0">
                <a:latin typeface="Times New Roman" charset="0"/>
                <a:ea typeface="ＭＳ Ｐゴシック" charset="0"/>
              </a:rPr>
              <a:t>Takechi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, I. </a:t>
            </a:r>
            <a:r>
              <a:rPr lang="en-US" altLang="ja-JP" sz="1200" dirty="0" err="1" smtClean="0">
                <a:latin typeface="Times New Roman" charset="0"/>
                <a:ea typeface="ＭＳ Ｐゴシック" charset="0"/>
              </a:rPr>
              <a:t>Hamamoto</a:t>
            </a:r>
            <a:endParaRPr lang="en-US" altLang="ja-JP" sz="12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6. </a:t>
            </a:r>
            <a:r>
              <a:rPr lang="ja-JP" altLang="en-US" dirty="0" smtClean="0">
                <a:latin typeface="Arial" charset="0"/>
                <a:ea typeface="ＭＳ Ｐゴシック" charset="0"/>
              </a:rPr>
              <a:t>ペアリング</a:t>
            </a: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	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K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. Yoshida et al., </a:t>
            </a: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1678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魔法性の破れの解釈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idx="1"/>
          </p:nvPr>
        </p:nvSpPr>
        <p:spPr>
          <a:xfrm>
            <a:off x="165100" y="831850"/>
            <a:ext cx="5605463" cy="5016834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1. 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テンソル力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　　　　　	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T. </a:t>
            </a:r>
            <a:r>
              <a:rPr kumimoji="0" lang="en-US" altLang="ja-JP" sz="1200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Otsuka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 et al., Phys. Rev. </a:t>
            </a:r>
            <a:r>
              <a:rPr kumimoji="0" lang="en-US" altLang="ja-JP" sz="1200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Lett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 95, 232502 (2005)</a:t>
            </a:r>
            <a:endParaRPr lang="en-US" altLang="ja-JP" sz="12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2. 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陽子が殻の途中。</a:t>
            </a: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変形を好む</a:t>
            </a: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3.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変形魔法数。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H.Oba</a:t>
            </a:r>
            <a:r>
              <a:rPr lang="en-US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M.Matsuo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Prog.Theor.Phys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.(Kyoto) 120, 143 (2008)</a:t>
            </a: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 </a:t>
            </a: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4</a:t>
            </a:r>
            <a:r>
              <a:rPr lang="en-US" altLang="ja-JP" dirty="0">
                <a:latin typeface="Arial" charset="0"/>
                <a:ea typeface="ＭＳ Ｐゴシック" charset="0"/>
              </a:rPr>
              <a:t>. </a:t>
            </a:r>
            <a:r>
              <a:rPr lang="ja-JP" altLang="en-US" dirty="0">
                <a:latin typeface="Arial" charset="0"/>
                <a:ea typeface="ＭＳ Ｐゴシック" charset="0"/>
              </a:rPr>
              <a:t>弱束縛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K. Yoshida et al., M.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Yamagami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 et al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5. 	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変形ハロー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  <a:r>
              <a:rPr lang="ja-JP" altLang="en-US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Nakamura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M.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Takechi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I.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Hamamoto</a:t>
            </a: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6.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ペアリング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Yoshida et al., </a:t>
            </a: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603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魔法性の破れの解釈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idx="1"/>
          </p:nvPr>
        </p:nvSpPr>
        <p:spPr>
          <a:xfrm>
            <a:off x="165100" y="831850"/>
            <a:ext cx="5605463" cy="5016834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1. 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テンソル力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　　　　　	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T. </a:t>
            </a:r>
            <a:r>
              <a:rPr kumimoji="0" lang="en-US" altLang="ja-JP" sz="1200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Otsuka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 et al., Phys. Rev. </a:t>
            </a:r>
            <a:r>
              <a:rPr kumimoji="0" lang="en-US" altLang="ja-JP" sz="1200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Lett</a:t>
            </a:r>
            <a:r>
              <a:rPr kumimoji="0" lang="en-US" altLang="ja-JP" sz="1200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 95, 232502 (2005)</a:t>
            </a:r>
            <a:endParaRPr lang="en-US" altLang="ja-JP" sz="12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2. 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陽子が殻の途中。</a:t>
            </a: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変形を好む</a:t>
            </a: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3.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変形魔法数。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H.Oba</a:t>
            </a:r>
            <a:r>
              <a:rPr lang="en-US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M.Matsuo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Prog.Theor.Phys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.(Kyoto) 120, 143 (2008)</a:t>
            </a: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 </a:t>
            </a: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latin typeface="Arial" charset="0"/>
                <a:ea typeface="ＭＳ Ｐゴシック" charset="0"/>
              </a:rPr>
              <a:t>4</a:t>
            </a:r>
            <a:r>
              <a:rPr lang="en-US" altLang="ja-JP" dirty="0">
                <a:latin typeface="Arial" charset="0"/>
                <a:ea typeface="ＭＳ Ｐゴシック" charset="0"/>
              </a:rPr>
              <a:t>. </a:t>
            </a:r>
            <a:r>
              <a:rPr lang="ja-JP" altLang="en-US" dirty="0">
                <a:latin typeface="Arial" charset="0"/>
                <a:ea typeface="ＭＳ Ｐゴシック" charset="0"/>
              </a:rPr>
              <a:t>弱束縛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latin typeface="Arial" charset="0"/>
                <a:ea typeface="ＭＳ Ｐゴシック" charset="0"/>
              </a:rPr>
              <a:t>	</a:t>
            </a:r>
            <a:r>
              <a:rPr lang="ja-JP" alt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K. Yoshida et al., M. </a:t>
            </a:r>
            <a:r>
              <a:rPr lang="en-US" altLang="ja-JP" sz="1200" dirty="0" err="1">
                <a:latin typeface="Times New Roman" charset="0"/>
                <a:ea typeface="ＭＳ Ｐゴシック" charset="0"/>
              </a:rPr>
              <a:t>Yamagami</a:t>
            </a:r>
            <a:r>
              <a:rPr lang="en-US" altLang="ja-JP" sz="1200" dirty="0">
                <a:latin typeface="Times New Roman" charset="0"/>
                <a:ea typeface="ＭＳ Ｐゴシック" charset="0"/>
              </a:rPr>
              <a:t> et al</a:t>
            </a:r>
            <a:r>
              <a:rPr lang="en-US" altLang="ja-JP" sz="12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5. 	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変形ハロー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  <a:r>
              <a:rPr lang="ja-JP" altLang="en-US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Nakamura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M.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Takechi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I.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Hamamoto</a:t>
            </a: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6.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ペアリング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Yoshida et al., </a:t>
            </a: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78300" y="6407150"/>
            <a:ext cx="290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FFFFFF"/>
                </a:solidFill>
                <a:latin typeface="Times New Roman" charset="0"/>
              </a:rPr>
              <a:t>Bohr and Mottelson, Fig 2-30</a:t>
            </a:r>
          </a:p>
        </p:txBody>
      </p:sp>
      <p:pic>
        <p:nvPicPr>
          <p:cNvPr id="5" name="Picture 4" descr="BM-fig2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913" y="1216025"/>
            <a:ext cx="477361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52875" y="2551113"/>
            <a:ext cx="4895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5100" y="838200"/>
            <a:ext cx="4694932" cy="790600"/>
          </a:xfrm>
        </p:spPr>
        <p:txBody>
          <a:bodyPr/>
          <a:lstStyle/>
          <a:p>
            <a:r>
              <a:rPr kumimoji="1" lang="ja-JP" altLang="en-US" dirty="0" smtClean="0"/>
              <a:t>弱束縛の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軌道配位とハロー構造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 smtClean="0"/>
              <a:t>互いに原因であり結果である。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6954320" cy="499739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5220072" y="6093296"/>
            <a:ext cx="3816424" cy="4305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Times"/>
                <a:cs typeface="Times"/>
              </a:rPr>
              <a:t>A. Ozawa et al., PRL84(2000)5493 </a:t>
            </a:r>
          </a:p>
        </p:txBody>
      </p:sp>
    </p:spTree>
    <p:extLst>
      <p:ext uri="{BB962C8B-B14F-4D97-AF65-F5344CB8AC3E}">
        <p14:creationId xmlns:p14="http://schemas.microsoft.com/office/powerpoint/2010/main" xmlns="" val="29454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魔法性の破れの解釈</a:t>
            </a:r>
          </a:p>
        </p:txBody>
      </p:sp>
      <p:sp>
        <p:nvSpPr>
          <p:cNvPr id="120835" name="Rectangle 8"/>
          <p:cNvSpPr>
            <a:spLocks noGrp="1" noChangeArrowheads="1"/>
          </p:cNvSpPr>
          <p:nvPr>
            <p:ph idx="1"/>
          </p:nvPr>
        </p:nvSpPr>
        <p:spPr>
          <a:xfrm>
            <a:off x="165100" y="831850"/>
            <a:ext cx="5605463" cy="5016834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1. </a:t>
            </a:r>
            <a:r>
              <a:rPr lang="ja-JP" altLang="en-US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テンソル力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ja-JP" altLang="en-US" sz="1200" dirty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　　　　　	</a:t>
            </a:r>
            <a:r>
              <a:rPr kumimoji="0" lang="en-US" altLang="ja-JP" sz="1200" dirty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T. </a:t>
            </a:r>
            <a:r>
              <a:rPr kumimoji="0" lang="en-US" altLang="ja-JP" sz="1200" dirty="0" err="1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Otsuka</a:t>
            </a:r>
            <a:r>
              <a:rPr kumimoji="0" lang="en-US" altLang="ja-JP" sz="1200" dirty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 et al., Phys. Rev. </a:t>
            </a:r>
            <a:r>
              <a:rPr kumimoji="0" lang="en-US" altLang="ja-JP" sz="1200" dirty="0" err="1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Lett</a:t>
            </a:r>
            <a:r>
              <a:rPr kumimoji="0" lang="en-US" altLang="ja-JP" sz="1200" dirty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 95, 232502 (2005)</a:t>
            </a:r>
            <a:endParaRPr lang="en-US" altLang="ja-JP" sz="12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ja-JP" altLang="en-US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2. 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陽子が殻の途中。</a:t>
            </a:r>
            <a:r>
              <a:rPr lang="en-US" altLang="ja-JP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</a:t>
            </a:r>
            <a:r>
              <a:rPr lang="ja-JP" altLang="en-US" dirty="0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rPr>
              <a:t>変形を好む</a:t>
            </a:r>
          </a:p>
          <a:p>
            <a:pPr>
              <a:lnSpc>
                <a:spcPct val="80000"/>
              </a:lnSpc>
            </a:pPr>
            <a:endParaRPr lang="ja-JP" altLang="en-US" dirty="0"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3.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変形魔法数。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H.Oba</a:t>
            </a:r>
            <a:r>
              <a:rPr lang="en-US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M.Matsuo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Prog.Theor.Phys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.(Kyoto) 120, 143 (2008)</a:t>
            </a: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 </a:t>
            </a: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dirty="0" smtClean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4</a:t>
            </a:r>
            <a:r>
              <a:rPr lang="en-US" altLang="ja-JP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. </a:t>
            </a: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弱束縛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  <a:r>
              <a:rPr lang="ja-JP" altLang="en-US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K. Yoshida et al., M. </a:t>
            </a:r>
            <a:r>
              <a:rPr lang="en-US" altLang="ja-JP" sz="1200" dirty="0" err="1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Yamagami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 et al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ja-JP" altLang="en-US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5. 	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変形ハロー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  <a:r>
              <a:rPr lang="ja-JP" altLang="en-US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Nakamura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M.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Takechi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, I. </a:t>
            </a:r>
            <a:r>
              <a:rPr lang="en-US" altLang="ja-JP" sz="1200" dirty="0" err="1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Hamamoto</a:t>
            </a:r>
            <a:endParaRPr lang="en-US" altLang="ja-JP" sz="1200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dirty="0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6. </a:t>
            </a:r>
            <a:r>
              <a:rPr lang="ja-JP" altLang="en-US" dirty="0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t>ペアリング</a:t>
            </a:r>
            <a:endParaRPr lang="ja-JP" altLang="en-US" dirty="0">
              <a:solidFill>
                <a:srgbClr val="80808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	</a:t>
            </a:r>
            <a:r>
              <a:rPr lang="en-US" altLang="ja-JP" sz="1200" dirty="0" smtClean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altLang="ja-JP" sz="1200" dirty="0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t>. Yoshida et al., </a:t>
            </a:r>
            <a:r>
              <a:rPr lang="ja-JP" altLang="en-US" dirty="0">
                <a:solidFill>
                  <a:srgbClr val="808080"/>
                </a:solidFill>
                <a:latin typeface="Arial" charset="0"/>
                <a:ea typeface="ＭＳ Ｐゴシック" charset="0"/>
              </a:rPr>
              <a:t>	</a:t>
            </a:r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auto">
          <a:xfrm>
            <a:off x="5543550" y="4102100"/>
            <a:ext cx="3386138" cy="2543175"/>
            <a:chOff x="304800" y="4419600"/>
            <a:chExt cx="2257425" cy="169545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495800"/>
              <a:ext cx="22574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4"/>
            <p:cNvSpPr/>
            <p:nvPr/>
          </p:nvSpPr>
          <p:spPr>
            <a:xfrm>
              <a:off x="304800" y="4419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382713"/>
            <a:ext cx="364966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デザインの設定">
  <a:themeElements>
    <a:clrScheme name="1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252</Words>
  <Application>Microsoft Office PowerPoint</Application>
  <PresentationFormat>画面に合わせる (4:3)</PresentationFormat>
  <Paragraphs>210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6_デザインの設定</vt:lpstr>
      <vt:lpstr>12_デザインの設定</vt:lpstr>
      <vt:lpstr>Office テーマ</vt:lpstr>
      <vt:lpstr>2_デザインの設定</vt:lpstr>
      <vt:lpstr>Anomalous deformation in neutron-rich nuclei</vt:lpstr>
      <vt:lpstr>その他に分かってきたこと</vt:lpstr>
      <vt:lpstr>Anomalous deformation in neutron-rich nuclei</vt:lpstr>
      <vt:lpstr>Large deformation at the edge of shell</vt:lpstr>
      <vt:lpstr>魔法性の破れの解釈</vt:lpstr>
      <vt:lpstr>魔法性の破れの解釈</vt:lpstr>
      <vt:lpstr>魔法性の破れの解釈</vt:lpstr>
      <vt:lpstr>スライド 8</vt:lpstr>
      <vt:lpstr>魔法性の破れの解釈</vt:lpstr>
      <vt:lpstr>魔法性の破れの解釈</vt:lpstr>
      <vt:lpstr>スライド 11</vt:lpstr>
      <vt:lpstr>スライド 12</vt:lpstr>
      <vt:lpstr>スライド 13</vt:lpstr>
    </vt:vector>
  </TitlesOfParts>
  <Company>RCNP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原子核にも殻構造がある!!</dc:title>
  <dc:creator>青井 考</dc:creator>
  <cp:lastModifiedBy>AOI</cp:lastModifiedBy>
  <cp:revision>48</cp:revision>
  <dcterms:created xsi:type="dcterms:W3CDTF">2012-07-28T06:46:41Z</dcterms:created>
  <dcterms:modified xsi:type="dcterms:W3CDTF">2012-09-24T09:11:36Z</dcterms:modified>
</cp:coreProperties>
</file>