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96" r:id="rId6"/>
    <p:sldId id="266" r:id="rId7"/>
    <p:sldId id="268" r:id="rId8"/>
    <p:sldId id="269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77" r:id="rId18"/>
    <p:sldId id="287" r:id="rId19"/>
    <p:sldId id="285" r:id="rId20"/>
    <p:sldId id="286" r:id="rId21"/>
    <p:sldId id="290" r:id="rId22"/>
    <p:sldId id="291" r:id="rId23"/>
    <p:sldId id="292" r:id="rId24"/>
    <p:sldId id="293" r:id="rId25"/>
    <p:sldId id="294" r:id="rId26"/>
    <p:sldId id="272" r:id="rId27"/>
    <p:sldId id="282" r:id="rId28"/>
    <p:sldId id="283" r:id="rId29"/>
    <p:sldId id="284" r:id="rId30"/>
    <p:sldId id="295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616624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2012/11/16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不安定核のエネルギー準位から探る殻構造の変化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宇都野穣（原子力機構）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6237312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回</a:t>
            </a:r>
            <a:r>
              <a:rPr kumimoji="1" lang="en-US" altLang="ja-JP" dirty="0" smtClean="0"/>
              <a:t>RIBF</a:t>
            </a:r>
            <a:r>
              <a:rPr kumimoji="1" lang="ja-JP" altLang="en-US" dirty="0" smtClean="0"/>
              <a:t>討論会「中重中性子過剰核のガンマ線核分光」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4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次のステップ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SDPF-M</a:t>
            </a:r>
            <a:r>
              <a:rPr kumimoji="1" lang="ja-JP" altLang="en-US" dirty="0" smtClean="0"/>
              <a:t>相互作用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Island of inversion</a:t>
            </a:r>
            <a:r>
              <a:rPr kumimoji="1" lang="ja-JP" altLang="en-US" dirty="0" smtClean="0"/>
              <a:t>領域の殻進化を</a:t>
            </a:r>
            <a:r>
              <a:rPr lang="ja-JP" altLang="en-US" dirty="0" smtClean="0"/>
              <a:t>現象として理解するのに一定の寄与を与えた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しかし</a:t>
            </a:r>
            <a:r>
              <a:rPr kumimoji="1" lang="ja-JP" altLang="en-US" dirty="0" smtClean="0"/>
              <a:t>、そのままでは、他の領域で何が起こるかを言うことはできない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相互</a:t>
            </a:r>
            <a:r>
              <a:rPr lang="ja-JP" altLang="en-US" dirty="0" smtClean="0"/>
              <a:t>作用の特徴を普遍化すべし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24544"/>
              </p:ext>
            </p:extLst>
          </p:nvPr>
        </p:nvGraphicFramePr>
        <p:xfrm>
          <a:off x="2828925" y="3500438"/>
          <a:ext cx="24796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数式" r:id="rId3" imgW="1054080" imgH="431640" progId="Equation.3">
                  <p:embed/>
                </p:oleObj>
              </mc:Choice>
              <mc:Fallback>
                <p:oleObj name="数式" r:id="rId3" imgW="10540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8925" y="3500438"/>
                        <a:ext cx="2479675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円/楕円 5"/>
          <p:cNvSpPr/>
          <p:nvPr/>
        </p:nvSpPr>
        <p:spPr>
          <a:xfrm>
            <a:off x="4139952" y="3429000"/>
            <a:ext cx="122413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4572000" y="465313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3067" y="5213540"/>
            <a:ext cx="6397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相互作用の対角成分の和（</a:t>
            </a:r>
            <a:r>
              <a:rPr kumimoji="1" lang="en-US" altLang="ja-JP" sz="2400" dirty="0" err="1" smtClean="0"/>
              <a:t>J</a:t>
            </a:r>
            <a:r>
              <a:rPr kumimoji="1" lang="en-US" altLang="ja-JP" sz="2400" baseline="-25000" dirty="0" err="1" smtClean="0"/>
              <a:t>z</a:t>
            </a:r>
            <a:r>
              <a:rPr kumimoji="1" lang="ja-JP" altLang="en-US" sz="2400" dirty="0" smtClean="0"/>
              <a:t>の</a:t>
            </a:r>
            <a:r>
              <a:rPr lang="ja-JP" altLang="en-US" sz="2400" dirty="0" smtClean="0"/>
              <a:t>自由度も考慮</a:t>
            </a:r>
            <a:r>
              <a:rPr kumimoji="1" lang="ja-JP" altLang="en-US" sz="2400" dirty="0" smtClean="0"/>
              <a:t>）。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殻模型では、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monopole interaction</a:t>
            </a:r>
            <a:r>
              <a:rPr kumimoji="1" lang="ja-JP" altLang="en-US" sz="2400" dirty="0" smtClean="0"/>
              <a:t>という。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3429000"/>
            <a:ext cx="278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Ring and </a:t>
            </a:r>
            <a:r>
              <a:rPr kumimoji="1" lang="en-US" altLang="ja-JP" dirty="0" err="1" smtClean="0"/>
              <a:t>Schuck</a:t>
            </a:r>
            <a:r>
              <a:rPr kumimoji="1" lang="en-US" altLang="ja-JP" dirty="0" smtClean="0"/>
              <a:t>, Chapter 5.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09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Monopole interaction</a:t>
            </a:r>
            <a:r>
              <a:rPr kumimoji="1" lang="ja-JP" altLang="en-US" dirty="0" smtClean="0"/>
              <a:t>の性質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6309320"/>
            <a:ext cx="8568952" cy="504056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テンソル力を除くとかなりシンプルになる。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8764635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テンソル力の</a:t>
            </a:r>
            <a:r>
              <a:rPr kumimoji="1" lang="en-US" altLang="ja-JP" dirty="0" smtClean="0"/>
              <a:t>Renormalization persistency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6093296"/>
            <a:ext cx="8568952" cy="648072"/>
          </a:xfrm>
        </p:spPr>
        <p:txBody>
          <a:bodyPr/>
          <a:lstStyle/>
          <a:p>
            <a:r>
              <a:rPr kumimoji="1" lang="en-US" altLang="ja-JP" dirty="0" smtClean="0"/>
              <a:t>Long range tensor force</a:t>
            </a:r>
            <a:r>
              <a:rPr kumimoji="1" lang="ja-JP" altLang="en-US" dirty="0" smtClean="0"/>
              <a:t>は繰り込みの影響をほとんど受けない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9243"/>
            <a:ext cx="7986872" cy="455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Monopole-based universal interaction (V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661248"/>
            <a:ext cx="8568952" cy="1080120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entral: strong node dependence; weak spin dependence</a:t>
            </a:r>
          </a:p>
          <a:p>
            <a:r>
              <a:rPr lang="en-US" altLang="ja-JP" dirty="0" smtClean="0"/>
              <a:t>Tensor: strong spin dependence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001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6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8012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Qualitative difference between central and tensor in terms of shell evolution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5805264"/>
            <a:ext cx="8640960" cy="1052736"/>
          </a:xfrm>
        </p:spPr>
        <p:txBody>
          <a:bodyPr>
            <a:norm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ensor: spin dependence → responsible for </a:t>
            </a:r>
            <a:r>
              <a:rPr kumimoji="1" lang="en-US" altLang="ja-JP" i="1" dirty="0" err="1" smtClean="0"/>
              <a:t>l∙s</a:t>
            </a:r>
            <a:r>
              <a:rPr kumimoji="1" lang="en-US" altLang="ja-JP" dirty="0" smtClean="0"/>
              <a:t> term</a:t>
            </a:r>
          </a:p>
          <a:p>
            <a:r>
              <a:rPr lang="en-US" altLang="ja-JP" dirty="0"/>
              <a:t>c</a:t>
            </a:r>
            <a:r>
              <a:rPr lang="en-US" altLang="ja-JP" dirty="0" smtClean="0"/>
              <a:t>entral: node dependence </a:t>
            </a:r>
            <a:r>
              <a:rPr lang="en-US" altLang="ja-JP" dirty="0"/>
              <a:t>→ responsible for </a:t>
            </a:r>
            <a:r>
              <a:rPr lang="en-US" altLang="ja-JP" i="1" dirty="0" smtClean="0"/>
              <a:t>l</a:t>
            </a:r>
            <a:r>
              <a:rPr lang="en-US" altLang="ja-JP" i="1" baseline="30000" dirty="0" smtClean="0"/>
              <a:t>2</a:t>
            </a:r>
            <a:r>
              <a:rPr lang="en-US" altLang="ja-JP" dirty="0" smtClean="0"/>
              <a:t> term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85750" y="1518443"/>
            <a:ext cx="4071938" cy="4214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571750" y="2518568"/>
            <a:ext cx="1428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536575" y="4158456"/>
            <a:ext cx="150018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36575" y="3159918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6575" y="5231606"/>
            <a:ext cx="1500188" cy="1587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矢印 8"/>
          <p:cNvSpPr/>
          <p:nvPr/>
        </p:nvSpPr>
        <p:spPr>
          <a:xfrm>
            <a:off x="1179513" y="3232943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上矢印 9"/>
          <p:cNvSpPr/>
          <p:nvPr/>
        </p:nvSpPr>
        <p:spPr>
          <a:xfrm>
            <a:off x="1108075" y="4876006"/>
            <a:ext cx="357188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1608138" y="3190081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1571625" y="4804568"/>
            <a:ext cx="56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5/2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751138" y="2447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036888" y="2447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1108075" y="3733006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16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16" name="テキスト ボックス 19"/>
          <p:cNvSpPr txBox="1">
            <a:spLocks noChangeArrowheads="1"/>
          </p:cNvSpPr>
          <p:nvPr/>
        </p:nvSpPr>
        <p:spPr bwMode="auto">
          <a:xfrm>
            <a:off x="1108075" y="4304506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14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17" name="テキスト ボックス 20"/>
          <p:cNvSpPr txBox="1">
            <a:spLocks noChangeArrowheads="1"/>
          </p:cNvSpPr>
          <p:nvPr/>
        </p:nvSpPr>
        <p:spPr bwMode="auto">
          <a:xfrm>
            <a:off x="1679575" y="3733006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s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Freeform 30"/>
          <p:cNvSpPr/>
          <p:nvPr/>
        </p:nvSpPr>
        <p:spPr>
          <a:xfrm>
            <a:off x="1965325" y="2518568"/>
            <a:ext cx="633413" cy="1157288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Freeform 31"/>
          <p:cNvSpPr/>
          <p:nvPr/>
        </p:nvSpPr>
        <p:spPr>
          <a:xfrm>
            <a:off x="1965325" y="2518568"/>
            <a:ext cx="747713" cy="2281238"/>
          </a:xfrm>
          <a:custGeom>
            <a:avLst/>
            <a:gdLst>
              <a:gd name="connsiteX0" fmla="*/ 55418 w 747284"/>
              <a:gd name="connsiteY0" fmla="*/ 2281382 h 2281382"/>
              <a:gd name="connsiteX1" fmla="*/ 0 w 747284"/>
              <a:gd name="connsiteY1" fmla="*/ 2152073 h 2281382"/>
              <a:gd name="connsiteX2" fmla="*/ 9236 w 747284"/>
              <a:gd name="connsiteY2" fmla="*/ 2124364 h 2281382"/>
              <a:gd name="connsiteX3" fmla="*/ 46182 w 747284"/>
              <a:gd name="connsiteY3" fmla="*/ 2105891 h 2281382"/>
              <a:gd name="connsiteX4" fmla="*/ 138545 w 747284"/>
              <a:gd name="connsiteY4" fmla="*/ 2096655 h 2281382"/>
              <a:gd name="connsiteX5" fmla="*/ 175491 w 747284"/>
              <a:gd name="connsiteY5" fmla="*/ 2087418 h 2281382"/>
              <a:gd name="connsiteX6" fmla="*/ 249382 w 747284"/>
              <a:gd name="connsiteY6" fmla="*/ 2041237 h 2281382"/>
              <a:gd name="connsiteX7" fmla="*/ 240145 w 747284"/>
              <a:gd name="connsiteY7" fmla="*/ 1967346 h 2281382"/>
              <a:gd name="connsiteX8" fmla="*/ 166255 w 747284"/>
              <a:gd name="connsiteY8" fmla="*/ 1874982 h 2281382"/>
              <a:gd name="connsiteX9" fmla="*/ 157018 w 747284"/>
              <a:gd name="connsiteY9" fmla="*/ 1847273 h 2281382"/>
              <a:gd name="connsiteX10" fmla="*/ 314036 w 747284"/>
              <a:gd name="connsiteY10" fmla="*/ 1791855 h 2281382"/>
              <a:gd name="connsiteX11" fmla="*/ 360218 w 747284"/>
              <a:gd name="connsiteY11" fmla="*/ 1745673 h 2281382"/>
              <a:gd name="connsiteX12" fmla="*/ 369455 w 747284"/>
              <a:gd name="connsiteY12" fmla="*/ 1717964 h 2281382"/>
              <a:gd name="connsiteX13" fmla="*/ 286327 w 747284"/>
              <a:gd name="connsiteY13" fmla="*/ 1616364 h 2281382"/>
              <a:gd name="connsiteX14" fmla="*/ 230909 w 747284"/>
              <a:gd name="connsiteY14" fmla="*/ 1542473 h 2281382"/>
              <a:gd name="connsiteX15" fmla="*/ 258618 w 747284"/>
              <a:gd name="connsiteY15" fmla="*/ 1468582 h 2281382"/>
              <a:gd name="connsiteX16" fmla="*/ 341745 w 747284"/>
              <a:gd name="connsiteY16" fmla="*/ 1440873 h 2281382"/>
              <a:gd name="connsiteX17" fmla="*/ 434109 w 747284"/>
              <a:gd name="connsiteY17" fmla="*/ 1413164 h 2281382"/>
              <a:gd name="connsiteX18" fmla="*/ 461818 w 747284"/>
              <a:gd name="connsiteY18" fmla="*/ 1330037 h 2281382"/>
              <a:gd name="connsiteX19" fmla="*/ 434109 w 747284"/>
              <a:gd name="connsiteY19" fmla="*/ 1302328 h 2281382"/>
              <a:gd name="connsiteX20" fmla="*/ 369455 w 747284"/>
              <a:gd name="connsiteY20" fmla="*/ 1219200 h 2281382"/>
              <a:gd name="connsiteX21" fmla="*/ 360218 w 747284"/>
              <a:gd name="connsiteY21" fmla="*/ 1191491 h 2281382"/>
              <a:gd name="connsiteX22" fmla="*/ 387927 w 747284"/>
              <a:gd name="connsiteY22" fmla="*/ 1145309 h 2281382"/>
              <a:gd name="connsiteX23" fmla="*/ 424873 w 747284"/>
              <a:gd name="connsiteY23" fmla="*/ 1136073 h 2281382"/>
              <a:gd name="connsiteX24" fmla="*/ 517236 w 747284"/>
              <a:gd name="connsiteY24" fmla="*/ 1117600 h 2281382"/>
              <a:gd name="connsiteX25" fmla="*/ 544945 w 747284"/>
              <a:gd name="connsiteY25" fmla="*/ 1089891 h 2281382"/>
              <a:gd name="connsiteX26" fmla="*/ 517236 w 747284"/>
              <a:gd name="connsiteY26" fmla="*/ 1025237 h 2281382"/>
              <a:gd name="connsiteX27" fmla="*/ 452582 w 747284"/>
              <a:gd name="connsiteY27" fmla="*/ 932873 h 2281382"/>
              <a:gd name="connsiteX28" fmla="*/ 443345 w 747284"/>
              <a:gd name="connsiteY28" fmla="*/ 905164 h 2281382"/>
              <a:gd name="connsiteX29" fmla="*/ 471055 w 747284"/>
              <a:gd name="connsiteY29" fmla="*/ 849746 h 2281382"/>
              <a:gd name="connsiteX30" fmla="*/ 526473 w 747284"/>
              <a:gd name="connsiteY30" fmla="*/ 840509 h 2281382"/>
              <a:gd name="connsiteX31" fmla="*/ 563418 w 747284"/>
              <a:gd name="connsiteY31" fmla="*/ 831273 h 2281382"/>
              <a:gd name="connsiteX32" fmla="*/ 600364 w 747284"/>
              <a:gd name="connsiteY32" fmla="*/ 794328 h 2281382"/>
              <a:gd name="connsiteX33" fmla="*/ 591127 w 747284"/>
              <a:gd name="connsiteY33" fmla="*/ 720437 h 2281382"/>
              <a:gd name="connsiteX34" fmla="*/ 517236 w 747284"/>
              <a:gd name="connsiteY34" fmla="*/ 646546 h 2281382"/>
              <a:gd name="connsiteX35" fmla="*/ 498764 w 747284"/>
              <a:gd name="connsiteY35" fmla="*/ 609600 h 2281382"/>
              <a:gd name="connsiteX36" fmla="*/ 637309 w 747284"/>
              <a:gd name="connsiteY36" fmla="*/ 563418 h 2281382"/>
              <a:gd name="connsiteX37" fmla="*/ 683491 w 747284"/>
              <a:gd name="connsiteY37" fmla="*/ 535709 h 2281382"/>
              <a:gd name="connsiteX38" fmla="*/ 665018 w 747284"/>
              <a:gd name="connsiteY38" fmla="*/ 452582 h 2281382"/>
              <a:gd name="connsiteX39" fmla="*/ 563418 w 747284"/>
              <a:gd name="connsiteY39" fmla="*/ 350982 h 2281382"/>
              <a:gd name="connsiteX40" fmla="*/ 535709 w 747284"/>
              <a:gd name="connsiteY40" fmla="*/ 314037 h 2281382"/>
              <a:gd name="connsiteX41" fmla="*/ 554182 w 747284"/>
              <a:gd name="connsiteY41" fmla="*/ 277091 h 2281382"/>
              <a:gd name="connsiteX42" fmla="*/ 637309 w 747284"/>
              <a:gd name="connsiteY42" fmla="*/ 267855 h 2281382"/>
              <a:gd name="connsiteX43" fmla="*/ 692727 w 747284"/>
              <a:gd name="connsiteY43" fmla="*/ 258618 h 2281382"/>
              <a:gd name="connsiteX44" fmla="*/ 738909 w 747284"/>
              <a:gd name="connsiteY44" fmla="*/ 240146 h 2281382"/>
              <a:gd name="connsiteX45" fmla="*/ 729673 w 747284"/>
              <a:gd name="connsiteY45" fmla="*/ 184728 h 2281382"/>
              <a:gd name="connsiteX46" fmla="*/ 692727 w 747284"/>
              <a:gd name="connsiteY46" fmla="*/ 138546 h 2281382"/>
              <a:gd name="connsiteX47" fmla="*/ 618836 w 747284"/>
              <a:gd name="connsiteY47" fmla="*/ 55418 h 2281382"/>
              <a:gd name="connsiteX48" fmla="*/ 600364 w 747284"/>
              <a:gd name="connsiteY48" fmla="*/ 27709 h 2281382"/>
              <a:gd name="connsiteX49" fmla="*/ 591127 w 747284"/>
              <a:gd name="connsiteY49" fmla="*/ 0 h 2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284" h="2281382">
                <a:moveTo>
                  <a:pt x="55418" y="2281382"/>
                </a:moveTo>
                <a:cubicBezTo>
                  <a:pt x="32812" y="2240692"/>
                  <a:pt x="0" y="2201524"/>
                  <a:pt x="0" y="2152073"/>
                </a:cubicBezTo>
                <a:cubicBezTo>
                  <a:pt x="0" y="2142337"/>
                  <a:pt x="2352" y="2131248"/>
                  <a:pt x="9236" y="2124364"/>
                </a:cubicBezTo>
                <a:cubicBezTo>
                  <a:pt x="18972" y="2114628"/>
                  <a:pt x="32719" y="2108776"/>
                  <a:pt x="46182" y="2105891"/>
                </a:cubicBezTo>
                <a:cubicBezTo>
                  <a:pt x="76436" y="2099408"/>
                  <a:pt x="107757" y="2099734"/>
                  <a:pt x="138545" y="2096655"/>
                </a:cubicBezTo>
                <a:cubicBezTo>
                  <a:pt x="150860" y="2093576"/>
                  <a:pt x="163891" y="2092574"/>
                  <a:pt x="175491" y="2087418"/>
                </a:cubicBezTo>
                <a:cubicBezTo>
                  <a:pt x="192198" y="2079993"/>
                  <a:pt x="230847" y="2053593"/>
                  <a:pt x="249382" y="2041237"/>
                </a:cubicBezTo>
                <a:cubicBezTo>
                  <a:pt x="275627" y="2001870"/>
                  <a:pt x="277102" y="2017743"/>
                  <a:pt x="240145" y="1967346"/>
                </a:cubicBezTo>
                <a:cubicBezTo>
                  <a:pt x="216829" y="1935551"/>
                  <a:pt x="166255" y="1874982"/>
                  <a:pt x="166255" y="1874982"/>
                </a:cubicBezTo>
                <a:cubicBezTo>
                  <a:pt x="163176" y="1865746"/>
                  <a:pt x="157018" y="1857009"/>
                  <a:pt x="157018" y="1847273"/>
                </a:cubicBezTo>
                <a:cubicBezTo>
                  <a:pt x="157018" y="1753875"/>
                  <a:pt x="210061" y="1798353"/>
                  <a:pt x="314036" y="1791855"/>
                </a:cubicBezTo>
                <a:cubicBezTo>
                  <a:pt x="329430" y="1776461"/>
                  <a:pt x="347156" y="1763089"/>
                  <a:pt x="360218" y="1745673"/>
                </a:cubicBezTo>
                <a:cubicBezTo>
                  <a:pt x="366060" y="1737884"/>
                  <a:pt x="372534" y="1727200"/>
                  <a:pt x="369455" y="1717964"/>
                </a:cubicBezTo>
                <a:cubicBezTo>
                  <a:pt x="354566" y="1673298"/>
                  <a:pt x="314737" y="1649940"/>
                  <a:pt x="286327" y="1616364"/>
                </a:cubicBezTo>
                <a:cubicBezTo>
                  <a:pt x="266440" y="1592861"/>
                  <a:pt x="230909" y="1542473"/>
                  <a:pt x="230909" y="1542473"/>
                </a:cubicBezTo>
                <a:cubicBezTo>
                  <a:pt x="234085" y="1526590"/>
                  <a:pt x="237261" y="1480231"/>
                  <a:pt x="258618" y="1468582"/>
                </a:cubicBezTo>
                <a:cubicBezTo>
                  <a:pt x="284259" y="1454596"/>
                  <a:pt x="313661" y="1448897"/>
                  <a:pt x="341745" y="1440873"/>
                </a:cubicBezTo>
                <a:cubicBezTo>
                  <a:pt x="415761" y="1419725"/>
                  <a:pt x="385136" y="1429488"/>
                  <a:pt x="434109" y="1413164"/>
                </a:cubicBezTo>
                <a:cubicBezTo>
                  <a:pt x="443345" y="1385455"/>
                  <a:pt x="482471" y="1350690"/>
                  <a:pt x="461818" y="1330037"/>
                </a:cubicBezTo>
                <a:cubicBezTo>
                  <a:pt x="452582" y="1320801"/>
                  <a:pt x="442471" y="1312363"/>
                  <a:pt x="434109" y="1302328"/>
                </a:cubicBezTo>
                <a:cubicBezTo>
                  <a:pt x="411636" y="1275360"/>
                  <a:pt x="369455" y="1219200"/>
                  <a:pt x="369455" y="1219200"/>
                </a:cubicBezTo>
                <a:cubicBezTo>
                  <a:pt x="366376" y="1209964"/>
                  <a:pt x="357857" y="1200936"/>
                  <a:pt x="360218" y="1191491"/>
                </a:cubicBezTo>
                <a:cubicBezTo>
                  <a:pt x="364572" y="1174075"/>
                  <a:pt x="374297" y="1156992"/>
                  <a:pt x="387927" y="1145309"/>
                </a:cubicBezTo>
                <a:cubicBezTo>
                  <a:pt x="397565" y="1137048"/>
                  <a:pt x="412460" y="1138733"/>
                  <a:pt x="424873" y="1136073"/>
                </a:cubicBezTo>
                <a:cubicBezTo>
                  <a:pt x="455573" y="1129494"/>
                  <a:pt x="486448" y="1123758"/>
                  <a:pt x="517236" y="1117600"/>
                </a:cubicBezTo>
                <a:cubicBezTo>
                  <a:pt x="526472" y="1108364"/>
                  <a:pt x="541356" y="1102451"/>
                  <a:pt x="544945" y="1089891"/>
                </a:cubicBezTo>
                <a:cubicBezTo>
                  <a:pt x="550679" y="1069821"/>
                  <a:pt x="527305" y="1039333"/>
                  <a:pt x="517236" y="1025237"/>
                </a:cubicBezTo>
                <a:cubicBezTo>
                  <a:pt x="504063" y="1006795"/>
                  <a:pt x="457891" y="948798"/>
                  <a:pt x="452582" y="932873"/>
                </a:cubicBezTo>
                <a:lnTo>
                  <a:pt x="443345" y="905164"/>
                </a:lnTo>
                <a:cubicBezTo>
                  <a:pt x="452582" y="886691"/>
                  <a:pt x="454752" y="862426"/>
                  <a:pt x="471055" y="849746"/>
                </a:cubicBezTo>
                <a:cubicBezTo>
                  <a:pt x="485838" y="838248"/>
                  <a:pt x="508109" y="844182"/>
                  <a:pt x="526473" y="840509"/>
                </a:cubicBezTo>
                <a:cubicBezTo>
                  <a:pt x="538920" y="838019"/>
                  <a:pt x="551103" y="834352"/>
                  <a:pt x="563418" y="831273"/>
                </a:cubicBezTo>
                <a:cubicBezTo>
                  <a:pt x="575733" y="818958"/>
                  <a:pt x="590241" y="808500"/>
                  <a:pt x="600364" y="794328"/>
                </a:cubicBezTo>
                <a:cubicBezTo>
                  <a:pt x="617659" y="770115"/>
                  <a:pt x="608420" y="742918"/>
                  <a:pt x="591127" y="720437"/>
                </a:cubicBezTo>
                <a:cubicBezTo>
                  <a:pt x="569889" y="692828"/>
                  <a:pt x="517236" y="646546"/>
                  <a:pt x="517236" y="646546"/>
                </a:cubicBezTo>
                <a:cubicBezTo>
                  <a:pt x="511079" y="634231"/>
                  <a:pt x="498764" y="623369"/>
                  <a:pt x="498764" y="609600"/>
                </a:cubicBezTo>
                <a:cubicBezTo>
                  <a:pt x="498764" y="539552"/>
                  <a:pt x="609703" y="565542"/>
                  <a:pt x="637309" y="563418"/>
                </a:cubicBezTo>
                <a:cubicBezTo>
                  <a:pt x="652703" y="554182"/>
                  <a:pt x="679137" y="553125"/>
                  <a:pt x="683491" y="535709"/>
                </a:cubicBezTo>
                <a:cubicBezTo>
                  <a:pt x="690375" y="508172"/>
                  <a:pt x="680488" y="476381"/>
                  <a:pt x="665018" y="452582"/>
                </a:cubicBezTo>
                <a:cubicBezTo>
                  <a:pt x="638916" y="412425"/>
                  <a:pt x="592155" y="389298"/>
                  <a:pt x="563418" y="350982"/>
                </a:cubicBezTo>
                <a:lnTo>
                  <a:pt x="535709" y="314037"/>
                </a:lnTo>
                <a:cubicBezTo>
                  <a:pt x="541867" y="301722"/>
                  <a:pt x="541647" y="282789"/>
                  <a:pt x="554182" y="277091"/>
                </a:cubicBezTo>
                <a:cubicBezTo>
                  <a:pt x="579563" y="265554"/>
                  <a:pt x="609674" y="271540"/>
                  <a:pt x="637309" y="267855"/>
                </a:cubicBezTo>
                <a:cubicBezTo>
                  <a:pt x="655872" y="265380"/>
                  <a:pt x="674254" y="261697"/>
                  <a:pt x="692727" y="258618"/>
                </a:cubicBezTo>
                <a:cubicBezTo>
                  <a:pt x="708121" y="252461"/>
                  <a:pt x="731494" y="254975"/>
                  <a:pt x="738909" y="240146"/>
                </a:cubicBezTo>
                <a:cubicBezTo>
                  <a:pt x="747284" y="223396"/>
                  <a:pt x="737423" y="201777"/>
                  <a:pt x="729673" y="184728"/>
                </a:cubicBezTo>
                <a:cubicBezTo>
                  <a:pt x="721515" y="166781"/>
                  <a:pt x="705824" y="153280"/>
                  <a:pt x="692727" y="138546"/>
                </a:cubicBezTo>
                <a:cubicBezTo>
                  <a:pt x="628220" y="65976"/>
                  <a:pt x="682081" y="139745"/>
                  <a:pt x="618836" y="55418"/>
                </a:cubicBezTo>
                <a:cubicBezTo>
                  <a:pt x="612176" y="46538"/>
                  <a:pt x="605328" y="37638"/>
                  <a:pt x="600364" y="27709"/>
                </a:cubicBezTo>
                <a:cubicBezTo>
                  <a:pt x="596010" y="19001"/>
                  <a:pt x="591127" y="0"/>
                  <a:pt x="59112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テキスト ボックス 13"/>
          <p:cNvSpPr txBox="1">
            <a:spLocks noChangeArrowheads="1"/>
          </p:cNvSpPr>
          <p:nvPr/>
        </p:nvSpPr>
        <p:spPr bwMode="auto">
          <a:xfrm>
            <a:off x="2679700" y="2018506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7/2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テキスト ボックス 23"/>
          <p:cNvSpPr txBox="1">
            <a:spLocks noChangeArrowheads="1"/>
          </p:cNvSpPr>
          <p:nvPr/>
        </p:nvSpPr>
        <p:spPr bwMode="auto">
          <a:xfrm>
            <a:off x="1392229" y="1589881"/>
            <a:ext cx="196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3751263" y="2447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>
            <a:off x="7000875" y="2518568"/>
            <a:ext cx="1428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965700" y="3659981"/>
            <a:ext cx="1500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965700" y="4158456"/>
            <a:ext cx="150018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965700" y="3159918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000625" y="5090318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>
          <a:xfrm>
            <a:off x="5608638" y="3232943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テキスト ボックス 59"/>
          <p:cNvSpPr txBox="1">
            <a:spLocks noChangeArrowheads="1"/>
          </p:cNvSpPr>
          <p:nvPr/>
        </p:nvSpPr>
        <p:spPr bwMode="auto">
          <a:xfrm>
            <a:off x="6037263" y="3190081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テキスト ボックス 60"/>
          <p:cNvSpPr txBox="1">
            <a:spLocks noChangeArrowheads="1"/>
          </p:cNvSpPr>
          <p:nvPr/>
        </p:nvSpPr>
        <p:spPr bwMode="auto">
          <a:xfrm>
            <a:off x="6000750" y="5118893"/>
            <a:ext cx="56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5/2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180263" y="2447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466013" y="2447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テキスト ボックス 18"/>
          <p:cNvSpPr txBox="1">
            <a:spLocks noChangeArrowheads="1"/>
          </p:cNvSpPr>
          <p:nvPr/>
        </p:nvSpPr>
        <p:spPr bwMode="auto">
          <a:xfrm>
            <a:off x="5537200" y="3733006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16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34" name="テキスト ボックス 19"/>
          <p:cNvSpPr txBox="1">
            <a:spLocks noChangeArrowheads="1"/>
          </p:cNvSpPr>
          <p:nvPr/>
        </p:nvSpPr>
        <p:spPr bwMode="auto">
          <a:xfrm>
            <a:off x="5572125" y="4518818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14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35" name="テキスト ボックス 20"/>
          <p:cNvSpPr txBox="1">
            <a:spLocks noChangeArrowheads="1"/>
          </p:cNvSpPr>
          <p:nvPr/>
        </p:nvSpPr>
        <p:spPr bwMode="auto">
          <a:xfrm>
            <a:off x="6108700" y="3733006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s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Freeform 30"/>
          <p:cNvSpPr/>
          <p:nvPr/>
        </p:nvSpPr>
        <p:spPr>
          <a:xfrm>
            <a:off x="6394450" y="2518568"/>
            <a:ext cx="633413" cy="1157288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" name="Freeform 31"/>
          <p:cNvSpPr/>
          <p:nvPr/>
        </p:nvSpPr>
        <p:spPr>
          <a:xfrm>
            <a:off x="6429375" y="2518568"/>
            <a:ext cx="712788" cy="3071813"/>
          </a:xfrm>
          <a:custGeom>
            <a:avLst/>
            <a:gdLst>
              <a:gd name="connsiteX0" fmla="*/ 55418 w 747284"/>
              <a:gd name="connsiteY0" fmla="*/ 2281382 h 2281382"/>
              <a:gd name="connsiteX1" fmla="*/ 0 w 747284"/>
              <a:gd name="connsiteY1" fmla="*/ 2152073 h 2281382"/>
              <a:gd name="connsiteX2" fmla="*/ 9236 w 747284"/>
              <a:gd name="connsiteY2" fmla="*/ 2124364 h 2281382"/>
              <a:gd name="connsiteX3" fmla="*/ 46182 w 747284"/>
              <a:gd name="connsiteY3" fmla="*/ 2105891 h 2281382"/>
              <a:gd name="connsiteX4" fmla="*/ 138545 w 747284"/>
              <a:gd name="connsiteY4" fmla="*/ 2096655 h 2281382"/>
              <a:gd name="connsiteX5" fmla="*/ 175491 w 747284"/>
              <a:gd name="connsiteY5" fmla="*/ 2087418 h 2281382"/>
              <a:gd name="connsiteX6" fmla="*/ 249382 w 747284"/>
              <a:gd name="connsiteY6" fmla="*/ 2041237 h 2281382"/>
              <a:gd name="connsiteX7" fmla="*/ 240145 w 747284"/>
              <a:gd name="connsiteY7" fmla="*/ 1967346 h 2281382"/>
              <a:gd name="connsiteX8" fmla="*/ 166255 w 747284"/>
              <a:gd name="connsiteY8" fmla="*/ 1874982 h 2281382"/>
              <a:gd name="connsiteX9" fmla="*/ 157018 w 747284"/>
              <a:gd name="connsiteY9" fmla="*/ 1847273 h 2281382"/>
              <a:gd name="connsiteX10" fmla="*/ 314036 w 747284"/>
              <a:gd name="connsiteY10" fmla="*/ 1791855 h 2281382"/>
              <a:gd name="connsiteX11" fmla="*/ 360218 w 747284"/>
              <a:gd name="connsiteY11" fmla="*/ 1745673 h 2281382"/>
              <a:gd name="connsiteX12" fmla="*/ 369455 w 747284"/>
              <a:gd name="connsiteY12" fmla="*/ 1717964 h 2281382"/>
              <a:gd name="connsiteX13" fmla="*/ 286327 w 747284"/>
              <a:gd name="connsiteY13" fmla="*/ 1616364 h 2281382"/>
              <a:gd name="connsiteX14" fmla="*/ 230909 w 747284"/>
              <a:gd name="connsiteY14" fmla="*/ 1542473 h 2281382"/>
              <a:gd name="connsiteX15" fmla="*/ 258618 w 747284"/>
              <a:gd name="connsiteY15" fmla="*/ 1468582 h 2281382"/>
              <a:gd name="connsiteX16" fmla="*/ 341745 w 747284"/>
              <a:gd name="connsiteY16" fmla="*/ 1440873 h 2281382"/>
              <a:gd name="connsiteX17" fmla="*/ 434109 w 747284"/>
              <a:gd name="connsiteY17" fmla="*/ 1413164 h 2281382"/>
              <a:gd name="connsiteX18" fmla="*/ 461818 w 747284"/>
              <a:gd name="connsiteY18" fmla="*/ 1330037 h 2281382"/>
              <a:gd name="connsiteX19" fmla="*/ 434109 w 747284"/>
              <a:gd name="connsiteY19" fmla="*/ 1302328 h 2281382"/>
              <a:gd name="connsiteX20" fmla="*/ 369455 w 747284"/>
              <a:gd name="connsiteY20" fmla="*/ 1219200 h 2281382"/>
              <a:gd name="connsiteX21" fmla="*/ 360218 w 747284"/>
              <a:gd name="connsiteY21" fmla="*/ 1191491 h 2281382"/>
              <a:gd name="connsiteX22" fmla="*/ 387927 w 747284"/>
              <a:gd name="connsiteY22" fmla="*/ 1145309 h 2281382"/>
              <a:gd name="connsiteX23" fmla="*/ 424873 w 747284"/>
              <a:gd name="connsiteY23" fmla="*/ 1136073 h 2281382"/>
              <a:gd name="connsiteX24" fmla="*/ 517236 w 747284"/>
              <a:gd name="connsiteY24" fmla="*/ 1117600 h 2281382"/>
              <a:gd name="connsiteX25" fmla="*/ 544945 w 747284"/>
              <a:gd name="connsiteY25" fmla="*/ 1089891 h 2281382"/>
              <a:gd name="connsiteX26" fmla="*/ 517236 w 747284"/>
              <a:gd name="connsiteY26" fmla="*/ 1025237 h 2281382"/>
              <a:gd name="connsiteX27" fmla="*/ 452582 w 747284"/>
              <a:gd name="connsiteY27" fmla="*/ 932873 h 2281382"/>
              <a:gd name="connsiteX28" fmla="*/ 443345 w 747284"/>
              <a:gd name="connsiteY28" fmla="*/ 905164 h 2281382"/>
              <a:gd name="connsiteX29" fmla="*/ 471055 w 747284"/>
              <a:gd name="connsiteY29" fmla="*/ 849746 h 2281382"/>
              <a:gd name="connsiteX30" fmla="*/ 526473 w 747284"/>
              <a:gd name="connsiteY30" fmla="*/ 840509 h 2281382"/>
              <a:gd name="connsiteX31" fmla="*/ 563418 w 747284"/>
              <a:gd name="connsiteY31" fmla="*/ 831273 h 2281382"/>
              <a:gd name="connsiteX32" fmla="*/ 600364 w 747284"/>
              <a:gd name="connsiteY32" fmla="*/ 794328 h 2281382"/>
              <a:gd name="connsiteX33" fmla="*/ 591127 w 747284"/>
              <a:gd name="connsiteY33" fmla="*/ 720437 h 2281382"/>
              <a:gd name="connsiteX34" fmla="*/ 517236 w 747284"/>
              <a:gd name="connsiteY34" fmla="*/ 646546 h 2281382"/>
              <a:gd name="connsiteX35" fmla="*/ 498764 w 747284"/>
              <a:gd name="connsiteY35" fmla="*/ 609600 h 2281382"/>
              <a:gd name="connsiteX36" fmla="*/ 637309 w 747284"/>
              <a:gd name="connsiteY36" fmla="*/ 563418 h 2281382"/>
              <a:gd name="connsiteX37" fmla="*/ 683491 w 747284"/>
              <a:gd name="connsiteY37" fmla="*/ 535709 h 2281382"/>
              <a:gd name="connsiteX38" fmla="*/ 665018 w 747284"/>
              <a:gd name="connsiteY38" fmla="*/ 452582 h 2281382"/>
              <a:gd name="connsiteX39" fmla="*/ 563418 w 747284"/>
              <a:gd name="connsiteY39" fmla="*/ 350982 h 2281382"/>
              <a:gd name="connsiteX40" fmla="*/ 535709 w 747284"/>
              <a:gd name="connsiteY40" fmla="*/ 314037 h 2281382"/>
              <a:gd name="connsiteX41" fmla="*/ 554182 w 747284"/>
              <a:gd name="connsiteY41" fmla="*/ 277091 h 2281382"/>
              <a:gd name="connsiteX42" fmla="*/ 637309 w 747284"/>
              <a:gd name="connsiteY42" fmla="*/ 267855 h 2281382"/>
              <a:gd name="connsiteX43" fmla="*/ 692727 w 747284"/>
              <a:gd name="connsiteY43" fmla="*/ 258618 h 2281382"/>
              <a:gd name="connsiteX44" fmla="*/ 738909 w 747284"/>
              <a:gd name="connsiteY44" fmla="*/ 240146 h 2281382"/>
              <a:gd name="connsiteX45" fmla="*/ 729673 w 747284"/>
              <a:gd name="connsiteY45" fmla="*/ 184728 h 2281382"/>
              <a:gd name="connsiteX46" fmla="*/ 692727 w 747284"/>
              <a:gd name="connsiteY46" fmla="*/ 138546 h 2281382"/>
              <a:gd name="connsiteX47" fmla="*/ 618836 w 747284"/>
              <a:gd name="connsiteY47" fmla="*/ 55418 h 2281382"/>
              <a:gd name="connsiteX48" fmla="*/ 600364 w 747284"/>
              <a:gd name="connsiteY48" fmla="*/ 27709 h 2281382"/>
              <a:gd name="connsiteX49" fmla="*/ 591127 w 747284"/>
              <a:gd name="connsiteY49" fmla="*/ 0 h 2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284" h="2281382">
                <a:moveTo>
                  <a:pt x="55418" y="2281382"/>
                </a:moveTo>
                <a:cubicBezTo>
                  <a:pt x="32812" y="2240692"/>
                  <a:pt x="0" y="2201524"/>
                  <a:pt x="0" y="2152073"/>
                </a:cubicBezTo>
                <a:cubicBezTo>
                  <a:pt x="0" y="2142337"/>
                  <a:pt x="2352" y="2131248"/>
                  <a:pt x="9236" y="2124364"/>
                </a:cubicBezTo>
                <a:cubicBezTo>
                  <a:pt x="18972" y="2114628"/>
                  <a:pt x="32719" y="2108776"/>
                  <a:pt x="46182" y="2105891"/>
                </a:cubicBezTo>
                <a:cubicBezTo>
                  <a:pt x="76436" y="2099408"/>
                  <a:pt x="107757" y="2099734"/>
                  <a:pt x="138545" y="2096655"/>
                </a:cubicBezTo>
                <a:cubicBezTo>
                  <a:pt x="150860" y="2093576"/>
                  <a:pt x="163891" y="2092574"/>
                  <a:pt x="175491" y="2087418"/>
                </a:cubicBezTo>
                <a:cubicBezTo>
                  <a:pt x="192198" y="2079993"/>
                  <a:pt x="230847" y="2053593"/>
                  <a:pt x="249382" y="2041237"/>
                </a:cubicBezTo>
                <a:cubicBezTo>
                  <a:pt x="275627" y="2001870"/>
                  <a:pt x="277102" y="2017743"/>
                  <a:pt x="240145" y="1967346"/>
                </a:cubicBezTo>
                <a:cubicBezTo>
                  <a:pt x="216829" y="1935551"/>
                  <a:pt x="166255" y="1874982"/>
                  <a:pt x="166255" y="1874982"/>
                </a:cubicBezTo>
                <a:cubicBezTo>
                  <a:pt x="163176" y="1865746"/>
                  <a:pt x="157018" y="1857009"/>
                  <a:pt x="157018" y="1847273"/>
                </a:cubicBezTo>
                <a:cubicBezTo>
                  <a:pt x="157018" y="1753875"/>
                  <a:pt x="210061" y="1798353"/>
                  <a:pt x="314036" y="1791855"/>
                </a:cubicBezTo>
                <a:cubicBezTo>
                  <a:pt x="329430" y="1776461"/>
                  <a:pt x="347156" y="1763089"/>
                  <a:pt x="360218" y="1745673"/>
                </a:cubicBezTo>
                <a:cubicBezTo>
                  <a:pt x="366060" y="1737884"/>
                  <a:pt x="372534" y="1727200"/>
                  <a:pt x="369455" y="1717964"/>
                </a:cubicBezTo>
                <a:cubicBezTo>
                  <a:pt x="354566" y="1673298"/>
                  <a:pt x="314737" y="1649940"/>
                  <a:pt x="286327" y="1616364"/>
                </a:cubicBezTo>
                <a:cubicBezTo>
                  <a:pt x="266440" y="1592861"/>
                  <a:pt x="230909" y="1542473"/>
                  <a:pt x="230909" y="1542473"/>
                </a:cubicBezTo>
                <a:cubicBezTo>
                  <a:pt x="234085" y="1526590"/>
                  <a:pt x="237261" y="1480231"/>
                  <a:pt x="258618" y="1468582"/>
                </a:cubicBezTo>
                <a:cubicBezTo>
                  <a:pt x="284259" y="1454596"/>
                  <a:pt x="313661" y="1448897"/>
                  <a:pt x="341745" y="1440873"/>
                </a:cubicBezTo>
                <a:cubicBezTo>
                  <a:pt x="415761" y="1419725"/>
                  <a:pt x="385136" y="1429488"/>
                  <a:pt x="434109" y="1413164"/>
                </a:cubicBezTo>
                <a:cubicBezTo>
                  <a:pt x="443345" y="1385455"/>
                  <a:pt x="482471" y="1350690"/>
                  <a:pt x="461818" y="1330037"/>
                </a:cubicBezTo>
                <a:cubicBezTo>
                  <a:pt x="452582" y="1320801"/>
                  <a:pt x="442471" y="1312363"/>
                  <a:pt x="434109" y="1302328"/>
                </a:cubicBezTo>
                <a:cubicBezTo>
                  <a:pt x="411636" y="1275360"/>
                  <a:pt x="369455" y="1219200"/>
                  <a:pt x="369455" y="1219200"/>
                </a:cubicBezTo>
                <a:cubicBezTo>
                  <a:pt x="366376" y="1209964"/>
                  <a:pt x="357857" y="1200936"/>
                  <a:pt x="360218" y="1191491"/>
                </a:cubicBezTo>
                <a:cubicBezTo>
                  <a:pt x="364572" y="1174075"/>
                  <a:pt x="374297" y="1156992"/>
                  <a:pt x="387927" y="1145309"/>
                </a:cubicBezTo>
                <a:cubicBezTo>
                  <a:pt x="397565" y="1137048"/>
                  <a:pt x="412460" y="1138733"/>
                  <a:pt x="424873" y="1136073"/>
                </a:cubicBezTo>
                <a:cubicBezTo>
                  <a:pt x="455573" y="1129494"/>
                  <a:pt x="486448" y="1123758"/>
                  <a:pt x="517236" y="1117600"/>
                </a:cubicBezTo>
                <a:cubicBezTo>
                  <a:pt x="526472" y="1108364"/>
                  <a:pt x="541356" y="1102451"/>
                  <a:pt x="544945" y="1089891"/>
                </a:cubicBezTo>
                <a:cubicBezTo>
                  <a:pt x="550679" y="1069821"/>
                  <a:pt x="527305" y="1039333"/>
                  <a:pt x="517236" y="1025237"/>
                </a:cubicBezTo>
                <a:cubicBezTo>
                  <a:pt x="504063" y="1006795"/>
                  <a:pt x="457891" y="948798"/>
                  <a:pt x="452582" y="932873"/>
                </a:cubicBezTo>
                <a:lnTo>
                  <a:pt x="443345" y="905164"/>
                </a:lnTo>
                <a:cubicBezTo>
                  <a:pt x="452582" y="886691"/>
                  <a:pt x="454752" y="862426"/>
                  <a:pt x="471055" y="849746"/>
                </a:cubicBezTo>
                <a:cubicBezTo>
                  <a:pt x="485838" y="838248"/>
                  <a:pt x="508109" y="844182"/>
                  <a:pt x="526473" y="840509"/>
                </a:cubicBezTo>
                <a:cubicBezTo>
                  <a:pt x="538920" y="838019"/>
                  <a:pt x="551103" y="834352"/>
                  <a:pt x="563418" y="831273"/>
                </a:cubicBezTo>
                <a:cubicBezTo>
                  <a:pt x="575733" y="818958"/>
                  <a:pt x="590241" y="808500"/>
                  <a:pt x="600364" y="794328"/>
                </a:cubicBezTo>
                <a:cubicBezTo>
                  <a:pt x="617659" y="770115"/>
                  <a:pt x="608420" y="742918"/>
                  <a:pt x="591127" y="720437"/>
                </a:cubicBezTo>
                <a:cubicBezTo>
                  <a:pt x="569889" y="692828"/>
                  <a:pt x="517236" y="646546"/>
                  <a:pt x="517236" y="646546"/>
                </a:cubicBezTo>
                <a:cubicBezTo>
                  <a:pt x="511079" y="634231"/>
                  <a:pt x="498764" y="623369"/>
                  <a:pt x="498764" y="609600"/>
                </a:cubicBezTo>
                <a:cubicBezTo>
                  <a:pt x="498764" y="539552"/>
                  <a:pt x="609703" y="565542"/>
                  <a:pt x="637309" y="563418"/>
                </a:cubicBezTo>
                <a:cubicBezTo>
                  <a:pt x="652703" y="554182"/>
                  <a:pt x="679137" y="553125"/>
                  <a:pt x="683491" y="535709"/>
                </a:cubicBezTo>
                <a:cubicBezTo>
                  <a:pt x="690375" y="508172"/>
                  <a:pt x="680488" y="476381"/>
                  <a:pt x="665018" y="452582"/>
                </a:cubicBezTo>
                <a:cubicBezTo>
                  <a:pt x="638916" y="412425"/>
                  <a:pt x="592155" y="389298"/>
                  <a:pt x="563418" y="350982"/>
                </a:cubicBezTo>
                <a:lnTo>
                  <a:pt x="535709" y="314037"/>
                </a:lnTo>
                <a:cubicBezTo>
                  <a:pt x="541867" y="301722"/>
                  <a:pt x="541647" y="282789"/>
                  <a:pt x="554182" y="277091"/>
                </a:cubicBezTo>
                <a:cubicBezTo>
                  <a:pt x="579563" y="265554"/>
                  <a:pt x="609674" y="271540"/>
                  <a:pt x="637309" y="267855"/>
                </a:cubicBezTo>
                <a:cubicBezTo>
                  <a:pt x="655872" y="265380"/>
                  <a:pt x="674254" y="261697"/>
                  <a:pt x="692727" y="258618"/>
                </a:cubicBezTo>
                <a:cubicBezTo>
                  <a:pt x="708121" y="252461"/>
                  <a:pt x="731494" y="254975"/>
                  <a:pt x="738909" y="240146"/>
                </a:cubicBezTo>
                <a:cubicBezTo>
                  <a:pt x="747284" y="223396"/>
                  <a:pt x="737423" y="201777"/>
                  <a:pt x="729673" y="184728"/>
                </a:cubicBezTo>
                <a:cubicBezTo>
                  <a:pt x="721515" y="166781"/>
                  <a:pt x="705824" y="153280"/>
                  <a:pt x="692727" y="138546"/>
                </a:cubicBezTo>
                <a:cubicBezTo>
                  <a:pt x="628220" y="65976"/>
                  <a:pt x="682081" y="139745"/>
                  <a:pt x="618836" y="55418"/>
                </a:cubicBezTo>
                <a:cubicBezTo>
                  <a:pt x="612176" y="46538"/>
                  <a:pt x="605328" y="37638"/>
                  <a:pt x="600364" y="27709"/>
                </a:cubicBezTo>
                <a:cubicBezTo>
                  <a:pt x="596010" y="19001"/>
                  <a:pt x="591127" y="0"/>
                  <a:pt x="59112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テキスト ボックス 13"/>
          <p:cNvSpPr txBox="1">
            <a:spLocks noChangeArrowheads="1"/>
          </p:cNvSpPr>
          <p:nvPr/>
        </p:nvSpPr>
        <p:spPr bwMode="auto">
          <a:xfrm>
            <a:off x="7108825" y="2018506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7/2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テキスト ボックス 69"/>
          <p:cNvSpPr txBox="1">
            <a:spLocks noChangeArrowheads="1"/>
          </p:cNvSpPr>
          <p:nvPr/>
        </p:nvSpPr>
        <p:spPr bwMode="auto">
          <a:xfrm>
            <a:off x="5824560" y="1589881"/>
            <a:ext cx="2033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central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8180388" y="2447131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4714875" y="1518443"/>
            <a:ext cx="4071938" cy="42148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上下矢印 41"/>
          <p:cNvSpPr/>
          <p:nvPr/>
        </p:nvSpPr>
        <p:spPr>
          <a:xfrm>
            <a:off x="2714625" y="3733006"/>
            <a:ext cx="214313" cy="10715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テキスト ボックス 73"/>
          <p:cNvSpPr txBox="1">
            <a:spLocks noChangeArrowheads="1"/>
          </p:cNvSpPr>
          <p:nvPr/>
        </p:nvSpPr>
        <p:spPr bwMode="auto">
          <a:xfrm>
            <a:off x="2857500" y="4018756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</a:rPr>
              <a:t>narrowing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44" name="下矢印 43"/>
          <p:cNvSpPr/>
          <p:nvPr/>
        </p:nvSpPr>
        <p:spPr>
          <a:xfrm>
            <a:off x="5643563" y="5169693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上下矢印 44"/>
          <p:cNvSpPr/>
          <p:nvPr/>
        </p:nvSpPr>
        <p:spPr>
          <a:xfrm>
            <a:off x="7215188" y="3661568"/>
            <a:ext cx="214312" cy="192881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テキスト ボックス 76"/>
          <p:cNvSpPr txBox="1">
            <a:spLocks noChangeArrowheads="1"/>
          </p:cNvSpPr>
          <p:nvPr/>
        </p:nvSpPr>
        <p:spPr bwMode="auto">
          <a:xfrm>
            <a:off x="7389813" y="4161631"/>
            <a:ext cx="125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FF0000"/>
                </a:solidFill>
              </a:rPr>
              <a:t>nearly</a:t>
            </a:r>
          </a:p>
          <a:p>
            <a:pPr algn="ctr"/>
            <a:r>
              <a:rPr lang="en-US" altLang="ja-JP" sz="2000" b="1">
                <a:solidFill>
                  <a:srgbClr val="FF0000"/>
                </a:solidFill>
              </a:rPr>
              <a:t>constant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47" name="上下矢印 46"/>
          <p:cNvSpPr/>
          <p:nvPr/>
        </p:nvSpPr>
        <p:spPr>
          <a:xfrm>
            <a:off x="6929438" y="3161506"/>
            <a:ext cx="214312" cy="192881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8" name="上下矢印 47"/>
          <p:cNvSpPr/>
          <p:nvPr/>
        </p:nvSpPr>
        <p:spPr>
          <a:xfrm>
            <a:off x="2428875" y="3232943"/>
            <a:ext cx="214313" cy="1928813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Freeform 30"/>
          <p:cNvSpPr/>
          <p:nvPr/>
        </p:nvSpPr>
        <p:spPr>
          <a:xfrm>
            <a:off x="6429375" y="2518568"/>
            <a:ext cx="642938" cy="1643063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下矢印 49"/>
          <p:cNvSpPr/>
          <p:nvPr/>
        </p:nvSpPr>
        <p:spPr>
          <a:xfrm>
            <a:off x="5643563" y="4117241"/>
            <a:ext cx="285750" cy="142865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5000625" y="5590381"/>
            <a:ext cx="1500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00063" y="3661568"/>
            <a:ext cx="1500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500063" y="4804568"/>
            <a:ext cx="1500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MU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>N=20 gap</a:t>
            </a:r>
            <a:r>
              <a:rPr kumimoji="1" lang="ja-JP" altLang="en-US" dirty="0" smtClean="0"/>
              <a:t>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6093296"/>
            <a:ext cx="8568952" cy="648072"/>
          </a:xfrm>
        </p:spPr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baseline="-25000" dirty="0" smtClean="0"/>
              <a:t>3/2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Z=8</a:t>
            </a:r>
            <a:r>
              <a:rPr kumimoji="1" lang="ja-JP" altLang="en-US" dirty="0" smtClean="0"/>
              <a:t>近傍で下がるのは、主に</a:t>
            </a:r>
            <a:r>
              <a:rPr kumimoji="1" lang="en-US" altLang="ja-JP" dirty="0" smtClean="0"/>
              <a:t>central</a:t>
            </a:r>
            <a:r>
              <a:rPr kumimoji="1" lang="ja-JP" altLang="en-US" dirty="0" smtClean="0"/>
              <a:t>によるもの。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97" y="1092477"/>
            <a:ext cx="5127553" cy="492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25</a:t>
            </a:r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から</a:t>
            </a:r>
            <a:r>
              <a:rPr kumimoji="1" lang="en-US" altLang="ja-JP" baseline="30000" dirty="0" smtClean="0"/>
              <a:t>29</a:t>
            </a:r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にかけての</a:t>
            </a:r>
            <a:r>
              <a:rPr kumimoji="1" lang="en-US" altLang="ja-JP" dirty="0" smtClean="0"/>
              <a:t>d</a:t>
            </a:r>
            <a:r>
              <a:rPr kumimoji="1" lang="en-US" altLang="ja-JP" baseline="-25000" dirty="0" smtClean="0"/>
              <a:t>5/2</a:t>
            </a:r>
            <a:r>
              <a:rPr kumimoji="1" lang="en-US" altLang="ja-JP" dirty="0" smtClean="0"/>
              <a:t>-s</a:t>
            </a:r>
            <a:r>
              <a:rPr kumimoji="1" lang="en-US" altLang="ja-JP" baseline="-25000" dirty="0" smtClean="0"/>
              <a:t>1/2</a:t>
            </a:r>
            <a:r>
              <a:rPr kumimoji="1" lang="en-US" altLang="ja-JP" dirty="0" smtClean="0"/>
              <a:t> gap</a:t>
            </a:r>
            <a:r>
              <a:rPr kumimoji="1" lang="ja-JP" altLang="en-US" dirty="0" smtClean="0"/>
              <a:t>増大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5373216"/>
            <a:ext cx="8640960" cy="14401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-V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(A=42</a:t>
            </a:r>
            <a:r>
              <a:rPr lang="ja-JP" altLang="en-US" dirty="0" smtClean="0"/>
              <a:t>でスケールした値</a:t>
            </a:r>
            <a:r>
              <a:rPr lang="en-US" altLang="ja-JP" dirty="0"/>
              <a:t>)</a:t>
            </a:r>
            <a:endParaRPr lang="en-US" altLang="ja-JP" baseline="-25000" dirty="0" smtClean="0"/>
          </a:p>
          <a:p>
            <a:pPr lvl="1"/>
            <a:r>
              <a:rPr lang="en-US" altLang="ja-JP" dirty="0" smtClean="0"/>
              <a:t>-0.58 MeV (with USDA)</a:t>
            </a:r>
          </a:p>
          <a:p>
            <a:pPr lvl="1"/>
            <a:r>
              <a:rPr lang="en-US" altLang="ja-JP" dirty="0" smtClean="0"/>
              <a:t>-0.71 MeV (with V</a:t>
            </a:r>
            <a:r>
              <a:rPr lang="en-US" altLang="ja-JP" baseline="-25000" dirty="0" smtClean="0"/>
              <a:t>MU</a:t>
            </a:r>
            <a:r>
              <a:rPr lang="en-US" altLang="ja-JP" dirty="0" smtClean="0"/>
              <a:t>; -0.43 MeV for </a:t>
            </a:r>
            <a:r>
              <a:rPr lang="en-US" altLang="ja-JP" dirty="0" err="1" smtClean="0"/>
              <a:t>cenral</a:t>
            </a:r>
            <a:r>
              <a:rPr lang="en-US" altLang="ja-JP" dirty="0" smtClean="0"/>
              <a:t> and -0.28 MeV for tensor)</a:t>
            </a:r>
            <a:endParaRPr lang="ja-JP" altLang="en-US" dirty="0"/>
          </a:p>
          <a:p>
            <a:endParaRPr lang="ja-JP" altLang="en-US" baseline="-25000" dirty="0"/>
          </a:p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83" y="1196751"/>
            <a:ext cx="3904397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 rot="17985763">
            <a:off x="7421468" y="2339803"/>
            <a:ext cx="1884439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987824" y="2132856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83568" y="3812136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83568" y="2996952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651" y="36195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5/2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327" y="284125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s1</a:t>
            </a:r>
            <a:r>
              <a:rPr kumimoji="1"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57523" y="194819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lang="en-US" altLang="ja-JP" dirty="0"/>
              <a:t>3</a:t>
            </a:r>
            <a:r>
              <a:rPr kumimoji="1"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1295636" y="3707740"/>
            <a:ext cx="36004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3"/>
          </p:cNvCxnSpPr>
          <p:nvPr/>
        </p:nvCxnSpPr>
        <p:spPr>
          <a:xfrm flipH="1">
            <a:off x="2267744" y="2132856"/>
            <a:ext cx="720080" cy="16792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endCxn id="12" idx="3"/>
          </p:cNvCxnSpPr>
          <p:nvPr/>
        </p:nvCxnSpPr>
        <p:spPr>
          <a:xfrm flipV="1">
            <a:off x="2267744" y="2132856"/>
            <a:ext cx="72008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81944" y="304092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60193" y="240251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0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572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More refined 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: for better fit to GXPF1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7686" y="114298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M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onopole </a:t>
            </a:r>
            <a:r>
              <a:rPr kumimoji="1" lang="en-US" altLang="ja-JP" sz="2000" b="1" dirty="0" err="1" smtClean="0">
                <a:solidFill>
                  <a:srgbClr val="00B050"/>
                </a:solidFill>
              </a:rPr>
              <a:t>centroids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 for the central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force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277" t="20703" r="18789" b="15182"/>
          <a:stretch>
            <a:fillRect/>
          </a:stretch>
        </p:blipFill>
        <p:spPr bwMode="auto">
          <a:xfrm>
            <a:off x="4500562" y="1571612"/>
            <a:ext cx="3996063" cy="51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214282" y="1214422"/>
            <a:ext cx="4143404" cy="5166906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t</a:t>
            </a:r>
            <a:r>
              <a:rPr lang="en-US" altLang="ja-JP" dirty="0" smtClean="0">
                <a:solidFill>
                  <a:srgbClr val="0070C0"/>
                </a:solidFill>
              </a:rPr>
              <a:t>ensor</a:t>
            </a:r>
            <a:r>
              <a:rPr lang="en-US" altLang="ja-JP" dirty="0" smtClean="0"/>
              <a:t>: fixed to be </a:t>
            </a:r>
            <a:r>
              <a:rPr lang="en-US" altLang="ja-JP" dirty="0" err="1" smtClean="0">
                <a:latin typeface="Symbol" pitchFamily="18" charset="2"/>
              </a:rPr>
              <a:t>p+r</a:t>
            </a:r>
            <a:endParaRPr lang="en-US" altLang="ja-JP" dirty="0" smtClean="0">
              <a:latin typeface="Symbol" pitchFamily="18" charset="2"/>
            </a:endParaRPr>
          </a:p>
          <a:p>
            <a:r>
              <a:rPr lang="en-US" altLang="ja-JP" dirty="0" err="1" smtClean="0">
                <a:solidFill>
                  <a:srgbClr val="0070C0"/>
                </a:solidFill>
              </a:rPr>
              <a:t>ls</a:t>
            </a:r>
            <a:r>
              <a:rPr lang="en-US" altLang="ja-JP" dirty="0" smtClean="0"/>
              <a:t>: fixed to be that of M3Y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c</a:t>
            </a:r>
            <a:r>
              <a:rPr lang="en-US" altLang="ja-JP" dirty="0" smtClean="0">
                <a:solidFill>
                  <a:srgbClr val="FF0000"/>
                </a:solidFill>
              </a:rPr>
              <a:t>entral</a:t>
            </a:r>
            <a:r>
              <a:rPr lang="en-US" altLang="ja-JP" dirty="0" smtClean="0"/>
              <a:t>: determined to be more close to GXPF1</a:t>
            </a:r>
          </a:p>
          <a:p>
            <a:pPr lvl="1"/>
            <a:r>
              <a:rPr lang="en-US" altLang="ja-JP" dirty="0" smtClean="0"/>
              <a:t>Spin-tensor decomposition</a:t>
            </a:r>
          </a:p>
          <a:p>
            <a:pPr lvl="1"/>
            <a:r>
              <a:rPr lang="en-US" altLang="ja-JP" dirty="0" smtClean="0"/>
              <a:t>Density (i.e., </a:t>
            </a:r>
            <a:r>
              <a:rPr lang="en-US" altLang="ja-JP" dirty="0" err="1" smtClean="0"/>
              <a:t>c.m</a:t>
            </a:r>
            <a:r>
              <a:rPr lang="en-US" altLang="ja-JP" dirty="0" smtClean="0"/>
              <a:t>. coordinate) dependence introduced</a:t>
            </a:r>
          </a:p>
          <a:p>
            <a:pPr lvl="2"/>
            <a:r>
              <a:rPr lang="en-US" altLang="ja-JP" dirty="0" smtClean="0"/>
              <a:t>Relative strength of p-p</a:t>
            </a:r>
          </a:p>
          <a:p>
            <a:pPr lvl="1"/>
            <a:r>
              <a:rPr lang="en-US" altLang="ja-JP" dirty="0" smtClean="0"/>
              <a:t>Still only six parameters (i.e., four for strength, one for range, and one for density dependence)</a:t>
            </a:r>
          </a:p>
          <a:p>
            <a:pPr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9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new interaction </a:t>
            </a:r>
            <a:r>
              <a:rPr lang="en-US" altLang="ja-JP" dirty="0" smtClean="0"/>
              <a:t>for the </a:t>
            </a:r>
            <a:r>
              <a:rPr lang="en-US" altLang="ja-JP" dirty="0" err="1" smtClean="0"/>
              <a:t>sd-pf</a:t>
            </a:r>
            <a:r>
              <a:rPr lang="en-US" altLang="ja-JP" dirty="0" smtClean="0"/>
              <a:t> shell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143008"/>
            <a:ext cx="8643998" cy="564357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Components of the interaction</a:t>
            </a:r>
          </a:p>
          <a:p>
            <a:pPr lvl="1"/>
            <a:r>
              <a:rPr lang="en-US" altLang="ja-JP" dirty="0" err="1"/>
              <a:t>s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 part + </a:t>
            </a:r>
            <a:r>
              <a:rPr lang="en-US" altLang="ja-JP" dirty="0" err="1" smtClean="0"/>
              <a:t>pf</a:t>
            </a:r>
            <a:r>
              <a:rPr lang="en-US" altLang="ja-JP" dirty="0" smtClean="0"/>
              <a:t> part + cross-shell part</a:t>
            </a:r>
          </a:p>
          <a:p>
            <a:pPr lvl="1"/>
            <a:r>
              <a:rPr kumimoji="1" lang="en-US" altLang="ja-JP" dirty="0" smtClean="0"/>
              <a:t>USD as the </a:t>
            </a:r>
            <a:r>
              <a:rPr kumimoji="1" lang="en-US" altLang="ja-JP" dirty="0" err="1" smtClean="0"/>
              <a:t>sd</a:t>
            </a:r>
            <a:r>
              <a:rPr kumimoji="1" lang="en-US" altLang="ja-JP" dirty="0" smtClean="0"/>
              <a:t> part (with a slight modification as adopted in SDPF-M: changin</a:t>
            </a:r>
            <a:r>
              <a:rPr lang="en-US" altLang="ja-JP" dirty="0" smtClean="0"/>
              <a:t>g magic number from N=16 to 20)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GXPF1B as the </a:t>
            </a:r>
            <a:r>
              <a:rPr lang="en-US" altLang="ja-JP" dirty="0" err="1" smtClean="0"/>
              <a:t>pf</a:t>
            </a:r>
            <a:r>
              <a:rPr lang="en-US" altLang="ja-JP" dirty="0" smtClean="0"/>
              <a:t> part (with a slight modification in the f</a:t>
            </a:r>
            <a:r>
              <a:rPr lang="en-US" altLang="ja-JP" baseline="-25000" dirty="0" smtClean="0"/>
              <a:t>7/2</a:t>
            </a:r>
            <a:r>
              <a:rPr lang="en-US" altLang="ja-JP" dirty="0" smtClean="0"/>
              <a:t> pairing and q-pairing matrix elements; improving the 2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of Si isotopes around N=22)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A newly constructed interaction </a:t>
            </a:r>
            <a:r>
              <a:rPr kumimoji="1" lang="en-US" altLang="ja-JP" dirty="0" smtClean="0"/>
              <a:t>for the cross-shell interaction</a:t>
            </a:r>
          </a:p>
          <a:p>
            <a:pPr lvl="1"/>
            <a:r>
              <a:rPr lang="en-US" altLang="ja-JP" dirty="0" smtClean="0"/>
              <a:t>B</a:t>
            </a:r>
            <a:r>
              <a:rPr kumimoji="1" lang="en-US" altLang="ja-JP" dirty="0" smtClean="0"/>
              <a:t>ased on the universal monopole picture</a:t>
            </a:r>
          </a:p>
          <a:p>
            <a:pPr lvl="1"/>
            <a:r>
              <a:rPr lang="en-US" altLang="ja-JP" dirty="0" smtClean="0"/>
              <a:t>Consisting of central, LS (fixed to M3Y), and tensor (</a:t>
            </a:r>
            <a:r>
              <a:rPr lang="en-US" altLang="ja-JP" dirty="0" err="1" smtClean="0">
                <a:latin typeface="Symbol" pitchFamily="18" charset="2"/>
              </a:rPr>
              <a:t>p+r</a:t>
            </a:r>
            <a:r>
              <a:rPr lang="en-US" altLang="ja-JP" dirty="0" smtClean="0"/>
              <a:t>) parts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No direct fitting to experiment</a:t>
            </a:r>
          </a:p>
        </p:txBody>
      </p:sp>
    </p:spTree>
    <p:extLst>
      <p:ext uri="{BB962C8B-B14F-4D97-AF65-F5344CB8AC3E}">
        <p14:creationId xmlns:p14="http://schemas.microsoft.com/office/powerpoint/2010/main" val="4886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t="21771" r="14405" b="14433"/>
          <a:stretch/>
        </p:blipFill>
        <p:spPr bwMode="auto">
          <a:xfrm>
            <a:off x="5076056" y="1642966"/>
            <a:ext cx="3960440" cy="486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640960" cy="766438"/>
          </a:xfrm>
        </p:spPr>
        <p:txBody>
          <a:bodyPr>
            <a:noAutofit/>
          </a:bodyPr>
          <a:lstStyle/>
          <a:p>
            <a:r>
              <a:rPr lang="en-US" altLang="ja-JP" baseline="30000" dirty="0" smtClean="0"/>
              <a:t>48</a:t>
            </a:r>
            <a:r>
              <a:rPr lang="en-US" altLang="ja-JP" dirty="0" smtClean="0"/>
              <a:t>Ca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陽子分離反応の分光学的因子</a:t>
            </a:r>
            <a:endParaRPr kumimoji="1" lang="ja-JP" altLang="en-US" dirty="0"/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1475656" y="1167135"/>
            <a:ext cx="165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with tensor</a:t>
            </a:r>
            <a:endParaRPr lang="ja-JP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左矢印 9"/>
          <p:cNvSpPr/>
          <p:nvPr/>
        </p:nvSpPr>
        <p:spPr>
          <a:xfrm>
            <a:off x="5438378" y="4982146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5461173" y="5196458"/>
            <a:ext cx="131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en-US" altLang="ja-JP" b="1" baseline="-25000" dirty="0">
                <a:solidFill>
                  <a:srgbClr val="0070C0"/>
                </a:solidFill>
                <a:latin typeface="Calibri" pitchFamily="34" charset="0"/>
              </a:rPr>
              <a:t>3/2</a:t>
            </a:r>
            <a:r>
              <a:rPr lang="en-US" altLang="ja-JP" b="1" dirty="0">
                <a:solidFill>
                  <a:srgbClr val="0070C0"/>
                </a:solidFill>
                <a:latin typeface="Calibri" pitchFamily="34" charset="0"/>
              </a:rPr>
              <a:t>-s</a:t>
            </a:r>
            <a:r>
              <a:rPr lang="en-US" altLang="ja-JP" b="1" baseline="-25000" dirty="0">
                <a:solidFill>
                  <a:srgbClr val="0070C0"/>
                </a:solidFill>
                <a:latin typeface="Calibri" pitchFamily="34" charset="0"/>
              </a:rPr>
              <a:t>1/2</a:t>
            </a:r>
            <a:r>
              <a:rPr lang="en-US" altLang="ja-JP" b="1" dirty="0">
                <a:solidFill>
                  <a:srgbClr val="0070C0"/>
                </a:solidFill>
                <a:latin typeface="Calibri" pitchFamily="34" charset="0"/>
              </a:rPr>
              <a:t> gap</a:t>
            </a:r>
            <a:endParaRPr lang="ja-JP" alt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右矢印 11"/>
          <p:cNvSpPr/>
          <p:nvPr/>
        </p:nvSpPr>
        <p:spPr>
          <a:xfrm rot="1169811">
            <a:off x="7059042" y="4325276"/>
            <a:ext cx="1150938" cy="2143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0"/>
          <p:cNvSpPr txBox="1">
            <a:spLocks noChangeArrowheads="1"/>
          </p:cNvSpPr>
          <p:nvPr/>
        </p:nvSpPr>
        <p:spPr bwMode="auto">
          <a:xfrm>
            <a:off x="7210969" y="4712841"/>
            <a:ext cx="131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altLang="ja-JP" b="1" baseline="-25000" dirty="0">
                <a:solidFill>
                  <a:srgbClr val="FF0000"/>
                </a:solidFill>
                <a:latin typeface="Calibri" pitchFamily="34" charset="0"/>
              </a:rPr>
              <a:t>5/2</a:t>
            </a:r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-s</a:t>
            </a:r>
            <a:r>
              <a:rPr lang="en-US" altLang="ja-JP" b="1" baseline="-25000" dirty="0">
                <a:solidFill>
                  <a:srgbClr val="FF0000"/>
                </a:solidFill>
                <a:latin typeface="Calibri" pitchFamily="34" charset="0"/>
              </a:rPr>
              <a:t>1/2</a:t>
            </a:r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 gap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3634" y="266410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Exp.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46495" y="4734793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Cal</a:t>
            </a:r>
            <a:r>
              <a:rPr kumimoji="1" lang="en-US" altLang="ja-JP" sz="2400" b="1" dirty="0" smtClean="0"/>
              <a:t>.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2411760" y="6525344"/>
            <a:ext cx="4701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+mn-lt"/>
              </a:rPr>
              <a:t>(</a:t>
            </a:r>
            <a:r>
              <a:rPr lang="en-US" altLang="ja-JP" sz="1400" dirty="0" err="1" smtClean="0">
                <a:latin typeface="+mn-lt"/>
              </a:rPr>
              <a:t>e,e’p</a:t>
            </a:r>
            <a:r>
              <a:rPr lang="en-US" altLang="ja-JP" sz="1400" dirty="0" smtClean="0">
                <a:latin typeface="+mn-lt"/>
              </a:rPr>
              <a:t>) exp.: G.J. Kramer et al., </a:t>
            </a:r>
            <a:r>
              <a:rPr lang="en-US" altLang="ja-JP" sz="1400" dirty="0" err="1" smtClean="0">
                <a:latin typeface="+mn-lt"/>
              </a:rPr>
              <a:t>Nucl</a:t>
            </a:r>
            <a:r>
              <a:rPr lang="en-US" altLang="ja-JP" sz="1400" dirty="0" smtClean="0">
                <a:latin typeface="+mn-lt"/>
              </a:rPr>
              <a:t>. Phys. A 679, 267 (2001).</a:t>
            </a:r>
            <a:endParaRPr lang="ja-JP" altLang="en-US" sz="140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21425" r="14224" b="14515"/>
          <a:stretch/>
        </p:blipFill>
        <p:spPr bwMode="auto">
          <a:xfrm>
            <a:off x="179512" y="1628800"/>
            <a:ext cx="3987919" cy="48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5893466" y="1150622"/>
            <a:ext cx="2090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  <a:latin typeface="Calibri" pitchFamily="34" charset="0"/>
              </a:rPr>
              <a:t>without tensor</a:t>
            </a:r>
            <a:endParaRPr lang="ja-JP" alt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735754" y="3861048"/>
            <a:ext cx="0" cy="1512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4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9" r="33560"/>
          <a:stretch/>
        </p:blipFill>
        <p:spPr bwMode="auto">
          <a:xfrm>
            <a:off x="2820761" y="2708920"/>
            <a:ext cx="57885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この講演で採り上げるネタ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159926" cy="5616624"/>
          </a:xfrm>
        </p:spPr>
        <p:txBody>
          <a:bodyPr/>
          <a:lstStyle/>
          <a:p>
            <a:r>
              <a:rPr lang="ja-JP" altLang="en-US" dirty="0"/>
              <a:t>殻「進化」＝少し離れた</a:t>
            </a:r>
            <a:r>
              <a:rPr lang="ja-JP" altLang="en-US" dirty="0" smtClean="0"/>
              <a:t>原子核から</a:t>
            </a:r>
            <a:r>
              <a:rPr lang="ja-JP" altLang="en-US" dirty="0"/>
              <a:t>の「変化」を見る</a:t>
            </a:r>
            <a:endParaRPr lang="en-US" altLang="ja-JP" dirty="0"/>
          </a:p>
          <a:p>
            <a:r>
              <a:rPr lang="en-US" altLang="ja-JP" dirty="0"/>
              <a:t>“</a:t>
            </a:r>
            <a:r>
              <a:rPr lang="ja-JP" altLang="en-US" dirty="0"/>
              <a:t>二重閉殻</a:t>
            </a:r>
            <a:r>
              <a:rPr lang="en-US" altLang="ja-JP" dirty="0"/>
              <a:t>”</a:t>
            </a:r>
            <a:r>
              <a:rPr lang="ja-JP" altLang="en-US" dirty="0"/>
              <a:t>周辺を</a:t>
            </a:r>
            <a:r>
              <a:rPr lang="ja-JP" altLang="en-US" dirty="0" smtClean="0"/>
              <a:t>きちんと理解すべし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356241" y="4650510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337386" y="2805565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567458" y="2805565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346169" y="3718560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553597" y="3712352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99855" y="36075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14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83440" y="4545677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28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74336" y="234390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40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77574" y="371235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34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Si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74610" y="371703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42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Si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78652" y="234888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48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172440" y="2814713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34430" y="234888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52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「基点」となる</a:t>
            </a:r>
            <a:r>
              <a:rPr lang="en-US" altLang="ja-JP" baseline="30000" dirty="0" smtClean="0"/>
              <a:t>40</a:t>
            </a:r>
            <a:r>
              <a:rPr lang="en-US" altLang="ja-JP" dirty="0" smtClean="0"/>
              <a:t>Ca</a:t>
            </a:r>
            <a:r>
              <a:rPr lang="ja-JP" altLang="en-US" dirty="0" smtClean="0"/>
              <a:t>の分光学的因子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96752"/>
            <a:ext cx="4474840" cy="3240360"/>
          </a:xfrm>
        </p:spPr>
        <p:txBody>
          <a:bodyPr>
            <a:normAutofit/>
          </a:bodyPr>
          <a:lstStyle/>
          <a:p>
            <a:r>
              <a:rPr lang="en-US" altLang="ja-JP" dirty="0"/>
              <a:t>d</a:t>
            </a:r>
            <a:r>
              <a:rPr kumimoji="1" lang="en-US" altLang="ja-JP" baseline="-25000" dirty="0" smtClean="0"/>
              <a:t>5/2</a:t>
            </a:r>
            <a:r>
              <a:rPr kumimoji="1" lang="ja-JP" altLang="en-US" dirty="0" smtClean="0"/>
              <a:t>の分光学的因子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実験的に多くのスピン</a:t>
            </a:r>
            <a:r>
              <a:rPr lang="ja-JP" altLang="en-US" dirty="0"/>
              <a:t>が</a:t>
            </a:r>
            <a:r>
              <a:rPr lang="ja-JP" altLang="en-US" dirty="0" smtClean="0"/>
              <a:t>不確定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非常</a:t>
            </a:r>
            <a:r>
              <a:rPr kumimoji="1" lang="ja-JP" altLang="en-US" dirty="0" smtClean="0"/>
              <a:t>にフラグメントしている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2p-2h</a:t>
            </a:r>
            <a:r>
              <a:rPr kumimoji="1" lang="ja-JP" altLang="en-US" dirty="0" smtClean="0"/>
              <a:t>空間内では一つのピークに集中</a:t>
            </a:r>
            <a:r>
              <a:rPr lang="ja-JP" altLang="en-US" dirty="0"/>
              <a:t>：</a:t>
            </a:r>
            <a:r>
              <a:rPr kumimoji="1" lang="ja-JP" altLang="en-US" dirty="0" smtClean="0"/>
              <a:t>そもそも準位数が全く足りない　→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4p-4h</a:t>
            </a:r>
            <a:r>
              <a:rPr kumimoji="1" lang="ja-JP" altLang="en-US" dirty="0" smtClean="0">
                <a:solidFill>
                  <a:srgbClr val="FF0000"/>
                </a:solidFill>
              </a:rPr>
              <a:t>以上と結合してフラグメントする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98349"/>
              </p:ext>
            </p:extLst>
          </p:nvPr>
        </p:nvGraphicFramePr>
        <p:xfrm>
          <a:off x="683568" y="4581128"/>
          <a:ext cx="363572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/>
                <a:gridCol w="197972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aseline="30000" dirty="0" smtClean="0"/>
                        <a:t>40</a:t>
                      </a:r>
                      <a:r>
                        <a:rPr kumimoji="1" lang="en-US" altLang="ja-JP" sz="2000" dirty="0" smtClean="0"/>
                        <a:t>Ca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M=0 dimension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up</a:t>
                      </a:r>
                      <a:r>
                        <a:rPr kumimoji="1" lang="en-US" altLang="ja-JP" sz="2000" baseline="0" dirty="0" smtClean="0"/>
                        <a:t> to </a:t>
                      </a:r>
                      <a:r>
                        <a:rPr kumimoji="1" lang="en-US" altLang="ja-JP" sz="2000" dirty="0" smtClean="0"/>
                        <a:t>4p-4h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2.5</a:t>
                      </a:r>
                      <a:r>
                        <a:rPr kumimoji="1" lang="ja-JP" altLang="en-US" sz="2000" dirty="0" smtClean="0"/>
                        <a:t>×</a:t>
                      </a:r>
                      <a:r>
                        <a:rPr kumimoji="1" lang="en-US" altLang="ja-JP" sz="2000" dirty="0" smtClean="0"/>
                        <a:t>10</a:t>
                      </a:r>
                      <a:r>
                        <a:rPr kumimoji="1" lang="en-US" altLang="ja-JP" sz="2000" baseline="30000" dirty="0" smtClean="0"/>
                        <a:t>7</a:t>
                      </a:r>
                      <a:endParaRPr kumimoji="1" lang="ja-JP" alt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up</a:t>
                      </a:r>
                      <a:r>
                        <a:rPr kumimoji="1" lang="en-US" altLang="ja-JP" sz="2000" baseline="0" dirty="0" smtClean="0"/>
                        <a:t> to 6</a:t>
                      </a:r>
                      <a:r>
                        <a:rPr kumimoji="1" lang="en-US" altLang="ja-JP" sz="2000" dirty="0" smtClean="0"/>
                        <a:t>p-6h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9.9</a:t>
                      </a:r>
                      <a:r>
                        <a:rPr kumimoji="1" lang="ja-JP" altLang="en-US" sz="2000" dirty="0" smtClean="0"/>
                        <a:t>×</a:t>
                      </a:r>
                      <a:r>
                        <a:rPr kumimoji="1" lang="en-US" altLang="ja-JP" sz="2000" dirty="0" smtClean="0"/>
                        <a:t>10</a:t>
                      </a:r>
                      <a:r>
                        <a:rPr kumimoji="1" lang="en-US" altLang="ja-JP" sz="2000" baseline="30000" dirty="0" smtClean="0"/>
                        <a:t>9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up</a:t>
                      </a:r>
                      <a:r>
                        <a:rPr kumimoji="1" lang="en-US" altLang="ja-JP" sz="2000" baseline="0" dirty="0" smtClean="0"/>
                        <a:t> to 8</a:t>
                      </a:r>
                      <a:r>
                        <a:rPr kumimoji="1" lang="en-US" altLang="ja-JP" sz="2000" dirty="0" smtClean="0"/>
                        <a:t>p-8h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9.0</a:t>
                      </a:r>
                      <a:r>
                        <a:rPr kumimoji="1" lang="ja-JP" altLang="en-US" sz="2000" dirty="0" smtClean="0"/>
                        <a:t>×</a:t>
                      </a:r>
                      <a:r>
                        <a:rPr kumimoji="1" lang="en-US" altLang="ja-JP" sz="2000" dirty="0" smtClean="0"/>
                        <a:t>10</a:t>
                      </a:r>
                      <a:r>
                        <a:rPr kumimoji="1" lang="en-US" altLang="ja-JP" sz="2000" baseline="30000" dirty="0" smtClean="0"/>
                        <a:t>11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full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1.5</a:t>
                      </a:r>
                      <a:r>
                        <a:rPr kumimoji="1" lang="ja-JP" altLang="en-US" sz="2000" dirty="0" smtClean="0"/>
                        <a:t>×</a:t>
                      </a:r>
                      <a:r>
                        <a:rPr kumimoji="1" lang="en-US" altLang="ja-JP" sz="2000" dirty="0" smtClean="0"/>
                        <a:t>10</a:t>
                      </a:r>
                      <a:r>
                        <a:rPr kumimoji="1" lang="en-US" altLang="ja-JP" sz="2000" baseline="30000" dirty="0" smtClean="0"/>
                        <a:t>15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0242" r="12769" b="4111"/>
          <a:stretch/>
        </p:blipFill>
        <p:spPr bwMode="auto">
          <a:xfrm>
            <a:off x="5168216" y="1196752"/>
            <a:ext cx="3693739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868144" y="169151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3/2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198884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/2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</a:rPr>
              <a:t> or 3/2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33477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3/2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52292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3/2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19031" y="31409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/2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49411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/2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Tensor-force-driven </a:t>
            </a:r>
            <a:r>
              <a:rPr kumimoji="1" lang="en-US" altLang="ja-JP" dirty="0" err="1" smtClean="0"/>
              <a:t>Jahn</a:t>
            </a:r>
            <a:r>
              <a:rPr kumimoji="1" lang="en-US" altLang="ja-JP" dirty="0" smtClean="0"/>
              <a:t>-Teller effect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6" r="22684"/>
          <a:stretch/>
        </p:blipFill>
        <p:spPr bwMode="auto">
          <a:xfrm>
            <a:off x="2051720" y="1052736"/>
            <a:ext cx="5112568" cy="57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Shape evolution due to tensor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5445224"/>
            <a:ext cx="8640960" cy="1296144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10243"/>
          <a:stretch/>
        </p:blipFill>
        <p:spPr bwMode="auto">
          <a:xfrm>
            <a:off x="467544" y="1121481"/>
            <a:ext cx="3833250" cy="561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r="9957"/>
          <a:stretch/>
        </p:blipFill>
        <p:spPr bwMode="auto">
          <a:xfrm>
            <a:off x="5076056" y="1124745"/>
            <a:ext cx="3870212" cy="56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8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Energy levels and B(E2)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6021288"/>
            <a:ext cx="8640960" cy="72008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4" r="17407"/>
          <a:stretch/>
        </p:blipFill>
        <p:spPr bwMode="auto">
          <a:xfrm>
            <a:off x="1331640" y="1052736"/>
            <a:ext cx="5966744" cy="563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42</a:t>
            </a:r>
            <a:r>
              <a:rPr kumimoji="1" lang="en-US" altLang="ja-JP" dirty="0" smtClean="0"/>
              <a:t>Si</a:t>
            </a:r>
            <a:r>
              <a:rPr kumimoji="1" lang="ja-JP" altLang="en-US" dirty="0" smtClean="0"/>
              <a:t>の変形にテンソル力は必要か？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24744"/>
            <a:ext cx="4824536" cy="5616624"/>
          </a:xfrm>
        </p:spPr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Gogny</a:t>
            </a:r>
            <a:r>
              <a:rPr kumimoji="1" lang="ja-JP" altLang="en-US" dirty="0" smtClean="0"/>
              <a:t>では変形するからテンソル力は関係ない」という議論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一つ</a:t>
            </a:r>
            <a:r>
              <a:rPr lang="ja-JP" altLang="en-US" dirty="0" smtClean="0"/>
              <a:t>の原子核からはわからない。</a:t>
            </a:r>
            <a:r>
              <a:rPr lang="en-US" altLang="ja-JP" dirty="0"/>
              <a:t>o</a:t>
            </a:r>
            <a:r>
              <a:rPr lang="en-US" altLang="ja-JP" dirty="0" smtClean="0"/>
              <a:t>rigin</a:t>
            </a:r>
            <a:r>
              <a:rPr lang="ja-JP" altLang="en-US" dirty="0" smtClean="0"/>
              <a:t>はともあれ、一粒子エネルギーが同じならば同じ結果を与える。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</a:t>
            </a:r>
            <a:r>
              <a:rPr lang="en-US" altLang="ja-JP" dirty="0" smtClean="0"/>
              <a:t>Shell model</a:t>
            </a:r>
            <a:r>
              <a:rPr lang="ja-JP" altLang="en-US" dirty="0" smtClean="0"/>
              <a:t>では、</a:t>
            </a:r>
            <a:r>
              <a:rPr lang="en-US" altLang="ja-JP" dirty="0" smtClean="0"/>
              <a:t>USD</a:t>
            </a:r>
            <a:r>
              <a:rPr lang="ja-JP" altLang="en-US" dirty="0" smtClean="0"/>
              <a:t>を基点としている。</a:t>
            </a:r>
            <a:r>
              <a:rPr lang="en-US" altLang="ja-JP" baseline="30000" dirty="0" smtClean="0"/>
              <a:t>34</a:t>
            </a:r>
            <a:r>
              <a:rPr lang="en-US" altLang="ja-JP" dirty="0" smtClean="0"/>
              <a:t>Si</a:t>
            </a:r>
            <a:r>
              <a:rPr lang="ja-JP" altLang="en-US" dirty="0" smtClean="0"/>
              <a:t>における大きな</a:t>
            </a:r>
            <a:r>
              <a:rPr lang="en-US" altLang="ja-JP" dirty="0" smtClean="0"/>
              <a:t>proton Z=14 shell gap</a:t>
            </a:r>
            <a:r>
              <a:rPr lang="ja-JP" altLang="en-US" dirty="0" smtClean="0"/>
              <a:t>を出発点としているので、</a:t>
            </a:r>
            <a:r>
              <a:rPr lang="en-US" altLang="ja-JP" dirty="0" smtClean="0"/>
              <a:t>Si</a:t>
            </a:r>
            <a:r>
              <a:rPr lang="ja-JP" altLang="en-US" dirty="0" smtClean="0"/>
              <a:t>は丸くなりやすい。</a:t>
            </a:r>
            <a:r>
              <a:rPr lang="en-US" altLang="ja-JP" dirty="0" err="1" smtClean="0"/>
              <a:t>Gogny</a:t>
            </a:r>
            <a:r>
              <a:rPr lang="ja-JP" altLang="en-US" dirty="0" smtClean="0"/>
              <a:t>は</a:t>
            </a:r>
            <a:r>
              <a:rPr lang="en-US" altLang="ja-JP" dirty="0" smtClean="0"/>
              <a:t>34Si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proton Z=14 gap</a:t>
            </a:r>
            <a:r>
              <a:rPr lang="ja-JP" altLang="en-US" dirty="0" smtClean="0"/>
              <a:t>が比較的小さいので、</a:t>
            </a:r>
            <a:r>
              <a:rPr lang="en-US" altLang="ja-JP" dirty="0" smtClean="0"/>
              <a:t>tensor</a:t>
            </a:r>
            <a:r>
              <a:rPr lang="ja-JP" altLang="en-US" dirty="0" smtClean="0"/>
              <a:t>なしでも変形しやすい。</a:t>
            </a:r>
            <a:endParaRPr lang="en-US" altLang="ja-JP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243461" cy="374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88201" y="1196752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</a:rPr>
              <a:t>初期の</a:t>
            </a:r>
            <a:r>
              <a:rPr lang="en-US" altLang="ja-JP" sz="2400" dirty="0" smtClean="0">
                <a:solidFill>
                  <a:srgbClr val="0070C0"/>
                </a:solidFill>
              </a:rPr>
              <a:t>shell model</a:t>
            </a:r>
            <a:r>
              <a:rPr lang="ja-JP" altLang="en-US" sz="2400" dirty="0" smtClean="0">
                <a:solidFill>
                  <a:srgbClr val="0070C0"/>
                </a:solidFill>
              </a:rPr>
              <a:t>計算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1" y="5805264"/>
            <a:ext cx="4276327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64088" y="1700808"/>
            <a:ext cx="362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J. </a:t>
            </a:r>
            <a:r>
              <a:rPr lang="en-US" altLang="ja-JP" sz="1400" dirty="0" err="1" smtClean="0"/>
              <a:t>Retamosa</a:t>
            </a:r>
            <a:r>
              <a:rPr lang="en-US" altLang="ja-JP" sz="1400" dirty="0" smtClean="0"/>
              <a:t> et al., Phys. Rev. C 55, 1266 (1997).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882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5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上下矢印 1"/>
          <p:cNvSpPr/>
          <p:nvPr/>
        </p:nvSpPr>
        <p:spPr>
          <a:xfrm>
            <a:off x="1737810" y="2780928"/>
            <a:ext cx="144016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1102" y="2761024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</a:rPr>
              <a:t>≈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4 MeV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5454" y="3068960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USD</a:t>
            </a:r>
            <a:r>
              <a:rPr kumimoji="1" lang="ja-JP" altLang="en-US" dirty="0" smtClean="0"/>
              <a:t>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≈</a:t>
            </a:r>
            <a:r>
              <a:rPr kumimoji="1" lang="en-US" altLang="ja-JP" dirty="0" smtClean="0"/>
              <a:t>6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5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" y="216024"/>
            <a:ext cx="911189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上下矢印 1"/>
          <p:cNvSpPr/>
          <p:nvPr/>
        </p:nvSpPr>
        <p:spPr>
          <a:xfrm>
            <a:off x="1680054" y="2924944"/>
            <a:ext cx="216024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6757" y="329403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 5 MeV</a:t>
            </a:r>
          </a:p>
        </p:txBody>
      </p:sp>
    </p:spTree>
    <p:extLst>
      <p:ext uri="{BB962C8B-B14F-4D97-AF65-F5344CB8AC3E}">
        <p14:creationId xmlns:p14="http://schemas.microsoft.com/office/powerpoint/2010/main" val="18256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kumimoji="1" lang="en-US" altLang="ja-JP" sz="3600" baseline="30000" dirty="0" smtClean="0"/>
              <a:t>51</a:t>
            </a:r>
            <a:r>
              <a:rPr kumimoji="1" lang="en-US" altLang="ja-JP" sz="3600" dirty="0" smtClean="0"/>
              <a:t>K</a:t>
            </a:r>
            <a:r>
              <a:rPr lang="en-US" altLang="ja-JP" sz="3600" dirty="0" smtClean="0"/>
              <a:t>: 1/2</a:t>
            </a:r>
            <a:r>
              <a:rPr lang="en-US" altLang="ja-JP" sz="3600" baseline="30000" dirty="0" smtClean="0"/>
              <a:t>+</a:t>
            </a:r>
            <a:r>
              <a:rPr lang="en-US" altLang="ja-JP" sz="3600" dirty="0" smtClean="0"/>
              <a:t> or 3/2</a:t>
            </a:r>
            <a:r>
              <a:rPr lang="en-US" altLang="ja-JP" sz="3600" baseline="30000" dirty="0" smtClean="0"/>
              <a:t>+</a:t>
            </a:r>
            <a:r>
              <a:rPr lang="en-US" altLang="ja-JP" sz="3600" dirty="0" smtClean="0"/>
              <a:t>?</a:t>
            </a:r>
            <a:endParaRPr kumimoji="1" lang="ja-JP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1223" t="16696" r="18789" b="15850"/>
          <a:stretch>
            <a:fillRect/>
          </a:stretch>
        </p:blipFill>
        <p:spPr bwMode="auto">
          <a:xfrm>
            <a:off x="2423908" y="1357298"/>
            <a:ext cx="39255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/>
          <p:nvPr/>
        </p:nvCxnSpPr>
        <p:spPr>
          <a:xfrm rot="5400000">
            <a:off x="5884518" y="2499512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670204" y="1928008"/>
            <a:ext cx="625492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baseline="30000" dirty="0" smtClean="0">
                <a:solidFill>
                  <a:srgbClr val="0070C0"/>
                </a:solidFill>
              </a:rPr>
              <a:t>51</a:t>
            </a:r>
            <a:r>
              <a:rPr kumimoji="1" lang="en-US" altLang="ja-JP" sz="2800" b="1" dirty="0" smtClean="0">
                <a:solidFill>
                  <a:srgbClr val="0070C0"/>
                </a:solidFill>
              </a:rPr>
              <a:t>K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Symbol" pitchFamily="18" charset="2"/>
              </a:rPr>
              <a:t>b</a:t>
            </a:r>
            <a:r>
              <a:rPr lang="en-US" altLang="ja-JP" sz="3600" dirty="0" smtClean="0"/>
              <a:t> decay of </a:t>
            </a:r>
            <a:r>
              <a:rPr lang="en-US" altLang="ja-JP" sz="3600" baseline="30000" dirty="0" smtClean="0"/>
              <a:t>51</a:t>
            </a:r>
            <a:r>
              <a:rPr lang="en-US" altLang="ja-JP" sz="3600" dirty="0" smtClean="0"/>
              <a:t>K: end of </a:t>
            </a:r>
            <a:r>
              <a:rPr lang="en-US" altLang="ja-JP" sz="3600" dirty="0" smtClean="0">
                <a:latin typeface="Symbol" pitchFamily="18" charset="2"/>
              </a:rPr>
              <a:t>n</a:t>
            </a:r>
            <a:r>
              <a:rPr lang="en-US" altLang="ja-JP" sz="3600" dirty="0" smtClean="0"/>
              <a:t>p</a:t>
            </a:r>
            <a:r>
              <a:rPr lang="en-US" altLang="ja-JP" sz="3600" baseline="-25000" dirty="0" smtClean="0"/>
              <a:t>3/2</a:t>
            </a:r>
            <a:endParaRPr kumimoji="1" lang="ja-JP" altLang="en-US" sz="3600" baseline="-25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5548" t="34061" r="14060" b="14514"/>
          <a:stretch>
            <a:fillRect/>
          </a:stretch>
        </p:blipFill>
        <p:spPr bwMode="auto">
          <a:xfrm>
            <a:off x="1785918" y="1745561"/>
            <a:ext cx="5643602" cy="511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5098700" y="2750132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098700" y="5875648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285720" y="1214422"/>
            <a:ext cx="418623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</a:t>
            </a:r>
            <a:r>
              <a:rPr lang="en-US" altLang="ja-JP" sz="2400" dirty="0" smtClean="0"/>
              <a:t>assumed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altLang="ja-JP" sz="28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8645" y="6478809"/>
            <a:ext cx="354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F. Perrot et al., Phys. Rev. C 74, 014313 (2006).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61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Symbol" pitchFamily="18" charset="2"/>
              </a:rPr>
              <a:t>b</a:t>
            </a:r>
            <a:r>
              <a:rPr lang="en-US" altLang="ja-JP" sz="3600" dirty="0" smtClean="0"/>
              <a:t> decay of </a:t>
            </a:r>
            <a:r>
              <a:rPr lang="en-US" altLang="ja-JP" sz="3600" baseline="30000" dirty="0" smtClean="0"/>
              <a:t>51</a:t>
            </a:r>
            <a:r>
              <a:rPr lang="en-US" altLang="ja-JP" sz="3600" dirty="0" smtClean="0"/>
              <a:t>K: end of </a:t>
            </a:r>
            <a:r>
              <a:rPr lang="en-US" altLang="ja-JP" sz="3600" dirty="0" smtClean="0">
                <a:latin typeface="Symbol" pitchFamily="18" charset="2"/>
              </a:rPr>
              <a:t>n</a:t>
            </a:r>
            <a:r>
              <a:rPr lang="en-US" altLang="ja-JP" sz="3600" dirty="0" smtClean="0"/>
              <a:t>p</a:t>
            </a:r>
            <a:r>
              <a:rPr lang="en-US" altLang="ja-JP" sz="3600" baseline="-25000" dirty="0" smtClean="0"/>
              <a:t>3/2</a:t>
            </a:r>
            <a:endParaRPr kumimoji="1" lang="ja-JP" altLang="en-US" sz="3600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548" t="34061" r="14060" b="14514"/>
          <a:stretch>
            <a:fillRect/>
          </a:stretch>
        </p:blipFill>
        <p:spPr bwMode="auto">
          <a:xfrm>
            <a:off x="1785918" y="1785926"/>
            <a:ext cx="5572164" cy="50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5089822" y="4527204"/>
            <a:ext cx="571504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285720" y="1214422"/>
            <a:ext cx="418623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</a:t>
            </a:r>
            <a:r>
              <a:rPr lang="en-US" altLang="ja-JP" sz="2400" dirty="0" smtClean="0"/>
              <a:t>assumed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8645" y="6478809"/>
            <a:ext cx="354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F. Perrot et al., Phys. Rev. C 74, 014313 (2006).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970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29</a:t>
            </a:r>
            <a:r>
              <a:rPr kumimoji="1" lang="en-US" altLang="ja-JP" dirty="0" smtClean="0"/>
              <a:t>F: </a:t>
            </a:r>
            <a:r>
              <a:rPr kumimoji="1" lang="en-US" altLang="ja-JP" baseline="30000" dirty="0" smtClean="0"/>
              <a:t>28</a:t>
            </a:r>
            <a:r>
              <a:rPr kumimoji="1" lang="en-US" altLang="ja-JP" dirty="0" smtClean="0"/>
              <a:t>O</a:t>
            </a:r>
            <a:r>
              <a:rPr lang="ja-JP" altLang="en-US" dirty="0" smtClean="0"/>
              <a:t>の殻構造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28</a:t>
            </a:r>
            <a:r>
              <a:rPr kumimoji="1" lang="en-US" altLang="ja-JP" dirty="0" smtClean="0"/>
              <a:t>O </a:t>
            </a:r>
            <a:r>
              <a:rPr lang="en-US" altLang="ja-JP" dirty="0" smtClean="0"/>
              <a:t>+ one proton</a:t>
            </a:r>
          </a:p>
          <a:p>
            <a:pPr lvl="1"/>
            <a:r>
              <a:rPr kumimoji="1" lang="en-US" altLang="ja-JP" sz="2000" baseline="30000" dirty="0" smtClean="0"/>
              <a:t>28</a:t>
            </a:r>
            <a:r>
              <a:rPr kumimoji="1" lang="en-US" altLang="ja-JP" sz="2000" dirty="0" smtClean="0"/>
              <a:t>O</a:t>
            </a:r>
            <a:r>
              <a:rPr lang="ja-JP" altLang="en-US" sz="2000" dirty="0"/>
              <a:t>の</a:t>
            </a:r>
            <a:r>
              <a:rPr lang="en-US" altLang="ja-JP" sz="2000" dirty="0" smtClean="0"/>
              <a:t>double magic</a:t>
            </a:r>
            <a:r>
              <a:rPr lang="ja-JP" altLang="en-US" sz="2000" dirty="0" smtClean="0"/>
              <a:t>が良ければ、陽子の一粒子準位が見える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測定された約</a:t>
            </a:r>
            <a:r>
              <a:rPr lang="en-US" altLang="ja-JP" sz="2000" dirty="0" smtClean="0"/>
              <a:t>1 MeV</a:t>
            </a:r>
            <a:r>
              <a:rPr lang="ja-JP" altLang="en-US" sz="2000" dirty="0" smtClean="0"/>
              <a:t>のガンマ線は一粒子準位として理解できるのか？</a:t>
            </a:r>
            <a:endParaRPr lang="en-US" altLang="ja-JP" sz="2000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907704" y="50131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907704" y="501317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851920" y="3140968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3140968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5796136" y="314096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051720" y="3356992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051720" y="4075513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051720" y="4689140"/>
            <a:ext cx="15841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277787" y="4504474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5/2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20455" y="31723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lang="en-US" altLang="ja-JP" dirty="0"/>
              <a:t>3</a:t>
            </a:r>
            <a:r>
              <a:rPr kumimoji="1"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09463" y="389240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s1</a:t>
            </a:r>
            <a:r>
              <a:rPr kumimoji="1" lang="en-US" altLang="ja-JP" dirty="0" smtClean="0"/>
              <a:t>/2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2267744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45921" y="5155047"/>
            <a:ext cx="121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 smtClean="0"/>
              <a:t>28</a:t>
            </a:r>
            <a:r>
              <a:rPr kumimoji="1" lang="en-US" altLang="ja-JP" sz="2400" dirty="0" smtClean="0"/>
              <a:t>O core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06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9" r="33560"/>
          <a:stretch/>
        </p:blipFill>
        <p:spPr bwMode="auto">
          <a:xfrm>
            <a:off x="2820761" y="2708920"/>
            <a:ext cx="57885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24744"/>
            <a:ext cx="8159926" cy="5616624"/>
          </a:xfrm>
        </p:spPr>
        <p:txBody>
          <a:bodyPr/>
          <a:lstStyle/>
          <a:p>
            <a:r>
              <a:rPr lang="en-US" altLang="ja-JP" dirty="0" err="1"/>
              <a:t>s</a:t>
            </a:r>
            <a:r>
              <a:rPr kumimoji="1" lang="en-US" altLang="ja-JP" dirty="0" err="1" smtClean="0"/>
              <a:t>d-pf</a:t>
            </a:r>
            <a:r>
              <a:rPr kumimoji="1" lang="en-US" altLang="ja-JP" dirty="0" smtClean="0"/>
              <a:t> shell</a:t>
            </a:r>
            <a:r>
              <a:rPr kumimoji="1" lang="ja-JP" altLang="en-US" dirty="0" smtClean="0"/>
              <a:t>領域のエキゾチック核の構造を殻進化の観点から議論した。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6356241" y="4650510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337386" y="2805565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567458" y="2805565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346169" y="3718560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553597" y="3712352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99855" y="36075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14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83440" y="4545677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28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74336" y="234390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40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77574" y="371235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34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Si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74610" y="371703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42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Si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78652" y="234888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48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172440" y="2814713"/>
            <a:ext cx="252000" cy="252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934430" y="2348880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52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Ca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2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4010" y="6290156"/>
            <a:ext cx="853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S.Hilaire</a:t>
            </a:r>
            <a:r>
              <a:rPr lang="en-US" altLang="ja-JP" sz="1400" dirty="0" smtClean="0"/>
              <a:t> and </a:t>
            </a:r>
            <a:r>
              <a:rPr lang="en-US" altLang="ja-JP" sz="1400" dirty="0" err="1" smtClean="0"/>
              <a:t>M.Girod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>http</a:t>
            </a:r>
            <a:r>
              <a:rPr lang="en-US" altLang="ja-JP" sz="1400" dirty="0"/>
              <a:t>://www-phynu.cea.fr/science_en_ligne/carte_potentiels_microscopiques/carte_potentiel_nucleaire_eng.htm </a:t>
            </a:r>
            <a:endParaRPr kumimoji="1" lang="ja-JP" altLang="en-US" sz="1400" dirty="0"/>
          </a:p>
        </p:txBody>
      </p:sp>
      <p:sp>
        <p:nvSpPr>
          <p:cNvPr id="7" name="上下矢印 6"/>
          <p:cNvSpPr/>
          <p:nvPr/>
        </p:nvSpPr>
        <p:spPr>
          <a:xfrm>
            <a:off x="1619672" y="1196752"/>
            <a:ext cx="216024" cy="15121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8566" y="252425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d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5/2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54008" y="1700808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よくわからないが</a:t>
            </a:r>
            <a:endParaRPr kumimoji="1" lang="en-US" altLang="ja-JP" dirty="0" smtClean="0"/>
          </a:p>
          <a:p>
            <a:r>
              <a:rPr lang="en-US" altLang="ja-JP" dirty="0" smtClean="0"/>
              <a:t>5 MeV</a:t>
            </a:r>
            <a:r>
              <a:rPr lang="ja-JP" altLang="en-US" dirty="0" smtClean="0"/>
              <a:t>以上ありそう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93073" y="337508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D1S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6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9712" y="1988840"/>
            <a:ext cx="489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29F</a:t>
            </a:r>
            <a:r>
              <a:rPr kumimoji="1" lang="ja-JP" altLang="en-US" sz="2400" dirty="0" smtClean="0"/>
              <a:t>の構造についてのスライドを省略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9549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34</a:t>
            </a:r>
            <a:r>
              <a:rPr kumimoji="1" lang="en-US" altLang="ja-JP" dirty="0" smtClean="0"/>
              <a:t>Si</a:t>
            </a:r>
            <a:r>
              <a:rPr kumimoji="1" lang="ja-JP" altLang="en-US" dirty="0" smtClean="0"/>
              <a:t>の構造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1" y="1124744"/>
            <a:ext cx="3593851" cy="5616624"/>
          </a:xfrm>
        </p:spPr>
        <p:txBody>
          <a:bodyPr/>
          <a:lstStyle/>
          <a:p>
            <a:r>
              <a:rPr lang="ja-JP" altLang="en-US" dirty="0" smtClean="0"/>
              <a:t>エッセンス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陽子の</a:t>
            </a:r>
            <a:r>
              <a:rPr kumimoji="1" lang="en-US" altLang="ja-JP" dirty="0" smtClean="0"/>
              <a:t>1p-1h</a:t>
            </a:r>
            <a:r>
              <a:rPr kumimoji="1" lang="ja-JP" altLang="en-US" dirty="0" smtClean="0"/>
              <a:t>励起の</a:t>
            </a:r>
            <a:r>
              <a:rPr kumimoji="1" lang="en-US" altLang="ja-JP" dirty="0" smtClean="0"/>
              <a:t>2+</a:t>
            </a:r>
            <a:r>
              <a:rPr kumimoji="1" lang="ja-JP" altLang="en-US" dirty="0" smtClean="0"/>
              <a:t>のエネルギー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sd</a:t>
            </a:r>
            <a:r>
              <a:rPr kumimoji="1" lang="en-US" altLang="ja-JP" dirty="0" smtClean="0"/>
              <a:t> shell)</a:t>
            </a:r>
            <a:r>
              <a:rPr kumimoji="1" lang="ja-JP" altLang="en-US" dirty="0" smtClean="0"/>
              <a:t>は実験値よりも高すぎ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殻模型計算によると、実験値の</a:t>
            </a:r>
            <a:r>
              <a:rPr lang="en-US" altLang="ja-JP" dirty="0" smtClean="0"/>
              <a:t>2+</a:t>
            </a:r>
            <a:r>
              <a:rPr lang="ja-JP" altLang="en-US" dirty="0" smtClean="0"/>
              <a:t>は、中性子の</a:t>
            </a:r>
            <a:r>
              <a:rPr lang="en-US" altLang="ja-JP" dirty="0" smtClean="0"/>
              <a:t>2p-2h</a:t>
            </a:r>
            <a:r>
              <a:rPr lang="ja-JP" altLang="en-US" dirty="0" smtClean="0"/>
              <a:t>励起の回転バンドのメンバー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0+</a:t>
            </a:r>
            <a:r>
              <a:rPr kumimoji="1" lang="ja-JP" altLang="en-US" dirty="0" smtClean="0"/>
              <a:t>を伴う！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2001</a:t>
            </a:r>
            <a:r>
              <a:rPr lang="ja-JP" altLang="en-US" dirty="0" smtClean="0"/>
              <a:t>年報告された</a:t>
            </a:r>
            <a:r>
              <a:rPr lang="en-US" altLang="ja-JP" dirty="0" smtClean="0"/>
              <a:t>(0+)</a:t>
            </a:r>
            <a:r>
              <a:rPr lang="ja-JP" altLang="en-US" dirty="0" smtClean="0"/>
              <a:t>状態 </a:t>
            </a:r>
            <a:r>
              <a:rPr lang="en-US" altLang="ja-JP" dirty="0" smtClean="0"/>
              <a:t>(S. </a:t>
            </a:r>
            <a:r>
              <a:rPr lang="en-US" altLang="ja-JP" dirty="0" err="1" smtClean="0"/>
              <a:t>Nummela</a:t>
            </a:r>
            <a:r>
              <a:rPr lang="en-US" altLang="ja-JP" dirty="0" smtClean="0"/>
              <a:t> et al.)</a:t>
            </a:r>
            <a:r>
              <a:rPr lang="ja-JP" altLang="en-US" dirty="0" smtClean="0"/>
              <a:t>は間違いと判明</a:t>
            </a:r>
            <a:r>
              <a:rPr lang="en-US" altLang="ja-JP" dirty="0" smtClean="0"/>
              <a:t>(N. </a:t>
            </a:r>
            <a:r>
              <a:rPr lang="en-US" altLang="ja-JP" dirty="0" err="1" smtClean="0"/>
              <a:t>Iwasa</a:t>
            </a:r>
            <a:r>
              <a:rPr lang="en-US" altLang="ja-JP" dirty="0" smtClean="0"/>
              <a:t> et al.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)</a:t>
            </a:r>
            <a:r>
              <a:rPr lang="ja-JP" altLang="en-US" dirty="0" smtClean="0"/>
              <a:t>したが、最近ついに見つかった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63" y="1213073"/>
            <a:ext cx="51911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27984" y="6387735"/>
            <a:ext cx="4345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Y. </a:t>
            </a:r>
            <a:r>
              <a:rPr kumimoji="1" lang="en-US" altLang="ja-JP" sz="1600" dirty="0" err="1" smtClean="0"/>
              <a:t>Utsuno</a:t>
            </a:r>
            <a:r>
              <a:rPr kumimoji="1" lang="en-US" altLang="ja-JP" sz="1600" dirty="0" smtClean="0"/>
              <a:t> et al., Phys. Rev. C 64, 011301(R) (2001).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344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37384" cy="576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6588224" y="4437112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1115616" y="4653136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906676" y="4860534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11" y="361950"/>
            <a:ext cx="7088752" cy="58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484661" y="6474822"/>
            <a:ext cx="388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P. </a:t>
            </a:r>
            <a:r>
              <a:rPr kumimoji="1" lang="en-US" altLang="ja-JP" sz="1600" dirty="0" err="1" smtClean="0"/>
              <a:t>Himpe</a:t>
            </a:r>
            <a:r>
              <a:rPr kumimoji="1" lang="en-US" altLang="ja-JP" sz="1600" dirty="0" smtClean="0"/>
              <a:t> et al., Phys. </a:t>
            </a:r>
            <a:r>
              <a:rPr kumimoji="1" lang="en-US" altLang="ja-JP" sz="1600" dirty="0" err="1" smtClean="0"/>
              <a:t>Lett</a:t>
            </a:r>
            <a:r>
              <a:rPr kumimoji="1" lang="en-US" altLang="ja-JP" sz="1600" dirty="0" smtClean="0"/>
              <a:t>. B 658, 203 (2008).</a:t>
            </a:r>
            <a:endParaRPr kumimoji="1" lang="ja-JP" altLang="en-US" sz="1600" dirty="0"/>
          </a:p>
        </p:txBody>
      </p:sp>
      <p:sp>
        <p:nvSpPr>
          <p:cNvPr id="3" name="円/楕円 2"/>
          <p:cNvSpPr/>
          <p:nvPr/>
        </p:nvSpPr>
        <p:spPr>
          <a:xfrm>
            <a:off x="2267744" y="4437112"/>
            <a:ext cx="15121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65" y="245839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34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Al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5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上下矢印 1"/>
          <p:cNvSpPr/>
          <p:nvPr/>
        </p:nvSpPr>
        <p:spPr>
          <a:xfrm>
            <a:off x="1737810" y="2780928"/>
            <a:ext cx="144016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1102" y="2761024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70C0"/>
                </a:solidFill>
              </a:rPr>
              <a:t>≈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4 MeV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5454" y="3068960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USD</a:t>
            </a:r>
            <a:r>
              <a:rPr kumimoji="1" lang="ja-JP" altLang="en-US" dirty="0" smtClean="0"/>
              <a:t>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≈</a:t>
            </a:r>
            <a:r>
              <a:rPr kumimoji="1" lang="en-US" altLang="ja-JP" dirty="0" smtClean="0"/>
              <a:t>6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85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1071</Words>
  <Application>Microsoft Office PowerPoint</Application>
  <PresentationFormat>画面に合わせる (4:3)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Office テーマ</vt:lpstr>
      <vt:lpstr>数式</vt:lpstr>
      <vt:lpstr>不安定核のエネルギー準位から探る殻構造の変化</vt:lpstr>
      <vt:lpstr>この講演で採り上げるネタ</vt:lpstr>
      <vt:lpstr>29F: 28Oの殻構造</vt:lpstr>
      <vt:lpstr>PowerPoint プレゼンテーション</vt:lpstr>
      <vt:lpstr>PowerPoint プレゼンテーション</vt:lpstr>
      <vt:lpstr>34Siの構造</vt:lpstr>
      <vt:lpstr>PowerPoint プレゼンテーション</vt:lpstr>
      <vt:lpstr>PowerPoint プレゼンテーション</vt:lpstr>
      <vt:lpstr>PowerPoint プレゼンテーション</vt:lpstr>
      <vt:lpstr>次のステップ</vt:lpstr>
      <vt:lpstr>Monopole interactionの性質</vt:lpstr>
      <vt:lpstr>テンソル力のRenormalization persistency</vt:lpstr>
      <vt:lpstr>Monopole-based universal interaction (VMU)</vt:lpstr>
      <vt:lpstr>Qualitative difference between central and tensor in terms of shell evolution</vt:lpstr>
      <vt:lpstr>VMUによるN=20 gapの変化</vt:lpstr>
      <vt:lpstr>25Fから29Fにかけてのd5/2-s1/2 gap増大</vt:lpstr>
      <vt:lpstr>More refined VMU: for better fit to GXPF1</vt:lpstr>
      <vt:lpstr>A new interaction for the sd-pf shell</vt:lpstr>
      <vt:lpstr>48Caの1陽子分離反応の分光学的因子</vt:lpstr>
      <vt:lpstr>「基点」となる40Caの分光学的因子</vt:lpstr>
      <vt:lpstr>Tensor-force-driven Jahn-Teller effect</vt:lpstr>
      <vt:lpstr>Shape evolution due to tensor force</vt:lpstr>
      <vt:lpstr>Energy levels and B(E2)</vt:lpstr>
      <vt:lpstr>42Siの変形にテンソル力は必要か？</vt:lpstr>
      <vt:lpstr>PowerPoint プレゼンテーション</vt:lpstr>
      <vt:lpstr>PowerPoint プレゼンテーション</vt:lpstr>
      <vt:lpstr>51K: 1/2+ or 3/2+?</vt:lpstr>
      <vt:lpstr>b decay of 51K: end of np3/2</vt:lpstr>
      <vt:lpstr>b decay of 51K: end of np3/2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不安定核のエネルギー準位から探る殻構造の変化</dc:title>
  <cp:lastModifiedBy>utsuno</cp:lastModifiedBy>
  <cp:revision>47</cp:revision>
  <dcterms:modified xsi:type="dcterms:W3CDTF">2012-11-16T04:13:37Z</dcterms:modified>
</cp:coreProperties>
</file>