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3"/>
  </p:notesMasterIdLst>
  <p:sldIdLst>
    <p:sldId id="256" r:id="rId2"/>
    <p:sldId id="257" r:id="rId3"/>
    <p:sldId id="266" r:id="rId4"/>
    <p:sldId id="319" r:id="rId5"/>
    <p:sldId id="267" r:id="rId6"/>
    <p:sldId id="259" r:id="rId7"/>
    <p:sldId id="260" r:id="rId8"/>
    <p:sldId id="320" r:id="rId9"/>
    <p:sldId id="321" r:id="rId10"/>
    <p:sldId id="268" r:id="rId11"/>
    <p:sldId id="322" r:id="rId12"/>
    <p:sldId id="315" r:id="rId13"/>
    <p:sldId id="329" r:id="rId14"/>
    <p:sldId id="330" r:id="rId15"/>
    <p:sldId id="324" r:id="rId16"/>
    <p:sldId id="327" r:id="rId17"/>
    <p:sldId id="328" r:id="rId18"/>
    <p:sldId id="264" r:id="rId19"/>
    <p:sldId id="332" r:id="rId20"/>
    <p:sldId id="280" r:id="rId21"/>
    <p:sldId id="333" r:id="rId22"/>
    <p:sldId id="334" r:id="rId23"/>
    <p:sldId id="271" r:id="rId24"/>
    <p:sldId id="273" r:id="rId25"/>
    <p:sldId id="302" r:id="rId26"/>
    <p:sldId id="303" r:id="rId27"/>
    <p:sldId id="335" r:id="rId28"/>
    <p:sldId id="336" r:id="rId29"/>
    <p:sldId id="263" r:id="rId30"/>
    <p:sldId id="277" r:id="rId31"/>
    <p:sldId id="299" r:id="rId32"/>
  </p:sldIdLst>
  <p:sldSz cx="9144000" cy="6858000" type="screen4x3"/>
  <p:notesSz cx="6858000" cy="9144000"/>
  <p:defaultTextStyle>
    <a:defPPr>
      <a:defRPr lang="ja-JP"/>
    </a:defPPr>
    <a:lvl1pPr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E08"/>
    <a:srgbClr val="0C090A"/>
    <a:srgbClr val="F2FF75"/>
    <a:srgbClr val="E3F6F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84" autoAdjust="0"/>
  </p:normalViewPr>
  <p:slideViewPr>
    <p:cSldViewPr>
      <p:cViewPr>
        <p:scale>
          <a:sx n="110" d="100"/>
          <a:sy n="110" d="100"/>
        </p:scale>
        <p:origin x="-208" y="-8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11.xml"/><Relationship Id="rId6" Type="http://schemas.openxmlformats.org/officeDocument/2006/relationships/slide" Target="slides/slide16.xml"/><Relationship Id="rId1" Type="http://schemas.openxmlformats.org/officeDocument/2006/relationships/slide" Target="slides/slide3.xml"/><Relationship Id="rId2"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C494D-66D3-F046-8A0C-D6BFEE8CFE39}" type="datetimeFigureOut">
              <a:rPr lang="en-US" smtClean="0"/>
              <a:t>2012/10/02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C2D5E-5506-3541-99EF-3CA2A541957A}" type="slidenum">
              <a:rPr lang="en-US" smtClean="0"/>
              <a:t>‹#›</a:t>
            </a:fld>
            <a:endParaRPr lang="en-US"/>
          </a:p>
        </p:txBody>
      </p:sp>
    </p:spTree>
    <p:extLst>
      <p:ext uri="{BB962C8B-B14F-4D97-AF65-F5344CB8AC3E}">
        <p14:creationId xmlns:p14="http://schemas.microsoft.com/office/powerpoint/2010/main" val="4142755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837AC-A6F0-4340-B946-818595D313E5}" type="slidenum">
              <a:rPr lang="en-US" altLang="ja-JP"/>
              <a:pPr/>
              <a:t>5</a:t>
            </a:fld>
            <a:endParaRPr lang="en-US" altLang="ja-JP"/>
          </a:p>
        </p:txBody>
      </p:sp>
      <p:sp>
        <p:nvSpPr>
          <p:cNvPr id="51202" name="Rectangle 2"/>
          <p:cNvSpPr>
            <a:spLocks noGrp="1" noRot="1" noChangeAspect="1" noChangeArrowheads="1" noTextEdit="1"/>
          </p:cNvSpPr>
          <p:nvPr>
            <p:ph type="sldImg"/>
          </p:nvPr>
        </p:nvSpPr>
        <p:spPr bwMode="auto">
          <a:xfrm>
            <a:off x="1141413" y="685800"/>
            <a:ext cx="4573587"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3583" y="4342869"/>
            <a:ext cx="5030835" cy="4115863"/>
          </a:xfrm>
          <a:prstGeom prst="rect">
            <a:avLst/>
          </a:prstGeom>
          <a:solidFill>
            <a:srgbClr val="FFFFFF"/>
          </a:solidFill>
          <a:ln>
            <a:solidFill>
              <a:srgbClr val="000000"/>
            </a:solidFill>
            <a:miter lim="800000"/>
            <a:headEnd/>
            <a:tailEnd/>
          </a:ln>
        </p:spPr>
        <p:txBody>
          <a:bodyPr lIns="91420" tIns="45710" rIns="91420" bIns="45710"/>
          <a:lstStyle/>
          <a:p>
            <a:r>
              <a:rPr lang="en-US" altLang="ja-JP"/>
              <a:t>So the calibration of the hadron interaction models at high energy is indispensable. </a:t>
            </a:r>
          </a:p>
          <a:p>
            <a:r>
              <a:rPr lang="en-US" altLang="ja-JP"/>
              <a:t>The dominant contribution to the energy flux is very forward region. So knowledge of the energy distribution of particles emitted in the very forward region in hadron interaction is very important. However so far only UA7 experiment has obtained data in the energy range exceeding 10 to14th eV. </a:t>
            </a:r>
          </a:p>
          <a:p>
            <a:endParaRPr lang="en-US" altLang="ja-JP"/>
          </a:p>
          <a:p>
            <a:r>
              <a:rPr lang="en-US" altLang="ja-JP"/>
              <a:t>Now the largest and highest energy accelerator </a:t>
            </a:r>
            <a:r>
              <a:rPr lang="ja-JP" altLang="en-US"/>
              <a:t>“</a:t>
            </a:r>
            <a:r>
              <a:rPr lang="en-US" altLang="ja-JP"/>
              <a:t>LHC</a:t>
            </a:r>
            <a:r>
              <a:rPr lang="ja-JP" altLang="en-US"/>
              <a:t>”</a:t>
            </a:r>
            <a:r>
              <a:rPr lang="en-US" altLang="ja-JP"/>
              <a:t>  is under construction at CERN. </a:t>
            </a:r>
          </a:p>
          <a:p>
            <a:r>
              <a:rPr lang="en-US" altLang="ja-JP"/>
              <a:t>At the LHC interaction point, 7TeV-7TeV proton will collide. It correspond to 10to17th eV in the laboratory system.</a:t>
            </a:r>
          </a:p>
          <a:p>
            <a:r>
              <a:rPr lang="en-US" altLang="ja-JP"/>
              <a:t>It is 3 orders more than that of the UA7 experiment and near the range of  ultra high energy cosmic rays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99808-5CA7-C645-81BE-1CFE0308EC42}" type="slidenum">
              <a:rPr lang="en-US" altLang="ja-JP"/>
              <a:pPr/>
              <a:t>7</a:t>
            </a:fld>
            <a:endParaRPr lang="en-US" altLang="ja-JP"/>
          </a:p>
        </p:txBody>
      </p:sp>
      <p:sp>
        <p:nvSpPr>
          <p:cNvPr id="12290" name="Rectangle 2"/>
          <p:cNvSpPr>
            <a:spLocks noGrp="1" noRot="1" noChangeAspect="1" noChangeArrowheads="1" noTextEdit="1"/>
          </p:cNvSpPr>
          <p:nvPr>
            <p:ph type="sldImg"/>
          </p:nvPr>
        </p:nvSpPr>
        <p:spPr bwMode="auto">
          <a:xfrm>
            <a:off x="1141413" y="685800"/>
            <a:ext cx="4573587"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3583" y="4342869"/>
            <a:ext cx="5030835" cy="4115863"/>
          </a:xfrm>
          <a:prstGeom prst="rect">
            <a:avLst/>
          </a:prstGeom>
          <a:solidFill>
            <a:srgbClr val="FFFFFF"/>
          </a:solidFill>
          <a:ln>
            <a:solidFill>
              <a:srgbClr val="000000"/>
            </a:solidFill>
            <a:miter lim="800000"/>
            <a:headEnd/>
            <a:tailEnd/>
          </a:ln>
        </p:spPr>
        <p:txBody>
          <a:bodyPr lIns="91420" tIns="45710" rIns="91420" bIns="45710"/>
          <a:lstStyle/>
          <a:p>
            <a:r>
              <a:rPr lang="en-US" altLang="ja-JP"/>
              <a:t>The Arm#1 and Arm#2 , each detector has two sampling and imaging calorimeters.</a:t>
            </a:r>
          </a:p>
          <a:p>
            <a:r>
              <a:rPr lang="en-US" altLang="ja-JP"/>
              <a:t>The each calorimeter are made of 44 r.l. tungsten layer and 16 scintillator layers and 4 position sensitive layers.</a:t>
            </a:r>
          </a:p>
          <a:p>
            <a:r>
              <a:rPr lang="en-US" altLang="ja-JP"/>
              <a:t>The position sensitive layers of Arm#1 are made of  XY pair of scintillating fiber bundles. </a:t>
            </a:r>
          </a:p>
          <a:p>
            <a:r>
              <a:rPr lang="en-US" altLang="ja-JP"/>
              <a:t>The position sensitive layers of Arm#2 are made of  XY silicon strip detectors. </a:t>
            </a:r>
          </a:p>
          <a:p>
            <a:r>
              <a:rPr lang="en-US" altLang="ja-JP"/>
              <a:t>Two independent calorimeters allow to reconstruct neutral pion from pair photons.</a:t>
            </a:r>
          </a:p>
          <a:p>
            <a:endParaRPr lang="en-US" altLang="ja-JP"/>
          </a:p>
          <a:p>
            <a:r>
              <a:rPr lang="en-US" altLang="ja-JP"/>
              <a:t>The energy resolution is less than 5% for  photons with more than 100GeV and about  30 % for neutrons.</a:t>
            </a:r>
          </a:p>
          <a:p>
            <a:r>
              <a:rPr lang="en-US" altLang="ja-JP"/>
              <a:t>The position resolution of Scintillating fibers in Arm1 is less than 200 um.</a:t>
            </a:r>
          </a:p>
          <a:p>
            <a:r>
              <a:rPr lang="en-US" altLang="ja-JP"/>
              <a:t>And position resolution of silicon detectors in Arm2 is about 40um.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679C2-E05D-134B-A0B5-1A28355E087F}" type="slidenum">
              <a:rPr lang="en-US" altLang="ja-JP"/>
              <a:pPr/>
              <a:t>8</a:t>
            </a:fld>
            <a:endParaRPr lang="en-US" altLang="ja-JP"/>
          </a:p>
        </p:txBody>
      </p:sp>
      <p:sp>
        <p:nvSpPr>
          <p:cNvPr id="74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bwMode="auto">
          <a:xfrm>
            <a:off x="915116" y="4342869"/>
            <a:ext cx="5027769" cy="4115863"/>
          </a:xfrm>
          <a:prstGeom prst="rect">
            <a:avLst/>
          </a:prstGeom>
          <a:solidFill>
            <a:srgbClr val="FFFFFF"/>
          </a:solidFill>
          <a:ln>
            <a:solidFill>
              <a:srgbClr val="000000"/>
            </a:solidFill>
            <a:miter lim="800000"/>
            <a:headEnd/>
            <a:tailEnd/>
          </a:ln>
        </p:spPr>
        <p:txBody>
          <a:bodyPr lIns="91431" tIns="45716" rIns="91431" bIns="45716"/>
          <a:lstStyle/>
          <a:p>
            <a:r>
              <a:rPr lang="en-US" altLang="ja-JP"/>
              <a:t>These are photos of the real LHCf detectors. </a:t>
            </a:r>
          </a:p>
          <a:p>
            <a:r>
              <a:rPr lang="en-US" altLang="ja-JP"/>
              <a:t>The LHCf detectors are really compact to insert to inside of narrow experimental slot of TAN.</a:t>
            </a:r>
          </a:p>
          <a:p>
            <a:r>
              <a:rPr lang="en-US" altLang="ja-JP"/>
              <a:t>There are calorimeter towers inside of light green materials on bottom of the detectors.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AB46A-23FB-664C-8BA2-871BBFAC6340}" type="slidenum">
              <a:rPr lang="en-US" altLang="ja-JP"/>
              <a:pPr/>
              <a:t>9</a:t>
            </a:fld>
            <a:endParaRPr lang="en-US" altLang="ja-JP"/>
          </a:p>
        </p:txBody>
      </p:sp>
      <p:sp>
        <p:nvSpPr>
          <p:cNvPr id="72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xfrm>
            <a:off x="915116" y="4342869"/>
            <a:ext cx="5027769" cy="4115863"/>
          </a:xfrm>
          <a:prstGeom prst="rect">
            <a:avLst/>
          </a:prstGeom>
          <a:solidFill>
            <a:srgbClr val="FFFFFF"/>
          </a:solidFill>
          <a:ln>
            <a:solidFill>
              <a:srgbClr val="000000"/>
            </a:solidFill>
            <a:miter lim="800000"/>
            <a:headEnd/>
            <a:tailEnd/>
          </a:ln>
        </p:spPr>
        <p:txBody>
          <a:bodyPr lIns="91431" tIns="45716" rIns="91431" bIns="45716"/>
          <a:lstStyle/>
          <a:p>
            <a:r>
              <a:rPr lang="en-US" altLang="ja-JP"/>
              <a:t>This is photos of our detectors installed in the LHC ring.</a:t>
            </a:r>
          </a:p>
          <a:p>
            <a:r>
              <a:rPr lang="en-US" altLang="ja-JP"/>
              <a:t>The red one is the surface of TAN located 140m far from IP1. </a:t>
            </a:r>
            <a:br>
              <a:rPr lang="en-US" altLang="ja-JP"/>
            </a:br>
            <a:r>
              <a:rPr lang="en-US" altLang="ja-JP"/>
              <a:t>we can see our electronics boxes on TAN but detector were completely in experimental slots of TAN.</a:t>
            </a:r>
          </a:p>
          <a:p>
            <a:r>
              <a:rPr lang="en-US" altLang="ja-JP"/>
              <a:t>Behind of our detectors, Luminosity monitor BRAN and ATLAS ZDC has been installed.</a:t>
            </a:r>
          </a:p>
          <a:p>
            <a:r>
              <a:rPr lang="en-US" altLang="ja-JP"/>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6FC726A-7270-1C42-9716-978334ADFB38}" type="slidenum">
              <a:rPr lang="en-US" altLang="ja-JP"/>
              <a:pPr/>
              <a:t>10</a:t>
            </a:fld>
            <a:endParaRPr lang="en-US" altLang="ja-JP"/>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bwMode="auto">
          <a:xfrm>
            <a:off x="915116" y="4342869"/>
            <a:ext cx="5027769" cy="4115863"/>
          </a:xfrm>
          <a:prstGeom prst="rect">
            <a:avLst/>
          </a:prstGeom>
          <a:solidFill>
            <a:srgbClr val="FFFFFF"/>
          </a:solidFill>
          <a:ln>
            <a:solidFill>
              <a:srgbClr val="000000"/>
            </a:solidFill>
            <a:miter lim="800000"/>
            <a:headEnd/>
            <a:tailEnd/>
          </a:ln>
        </p:spPr>
        <p:txBody>
          <a:bodyPr lIns="91431" tIns="45716" rIns="91431" bIns="45716"/>
          <a:lstStyle/>
          <a:p>
            <a:r>
              <a:rPr lang="en-US" altLang="ja-JP"/>
              <a:t>Next, I present what we can measure. </a:t>
            </a:r>
          </a:p>
          <a:p>
            <a:r>
              <a:rPr lang="en-US" altLang="ja-JP"/>
              <a:t>We can measure energy spectra and transverse momentum distribution of gamma-ray with more than 100GeV </a:t>
            </a:r>
          </a:p>
          <a:p>
            <a:r>
              <a:rPr lang="en-US" altLang="ja-JP"/>
              <a:t>and neutral hadrons it</a:t>
            </a:r>
            <a:r>
              <a:rPr lang="ja-JP" altLang="en-US"/>
              <a:t>’</a:t>
            </a:r>
            <a:r>
              <a:rPr lang="en-US" altLang="ja-JP"/>
              <a:t>s mainly neutrons with more than a few hundreds GeV, and neutral pions  with more than 700GeV</a:t>
            </a:r>
          </a:p>
          <a:p>
            <a:r>
              <a:rPr lang="en-US" altLang="ja-JP"/>
              <a:t>at rapidity range from 8.4 to infinity.</a:t>
            </a:r>
          </a:p>
          <a:p>
            <a:endParaRPr lang="en-US" altLang="ja-JP"/>
          </a:p>
          <a:p>
            <a:r>
              <a:rPr lang="en-US" altLang="ja-JP"/>
              <a:t>because we don</a:t>
            </a:r>
            <a:r>
              <a:rPr lang="ja-JP" altLang="en-US"/>
              <a:t>’</a:t>
            </a:r>
            <a:r>
              <a:rPr lang="en-US" altLang="ja-JP"/>
              <a:t>t have own central detectors and LHCf trigger is completely independent on ATLAS trigger, </a:t>
            </a:r>
          </a:p>
          <a:p>
            <a:r>
              <a:rPr lang="en-US" altLang="ja-JP"/>
              <a:t>so LHCf can measure only inclusive spectra . However we are recording ATLAS event ID number event by event,</a:t>
            </a:r>
          </a:p>
          <a:p>
            <a:r>
              <a:rPr lang="en-US" altLang="ja-JP"/>
              <a:t>so it is possible to identify coincidence events with ATLAS event and to analyze with ATALS in future.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C8342-87B1-1E42-A69C-96E509668AEE}" type="slidenum">
              <a:rPr lang="en-US" altLang="ja-JP"/>
              <a:pPr/>
              <a:t>11</a:t>
            </a:fld>
            <a:endParaRPr lang="en-US" altLang="ja-JP"/>
          </a:p>
        </p:txBody>
      </p:sp>
      <p:sp>
        <p:nvSpPr>
          <p:cNvPr id="25602" name="Rectangle 2"/>
          <p:cNvSpPr>
            <a:spLocks noGrp="1" noRot="1" noChangeAspect="1" noChangeArrowheads="1" noTextEdit="1"/>
          </p:cNvSpPr>
          <p:nvPr>
            <p:ph type="sldImg"/>
          </p:nvPr>
        </p:nvSpPr>
        <p:spPr bwMode="auto">
          <a:xfrm>
            <a:off x="1141413" y="685800"/>
            <a:ext cx="4575175"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3583" y="4342869"/>
            <a:ext cx="5030835" cy="4115863"/>
          </a:xfrm>
          <a:prstGeom prst="rect">
            <a:avLst/>
          </a:prstGeom>
          <a:solidFill>
            <a:srgbClr val="FFFFFF"/>
          </a:solidFill>
          <a:ln>
            <a:solidFill>
              <a:srgbClr val="000000"/>
            </a:solidFill>
            <a:miter lim="800000"/>
            <a:headEnd/>
            <a:tailEnd/>
          </a:ln>
        </p:spPr>
        <p:txBody>
          <a:bodyPr lIns="91420" tIns="45710" rIns="91420" bIns="45710"/>
          <a:lstStyle/>
          <a:p>
            <a:r>
              <a:rPr lang="en-US" altLang="ja-JP"/>
              <a:t>Next, I present what we can measure. </a:t>
            </a:r>
          </a:p>
          <a:p>
            <a:r>
              <a:rPr lang="en-US" altLang="ja-JP"/>
              <a:t>We can measure energy spectra and transverse momentum distribution of gamma-ray with more than 100GeV </a:t>
            </a:r>
          </a:p>
          <a:p>
            <a:r>
              <a:rPr lang="en-US" altLang="ja-JP"/>
              <a:t>and neutral hadrons it</a:t>
            </a:r>
            <a:r>
              <a:rPr lang="ja-JP" altLang="en-US"/>
              <a:t>’</a:t>
            </a:r>
            <a:r>
              <a:rPr lang="en-US" altLang="ja-JP"/>
              <a:t>s mainly neutrons with more than a few hundreds GeV, and neutral pions  with more than 700GeV</a:t>
            </a:r>
          </a:p>
          <a:p>
            <a:r>
              <a:rPr lang="en-US" altLang="ja-JP"/>
              <a:t>at rapidity range from 8.4 to infinity.</a:t>
            </a:r>
          </a:p>
          <a:p>
            <a:endParaRPr lang="en-US" altLang="ja-JP"/>
          </a:p>
          <a:p>
            <a:r>
              <a:rPr lang="en-US" altLang="ja-JP"/>
              <a:t>because we don</a:t>
            </a:r>
            <a:r>
              <a:rPr lang="ja-JP" altLang="en-US"/>
              <a:t>’</a:t>
            </a:r>
            <a:r>
              <a:rPr lang="en-US" altLang="ja-JP"/>
              <a:t>t have own central detectors and LHCf trigger is completely independent on ATLAS trigger, </a:t>
            </a:r>
          </a:p>
          <a:p>
            <a:r>
              <a:rPr lang="en-US" altLang="ja-JP"/>
              <a:t>so LHCf can measure only inclusive spectra . However we are recording ATLAS event ID number event by event,</a:t>
            </a:r>
          </a:p>
          <a:p>
            <a:r>
              <a:rPr lang="en-US" altLang="ja-JP"/>
              <a:t>so it is possible to identify coincidence events with ATLAS event and to analyze with ATALS in future.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3501008"/>
            <a:ext cx="9144000" cy="335699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95536" y="1600200"/>
            <a:ext cx="8424936" cy="1780108"/>
          </a:xfrm>
        </p:spPr>
        <p:txBody>
          <a:bodyPr anchor="b">
            <a:normAutofit/>
          </a:bodyPr>
          <a:lstStyle>
            <a:lvl1pPr>
              <a:defRPr sz="4400">
                <a:solidFill>
                  <a:schemeClr val="tx1"/>
                </a:solidFill>
                <a:latin typeface="Arial Black"/>
                <a:cs typeface="Britannic Bold"/>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800">
                <a:solidFill>
                  <a:srgbClr val="FFFFFF"/>
                </a:solidFill>
                <a:latin typeface="Abadi MT Condensed Extra Bold"/>
                <a:cs typeface="Abadi MT Condensed Extra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a:lvl1pPr>
          </a:lstStyle>
          <a:p>
            <a:pPr>
              <a:defRPr/>
            </a:pPr>
            <a:fld id="{9A153F1A-A6D7-EA49-A9B5-172A95259F0F}" type="slidenum">
              <a:rPr lang="en-US"/>
              <a:pPr>
                <a:defRPr/>
              </a:pPr>
              <a:t>‹#›</a:t>
            </a:fld>
            <a:endParaRPr lang="en-US"/>
          </a:p>
        </p:txBody>
      </p:sp>
    </p:spTree>
    <p:extLst>
      <p:ext uri="{BB962C8B-B14F-4D97-AF65-F5344CB8AC3E}">
        <p14:creationId xmlns:p14="http://schemas.microsoft.com/office/powerpoint/2010/main" val="61467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057DC809-E1EA-374E-88A6-C2E1ABCD3BED}" type="slidenum">
              <a:rPr lang="en-US" altLang="ja-JP"/>
              <a:pPr>
                <a:defRPr/>
              </a:pPr>
              <a:t>‹#›</a:t>
            </a:fld>
            <a:endParaRPr lang="en-US" altLang="ja-JP"/>
          </a:p>
        </p:txBody>
      </p:sp>
    </p:spTree>
    <p:extLst>
      <p:ext uri="{BB962C8B-B14F-4D97-AF65-F5344CB8AC3E}">
        <p14:creationId xmlns:p14="http://schemas.microsoft.com/office/powerpoint/2010/main" val="21575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22"/>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smtClean="0"/>
            </a:lvl1pPr>
          </a:lstStyle>
          <a:p>
            <a:pPr>
              <a:defRPr/>
            </a:pPr>
            <a:fld id="{184A2D3D-CC95-5C45-A4B2-DE10DF1F72DF}" type="slidenum">
              <a:rPr lang="en-US" altLang="ja-JP"/>
              <a:pPr>
                <a:defRPr/>
              </a:pPr>
              <a:t>‹#›</a:t>
            </a:fld>
            <a:endParaRPr lang="en-US" altLang="ja-JP"/>
          </a:p>
        </p:txBody>
      </p:sp>
    </p:spTree>
    <p:extLst>
      <p:ext uri="{BB962C8B-B14F-4D97-AF65-F5344CB8AC3E}">
        <p14:creationId xmlns:p14="http://schemas.microsoft.com/office/powerpoint/2010/main" val="41191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49" y="908721"/>
            <a:ext cx="8458200" cy="5217442"/>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Title 6"/>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ltLang="ja-JP"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D4313888-4A0B-5C4C-956F-FB4E50F184E2}" type="slidenum">
              <a:rPr lang="en-US" altLang="ja-JP"/>
              <a:pPr>
                <a:defRPr/>
              </a:pPr>
              <a:t>‹#›</a:t>
            </a:fld>
            <a:endParaRPr lang="en-US" altLang="ja-JP"/>
          </a:p>
        </p:txBody>
      </p:sp>
    </p:spTree>
    <p:extLst>
      <p:ext uri="{BB962C8B-B14F-4D97-AF65-F5344CB8AC3E}">
        <p14:creationId xmlns:p14="http://schemas.microsoft.com/office/powerpoint/2010/main" val="89247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ltLang="ja-JP"/>
          </a:p>
        </p:txBody>
      </p:sp>
      <p:sp>
        <p:nvSpPr>
          <p:cNvPr id="11" name="Footer Placeholder 4"/>
          <p:cNvSpPr>
            <a:spLocks noGrp="1"/>
          </p:cNvSpPr>
          <p:nvPr>
            <p:ph type="ftr" sz="quarter" idx="11"/>
          </p:nvPr>
        </p:nvSpPr>
        <p:spPr/>
        <p:txBody>
          <a:bodyPr/>
          <a:lstStyle>
            <a:lvl1pPr>
              <a:defRPr/>
            </a:lvl1pPr>
          </a:lstStyle>
          <a:p>
            <a:pPr>
              <a:defRPr/>
            </a:pPr>
            <a:endParaRPr lang="en-US" altLang="ja-JP"/>
          </a:p>
        </p:txBody>
      </p:sp>
      <p:sp>
        <p:nvSpPr>
          <p:cNvPr id="12" name="Slide Number Placeholder 5"/>
          <p:cNvSpPr>
            <a:spLocks noGrp="1"/>
          </p:cNvSpPr>
          <p:nvPr>
            <p:ph type="sldNum" sz="quarter" idx="12"/>
          </p:nvPr>
        </p:nvSpPr>
        <p:spPr/>
        <p:txBody>
          <a:bodyPr/>
          <a:lstStyle>
            <a:lvl1pPr>
              <a:defRPr smtClean="0"/>
            </a:lvl1pPr>
          </a:lstStyle>
          <a:p>
            <a:pPr>
              <a:defRPr/>
            </a:pPr>
            <a:fld id="{4CC2D3AA-67A6-4647-9982-92FCCCB77A70}" type="slidenum">
              <a:rPr lang="en-US" altLang="ja-JP"/>
              <a:pPr>
                <a:defRPr/>
              </a:pPr>
              <a:t>‹#›</a:t>
            </a:fld>
            <a:endParaRPr lang="en-US" altLang="ja-JP"/>
          </a:p>
        </p:txBody>
      </p:sp>
    </p:spTree>
    <p:extLst>
      <p:ext uri="{BB962C8B-B14F-4D97-AF65-F5344CB8AC3E}">
        <p14:creationId xmlns:p14="http://schemas.microsoft.com/office/powerpoint/2010/main" val="18977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ja-JP"/>
          </a:p>
        </p:txBody>
      </p:sp>
      <p:sp>
        <p:nvSpPr>
          <p:cNvPr id="6" name="Footer Placeholder 4"/>
          <p:cNvSpPr>
            <a:spLocks noGrp="1"/>
          </p:cNvSpPr>
          <p:nvPr>
            <p:ph type="ftr" sz="quarter" idx="16"/>
          </p:nvPr>
        </p:nvSpPr>
        <p:spPr/>
        <p:txBody>
          <a:bodyPr/>
          <a:lstStyle>
            <a:lvl1pPr>
              <a:defRPr/>
            </a:lvl1pPr>
          </a:lstStyle>
          <a:p>
            <a:pPr>
              <a:defRPr/>
            </a:pPr>
            <a:endParaRPr lang="en-US" altLang="ja-JP"/>
          </a:p>
        </p:txBody>
      </p:sp>
      <p:sp>
        <p:nvSpPr>
          <p:cNvPr id="7" name="Slide Number Placeholder 5"/>
          <p:cNvSpPr>
            <a:spLocks noGrp="1"/>
          </p:cNvSpPr>
          <p:nvPr>
            <p:ph type="sldNum" sz="quarter" idx="17"/>
          </p:nvPr>
        </p:nvSpPr>
        <p:spPr/>
        <p:txBody>
          <a:bodyPr/>
          <a:lstStyle>
            <a:lvl1pPr>
              <a:defRPr/>
            </a:lvl1pPr>
          </a:lstStyle>
          <a:p>
            <a:pPr>
              <a:defRPr/>
            </a:pPr>
            <a:fld id="{B87FE90D-B02B-6144-BC6A-6B7E6B569230}" type="slidenum">
              <a:rPr lang="en-US" altLang="ja-JP"/>
              <a:pPr>
                <a:defRPr/>
              </a:pPr>
              <a:t>‹#›</a:t>
            </a:fld>
            <a:endParaRPr lang="en-US" altLang="ja-JP"/>
          </a:p>
        </p:txBody>
      </p:sp>
    </p:spTree>
    <p:extLst>
      <p:ext uri="{BB962C8B-B14F-4D97-AF65-F5344CB8AC3E}">
        <p14:creationId xmlns:p14="http://schemas.microsoft.com/office/powerpoint/2010/main" val="39250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60DA1DF8-5D44-D249-A4C2-A8CFC9FA4A15}" type="slidenum">
              <a:rPr lang="en-US" altLang="ja-JP"/>
              <a:pPr>
                <a:defRPr/>
              </a:pPr>
              <a:t>‹#›</a:t>
            </a:fld>
            <a:endParaRPr lang="en-US" altLang="ja-JP"/>
          </a:p>
        </p:txBody>
      </p:sp>
    </p:spTree>
    <p:extLst>
      <p:ext uri="{BB962C8B-B14F-4D97-AF65-F5344CB8AC3E}">
        <p14:creationId xmlns:p14="http://schemas.microsoft.com/office/powerpoint/2010/main" val="10680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352FDFF3-C874-2043-BB04-1903AA518EF6}" type="slidenum">
              <a:rPr lang="en-US" altLang="ja-JP"/>
              <a:pPr>
                <a:defRPr/>
              </a:pPr>
              <a:t>‹#›</a:t>
            </a:fld>
            <a:endParaRPr lang="en-US" altLang="ja-JP"/>
          </a:p>
        </p:txBody>
      </p:sp>
    </p:spTree>
    <p:extLst>
      <p:ext uri="{BB962C8B-B14F-4D97-AF65-F5344CB8AC3E}">
        <p14:creationId xmlns:p14="http://schemas.microsoft.com/office/powerpoint/2010/main" val="201203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2"/>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7"/>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ltLang="ja-JP"/>
          </a:p>
        </p:txBody>
      </p:sp>
      <p:sp>
        <p:nvSpPr>
          <p:cNvPr id="10" name="Footer Placeholder 2"/>
          <p:cNvSpPr>
            <a:spLocks noGrp="1"/>
          </p:cNvSpPr>
          <p:nvPr>
            <p:ph type="ftr" sz="quarter" idx="11"/>
          </p:nvPr>
        </p:nvSpPr>
        <p:spPr/>
        <p:txBody>
          <a:bodyPr/>
          <a:lstStyle>
            <a:lvl1pPr>
              <a:defRPr/>
            </a:lvl1pPr>
          </a:lstStyle>
          <a:p>
            <a:pPr>
              <a:defRPr/>
            </a:pPr>
            <a:endParaRPr lang="en-US" altLang="ja-JP"/>
          </a:p>
        </p:txBody>
      </p:sp>
      <p:sp>
        <p:nvSpPr>
          <p:cNvPr id="11" name="Slide Number Placeholder 3"/>
          <p:cNvSpPr>
            <a:spLocks noGrp="1"/>
          </p:cNvSpPr>
          <p:nvPr>
            <p:ph type="sldNum" sz="quarter" idx="12"/>
          </p:nvPr>
        </p:nvSpPr>
        <p:spPr/>
        <p:txBody>
          <a:bodyPr/>
          <a:lstStyle>
            <a:lvl1pPr>
              <a:defRPr smtClean="0"/>
            </a:lvl1pPr>
          </a:lstStyle>
          <a:p>
            <a:pPr>
              <a:defRPr/>
            </a:pPr>
            <a:fld id="{01CE8CB0-61A2-FC41-8B40-2E868236F339}" type="slidenum">
              <a:rPr lang="en-US" altLang="ja-JP"/>
              <a:pPr>
                <a:defRPr/>
              </a:pPr>
              <a:t>‹#›</a:t>
            </a:fld>
            <a:endParaRPr lang="en-US" altLang="ja-JP"/>
          </a:p>
        </p:txBody>
      </p:sp>
    </p:spTree>
    <p:extLst>
      <p:ext uri="{BB962C8B-B14F-4D97-AF65-F5344CB8AC3E}">
        <p14:creationId xmlns:p14="http://schemas.microsoft.com/office/powerpoint/2010/main" val="303317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ltLang="ja-JP"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smtClean="0"/>
            </a:lvl1pPr>
          </a:lstStyle>
          <a:p>
            <a:pPr>
              <a:defRPr/>
            </a:pPr>
            <a:fld id="{1AF1EB7E-E479-5940-8D7C-E9AF4B018EC4}" type="slidenum">
              <a:rPr lang="en-US" altLang="ja-JP"/>
              <a:pPr>
                <a:defRPr/>
              </a:pPr>
              <a:t>‹#›</a:t>
            </a:fld>
            <a:endParaRPr lang="en-US" altLang="ja-JP"/>
          </a:p>
        </p:txBody>
      </p:sp>
    </p:spTree>
    <p:extLst>
      <p:ext uri="{BB962C8B-B14F-4D97-AF65-F5344CB8AC3E}">
        <p14:creationId xmlns:p14="http://schemas.microsoft.com/office/powerpoint/2010/main" val="338950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2"/>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6"/>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ltLang="ja-JP"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smtClean="0"/>
            </a:lvl1pPr>
          </a:lstStyle>
          <a:p>
            <a:pPr>
              <a:defRPr/>
            </a:pPr>
            <a:fld id="{B38A435C-FF3C-5F4B-B38D-7B171562E310}" type="slidenum">
              <a:rPr lang="en-US" altLang="ja-JP"/>
              <a:pPr>
                <a:defRPr/>
              </a:pPr>
              <a:t>‹#›</a:t>
            </a:fld>
            <a:endParaRPr lang="en-US" altLang="ja-JP"/>
          </a:p>
        </p:txBody>
      </p:sp>
    </p:spTree>
    <p:extLst>
      <p:ext uri="{BB962C8B-B14F-4D97-AF65-F5344CB8AC3E}">
        <p14:creationId xmlns:p14="http://schemas.microsoft.com/office/powerpoint/2010/main" val="1035006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40000">
              <a:schemeClr val="bg1">
                <a:tint val="94000"/>
                <a:shade val="94000"/>
                <a:alpha val="100000"/>
                <a:satMod val="114000"/>
                <a:lumMod val="114000"/>
              </a:schemeClr>
            </a:gs>
            <a:gs pos="74000">
              <a:schemeClr val="bg1">
                <a:tint val="94000"/>
                <a:shade val="94000"/>
                <a:satMod val="128000"/>
                <a:lumMod val="100000"/>
              </a:schemeClr>
            </a:gs>
            <a:gs pos="100000">
              <a:srgbClr val="E3F6FC"/>
            </a:gs>
          </a:gsLst>
          <a:path path="circle">
            <a:fillToRect l="20000" t="-40000" r="20000" b="140000"/>
          </a:path>
        </a:gradFill>
        <a:effectLst/>
      </p:bgPr>
    </p:bg>
    <p:spTree>
      <p:nvGrpSpPr>
        <p:cNvPr id="1" name=""/>
        <p:cNvGrpSpPr/>
        <p:nvPr/>
      </p:nvGrpSpPr>
      <p:grpSpPr>
        <a:xfrm>
          <a:off x="0" y="0"/>
          <a:ext cx="0" cy="0"/>
          <a:chOff x="0" y="0"/>
          <a:chExt cx="0" cy="0"/>
        </a:xfrm>
      </p:grpSpPr>
      <p:sp>
        <p:nvSpPr>
          <p:cNvPr id="14" name="Rounded Rectangle 13"/>
          <p:cNvSpPr/>
          <p:nvPr/>
        </p:nvSpPr>
        <p:spPr>
          <a:xfrm>
            <a:off x="0" y="0"/>
            <a:ext cx="9144000" cy="781050"/>
          </a:xfrm>
          <a:prstGeom prst="roundRect">
            <a:avLst>
              <a:gd name="adj" fmla="val 0"/>
            </a:avLst>
          </a:prstGeom>
          <a:gradFill flip="none" rotWithShape="1">
            <a:gsLst>
              <a:gs pos="0">
                <a:srgbClr val="000090"/>
              </a:gs>
              <a:gs pos="100000">
                <a:srgbClr val="000090"/>
              </a:gs>
            </a:gsLst>
            <a:lin ang="16200000" scaled="0"/>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193675" y="155575"/>
            <a:ext cx="7737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en-US" dirty="0"/>
          </a:p>
        </p:txBody>
      </p:sp>
      <p:sp>
        <p:nvSpPr>
          <p:cNvPr id="4" name="Date Placeholder 3"/>
          <p:cNvSpPr>
            <a:spLocks noGrp="1"/>
          </p:cNvSpPr>
          <p:nvPr>
            <p:ph type="dt" sz="half" idx="2"/>
          </p:nvPr>
        </p:nvSpPr>
        <p:spPr>
          <a:xfrm>
            <a:off x="5164138" y="6426200"/>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cs typeface="+mn-cs"/>
              </a:defRPr>
            </a:lvl1pPr>
          </a:lstStyle>
          <a:p>
            <a:pPr>
              <a:defRPr/>
            </a:pPr>
            <a:endParaRPr lang="en-US" altLang="ja-JP"/>
          </a:p>
        </p:txBody>
      </p:sp>
      <p:sp>
        <p:nvSpPr>
          <p:cNvPr id="5" name="Footer Placeholder 4"/>
          <p:cNvSpPr>
            <a:spLocks noGrp="1"/>
          </p:cNvSpPr>
          <p:nvPr>
            <p:ph type="ftr" sz="quarter" idx="3"/>
          </p:nvPr>
        </p:nvSpPr>
        <p:spPr>
          <a:xfrm>
            <a:off x="193675" y="6426200"/>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n-US" altLang="ja-JP"/>
          </a:p>
        </p:txBody>
      </p:sp>
      <p:sp>
        <p:nvSpPr>
          <p:cNvPr id="6" name="Slide Number Placeholder 5"/>
          <p:cNvSpPr>
            <a:spLocks noGrp="1"/>
          </p:cNvSpPr>
          <p:nvPr>
            <p:ph type="sldNum" sz="quarter" idx="4"/>
          </p:nvPr>
        </p:nvSpPr>
        <p:spPr>
          <a:xfrm>
            <a:off x="3990975" y="6426200"/>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cs typeface="+mn-cs"/>
              </a:defRPr>
            </a:lvl1pPr>
          </a:lstStyle>
          <a:p>
            <a:pPr>
              <a:defRPr/>
            </a:pPr>
            <a:fld id="{844F483A-F4C2-F44C-826A-1D848D9FC96B}" type="slidenum">
              <a:rPr lang="en-US" altLang="ja-JP"/>
              <a:pPr>
                <a:defRPr/>
              </a:pPr>
              <a:t>‹#›</a:t>
            </a:fld>
            <a:endParaRPr lang="en-US" altLang="ja-JP"/>
          </a:p>
        </p:txBody>
      </p:sp>
      <p:sp>
        <p:nvSpPr>
          <p:cNvPr id="1031" name="Text Placeholder 2"/>
          <p:cNvSpPr>
            <a:spLocks noGrp="1"/>
          </p:cNvSpPr>
          <p:nvPr>
            <p:ph type="body" idx="1"/>
          </p:nvPr>
        </p:nvSpPr>
        <p:spPr bwMode="auto">
          <a:xfrm>
            <a:off x="358775" y="941388"/>
            <a:ext cx="845820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pic>
        <p:nvPicPr>
          <p:cNvPr id="21" name="図 5"/>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935940" y="-14458"/>
            <a:ext cx="1208060" cy="79208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1" r:id="rId2"/>
    <p:sldLayoutId id="2147483697" r:id="rId3"/>
    <p:sldLayoutId id="2147483692" r:id="rId4"/>
    <p:sldLayoutId id="2147483693" r:id="rId5"/>
    <p:sldLayoutId id="2147483694" r:id="rId6"/>
    <p:sldLayoutId id="2147483698" r:id="rId7"/>
    <p:sldLayoutId id="2147483699" r:id="rId8"/>
    <p:sldLayoutId id="2147483700" r:id="rId9"/>
    <p:sldLayoutId id="2147483695" r:id="rId10"/>
    <p:sldLayoutId id="2147483701" r:id="rId11"/>
  </p:sldLayoutIdLst>
  <p:txStyles>
    <p:titleStyle>
      <a:lvl1pPr algn="ctr" rtl="0" eaLnBrk="1" fontAlgn="base" hangingPunct="1">
        <a:spcBef>
          <a:spcPct val="0"/>
        </a:spcBef>
        <a:spcAft>
          <a:spcPct val="0"/>
        </a:spcAft>
        <a:defRPr sz="3200" kern="1200">
          <a:solidFill>
            <a:srgbClr val="FFFFFF"/>
          </a:solidFill>
          <a:latin typeface="Arial Black"/>
          <a:ea typeface="ＭＳ Ｐゴシック" charset="0"/>
          <a:cs typeface="Britannic Bold"/>
        </a:defRPr>
      </a:lvl1pPr>
      <a:lvl2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2pPr>
      <a:lvl3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3pPr>
      <a:lvl4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4pPr>
      <a:lvl5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rgbClr val="000090"/>
        </a:buClr>
        <a:buSzPct val="66000"/>
        <a:buFont typeface="Wingdings" charset="0"/>
        <a:buChar char="q"/>
        <a:defRPr sz="2400" kern="1200">
          <a:solidFill>
            <a:srgbClr val="000090"/>
          </a:solidFill>
          <a:latin typeface="Arial"/>
          <a:ea typeface="ＭＳ Ｐゴシック" charset="0"/>
          <a:cs typeface="Arial"/>
        </a:defRPr>
      </a:lvl1pPr>
      <a:lvl2pPr marL="576263" indent="-273050" algn="l" rtl="0" eaLnBrk="1" fontAlgn="base" hangingPunct="1">
        <a:spcBef>
          <a:spcPct val="20000"/>
        </a:spcBef>
        <a:spcAft>
          <a:spcPct val="0"/>
        </a:spcAft>
        <a:buClr>
          <a:srgbClr val="000090"/>
        </a:buClr>
        <a:buSzPct val="110000"/>
        <a:buFont typeface="Courier New" charset="0"/>
        <a:buChar char="o"/>
        <a:defRPr sz="2200" kern="1200">
          <a:solidFill>
            <a:srgbClr val="000090"/>
          </a:solidFill>
          <a:latin typeface="Arial"/>
          <a:ea typeface="ＭＳ Ｐゴシック" charset="0"/>
          <a:cs typeface="Arial"/>
        </a:defRPr>
      </a:lvl2pPr>
      <a:lvl3pPr marL="855663" indent="-228600" algn="l" rtl="0" eaLnBrk="1" fontAlgn="base" hangingPunct="1">
        <a:spcBef>
          <a:spcPct val="20000"/>
        </a:spcBef>
        <a:spcAft>
          <a:spcPct val="0"/>
        </a:spcAft>
        <a:buClr>
          <a:schemeClr val="tx2"/>
        </a:buClr>
        <a:buSzPct val="60000"/>
        <a:buFont typeface="Wingdings" charset="2"/>
        <a:buChar char="u"/>
        <a:defRPr sz="2000" kern="1200">
          <a:solidFill>
            <a:srgbClr val="000090"/>
          </a:solidFill>
          <a:latin typeface="Arial"/>
          <a:ea typeface="ＭＳ Ｐゴシック" charset="0"/>
          <a:cs typeface="Arial"/>
        </a:defRPr>
      </a:lvl3pPr>
      <a:lvl4pPr marL="1143000" indent="-228600" algn="l" rtl="0" eaLnBrk="1" fontAlgn="base" hangingPunct="1">
        <a:spcBef>
          <a:spcPct val="20000"/>
        </a:spcBef>
        <a:spcAft>
          <a:spcPct val="0"/>
        </a:spcAft>
        <a:buClr>
          <a:schemeClr val="tx2"/>
        </a:buClr>
        <a:buSzPct val="100000"/>
        <a:buFont typeface="Wingdings" charset="2"/>
        <a:buChar char="§"/>
        <a:defRPr kern="1200">
          <a:solidFill>
            <a:srgbClr val="000090"/>
          </a:solidFill>
          <a:latin typeface="Arial"/>
          <a:ea typeface="ＭＳ Ｐゴシック" charset="0"/>
          <a:cs typeface="Arial"/>
        </a:defRPr>
      </a:lvl4pPr>
      <a:lvl5pPr marL="1462088" indent="-228600" algn="l" rtl="0" eaLnBrk="1" fontAlgn="base" hangingPunct="1">
        <a:spcBef>
          <a:spcPct val="20000"/>
        </a:spcBef>
        <a:spcAft>
          <a:spcPct val="0"/>
        </a:spcAft>
        <a:buClr>
          <a:schemeClr val="accent1"/>
        </a:buClr>
        <a:buSzPct val="100000"/>
        <a:buFont typeface="Symbol" charset="0"/>
        <a:buChar char=""/>
        <a:defRPr sz="1600" kern="1200">
          <a:solidFill>
            <a:srgbClr val="000090"/>
          </a:solidFill>
          <a:latin typeface="Arial"/>
          <a:ea typeface="ＭＳ Ｐゴシック" charset="0"/>
          <a:cs typeface="Arial"/>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wmf"/><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oleObject" Target="../embeddings/oleObject1.bin"/><Relationship Id="rId5" Type="http://schemas.openxmlformats.org/officeDocument/2006/relationships/image" Target="../media/image4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gif"/></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 Id="rId3" Type="http://schemas.openxmlformats.org/officeDocument/2006/relationships/image" Target="../media/image53.emf"/></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emf"/><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gif"/></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57" name="Rectangle 2"/>
          <p:cNvSpPr>
            <a:spLocks noGrp="1" noChangeArrowheads="1"/>
          </p:cNvSpPr>
          <p:nvPr>
            <p:ph type="ctrTitle"/>
          </p:nvPr>
        </p:nvSpPr>
        <p:spPr>
          <a:xfrm>
            <a:off x="251520" y="1773312"/>
            <a:ext cx="8383960" cy="1943720"/>
          </a:xfrm>
        </p:spPr>
        <p:txBody>
          <a:bodyPr>
            <a:normAutofit/>
          </a:bodyPr>
          <a:lstStyle/>
          <a:p>
            <a:pPr algn="l"/>
            <a:r>
              <a:rPr lang="en-US" altLang="ja-JP" sz="4000" dirty="0" smtClean="0">
                <a:cs typeface="Arial Black"/>
              </a:rPr>
              <a:t>The LHCf experiment </a:t>
            </a:r>
            <a:br>
              <a:rPr lang="en-US" altLang="ja-JP" sz="4000" dirty="0" smtClean="0">
                <a:cs typeface="Arial Black"/>
              </a:rPr>
            </a:br>
            <a:r>
              <a:rPr lang="en-US" altLang="ja-JP" sz="2400" dirty="0" smtClean="0">
                <a:cs typeface="Arial Black"/>
              </a:rPr>
              <a:t>Very forward photon &amp; neutron measurement</a:t>
            </a:r>
            <a:endParaRPr lang="en-US" altLang="ja-JP" sz="2400" dirty="0">
              <a:cs typeface="Arial Black"/>
            </a:endParaRPr>
          </a:p>
        </p:txBody>
      </p:sp>
      <p:sp>
        <p:nvSpPr>
          <p:cNvPr id="2051" name="Rectangle 3"/>
          <p:cNvSpPr>
            <a:spLocks noGrp="1" noChangeArrowheads="1"/>
          </p:cNvSpPr>
          <p:nvPr>
            <p:ph type="subTitle" idx="1"/>
          </p:nvPr>
        </p:nvSpPr>
        <p:spPr>
          <a:xfrm>
            <a:off x="179512" y="4077072"/>
            <a:ext cx="8352927" cy="1656184"/>
          </a:xfrm>
        </p:spPr>
        <p:txBody>
          <a:bodyPr>
            <a:normAutofit/>
          </a:bodyPr>
          <a:lstStyle/>
          <a:p>
            <a:pPr>
              <a:defRPr/>
            </a:pPr>
            <a:r>
              <a:rPr lang="en-US" altLang="ja-JP" sz="3200" dirty="0" smtClean="0">
                <a:solidFill>
                  <a:srgbClr val="000000"/>
                </a:solidFill>
                <a:latin typeface="Arial"/>
                <a:cs typeface="Arial"/>
              </a:rPr>
              <a:t>Hiroaki MENJO </a:t>
            </a:r>
            <a:r>
              <a:rPr lang="ja-JP" altLang="en-US" sz="3200" dirty="0" smtClean="0">
                <a:solidFill>
                  <a:srgbClr val="000000"/>
                </a:solidFill>
                <a:latin typeface="Arial"/>
                <a:cs typeface="Arial"/>
              </a:rPr>
              <a:t>　　</a:t>
            </a:r>
            <a:endParaRPr lang="en-US" altLang="ja-JP" sz="3200" dirty="0" smtClean="0">
              <a:solidFill>
                <a:srgbClr val="000000"/>
              </a:solidFill>
              <a:latin typeface="Arial"/>
              <a:cs typeface="Arial"/>
            </a:endParaRPr>
          </a:p>
          <a:p>
            <a:pPr>
              <a:spcBef>
                <a:spcPts val="0"/>
              </a:spcBef>
              <a:defRPr/>
            </a:pPr>
            <a:r>
              <a:rPr lang="en-US" altLang="ja-JP" dirty="0" smtClean="0">
                <a:solidFill>
                  <a:srgbClr val="000000"/>
                </a:solidFill>
                <a:latin typeface="Arial"/>
                <a:cs typeface="Arial"/>
              </a:rPr>
              <a:t>(KMI, Nagoya University, Japan)</a:t>
            </a:r>
          </a:p>
          <a:p>
            <a:pPr>
              <a:defRPr/>
            </a:pPr>
            <a:r>
              <a:rPr lang="en-US" altLang="ja-JP" dirty="0" smtClean="0">
                <a:solidFill>
                  <a:srgbClr val="000000"/>
                </a:solidFill>
                <a:latin typeface="Arial"/>
                <a:cs typeface="Arial"/>
              </a:rPr>
              <a:t>On behalf of the LHCf collaboration</a:t>
            </a:r>
          </a:p>
        </p:txBody>
      </p:sp>
      <p:pic>
        <p:nvPicPr>
          <p:cNvPr id="4" name="Picture 3" descr="KMI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4221088"/>
            <a:ext cx="1152128" cy="1134672"/>
          </a:xfrm>
          <a:prstGeom prst="rect">
            <a:avLst/>
          </a:prstGeom>
        </p:spPr>
      </p:pic>
      <p:sp>
        <p:nvSpPr>
          <p:cNvPr id="5" name="TextBox 4"/>
          <p:cNvSpPr txBox="1"/>
          <p:nvPr/>
        </p:nvSpPr>
        <p:spPr>
          <a:xfrm>
            <a:off x="1763688" y="6309320"/>
            <a:ext cx="5763816" cy="400110"/>
          </a:xfrm>
          <a:prstGeom prst="rect">
            <a:avLst/>
          </a:prstGeom>
          <a:noFill/>
        </p:spPr>
        <p:txBody>
          <a:bodyPr wrap="none" rtlCol="0">
            <a:spAutoFit/>
          </a:bodyPr>
          <a:lstStyle/>
          <a:p>
            <a:r>
              <a:rPr lang="en-US" i="1" dirty="0" smtClean="0">
                <a:solidFill>
                  <a:srgbClr val="000000"/>
                </a:solidFill>
              </a:rPr>
              <a:t>Mini-workshop, RIKEN,  03</a:t>
            </a:r>
            <a:r>
              <a:rPr lang="en-US" altLang="ja-JP" i="1" dirty="0" smtClean="0">
                <a:solidFill>
                  <a:srgbClr val="000000"/>
                </a:solidFill>
              </a:rPr>
              <a:t> Oct.</a:t>
            </a:r>
            <a:r>
              <a:rPr lang="en-US" i="1" dirty="0" smtClean="0">
                <a:solidFill>
                  <a:srgbClr val="000000"/>
                </a:solidFill>
              </a:rPr>
              <a:t> –  04 Oct. 2012</a:t>
            </a:r>
            <a:endParaRPr lang="en-US" i="1" dirty="0">
              <a:solidFill>
                <a:srgbClr val="000000"/>
              </a:solidFill>
            </a:endParaRPr>
          </a:p>
        </p:txBody>
      </p:sp>
      <p:pic>
        <p:nvPicPr>
          <p:cNvPr id="8"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6761" y="4005064"/>
            <a:ext cx="2086647" cy="1368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03455" y="764704"/>
            <a:ext cx="3456384" cy="3079540"/>
            <a:chOff x="4444152" y="1802676"/>
            <a:chExt cx="4088288" cy="3642548"/>
          </a:xfrm>
        </p:grpSpPr>
        <p:pic>
          <p:nvPicPr>
            <p:cNvPr id="24" name="Picture 3" descr="C:\Documents and Settings\sako\デスクトップ\USER\sako\Presentation\LHCf_Presentations\CERN_seminar_20110517\lhcf_aperture_100urad.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4152" y="1854003"/>
              <a:ext cx="3574188" cy="342511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グループ化 4096"/>
            <p:cNvGrpSpPr/>
            <p:nvPr/>
          </p:nvGrpSpPr>
          <p:grpSpPr>
            <a:xfrm>
              <a:off x="7380982" y="1802676"/>
              <a:ext cx="1151458" cy="3642548"/>
              <a:chOff x="7597006" y="1800123"/>
              <a:chExt cx="1151458" cy="3642548"/>
            </a:xfrm>
          </p:grpSpPr>
          <p:sp>
            <p:nvSpPr>
              <p:cNvPr id="28" name="正方形/長方形 35"/>
              <p:cNvSpPr/>
              <p:nvPr/>
            </p:nvSpPr>
            <p:spPr>
              <a:xfrm>
                <a:off x="7874318" y="1952764"/>
                <a:ext cx="874146" cy="3489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Group 1064"/>
              <p:cNvGrpSpPr>
                <a:grpSpLocks/>
              </p:cNvGrpSpPr>
              <p:nvPr/>
            </p:nvGrpSpPr>
            <p:grpSpPr bwMode="auto">
              <a:xfrm>
                <a:off x="7597006" y="1800123"/>
                <a:ext cx="791418" cy="3573093"/>
                <a:chOff x="264" y="1092"/>
                <a:chExt cx="600" cy="2690"/>
              </a:xfrm>
              <a:solidFill>
                <a:schemeClr val="bg1"/>
              </a:solidFill>
            </p:grpSpPr>
            <p:sp>
              <p:nvSpPr>
                <p:cNvPr id="30" name="Text Box 1046"/>
                <p:cNvSpPr txBox="1">
                  <a:spLocks noChangeArrowheads="1"/>
                </p:cNvSpPr>
                <p:nvPr/>
              </p:nvSpPr>
              <p:spPr bwMode="auto">
                <a:xfrm>
                  <a:off x="492" y="1092"/>
                  <a:ext cx="372" cy="3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t>η</a:t>
                  </a:r>
                </a:p>
              </p:txBody>
            </p:sp>
            <p:sp>
              <p:nvSpPr>
                <p:cNvPr id="31" name="Text Box 1048"/>
                <p:cNvSpPr txBox="1">
                  <a:spLocks noChangeArrowheads="1"/>
                </p:cNvSpPr>
                <p:nvPr/>
              </p:nvSpPr>
              <p:spPr bwMode="auto">
                <a:xfrm>
                  <a:off x="316" y="2640"/>
                  <a:ext cx="372" cy="3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t>∞</a:t>
                  </a:r>
                </a:p>
              </p:txBody>
            </p:sp>
            <p:sp>
              <p:nvSpPr>
                <p:cNvPr id="32" name="Text Box 1049"/>
                <p:cNvSpPr txBox="1">
                  <a:spLocks noChangeArrowheads="1"/>
                </p:cNvSpPr>
                <p:nvPr/>
              </p:nvSpPr>
              <p:spPr bwMode="auto">
                <a:xfrm>
                  <a:off x="264" y="1668"/>
                  <a:ext cx="410"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t>8.5</a:t>
                  </a:r>
                  <a:endParaRPr lang="en-US" altLang="ja-JP" sz="2000" dirty="0"/>
                </a:p>
              </p:txBody>
            </p:sp>
            <p:grpSp>
              <p:nvGrpSpPr>
                <p:cNvPr id="33" name="Group 1051"/>
                <p:cNvGrpSpPr>
                  <a:grpSpLocks/>
                </p:cNvGrpSpPr>
                <p:nvPr/>
              </p:nvGrpSpPr>
              <p:grpSpPr bwMode="auto">
                <a:xfrm>
                  <a:off x="636" y="1526"/>
                  <a:ext cx="144" cy="2256"/>
                  <a:chOff x="432" y="1862"/>
                  <a:chExt cx="144" cy="2256"/>
                </a:xfrm>
                <a:grpFill/>
              </p:grpSpPr>
              <p:grpSp>
                <p:nvGrpSpPr>
                  <p:cNvPr id="34" name="Group 1047"/>
                  <p:cNvGrpSpPr>
                    <a:grpSpLocks/>
                  </p:cNvGrpSpPr>
                  <p:nvPr/>
                </p:nvGrpSpPr>
                <p:grpSpPr bwMode="auto">
                  <a:xfrm>
                    <a:off x="432" y="1862"/>
                    <a:ext cx="144" cy="2256"/>
                    <a:chOff x="240" y="1862"/>
                    <a:chExt cx="144" cy="2256"/>
                  </a:xfrm>
                  <a:grpFill/>
                </p:grpSpPr>
                <p:sp>
                  <p:nvSpPr>
                    <p:cNvPr id="36" name="Line 1042"/>
                    <p:cNvSpPr>
                      <a:spLocks noChangeShapeType="1"/>
                    </p:cNvSpPr>
                    <p:nvPr/>
                  </p:nvSpPr>
                  <p:spPr bwMode="auto">
                    <a:xfrm flipV="1">
                      <a:off x="299" y="1862"/>
                      <a:ext cx="0" cy="2256"/>
                    </a:xfrm>
                    <a:prstGeom prst="line">
                      <a:avLst/>
                    </a:prstGeom>
                    <a:grpFill/>
                    <a:ln w="28575">
                      <a:solidFill>
                        <a:schemeClr val="tx1"/>
                      </a:solidFill>
                      <a:round/>
                      <a:headEnd/>
                      <a:tailEnd type="triangle" w="med" len="med"/>
                    </a:ln>
                    <a:extLst/>
                  </p:spPr>
                  <p:txBody>
                    <a:bodyPr/>
                    <a:lstStyle/>
                    <a:p>
                      <a:endParaRPr lang="ja-JP" altLang="en-US"/>
                    </a:p>
                  </p:txBody>
                </p:sp>
                <p:sp>
                  <p:nvSpPr>
                    <p:cNvPr id="37" name="Line 1045"/>
                    <p:cNvSpPr>
                      <a:spLocks noChangeShapeType="1"/>
                    </p:cNvSpPr>
                    <p:nvPr/>
                  </p:nvSpPr>
                  <p:spPr bwMode="auto">
                    <a:xfrm>
                      <a:off x="240" y="3168"/>
                      <a:ext cx="144" cy="0"/>
                    </a:xfrm>
                    <a:prstGeom prst="line">
                      <a:avLst/>
                    </a:prstGeom>
                    <a:grpFill/>
                    <a:ln w="9525">
                      <a:solidFill>
                        <a:schemeClr val="tx1"/>
                      </a:solidFill>
                      <a:round/>
                      <a:headEnd/>
                      <a:tailEnd/>
                    </a:ln>
                    <a:extLst/>
                  </p:spPr>
                  <p:txBody>
                    <a:bodyPr/>
                    <a:lstStyle/>
                    <a:p>
                      <a:endParaRPr lang="ja-JP" altLang="en-US"/>
                    </a:p>
                  </p:txBody>
                </p:sp>
              </p:grpSp>
              <p:sp>
                <p:nvSpPr>
                  <p:cNvPr id="35" name="Line 1050"/>
                  <p:cNvSpPr>
                    <a:spLocks noChangeShapeType="1"/>
                  </p:cNvSpPr>
                  <p:nvPr/>
                </p:nvSpPr>
                <p:spPr bwMode="auto">
                  <a:xfrm>
                    <a:off x="432" y="2166"/>
                    <a:ext cx="144" cy="0"/>
                  </a:xfrm>
                  <a:prstGeom prst="line">
                    <a:avLst/>
                  </a:prstGeom>
                  <a:grpFill/>
                  <a:ln w="9525">
                    <a:solidFill>
                      <a:schemeClr val="tx1"/>
                    </a:solidFill>
                    <a:round/>
                    <a:headEnd/>
                    <a:tailEnd/>
                  </a:ln>
                  <a:extLst/>
                </p:spPr>
                <p:txBody>
                  <a:bodyPr/>
                  <a:lstStyle/>
                  <a:p>
                    <a:endParaRPr lang="ja-JP" altLang="en-US"/>
                  </a:p>
                </p:txBody>
              </p:sp>
            </p:grpSp>
          </p:grpSp>
        </p:grpSp>
      </p:grpSp>
      <p:sp>
        <p:nvSpPr>
          <p:cNvPr id="21" name="Slide Number Placeholder 5"/>
          <p:cNvSpPr>
            <a:spLocks noGrp="1"/>
          </p:cNvSpPr>
          <p:nvPr>
            <p:ph type="sldNum" sz="quarter" idx="12"/>
          </p:nvPr>
        </p:nvSpPr>
        <p:spPr/>
        <p:txBody>
          <a:bodyPr/>
          <a:lstStyle/>
          <a:p>
            <a:fld id="{628BF2BA-B944-F342-9F45-2C6E0DA24622}" type="slidenum">
              <a:rPr lang="en-US" altLang="ja-JP"/>
              <a:pPr/>
              <a:t>10</a:t>
            </a:fld>
            <a:endParaRPr lang="en-US" altLang="ja-JP"/>
          </a:p>
        </p:txBody>
      </p:sp>
      <p:pic>
        <p:nvPicPr>
          <p:cNvPr id="77826" name="Picture 2" descr="C:\Documents and Settings\研究用\My Documents\LHCf\ppt\D論\公聴会\fig\psudorapidity_090314tmp.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3621088"/>
            <a:ext cx="7315200" cy="3236912"/>
          </a:xfrm>
          <a:prstGeom prst="rect">
            <a:avLst/>
          </a:prstGeom>
          <a:noFill/>
          <a:extLst>
            <a:ext uri="{909E8E84-426E-40dd-AFC4-6F175D3DCCD1}">
              <a14:hiddenFill xmlns:a14="http://schemas.microsoft.com/office/drawing/2010/main">
                <a:solidFill>
                  <a:srgbClr val="FFFFFF"/>
                </a:solidFill>
              </a14:hiddenFill>
            </a:ext>
          </a:extLst>
        </p:spPr>
      </p:pic>
      <p:sp>
        <p:nvSpPr>
          <p:cNvPr id="77827" name="AutoShape 3"/>
          <p:cNvSpPr>
            <a:spLocks noChangeArrowheads="1"/>
          </p:cNvSpPr>
          <p:nvPr/>
        </p:nvSpPr>
        <p:spPr bwMode="auto">
          <a:xfrm>
            <a:off x="107504" y="908720"/>
            <a:ext cx="5422380" cy="2448272"/>
          </a:xfrm>
          <a:prstGeom prst="roundRect">
            <a:avLst>
              <a:gd name="adj" fmla="val 1666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8" name="Rectangle 4"/>
          <p:cNvSpPr>
            <a:spLocks noGrp="1" noChangeArrowheads="1"/>
          </p:cNvSpPr>
          <p:nvPr>
            <p:ph type="title"/>
          </p:nvPr>
        </p:nvSpPr>
        <p:spPr>
          <a:xfrm>
            <a:off x="193675" y="155575"/>
            <a:ext cx="5026397" cy="503238"/>
          </a:xfrm>
        </p:spPr>
        <p:txBody>
          <a:bodyPr/>
          <a:lstStyle/>
          <a:p>
            <a:r>
              <a:rPr lang="en-US" altLang="ja-JP" dirty="0"/>
              <a:t>LHCf can measure</a:t>
            </a:r>
          </a:p>
        </p:txBody>
      </p:sp>
      <p:sp>
        <p:nvSpPr>
          <p:cNvPr id="77829" name="Text Box 5"/>
          <p:cNvSpPr txBox="1">
            <a:spLocks noChangeArrowheads="1"/>
          </p:cNvSpPr>
          <p:nvPr/>
        </p:nvSpPr>
        <p:spPr bwMode="auto">
          <a:xfrm>
            <a:off x="-861467" y="1160661"/>
            <a:ext cx="7305675" cy="59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altLang="ja-JP" b="1" dirty="0">
                <a:solidFill>
                  <a:srgbClr val="000099"/>
                </a:solidFill>
                <a:latin typeface="Calibri" charset="0"/>
              </a:rPr>
              <a:t>Energy spectra and </a:t>
            </a:r>
            <a:br>
              <a:rPr lang="en-US" altLang="ja-JP" b="1" dirty="0">
                <a:solidFill>
                  <a:srgbClr val="000099"/>
                </a:solidFill>
                <a:latin typeface="Calibri" charset="0"/>
              </a:rPr>
            </a:br>
            <a:r>
              <a:rPr lang="en-US" altLang="ja-JP" b="1" dirty="0">
                <a:solidFill>
                  <a:srgbClr val="000099"/>
                </a:solidFill>
                <a:latin typeface="Calibri" charset="0"/>
              </a:rPr>
              <a:t>Transverse momentum </a:t>
            </a:r>
            <a:r>
              <a:rPr lang="en-US" altLang="ja-JP" b="1" dirty="0" err="1" smtClean="0">
                <a:solidFill>
                  <a:srgbClr val="000099"/>
                </a:solidFill>
                <a:latin typeface="Calibri" charset="0"/>
              </a:rPr>
              <a:t>distbution</a:t>
            </a:r>
            <a:r>
              <a:rPr lang="en-US" altLang="ja-JP" b="1" dirty="0" smtClean="0">
                <a:solidFill>
                  <a:srgbClr val="000099"/>
                </a:solidFill>
                <a:latin typeface="Calibri" charset="0"/>
              </a:rPr>
              <a:t> </a:t>
            </a:r>
            <a:r>
              <a:rPr lang="en-US" altLang="ja-JP" b="1" dirty="0">
                <a:solidFill>
                  <a:srgbClr val="000099"/>
                </a:solidFill>
                <a:latin typeface="Calibri" charset="0"/>
              </a:rPr>
              <a:t>of </a:t>
            </a:r>
          </a:p>
        </p:txBody>
      </p:sp>
      <p:sp>
        <p:nvSpPr>
          <p:cNvPr id="77830" name="Text Box 6"/>
          <p:cNvSpPr txBox="1">
            <a:spLocks noChangeArrowheads="1"/>
          </p:cNvSpPr>
          <p:nvPr/>
        </p:nvSpPr>
        <p:spPr bwMode="auto">
          <a:xfrm>
            <a:off x="1331640" y="3356992"/>
            <a:ext cx="2855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a:latin typeface="Arial Black" charset="0"/>
              </a:rPr>
              <a:t> </a:t>
            </a:r>
            <a:r>
              <a:rPr lang="en-US" altLang="ja-JP" sz="2400" b="1" dirty="0">
                <a:solidFill>
                  <a:srgbClr val="000099"/>
                </a:solidFill>
                <a:latin typeface="Calibri" charset="0"/>
              </a:rPr>
              <a:t>Multiplicity@14TeV </a:t>
            </a:r>
          </a:p>
        </p:txBody>
      </p:sp>
      <p:sp>
        <p:nvSpPr>
          <p:cNvPr id="77831" name="Rectangle 7"/>
          <p:cNvSpPr>
            <a:spLocks noChangeArrowheads="1"/>
          </p:cNvSpPr>
          <p:nvPr/>
        </p:nvSpPr>
        <p:spPr bwMode="auto">
          <a:xfrm>
            <a:off x="5004048" y="3429000"/>
            <a:ext cx="277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dirty="0">
                <a:solidFill>
                  <a:srgbClr val="000099"/>
                </a:solidFill>
                <a:latin typeface="Calibri" charset="0"/>
              </a:rPr>
              <a:t>Energy Flux @14TeV</a:t>
            </a:r>
          </a:p>
        </p:txBody>
      </p:sp>
      <p:sp>
        <p:nvSpPr>
          <p:cNvPr id="77832" name="Text Box 8"/>
          <p:cNvSpPr txBox="1">
            <a:spLocks noChangeArrowheads="1"/>
          </p:cNvSpPr>
          <p:nvPr/>
        </p:nvSpPr>
        <p:spPr bwMode="auto">
          <a:xfrm>
            <a:off x="152400" y="5029200"/>
            <a:ext cx="285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i="1">
                <a:solidFill>
                  <a:srgbClr val="FF0000"/>
                </a:solidFill>
              </a:rPr>
              <a:t>Low multiplicity !! </a:t>
            </a:r>
          </a:p>
        </p:txBody>
      </p:sp>
      <p:sp>
        <p:nvSpPr>
          <p:cNvPr id="77833" name="Text Box 9"/>
          <p:cNvSpPr txBox="1">
            <a:spLocks noChangeArrowheads="1"/>
          </p:cNvSpPr>
          <p:nvPr/>
        </p:nvSpPr>
        <p:spPr bwMode="auto">
          <a:xfrm>
            <a:off x="6202363" y="4953000"/>
            <a:ext cx="2941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i="1">
                <a:solidFill>
                  <a:srgbClr val="FF0000"/>
                </a:solidFill>
              </a:rPr>
              <a:t>High energy flux !! </a:t>
            </a:r>
          </a:p>
        </p:txBody>
      </p:sp>
      <p:sp>
        <p:nvSpPr>
          <p:cNvPr id="77834" name="Text Box 10"/>
          <p:cNvSpPr txBox="1">
            <a:spLocks noChangeArrowheads="1"/>
          </p:cNvSpPr>
          <p:nvPr/>
        </p:nvSpPr>
        <p:spPr bwMode="auto">
          <a:xfrm>
            <a:off x="6457950" y="6521450"/>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a:t>simulated by DPMJET3</a:t>
            </a:r>
          </a:p>
        </p:txBody>
      </p:sp>
      <p:sp>
        <p:nvSpPr>
          <p:cNvPr id="77835" name="Text Box 11"/>
          <p:cNvSpPr txBox="1">
            <a:spLocks noChangeArrowheads="1"/>
          </p:cNvSpPr>
          <p:nvPr/>
        </p:nvSpPr>
        <p:spPr bwMode="auto">
          <a:xfrm>
            <a:off x="254546" y="1689869"/>
            <a:ext cx="5327099" cy="9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spcBef>
                <a:spcPct val="20000"/>
              </a:spcBef>
              <a:buFontTx/>
              <a:buChar char="•"/>
            </a:pPr>
            <a:r>
              <a:rPr lang="en-US" altLang="ja-JP" b="1" dirty="0">
                <a:solidFill>
                  <a:srgbClr val="000099"/>
                </a:solidFill>
                <a:latin typeface="Calibri" charset="0"/>
              </a:rPr>
              <a:t> Gamma-rays (E&gt;100GeV,dE/E&lt;5%)</a:t>
            </a:r>
          </a:p>
          <a:p>
            <a:pPr>
              <a:lnSpc>
                <a:spcPct val="80000"/>
              </a:lnSpc>
              <a:spcBef>
                <a:spcPct val="20000"/>
              </a:spcBef>
              <a:buFontTx/>
              <a:buChar char="•"/>
            </a:pPr>
            <a:r>
              <a:rPr lang="en-US" altLang="ja-JP" b="1" dirty="0">
                <a:solidFill>
                  <a:srgbClr val="000099"/>
                </a:solidFill>
                <a:latin typeface="Calibri" charset="0"/>
              </a:rPr>
              <a:t> Neutral Hadrons (E&gt;a few 100 </a:t>
            </a:r>
            <a:r>
              <a:rPr lang="en-US" altLang="ja-JP" b="1" dirty="0" err="1">
                <a:solidFill>
                  <a:srgbClr val="000099"/>
                </a:solidFill>
                <a:latin typeface="Calibri" charset="0"/>
              </a:rPr>
              <a:t>GeV</a:t>
            </a:r>
            <a:r>
              <a:rPr lang="en-US" altLang="ja-JP" b="1" dirty="0">
                <a:solidFill>
                  <a:srgbClr val="000099"/>
                </a:solidFill>
                <a:latin typeface="Calibri" charset="0"/>
              </a:rPr>
              <a:t>, </a:t>
            </a:r>
            <a:r>
              <a:rPr lang="en-US" altLang="ja-JP" b="1" dirty="0" err="1">
                <a:solidFill>
                  <a:srgbClr val="000099"/>
                </a:solidFill>
                <a:latin typeface="Calibri" charset="0"/>
              </a:rPr>
              <a:t>dE</a:t>
            </a:r>
            <a:r>
              <a:rPr lang="en-US" altLang="ja-JP" b="1" dirty="0">
                <a:solidFill>
                  <a:srgbClr val="000099"/>
                </a:solidFill>
                <a:latin typeface="Calibri" charset="0"/>
              </a:rPr>
              <a:t>/E~30%)</a:t>
            </a:r>
          </a:p>
          <a:p>
            <a:pPr>
              <a:lnSpc>
                <a:spcPct val="80000"/>
              </a:lnSpc>
              <a:spcBef>
                <a:spcPct val="20000"/>
              </a:spcBef>
              <a:buFontTx/>
              <a:buChar char="•"/>
            </a:pPr>
            <a:r>
              <a:rPr lang="en-US" altLang="ja-JP" b="1" dirty="0">
                <a:solidFill>
                  <a:srgbClr val="000099"/>
                </a:solidFill>
                <a:latin typeface="Calibri" charset="0"/>
              </a:rPr>
              <a:t> </a:t>
            </a:r>
            <a:r>
              <a:rPr lang="en-US" altLang="ja-JP" b="1" dirty="0" smtClean="0">
                <a:solidFill>
                  <a:srgbClr val="000099"/>
                </a:solidFill>
                <a:latin typeface="Calibri" charset="0"/>
              </a:rPr>
              <a:t>π</a:t>
            </a:r>
            <a:r>
              <a:rPr lang="en-US" altLang="ja-JP" b="1" baseline="30000" dirty="0" smtClean="0">
                <a:solidFill>
                  <a:srgbClr val="000099"/>
                </a:solidFill>
                <a:latin typeface="Calibri" charset="0"/>
              </a:rPr>
              <a:t>0</a:t>
            </a:r>
            <a:r>
              <a:rPr lang="en-US" altLang="ja-JP" b="1" dirty="0" smtClean="0">
                <a:solidFill>
                  <a:srgbClr val="000099"/>
                </a:solidFill>
                <a:latin typeface="Calibri" charset="0"/>
              </a:rPr>
              <a:t> (</a:t>
            </a:r>
            <a:r>
              <a:rPr lang="en-US" altLang="ja-JP" b="1" dirty="0">
                <a:solidFill>
                  <a:srgbClr val="000099"/>
                </a:solidFill>
                <a:latin typeface="Calibri" charset="0"/>
              </a:rPr>
              <a:t>E</a:t>
            </a:r>
            <a:r>
              <a:rPr lang="en-US" altLang="ja-JP" b="1" dirty="0" smtClean="0">
                <a:solidFill>
                  <a:srgbClr val="000099"/>
                </a:solidFill>
                <a:latin typeface="Calibri" charset="0"/>
              </a:rPr>
              <a:t>&gt;600GeV</a:t>
            </a:r>
            <a:r>
              <a:rPr lang="en-US" altLang="ja-JP" b="1" dirty="0">
                <a:solidFill>
                  <a:srgbClr val="000099"/>
                </a:solidFill>
                <a:latin typeface="Calibri" charset="0"/>
              </a:rPr>
              <a:t>, </a:t>
            </a:r>
            <a:r>
              <a:rPr lang="en-US" altLang="ja-JP" b="1" dirty="0" err="1">
                <a:solidFill>
                  <a:srgbClr val="000099"/>
                </a:solidFill>
                <a:latin typeface="Calibri" charset="0"/>
              </a:rPr>
              <a:t>dE</a:t>
            </a:r>
            <a:r>
              <a:rPr lang="en-US" altLang="ja-JP" b="1" dirty="0">
                <a:solidFill>
                  <a:srgbClr val="000099"/>
                </a:solidFill>
                <a:latin typeface="Calibri" charset="0"/>
              </a:rPr>
              <a:t>/E&lt;3%)</a:t>
            </a:r>
            <a:endParaRPr lang="en-US" altLang="ja-JP" sz="1800" dirty="0"/>
          </a:p>
        </p:txBody>
      </p:sp>
      <p:sp>
        <p:nvSpPr>
          <p:cNvPr id="77836" name="Text Box 12"/>
          <p:cNvSpPr txBox="1">
            <a:spLocks noChangeArrowheads="1"/>
          </p:cNvSpPr>
          <p:nvPr/>
        </p:nvSpPr>
        <p:spPr bwMode="auto">
          <a:xfrm>
            <a:off x="827584" y="2564904"/>
            <a:ext cx="45834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dirty="0">
                <a:solidFill>
                  <a:srgbClr val="000099"/>
                </a:solidFill>
                <a:latin typeface="Calibri" charset="0"/>
              </a:rPr>
              <a:t>at </a:t>
            </a:r>
            <a:r>
              <a:rPr lang="en-US" altLang="ja-JP" sz="2800" b="1" dirty="0" smtClean="0">
                <a:solidFill>
                  <a:srgbClr val="000099"/>
                </a:solidFill>
                <a:latin typeface="Calibri" charset="0"/>
              </a:rPr>
              <a:t>pseudo</a:t>
            </a:r>
            <a:r>
              <a:rPr lang="en-US" altLang="ja-JP" sz="2800" b="1" dirty="0">
                <a:solidFill>
                  <a:srgbClr val="000099"/>
                </a:solidFill>
                <a:latin typeface="Calibri" charset="0"/>
              </a:rPr>
              <a:t>-rapidity range &gt;8.4</a:t>
            </a:r>
          </a:p>
        </p:txBody>
      </p:sp>
      <p:sp>
        <p:nvSpPr>
          <p:cNvPr id="3" name="TextBox 2"/>
          <p:cNvSpPr txBox="1"/>
          <p:nvPr/>
        </p:nvSpPr>
        <p:spPr>
          <a:xfrm>
            <a:off x="5292080" y="332656"/>
            <a:ext cx="3187792" cy="707886"/>
          </a:xfrm>
          <a:prstGeom prst="rect">
            <a:avLst/>
          </a:prstGeom>
          <a:solidFill>
            <a:schemeClr val="bg1"/>
          </a:solidFill>
          <a:ln>
            <a:solidFill>
              <a:schemeClr val="tx1"/>
            </a:solidFill>
          </a:ln>
        </p:spPr>
        <p:txBody>
          <a:bodyPr wrap="none" rtlCol="0">
            <a:spAutoFit/>
          </a:bodyPr>
          <a:lstStyle/>
          <a:p>
            <a:r>
              <a:rPr lang="en-US" dirty="0" smtClean="0"/>
              <a:t>Front view of calorimeters </a:t>
            </a:r>
            <a:br>
              <a:rPr lang="en-US" dirty="0" smtClean="0"/>
            </a:br>
            <a:r>
              <a:rPr lang="en-US" dirty="0" smtClean="0"/>
              <a:t>@ 1</a:t>
            </a:r>
            <a:r>
              <a:rPr lang="en-US" altLang="ja-JP" dirty="0" smtClean="0"/>
              <a:t>00μrad </a:t>
            </a:r>
            <a:r>
              <a:rPr lang="en-US" altLang="ja-JP" dirty="0"/>
              <a:t>crossing angle</a:t>
            </a:r>
            <a:endParaRPr lang="en-US" dirty="0" smtClean="0"/>
          </a:p>
        </p:txBody>
      </p:sp>
      <p:cxnSp>
        <p:nvCxnSpPr>
          <p:cNvPr id="5" name="Straight Arrow Connector 4"/>
          <p:cNvCxnSpPr/>
          <p:nvPr/>
        </p:nvCxnSpPr>
        <p:spPr>
          <a:xfrm flipH="1">
            <a:off x="6444208" y="1340768"/>
            <a:ext cx="144016"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88224" y="1340768"/>
            <a:ext cx="144016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44208" y="1052736"/>
            <a:ext cx="1691789" cy="307777"/>
          </a:xfrm>
          <a:prstGeom prst="rect">
            <a:avLst/>
          </a:prstGeom>
          <a:noFill/>
        </p:spPr>
        <p:txBody>
          <a:bodyPr wrap="none" rtlCol="0">
            <a:spAutoFit/>
          </a:bodyPr>
          <a:lstStyle/>
          <a:p>
            <a:r>
              <a:rPr lang="en-US" sz="1400" dirty="0" smtClean="0"/>
              <a:t>beam pipe shadow</a:t>
            </a:r>
          </a:p>
        </p:txBody>
      </p:sp>
    </p:spTree>
    <p:extLst>
      <p:ext uri="{BB962C8B-B14F-4D97-AF65-F5344CB8AC3E}">
        <p14:creationId xmlns:p14="http://schemas.microsoft.com/office/powerpoint/2010/main" val="893858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5314AAED-9CCB-3943-BC0E-673B0F26DB64}" type="slidenum">
              <a:rPr lang="en-US" altLang="ja-JP"/>
              <a:pPr/>
              <a:t>11</a:t>
            </a:fld>
            <a:endParaRPr lang="en-US" altLang="ja-JP"/>
          </a:p>
        </p:txBody>
      </p:sp>
      <p:sp>
        <p:nvSpPr>
          <p:cNvPr id="24608" name="Rectangle 32"/>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460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38538"/>
            <a:ext cx="49530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5588"/>
            <a:ext cx="35210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r>
              <a:rPr lang="en-US" altLang="ja-JP" dirty="0"/>
              <a:t>LHCf can</a:t>
            </a:r>
          </a:p>
        </p:txBody>
      </p:sp>
      <p:pic>
        <p:nvPicPr>
          <p:cNvPr id="2459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82650"/>
            <a:ext cx="4419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Rectangle 24"/>
          <p:cNvSpPr>
            <a:spLocks noChangeArrowheads="1"/>
          </p:cNvSpPr>
          <p:nvPr/>
        </p:nvSpPr>
        <p:spPr bwMode="auto">
          <a:xfrm>
            <a:off x="152400" y="838200"/>
            <a:ext cx="3962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01" name="Rectangle 25"/>
          <p:cNvSpPr>
            <a:spLocks noChangeArrowheads="1"/>
          </p:cNvSpPr>
          <p:nvPr/>
        </p:nvSpPr>
        <p:spPr bwMode="auto">
          <a:xfrm>
            <a:off x="5105400" y="304800"/>
            <a:ext cx="3733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99" name="Text Box 23"/>
          <p:cNvSpPr txBox="1">
            <a:spLocks noChangeArrowheads="1"/>
          </p:cNvSpPr>
          <p:nvPr/>
        </p:nvSpPr>
        <p:spPr bwMode="auto">
          <a:xfrm>
            <a:off x="1676400" y="1538288"/>
            <a:ext cx="27432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800" b="1">
                <a:effectLst>
                  <a:outerShdw blurRad="38100" dist="38100" dir="2700000" algn="tl">
                    <a:srgbClr val="DDDDDD"/>
                  </a:outerShdw>
                </a:effectLst>
              </a:rPr>
              <a:t>Gamma-rays</a:t>
            </a:r>
          </a:p>
        </p:txBody>
      </p:sp>
      <p:sp>
        <p:nvSpPr>
          <p:cNvPr id="24602" name="Text Box 26"/>
          <p:cNvSpPr txBox="1">
            <a:spLocks noChangeArrowheads="1"/>
          </p:cNvSpPr>
          <p:nvPr/>
        </p:nvSpPr>
        <p:spPr bwMode="auto">
          <a:xfrm>
            <a:off x="5791200" y="282575"/>
            <a:ext cx="154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a:effectLst>
                  <a:outerShdw blurRad="38100" dist="38100" dir="2700000" algn="tl">
                    <a:srgbClr val="DDDDDD"/>
                  </a:outerShdw>
                </a:effectLst>
              </a:rPr>
              <a:t>Neutron</a:t>
            </a:r>
          </a:p>
        </p:txBody>
      </p:sp>
      <p:sp>
        <p:nvSpPr>
          <p:cNvPr id="24603" name="Text Box 27"/>
          <p:cNvSpPr txBox="1">
            <a:spLocks noChangeArrowheads="1"/>
          </p:cNvSpPr>
          <p:nvPr/>
        </p:nvSpPr>
        <p:spPr bwMode="auto">
          <a:xfrm>
            <a:off x="0" y="152400"/>
            <a:ext cx="525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400" u="sng">
                <a:solidFill>
                  <a:srgbClr val="003399"/>
                </a:solidFill>
                <a:latin typeface="Arial Black" charset="0"/>
              </a:rPr>
              <a:t>Expected spectra </a:t>
            </a:r>
          </a:p>
          <a:p>
            <a:r>
              <a:rPr lang="en-US" altLang="ja-JP" sz="2400" u="sng">
                <a:solidFill>
                  <a:srgbClr val="003399"/>
                </a:solidFill>
                <a:latin typeface="Arial Black" charset="0"/>
              </a:rPr>
              <a:t>by hadron interaction models </a:t>
            </a:r>
          </a:p>
          <a:p>
            <a:r>
              <a:rPr lang="en-US" altLang="ja-JP" sz="2400" u="sng">
                <a:solidFill>
                  <a:srgbClr val="003399"/>
                </a:solidFill>
                <a:latin typeface="Arial Black" charset="0"/>
              </a:rPr>
              <a:t>at 7TeV+7TeV</a:t>
            </a:r>
          </a:p>
        </p:txBody>
      </p:sp>
      <p:sp>
        <p:nvSpPr>
          <p:cNvPr id="24606" name="Rectangle 30"/>
          <p:cNvSpPr>
            <a:spLocks noChangeArrowheads="1"/>
          </p:cNvSpPr>
          <p:nvPr/>
        </p:nvSpPr>
        <p:spPr bwMode="auto">
          <a:xfrm>
            <a:off x="4191000" y="3581400"/>
            <a:ext cx="2514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07" name="Text Box 31"/>
          <p:cNvSpPr txBox="1">
            <a:spLocks noChangeArrowheads="1"/>
          </p:cNvSpPr>
          <p:nvPr/>
        </p:nvSpPr>
        <p:spPr bwMode="auto">
          <a:xfrm>
            <a:off x="5373688" y="5156200"/>
            <a:ext cx="72231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800">
                <a:effectLst>
                  <a:outerShdw blurRad="38100" dist="38100" dir="2700000" algn="tl">
                    <a:srgbClr val="DDDDDD"/>
                  </a:outerShdw>
                </a:effectLst>
                <a:latin typeface="Symbol" charset="0"/>
              </a:rPr>
              <a:t>p</a:t>
            </a:r>
            <a:r>
              <a:rPr lang="en-US" altLang="ja-JP" sz="3600" baseline="30000">
                <a:effectLst>
                  <a:outerShdw blurRad="38100" dist="38100" dir="2700000" algn="tl">
                    <a:srgbClr val="DDDDDD"/>
                  </a:outerShdw>
                </a:effectLst>
                <a:latin typeface="Arial Black" charset="0"/>
              </a:rPr>
              <a:t>0</a:t>
            </a:r>
          </a:p>
        </p:txBody>
      </p:sp>
      <p:sp>
        <p:nvSpPr>
          <p:cNvPr id="24609" name="Text Box 33"/>
          <p:cNvSpPr txBox="1">
            <a:spLocks noChangeArrowheads="1"/>
          </p:cNvSpPr>
          <p:nvPr/>
        </p:nvSpPr>
        <p:spPr bwMode="auto">
          <a:xfrm>
            <a:off x="152400" y="4800600"/>
            <a:ext cx="42021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Different interaction model gives </a:t>
            </a:r>
            <a:br>
              <a:rPr lang="en-US" altLang="ja-JP"/>
            </a:br>
            <a:r>
              <a:rPr lang="en-US" altLang="ja-JP"/>
              <a:t>different production spectra </a:t>
            </a:r>
          </a:p>
          <a:p>
            <a:r>
              <a:rPr lang="en-US" altLang="ja-JP"/>
              <a:t>in the forward region.</a:t>
            </a:r>
          </a:p>
          <a:p>
            <a:r>
              <a:rPr lang="en-US" altLang="ja-JP"/>
              <a:t>It means the LHCf can discriminate </a:t>
            </a:r>
          </a:p>
          <a:p>
            <a:r>
              <a:rPr lang="en-US" altLang="ja-JP"/>
              <a:t>the interaction models.</a:t>
            </a:r>
          </a:p>
        </p:txBody>
      </p:sp>
      <p:sp>
        <p:nvSpPr>
          <p:cNvPr id="3" name="TextBox 2"/>
          <p:cNvSpPr txBox="1"/>
          <p:nvPr/>
        </p:nvSpPr>
        <p:spPr>
          <a:xfrm>
            <a:off x="36190" y="6372036"/>
            <a:ext cx="4751834" cy="369332"/>
          </a:xfrm>
          <a:prstGeom prst="rect">
            <a:avLst/>
          </a:prstGeom>
          <a:noFill/>
        </p:spPr>
        <p:txBody>
          <a:bodyPr wrap="none" rtlCol="0">
            <a:spAutoFit/>
          </a:bodyPr>
          <a:lstStyle/>
          <a:p>
            <a:r>
              <a:rPr lang="en-US" sz="1800" dirty="0" smtClean="0"/>
              <a:t>(Note : Spectra of QGSJET1 &amp; 2 are wrong.)</a:t>
            </a:r>
            <a:endParaRPr lang="en-US" sz="1800" dirty="0"/>
          </a:p>
        </p:txBody>
      </p:sp>
    </p:spTree>
    <p:extLst>
      <p:ext uri="{BB962C8B-B14F-4D97-AF65-F5344CB8AC3E}">
        <p14:creationId xmlns:p14="http://schemas.microsoft.com/office/powerpoint/2010/main" val="41775085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908720"/>
            <a:ext cx="7344816" cy="5832648"/>
          </a:xfrm>
          <a:prstGeom prst="rect">
            <a:avLst/>
          </a:prstGeom>
          <a:solidFill>
            <a:srgbClr val="FFFFFF"/>
          </a:solidFill>
          <a:ln w="38100" cmpd="sng">
            <a:solidFill>
              <a:srgbClr val="000090"/>
            </a:solidFill>
          </a:ln>
          <a:effectLst>
            <a:glow rad="63500">
              <a:srgbClr val="000090">
                <a:alpha val="40000"/>
              </a:srgb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358849" y="836712"/>
            <a:ext cx="7021463" cy="5217442"/>
          </a:xfrm>
        </p:spPr>
        <p:txBody>
          <a:bodyPr/>
          <a:lstStyle/>
          <a:p>
            <a:pPr marL="0" indent="0">
              <a:buNone/>
            </a:pPr>
            <a:r>
              <a:rPr lang="en-US" altLang="ja-JP" i="1" dirty="0" smtClean="0"/>
              <a:t>2009</a:t>
            </a:r>
            <a:endParaRPr lang="en-US" altLang="ja-JP" i="1" dirty="0"/>
          </a:p>
          <a:p>
            <a:r>
              <a:rPr lang="en-US" altLang="ja-JP" sz="2000" dirty="0"/>
              <a:t> </a:t>
            </a:r>
            <a:r>
              <a:rPr lang="en-US" altLang="ja-JP" sz="2000" dirty="0" smtClean="0"/>
              <a:t>First full data taking with </a:t>
            </a:r>
            <a:r>
              <a:rPr lang="en-US" altLang="ja-JP" sz="2000" dirty="0"/>
              <a:t>√s = </a:t>
            </a:r>
            <a:r>
              <a:rPr lang="en-US" altLang="ja-JP" sz="2000" dirty="0" smtClean="0"/>
              <a:t>900 GeV  p-p collisions.</a:t>
            </a:r>
            <a:endParaRPr lang="en-US" altLang="ja-JP" sz="2000" dirty="0"/>
          </a:p>
          <a:p>
            <a:pPr marL="0" indent="0">
              <a:buNone/>
            </a:pPr>
            <a:r>
              <a:rPr lang="en-US" altLang="ja-JP" i="1" dirty="0"/>
              <a:t>2010</a:t>
            </a:r>
          </a:p>
          <a:p>
            <a:r>
              <a:rPr lang="en-US" sz="2000" dirty="0" smtClean="0"/>
              <a:t> Physics programs with </a:t>
            </a:r>
            <a:r>
              <a:rPr lang="en-US" altLang="ja-JP" sz="2000" dirty="0" smtClean="0"/>
              <a:t>√</a:t>
            </a:r>
            <a:r>
              <a:rPr lang="en-US" altLang="ja-JP" sz="2000" dirty="0"/>
              <a:t>s = </a:t>
            </a:r>
            <a:r>
              <a:rPr lang="en-US" altLang="ja-JP" sz="2000" dirty="0" smtClean="0"/>
              <a:t>900 GeV and</a:t>
            </a:r>
            <a:r>
              <a:rPr lang="en-US" altLang="ja-JP" sz="2000" dirty="0"/>
              <a:t> </a:t>
            </a:r>
            <a:r>
              <a:rPr lang="en-US" altLang="ja-JP" sz="2000" dirty="0" smtClean="0"/>
              <a:t/>
            </a:r>
            <a:br>
              <a:rPr lang="en-US" altLang="ja-JP" sz="2000" dirty="0" smtClean="0"/>
            </a:br>
            <a:r>
              <a:rPr lang="en-US" altLang="ja-JP" sz="2000" dirty="0" smtClean="0"/>
              <a:t> 7 TeV p-p collisions has been completed. </a:t>
            </a:r>
            <a:endParaRPr lang="en-US" sz="2000" dirty="0"/>
          </a:p>
          <a:p>
            <a:pPr marL="0" indent="0">
              <a:buNone/>
            </a:pPr>
            <a:r>
              <a:rPr lang="en-US" i="1" dirty="0" smtClean="0"/>
              <a:t>2012</a:t>
            </a:r>
          </a:p>
          <a:p>
            <a:r>
              <a:rPr lang="en-US" sz="2000" dirty="0" smtClean="0"/>
              <a:t>Upgrade the Arm1 detector. </a:t>
            </a:r>
          </a:p>
          <a:p>
            <a:r>
              <a:rPr lang="en-US" sz="2000" dirty="0" smtClean="0"/>
              <a:t>Calibration of detectors with beams at SPS (Aug.)</a:t>
            </a:r>
          </a:p>
          <a:p>
            <a:pPr marL="0" indent="0">
              <a:buNone/>
            </a:pPr>
            <a:r>
              <a:rPr lang="en-US" i="1" dirty="0"/>
              <a:t>2013</a:t>
            </a:r>
          </a:p>
          <a:p>
            <a:r>
              <a:rPr lang="en-US" sz="2000" dirty="0" smtClean="0"/>
              <a:t> Operation with p-Pb collisions (Nov.)</a:t>
            </a:r>
          </a:p>
          <a:p>
            <a:r>
              <a:rPr lang="en-US" sz="2000" dirty="0" smtClean="0"/>
              <a:t>Upgrade the Arm2 detector</a:t>
            </a:r>
            <a:endParaRPr lang="en-US" sz="2000" dirty="0"/>
          </a:p>
          <a:p>
            <a:pPr marL="0" indent="0">
              <a:buNone/>
            </a:pPr>
            <a:r>
              <a:rPr lang="en-US" i="1" dirty="0" smtClean="0"/>
              <a:t>2014 (2015?)</a:t>
            </a:r>
          </a:p>
          <a:p>
            <a:r>
              <a:rPr lang="en-US" sz="2000" dirty="0"/>
              <a:t> </a:t>
            </a:r>
            <a:r>
              <a:rPr lang="en-US" sz="2000" dirty="0" smtClean="0"/>
              <a:t>Operation with  </a:t>
            </a:r>
            <a:r>
              <a:rPr lang="en-US" altLang="ja-JP" sz="2000" dirty="0"/>
              <a:t>√s = </a:t>
            </a:r>
            <a:r>
              <a:rPr lang="en-US" altLang="ja-JP" sz="2000" dirty="0" smtClean="0"/>
              <a:t>14 TeV p-p collisions</a:t>
            </a:r>
          </a:p>
          <a:p>
            <a:pPr marL="0" indent="0">
              <a:buNone/>
            </a:pPr>
            <a:r>
              <a:rPr lang="en-US" altLang="ja-JP" i="1" dirty="0"/>
              <a:t>2015 ?</a:t>
            </a:r>
          </a:p>
          <a:p>
            <a:r>
              <a:rPr lang="en-US" altLang="ja-JP" sz="2000" dirty="0" smtClean="0"/>
              <a:t> Operation at </a:t>
            </a:r>
            <a:r>
              <a:rPr lang="en-US" altLang="ja-JP" sz="2000" dirty="0" smtClean="0"/>
              <a:t>RHIC</a:t>
            </a:r>
            <a:endParaRPr lang="en-US" altLang="ja-JP" sz="2000" dirty="0" smtClean="0"/>
          </a:p>
          <a:p>
            <a:pPr marL="0" indent="0">
              <a:buNone/>
            </a:pPr>
            <a:r>
              <a:rPr lang="en-US" altLang="ja-JP" sz="2000" dirty="0" smtClean="0"/>
              <a:t>  </a:t>
            </a:r>
            <a:endParaRPr lang="en-US" sz="2000" dirty="0"/>
          </a:p>
        </p:txBody>
      </p:sp>
      <p:sp>
        <p:nvSpPr>
          <p:cNvPr id="3" name="Title 2"/>
          <p:cNvSpPr>
            <a:spLocks noGrp="1"/>
          </p:cNvSpPr>
          <p:nvPr>
            <p:ph type="title"/>
          </p:nvPr>
        </p:nvSpPr>
        <p:spPr/>
        <p:txBody>
          <a:bodyPr/>
          <a:lstStyle/>
          <a:p>
            <a:r>
              <a:rPr lang="en-US" dirty="0" smtClean="0"/>
              <a:t>Status of the LHCf experiment</a:t>
            </a:r>
            <a:endParaRPr lang="en-US" dirty="0"/>
          </a:p>
        </p:txBody>
      </p:sp>
      <p:sp>
        <p:nvSpPr>
          <p:cNvPr id="10" name="Right Brace 9"/>
          <p:cNvSpPr/>
          <p:nvPr/>
        </p:nvSpPr>
        <p:spPr>
          <a:xfrm>
            <a:off x="5940152" y="4221088"/>
            <a:ext cx="360040" cy="2448272"/>
          </a:xfrm>
          <a:prstGeom prst="rightBrace">
            <a:avLst>
              <a:gd name="adj1" fmla="val 59641"/>
              <a:gd name="adj2" fmla="val 53376"/>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1" name="TextBox 10"/>
          <p:cNvSpPr txBox="1"/>
          <p:nvPr/>
        </p:nvSpPr>
        <p:spPr>
          <a:xfrm>
            <a:off x="6305536" y="4293096"/>
            <a:ext cx="2813591" cy="1077218"/>
          </a:xfrm>
          <a:prstGeom prst="rect">
            <a:avLst/>
          </a:prstGeom>
          <a:solidFill>
            <a:srgbClr val="FFFFFF"/>
          </a:solidFill>
        </p:spPr>
        <p:txBody>
          <a:bodyPr wrap="none" rtlCol="0">
            <a:spAutoFit/>
          </a:bodyPr>
          <a:lstStyle/>
          <a:p>
            <a:r>
              <a:rPr lang="en-US" sz="2400" u="sng" dirty="0" smtClean="0"/>
              <a:t>Future operations</a:t>
            </a:r>
          </a:p>
          <a:p>
            <a:pPr marL="342900" indent="-342900">
              <a:buFont typeface="Arial"/>
              <a:buChar char="•"/>
            </a:pPr>
            <a:r>
              <a:rPr lang="en-US" i="1" dirty="0" smtClean="0"/>
              <a:t>Nuclear effect </a:t>
            </a:r>
          </a:p>
          <a:p>
            <a:pPr marL="342900" indent="-342900">
              <a:buFont typeface="Arial"/>
              <a:buChar char="•"/>
            </a:pPr>
            <a:r>
              <a:rPr lang="en-US" i="1" dirty="0" smtClean="0"/>
              <a:t>Energy dependency </a:t>
            </a:r>
          </a:p>
        </p:txBody>
      </p:sp>
      <p:sp>
        <p:nvSpPr>
          <p:cNvPr id="12" name="Right Brace 11"/>
          <p:cNvSpPr/>
          <p:nvPr/>
        </p:nvSpPr>
        <p:spPr>
          <a:xfrm>
            <a:off x="5652120" y="1916832"/>
            <a:ext cx="360040" cy="1008112"/>
          </a:xfrm>
          <a:prstGeom prst="rightBrace">
            <a:avLst>
              <a:gd name="adj1" fmla="val 59641"/>
              <a:gd name="adj2" fmla="val 5337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3" name="TextBox 12"/>
          <p:cNvSpPr txBox="1"/>
          <p:nvPr/>
        </p:nvSpPr>
        <p:spPr>
          <a:xfrm>
            <a:off x="6084168" y="1844824"/>
            <a:ext cx="3082895" cy="1384995"/>
          </a:xfrm>
          <a:prstGeom prst="rect">
            <a:avLst/>
          </a:prstGeom>
          <a:solidFill>
            <a:srgbClr val="FFFFFF"/>
          </a:solidFill>
        </p:spPr>
        <p:txBody>
          <a:bodyPr wrap="none" rtlCol="0">
            <a:spAutoFit/>
          </a:bodyPr>
          <a:lstStyle/>
          <a:p>
            <a:r>
              <a:rPr lang="en-US" sz="2400" u="sng" dirty="0" smtClean="0"/>
              <a:t>Phase I operation.</a:t>
            </a:r>
          </a:p>
          <a:p>
            <a:pPr marL="342900" indent="-342900">
              <a:buFont typeface="Arial"/>
              <a:buChar char="•"/>
            </a:pPr>
            <a:r>
              <a:rPr lang="en-US" i="1" dirty="0" smtClean="0"/>
              <a:t>Forward Photons</a:t>
            </a:r>
          </a:p>
          <a:p>
            <a:pPr marL="342900" indent="-342900">
              <a:buFont typeface="Arial"/>
              <a:buChar char="•"/>
            </a:pPr>
            <a:r>
              <a:rPr lang="en-US" i="1" dirty="0" smtClean="0"/>
              <a:t>Forward π</a:t>
            </a:r>
            <a:r>
              <a:rPr lang="en-US" i="1" baseline="30000" dirty="0" smtClean="0"/>
              <a:t>0</a:t>
            </a:r>
            <a:endParaRPr lang="en-US" i="1" baseline="30000" dirty="0"/>
          </a:p>
          <a:p>
            <a:pPr marL="342900" indent="-342900">
              <a:buFont typeface="Arial"/>
              <a:buChar char="•"/>
            </a:pPr>
            <a:r>
              <a:rPr lang="en-US" i="1" dirty="0" smtClean="0"/>
              <a:t>(Neutrons, </a:t>
            </a:r>
            <a:r>
              <a:rPr lang="en-US" i="1" dirty="0" err="1" smtClean="0"/>
              <a:t>Keons</a:t>
            </a:r>
            <a:r>
              <a:rPr lang="en-US" i="1" dirty="0" smtClean="0"/>
              <a:t> etc.)</a:t>
            </a:r>
          </a:p>
        </p:txBody>
      </p:sp>
    </p:spTree>
    <p:extLst>
      <p:ext uri="{BB962C8B-B14F-4D97-AF65-F5344CB8AC3E}">
        <p14:creationId xmlns:p14="http://schemas.microsoft.com/office/powerpoint/2010/main" val="5555375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6" name="Picture 8" descr="C:\Documents and Settings\研究用\My Documents\LHCf\ppt\Conference\JPS\JPS10Autumn\ph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94862"/>
            <a:ext cx="5616624" cy="37631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1"/>
          <p:cNvGrpSpPr>
            <a:grpSpLocks/>
          </p:cNvGrpSpPr>
          <p:nvPr/>
        </p:nvGrpSpPr>
        <p:grpSpPr bwMode="auto">
          <a:xfrm>
            <a:off x="3930278" y="116632"/>
            <a:ext cx="5022850" cy="3749675"/>
            <a:chOff x="2596" y="1958"/>
            <a:chExt cx="3164" cy="2362"/>
          </a:xfrm>
        </p:grpSpPr>
        <p:pic>
          <p:nvPicPr>
            <p:cNvPr id="8" name="Picture 9" descr="C:\Documents and Settings\研究用\My Documents\LHCf\ppt\Conference\WISH2010\img_0027_mid.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 y="1958"/>
              <a:ext cx="3164" cy="2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
            <p:cNvSpPr txBox="1">
              <a:spLocks noChangeArrowheads="1"/>
            </p:cNvSpPr>
            <p:nvPr/>
          </p:nvSpPr>
          <p:spPr bwMode="auto">
            <a:xfrm>
              <a:off x="2683" y="2003"/>
              <a:ext cx="29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a:solidFill>
                    <a:schemeClr val="bg1"/>
                  </a:solidFill>
                  <a:latin typeface="Monotype Corsiva" charset="0"/>
                </a:rPr>
                <a:t>Dec. 2009 in the LHCf control room</a:t>
              </a:r>
            </a:p>
          </p:txBody>
        </p:sp>
      </p:grpSp>
      <p:sp>
        <p:nvSpPr>
          <p:cNvPr id="3" name="Subtitle 2"/>
          <p:cNvSpPr>
            <a:spLocks noGrp="1"/>
          </p:cNvSpPr>
          <p:nvPr>
            <p:ph type="subTitle" idx="1"/>
          </p:nvPr>
        </p:nvSpPr>
        <p:spPr>
          <a:xfrm>
            <a:off x="-972616" y="332656"/>
            <a:ext cx="6192688" cy="2088232"/>
          </a:xfrm>
        </p:spPr>
        <p:txBody>
          <a:bodyPr>
            <a:normAutofit/>
          </a:bodyPr>
          <a:lstStyle/>
          <a:p>
            <a:r>
              <a:rPr lang="en-US" sz="4800" dirty="0">
                <a:solidFill>
                  <a:srgbClr val="000000"/>
                </a:solidFill>
                <a:latin typeface="Arial Black"/>
                <a:cs typeface="Britannic Bold"/>
              </a:rPr>
              <a:t>Operation</a:t>
            </a:r>
          </a:p>
        </p:txBody>
      </p:sp>
    </p:spTree>
    <p:extLst>
      <p:ext uri="{BB962C8B-B14F-4D97-AF65-F5344CB8AC3E}">
        <p14:creationId xmlns:p14="http://schemas.microsoft.com/office/powerpoint/2010/main" val="4125813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taking in 2010</a:t>
            </a:r>
            <a:endParaRPr lang="en-US" dirty="0"/>
          </a:p>
        </p:txBody>
      </p:sp>
      <p:pic>
        <p:nvPicPr>
          <p:cNvPr id="6" name="Picture 5"/>
          <p:cNvPicPr>
            <a:picLocks noChangeAspect="1"/>
          </p:cNvPicPr>
          <p:nvPr/>
        </p:nvPicPr>
        <p:blipFill>
          <a:blip r:embed="rId2"/>
          <a:stretch>
            <a:fillRect/>
          </a:stretch>
        </p:blipFill>
        <p:spPr>
          <a:xfrm>
            <a:off x="3919617" y="908720"/>
            <a:ext cx="5252976" cy="2471989"/>
          </a:xfrm>
          <a:prstGeom prst="rect">
            <a:avLst/>
          </a:prstGeom>
        </p:spPr>
      </p:pic>
      <p:sp>
        <p:nvSpPr>
          <p:cNvPr id="7" name="Text Box 4"/>
          <p:cNvSpPr txBox="1">
            <a:spLocks noChangeArrowheads="1"/>
          </p:cNvSpPr>
          <p:nvPr/>
        </p:nvSpPr>
        <p:spPr bwMode="auto">
          <a:xfrm>
            <a:off x="179512" y="861680"/>
            <a:ext cx="309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u="sng" dirty="0">
                <a:effectLst>
                  <a:outerShdw blurRad="38100" dist="38100" dir="2700000" algn="tl">
                    <a:srgbClr val="DDDDDD"/>
                  </a:outerShdw>
                </a:effectLst>
              </a:rPr>
              <a:t>At 450GeV+450GeV </a:t>
            </a:r>
          </a:p>
        </p:txBody>
      </p:sp>
      <p:sp>
        <p:nvSpPr>
          <p:cNvPr id="8" name="Text Box 5"/>
          <p:cNvSpPr txBox="1">
            <a:spLocks noChangeArrowheads="1"/>
          </p:cNvSpPr>
          <p:nvPr/>
        </p:nvSpPr>
        <p:spPr bwMode="auto">
          <a:xfrm>
            <a:off x="179512" y="1293728"/>
            <a:ext cx="437576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smtClean="0"/>
              <a:t>02 </a:t>
            </a:r>
            <a:r>
              <a:rPr lang="en-US" altLang="ja-JP" dirty="0"/>
              <a:t>May – 27 May in 2010 </a:t>
            </a:r>
          </a:p>
          <a:p>
            <a:r>
              <a:rPr lang="en-US" altLang="ja-JP" dirty="0"/>
              <a:t>       ~15 hours for physics  </a:t>
            </a:r>
          </a:p>
          <a:p>
            <a:r>
              <a:rPr lang="en-US" altLang="ja-JP" dirty="0"/>
              <a:t>       ~44,000 and  ~63,000 </a:t>
            </a:r>
            <a:r>
              <a:rPr lang="en-US" altLang="ja-JP" dirty="0" smtClean="0"/>
              <a:t/>
            </a:r>
            <a:br>
              <a:rPr lang="en-US" altLang="ja-JP" dirty="0" smtClean="0"/>
            </a:br>
            <a:r>
              <a:rPr lang="en-US" altLang="ja-JP" dirty="0" smtClean="0"/>
              <a:t>      shower </a:t>
            </a:r>
            <a:r>
              <a:rPr lang="en-US" altLang="ja-JP" dirty="0"/>
              <a:t>events in Arm1 and Arm2 </a:t>
            </a:r>
          </a:p>
          <a:p>
            <a:r>
              <a:rPr lang="en-US" altLang="ja-JP" dirty="0"/>
              <a:t>           </a:t>
            </a:r>
          </a:p>
        </p:txBody>
      </p:sp>
      <p:sp>
        <p:nvSpPr>
          <p:cNvPr id="9" name="Text Box 8"/>
          <p:cNvSpPr txBox="1">
            <a:spLocks noChangeArrowheads="1"/>
          </p:cNvSpPr>
          <p:nvPr/>
        </p:nvSpPr>
        <p:spPr bwMode="auto">
          <a:xfrm>
            <a:off x="179512" y="2827784"/>
            <a:ext cx="281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u="sng" dirty="0">
                <a:effectLst>
                  <a:outerShdw blurRad="38100" dist="38100" dir="2700000" algn="tl">
                    <a:srgbClr val="DDDDDD"/>
                  </a:outerShdw>
                </a:effectLst>
              </a:rPr>
              <a:t>At 3.5TeV+3.5TeV</a:t>
            </a:r>
            <a:r>
              <a:rPr lang="en-US" altLang="ja-JP" sz="2400" u="sng" dirty="0"/>
              <a:t> </a:t>
            </a:r>
          </a:p>
        </p:txBody>
      </p:sp>
      <p:sp>
        <p:nvSpPr>
          <p:cNvPr id="10" name="Text Box 9"/>
          <p:cNvSpPr txBox="1">
            <a:spLocks noChangeArrowheads="1"/>
          </p:cNvSpPr>
          <p:nvPr/>
        </p:nvSpPr>
        <p:spPr bwMode="auto">
          <a:xfrm>
            <a:off x="179512" y="3257689"/>
            <a:ext cx="75008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dirty="0"/>
              <a:t> </a:t>
            </a:r>
            <a:r>
              <a:rPr lang="en-US" altLang="ja-JP" dirty="0" smtClean="0"/>
              <a:t>30 </a:t>
            </a:r>
            <a:r>
              <a:rPr lang="en-US" altLang="ja-JP" dirty="0"/>
              <a:t>Mar. – 19 July in 2010 </a:t>
            </a:r>
          </a:p>
          <a:p>
            <a:r>
              <a:rPr lang="en-US" altLang="ja-JP" dirty="0"/>
              <a:t>       ~ 150 hours for physics with several </a:t>
            </a:r>
            <a:r>
              <a:rPr lang="en-US" altLang="ja-JP" dirty="0" smtClean="0"/>
              <a:t>setup</a:t>
            </a:r>
            <a:br>
              <a:rPr lang="en-US" altLang="ja-JP" dirty="0" smtClean="0"/>
            </a:br>
            <a:r>
              <a:rPr lang="ja-JP" altLang="en-US" dirty="0" smtClean="0"/>
              <a:t>　　　</a:t>
            </a:r>
            <a:r>
              <a:rPr lang="en-US" altLang="ja-JP" dirty="0" smtClean="0"/>
              <a:t>With zero crossing angle and with 100μrad crossing angle.</a:t>
            </a:r>
            <a:endParaRPr lang="en-US" altLang="ja-JP" dirty="0"/>
          </a:p>
          <a:p>
            <a:r>
              <a:rPr lang="en-US" altLang="ja-JP" dirty="0"/>
              <a:t>       ~2x10</a:t>
            </a:r>
            <a:r>
              <a:rPr lang="en-US" altLang="ja-JP" baseline="30000" dirty="0"/>
              <a:t>8</a:t>
            </a:r>
            <a:r>
              <a:rPr lang="en-US" altLang="ja-JP" dirty="0"/>
              <a:t> and ~2x10</a:t>
            </a:r>
            <a:r>
              <a:rPr lang="en-US" altLang="ja-JP" baseline="30000" dirty="0"/>
              <a:t>8</a:t>
            </a:r>
            <a:r>
              <a:rPr lang="en-US" altLang="ja-JP" dirty="0"/>
              <a:t> shower events in Arm1 and Arm2 </a:t>
            </a:r>
          </a:p>
        </p:txBody>
      </p:sp>
      <p:sp>
        <p:nvSpPr>
          <p:cNvPr id="11" name="TextBox 10"/>
          <p:cNvSpPr txBox="1"/>
          <p:nvPr/>
        </p:nvSpPr>
        <p:spPr>
          <a:xfrm>
            <a:off x="4710840" y="836712"/>
            <a:ext cx="3677584" cy="400110"/>
          </a:xfrm>
          <a:prstGeom prst="rect">
            <a:avLst/>
          </a:prstGeom>
          <a:noFill/>
        </p:spPr>
        <p:txBody>
          <a:bodyPr wrap="none" rtlCol="0">
            <a:spAutoFit/>
          </a:bodyPr>
          <a:lstStyle/>
          <a:p>
            <a:r>
              <a:rPr lang="en-US" dirty="0" smtClean="0"/>
              <a:t>Int. number of recorded events</a:t>
            </a:r>
            <a:endParaRPr lang="en-US" dirty="0"/>
          </a:p>
        </p:txBody>
      </p:sp>
      <p:sp>
        <p:nvSpPr>
          <p:cNvPr id="12" name="TextBox 11"/>
          <p:cNvSpPr txBox="1"/>
          <p:nvPr/>
        </p:nvSpPr>
        <p:spPr>
          <a:xfrm>
            <a:off x="3923928" y="1239143"/>
            <a:ext cx="641121" cy="461665"/>
          </a:xfrm>
          <a:prstGeom prst="rect">
            <a:avLst/>
          </a:prstGeom>
          <a:noFill/>
        </p:spPr>
        <p:txBody>
          <a:bodyPr wrap="none" rtlCol="0">
            <a:spAutoFit/>
          </a:bodyPr>
          <a:lstStyle/>
          <a:p>
            <a:r>
              <a:rPr lang="en-US" sz="2400" dirty="0" smtClean="0"/>
              <a:t>10</a:t>
            </a:r>
            <a:r>
              <a:rPr lang="en-US" sz="2400" baseline="30000" dirty="0" smtClean="0"/>
              <a:t>8</a:t>
            </a:r>
            <a:endParaRPr lang="en-US" sz="2400" baseline="30000" dirty="0"/>
          </a:p>
        </p:txBody>
      </p:sp>
      <p:sp>
        <p:nvSpPr>
          <p:cNvPr id="13" name="TextBox 12"/>
          <p:cNvSpPr txBox="1"/>
          <p:nvPr/>
        </p:nvSpPr>
        <p:spPr>
          <a:xfrm>
            <a:off x="6876256" y="1916832"/>
            <a:ext cx="456717" cy="400110"/>
          </a:xfrm>
          <a:prstGeom prst="rect">
            <a:avLst/>
          </a:prstGeom>
          <a:noFill/>
        </p:spPr>
        <p:txBody>
          <a:bodyPr wrap="none" rtlCol="0">
            <a:spAutoFit/>
          </a:bodyPr>
          <a:lstStyle/>
          <a:p>
            <a:r>
              <a:rPr lang="en-US" dirty="0" smtClean="0"/>
              <a:t>π</a:t>
            </a:r>
            <a:r>
              <a:rPr lang="en-US" baseline="30000" dirty="0" smtClean="0"/>
              <a:t>0</a:t>
            </a:r>
            <a:endParaRPr lang="en-US" baseline="30000" dirty="0"/>
          </a:p>
        </p:txBody>
      </p:sp>
      <p:sp>
        <p:nvSpPr>
          <p:cNvPr id="14" name="TextBox 13"/>
          <p:cNvSpPr txBox="1"/>
          <p:nvPr/>
        </p:nvSpPr>
        <p:spPr>
          <a:xfrm>
            <a:off x="5508104" y="1156682"/>
            <a:ext cx="1396561" cy="400110"/>
          </a:xfrm>
          <a:prstGeom prst="rect">
            <a:avLst/>
          </a:prstGeom>
          <a:noFill/>
        </p:spPr>
        <p:txBody>
          <a:bodyPr wrap="none" rtlCol="0">
            <a:spAutoFit/>
          </a:bodyPr>
          <a:lstStyle/>
          <a:p>
            <a:r>
              <a:rPr lang="en-US" dirty="0" smtClean="0"/>
              <a:t>Showering</a:t>
            </a:r>
            <a:endParaRPr lang="en-US" dirty="0"/>
          </a:p>
        </p:txBody>
      </p:sp>
      <p:sp>
        <p:nvSpPr>
          <p:cNvPr id="15" name="TextBox 14"/>
          <p:cNvSpPr txBox="1"/>
          <p:nvPr/>
        </p:nvSpPr>
        <p:spPr>
          <a:xfrm>
            <a:off x="2915816" y="4725144"/>
            <a:ext cx="2223110" cy="400110"/>
          </a:xfrm>
          <a:prstGeom prst="rect">
            <a:avLst/>
          </a:prstGeom>
          <a:noFill/>
        </p:spPr>
        <p:txBody>
          <a:bodyPr wrap="none" rtlCol="0">
            <a:spAutoFit/>
          </a:bodyPr>
          <a:lstStyle/>
          <a:p>
            <a:r>
              <a:rPr lang="en-US" u="sng" dirty="0" smtClean="0"/>
              <a:t>DAQ specification </a:t>
            </a:r>
            <a:endParaRPr lang="en-US" u="sng" dirty="0"/>
          </a:p>
        </p:txBody>
      </p:sp>
      <p:graphicFrame>
        <p:nvGraphicFramePr>
          <p:cNvPr id="16" name="Table 15"/>
          <p:cNvGraphicFramePr>
            <a:graphicFrameLocks noGrp="1"/>
          </p:cNvGraphicFramePr>
          <p:nvPr>
            <p:extLst>
              <p:ext uri="{D42A27DB-BD31-4B8C-83A1-F6EECF244321}">
                <p14:modId xmlns:p14="http://schemas.microsoft.com/office/powerpoint/2010/main" val="3500027240"/>
              </p:ext>
            </p:extLst>
          </p:nvPr>
        </p:nvGraphicFramePr>
        <p:xfrm>
          <a:off x="683568" y="5215592"/>
          <a:ext cx="7632848" cy="1381760"/>
        </p:xfrm>
        <a:graphic>
          <a:graphicData uri="http://schemas.openxmlformats.org/drawingml/2006/table">
            <a:tbl>
              <a:tblPr firstRow="1" bandRow="1">
                <a:tableStyleId>{2D5ABB26-0587-4C30-8999-92F81FD0307C}</a:tableStyleId>
              </a:tblPr>
              <a:tblGrid>
                <a:gridCol w="2016224"/>
                <a:gridCol w="5616624"/>
              </a:tblGrid>
              <a:tr h="370840">
                <a:tc>
                  <a:txBody>
                    <a:bodyPr/>
                    <a:lstStyle/>
                    <a:p>
                      <a:r>
                        <a:rPr lang="en-US" dirty="0" smtClean="0">
                          <a:latin typeface="Arial"/>
                          <a:cs typeface="Arial"/>
                        </a:rPr>
                        <a:t>Max.</a:t>
                      </a:r>
                      <a:r>
                        <a:rPr lang="en-US" baseline="0" dirty="0" smtClean="0">
                          <a:latin typeface="Arial"/>
                          <a:cs typeface="Arial"/>
                        </a:rPr>
                        <a:t> DAQ rate </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latin typeface="Arial"/>
                          <a:cs typeface="Arial"/>
                        </a:rPr>
                        <a:t>1000 Hz (Arm1), 800 Hz (Arm2)</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Arial"/>
                          <a:cs typeface="Arial"/>
                        </a:rPr>
                        <a:t>Trigger</a:t>
                      </a:r>
                      <a:r>
                        <a:rPr lang="en-US" baseline="0" dirty="0" smtClean="0">
                          <a:latin typeface="Arial"/>
                          <a:cs typeface="Arial"/>
                        </a:rPr>
                        <a:t> </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buFontTx/>
                        <a:buNone/>
                      </a:pPr>
                      <a:r>
                        <a:rPr lang="en-US" baseline="0" dirty="0" smtClean="0">
                          <a:latin typeface="Arial"/>
                          <a:cs typeface="Arial"/>
                        </a:rPr>
                        <a:t>Any 3 successive layers </a:t>
                      </a:r>
                      <a:r>
                        <a:rPr lang="en-US" baseline="0" dirty="0" err="1" smtClean="0">
                          <a:latin typeface="Arial"/>
                          <a:cs typeface="Arial"/>
                        </a:rPr>
                        <a:t>dE</a:t>
                      </a:r>
                      <a:r>
                        <a:rPr lang="en-US" baseline="0" dirty="0" smtClean="0">
                          <a:latin typeface="Arial"/>
                          <a:cs typeface="Arial"/>
                        </a:rPr>
                        <a:t> &gt; </a:t>
                      </a:r>
                      <a:r>
                        <a:rPr lang="en-US" baseline="0" dirty="0" err="1" smtClean="0">
                          <a:latin typeface="Arial"/>
                          <a:cs typeface="Arial"/>
                        </a:rPr>
                        <a:t>dE</a:t>
                      </a:r>
                      <a:r>
                        <a:rPr lang="en-US" baseline="-25000" dirty="0" err="1" smtClean="0">
                          <a:latin typeface="Arial"/>
                          <a:cs typeface="Arial"/>
                        </a:rPr>
                        <a:t>th</a:t>
                      </a:r>
                      <a:r>
                        <a:rPr lang="en-US" baseline="-25000" dirty="0" smtClean="0">
                          <a:latin typeface="Arial"/>
                          <a:cs typeface="Arial"/>
                        </a:rPr>
                        <a:t> </a:t>
                      </a:r>
                      <a:r>
                        <a:rPr lang="en-US" baseline="0" dirty="0" smtClean="0">
                          <a:latin typeface="Arial"/>
                          <a:cs typeface="Arial"/>
                        </a:rPr>
                        <a:t>(Shower events.)</a:t>
                      </a:r>
                      <a:endParaRPr lang="en-US" baseline="-250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Arial"/>
                          <a:cs typeface="Arial"/>
                        </a:rPr>
                        <a:t>Trigger Efficiency</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latin typeface="Arial"/>
                          <a:cs typeface="Arial"/>
                        </a:rPr>
                        <a:t>100% for 50GeV photons</a:t>
                      </a:r>
                      <a:r>
                        <a:rPr lang="en-US" baseline="0" dirty="0" smtClean="0">
                          <a:latin typeface="Arial"/>
                          <a:cs typeface="Arial"/>
                        </a:rPr>
                        <a:t> @ normal gain mode</a:t>
                      </a:r>
                    </a:p>
                    <a:p>
                      <a:r>
                        <a:rPr lang="en-US" baseline="0" dirty="0" smtClean="0">
                          <a:latin typeface="Arial"/>
                          <a:cs typeface="Arial"/>
                        </a:rPr>
                        <a:t>100% for 30GeV photons @ high gain mode.</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77486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A0938EC2-92B4-C140-A591-F2AE4CEE3B50}" type="slidenum">
              <a:rPr lang="en-US" altLang="ja-JP"/>
              <a:pPr/>
              <a:t>15</a:t>
            </a:fld>
            <a:endParaRPr lang="en-US" altLang="ja-JP"/>
          </a:p>
        </p:txBody>
      </p:sp>
      <p:pic>
        <p:nvPicPr>
          <p:cNvPr id="106500" name="Picture 4" descr="C:\Documents and Settings\研究用\My Documents\LHCf\ppt\Conference\JPS\JPS10Autumn\2010y09m13d_022939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78050"/>
            <a:ext cx="8496300" cy="192405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ltLang="ja-JP" dirty="0" smtClean="0"/>
              <a:t>Luminosity monitoring by FC</a:t>
            </a:r>
            <a:endParaRPr lang="en-US" altLang="ja-JP" dirty="0"/>
          </a:p>
        </p:txBody>
      </p:sp>
      <p:sp>
        <p:nvSpPr>
          <p:cNvPr id="106506" name="Text Box 10"/>
          <p:cNvSpPr txBox="1">
            <a:spLocks noChangeArrowheads="1"/>
          </p:cNvSpPr>
          <p:nvPr/>
        </p:nvSpPr>
        <p:spPr bwMode="auto">
          <a:xfrm>
            <a:off x="228600" y="1217613"/>
            <a:ext cx="2584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Arial Black" charset="0"/>
              </a:rPr>
              <a:t>Beam energy</a:t>
            </a:r>
          </a:p>
          <a:p>
            <a:r>
              <a:rPr lang="en-US" altLang="ja-JP" sz="1800">
                <a:solidFill>
                  <a:srgbClr val="003399"/>
                </a:solidFill>
                <a:latin typeface="Arial Black" charset="0"/>
              </a:rPr>
              <a:t>intensity of beam1</a:t>
            </a:r>
            <a:r>
              <a:rPr lang="en-US" altLang="ja-JP" sz="1800">
                <a:latin typeface="Arial Black" charset="0"/>
              </a:rPr>
              <a:t> </a:t>
            </a:r>
          </a:p>
          <a:p>
            <a:r>
              <a:rPr lang="en-US" altLang="ja-JP" sz="1800">
                <a:solidFill>
                  <a:srgbClr val="FF0000"/>
                </a:solidFill>
                <a:latin typeface="Arial Black" charset="0"/>
              </a:rPr>
              <a:t>intensity of beam2</a:t>
            </a:r>
            <a:r>
              <a:rPr lang="en-US" altLang="ja-JP" sz="1800">
                <a:latin typeface="Arial Black" charset="0"/>
              </a:rPr>
              <a:t> </a:t>
            </a:r>
          </a:p>
        </p:txBody>
      </p:sp>
      <p:grpSp>
        <p:nvGrpSpPr>
          <p:cNvPr id="106526" name="Group 30"/>
          <p:cNvGrpSpPr>
            <a:grpSpLocks/>
          </p:cNvGrpSpPr>
          <p:nvPr/>
        </p:nvGrpSpPr>
        <p:grpSpPr bwMode="auto">
          <a:xfrm>
            <a:off x="533400" y="3962400"/>
            <a:ext cx="8610600" cy="2895600"/>
            <a:chOff x="336" y="2496"/>
            <a:chExt cx="5424" cy="1824"/>
          </a:xfrm>
        </p:grpSpPr>
        <p:pic>
          <p:nvPicPr>
            <p:cNvPr id="10652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784"/>
              <a:ext cx="2160" cy="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06510" name="Group 14"/>
            <p:cNvGrpSpPr>
              <a:grpSpLocks/>
            </p:cNvGrpSpPr>
            <p:nvPr/>
          </p:nvGrpSpPr>
          <p:grpSpPr bwMode="auto">
            <a:xfrm>
              <a:off x="2688" y="2496"/>
              <a:ext cx="3072" cy="1824"/>
              <a:chOff x="2688" y="2496"/>
              <a:chExt cx="3072" cy="1824"/>
            </a:xfrm>
          </p:grpSpPr>
          <p:sp>
            <p:nvSpPr>
              <p:cNvPr id="106505" name="Freeform 9"/>
              <p:cNvSpPr>
                <a:spLocks/>
              </p:cNvSpPr>
              <p:nvPr/>
            </p:nvSpPr>
            <p:spPr bwMode="auto">
              <a:xfrm>
                <a:off x="2688" y="2496"/>
                <a:ext cx="3024" cy="432"/>
              </a:xfrm>
              <a:custGeom>
                <a:avLst/>
                <a:gdLst>
                  <a:gd name="T0" fmla="*/ 576 w 3024"/>
                  <a:gd name="T1" fmla="*/ 0 h 528"/>
                  <a:gd name="T2" fmla="*/ 0 w 3024"/>
                  <a:gd name="T3" fmla="*/ 528 h 528"/>
                  <a:gd name="T4" fmla="*/ 3024 w 3024"/>
                  <a:gd name="T5" fmla="*/ 528 h 528"/>
                  <a:gd name="T6" fmla="*/ 1824 w 3024"/>
                  <a:gd name="T7" fmla="*/ 0 h 528"/>
                  <a:gd name="T8" fmla="*/ 576 w 3024"/>
                  <a:gd name="T9" fmla="*/ 0 h 528"/>
                </a:gdLst>
                <a:ahLst/>
                <a:cxnLst>
                  <a:cxn ang="0">
                    <a:pos x="T0" y="T1"/>
                  </a:cxn>
                  <a:cxn ang="0">
                    <a:pos x="T2" y="T3"/>
                  </a:cxn>
                  <a:cxn ang="0">
                    <a:pos x="T4" y="T5"/>
                  </a:cxn>
                  <a:cxn ang="0">
                    <a:pos x="T6" y="T7"/>
                  </a:cxn>
                  <a:cxn ang="0">
                    <a:pos x="T8" y="T9"/>
                  </a:cxn>
                </a:cxnLst>
                <a:rect l="0" t="0" r="r" b="b"/>
                <a:pathLst>
                  <a:path w="3024" h="528">
                    <a:moveTo>
                      <a:pt x="576" y="0"/>
                    </a:moveTo>
                    <a:lnTo>
                      <a:pt x="0" y="528"/>
                    </a:lnTo>
                    <a:lnTo>
                      <a:pt x="3024" y="528"/>
                    </a:lnTo>
                    <a:lnTo>
                      <a:pt x="1824" y="0"/>
                    </a:lnTo>
                    <a:lnTo>
                      <a:pt x="576" y="0"/>
                    </a:lnTo>
                    <a:close/>
                  </a:path>
                </a:pathLst>
              </a:custGeom>
              <a:solidFill>
                <a:srgbClr val="FF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6501" name="Picture 5" descr="C:\Documents and Settings\研究用\My Documents\LHCf\ppt\Conference\JPS\JPS10Autumn\2010y09m13d_0229048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908"/>
                <a:ext cx="3072" cy="1412"/>
              </a:xfrm>
              <a:prstGeom prst="rect">
                <a:avLst/>
              </a:prstGeom>
              <a:noFill/>
              <a:extLst>
                <a:ext uri="{909E8E84-426E-40dd-AFC4-6F175D3DCCD1}">
                  <a14:hiddenFill xmlns:a14="http://schemas.microsoft.com/office/drawing/2010/main">
                    <a:solidFill>
                      <a:srgbClr val="FFFFFF"/>
                    </a:solidFill>
                  </a14:hiddenFill>
                </a:ext>
              </a:extLst>
            </p:spPr>
          </p:pic>
          <p:sp>
            <p:nvSpPr>
              <p:cNvPr id="106503" name="Line 7"/>
              <p:cNvSpPr>
                <a:spLocks noChangeShapeType="1"/>
              </p:cNvSpPr>
              <p:nvPr/>
            </p:nvSpPr>
            <p:spPr bwMode="auto">
              <a:xfrm>
                <a:off x="3216" y="2496"/>
                <a:ext cx="129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06509" name="Group 13"/>
              <p:cNvGrpSpPr>
                <a:grpSpLocks/>
              </p:cNvGrpSpPr>
              <p:nvPr/>
            </p:nvGrpSpPr>
            <p:grpSpPr bwMode="auto">
              <a:xfrm>
                <a:off x="2736" y="3024"/>
                <a:ext cx="3024" cy="240"/>
                <a:chOff x="2736" y="3024"/>
                <a:chExt cx="3024" cy="240"/>
              </a:xfrm>
            </p:grpSpPr>
            <p:sp>
              <p:nvSpPr>
                <p:cNvPr id="106508" name="Rectangle 12"/>
                <p:cNvSpPr>
                  <a:spLocks noChangeArrowheads="1"/>
                </p:cNvSpPr>
                <p:nvPr/>
              </p:nvSpPr>
              <p:spPr bwMode="auto">
                <a:xfrm>
                  <a:off x="2736" y="3024"/>
                  <a:ext cx="302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7" name="Text Box 11"/>
                <p:cNvSpPr txBox="1">
                  <a:spLocks noChangeArrowheads="1"/>
                </p:cNvSpPr>
                <p:nvPr/>
              </p:nvSpPr>
              <p:spPr bwMode="auto">
                <a:xfrm>
                  <a:off x="2832" y="3024"/>
                  <a:ext cx="2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Arial Black" charset="0"/>
                    </a:rPr>
                    <a:t>Coincidence rate of Arm1 &amp; 2 FC</a:t>
                  </a:r>
                  <a:r>
                    <a:rPr lang="ja-JP" altLang="en-US" sz="1800">
                      <a:latin typeface="Arial Black" charset="0"/>
                    </a:rPr>
                    <a:t>’</a:t>
                  </a:r>
                  <a:r>
                    <a:rPr lang="en-US" altLang="ja-JP" sz="1800">
                      <a:latin typeface="Arial Black" charset="0"/>
                    </a:rPr>
                    <a:t>s</a:t>
                  </a:r>
                </a:p>
              </p:txBody>
            </p:sp>
          </p:grpSp>
        </p:grpSp>
      </p:grpSp>
      <p:sp>
        <p:nvSpPr>
          <p:cNvPr id="106511" name="Text Box 15"/>
          <p:cNvSpPr txBox="1">
            <a:spLocks noChangeArrowheads="1"/>
          </p:cNvSpPr>
          <p:nvPr/>
        </p:nvSpPr>
        <p:spPr bwMode="auto">
          <a:xfrm>
            <a:off x="195263" y="898525"/>
            <a:ext cx="262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from LHC Vistor page</a:t>
            </a:r>
          </a:p>
        </p:txBody>
      </p:sp>
      <p:grpSp>
        <p:nvGrpSpPr>
          <p:cNvPr id="106523" name="Group 27"/>
          <p:cNvGrpSpPr>
            <a:grpSpLocks/>
          </p:cNvGrpSpPr>
          <p:nvPr/>
        </p:nvGrpSpPr>
        <p:grpSpPr bwMode="auto">
          <a:xfrm>
            <a:off x="4724400" y="990600"/>
            <a:ext cx="3175000" cy="1143000"/>
            <a:chOff x="2896" y="624"/>
            <a:chExt cx="2404" cy="720"/>
          </a:xfrm>
        </p:grpSpPr>
        <p:sp>
          <p:nvSpPr>
            <p:cNvPr id="106512" name="AutoShape 16"/>
            <p:cNvSpPr>
              <a:spLocks/>
            </p:cNvSpPr>
            <p:nvPr/>
          </p:nvSpPr>
          <p:spPr bwMode="auto">
            <a:xfrm rot="16200000">
              <a:off x="3288" y="1176"/>
              <a:ext cx="144" cy="192"/>
            </a:xfrm>
            <a:prstGeom prst="rightBrace">
              <a:avLst>
                <a:gd name="adj1" fmla="val 11111"/>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14" name="Text Box 18"/>
            <p:cNvSpPr txBox="1">
              <a:spLocks noChangeArrowheads="1"/>
            </p:cNvSpPr>
            <p:nvPr/>
          </p:nvSpPr>
          <p:spPr bwMode="auto">
            <a:xfrm>
              <a:off x="2896" y="624"/>
              <a:ext cx="240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solidFill>
                    <a:srgbClr val="FF0000"/>
                  </a:solidFill>
                </a:rPr>
                <a:t>Ramping up beam energy </a:t>
              </a:r>
            </a:p>
            <a:p>
              <a:r>
                <a:rPr lang="en-US" altLang="ja-JP">
                  <a:solidFill>
                    <a:srgbClr val="FF0000"/>
                  </a:solidFill>
                </a:rPr>
                <a:t>(~1 hours)</a:t>
              </a:r>
            </a:p>
          </p:txBody>
        </p:sp>
      </p:grpSp>
      <p:grpSp>
        <p:nvGrpSpPr>
          <p:cNvPr id="106522" name="Group 26"/>
          <p:cNvGrpSpPr>
            <a:grpSpLocks/>
          </p:cNvGrpSpPr>
          <p:nvPr/>
        </p:nvGrpSpPr>
        <p:grpSpPr bwMode="auto">
          <a:xfrm>
            <a:off x="2819400" y="1447800"/>
            <a:ext cx="2286000" cy="701675"/>
            <a:chOff x="1776" y="912"/>
            <a:chExt cx="1440" cy="442"/>
          </a:xfrm>
        </p:grpSpPr>
        <p:sp>
          <p:nvSpPr>
            <p:cNvPr id="106515" name="AutoShape 19"/>
            <p:cNvSpPr>
              <a:spLocks/>
            </p:cNvSpPr>
            <p:nvPr/>
          </p:nvSpPr>
          <p:spPr bwMode="auto">
            <a:xfrm rot="16200000">
              <a:off x="3048" y="1176"/>
              <a:ext cx="144" cy="192"/>
            </a:xfrm>
            <a:prstGeom prst="rightBrace">
              <a:avLst>
                <a:gd name="adj1" fmla="val 11111"/>
                <a:gd name="adj2" fmla="val 50000"/>
              </a:avLst>
            </a:prstGeom>
            <a:noFill/>
            <a:ln w="571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solidFill>
                  <a:schemeClr val="accent2"/>
                </a:solidFill>
              </a:endParaRPr>
            </a:p>
          </p:txBody>
        </p:sp>
        <p:sp>
          <p:nvSpPr>
            <p:cNvPr id="106516" name="Text Box 20"/>
            <p:cNvSpPr txBox="1">
              <a:spLocks noChangeArrowheads="1"/>
            </p:cNvSpPr>
            <p:nvPr/>
          </p:nvSpPr>
          <p:spPr bwMode="auto">
            <a:xfrm>
              <a:off x="1776" y="912"/>
              <a:ext cx="118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solidFill>
                    <a:srgbClr val="006600"/>
                  </a:solidFill>
                </a:rPr>
                <a:t>Filling bunches</a:t>
              </a:r>
            </a:p>
            <a:p>
              <a:r>
                <a:rPr lang="en-US" altLang="ja-JP">
                  <a:solidFill>
                    <a:srgbClr val="006600"/>
                  </a:solidFill>
                </a:rPr>
                <a:t>(~0.5 hours)</a:t>
              </a:r>
            </a:p>
          </p:txBody>
        </p:sp>
      </p:grpSp>
      <p:grpSp>
        <p:nvGrpSpPr>
          <p:cNvPr id="106524" name="Group 28"/>
          <p:cNvGrpSpPr>
            <a:grpSpLocks/>
          </p:cNvGrpSpPr>
          <p:nvPr/>
        </p:nvGrpSpPr>
        <p:grpSpPr bwMode="auto">
          <a:xfrm>
            <a:off x="5562600" y="1611313"/>
            <a:ext cx="2397125" cy="522287"/>
            <a:chOff x="3504" y="1015"/>
            <a:chExt cx="3360" cy="329"/>
          </a:xfrm>
        </p:grpSpPr>
        <p:sp>
          <p:nvSpPr>
            <p:cNvPr id="106517" name="AutoShape 21"/>
            <p:cNvSpPr>
              <a:spLocks/>
            </p:cNvSpPr>
            <p:nvPr/>
          </p:nvSpPr>
          <p:spPr bwMode="auto">
            <a:xfrm rot="16200000">
              <a:off x="3624" y="1080"/>
              <a:ext cx="144" cy="384"/>
            </a:xfrm>
            <a:prstGeom prst="rightBrace">
              <a:avLst>
                <a:gd name="adj1" fmla="val 22222"/>
                <a:gd name="adj2" fmla="val 50000"/>
              </a:avLst>
            </a:prstGeom>
            <a:noFill/>
            <a:ln w="5715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solidFill>
                  <a:schemeClr val="accent2"/>
                </a:solidFill>
              </a:endParaRPr>
            </a:p>
          </p:txBody>
        </p:sp>
        <p:sp>
          <p:nvSpPr>
            <p:cNvPr id="106518" name="Text Box 22"/>
            <p:cNvSpPr txBox="1">
              <a:spLocks noChangeArrowheads="1"/>
            </p:cNvSpPr>
            <p:nvPr/>
          </p:nvSpPr>
          <p:spPr bwMode="auto">
            <a:xfrm>
              <a:off x="3974" y="1015"/>
              <a:ext cx="28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solidFill>
                    <a:schemeClr val="accent2"/>
                  </a:solidFill>
                </a:rPr>
                <a:t>Adjusting beams</a:t>
              </a:r>
            </a:p>
          </p:txBody>
        </p:sp>
      </p:grpSp>
      <p:sp>
        <p:nvSpPr>
          <p:cNvPr id="106519" name="Line 23"/>
          <p:cNvSpPr>
            <a:spLocks noChangeShapeType="1"/>
          </p:cNvSpPr>
          <p:nvPr/>
        </p:nvSpPr>
        <p:spPr bwMode="auto">
          <a:xfrm>
            <a:off x="4128" y="6096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084647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p:txBody>
          <a:bodyPr/>
          <a:lstStyle/>
          <a:p>
            <a:r>
              <a:rPr lang="en-US" altLang="ja-JP" dirty="0" smtClean="0"/>
              <a:t>Backgrounds</a:t>
            </a:r>
            <a:endParaRPr lang="en-US" altLang="ja-JP" dirty="0"/>
          </a:p>
        </p:txBody>
      </p:sp>
      <p:pic>
        <p:nvPicPr>
          <p:cNvPr id="77828" name="Picture 4" descr="C:\Documents and Settings\毛受弘彰\デスクトップ\JPS06Spring\graph\secondary-pi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524000"/>
            <a:ext cx="2182812" cy="1068388"/>
          </a:xfrm>
          <a:prstGeom prst="rect">
            <a:avLst/>
          </a:prstGeom>
          <a:noFill/>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a:off x="214313" y="990600"/>
            <a:ext cx="4357687" cy="57943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FontTx/>
              <a:buChar char="•"/>
            </a:pPr>
            <a:r>
              <a:rPr lang="en-US" altLang="ja-JP" sz="3200" dirty="0">
                <a:latin typeface="Times New Roman" charset="0"/>
              </a:rPr>
              <a:t>  Secondary - Beam Pipe</a:t>
            </a:r>
            <a:endParaRPr lang="en-US" altLang="ja-JP" sz="2400" b="1" dirty="0">
              <a:latin typeface="Times New Roman" charset="0"/>
            </a:endParaRPr>
          </a:p>
        </p:txBody>
      </p:sp>
      <p:sp>
        <p:nvSpPr>
          <p:cNvPr id="77830" name="Text Box 6"/>
          <p:cNvSpPr txBox="1">
            <a:spLocks noChangeArrowheads="1"/>
          </p:cNvSpPr>
          <p:nvPr/>
        </p:nvSpPr>
        <p:spPr bwMode="auto">
          <a:xfrm>
            <a:off x="258763" y="3886200"/>
            <a:ext cx="4313237" cy="57943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FontTx/>
              <a:buChar char="•"/>
            </a:pPr>
            <a:r>
              <a:rPr lang="en-US" altLang="ja-JP" sz="3200" dirty="0">
                <a:latin typeface="Times New Roman" charset="0"/>
              </a:rPr>
              <a:t>  Beam - Gas Interaction</a:t>
            </a:r>
            <a:endParaRPr lang="en-US" altLang="ja-JP" sz="2400" dirty="0">
              <a:latin typeface="Times New Roman" charset="0"/>
            </a:endParaRPr>
          </a:p>
        </p:txBody>
      </p:sp>
      <p:pic>
        <p:nvPicPr>
          <p:cNvPr id="77831" name="Picture 7" descr="C:\Documents and Settings\毛受弘彰\デスクトップ\JPS06Spring\graph\beam-g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00575"/>
            <a:ext cx="21717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778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90600"/>
            <a:ext cx="3813175"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7833" name="Text Box 9"/>
          <p:cNvSpPr txBox="1">
            <a:spLocks noChangeArrowheads="1"/>
          </p:cNvSpPr>
          <p:nvPr/>
        </p:nvSpPr>
        <p:spPr bwMode="auto">
          <a:xfrm>
            <a:off x="251520" y="2708920"/>
            <a:ext cx="45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smtClean="0"/>
              <a:t>The background events dominate </a:t>
            </a:r>
            <a:br>
              <a:rPr lang="en-US" altLang="ja-JP" dirty="0" smtClean="0"/>
            </a:br>
            <a:r>
              <a:rPr lang="en-US" altLang="ja-JP" dirty="0" smtClean="0"/>
              <a:t>in the lower energy region (&lt;100GeV).</a:t>
            </a:r>
            <a:endParaRPr lang="en-US" altLang="ja-JP" dirty="0"/>
          </a:p>
          <a:p>
            <a:r>
              <a:rPr lang="en-US" altLang="ja-JP" dirty="0" smtClean="0"/>
              <a:t>S/N (E&gt;100GeV) &gt; 100.</a:t>
            </a:r>
            <a:endParaRPr lang="en-US" altLang="ja-JP" dirty="0"/>
          </a:p>
        </p:txBody>
      </p:sp>
      <p:sp>
        <p:nvSpPr>
          <p:cNvPr id="77834" name="Text Box 10"/>
          <p:cNvSpPr txBox="1">
            <a:spLocks noChangeArrowheads="1"/>
          </p:cNvSpPr>
          <p:nvPr/>
        </p:nvSpPr>
        <p:spPr bwMode="auto">
          <a:xfrm>
            <a:off x="179512" y="5347081"/>
            <a:ext cx="50337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smtClean="0"/>
              <a:t>The energy spectrum of beam-gas background</a:t>
            </a:r>
            <a:br>
              <a:rPr lang="en-US" altLang="ja-JP" sz="1800" dirty="0" smtClean="0"/>
            </a:br>
            <a:r>
              <a:rPr lang="en-US" altLang="ja-JP" sz="1800" dirty="0" smtClean="0"/>
              <a:t>is similar to the single spectrum (p-p collisions.)</a:t>
            </a:r>
          </a:p>
          <a:p>
            <a:endParaRPr lang="en-US" altLang="ja-JP" sz="1800" dirty="0"/>
          </a:p>
          <a:p>
            <a:r>
              <a:rPr lang="en-US" altLang="ja-JP" sz="1800" dirty="0" smtClean="0"/>
              <a:t>        Amount of BKG can be estimated </a:t>
            </a:r>
            <a:br>
              <a:rPr lang="en-US" altLang="ja-JP" sz="1800" dirty="0" smtClean="0"/>
            </a:br>
            <a:r>
              <a:rPr lang="en-US" altLang="ja-JP" sz="1800" dirty="0" smtClean="0"/>
              <a:t>        by using non-crossing bunch (next page.) </a:t>
            </a:r>
          </a:p>
          <a:p>
            <a:r>
              <a:rPr lang="en-US" altLang="ja-JP" sz="1800" dirty="0" smtClean="0"/>
              <a:t> </a:t>
            </a:r>
            <a:endParaRPr lang="en-US" altLang="ja-JP" sz="1800" baseline="30000" dirty="0"/>
          </a:p>
        </p:txBody>
      </p:sp>
      <p:sp>
        <p:nvSpPr>
          <p:cNvPr id="2" name="TextBox 1"/>
          <p:cNvSpPr txBox="1"/>
          <p:nvPr/>
        </p:nvSpPr>
        <p:spPr>
          <a:xfrm>
            <a:off x="5220072" y="764704"/>
            <a:ext cx="3377848" cy="400110"/>
          </a:xfrm>
          <a:prstGeom prst="rect">
            <a:avLst/>
          </a:prstGeom>
          <a:noFill/>
        </p:spPr>
        <p:txBody>
          <a:bodyPr wrap="none" rtlCol="0">
            <a:spAutoFit/>
          </a:bodyPr>
          <a:lstStyle/>
          <a:p>
            <a:r>
              <a:rPr lang="en-US" dirty="0" smtClean="0"/>
              <a:t>Simulation @ p-p </a:t>
            </a:r>
            <a:r>
              <a:rPr lang="en-US" altLang="ja-JP" dirty="0" smtClean="0"/>
              <a:t>√s=14TeV</a:t>
            </a:r>
            <a:endParaRPr lang="en-US" dirty="0"/>
          </a:p>
        </p:txBody>
      </p:sp>
      <p:sp>
        <p:nvSpPr>
          <p:cNvPr id="3" name="Left Brace 2"/>
          <p:cNvSpPr/>
          <p:nvPr/>
        </p:nvSpPr>
        <p:spPr>
          <a:xfrm>
            <a:off x="5004048" y="4509120"/>
            <a:ext cx="504056" cy="1800200"/>
          </a:xfrm>
          <a:prstGeom prst="leftBrace">
            <a:avLst>
              <a:gd name="adj1" fmla="val 22649"/>
              <a:gd name="adj2" fmla="val 39097"/>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450512" y="4509120"/>
            <a:ext cx="3441968" cy="461665"/>
          </a:xfrm>
          <a:prstGeom prst="rect">
            <a:avLst/>
          </a:prstGeom>
          <a:noFill/>
        </p:spPr>
        <p:txBody>
          <a:bodyPr wrap="none" rtlCol="0">
            <a:spAutoFit/>
          </a:bodyPr>
          <a:lstStyle/>
          <a:p>
            <a:pPr marL="342900" indent="-342900">
              <a:buFont typeface="Arial"/>
              <a:buChar char="•"/>
            </a:pPr>
            <a:r>
              <a:rPr lang="en-US" sz="2400" dirty="0" smtClean="0"/>
              <a:t>Two side coincidence </a:t>
            </a:r>
            <a:endParaRPr lang="en-US" sz="2400" dirty="0"/>
          </a:p>
        </p:txBody>
      </p:sp>
      <p:sp>
        <p:nvSpPr>
          <p:cNvPr id="6" name="TextBox 5"/>
          <p:cNvSpPr txBox="1"/>
          <p:nvPr/>
        </p:nvSpPr>
        <p:spPr>
          <a:xfrm>
            <a:off x="5436096" y="5157192"/>
            <a:ext cx="3422331" cy="1200328"/>
          </a:xfrm>
          <a:prstGeom prst="rect">
            <a:avLst/>
          </a:prstGeom>
          <a:noFill/>
        </p:spPr>
        <p:txBody>
          <a:bodyPr wrap="none" rtlCol="0">
            <a:spAutoFit/>
          </a:bodyPr>
          <a:lstStyle/>
          <a:p>
            <a:pPr marL="342900" indent="-342900">
              <a:buFont typeface="Arial"/>
              <a:buChar char="•"/>
            </a:pPr>
            <a:r>
              <a:rPr lang="en-US" altLang="ja-JP" sz="2400" dirty="0" smtClean="0"/>
              <a:t>π</a:t>
            </a:r>
            <a:r>
              <a:rPr lang="en-US" altLang="ja-JP" sz="2400" baseline="30000" dirty="0" smtClean="0"/>
              <a:t>0</a:t>
            </a:r>
            <a:r>
              <a:rPr lang="en-US" altLang="ja-JP" sz="2400" dirty="0" smtClean="0"/>
              <a:t> analysis</a:t>
            </a:r>
            <a:br>
              <a:rPr lang="en-US" altLang="ja-JP" sz="2400" dirty="0" smtClean="0"/>
            </a:br>
            <a:r>
              <a:rPr lang="en-US" altLang="ja-JP" sz="2400" dirty="0" smtClean="0"/>
              <a:t>Background rejection </a:t>
            </a:r>
            <a:br>
              <a:rPr lang="en-US" altLang="ja-JP" sz="2400" dirty="0" smtClean="0"/>
            </a:br>
            <a:r>
              <a:rPr lang="en-US" altLang="ja-JP" sz="2400" dirty="0" smtClean="0"/>
              <a:t>by vertex selection.   </a:t>
            </a:r>
            <a:endParaRPr lang="en-US" sz="2400" dirty="0"/>
          </a:p>
        </p:txBody>
      </p:sp>
    </p:spTree>
    <p:extLst>
      <p:ext uri="{BB962C8B-B14F-4D97-AF65-F5344CB8AC3E}">
        <p14:creationId xmlns:p14="http://schemas.microsoft.com/office/powerpoint/2010/main" val="18898518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Beam-gas Background </a:t>
            </a:r>
            <a:r>
              <a:rPr lang="en-US" dirty="0" smtClean="0"/>
              <a:t>@ LHC</a:t>
            </a:r>
            <a:endParaRPr lang="en-US" dirty="0"/>
          </a:p>
        </p:txBody>
      </p:sp>
      <p:sp>
        <p:nvSpPr>
          <p:cNvPr id="4" name="Oval 17"/>
          <p:cNvSpPr>
            <a:spLocks noChangeArrowheads="1"/>
          </p:cNvSpPr>
          <p:nvPr/>
        </p:nvSpPr>
        <p:spPr bwMode="auto">
          <a:xfrm>
            <a:off x="6477000" y="990600"/>
            <a:ext cx="2209800" cy="15240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Oval 18"/>
          <p:cNvSpPr>
            <a:spLocks noChangeArrowheads="1"/>
          </p:cNvSpPr>
          <p:nvPr/>
        </p:nvSpPr>
        <p:spPr bwMode="auto">
          <a:xfrm rot="1200000">
            <a:off x="6934200" y="2286000"/>
            <a:ext cx="3810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Line 19"/>
          <p:cNvSpPr>
            <a:spLocks noChangeShapeType="1"/>
          </p:cNvSpPr>
          <p:nvPr/>
        </p:nvSpPr>
        <p:spPr bwMode="auto">
          <a:xfrm>
            <a:off x="7162800" y="2667000"/>
            <a:ext cx="3048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Oval 20"/>
          <p:cNvSpPr>
            <a:spLocks noChangeArrowheads="1"/>
          </p:cNvSpPr>
          <p:nvPr/>
        </p:nvSpPr>
        <p:spPr bwMode="auto">
          <a:xfrm rot="3600000">
            <a:off x="6400800" y="1905000"/>
            <a:ext cx="3810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21"/>
          <p:cNvSpPr>
            <a:spLocks noChangeArrowheads="1"/>
          </p:cNvSpPr>
          <p:nvPr/>
        </p:nvSpPr>
        <p:spPr bwMode="auto">
          <a:xfrm rot="20400000">
            <a:off x="7924800" y="2286000"/>
            <a:ext cx="3810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Line 22"/>
          <p:cNvSpPr>
            <a:spLocks noChangeShapeType="1"/>
          </p:cNvSpPr>
          <p:nvPr/>
        </p:nvSpPr>
        <p:spPr bwMode="auto">
          <a:xfrm flipH="1">
            <a:off x="7772400" y="2667000"/>
            <a:ext cx="304800" cy="762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 name="Picture 9"/>
          <p:cNvPicPr>
            <a:picLocks noChangeAspect="1"/>
          </p:cNvPicPr>
          <p:nvPr/>
        </p:nvPicPr>
        <p:blipFill>
          <a:blip r:embed="rId2"/>
          <a:stretch>
            <a:fillRect/>
          </a:stretch>
        </p:blipFill>
        <p:spPr>
          <a:xfrm>
            <a:off x="156487" y="3068960"/>
            <a:ext cx="8712651" cy="3789040"/>
          </a:xfrm>
          <a:prstGeom prst="rect">
            <a:avLst/>
          </a:prstGeom>
        </p:spPr>
      </p:pic>
      <p:sp>
        <p:nvSpPr>
          <p:cNvPr id="11" name="TextBox 10"/>
          <p:cNvSpPr txBox="1"/>
          <p:nvPr/>
        </p:nvSpPr>
        <p:spPr>
          <a:xfrm>
            <a:off x="1187624" y="2852936"/>
            <a:ext cx="2494493" cy="400110"/>
          </a:xfrm>
          <a:prstGeom prst="rect">
            <a:avLst/>
          </a:prstGeom>
          <a:noFill/>
        </p:spPr>
        <p:txBody>
          <a:bodyPr wrap="none" rtlCol="0">
            <a:spAutoFit/>
          </a:bodyPr>
          <a:lstStyle/>
          <a:p>
            <a:r>
              <a:rPr lang="en-US" dirty="0" smtClean="0"/>
              <a:t>@√s=900GeV, 2010</a:t>
            </a:r>
            <a:endParaRPr lang="en-US" dirty="0"/>
          </a:p>
        </p:txBody>
      </p:sp>
      <p:sp>
        <p:nvSpPr>
          <p:cNvPr id="13" name="TextBox 12"/>
          <p:cNvSpPr txBox="1"/>
          <p:nvPr/>
        </p:nvSpPr>
        <p:spPr>
          <a:xfrm>
            <a:off x="5580112" y="2852936"/>
            <a:ext cx="2137950" cy="400110"/>
          </a:xfrm>
          <a:prstGeom prst="rect">
            <a:avLst/>
          </a:prstGeom>
          <a:noFill/>
        </p:spPr>
        <p:txBody>
          <a:bodyPr wrap="none" rtlCol="0">
            <a:spAutoFit/>
          </a:bodyPr>
          <a:lstStyle/>
          <a:p>
            <a:r>
              <a:rPr lang="en-US" dirty="0" smtClean="0"/>
              <a:t>@√s=7TeV, 2010</a:t>
            </a:r>
            <a:endParaRPr lang="en-US" dirty="0"/>
          </a:p>
        </p:txBody>
      </p:sp>
      <p:cxnSp>
        <p:nvCxnSpPr>
          <p:cNvPr id="15" name="Straight Arrow Connector 14"/>
          <p:cNvCxnSpPr/>
          <p:nvPr/>
        </p:nvCxnSpPr>
        <p:spPr>
          <a:xfrm>
            <a:off x="5940152" y="4149080"/>
            <a:ext cx="0" cy="115212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12160" y="4581128"/>
            <a:ext cx="896733" cy="523220"/>
          </a:xfrm>
          <a:prstGeom prst="rect">
            <a:avLst/>
          </a:prstGeom>
          <a:noFill/>
        </p:spPr>
        <p:txBody>
          <a:bodyPr wrap="none" rtlCol="0">
            <a:spAutoFit/>
          </a:bodyPr>
          <a:lstStyle/>
          <a:p>
            <a:r>
              <a:rPr lang="en-US" sz="2800" dirty="0" smtClean="0">
                <a:solidFill>
                  <a:srgbClr val="FF0000"/>
                </a:solidFill>
              </a:rPr>
              <a:t>x10</a:t>
            </a:r>
            <a:r>
              <a:rPr lang="en-US" sz="2800" baseline="30000" dirty="0" smtClean="0">
                <a:solidFill>
                  <a:srgbClr val="FF0000"/>
                </a:solidFill>
              </a:rPr>
              <a:t>3</a:t>
            </a:r>
            <a:endParaRPr lang="en-US" sz="2800" baseline="30000" dirty="0">
              <a:solidFill>
                <a:srgbClr val="FF0000"/>
              </a:solidFill>
            </a:endParaRPr>
          </a:p>
        </p:txBody>
      </p:sp>
      <p:cxnSp>
        <p:nvCxnSpPr>
          <p:cNvPr id="17" name="Straight Arrow Connector 16"/>
          <p:cNvCxnSpPr/>
          <p:nvPr/>
        </p:nvCxnSpPr>
        <p:spPr>
          <a:xfrm>
            <a:off x="1475656" y="4221088"/>
            <a:ext cx="0" cy="864096"/>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47664" y="4653136"/>
            <a:ext cx="993281" cy="523220"/>
          </a:xfrm>
          <a:prstGeom prst="rect">
            <a:avLst/>
          </a:prstGeom>
          <a:noFill/>
        </p:spPr>
        <p:txBody>
          <a:bodyPr wrap="none" rtlCol="0">
            <a:spAutoFit/>
          </a:bodyPr>
          <a:lstStyle/>
          <a:p>
            <a:r>
              <a:rPr lang="en-US" sz="2800" dirty="0">
                <a:solidFill>
                  <a:srgbClr val="FF0000"/>
                </a:solidFill>
              </a:rPr>
              <a:t> </a:t>
            </a:r>
            <a:r>
              <a:rPr lang="en-US" sz="2800" dirty="0" smtClean="0">
                <a:solidFill>
                  <a:srgbClr val="FF0000"/>
                </a:solidFill>
              </a:rPr>
              <a:t>&gt; 10</a:t>
            </a:r>
            <a:endParaRPr lang="en-US" sz="2800" baseline="30000" dirty="0">
              <a:solidFill>
                <a:srgbClr val="FF0000"/>
              </a:solidFill>
            </a:endParaRPr>
          </a:p>
        </p:txBody>
      </p:sp>
      <p:sp>
        <p:nvSpPr>
          <p:cNvPr id="21" name="TextBox 20"/>
          <p:cNvSpPr txBox="1"/>
          <p:nvPr/>
        </p:nvSpPr>
        <p:spPr>
          <a:xfrm>
            <a:off x="107504" y="908720"/>
            <a:ext cx="5303130" cy="1015663"/>
          </a:xfrm>
          <a:prstGeom prst="rect">
            <a:avLst/>
          </a:prstGeom>
          <a:noFill/>
        </p:spPr>
        <p:txBody>
          <a:bodyPr wrap="none" rtlCol="0">
            <a:spAutoFit/>
          </a:bodyPr>
          <a:lstStyle/>
          <a:p>
            <a:r>
              <a:rPr lang="en-US" dirty="0" smtClean="0"/>
              <a:t>The beam-gas background can be measured </a:t>
            </a:r>
            <a:br>
              <a:rPr lang="en-US" dirty="0" smtClean="0"/>
            </a:br>
            <a:r>
              <a:rPr lang="en-US" dirty="0" smtClean="0"/>
              <a:t>by using non-Xing bunches at IP1.</a:t>
            </a:r>
            <a:br>
              <a:rPr lang="en-US" dirty="0" smtClean="0"/>
            </a:br>
            <a:endParaRPr lang="en-US" dirty="0"/>
          </a:p>
        </p:txBody>
      </p:sp>
      <p:sp>
        <p:nvSpPr>
          <p:cNvPr id="22" name="TextBox 21"/>
          <p:cNvSpPr txBox="1"/>
          <p:nvPr/>
        </p:nvSpPr>
        <p:spPr>
          <a:xfrm>
            <a:off x="251520" y="1700808"/>
            <a:ext cx="5217168" cy="707886"/>
          </a:xfrm>
          <a:prstGeom prst="rect">
            <a:avLst/>
          </a:prstGeom>
          <a:noFill/>
        </p:spPr>
        <p:txBody>
          <a:bodyPr wrap="none" rtlCol="0">
            <a:spAutoFit/>
          </a:bodyPr>
          <a:lstStyle/>
          <a:p>
            <a:r>
              <a:rPr lang="en-US" dirty="0" smtClean="0"/>
              <a:t>Xing bunches 	     : Collision(Signal) + BKG</a:t>
            </a:r>
          </a:p>
          <a:p>
            <a:r>
              <a:rPr lang="en-US" dirty="0" smtClean="0"/>
              <a:t>Non-Xing bunches : BKG </a:t>
            </a:r>
            <a:endParaRPr lang="en-US" dirty="0"/>
          </a:p>
        </p:txBody>
      </p:sp>
    </p:spTree>
    <p:extLst>
      <p:ext uri="{BB962C8B-B14F-4D97-AF65-F5344CB8AC3E}">
        <p14:creationId xmlns:p14="http://schemas.microsoft.com/office/powerpoint/2010/main" val="3960617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712" y="1052736"/>
            <a:ext cx="9396536" cy="1780108"/>
          </a:xfrm>
        </p:spPr>
        <p:txBody>
          <a:bodyPr>
            <a:normAutofit fontScale="90000"/>
          </a:bodyPr>
          <a:lstStyle/>
          <a:p>
            <a:r>
              <a:rPr lang="en-US" dirty="0" smtClean="0">
                <a:solidFill>
                  <a:srgbClr val="000000"/>
                </a:solidFill>
              </a:rPr>
              <a:t>Analysis &amp; Results  </a:t>
            </a:r>
            <a:br>
              <a:rPr lang="en-US" dirty="0" smtClean="0">
                <a:solidFill>
                  <a:srgbClr val="000000"/>
                </a:solidFill>
              </a:rPr>
            </a:br>
            <a:r>
              <a:rPr lang="en-US" dirty="0" smtClean="0"/>
              <a:t>- Photons </a:t>
            </a:r>
            <a:br>
              <a:rPr lang="en-US" dirty="0" smtClean="0"/>
            </a:br>
            <a:r>
              <a:rPr lang="en-US" dirty="0" smtClean="0"/>
              <a:t>- (Neutrons)</a:t>
            </a:r>
            <a:endParaRPr lang="en-US" dirty="0">
              <a:solidFill>
                <a:srgbClr val="000000"/>
              </a:solidFill>
            </a:endParaRPr>
          </a:p>
        </p:txBody>
      </p:sp>
      <p:sp>
        <p:nvSpPr>
          <p:cNvPr id="3" name="Subtitle 2"/>
          <p:cNvSpPr>
            <a:spLocks noGrp="1"/>
          </p:cNvSpPr>
          <p:nvPr>
            <p:ph type="subTitle" idx="1"/>
          </p:nvPr>
        </p:nvSpPr>
        <p:spPr>
          <a:xfrm>
            <a:off x="1043608" y="3717032"/>
            <a:ext cx="7848872" cy="2016224"/>
          </a:xfrm>
        </p:spPr>
        <p:txBody>
          <a:bodyPr>
            <a:normAutofit fontScale="77500" lnSpcReduction="20000"/>
          </a:bodyPr>
          <a:lstStyle/>
          <a:p>
            <a:pPr algn="l"/>
            <a:r>
              <a:rPr lang="en-US" altLang="ja-JP" sz="2400" dirty="0" smtClean="0"/>
              <a:t>“ Measurement </a:t>
            </a:r>
            <a:r>
              <a:rPr lang="en-US" altLang="ja-JP" sz="2400" dirty="0"/>
              <a:t>of zero degree single photon </a:t>
            </a:r>
            <a:r>
              <a:rPr lang="en-US" altLang="ja-JP" sz="2400" dirty="0" smtClean="0"/>
              <a:t>energy spectra </a:t>
            </a:r>
            <a:br>
              <a:rPr lang="en-US" altLang="ja-JP" sz="2400" dirty="0" smtClean="0"/>
            </a:br>
            <a:r>
              <a:rPr lang="en-US" altLang="ja-JP" sz="2400" dirty="0" smtClean="0"/>
              <a:t>for √</a:t>
            </a:r>
            <a:r>
              <a:rPr lang="en-US" altLang="ja-JP" sz="2400" dirty="0"/>
              <a:t>s = 7 TeV proton-proton collisions at </a:t>
            </a:r>
            <a:r>
              <a:rPr lang="en-US" altLang="ja-JP" sz="2400" dirty="0" smtClean="0"/>
              <a:t>LHC “</a:t>
            </a:r>
          </a:p>
          <a:p>
            <a:pPr algn="l"/>
            <a:r>
              <a:rPr lang="en-US" altLang="ja-JP" sz="2400" dirty="0" smtClean="0"/>
              <a:t>O. Adriani, et al., PLB</a:t>
            </a:r>
            <a:r>
              <a:rPr lang="en-US" altLang="ja-JP" sz="2400" dirty="0"/>
              <a:t>, Vol.</a:t>
            </a:r>
            <a:r>
              <a:rPr lang="en-US" altLang="ja-JP" sz="2400" dirty="0" smtClean="0"/>
              <a:t>703-2</a:t>
            </a:r>
            <a:r>
              <a:rPr lang="en-US" altLang="ja-JP" sz="2400" dirty="0"/>
              <a:t>, p.128-134 (09/2011</a:t>
            </a:r>
            <a:r>
              <a:rPr lang="en-US" altLang="ja-JP" sz="2400" dirty="0" smtClean="0"/>
              <a:t>)</a:t>
            </a:r>
          </a:p>
          <a:p>
            <a:endParaRPr lang="en-US" altLang="ja-JP" sz="2400" dirty="0" smtClean="0"/>
          </a:p>
          <a:p>
            <a:pPr algn="l"/>
            <a:r>
              <a:rPr lang="en-US" altLang="ja-JP" sz="2400" dirty="0"/>
              <a:t>“</a:t>
            </a:r>
            <a:r>
              <a:rPr lang="en-US" sz="2400" dirty="0"/>
              <a:t>Measurement of zero degree inclusive photon energy spectra </a:t>
            </a:r>
          </a:p>
          <a:p>
            <a:pPr algn="l"/>
            <a:r>
              <a:rPr lang="en-US" sz="2400" dirty="0"/>
              <a:t>for √s = 900 GeV proton-proton collisions at LHC</a:t>
            </a:r>
            <a:r>
              <a:rPr lang="en-US" altLang="ja-JP" sz="2400" dirty="0"/>
              <a:t>“</a:t>
            </a:r>
          </a:p>
          <a:p>
            <a:pPr algn="l"/>
            <a:r>
              <a:rPr lang="en-US" altLang="ja-JP" sz="2400" dirty="0"/>
              <a:t>O. Adriani, et al., Submitted to PLB.</a:t>
            </a:r>
            <a:r>
              <a:rPr lang="en-US" altLang="ja-JP" sz="2400" dirty="0" smtClean="0"/>
              <a:t>,</a:t>
            </a:r>
            <a:r>
              <a:rPr lang="en-US" sz="2400" dirty="0" smtClean="0"/>
              <a:t>CERN</a:t>
            </a:r>
            <a:r>
              <a:rPr lang="en-US" sz="2400" dirty="0"/>
              <a:t>-PH-EP-2012-</a:t>
            </a:r>
            <a:r>
              <a:rPr lang="en-US" sz="2400" dirty="0" smtClean="0"/>
              <a:t>048</a:t>
            </a:r>
          </a:p>
          <a:p>
            <a:endParaRPr lang="en-US" sz="2400" dirty="0" smtClean="0"/>
          </a:p>
          <a:p>
            <a:endParaRPr lang="en-US" sz="2400" dirty="0"/>
          </a:p>
          <a:p>
            <a:endParaRPr lang="en-US" altLang="ja-JP" sz="2400" dirty="0" smtClean="0"/>
          </a:p>
          <a:p>
            <a:endParaRPr lang="en-US" altLang="ja-JP" sz="2400" dirty="0"/>
          </a:p>
          <a:p>
            <a:endParaRPr lang="en-US" altLang="ja-JP" sz="2400" dirty="0"/>
          </a:p>
        </p:txBody>
      </p:sp>
      <p:sp>
        <p:nvSpPr>
          <p:cNvPr id="4" name="Frame 3"/>
          <p:cNvSpPr/>
          <p:nvPr/>
        </p:nvSpPr>
        <p:spPr>
          <a:xfrm>
            <a:off x="611560" y="4077072"/>
            <a:ext cx="216024" cy="216024"/>
          </a:xfrm>
          <a:prstGeom prst="fram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ame 4"/>
          <p:cNvSpPr/>
          <p:nvPr/>
        </p:nvSpPr>
        <p:spPr>
          <a:xfrm>
            <a:off x="611560" y="5085184"/>
            <a:ext cx="216024" cy="216024"/>
          </a:xfrm>
          <a:prstGeom prst="fram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pic>
        <p:nvPicPr>
          <p:cNvPr id="9"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96136" y="980728"/>
            <a:ext cx="3075059" cy="2016224"/>
          </a:xfrm>
          <a:prstGeom prst="rect">
            <a:avLst/>
          </a:prstGeom>
        </p:spPr>
      </p:pic>
    </p:spTree>
    <p:extLst>
      <p:ext uri="{BB962C8B-B14F-4D97-AF65-F5344CB8AC3E}">
        <p14:creationId xmlns:p14="http://schemas.microsoft.com/office/powerpoint/2010/main" val="19452063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848" y="764705"/>
            <a:ext cx="8605639" cy="5544615"/>
          </a:xfrm>
        </p:spPr>
        <p:txBody>
          <a:bodyPr/>
          <a:lstStyle/>
          <a:p>
            <a:r>
              <a:rPr lang="en-US" u="sng" dirty="0" smtClean="0">
                <a:solidFill>
                  <a:schemeClr val="tx1"/>
                </a:solidFill>
              </a:rPr>
              <a:t>DATA</a:t>
            </a:r>
          </a:p>
          <a:p>
            <a:pPr lvl="1"/>
            <a:r>
              <a:rPr lang="en-US" dirty="0">
                <a:solidFill>
                  <a:schemeClr val="tx1"/>
                </a:solidFill>
                <a:latin typeface="Calibri" charset="0"/>
              </a:rPr>
              <a:t>15 May 2010 17:45-21:23, </a:t>
            </a:r>
            <a:r>
              <a:rPr lang="en-US" dirty="0" smtClean="0">
                <a:solidFill>
                  <a:schemeClr val="tx1"/>
                </a:solidFill>
                <a:latin typeface="Calibri" charset="0"/>
              </a:rPr>
              <a:t>at Low </a:t>
            </a:r>
            <a:r>
              <a:rPr lang="en-US" dirty="0">
                <a:solidFill>
                  <a:schemeClr val="tx1"/>
                </a:solidFill>
                <a:latin typeface="Calibri" charset="0"/>
              </a:rPr>
              <a:t>Luminosity </a:t>
            </a:r>
            <a:r>
              <a:rPr lang="en-US" dirty="0" smtClean="0">
                <a:solidFill>
                  <a:schemeClr val="tx1"/>
                </a:solidFill>
                <a:latin typeface="Calibri" charset="0"/>
              </a:rPr>
              <a:t>6x10</a:t>
            </a:r>
            <a:r>
              <a:rPr lang="en-US" baseline="30000" dirty="0" smtClean="0">
                <a:solidFill>
                  <a:schemeClr val="tx1"/>
                </a:solidFill>
                <a:latin typeface="Calibri" charset="0"/>
              </a:rPr>
              <a:t>28</a:t>
            </a:r>
            <a:r>
              <a:rPr lang="en-US" dirty="0" smtClean="0">
                <a:solidFill>
                  <a:schemeClr val="tx1"/>
                </a:solidFill>
                <a:latin typeface="Calibri" charset="0"/>
              </a:rPr>
              <a:t>cm</a:t>
            </a:r>
            <a:r>
              <a:rPr lang="en-US" baseline="30000" dirty="0" smtClean="0">
                <a:solidFill>
                  <a:schemeClr val="tx1"/>
                </a:solidFill>
                <a:latin typeface="Calibri" charset="0"/>
              </a:rPr>
              <a:t>-2</a:t>
            </a:r>
            <a:r>
              <a:rPr lang="en-US" dirty="0" smtClean="0">
                <a:solidFill>
                  <a:schemeClr val="tx1"/>
                </a:solidFill>
                <a:latin typeface="Calibri" charset="0"/>
              </a:rPr>
              <a:t>s</a:t>
            </a:r>
            <a:r>
              <a:rPr lang="en-US" baseline="30000" dirty="0" smtClean="0">
                <a:solidFill>
                  <a:schemeClr val="tx1"/>
                </a:solidFill>
                <a:latin typeface="Calibri" charset="0"/>
              </a:rPr>
              <a:t>-1</a:t>
            </a:r>
            <a:endParaRPr lang="en-US" baseline="30000" dirty="0">
              <a:solidFill>
                <a:schemeClr val="tx1"/>
              </a:solidFill>
            </a:endParaRPr>
          </a:p>
          <a:p>
            <a:pPr lvl="1"/>
            <a:r>
              <a:rPr lang="en-US" dirty="0">
                <a:solidFill>
                  <a:schemeClr val="tx1"/>
                </a:solidFill>
                <a:latin typeface="Calibri" charset="0"/>
              </a:rPr>
              <a:t>0.68 nb-1 for Arm1, 0.53nb-1 for </a:t>
            </a:r>
            <a:r>
              <a:rPr lang="en-US" dirty="0" smtClean="0">
                <a:solidFill>
                  <a:schemeClr val="tx1"/>
                </a:solidFill>
                <a:latin typeface="Calibri" charset="0"/>
              </a:rPr>
              <a:t>Arm2</a:t>
            </a:r>
          </a:p>
          <a:p>
            <a:r>
              <a:rPr lang="en-US" sz="2800" u="sng" dirty="0" smtClean="0">
                <a:solidFill>
                  <a:schemeClr val="tx1"/>
                </a:solidFill>
                <a:latin typeface="Calibri" charset="0"/>
              </a:rPr>
              <a:t>MC</a:t>
            </a:r>
          </a:p>
          <a:p>
            <a:pPr lvl="1"/>
            <a:r>
              <a:rPr lang="en-US" dirty="0" smtClean="0">
                <a:solidFill>
                  <a:schemeClr val="tx1"/>
                </a:solidFill>
              </a:rPr>
              <a:t>DPMJET3.0</a:t>
            </a:r>
            <a:r>
              <a:rPr lang="ja-JP" altLang="en-US" dirty="0" smtClean="0">
                <a:solidFill>
                  <a:schemeClr val="tx1"/>
                </a:solidFill>
              </a:rPr>
              <a:t>４</a:t>
            </a:r>
            <a:r>
              <a:rPr lang="en-US" dirty="0" smtClean="0">
                <a:solidFill>
                  <a:schemeClr val="tx1"/>
                </a:solidFill>
              </a:rPr>
              <a:t>, QGSJETII03, SYBILL2.1, EPOS1.99</a:t>
            </a:r>
            <a:br>
              <a:rPr lang="en-US" dirty="0" smtClean="0">
                <a:solidFill>
                  <a:schemeClr val="tx1"/>
                </a:solidFill>
              </a:rPr>
            </a:br>
            <a:r>
              <a:rPr lang="en-US" dirty="0" smtClean="0">
                <a:solidFill>
                  <a:schemeClr val="tx1"/>
                </a:solidFill>
              </a:rPr>
              <a:t>PYTHIA 8.145 with the default parameters.</a:t>
            </a:r>
          </a:p>
          <a:p>
            <a:pPr lvl="1"/>
            <a:r>
              <a:rPr lang="en-US" dirty="0" smtClean="0">
                <a:solidFill>
                  <a:schemeClr val="tx1"/>
                </a:solidFill>
              </a:rPr>
              <a:t>10</a:t>
            </a:r>
            <a:r>
              <a:rPr lang="en-US" baseline="30000" dirty="0" smtClean="0">
                <a:solidFill>
                  <a:schemeClr val="tx1"/>
                </a:solidFill>
              </a:rPr>
              <a:t>7</a:t>
            </a:r>
            <a:r>
              <a:rPr lang="en-US" dirty="0" smtClean="0">
                <a:solidFill>
                  <a:schemeClr val="tx1"/>
                </a:solidFill>
              </a:rPr>
              <a:t> inelastic p-p collisions by each model. </a:t>
            </a:r>
          </a:p>
          <a:p>
            <a:r>
              <a:rPr lang="en-US" u="sng" dirty="0" smtClean="0">
                <a:solidFill>
                  <a:schemeClr val="tx1"/>
                </a:solidFill>
              </a:rPr>
              <a:t>Analysis Procedure</a:t>
            </a:r>
          </a:p>
          <a:p>
            <a:pPr lvl="1"/>
            <a:r>
              <a:rPr lang="en-US" dirty="0">
                <a:solidFill>
                  <a:srgbClr val="000000"/>
                </a:solidFill>
                <a:latin typeface="Trebuchet MS" charset="0"/>
              </a:rPr>
              <a:t>Energy Reconstruction from total energy deposition </a:t>
            </a:r>
            <a:r>
              <a:rPr lang="en-US" dirty="0" smtClean="0">
                <a:solidFill>
                  <a:srgbClr val="000000"/>
                </a:solidFill>
                <a:latin typeface="Trebuchet MS" charset="0"/>
              </a:rPr>
              <a:t/>
            </a:r>
            <a:br>
              <a:rPr lang="en-US" dirty="0" smtClean="0">
                <a:solidFill>
                  <a:srgbClr val="000000"/>
                </a:solidFill>
                <a:latin typeface="Trebuchet MS" charset="0"/>
              </a:rPr>
            </a:br>
            <a:r>
              <a:rPr lang="en-US" dirty="0" smtClean="0">
                <a:solidFill>
                  <a:srgbClr val="000000"/>
                </a:solidFill>
                <a:latin typeface="Trebuchet MS" charset="0"/>
              </a:rPr>
              <a:t>in </a:t>
            </a:r>
            <a:r>
              <a:rPr lang="en-US" dirty="0">
                <a:solidFill>
                  <a:srgbClr val="000000"/>
                </a:solidFill>
                <a:latin typeface="Trebuchet MS" charset="0"/>
              </a:rPr>
              <a:t>a tower with some corrections, shower leakage out etc</a:t>
            </a:r>
            <a:r>
              <a:rPr lang="en-US" dirty="0" smtClean="0">
                <a:solidFill>
                  <a:srgbClr val="000000"/>
                </a:solidFill>
                <a:latin typeface="Trebuchet MS" charset="0"/>
              </a:rPr>
              <a:t>.</a:t>
            </a:r>
          </a:p>
          <a:p>
            <a:pPr lvl="1"/>
            <a:r>
              <a:rPr lang="en-US" dirty="0">
                <a:solidFill>
                  <a:srgbClr val="000000"/>
                </a:solidFill>
                <a:latin typeface="Trebuchet MS" charset="0"/>
              </a:rPr>
              <a:t>Particle Identification </a:t>
            </a:r>
            <a:r>
              <a:rPr lang="en-US" dirty="0" smtClean="0">
                <a:solidFill>
                  <a:srgbClr val="000000"/>
                </a:solidFill>
                <a:latin typeface="Trebuchet MS" charset="0"/>
              </a:rPr>
              <a:t/>
            </a:r>
            <a:br>
              <a:rPr lang="en-US" dirty="0" smtClean="0">
                <a:solidFill>
                  <a:srgbClr val="000000"/>
                </a:solidFill>
                <a:latin typeface="Trebuchet MS" charset="0"/>
              </a:rPr>
            </a:br>
            <a:r>
              <a:rPr lang="en-US" dirty="0" smtClean="0">
                <a:solidFill>
                  <a:srgbClr val="000000"/>
                </a:solidFill>
                <a:latin typeface="Trebuchet MS" charset="0"/>
              </a:rPr>
              <a:t>by </a:t>
            </a:r>
            <a:r>
              <a:rPr lang="en-US" dirty="0">
                <a:solidFill>
                  <a:srgbClr val="000000"/>
                </a:solidFill>
                <a:latin typeface="Trebuchet MS" charset="0"/>
              </a:rPr>
              <a:t>shape of longitudinal shower </a:t>
            </a:r>
            <a:r>
              <a:rPr lang="en-US" dirty="0" smtClean="0">
                <a:solidFill>
                  <a:srgbClr val="000000"/>
                </a:solidFill>
                <a:latin typeface="Trebuchet MS" charset="0"/>
              </a:rPr>
              <a:t>development.</a:t>
            </a:r>
          </a:p>
          <a:p>
            <a:pPr lvl="1"/>
            <a:r>
              <a:rPr lang="en-US" dirty="0" smtClean="0">
                <a:solidFill>
                  <a:srgbClr val="000000"/>
                </a:solidFill>
                <a:latin typeface="Trebuchet MS" charset="0"/>
              </a:rPr>
              <a:t>Cut multi-particle events.</a:t>
            </a:r>
          </a:p>
          <a:p>
            <a:pPr lvl="1"/>
            <a:r>
              <a:rPr lang="en-US" dirty="0" smtClean="0">
                <a:solidFill>
                  <a:srgbClr val="000000"/>
                </a:solidFill>
                <a:latin typeface="Trebuchet MS" charset="0"/>
              </a:rPr>
              <a:t>Two Pseudo</a:t>
            </a:r>
            <a:r>
              <a:rPr lang="en-US" dirty="0">
                <a:solidFill>
                  <a:srgbClr val="000000"/>
                </a:solidFill>
                <a:latin typeface="Trebuchet MS" charset="0"/>
              </a:rPr>
              <a:t>-rapidity selections</a:t>
            </a:r>
            <a:r>
              <a:rPr lang="en-US" dirty="0" smtClean="0">
                <a:solidFill>
                  <a:srgbClr val="000000"/>
                </a:solidFill>
                <a:latin typeface="Trebuchet MS" charset="0"/>
              </a:rPr>
              <a:t>,  η&gt;10.94 and</a:t>
            </a:r>
            <a:r>
              <a:rPr lang="en-US" dirty="0">
                <a:solidFill>
                  <a:srgbClr val="000000"/>
                </a:solidFill>
                <a:latin typeface="Trebuchet MS" charset="0"/>
              </a:rPr>
              <a:t> </a:t>
            </a:r>
            <a:r>
              <a:rPr lang="en-US" dirty="0" smtClean="0">
                <a:solidFill>
                  <a:srgbClr val="000000"/>
                </a:solidFill>
                <a:latin typeface="Trebuchet MS" charset="0"/>
              </a:rPr>
              <a:t>8.81&lt;</a:t>
            </a:r>
            <a:r>
              <a:rPr lang="en-US" dirty="0">
                <a:solidFill>
                  <a:srgbClr val="000000"/>
                </a:solidFill>
                <a:latin typeface="Trebuchet MS" charset="0"/>
              </a:rPr>
              <a:t>η</a:t>
            </a:r>
            <a:r>
              <a:rPr lang="en-US" dirty="0" smtClean="0">
                <a:solidFill>
                  <a:srgbClr val="000000"/>
                </a:solidFill>
                <a:latin typeface="Trebuchet MS" charset="0"/>
              </a:rPr>
              <a:t>&lt;8.9.</a:t>
            </a:r>
          </a:p>
          <a:p>
            <a:pPr lvl="1"/>
            <a:r>
              <a:rPr lang="en-US" dirty="0" smtClean="0">
                <a:solidFill>
                  <a:srgbClr val="000000"/>
                </a:solidFill>
                <a:latin typeface="Trebuchet MS" charset="0"/>
              </a:rPr>
              <a:t>Combine spectra between the two detectors.</a:t>
            </a:r>
            <a:endParaRPr lang="en-US" dirty="0">
              <a:solidFill>
                <a:srgbClr val="000000"/>
              </a:solidFill>
              <a:latin typeface="Trebuchet MS" charset="0"/>
            </a:endParaRPr>
          </a:p>
        </p:txBody>
      </p:sp>
      <p:sp>
        <p:nvSpPr>
          <p:cNvPr id="3" name="Title 2"/>
          <p:cNvSpPr>
            <a:spLocks noGrp="1"/>
          </p:cNvSpPr>
          <p:nvPr>
            <p:ph type="title"/>
          </p:nvPr>
        </p:nvSpPr>
        <p:spPr/>
        <p:txBody>
          <a:bodyPr/>
          <a:lstStyle/>
          <a:p>
            <a:r>
              <a:rPr lang="en-US" dirty="0" smtClean="0"/>
              <a:t>Analysis for the photon spectra</a:t>
            </a:r>
            <a:endParaRPr lang="en-US" dirty="0"/>
          </a:p>
        </p:txBody>
      </p:sp>
    </p:spTree>
    <p:extLst>
      <p:ext uri="{BB962C8B-B14F-4D97-AF65-F5344CB8AC3E}">
        <p14:creationId xmlns:p14="http://schemas.microsoft.com/office/powerpoint/2010/main" val="3861552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6408712" cy="3129211"/>
          </a:xfrm>
        </p:spPr>
        <p:txBody>
          <a:bodyPr/>
          <a:lstStyle/>
          <a:p>
            <a:r>
              <a:rPr lang="en-US" sz="2800" dirty="0" smtClean="0"/>
              <a:t>Introduction </a:t>
            </a:r>
          </a:p>
          <a:p>
            <a:r>
              <a:rPr lang="en-US" sz="2800" dirty="0" smtClean="0"/>
              <a:t>The LHCf experiment</a:t>
            </a:r>
            <a:br>
              <a:rPr lang="en-US" sz="2800" dirty="0" smtClean="0"/>
            </a:br>
            <a:r>
              <a:rPr lang="en-US" sz="2800" dirty="0" smtClean="0"/>
              <a:t> </a:t>
            </a:r>
            <a:r>
              <a:rPr lang="en-US" sz="2000" dirty="0" smtClean="0"/>
              <a:t>-An LHC forward experiment-</a:t>
            </a:r>
          </a:p>
          <a:p>
            <a:r>
              <a:rPr lang="en-US" sz="2800" dirty="0" smtClean="0"/>
              <a:t>Operation in 2010</a:t>
            </a:r>
          </a:p>
          <a:p>
            <a:pPr marL="303213" lvl="1" indent="0">
              <a:buNone/>
            </a:pPr>
            <a:r>
              <a:rPr lang="en-US" sz="2600" dirty="0" smtClean="0"/>
              <a:t>- Luminosity Measurement</a:t>
            </a:r>
          </a:p>
          <a:p>
            <a:pPr marL="303213" lvl="1" indent="0">
              <a:buNone/>
            </a:pPr>
            <a:r>
              <a:rPr lang="en-US" sz="2600" dirty="0" smtClean="0"/>
              <a:t>-</a:t>
            </a:r>
            <a:r>
              <a:rPr lang="en-US" sz="2400" dirty="0" smtClean="0"/>
              <a:t> Background </a:t>
            </a:r>
          </a:p>
          <a:p>
            <a:r>
              <a:rPr lang="en-US" sz="2800" dirty="0" smtClean="0"/>
              <a:t>Analysis &amp; Results</a:t>
            </a:r>
          </a:p>
          <a:p>
            <a:pPr lvl="1">
              <a:buFontTx/>
              <a:buChar char="-"/>
            </a:pPr>
            <a:r>
              <a:rPr lang="en-US" dirty="0" smtClean="0"/>
              <a:t>Forward photon energy spectra </a:t>
            </a:r>
            <a:br>
              <a:rPr lang="en-US" dirty="0" smtClean="0"/>
            </a:br>
            <a:r>
              <a:rPr lang="en-US" dirty="0" smtClean="0"/>
              <a:t>at 900GeV and 7TeV p-p  </a:t>
            </a:r>
          </a:p>
          <a:p>
            <a:pPr lvl="1">
              <a:buFontTx/>
              <a:buChar char="-"/>
            </a:pPr>
            <a:r>
              <a:rPr lang="en-US" dirty="0" smtClean="0"/>
              <a:t>Performance </a:t>
            </a:r>
            <a:br>
              <a:rPr lang="en-US" dirty="0" smtClean="0"/>
            </a:br>
            <a:r>
              <a:rPr lang="en-US" dirty="0" smtClean="0"/>
              <a:t>for neutron measurement</a:t>
            </a:r>
          </a:p>
          <a:p>
            <a:r>
              <a:rPr lang="en-US" sz="2800" dirty="0" smtClean="0"/>
              <a:t>Summary</a:t>
            </a:r>
            <a:endParaRPr lang="en-US" sz="2800" dirty="0"/>
          </a:p>
        </p:txBody>
      </p:sp>
      <p:sp>
        <p:nvSpPr>
          <p:cNvPr id="3" name="Title 2"/>
          <p:cNvSpPr>
            <a:spLocks noGrp="1"/>
          </p:cNvSpPr>
          <p:nvPr>
            <p:ph type="title"/>
          </p:nvPr>
        </p:nvSpPr>
        <p:spPr/>
        <p:txBody>
          <a:bodyPr/>
          <a:lstStyle/>
          <a:p>
            <a:r>
              <a:rPr lang="en-US" sz="4000" dirty="0" smtClean="0"/>
              <a:t>Contents</a:t>
            </a:r>
            <a:endParaRPr lang="en-US" sz="4000" dirty="0"/>
          </a:p>
        </p:txBody>
      </p:sp>
      <p:grpSp>
        <p:nvGrpSpPr>
          <p:cNvPr id="22" name="Group 21"/>
          <p:cNvGrpSpPr/>
          <p:nvPr/>
        </p:nvGrpSpPr>
        <p:grpSpPr>
          <a:xfrm>
            <a:off x="4937126" y="2564904"/>
            <a:ext cx="3910270" cy="4320480"/>
            <a:chOff x="4937125" y="2237184"/>
            <a:chExt cx="4206875" cy="4648200"/>
          </a:xfrm>
        </p:grpSpPr>
        <p:grpSp>
          <p:nvGrpSpPr>
            <p:cNvPr id="5" name="Group 20"/>
            <p:cNvGrpSpPr>
              <a:grpSpLocks/>
            </p:cNvGrpSpPr>
            <p:nvPr/>
          </p:nvGrpSpPr>
          <p:grpSpPr bwMode="auto">
            <a:xfrm>
              <a:off x="4937125" y="2237184"/>
              <a:ext cx="4206875" cy="4648200"/>
              <a:chOff x="48" y="1296"/>
              <a:chExt cx="2650" cy="2928"/>
            </a:xfrm>
          </p:grpSpPr>
          <p:pic>
            <p:nvPicPr>
              <p:cNvPr id="6" name="Picture 3" descr="enesp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 y="1296"/>
                <a:ext cx="265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8"/>
              <p:cNvSpPr>
                <a:spLocks/>
              </p:cNvSpPr>
              <p:nvPr/>
            </p:nvSpPr>
            <p:spPr bwMode="auto">
              <a:xfrm>
                <a:off x="1552" y="2384"/>
                <a:ext cx="1080" cy="880"/>
              </a:xfrm>
              <a:custGeom>
                <a:avLst/>
                <a:gdLst>
                  <a:gd name="T0" fmla="*/ 80 w 1080"/>
                  <a:gd name="T1" fmla="*/ 112 h 880"/>
                  <a:gd name="T2" fmla="*/ 464 w 1080"/>
                  <a:gd name="T3" fmla="*/ 688 h 880"/>
                  <a:gd name="T4" fmla="*/ 896 w 1080"/>
                  <a:gd name="T5" fmla="*/ 784 h 880"/>
                  <a:gd name="T6" fmla="*/ 944 w 1080"/>
                  <a:gd name="T7" fmla="*/ 112 h 880"/>
                  <a:gd name="T8" fmla="*/ 80 w 1080"/>
                  <a:gd name="T9" fmla="*/ 112 h 880"/>
                </a:gdLst>
                <a:ahLst/>
                <a:cxnLst>
                  <a:cxn ang="0">
                    <a:pos x="T0" y="T1"/>
                  </a:cxn>
                  <a:cxn ang="0">
                    <a:pos x="T2" y="T3"/>
                  </a:cxn>
                  <a:cxn ang="0">
                    <a:pos x="T4" y="T5"/>
                  </a:cxn>
                  <a:cxn ang="0">
                    <a:pos x="T6" y="T7"/>
                  </a:cxn>
                  <a:cxn ang="0">
                    <a:pos x="T8" y="T9"/>
                  </a:cxn>
                </a:cxnLst>
                <a:rect l="0" t="0" r="r" b="b"/>
                <a:pathLst>
                  <a:path w="1080" h="880">
                    <a:moveTo>
                      <a:pt x="80" y="112"/>
                    </a:moveTo>
                    <a:cubicBezTo>
                      <a:pt x="0" y="208"/>
                      <a:pt x="328" y="576"/>
                      <a:pt x="464" y="688"/>
                    </a:cubicBezTo>
                    <a:cubicBezTo>
                      <a:pt x="600" y="800"/>
                      <a:pt x="816" y="880"/>
                      <a:pt x="896" y="784"/>
                    </a:cubicBezTo>
                    <a:cubicBezTo>
                      <a:pt x="976" y="688"/>
                      <a:pt x="1080" y="224"/>
                      <a:pt x="944" y="112"/>
                    </a:cubicBezTo>
                    <a:cubicBezTo>
                      <a:pt x="808" y="0"/>
                      <a:pt x="160" y="16"/>
                      <a:pt x="80" y="11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8" name="Text Box 4"/>
            <p:cNvSpPr txBox="1">
              <a:spLocks noChangeArrowheads="1"/>
            </p:cNvSpPr>
            <p:nvPr/>
          </p:nvSpPr>
          <p:spPr bwMode="auto">
            <a:xfrm>
              <a:off x="7527925" y="4214192"/>
              <a:ext cx="914400" cy="396875"/>
            </a:xfrm>
            <a:prstGeom prst="rect">
              <a:avLst/>
            </a:prstGeom>
            <a:noFill/>
            <a:ln w="9525">
              <a:noFill/>
              <a:miter lim="800000"/>
              <a:headEnd/>
              <a:tailEnd/>
            </a:ln>
            <a:effectLst/>
          </p:spPr>
          <p:txBody>
            <a:bodyPr>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a:solidFill>
                    <a:srgbClr val="3399FF"/>
                  </a:solidFill>
                  <a:effectLst>
                    <a:outerShdw blurRad="38100" dist="38100" dir="2700000" algn="tl">
                      <a:srgbClr val="DDDDDD"/>
                    </a:outerShdw>
                  </a:effectLst>
                  <a:latin typeface="Arial Black" charset="0"/>
                  <a:cs typeface="Arial" charset="0"/>
                </a:rPr>
                <a:t>LHC</a:t>
              </a:r>
            </a:p>
          </p:txBody>
        </p:sp>
        <p:sp>
          <p:nvSpPr>
            <p:cNvPr id="9" name="Line 5"/>
            <p:cNvSpPr>
              <a:spLocks noChangeShapeType="1"/>
            </p:cNvSpPr>
            <p:nvPr/>
          </p:nvSpPr>
          <p:spPr bwMode="auto">
            <a:xfrm flipV="1">
              <a:off x="7908925" y="45951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sp>
          <p:nvSpPr>
            <p:cNvPr id="10" name="Line 6"/>
            <p:cNvSpPr>
              <a:spLocks noChangeShapeType="1"/>
            </p:cNvSpPr>
            <p:nvPr/>
          </p:nvSpPr>
          <p:spPr bwMode="auto">
            <a:xfrm flipV="1">
              <a:off x="7146925" y="36045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sp>
          <p:nvSpPr>
            <p:cNvPr id="11" name="Text Box 7"/>
            <p:cNvSpPr txBox="1">
              <a:spLocks noChangeArrowheads="1"/>
            </p:cNvSpPr>
            <p:nvPr/>
          </p:nvSpPr>
          <p:spPr bwMode="auto">
            <a:xfrm>
              <a:off x="6765925" y="3283917"/>
              <a:ext cx="1032118" cy="430459"/>
            </a:xfrm>
            <a:prstGeom prst="rect">
              <a:avLst/>
            </a:prstGeom>
            <a:noFill/>
            <a:ln w="9525">
              <a:noFill/>
              <a:miter lim="800000"/>
              <a:headEnd/>
              <a:tailEnd/>
            </a:ln>
            <a:effectLst/>
          </p:spPr>
          <p:txBody>
            <a:bodyPr wrap="squar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smtClean="0">
                  <a:solidFill>
                    <a:srgbClr val="3399FF"/>
                  </a:solidFill>
                  <a:effectLst>
                    <a:outerShdw blurRad="38100" dist="38100" dir="2700000" algn="tl">
                      <a:srgbClr val="DDDDDD"/>
                    </a:outerShdw>
                  </a:effectLst>
                  <a:latin typeface="Arial Black" charset="0"/>
                  <a:cs typeface="Arial" charset="0"/>
                </a:rPr>
                <a:t>SppS</a:t>
              </a:r>
              <a:endParaRPr kumimoji="0" lang="en-US" altLang="ja-JP" sz="2000" dirty="0">
                <a:solidFill>
                  <a:srgbClr val="3399FF"/>
                </a:solidFill>
                <a:effectLst>
                  <a:outerShdw blurRad="38100" dist="38100" dir="2700000" algn="tl">
                    <a:srgbClr val="DDDDDD"/>
                  </a:outerShdw>
                </a:effectLst>
                <a:latin typeface="Arial Black" charset="0"/>
                <a:cs typeface="Arial" charset="0"/>
              </a:endParaRPr>
            </a:p>
          </p:txBody>
        </p:sp>
        <p:sp>
          <p:nvSpPr>
            <p:cNvPr id="15" name="Text Box 4"/>
            <p:cNvSpPr txBox="1">
              <a:spLocks noChangeArrowheads="1"/>
            </p:cNvSpPr>
            <p:nvPr/>
          </p:nvSpPr>
          <p:spPr bwMode="auto">
            <a:xfrm>
              <a:off x="7223125" y="3588717"/>
              <a:ext cx="1524000" cy="396875"/>
            </a:xfrm>
            <a:prstGeom prst="rect">
              <a:avLst/>
            </a:prstGeom>
            <a:noFill/>
            <a:ln w="9525">
              <a:noFill/>
              <a:miter lim="800000"/>
              <a:headEnd/>
              <a:tailEnd/>
            </a:ln>
            <a:effectLst/>
          </p:spPr>
          <p:txBody>
            <a:bodyPr>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a:solidFill>
                    <a:srgbClr val="3399FF"/>
                  </a:solidFill>
                  <a:effectLst>
                    <a:outerShdw blurRad="38100" dist="38100" dir="2700000" algn="tl">
                      <a:srgbClr val="DDDDDD"/>
                    </a:outerShdw>
                  </a:effectLst>
                  <a:latin typeface="Arial Black" charset="0"/>
                  <a:cs typeface="Arial" charset="0"/>
                </a:rPr>
                <a:t>Tevatron</a:t>
              </a:r>
            </a:p>
          </p:txBody>
        </p:sp>
        <p:sp>
          <p:nvSpPr>
            <p:cNvPr id="16" name="Line 5"/>
            <p:cNvSpPr>
              <a:spLocks noChangeShapeType="1"/>
            </p:cNvSpPr>
            <p:nvPr/>
          </p:nvSpPr>
          <p:spPr bwMode="auto">
            <a:xfrm flipV="1">
              <a:off x="7451725" y="39093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grpSp>
      <p:sp>
        <p:nvSpPr>
          <p:cNvPr id="18" name="TextBox 17"/>
          <p:cNvSpPr txBox="1"/>
          <p:nvPr/>
        </p:nvSpPr>
        <p:spPr>
          <a:xfrm>
            <a:off x="4978008" y="764704"/>
            <a:ext cx="3698448" cy="523220"/>
          </a:xfrm>
          <a:prstGeom prst="rect">
            <a:avLst/>
          </a:prstGeom>
          <a:noFill/>
        </p:spPr>
        <p:txBody>
          <a:bodyPr wrap="none" rtlCol="0">
            <a:spAutoFit/>
          </a:bodyPr>
          <a:lstStyle/>
          <a:p>
            <a:r>
              <a:rPr lang="en-US" sz="2800" dirty="0" smtClean="0"/>
              <a:t>Large Hadron Collider</a:t>
            </a:r>
            <a:endParaRPr lang="en-US" sz="2800" dirty="0"/>
          </a:p>
        </p:txBody>
      </p:sp>
      <p:sp>
        <p:nvSpPr>
          <p:cNvPr id="19" name="TextBox 18"/>
          <p:cNvSpPr txBox="1"/>
          <p:nvPr/>
        </p:nvSpPr>
        <p:spPr>
          <a:xfrm>
            <a:off x="4731238" y="1124744"/>
            <a:ext cx="4233250" cy="338554"/>
          </a:xfrm>
          <a:prstGeom prst="rect">
            <a:avLst/>
          </a:prstGeom>
          <a:noFill/>
        </p:spPr>
        <p:txBody>
          <a:bodyPr wrap="none" rtlCol="0">
            <a:spAutoFit/>
          </a:bodyPr>
          <a:lstStyle/>
          <a:p>
            <a:r>
              <a:rPr lang="en-US" sz="1600" dirty="0" smtClean="0"/>
              <a:t>-The most powerful accelerator on the earth- </a:t>
            </a:r>
            <a:endParaRPr lang="en-US" sz="1600" dirty="0"/>
          </a:p>
        </p:txBody>
      </p:sp>
      <p:sp>
        <p:nvSpPr>
          <p:cNvPr id="20" name="Down Arrow 19"/>
          <p:cNvSpPr/>
          <p:nvPr/>
        </p:nvSpPr>
        <p:spPr>
          <a:xfrm>
            <a:off x="6444208" y="1484784"/>
            <a:ext cx="792088"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p:cNvSpPr txBox="1"/>
          <p:nvPr/>
        </p:nvSpPr>
        <p:spPr>
          <a:xfrm>
            <a:off x="4572000" y="1916832"/>
            <a:ext cx="4585235" cy="677108"/>
          </a:xfrm>
          <a:prstGeom prst="rect">
            <a:avLst/>
          </a:prstGeom>
          <a:solidFill>
            <a:srgbClr val="FFFFFF">
              <a:alpha val="65000"/>
            </a:srgbClr>
          </a:solidFill>
        </p:spPr>
        <p:txBody>
          <a:bodyPr wrap="none" rtlCol="0">
            <a:spAutoFit/>
          </a:bodyPr>
          <a:lstStyle/>
          <a:p>
            <a:r>
              <a:rPr lang="en-US" sz="2400" dirty="0" smtClean="0"/>
              <a:t>Ultra High Energy Cosmic Rays </a:t>
            </a:r>
            <a:r>
              <a:rPr lang="en-US" sz="2400" dirty="0"/>
              <a:t/>
            </a:r>
            <a:br>
              <a:rPr lang="en-US" sz="2400" dirty="0"/>
            </a:br>
            <a:r>
              <a:rPr lang="en-US" sz="1400" dirty="0" smtClean="0"/>
              <a:t>What is the most powerful accelerator in the Universe ?</a:t>
            </a:r>
            <a:endParaRPr lang="en-US" sz="1400" dirty="0"/>
          </a:p>
        </p:txBody>
      </p:sp>
      <p:sp>
        <p:nvSpPr>
          <p:cNvPr id="28" name="Text Box 7"/>
          <p:cNvSpPr txBox="1">
            <a:spLocks noChangeArrowheads="1"/>
          </p:cNvSpPr>
          <p:nvPr/>
        </p:nvSpPr>
        <p:spPr bwMode="auto">
          <a:xfrm>
            <a:off x="7020272" y="3429000"/>
            <a:ext cx="959349" cy="400110"/>
          </a:xfrm>
          <a:prstGeom prst="rect">
            <a:avLst/>
          </a:prstGeom>
          <a:noFill/>
          <a:ln w="9525">
            <a:noFill/>
            <a:miter lim="800000"/>
            <a:headEnd/>
            <a:tailEnd/>
          </a:ln>
          <a:effectLst/>
        </p:spPr>
        <p:txBody>
          <a:bodyPr wrap="squar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a:solidFill>
                  <a:srgbClr val="3399FF"/>
                </a:solidFill>
                <a:effectLst>
                  <a:outerShdw blurRad="38100" dist="38100" dir="2700000" algn="tl">
                    <a:srgbClr val="DDDDDD"/>
                  </a:outerShdw>
                </a:effectLst>
                <a:latin typeface="Arial Black" charset="0"/>
                <a:cs typeface="Arial" charset="0"/>
              </a:rPr>
              <a:t>-</a:t>
            </a:r>
          </a:p>
        </p:txBody>
      </p:sp>
    </p:spTree>
    <p:extLst>
      <p:ext uri="{BB962C8B-B14F-4D97-AF65-F5344CB8AC3E}">
        <p14:creationId xmlns:p14="http://schemas.microsoft.com/office/powerpoint/2010/main" val="4171051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Event sample  </a:t>
            </a:r>
            <a:endParaRPr lang="en-US" dirty="0"/>
          </a:p>
        </p:txBody>
      </p:sp>
      <p:pic>
        <p:nvPicPr>
          <p:cNvPr id="4" name="Picture 3" descr="arm2pi0sample01.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96752"/>
            <a:ext cx="63351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205" y="908720"/>
            <a:ext cx="5984331" cy="369332"/>
          </a:xfrm>
          <a:prstGeom prst="rect">
            <a:avLst/>
          </a:prstGeom>
          <a:solidFill>
            <a:srgbClr val="FFFF00"/>
          </a:solidFill>
        </p:spPr>
        <p:txBody>
          <a:bodyPr wrap="none" rtlCol="0">
            <a:spAutoFit/>
          </a:bodyPr>
          <a:lstStyle/>
          <a:p>
            <a:r>
              <a:rPr lang="en-US" sz="1800" dirty="0" smtClean="0">
                <a:solidFill>
                  <a:srgbClr val="FF0000"/>
                </a:solidFill>
              </a:rPr>
              <a:t>Longitudinal development measured by scintillator layers </a:t>
            </a:r>
            <a:endParaRPr lang="en-US" sz="1800" dirty="0">
              <a:solidFill>
                <a:srgbClr val="FF0000"/>
              </a:solidFill>
            </a:endParaRPr>
          </a:p>
        </p:txBody>
      </p:sp>
      <p:sp>
        <p:nvSpPr>
          <p:cNvPr id="6" name="TextBox 5"/>
          <p:cNvSpPr txBox="1"/>
          <p:nvPr/>
        </p:nvSpPr>
        <p:spPr>
          <a:xfrm>
            <a:off x="827584" y="2924944"/>
            <a:ext cx="5188590" cy="369332"/>
          </a:xfrm>
          <a:prstGeom prst="rect">
            <a:avLst/>
          </a:prstGeom>
          <a:solidFill>
            <a:srgbClr val="FFFF00"/>
          </a:solidFill>
        </p:spPr>
        <p:txBody>
          <a:bodyPr wrap="none" rtlCol="0">
            <a:spAutoFit/>
          </a:bodyPr>
          <a:lstStyle/>
          <a:p>
            <a:r>
              <a:rPr lang="en-US" sz="1800" dirty="0" smtClean="0">
                <a:solidFill>
                  <a:srgbClr val="FF0000"/>
                </a:solidFill>
              </a:rPr>
              <a:t>Lateral distribution measured by silicon detectors</a:t>
            </a:r>
            <a:endParaRPr lang="en-US" sz="1800" dirty="0">
              <a:solidFill>
                <a:srgbClr val="FF0000"/>
              </a:solidFill>
            </a:endParaRPr>
          </a:p>
        </p:txBody>
      </p:sp>
      <p:sp>
        <p:nvSpPr>
          <p:cNvPr id="7" name="TextBox 6"/>
          <p:cNvSpPr txBox="1"/>
          <p:nvPr/>
        </p:nvSpPr>
        <p:spPr>
          <a:xfrm>
            <a:off x="755576" y="3212976"/>
            <a:ext cx="1016798" cy="400110"/>
          </a:xfrm>
          <a:prstGeom prst="rect">
            <a:avLst/>
          </a:prstGeom>
          <a:noFill/>
        </p:spPr>
        <p:txBody>
          <a:bodyPr wrap="none" rtlCol="0">
            <a:spAutoFit/>
          </a:bodyPr>
          <a:lstStyle/>
          <a:p>
            <a:r>
              <a:rPr lang="en-US" i="1" dirty="0" smtClean="0"/>
              <a:t>X-view </a:t>
            </a:r>
            <a:endParaRPr lang="en-US" i="1" dirty="0"/>
          </a:p>
        </p:txBody>
      </p:sp>
      <p:sp>
        <p:nvSpPr>
          <p:cNvPr id="8" name="TextBox 7"/>
          <p:cNvSpPr txBox="1"/>
          <p:nvPr/>
        </p:nvSpPr>
        <p:spPr>
          <a:xfrm>
            <a:off x="755576" y="4581128"/>
            <a:ext cx="997762" cy="400110"/>
          </a:xfrm>
          <a:prstGeom prst="rect">
            <a:avLst/>
          </a:prstGeom>
          <a:noFill/>
        </p:spPr>
        <p:txBody>
          <a:bodyPr wrap="none" rtlCol="0">
            <a:spAutoFit/>
          </a:bodyPr>
          <a:lstStyle/>
          <a:p>
            <a:r>
              <a:rPr lang="en-US" i="1" dirty="0"/>
              <a:t>Y</a:t>
            </a:r>
            <a:r>
              <a:rPr lang="en-US" i="1" dirty="0" smtClean="0"/>
              <a:t>-view </a:t>
            </a:r>
            <a:endParaRPr lang="en-US" i="1" dirty="0"/>
          </a:p>
        </p:txBody>
      </p:sp>
      <p:sp>
        <p:nvSpPr>
          <p:cNvPr id="9" name="TextBox 8"/>
          <p:cNvSpPr txBox="1"/>
          <p:nvPr/>
        </p:nvSpPr>
        <p:spPr>
          <a:xfrm>
            <a:off x="1619672" y="1268760"/>
            <a:ext cx="1505540" cy="369332"/>
          </a:xfrm>
          <a:prstGeom prst="rect">
            <a:avLst/>
          </a:prstGeom>
          <a:noFill/>
        </p:spPr>
        <p:txBody>
          <a:bodyPr wrap="none" rtlCol="0">
            <a:spAutoFit/>
          </a:bodyPr>
          <a:lstStyle/>
          <a:p>
            <a:r>
              <a:rPr lang="en-US" sz="1800" dirty="0" smtClean="0"/>
              <a:t>25mm Tower</a:t>
            </a:r>
            <a:endParaRPr lang="en-US" sz="1800" dirty="0"/>
          </a:p>
        </p:txBody>
      </p:sp>
      <p:sp>
        <p:nvSpPr>
          <p:cNvPr id="10" name="TextBox 9"/>
          <p:cNvSpPr txBox="1"/>
          <p:nvPr/>
        </p:nvSpPr>
        <p:spPr>
          <a:xfrm>
            <a:off x="4860032" y="1268760"/>
            <a:ext cx="1355359" cy="338554"/>
          </a:xfrm>
          <a:prstGeom prst="rect">
            <a:avLst/>
          </a:prstGeom>
          <a:noFill/>
        </p:spPr>
        <p:txBody>
          <a:bodyPr wrap="none" rtlCol="0">
            <a:spAutoFit/>
          </a:bodyPr>
          <a:lstStyle/>
          <a:p>
            <a:r>
              <a:rPr lang="en-US" sz="1600" dirty="0" smtClean="0"/>
              <a:t>32mm Tower</a:t>
            </a:r>
            <a:endParaRPr lang="en-US" sz="1600" dirty="0"/>
          </a:p>
        </p:txBody>
      </p:sp>
      <p:sp>
        <p:nvSpPr>
          <p:cNvPr id="11" name="TextBox 10"/>
          <p:cNvSpPr txBox="1"/>
          <p:nvPr/>
        </p:nvSpPr>
        <p:spPr>
          <a:xfrm>
            <a:off x="1691680" y="1628800"/>
            <a:ext cx="1402948" cy="707886"/>
          </a:xfrm>
          <a:prstGeom prst="rect">
            <a:avLst/>
          </a:prstGeom>
          <a:noFill/>
        </p:spPr>
        <p:txBody>
          <a:bodyPr wrap="none" rtlCol="0">
            <a:spAutoFit/>
          </a:bodyPr>
          <a:lstStyle/>
          <a:p>
            <a:r>
              <a:rPr lang="en-US" sz="1800" dirty="0" smtClean="0">
                <a:solidFill>
                  <a:srgbClr val="FF0000"/>
                </a:solidFill>
                <a:latin typeface="Wingdings"/>
                <a:ea typeface="Wingdings"/>
                <a:cs typeface="Wingdings"/>
                <a:sym typeface="Wingdings"/>
              </a:rPr>
              <a:t></a:t>
            </a:r>
            <a:r>
              <a:rPr lang="en-US" dirty="0" smtClean="0">
                <a:solidFill>
                  <a:srgbClr val="FF0000"/>
                </a:solidFill>
                <a:sym typeface="Wingdings"/>
              </a:rPr>
              <a:t>600GeV </a:t>
            </a:r>
            <a:br>
              <a:rPr lang="en-US" dirty="0" smtClean="0">
                <a:solidFill>
                  <a:srgbClr val="FF0000"/>
                </a:solidFill>
                <a:sym typeface="Wingdings"/>
              </a:rPr>
            </a:br>
            <a:r>
              <a:rPr lang="ja-JP" altLang="en-US" dirty="0" smtClean="0">
                <a:solidFill>
                  <a:srgbClr val="FF0000"/>
                </a:solidFill>
                <a:sym typeface="Wingdings"/>
              </a:rPr>
              <a:t>　　</a:t>
            </a:r>
            <a:r>
              <a:rPr lang="en-US" dirty="0" smtClean="0">
                <a:solidFill>
                  <a:srgbClr val="FF0000"/>
                </a:solidFill>
                <a:sym typeface="Wingdings"/>
              </a:rPr>
              <a:t>photon</a:t>
            </a:r>
            <a:endParaRPr lang="en-US" dirty="0">
              <a:solidFill>
                <a:srgbClr val="FF0000"/>
              </a:solidFill>
            </a:endParaRPr>
          </a:p>
        </p:txBody>
      </p:sp>
      <p:sp>
        <p:nvSpPr>
          <p:cNvPr id="13" name="TextBox 12"/>
          <p:cNvSpPr txBox="1"/>
          <p:nvPr/>
        </p:nvSpPr>
        <p:spPr>
          <a:xfrm>
            <a:off x="4860032" y="1628800"/>
            <a:ext cx="1377300" cy="707886"/>
          </a:xfrm>
          <a:prstGeom prst="rect">
            <a:avLst/>
          </a:prstGeom>
          <a:noFill/>
        </p:spPr>
        <p:txBody>
          <a:bodyPr wrap="none" rtlCol="0">
            <a:spAutoFit/>
          </a:bodyPr>
          <a:lstStyle/>
          <a:p>
            <a:r>
              <a:rPr lang="en-US" sz="1800" dirty="0" smtClean="0">
                <a:solidFill>
                  <a:srgbClr val="FF0000"/>
                </a:solidFill>
                <a:latin typeface="Wingdings"/>
                <a:ea typeface="Wingdings"/>
                <a:cs typeface="Wingdings"/>
                <a:sym typeface="Wingdings"/>
              </a:rPr>
              <a:t></a:t>
            </a:r>
            <a:r>
              <a:rPr lang="en-US" altLang="ja-JP" dirty="0" smtClean="0">
                <a:solidFill>
                  <a:srgbClr val="FF0000"/>
                </a:solidFill>
                <a:sym typeface="Wingdings"/>
              </a:rPr>
              <a:t>42</a:t>
            </a:r>
            <a:r>
              <a:rPr lang="en-US" dirty="0" smtClean="0">
                <a:solidFill>
                  <a:srgbClr val="FF0000"/>
                </a:solidFill>
                <a:sym typeface="Wingdings"/>
              </a:rPr>
              <a:t>0GeV </a:t>
            </a:r>
            <a:br>
              <a:rPr lang="en-US" dirty="0" smtClean="0">
                <a:solidFill>
                  <a:srgbClr val="FF0000"/>
                </a:solidFill>
                <a:sym typeface="Wingdings"/>
              </a:rPr>
            </a:br>
            <a:r>
              <a:rPr lang="ja-JP" altLang="en-US" dirty="0" smtClean="0">
                <a:solidFill>
                  <a:srgbClr val="FF0000"/>
                </a:solidFill>
                <a:sym typeface="Wingdings"/>
              </a:rPr>
              <a:t>　　</a:t>
            </a:r>
            <a:r>
              <a:rPr lang="en-US" dirty="0" smtClean="0">
                <a:solidFill>
                  <a:srgbClr val="FF0000"/>
                </a:solidFill>
                <a:sym typeface="Wingdings"/>
              </a:rPr>
              <a:t>photon</a:t>
            </a:r>
            <a:endParaRPr lang="en-US" dirty="0">
              <a:solidFill>
                <a:srgbClr val="FF0000"/>
              </a:solidFill>
            </a:endParaRPr>
          </a:p>
        </p:txBody>
      </p:sp>
      <p:sp>
        <p:nvSpPr>
          <p:cNvPr id="14" name="TextBox 13"/>
          <p:cNvSpPr txBox="1"/>
          <p:nvPr/>
        </p:nvSpPr>
        <p:spPr>
          <a:xfrm>
            <a:off x="6597987" y="3861048"/>
            <a:ext cx="1994807" cy="707886"/>
          </a:xfrm>
          <a:prstGeom prst="rect">
            <a:avLst/>
          </a:prstGeom>
          <a:noFill/>
          <a:ln w="38100" cmpd="sng">
            <a:solidFill>
              <a:srgbClr val="FF0000"/>
            </a:solidFill>
          </a:ln>
        </p:spPr>
        <p:txBody>
          <a:bodyPr wrap="none" rtlCol="0">
            <a:spAutoFit/>
          </a:bodyPr>
          <a:lstStyle>
            <a:defPPr>
              <a:defRPr lang="ja-JP"/>
            </a:defPPr>
            <a:lvl1pPr>
              <a:defRPr>
                <a:solidFill>
                  <a:srgbClr val="FF0000"/>
                </a:solidFill>
              </a:defRPr>
            </a:lvl1pPr>
          </a:lstStyle>
          <a:p>
            <a:r>
              <a:rPr lang="en-US" dirty="0"/>
              <a:t>Hit </a:t>
            </a:r>
            <a:r>
              <a:rPr lang="en-US" dirty="0" smtClean="0"/>
              <a:t>position,</a:t>
            </a:r>
          </a:p>
          <a:p>
            <a:r>
              <a:rPr lang="en-US" dirty="0" smtClean="0"/>
              <a:t>Multi-hit search.</a:t>
            </a:r>
            <a:endParaRPr lang="en-US" dirty="0"/>
          </a:p>
        </p:txBody>
      </p:sp>
      <p:sp>
        <p:nvSpPr>
          <p:cNvPr id="18" name="TextBox 17"/>
          <p:cNvSpPr txBox="1"/>
          <p:nvPr/>
        </p:nvSpPr>
        <p:spPr>
          <a:xfrm>
            <a:off x="6439187" y="1412776"/>
            <a:ext cx="2525301" cy="1323439"/>
          </a:xfrm>
          <a:prstGeom prst="rect">
            <a:avLst/>
          </a:prstGeom>
          <a:noFill/>
          <a:ln w="38100" cmpd="sng">
            <a:solidFill>
              <a:srgbClr val="FF0000"/>
            </a:solidFill>
          </a:ln>
        </p:spPr>
        <p:txBody>
          <a:bodyPr wrap="none" rtlCol="0">
            <a:spAutoFit/>
          </a:bodyPr>
          <a:lstStyle/>
          <a:p>
            <a:r>
              <a:rPr lang="en-US" dirty="0" smtClean="0">
                <a:solidFill>
                  <a:srgbClr val="FF0000"/>
                </a:solidFill>
              </a:rPr>
              <a:t>Total Energy deposit</a:t>
            </a:r>
          </a:p>
          <a:p>
            <a:r>
              <a:rPr lang="en-US" dirty="0" smtClean="0">
                <a:solidFill>
                  <a:srgbClr val="FF0000"/>
                </a:solidFill>
                <a:latin typeface="Wingdings"/>
                <a:ea typeface="Wingdings"/>
                <a:cs typeface="Wingdings"/>
                <a:sym typeface="Wingdings"/>
              </a:rPr>
              <a:t> </a:t>
            </a:r>
            <a:r>
              <a:rPr lang="en-US" dirty="0" smtClean="0">
                <a:solidFill>
                  <a:srgbClr val="FF0000"/>
                </a:solidFill>
              </a:rPr>
              <a:t>Energy</a:t>
            </a:r>
            <a:endParaRPr lang="en-US" dirty="0">
              <a:solidFill>
                <a:srgbClr val="FF0000"/>
              </a:solidFill>
            </a:endParaRPr>
          </a:p>
          <a:p>
            <a:r>
              <a:rPr lang="en-US" dirty="0" smtClean="0">
                <a:solidFill>
                  <a:srgbClr val="FF0000"/>
                </a:solidFill>
              </a:rPr>
              <a:t>  Shape </a:t>
            </a:r>
          </a:p>
          <a:p>
            <a:r>
              <a:rPr lang="en-US" dirty="0" smtClean="0">
                <a:solidFill>
                  <a:srgbClr val="FF0000"/>
                </a:solidFill>
                <a:latin typeface="Wingdings"/>
                <a:ea typeface="Wingdings"/>
                <a:cs typeface="Wingdings"/>
                <a:sym typeface="Wingdings"/>
              </a:rPr>
              <a:t> </a:t>
            </a:r>
            <a:r>
              <a:rPr lang="en-US" dirty="0" smtClean="0">
                <a:solidFill>
                  <a:srgbClr val="FF0000"/>
                </a:solidFill>
              </a:rPr>
              <a:t>PID</a:t>
            </a:r>
            <a:endParaRPr lang="en-US" dirty="0">
              <a:solidFill>
                <a:srgbClr val="FF0000"/>
              </a:solidFill>
            </a:endParaRPr>
          </a:p>
        </p:txBody>
      </p:sp>
      <p:sp>
        <p:nvSpPr>
          <p:cNvPr id="15" name="Right Arrow 14"/>
          <p:cNvSpPr/>
          <p:nvPr/>
        </p:nvSpPr>
        <p:spPr>
          <a:xfrm>
            <a:off x="6156176" y="1844824"/>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a:off x="6156176" y="4005064"/>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043608" y="5949280"/>
            <a:ext cx="4342505" cy="369332"/>
          </a:xfrm>
          <a:prstGeom prst="rect">
            <a:avLst/>
          </a:prstGeom>
          <a:solidFill>
            <a:srgbClr val="FFFF00"/>
          </a:solidFill>
        </p:spPr>
        <p:txBody>
          <a:bodyPr wrap="none" rtlCol="0">
            <a:spAutoFit/>
          </a:bodyPr>
          <a:lstStyle>
            <a:defPPr>
              <a:defRPr lang="ja-JP"/>
            </a:defPPr>
            <a:lvl1pPr>
              <a:defRPr sz="1800">
                <a:solidFill>
                  <a:srgbClr val="FF0000"/>
                </a:solidFill>
              </a:defRPr>
            </a:lvl1pPr>
          </a:lstStyle>
          <a:p>
            <a:r>
              <a:rPr lang="en-US" dirty="0" smtClean="0"/>
              <a:t>π</a:t>
            </a:r>
            <a:r>
              <a:rPr lang="en-US" baseline="30000" dirty="0" smtClean="0"/>
              <a:t>0</a:t>
            </a:r>
            <a:r>
              <a:rPr lang="en-US" dirty="0" smtClean="0"/>
              <a:t> mass reconstruction from two photon.</a:t>
            </a:r>
            <a:endParaRPr lang="en-US" dirty="0"/>
          </a:p>
        </p:txBody>
      </p:sp>
      <p:sp>
        <p:nvSpPr>
          <p:cNvPr id="12" name="Bent Arrow 11"/>
          <p:cNvSpPr/>
          <p:nvPr/>
        </p:nvSpPr>
        <p:spPr>
          <a:xfrm rot="10800000" flipH="1">
            <a:off x="611560" y="6093296"/>
            <a:ext cx="432048" cy="360040"/>
          </a:xfrm>
          <a:prstGeom prst="bentArrow">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TextBox 19"/>
          <p:cNvSpPr txBox="1"/>
          <p:nvPr/>
        </p:nvSpPr>
        <p:spPr>
          <a:xfrm>
            <a:off x="6156176" y="5877272"/>
            <a:ext cx="2322796" cy="400110"/>
          </a:xfrm>
          <a:prstGeom prst="rect">
            <a:avLst/>
          </a:prstGeom>
          <a:noFill/>
          <a:ln w="38100" cmpd="sng">
            <a:solidFill>
              <a:srgbClr val="FF0000"/>
            </a:solidFill>
          </a:ln>
        </p:spPr>
        <p:txBody>
          <a:bodyPr wrap="none" rtlCol="0">
            <a:spAutoFit/>
          </a:bodyPr>
          <a:lstStyle>
            <a:defPPr>
              <a:defRPr lang="ja-JP"/>
            </a:defPPr>
            <a:lvl1pPr>
              <a:defRPr>
                <a:solidFill>
                  <a:srgbClr val="FF0000"/>
                </a:solidFill>
              </a:defRPr>
            </a:lvl1pPr>
          </a:lstStyle>
          <a:p>
            <a:r>
              <a:rPr lang="en-US" dirty="0" smtClean="0"/>
              <a:t>Systematic studies</a:t>
            </a:r>
            <a:endParaRPr lang="en-US" dirty="0"/>
          </a:p>
        </p:txBody>
      </p:sp>
      <p:sp>
        <p:nvSpPr>
          <p:cNvPr id="21" name="Right Arrow 20"/>
          <p:cNvSpPr/>
          <p:nvPr/>
        </p:nvSpPr>
        <p:spPr>
          <a:xfrm>
            <a:off x="5724128" y="5917342"/>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816030433"/>
              </p:ext>
            </p:extLst>
          </p:nvPr>
        </p:nvGraphicFramePr>
        <p:xfrm>
          <a:off x="1043608" y="6309320"/>
          <a:ext cx="1872208" cy="468052"/>
        </p:xfrm>
        <a:graphic>
          <a:graphicData uri="http://schemas.openxmlformats.org/presentationml/2006/ole">
            <mc:AlternateContent xmlns:mc="http://schemas.openxmlformats.org/markup-compatibility/2006">
              <mc:Choice xmlns:v="urn:schemas-microsoft-com:vml" Requires="v">
                <p:oleObj spid="_x0000_s1097" name="Equation" r:id="rId4" imgW="1117600" imgH="279400" progId="Equation.3">
                  <p:embed/>
                </p:oleObj>
              </mc:Choice>
              <mc:Fallback>
                <p:oleObj name="Equation" r:id="rId4" imgW="1117600" imgH="279400" progId="Equation.3">
                  <p:embed/>
                  <p:pic>
                    <p:nvPicPr>
                      <p:cNvPr id="0" name=""/>
                      <p:cNvPicPr/>
                      <p:nvPr/>
                    </p:nvPicPr>
                    <p:blipFill>
                      <a:blip r:embed="rId5"/>
                      <a:stretch>
                        <a:fillRect/>
                      </a:stretch>
                    </p:blipFill>
                    <p:spPr>
                      <a:xfrm>
                        <a:off x="1043608" y="6309320"/>
                        <a:ext cx="1872208" cy="468052"/>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5070029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716016" y="3212976"/>
            <a:ext cx="3816424" cy="3621933"/>
            <a:chOff x="4716016" y="3212976"/>
            <a:chExt cx="3816424" cy="362193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0032" y="3223816"/>
              <a:ext cx="3672408" cy="35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4716016" y="3212976"/>
              <a:ext cx="190802" cy="36219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Content Placeholder 1"/>
          <p:cNvSpPr>
            <a:spLocks noGrp="1"/>
          </p:cNvSpPr>
          <p:nvPr>
            <p:ph idx="1"/>
          </p:nvPr>
        </p:nvSpPr>
        <p:spPr>
          <a:xfrm>
            <a:off x="9383" y="1052736"/>
            <a:ext cx="8458200" cy="4497363"/>
          </a:xfrm>
        </p:spPr>
        <p:txBody>
          <a:bodyPr/>
          <a:lstStyle/>
          <a:p>
            <a:pPr>
              <a:buFont typeface="Wingdings" charset="2"/>
              <a:buChar char="q"/>
            </a:pPr>
            <a:r>
              <a:rPr lang="en-US" altLang="ja-JP" dirty="0" smtClean="0"/>
              <a:t>Event selection and correction</a:t>
            </a:r>
          </a:p>
          <a:p>
            <a:pPr lvl="1">
              <a:buFont typeface="Calibri" pitchFamily="34" charset="0"/>
              <a:buChar char="–"/>
            </a:pPr>
            <a:r>
              <a:rPr lang="en-US" altLang="ja-JP" sz="2000" dirty="0" smtClean="0"/>
              <a:t>Select </a:t>
            </a:r>
            <a:r>
              <a:rPr lang="en-US" altLang="ja-JP" sz="2000" dirty="0"/>
              <a:t>events &lt;L</a:t>
            </a:r>
            <a:r>
              <a:rPr lang="en-US" altLang="ja-JP" sz="2000" baseline="-25000" dirty="0"/>
              <a:t>90%</a:t>
            </a:r>
            <a:r>
              <a:rPr lang="en-US" altLang="ja-JP" sz="2000" dirty="0"/>
              <a:t> threshold and multiply P/</a:t>
            </a:r>
            <a:r>
              <a:rPr lang="el-GR" altLang="ja-JP" sz="2000" dirty="0"/>
              <a:t>ε</a:t>
            </a:r>
            <a:endParaRPr lang="en-US" altLang="ja-JP" sz="2000" dirty="0"/>
          </a:p>
          <a:p>
            <a:pPr marL="457200" lvl="1" indent="0">
              <a:buNone/>
            </a:pPr>
            <a:r>
              <a:rPr lang="en-US" altLang="ja-JP" sz="1600" dirty="0"/>
              <a:t>            </a:t>
            </a:r>
            <a:r>
              <a:rPr lang="el-GR" altLang="ja-JP" sz="1600" dirty="0"/>
              <a:t>ε</a:t>
            </a:r>
            <a:r>
              <a:rPr lang="en-US" altLang="ja-JP" sz="1600" dirty="0"/>
              <a:t> (photon detection efficiency) and P (photon purity)</a:t>
            </a:r>
            <a:endParaRPr lang="ja-JP" altLang="en-US" sz="1600" dirty="0"/>
          </a:p>
          <a:p>
            <a:pPr lvl="1">
              <a:buFont typeface="Calibri" pitchFamily="34" charset="0"/>
              <a:buChar char="–"/>
            </a:pPr>
            <a:r>
              <a:rPr lang="en-US" altLang="ja-JP" sz="2000" dirty="0"/>
              <a:t>By normalizing MC template L</a:t>
            </a:r>
            <a:r>
              <a:rPr lang="en-US" altLang="ja-JP" sz="2000" baseline="-25000" dirty="0"/>
              <a:t>90%</a:t>
            </a:r>
            <a:r>
              <a:rPr lang="en-US" altLang="ja-JP" sz="2000" dirty="0"/>
              <a:t> to data, </a:t>
            </a:r>
            <a:r>
              <a:rPr lang="en-US" altLang="ja-JP" sz="2000" dirty="0" smtClean="0"/>
              <a:t/>
            </a:r>
            <a:br>
              <a:rPr lang="en-US" altLang="ja-JP" sz="2000" dirty="0" smtClean="0"/>
            </a:br>
            <a:r>
              <a:rPr lang="el-GR" altLang="ja-JP" sz="2000" dirty="0" smtClean="0"/>
              <a:t>ε</a:t>
            </a:r>
            <a:r>
              <a:rPr lang="en-US" altLang="ja-JP" sz="2000" dirty="0" smtClean="0"/>
              <a:t> </a:t>
            </a:r>
            <a:r>
              <a:rPr lang="en-US" altLang="ja-JP" sz="2000" dirty="0"/>
              <a:t>and P for certain L</a:t>
            </a:r>
            <a:r>
              <a:rPr lang="en-US" altLang="ja-JP" sz="2000" baseline="-25000" dirty="0"/>
              <a:t>90%</a:t>
            </a:r>
            <a:r>
              <a:rPr lang="en-US" altLang="ja-JP" sz="2000" dirty="0"/>
              <a:t> threshold are determined.</a:t>
            </a:r>
          </a:p>
          <a:p>
            <a:endParaRPr lang="en-US" sz="2000" dirty="0"/>
          </a:p>
        </p:txBody>
      </p:sp>
      <p:sp>
        <p:nvSpPr>
          <p:cNvPr id="3" name="Title 2"/>
          <p:cNvSpPr>
            <a:spLocks noGrp="1"/>
          </p:cNvSpPr>
          <p:nvPr>
            <p:ph type="title"/>
          </p:nvPr>
        </p:nvSpPr>
        <p:spPr/>
        <p:txBody>
          <a:bodyPr/>
          <a:lstStyle/>
          <a:p>
            <a:r>
              <a:rPr lang="en-US" dirty="0" smtClean="0"/>
              <a:t>Particle Identification</a:t>
            </a:r>
            <a:endParaRPr lang="en-US" dirty="0"/>
          </a:p>
        </p:txBody>
      </p:sp>
      <p:grpSp>
        <p:nvGrpSpPr>
          <p:cNvPr id="21" name="Group 20"/>
          <p:cNvGrpSpPr/>
          <p:nvPr/>
        </p:nvGrpSpPr>
        <p:grpSpPr>
          <a:xfrm>
            <a:off x="143455" y="3284984"/>
            <a:ext cx="4531331" cy="3384376"/>
            <a:chOff x="323528" y="3573016"/>
            <a:chExt cx="4145686" cy="3096344"/>
          </a:xfrm>
        </p:grpSpPr>
        <p:grpSp>
          <p:nvGrpSpPr>
            <p:cNvPr id="20" name="Group 19"/>
            <p:cNvGrpSpPr/>
            <p:nvPr/>
          </p:nvGrpSpPr>
          <p:grpSpPr>
            <a:xfrm>
              <a:off x="323528" y="3573016"/>
              <a:ext cx="4145686" cy="3096344"/>
              <a:chOff x="323528" y="3573016"/>
              <a:chExt cx="4145686" cy="3096344"/>
            </a:xfrm>
          </p:grpSpPr>
          <p:sp>
            <p:nvSpPr>
              <p:cNvPr id="14" name="Rectangle 13"/>
              <p:cNvSpPr/>
              <p:nvPr/>
            </p:nvSpPr>
            <p:spPr>
              <a:xfrm>
                <a:off x="395536" y="3573016"/>
                <a:ext cx="288032" cy="288032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2" descr="C:\Documents and Settings\sako\デスクトップ\USER\sako\LHCf\Paper\7TeVphoton2011\analysis_slides\Mitsuka\FiguresForBackup_Arm1\PID\L209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910411" y="3254573"/>
                <a:ext cx="3013150"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45078" y="4941168"/>
                <a:ext cx="1080120" cy="1440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389094" y="6525344"/>
                <a:ext cx="1080120" cy="1440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rot="16200000">
                <a:off x="274987" y="3724936"/>
                <a:ext cx="435636" cy="338554"/>
              </a:xfrm>
              <a:prstGeom prst="rect">
                <a:avLst/>
              </a:prstGeom>
              <a:noFill/>
            </p:spPr>
            <p:txBody>
              <a:bodyPr wrap="none" rtlCol="0">
                <a:spAutoFit/>
              </a:bodyPr>
              <a:lstStyle/>
              <a:p>
                <a:r>
                  <a:rPr lang="en-US" sz="1600" dirty="0" err="1" smtClean="0"/>
                  <a:t>dE</a:t>
                </a:r>
                <a:endParaRPr lang="en-US" sz="1600" dirty="0"/>
              </a:p>
            </p:txBody>
          </p:sp>
          <p:sp>
            <p:nvSpPr>
              <p:cNvPr id="15" name="TextBox 14"/>
              <p:cNvSpPr txBox="1"/>
              <p:nvPr/>
            </p:nvSpPr>
            <p:spPr>
              <a:xfrm rot="16200000">
                <a:off x="-177834" y="5627028"/>
                <a:ext cx="1405152" cy="338554"/>
              </a:xfrm>
              <a:prstGeom prst="rect">
                <a:avLst/>
              </a:prstGeom>
              <a:noFill/>
            </p:spPr>
            <p:txBody>
              <a:bodyPr wrap="none" rtlCol="0">
                <a:spAutoFit/>
              </a:bodyPr>
              <a:lstStyle/>
              <a:p>
                <a:r>
                  <a:rPr lang="en-US" sz="1600" dirty="0" smtClean="0"/>
                  <a:t>Integral of </a:t>
                </a:r>
                <a:r>
                  <a:rPr lang="en-US" sz="1600" dirty="0" err="1" smtClean="0"/>
                  <a:t>dE</a:t>
                </a:r>
                <a:endParaRPr lang="en-US" sz="1600" dirty="0"/>
              </a:p>
            </p:txBody>
          </p:sp>
          <p:sp>
            <p:nvSpPr>
              <p:cNvPr id="17" name="TextBox 16"/>
              <p:cNvSpPr txBox="1"/>
              <p:nvPr/>
            </p:nvSpPr>
            <p:spPr>
              <a:xfrm>
                <a:off x="899592" y="3789040"/>
                <a:ext cx="916274" cy="369332"/>
              </a:xfrm>
              <a:prstGeom prst="rect">
                <a:avLst/>
              </a:prstGeom>
              <a:solidFill>
                <a:srgbClr val="FFFF00"/>
              </a:solidFill>
            </p:spPr>
            <p:txBody>
              <a:bodyPr wrap="none" rtlCol="0">
                <a:spAutoFit/>
              </a:bodyPr>
              <a:lstStyle/>
              <a:p>
                <a:r>
                  <a:rPr lang="en-US" sz="1800" dirty="0" smtClean="0"/>
                  <a:t>Photon</a:t>
                </a:r>
              </a:p>
            </p:txBody>
          </p:sp>
          <p:sp>
            <p:nvSpPr>
              <p:cNvPr id="18" name="TextBox 17"/>
              <p:cNvSpPr txBox="1"/>
              <p:nvPr/>
            </p:nvSpPr>
            <p:spPr>
              <a:xfrm>
                <a:off x="3203848" y="3789040"/>
                <a:ext cx="941747" cy="369332"/>
              </a:xfrm>
              <a:prstGeom prst="rect">
                <a:avLst/>
              </a:prstGeom>
              <a:solidFill>
                <a:srgbClr val="FFFF00"/>
              </a:solidFill>
            </p:spPr>
            <p:txBody>
              <a:bodyPr wrap="none" rtlCol="0">
                <a:spAutoFit/>
              </a:bodyPr>
              <a:lstStyle/>
              <a:p>
                <a:r>
                  <a:rPr lang="en-US" sz="1800" dirty="0" smtClean="0">
                    <a:solidFill>
                      <a:srgbClr val="FF0000"/>
                    </a:solidFill>
                  </a:rPr>
                  <a:t>Hadron</a:t>
                </a:r>
              </a:p>
            </p:txBody>
          </p:sp>
        </p:grpSp>
        <p:sp>
          <p:nvSpPr>
            <p:cNvPr id="7" name="TextBox 6"/>
            <p:cNvSpPr txBox="1"/>
            <p:nvPr/>
          </p:nvSpPr>
          <p:spPr>
            <a:xfrm>
              <a:off x="2771800" y="4797152"/>
              <a:ext cx="1641295" cy="307777"/>
            </a:xfrm>
            <a:prstGeom prst="rect">
              <a:avLst/>
            </a:prstGeom>
            <a:noFill/>
          </p:spPr>
          <p:txBody>
            <a:bodyPr wrap="none" rtlCol="0">
              <a:spAutoFit/>
            </a:bodyPr>
            <a:lstStyle/>
            <a:p>
              <a:r>
                <a:rPr lang="en-US" sz="1400" dirty="0" smtClean="0"/>
                <a:t>Calorimeter layers</a:t>
              </a:r>
              <a:endParaRPr lang="en-US" sz="1400" dirty="0"/>
            </a:p>
          </p:txBody>
        </p:sp>
        <p:sp>
          <p:nvSpPr>
            <p:cNvPr id="11" name="TextBox 10"/>
            <p:cNvSpPr txBox="1"/>
            <p:nvPr/>
          </p:nvSpPr>
          <p:spPr>
            <a:xfrm>
              <a:off x="2771800" y="6361583"/>
              <a:ext cx="1641295" cy="307777"/>
            </a:xfrm>
            <a:prstGeom prst="rect">
              <a:avLst/>
            </a:prstGeom>
            <a:noFill/>
          </p:spPr>
          <p:txBody>
            <a:bodyPr wrap="none" rtlCol="0">
              <a:spAutoFit/>
            </a:bodyPr>
            <a:lstStyle/>
            <a:p>
              <a:r>
                <a:rPr lang="en-US" sz="1400" dirty="0" smtClean="0"/>
                <a:t>Calorimeter layers</a:t>
              </a:r>
              <a:endParaRPr lang="en-US" sz="1400" dirty="0"/>
            </a:p>
          </p:txBody>
        </p:sp>
      </p:grpSp>
      <p:grpSp>
        <p:nvGrpSpPr>
          <p:cNvPr id="25" name="Group 24"/>
          <p:cNvGrpSpPr/>
          <p:nvPr/>
        </p:nvGrpSpPr>
        <p:grpSpPr>
          <a:xfrm>
            <a:off x="6156176" y="1124744"/>
            <a:ext cx="2808312" cy="1224136"/>
            <a:chOff x="6444208" y="1124744"/>
            <a:chExt cx="2520280" cy="1224136"/>
          </a:xfrm>
        </p:grpSpPr>
        <p:sp>
          <p:nvSpPr>
            <p:cNvPr id="23" name="Rectangle 22"/>
            <p:cNvSpPr/>
            <p:nvPr/>
          </p:nvSpPr>
          <p:spPr>
            <a:xfrm>
              <a:off x="6444208" y="1340768"/>
              <a:ext cx="2520280" cy="1008112"/>
            </a:xfrm>
            <a:prstGeom prst="rect">
              <a:avLst/>
            </a:prstGeom>
            <a:ln w="38100" cmpd="sng">
              <a:solidFill>
                <a:srgbClr val="00009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a:off x="6660232" y="1556792"/>
              <a:ext cx="2160240" cy="707886"/>
            </a:xfrm>
            <a:prstGeom prst="rect">
              <a:avLst/>
            </a:prstGeom>
            <a:noFill/>
          </p:spPr>
          <p:txBody>
            <a:bodyPr wrap="square" rtlCol="0">
              <a:spAutoFit/>
            </a:bodyPr>
            <a:lstStyle/>
            <a:p>
              <a:pPr algn="ctr"/>
              <a:r>
                <a:rPr lang="en-US" b="1" dirty="0" err="1" smtClean="0">
                  <a:solidFill>
                    <a:srgbClr val="000090"/>
                  </a:solidFill>
                </a:rPr>
                <a:t>Elemag</a:t>
              </a:r>
              <a:r>
                <a:rPr lang="en-US" b="1" dirty="0">
                  <a:solidFill>
                    <a:srgbClr val="000090"/>
                  </a:solidFill>
                </a:rPr>
                <a:t>:</a:t>
              </a:r>
              <a:r>
                <a:rPr lang="en-US" b="1" dirty="0" smtClean="0">
                  <a:solidFill>
                    <a:srgbClr val="000090"/>
                  </a:solidFill>
                </a:rPr>
                <a:t>    44r.l.</a:t>
              </a:r>
            </a:p>
            <a:p>
              <a:pPr algn="ctr"/>
              <a:r>
                <a:rPr lang="en-US" b="1" dirty="0" err="1" smtClean="0">
                  <a:solidFill>
                    <a:srgbClr val="000090"/>
                  </a:solidFill>
                </a:rPr>
                <a:t>Hadronic</a:t>
              </a:r>
              <a:r>
                <a:rPr lang="en-US" b="1" dirty="0" smtClean="0">
                  <a:solidFill>
                    <a:srgbClr val="000090"/>
                  </a:solidFill>
                </a:rPr>
                <a:t>:   1.7λ</a:t>
              </a:r>
              <a:endParaRPr lang="en-US" b="1" dirty="0">
                <a:solidFill>
                  <a:srgbClr val="000090"/>
                </a:solidFill>
              </a:endParaRPr>
            </a:p>
          </p:txBody>
        </p:sp>
        <p:sp>
          <p:nvSpPr>
            <p:cNvPr id="24" name="TextBox 23"/>
            <p:cNvSpPr txBox="1"/>
            <p:nvPr/>
          </p:nvSpPr>
          <p:spPr>
            <a:xfrm>
              <a:off x="6444208" y="1124744"/>
              <a:ext cx="2407956" cy="400110"/>
            </a:xfrm>
            <a:prstGeom prst="rect">
              <a:avLst/>
            </a:prstGeom>
            <a:solidFill>
              <a:schemeClr val="bg1"/>
            </a:solidFill>
          </p:spPr>
          <p:txBody>
            <a:bodyPr wrap="none" rtlCol="0">
              <a:spAutoFit/>
            </a:bodyPr>
            <a:lstStyle/>
            <a:p>
              <a:r>
                <a:rPr lang="en-US" b="1" dirty="0" smtClean="0">
                  <a:solidFill>
                    <a:srgbClr val="000090"/>
                  </a:solidFill>
                </a:rPr>
                <a:t>Calorimeter Depth</a:t>
              </a:r>
              <a:endParaRPr lang="en-US" b="1" dirty="0">
                <a:solidFill>
                  <a:srgbClr val="000090"/>
                </a:solidFill>
              </a:endParaRPr>
            </a:p>
          </p:txBody>
        </p:sp>
      </p:grpSp>
      <p:sp>
        <p:nvSpPr>
          <p:cNvPr id="27" name="TextBox 26"/>
          <p:cNvSpPr txBox="1"/>
          <p:nvPr/>
        </p:nvSpPr>
        <p:spPr>
          <a:xfrm>
            <a:off x="5868144" y="2996952"/>
            <a:ext cx="2094420" cy="400110"/>
          </a:xfrm>
          <a:prstGeom prst="rect">
            <a:avLst/>
          </a:prstGeom>
          <a:noFill/>
        </p:spPr>
        <p:txBody>
          <a:bodyPr wrap="none" rtlCol="0">
            <a:spAutoFit/>
          </a:bodyPr>
          <a:lstStyle/>
          <a:p>
            <a:r>
              <a:rPr lang="en-US" altLang="ja-JP" i="1" dirty="0"/>
              <a:t>L</a:t>
            </a:r>
            <a:r>
              <a:rPr lang="en-US" altLang="ja-JP" i="1" baseline="-25000" dirty="0"/>
              <a:t>90%</a:t>
            </a:r>
            <a:r>
              <a:rPr lang="en-US" altLang="ja-JP" i="1" dirty="0"/>
              <a:t> </a:t>
            </a:r>
            <a:r>
              <a:rPr lang="en-US" altLang="ja-JP" i="1" dirty="0" smtClean="0"/>
              <a:t>Distribution</a:t>
            </a:r>
            <a:endParaRPr lang="en-US" i="1" dirty="0"/>
          </a:p>
        </p:txBody>
      </p:sp>
      <p:cxnSp>
        <p:nvCxnSpPr>
          <p:cNvPr id="37" name="Straight Arrow Connector 36"/>
          <p:cNvCxnSpPr/>
          <p:nvPr/>
        </p:nvCxnSpPr>
        <p:spPr>
          <a:xfrm>
            <a:off x="2555776" y="5301208"/>
            <a:ext cx="0" cy="108012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923928" y="5301208"/>
            <a:ext cx="0" cy="1080120"/>
          </a:xfrm>
          <a:prstGeom prst="straightConnector1">
            <a:avLst/>
          </a:prstGeom>
          <a:ln w="571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55576" y="5301208"/>
            <a:ext cx="3168352" cy="0"/>
          </a:xfrm>
          <a:prstGeom prst="line">
            <a:avLst/>
          </a:prstGeom>
          <a:ln w="5715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7584" y="5301208"/>
            <a:ext cx="1728192" cy="0"/>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4554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hsampl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12" y="2384767"/>
            <a:ext cx="4882944" cy="1836321"/>
          </a:xfrm>
          <a:prstGeom prst="rect">
            <a:avLst/>
          </a:prstGeom>
        </p:spPr>
      </p:pic>
      <p:sp>
        <p:nvSpPr>
          <p:cNvPr id="15" name="テキスト ボックス 24"/>
          <p:cNvSpPr txBox="1"/>
          <p:nvPr/>
        </p:nvSpPr>
        <p:spPr>
          <a:xfrm>
            <a:off x="4932041" y="2636912"/>
            <a:ext cx="3888432" cy="400110"/>
          </a:xfrm>
          <a:prstGeom prst="rect">
            <a:avLst/>
          </a:prstGeom>
          <a:solidFill>
            <a:schemeClr val="bg1"/>
          </a:solidFill>
        </p:spPr>
        <p:txBody>
          <a:bodyPr wrap="square" rtlCol="0">
            <a:spAutoFit/>
          </a:bodyPr>
          <a:lstStyle/>
          <a:p>
            <a:r>
              <a:rPr lang="en-US" altLang="ja-JP" b="1" dirty="0" smtClean="0"/>
              <a:t>Double</a:t>
            </a:r>
            <a:r>
              <a:rPr kumimoji="1" lang="en-US" altLang="ja-JP" b="1" dirty="0" smtClean="0"/>
              <a:t> hit detection efficiency</a:t>
            </a:r>
            <a:endParaRPr kumimoji="1" lang="ja-JP" altLang="en-US" b="1" dirty="0"/>
          </a:p>
        </p:txBody>
      </p:sp>
      <p:sp>
        <p:nvSpPr>
          <p:cNvPr id="2" name="Content Placeholder 1"/>
          <p:cNvSpPr>
            <a:spLocks noGrp="1"/>
          </p:cNvSpPr>
          <p:nvPr>
            <p:ph idx="1"/>
          </p:nvPr>
        </p:nvSpPr>
        <p:spPr>
          <a:xfrm>
            <a:off x="179512" y="836712"/>
            <a:ext cx="8458200" cy="1296144"/>
          </a:xfrm>
        </p:spPr>
        <p:txBody>
          <a:bodyPr/>
          <a:lstStyle/>
          <a:p>
            <a:r>
              <a:rPr lang="en-US" sz="2000" dirty="0" smtClean="0"/>
              <a:t>Event cut of multi-peak events,</a:t>
            </a:r>
          </a:p>
          <a:p>
            <a:pPr lvl="1"/>
            <a:r>
              <a:rPr lang="en-US" sz="2000" dirty="0" smtClean="0"/>
              <a:t>Identify multi-peaks in one tower by position sensitive layers.</a:t>
            </a:r>
          </a:p>
          <a:p>
            <a:pPr lvl="1"/>
            <a:r>
              <a:rPr lang="en-US" sz="2000" dirty="0" smtClean="0"/>
              <a:t>Select only the single peak events for spectra.  </a:t>
            </a:r>
            <a:endParaRPr lang="en-US" sz="2000" dirty="0"/>
          </a:p>
        </p:txBody>
      </p:sp>
      <p:sp>
        <p:nvSpPr>
          <p:cNvPr id="3" name="Title 2"/>
          <p:cNvSpPr>
            <a:spLocks noGrp="1"/>
          </p:cNvSpPr>
          <p:nvPr>
            <p:ph type="title"/>
          </p:nvPr>
        </p:nvSpPr>
        <p:spPr/>
        <p:txBody>
          <a:bodyPr/>
          <a:lstStyle/>
          <a:p>
            <a:r>
              <a:rPr lang="en-US" dirty="0" smtClean="0"/>
              <a:t>Multi-hit identification</a:t>
            </a:r>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5240498" y="2617622"/>
            <a:ext cx="3344659" cy="41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455" y="4725645"/>
            <a:ext cx="3893025" cy="17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 name="Rectangle 11"/>
          <p:cNvSpPr>
            <a:spLocks/>
          </p:cNvSpPr>
          <p:nvPr/>
        </p:nvSpPr>
        <p:spPr bwMode="auto">
          <a:xfrm>
            <a:off x="8186248" y="4268019"/>
            <a:ext cx="73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400" dirty="0">
                <a:solidFill>
                  <a:srgbClr val="D90B00"/>
                </a:solidFill>
                <a:ea typeface="ＭＳ Ｐゴシック" charset="-128"/>
              </a:rPr>
              <a:t>Arm1</a:t>
            </a:r>
          </a:p>
        </p:txBody>
      </p:sp>
      <p:sp>
        <p:nvSpPr>
          <p:cNvPr id="7" name="Rectangle 11"/>
          <p:cNvSpPr>
            <a:spLocks/>
          </p:cNvSpPr>
          <p:nvPr/>
        </p:nvSpPr>
        <p:spPr bwMode="auto">
          <a:xfrm>
            <a:off x="8172400" y="5877272"/>
            <a:ext cx="73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400" dirty="0" smtClean="0">
                <a:solidFill>
                  <a:srgbClr val="0070C0"/>
                </a:solidFill>
                <a:ea typeface="ＭＳ Ｐゴシック" charset="-128"/>
              </a:rPr>
              <a:t>Arm2</a:t>
            </a:r>
            <a:endParaRPr lang="en-US" altLang="ja-JP" sz="2400" dirty="0">
              <a:solidFill>
                <a:srgbClr val="0070C0"/>
              </a:solidFill>
              <a:ea typeface="ＭＳ Ｐゴシック" charset="-128"/>
            </a:endParaRPr>
          </a:p>
        </p:txBody>
      </p:sp>
      <p:sp>
        <p:nvSpPr>
          <p:cNvPr id="10" name="AutoShape 10"/>
          <p:cNvSpPr>
            <a:spLocks/>
          </p:cNvSpPr>
          <p:nvPr/>
        </p:nvSpPr>
        <p:spPr bwMode="auto">
          <a:xfrm>
            <a:off x="4877196" y="4736445"/>
            <a:ext cx="4067416" cy="1717218"/>
          </a:xfrm>
          <a:prstGeom prst="roundRect">
            <a:avLst>
              <a:gd name="adj" fmla="val 4713"/>
            </a:avLst>
          </a:prstGeom>
          <a:noFill/>
          <a:ln w="254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endParaRPr lang="ja-JP" altLang="en-US"/>
          </a:p>
        </p:txBody>
      </p:sp>
      <p:sp>
        <p:nvSpPr>
          <p:cNvPr id="11" name="AutoShape 9"/>
          <p:cNvSpPr>
            <a:spLocks/>
          </p:cNvSpPr>
          <p:nvPr/>
        </p:nvSpPr>
        <p:spPr bwMode="auto">
          <a:xfrm>
            <a:off x="4877196" y="3019227"/>
            <a:ext cx="4067416" cy="1679417"/>
          </a:xfrm>
          <a:prstGeom prst="roundRect">
            <a:avLst>
              <a:gd name="adj" fmla="val 4819"/>
            </a:avLst>
          </a:prstGeom>
          <a:noFill/>
          <a:ln w="25400" cap="flat">
            <a:solidFill>
              <a:srgbClr val="D90B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endParaRPr lang="ja-JP" altLang="en-US"/>
          </a:p>
        </p:txBody>
      </p:sp>
      <p:sp>
        <p:nvSpPr>
          <p:cNvPr id="13" name="Rectangle 13"/>
          <p:cNvSpPr>
            <a:spLocks/>
          </p:cNvSpPr>
          <p:nvPr/>
        </p:nvSpPr>
        <p:spPr bwMode="auto">
          <a:xfrm>
            <a:off x="5204120" y="3175829"/>
            <a:ext cx="13401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000" dirty="0">
                <a:ea typeface="ＭＳ Ｐゴシック" charset="-128"/>
              </a:rPr>
              <a:t>Small tower</a:t>
            </a:r>
          </a:p>
        </p:txBody>
      </p:sp>
      <p:sp>
        <p:nvSpPr>
          <p:cNvPr id="14" name="Rectangle 14"/>
          <p:cNvSpPr>
            <a:spLocks/>
          </p:cNvSpPr>
          <p:nvPr/>
        </p:nvSpPr>
        <p:spPr bwMode="auto">
          <a:xfrm>
            <a:off x="7299055" y="3175829"/>
            <a:ext cx="13529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000" dirty="0">
                <a:ea typeface="ＭＳ Ｐゴシック" charset="-128"/>
              </a:rPr>
              <a:t>Large tower</a:t>
            </a:r>
          </a:p>
        </p:txBody>
      </p:sp>
      <p:sp>
        <p:nvSpPr>
          <p:cNvPr id="16" name="テキスト ボックス 8"/>
          <p:cNvSpPr txBox="1"/>
          <p:nvPr/>
        </p:nvSpPr>
        <p:spPr>
          <a:xfrm>
            <a:off x="2771800" y="4797152"/>
            <a:ext cx="1656184" cy="1015663"/>
          </a:xfrm>
          <a:prstGeom prst="rect">
            <a:avLst/>
          </a:prstGeom>
          <a:solidFill>
            <a:schemeClr val="bg1"/>
          </a:solidFill>
        </p:spPr>
        <p:txBody>
          <a:bodyPr wrap="square" rtlCol="0">
            <a:spAutoFit/>
          </a:bodyPr>
          <a:lstStyle/>
          <a:p>
            <a:r>
              <a:rPr kumimoji="1" lang="en-US" altLang="ja-JP" b="1" dirty="0" smtClean="0"/>
              <a:t>Single hit detection efficiency</a:t>
            </a:r>
            <a:endParaRPr kumimoji="1" lang="ja-JP" altLang="en-US" b="1" dirty="0"/>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431" y="4705381"/>
            <a:ext cx="25431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95536" y="2168743"/>
            <a:ext cx="3775944" cy="400110"/>
          </a:xfrm>
          <a:prstGeom prst="rect">
            <a:avLst/>
          </a:prstGeom>
          <a:solidFill>
            <a:schemeClr val="bg1"/>
          </a:solidFill>
        </p:spPr>
        <p:txBody>
          <a:bodyPr wrap="none" rtlCol="0">
            <a:spAutoFit/>
          </a:bodyPr>
          <a:lstStyle/>
          <a:p>
            <a:r>
              <a:rPr lang="en-US" u="sng" dirty="0" smtClean="0"/>
              <a:t>An example of multi peak event</a:t>
            </a:r>
            <a:endParaRPr lang="en-US" u="sng" dirty="0"/>
          </a:p>
        </p:txBody>
      </p:sp>
    </p:spTree>
    <p:extLst>
      <p:ext uri="{BB962C8B-B14F-4D97-AF65-F5344CB8AC3E}">
        <p14:creationId xmlns:p14="http://schemas.microsoft.com/office/powerpoint/2010/main" val="21125724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4248472" cy="4752528"/>
          </a:xfrm>
        </p:spPr>
        <p:txBody>
          <a:bodyPr/>
          <a:lstStyle/>
          <a:p>
            <a:r>
              <a:rPr lang="en-US" sz="2000" dirty="0" smtClean="0"/>
              <a:t>Pseudo-rapidity, </a:t>
            </a:r>
            <a:br>
              <a:rPr lang="en-US" sz="2000" dirty="0" smtClean="0"/>
            </a:br>
            <a:r>
              <a:rPr lang="en-US" sz="2000" dirty="0" smtClean="0"/>
              <a:t>η</a:t>
            </a:r>
            <a:r>
              <a:rPr lang="en-US" sz="2000" dirty="0"/>
              <a:t>&gt;10.94 and 8.81&lt;η&lt;</a:t>
            </a:r>
            <a:r>
              <a:rPr lang="en-US" sz="2000" dirty="0" smtClean="0"/>
              <a:t>8.9</a:t>
            </a:r>
          </a:p>
          <a:p>
            <a:r>
              <a:rPr lang="en-US" sz="2000" dirty="0" smtClean="0"/>
              <a:t>The spectra of two detectors are consistent within the errors.   </a:t>
            </a:r>
          </a:p>
        </p:txBody>
      </p:sp>
      <p:sp>
        <p:nvSpPr>
          <p:cNvPr id="3" name="Title 2"/>
          <p:cNvSpPr>
            <a:spLocks noGrp="1"/>
          </p:cNvSpPr>
          <p:nvPr>
            <p:ph type="title"/>
          </p:nvPr>
        </p:nvSpPr>
        <p:spPr>
          <a:xfrm>
            <a:off x="193675" y="155575"/>
            <a:ext cx="7906717" cy="503238"/>
          </a:xfrm>
        </p:spPr>
        <p:txBody>
          <a:bodyPr/>
          <a:lstStyle/>
          <a:p>
            <a:r>
              <a:rPr lang="en-US" sz="2800" dirty="0" smtClean="0"/>
              <a:t>Photon spectra at </a:t>
            </a:r>
            <a:r>
              <a:rPr lang="en-US" altLang="ja-JP" sz="2800" dirty="0"/>
              <a:t>√s </a:t>
            </a:r>
            <a:r>
              <a:rPr lang="en-US" altLang="ja-JP" sz="2800" dirty="0" smtClean="0"/>
              <a:t>= </a:t>
            </a:r>
            <a:r>
              <a:rPr lang="en-US" sz="2800" dirty="0" smtClean="0"/>
              <a:t>7 TeV </a:t>
            </a:r>
            <a:r>
              <a:rPr lang="en-US" sz="2800" i="1" dirty="0"/>
              <a:t>p-p</a:t>
            </a:r>
            <a:endParaRPr lang="en-US" sz="28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018" y="2924944"/>
            <a:ext cx="8390811" cy="38936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5856" y="4305290"/>
            <a:ext cx="1928733" cy="707886"/>
          </a:xfrm>
          <a:prstGeom prst="rect">
            <a:avLst/>
          </a:prstGeom>
          <a:solidFill>
            <a:srgbClr val="FFFFFF"/>
          </a:solidFill>
          <a:ln>
            <a:solidFill>
              <a:srgbClr val="FFFFFF"/>
            </a:solidFill>
          </a:ln>
        </p:spPr>
        <p:txBody>
          <a:bodyPr wrap="none" rtlCol="0">
            <a:spAutoFit/>
          </a:bodyPr>
          <a:lstStyle/>
          <a:p>
            <a:r>
              <a:rPr lang="en-US" b="1" dirty="0" smtClean="0">
                <a:solidFill>
                  <a:srgbClr val="FF0000"/>
                </a:solidFill>
              </a:rPr>
              <a:t>Arm1 detector  </a:t>
            </a:r>
          </a:p>
          <a:p>
            <a:r>
              <a:rPr lang="en-US" b="1" dirty="0" smtClean="0">
                <a:solidFill>
                  <a:srgbClr val="3366FF"/>
                </a:solidFill>
              </a:rPr>
              <a:t>Arm2 detector</a:t>
            </a:r>
            <a:endParaRPr lang="en-US" dirty="0">
              <a:solidFill>
                <a:schemeClr val="bg1"/>
              </a:solidFill>
            </a:endParaRPr>
          </a:p>
        </p:txBody>
      </p:sp>
      <p:grpSp>
        <p:nvGrpSpPr>
          <p:cNvPr id="4" name="Group 3"/>
          <p:cNvGrpSpPr/>
          <p:nvPr/>
        </p:nvGrpSpPr>
        <p:grpSpPr>
          <a:xfrm>
            <a:off x="4673238" y="692696"/>
            <a:ext cx="4516998" cy="2232248"/>
            <a:chOff x="5364088" y="1034106"/>
            <a:chExt cx="3826148" cy="1890838"/>
          </a:xfrm>
        </p:grpSpPr>
        <p:pic>
          <p:nvPicPr>
            <p:cNvPr id="7" name="Picture 6"/>
            <p:cNvPicPr>
              <a:picLocks noChangeAspect="1"/>
            </p:cNvPicPr>
            <p:nvPr/>
          </p:nvPicPr>
          <p:blipFill>
            <a:blip r:embed="rId3"/>
            <a:stretch>
              <a:fillRect/>
            </a:stretch>
          </p:blipFill>
          <p:spPr>
            <a:xfrm>
              <a:off x="5364088" y="1034106"/>
              <a:ext cx="3754140" cy="1890838"/>
            </a:xfrm>
            <a:prstGeom prst="rect">
              <a:avLst/>
            </a:prstGeom>
          </p:spPr>
        </p:pic>
        <p:sp>
          <p:nvSpPr>
            <p:cNvPr id="8" name="TextBox 7"/>
            <p:cNvSpPr txBox="1"/>
            <p:nvPr/>
          </p:nvSpPr>
          <p:spPr>
            <a:xfrm>
              <a:off x="6569042" y="2392966"/>
              <a:ext cx="774822" cy="369332"/>
            </a:xfrm>
            <a:prstGeom prst="rect">
              <a:avLst/>
            </a:prstGeom>
            <a:noFill/>
          </p:spPr>
          <p:txBody>
            <a:bodyPr wrap="none" rtlCol="0">
              <a:spAutoFit/>
            </a:bodyPr>
            <a:lstStyle/>
            <a:p>
              <a:r>
                <a:rPr lang="en-US" sz="1800" b="1" dirty="0" smtClean="0">
                  <a:solidFill>
                    <a:srgbClr val="FF0000"/>
                  </a:solidFill>
                </a:rPr>
                <a:t>Arm1</a:t>
              </a:r>
              <a:endParaRPr lang="en-US" sz="1800" b="1" dirty="0">
                <a:solidFill>
                  <a:srgbClr val="FF0000"/>
                </a:solidFill>
              </a:endParaRPr>
            </a:p>
          </p:txBody>
        </p:sp>
        <p:sp>
          <p:nvSpPr>
            <p:cNvPr id="10" name="TextBox 9"/>
            <p:cNvSpPr txBox="1"/>
            <p:nvPr/>
          </p:nvSpPr>
          <p:spPr>
            <a:xfrm>
              <a:off x="8415414" y="2402258"/>
              <a:ext cx="774822" cy="369332"/>
            </a:xfrm>
            <a:prstGeom prst="rect">
              <a:avLst/>
            </a:prstGeom>
            <a:noFill/>
          </p:spPr>
          <p:txBody>
            <a:bodyPr wrap="none" rtlCol="0">
              <a:spAutoFit/>
            </a:bodyPr>
            <a:lstStyle/>
            <a:p>
              <a:r>
                <a:rPr lang="en-US" sz="1800" b="1" dirty="0" smtClean="0">
                  <a:solidFill>
                    <a:schemeClr val="tx2"/>
                  </a:solidFill>
                </a:rPr>
                <a:t>Arm2</a:t>
              </a:r>
              <a:endParaRPr lang="en-US" sz="1800" b="1" dirty="0">
                <a:solidFill>
                  <a:schemeClr val="tx2"/>
                </a:solidFill>
              </a:endParaRPr>
            </a:p>
          </p:txBody>
        </p:sp>
        <p:sp>
          <p:nvSpPr>
            <p:cNvPr id="12" name="TextBox 11"/>
            <p:cNvSpPr txBox="1"/>
            <p:nvPr/>
          </p:nvSpPr>
          <p:spPr>
            <a:xfrm>
              <a:off x="6693444" y="2092786"/>
              <a:ext cx="1118916" cy="400110"/>
            </a:xfrm>
            <a:prstGeom prst="rect">
              <a:avLst/>
            </a:prstGeom>
            <a:noFill/>
          </p:spPr>
          <p:txBody>
            <a:bodyPr wrap="none" rtlCol="0">
              <a:spAutoFit/>
            </a:bodyPr>
            <a:lstStyle/>
            <a:p>
              <a:r>
                <a:rPr lang="en-US" dirty="0"/>
                <a:t>η&gt;10.94 </a:t>
              </a:r>
            </a:p>
          </p:txBody>
        </p:sp>
        <p:sp>
          <p:nvSpPr>
            <p:cNvPr id="13" name="TextBox 12"/>
            <p:cNvSpPr txBox="1"/>
            <p:nvPr/>
          </p:nvSpPr>
          <p:spPr>
            <a:xfrm>
              <a:off x="6516216" y="1196752"/>
              <a:ext cx="1482597" cy="400110"/>
            </a:xfrm>
            <a:prstGeom prst="rect">
              <a:avLst/>
            </a:prstGeom>
            <a:noFill/>
          </p:spPr>
          <p:txBody>
            <a:bodyPr wrap="none" rtlCol="0">
              <a:spAutoFit/>
            </a:bodyPr>
            <a:lstStyle/>
            <a:p>
              <a:r>
                <a:rPr lang="en-US" dirty="0"/>
                <a:t>8.81&lt;η&lt;8.9</a:t>
              </a:r>
            </a:p>
          </p:txBody>
        </p:sp>
        <p:cxnSp>
          <p:nvCxnSpPr>
            <p:cNvPr id="15" name="Straight Arrow Connector 14"/>
            <p:cNvCxnSpPr/>
            <p:nvPr/>
          </p:nvCxnSpPr>
          <p:spPr>
            <a:xfrm flipH="1">
              <a:off x="6516216" y="2348880"/>
              <a:ext cx="216024" cy="7200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68344" y="2348880"/>
              <a:ext cx="432048" cy="720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516216" y="1484784"/>
              <a:ext cx="216024"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452320" y="1628800"/>
              <a:ext cx="216024" cy="2160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883831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6" y="864898"/>
            <a:ext cx="7344816" cy="458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Photon spectra at </a:t>
            </a:r>
            <a:r>
              <a:rPr lang="en-US" altLang="ja-JP" dirty="0" smtClean="0"/>
              <a:t>√</a:t>
            </a:r>
            <a:r>
              <a:rPr lang="en-US" altLang="ja-JP" dirty="0"/>
              <a:t>s = </a:t>
            </a:r>
            <a:r>
              <a:rPr lang="en-US" dirty="0"/>
              <a:t>7 </a:t>
            </a:r>
            <a:r>
              <a:rPr lang="en-US" dirty="0" smtClean="0"/>
              <a:t>TeV </a:t>
            </a:r>
            <a:r>
              <a:rPr lang="en-US" i="1" dirty="0" smtClean="0"/>
              <a:t>p-p</a:t>
            </a:r>
            <a:r>
              <a:rPr lang="en-US" dirty="0" smtClean="0"/>
              <a:t> </a:t>
            </a:r>
            <a:endParaRPr lang="en-US" dirty="0"/>
          </a:p>
        </p:txBody>
      </p:sp>
      <p:sp>
        <p:nvSpPr>
          <p:cNvPr id="5" name="Text Box 5"/>
          <p:cNvSpPr txBox="1">
            <a:spLocks noChangeArrowheads="1"/>
          </p:cNvSpPr>
          <p:nvPr/>
        </p:nvSpPr>
        <p:spPr bwMode="auto">
          <a:xfrm>
            <a:off x="7092280" y="1268760"/>
            <a:ext cx="2160240" cy="2400144"/>
          </a:xfrm>
          <a:prstGeom prst="rect">
            <a:avLst/>
          </a:prstGeom>
          <a:noFill/>
          <a:ln>
            <a:noFill/>
          </a:ln>
          <a:effec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b="1" dirty="0" smtClean="0">
                <a:latin typeface="Arial" charset="0"/>
              </a:rPr>
              <a:t>Data</a:t>
            </a:r>
            <a:r>
              <a:rPr lang="en-US" sz="2000" b="1" dirty="0" smtClean="0">
                <a:latin typeface="Arial" charset="0"/>
              </a:rPr>
              <a:t> </a:t>
            </a:r>
          </a:p>
          <a:p>
            <a:pPr algn="ctr">
              <a:lnSpc>
                <a:spcPct val="95000"/>
              </a:lnSpc>
            </a:pPr>
            <a:endParaRPr lang="en-US" sz="2000" b="1" dirty="0">
              <a:latin typeface="Arial" charset="0"/>
            </a:endParaRPr>
          </a:p>
          <a:p>
            <a:pPr algn="ctr">
              <a:lnSpc>
                <a:spcPct val="95000"/>
              </a:lnSpc>
            </a:pPr>
            <a:endParaRPr lang="en-US" sz="2000" b="1" dirty="0" smtClean="0">
              <a:latin typeface="Arial" charset="0"/>
            </a:endParaRPr>
          </a:p>
          <a:p>
            <a:pPr algn="ctr">
              <a:lnSpc>
                <a:spcPct val="95000"/>
              </a:lnSpc>
            </a:pPr>
            <a:r>
              <a:rPr lang="en-US" sz="2000" b="1" dirty="0" smtClean="0">
                <a:solidFill>
                  <a:srgbClr val="FF0000"/>
                </a:solidFill>
                <a:latin typeface="Arial" charset="0"/>
              </a:rPr>
              <a:t>DPMJET </a:t>
            </a:r>
            <a:r>
              <a:rPr lang="en-US" sz="2000" b="1" dirty="0">
                <a:solidFill>
                  <a:srgbClr val="FF0000"/>
                </a:solidFill>
                <a:latin typeface="Arial" charset="0"/>
              </a:rPr>
              <a:t>3.04 </a:t>
            </a:r>
            <a:endParaRPr lang="en-US" sz="2000" b="1" dirty="0">
              <a:solidFill>
                <a:srgbClr val="0070C0"/>
              </a:solidFill>
              <a:latin typeface="Arial" charset="0"/>
            </a:endParaRPr>
          </a:p>
          <a:p>
            <a:pPr algn="ctr">
              <a:lnSpc>
                <a:spcPct val="95000"/>
              </a:lnSpc>
            </a:pPr>
            <a:r>
              <a:rPr lang="en-US" sz="2000" b="1" dirty="0" smtClean="0">
                <a:solidFill>
                  <a:schemeClr val="tx2">
                    <a:lumMod val="40000"/>
                    <a:lumOff val="60000"/>
                  </a:schemeClr>
                </a:solidFill>
                <a:latin typeface="Arial" charset="0"/>
              </a:rPr>
              <a:t>QGSJETII-03 </a:t>
            </a:r>
          </a:p>
          <a:p>
            <a:pPr algn="ctr">
              <a:lnSpc>
                <a:spcPct val="95000"/>
              </a:lnSpc>
            </a:pPr>
            <a:r>
              <a:rPr lang="en-US" sz="2000" b="1" dirty="0" smtClean="0">
                <a:solidFill>
                  <a:srgbClr val="00B050"/>
                </a:solidFill>
                <a:latin typeface="Arial" charset="0"/>
              </a:rPr>
              <a:t>SIBYLL </a:t>
            </a:r>
            <a:r>
              <a:rPr lang="en-US" sz="2000" b="1" dirty="0">
                <a:solidFill>
                  <a:srgbClr val="00B050"/>
                </a:solidFill>
                <a:latin typeface="Arial" charset="0"/>
              </a:rPr>
              <a:t>2.1 </a:t>
            </a:r>
            <a:endParaRPr lang="en-US" sz="2000" b="1" dirty="0" smtClean="0">
              <a:solidFill>
                <a:srgbClr val="00B050"/>
              </a:solidFill>
              <a:latin typeface="Arial" charset="0"/>
            </a:endParaRPr>
          </a:p>
          <a:p>
            <a:pPr algn="ctr">
              <a:lnSpc>
                <a:spcPct val="95000"/>
              </a:lnSpc>
            </a:pPr>
            <a:r>
              <a:rPr lang="en-US" sz="2000" b="1" dirty="0" smtClean="0">
                <a:solidFill>
                  <a:srgbClr val="FF00FF"/>
                </a:solidFill>
                <a:latin typeface="Arial" charset="0"/>
              </a:rPr>
              <a:t>EPOS </a:t>
            </a:r>
            <a:r>
              <a:rPr lang="en-US" sz="2000" b="1" dirty="0">
                <a:solidFill>
                  <a:srgbClr val="FF00FF"/>
                </a:solidFill>
                <a:latin typeface="Arial" charset="0"/>
              </a:rPr>
              <a:t>1.99 </a:t>
            </a:r>
            <a:endParaRPr lang="en-US" sz="2000" b="1" dirty="0" smtClean="0">
              <a:solidFill>
                <a:srgbClr val="FF00FF"/>
              </a:solidFill>
              <a:latin typeface="Arial" charset="0"/>
            </a:endParaRPr>
          </a:p>
          <a:p>
            <a:pPr algn="ctr">
              <a:lnSpc>
                <a:spcPct val="95000"/>
              </a:lnSpc>
            </a:pPr>
            <a:r>
              <a:rPr lang="en-US" sz="2000" b="1" dirty="0" smtClean="0">
                <a:solidFill>
                  <a:srgbClr val="968E08"/>
                </a:solidFill>
                <a:latin typeface="Arial" charset="0"/>
              </a:rPr>
              <a:t>PYTHIA </a:t>
            </a:r>
            <a:r>
              <a:rPr lang="en-US" sz="2000" b="1" dirty="0">
                <a:solidFill>
                  <a:srgbClr val="968E08"/>
                </a:solidFill>
                <a:latin typeface="Arial" charset="0"/>
              </a:rPr>
              <a:t>8.145</a:t>
            </a:r>
          </a:p>
        </p:txBody>
      </p:sp>
      <p:sp>
        <p:nvSpPr>
          <p:cNvPr id="2" name="TextBox 1"/>
          <p:cNvSpPr txBox="1"/>
          <p:nvPr/>
        </p:nvSpPr>
        <p:spPr>
          <a:xfrm>
            <a:off x="7602994" y="1660738"/>
            <a:ext cx="1360744" cy="400110"/>
          </a:xfrm>
          <a:prstGeom prst="rect">
            <a:avLst/>
          </a:prstGeom>
          <a:pattFill prst="pct20">
            <a:fgClr>
              <a:schemeClr val="tx1"/>
            </a:fgClr>
            <a:bgClr>
              <a:prstClr val="white"/>
            </a:bgClr>
          </a:pattFill>
        </p:spPr>
        <p:txBody>
          <a:bodyPr wrap="none" rtlCol="0">
            <a:spAutoFit/>
          </a:bodyPr>
          <a:lstStyle/>
          <a:p>
            <a:r>
              <a:rPr lang="en-US" dirty="0" err="1" smtClean="0"/>
              <a:t>Sys.+Stat</a:t>
            </a:r>
            <a:r>
              <a:rPr lang="en-US" dirty="0" smtClean="0"/>
              <a:t>.</a:t>
            </a:r>
            <a:endParaRPr lang="en-US" dirty="0"/>
          </a:p>
        </p:txBody>
      </p:sp>
      <p:sp>
        <p:nvSpPr>
          <p:cNvPr id="4" name="TextBox 3"/>
          <p:cNvSpPr txBox="1"/>
          <p:nvPr/>
        </p:nvSpPr>
        <p:spPr>
          <a:xfrm>
            <a:off x="22772" y="5445224"/>
            <a:ext cx="9301756" cy="1200329"/>
          </a:xfrm>
          <a:prstGeom prst="rect">
            <a:avLst/>
          </a:prstGeom>
          <a:noFill/>
        </p:spPr>
        <p:txBody>
          <a:bodyPr wrap="square" rtlCol="0">
            <a:spAutoFit/>
          </a:bodyPr>
          <a:lstStyle/>
          <a:p>
            <a:pPr marL="90000" indent="-162000">
              <a:buFont typeface="Arial"/>
              <a:buChar char="•"/>
            </a:pPr>
            <a:r>
              <a:rPr lang="en-US" sz="1800" dirty="0" smtClean="0"/>
              <a:t>No model can reproduce the LHCf data perfectly.</a:t>
            </a:r>
            <a:r>
              <a:rPr lang="en-US" sz="1800" dirty="0"/>
              <a:t> </a:t>
            </a:r>
          </a:p>
          <a:p>
            <a:pPr marL="90000" indent="-162000">
              <a:buFont typeface="Arial"/>
              <a:buChar char="•"/>
            </a:pPr>
            <a:r>
              <a:rPr lang="en-US" sz="1800" dirty="0" smtClean="0"/>
              <a:t>DPMJET and PYTHIA are in good agreement </a:t>
            </a:r>
            <a:r>
              <a:rPr lang="en-US" sz="1800" dirty="0" err="1" smtClean="0"/>
              <a:t>E</a:t>
            </a:r>
            <a:r>
              <a:rPr lang="en-US" sz="1800" baseline="-25000" dirty="0" err="1" smtClean="0"/>
              <a:t>γ</a:t>
            </a:r>
            <a:r>
              <a:rPr lang="en-US" sz="1800" dirty="0" smtClean="0"/>
              <a:t>&lt;1.5TeV, but harder in E&gt;1.5TeV.</a:t>
            </a:r>
          </a:p>
          <a:p>
            <a:pPr marL="90000" indent="-162000">
              <a:buFont typeface="Arial"/>
              <a:buChar char="•"/>
            </a:pPr>
            <a:r>
              <a:rPr lang="en-US" sz="1800" dirty="0" smtClean="0"/>
              <a:t>QGSJET and SIBYLL shows reasonable agreement of shapes in high-</a:t>
            </a:r>
            <a:r>
              <a:rPr lang="en-US" altLang="ja-JP" sz="1800" dirty="0" smtClean="0"/>
              <a:t>η </a:t>
            </a:r>
            <a:r>
              <a:rPr lang="en-US" sz="1800" dirty="0" smtClean="0"/>
              <a:t>but not in low-</a:t>
            </a:r>
            <a:r>
              <a:rPr lang="en-US" altLang="ja-JP" sz="1800" dirty="0" smtClean="0"/>
              <a:t>η</a:t>
            </a:r>
          </a:p>
          <a:p>
            <a:pPr marL="90000" indent="-162000">
              <a:buFont typeface="Arial"/>
              <a:buChar char="•"/>
            </a:pPr>
            <a:r>
              <a:rPr lang="en-US" sz="1800" dirty="0" smtClean="0"/>
              <a:t>EPOS has less </a:t>
            </a:r>
            <a:r>
              <a:rPr lang="en-US" altLang="ja-JP" sz="1800" dirty="0" smtClean="0"/>
              <a:t>η dependency </a:t>
            </a:r>
            <a:r>
              <a:rPr lang="en-US" sz="1800" dirty="0" smtClean="0"/>
              <a:t>against the LHCf data.</a:t>
            </a:r>
            <a:endParaRPr lang="en-US" sz="1800" dirty="0"/>
          </a:p>
        </p:txBody>
      </p:sp>
    </p:spTree>
    <p:extLst>
      <p:ext uri="{BB962C8B-B14F-4D97-AF65-F5344CB8AC3E}">
        <p14:creationId xmlns:p14="http://schemas.microsoft.com/office/powerpoint/2010/main" val="123209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r>
              <a:rPr lang="en-US" sz="2800" dirty="0"/>
              <a:t>Photon spectra at </a:t>
            </a:r>
            <a:r>
              <a:rPr lang="en-US" altLang="ja-JP" sz="2800" dirty="0"/>
              <a:t>√s = </a:t>
            </a:r>
            <a:r>
              <a:rPr lang="en-US" altLang="ja-JP" sz="2800" dirty="0" smtClean="0"/>
              <a:t>900 G</a:t>
            </a:r>
            <a:r>
              <a:rPr lang="en-US" sz="2800" dirty="0" smtClean="0"/>
              <a:t>eV </a:t>
            </a:r>
            <a:r>
              <a:rPr lang="en-US" sz="2800" i="1" dirty="0"/>
              <a:t>p-p</a:t>
            </a:r>
            <a:r>
              <a:rPr lang="en-US" sz="2800" dirty="0"/>
              <a:t> </a:t>
            </a:r>
          </a:p>
        </p:txBody>
      </p:sp>
      <p:pic>
        <p:nvPicPr>
          <p:cNvPr id="2" name="Picture 1"/>
          <p:cNvPicPr>
            <a:picLocks noChangeAspect="1"/>
          </p:cNvPicPr>
          <p:nvPr/>
        </p:nvPicPr>
        <p:blipFill>
          <a:blip r:embed="rId2"/>
          <a:stretch>
            <a:fillRect/>
          </a:stretch>
        </p:blipFill>
        <p:spPr>
          <a:xfrm>
            <a:off x="539552" y="3645024"/>
            <a:ext cx="6731000" cy="2425700"/>
          </a:xfrm>
          <a:prstGeom prst="rect">
            <a:avLst/>
          </a:prstGeom>
        </p:spPr>
      </p:pic>
      <p:pic>
        <p:nvPicPr>
          <p:cNvPr id="3" name="Picture 2"/>
          <p:cNvPicPr>
            <a:picLocks noChangeAspect="1"/>
          </p:cNvPicPr>
          <p:nvPr/>
        </p:nvPicPr>
        <p:blipFill>
          <a:blip r:embed="rId3"/>
          <a:stretch>
            <a:fillRect/>
          </a:stretch>
        </p:blipFill>
        <p:spPr>
          <a:xfrm>
            <a:off x="467544" y="836712"/>
            <a:ext cx="6794500" cy="2844800"/>
          </a:xfrm>
          <a:prstGeom prst="rect">
            <a:avLst/>
          </a:prstGeom>
        </p:spPr>
      </p:pic>
      <p:sp>
        <p:nvSpPr>
          <p:cNvPr id="4" name="TextBox 3"/>
          <p:cNvSpPr txBox="1"/>
          <p:nvPr/>
        </p:nvSpPr>
        <p:spPr>
          <a:xfrm rot="16200000">
            <a:off x="-2690" y="4070824"/>
            <a:ext cx="1196562" cy="400110"/>
          </a:xfrm>
          <a:prstGeom prst="rect">
            <a:avLst/>
          </a:prstGeom>
          <a:solidFill>
            <a:srgbClr val="FFFFFF"/>
          </a:solidFill>
        </p:spPr>
        <p:txBody>
          <a:bodyPr wrap="none" rtlCol="0">
            <a:spAutoFit/>
          </a:bodyPr>
          <a:lstStyle/>
          <a:p>
            <a:r>
              <a:rPr lang="en-US" dirty="0" smtClean="0"/>
              <a:t>MC/Data</a:t>
            </a:r>
            <a:endParaRPr lang="en-US" dirty="0"/>
          </a:p>
        </p:txBody>
      </p:sp>
      <p:sp>
        <p:nvSpPr>
          <p:cNvPr id="10" name="TextBox 9"/>
          <p:cNvSpPr txBox="1"/>
          <p:nvPr/>
        </p:nvSpPr>
        <p:spPr>
          <a:xfrm>
            <a:off x="179512" y="6021288"/>
            <a:ext cx="9301756" cy="646331"/>
          </a:xfrm>
          <a:prstGeom prst="rect">
            <a:avLst/>
          </a:prstGeom>
          <a:noFill/>
        </p:spPr>
        <p:txBody>
          <a:bodyPr wrap="square" rtlCol="0">
            <a:spAutoFit/>
          </a:bodyPr>
          <a:lstStyle/>
          <a:p>
            <a:pPr marL="90000" indent="-162000">
              <a:buFont typeface="Arial"/>
              <a:buChar char="•"/>
            </a:pPr>
            <a:r>
              <a:rPr lang="en-US" sz="1800" dirty="0" smtClean="0"/>
              <a:t>Both of Data and MC show little </a:t>
            </a:r>
            <a:r>
              <a:rPr lang="en-US" altLang="ja-JP" sz="1800" dirty="0" smtClean="0"/>
              <a:t>η dependency.</a:t>
            </a:r>
            <a:endParaRPr lang="en-US" sz="1800" dirty="0" smtClean="0"/>
          </a:p>
          <a:p>
            <a:pPr marL="90000" indent="-162000">
              <a:buFont typeface="Arial"/>
              <a:buChar char="•"/>
            </a:pPr>
            <a:r>
              <a:rPr lang="en-US" sz="1800" dirty="0" smtClean="0"/>
              <a:t>The </a:t>
            </a:r>
            <a:r>
              <a:rPr lang="en-US" sz="1800" dirty="0"/>
              <a:t>t</a:t>
            </a:r>
            <a:r>
              <a:rPr lang="en-US" sz="1800" dirty="0" smtClean="0"/>
              <a:t>endencies of MC against Data are very similar to one of 7 TeV in </a:t>
            </a:r>
            <a:r>
              <a:rPr lang="en-US" altLang="ja-JP" sz="1800" dirty="0" smtClean="0"/>
              <a:t>η &gt; 10.94.</a:t>
            </a:r>
            <a:endParaRPr lang="en-US" sz="1800" dirty="0"/>
          </a:p>
        </p:txBody>
      </p:sp>
      <p:sp>
        <p:nvSpPr>
          <p:cNvPr id="11" name="Text Box 5"/>
          <p:cNvSpPr txBox="1">
            <a:spLocks noChangeArrowheads="1"/>
          </p:cNvSpPr>
          <p:nvPr/>
        </p:nvSpPr>
        <p:spPr bwMode="auto">
          <a:xfrm>
            <a:off x="7092280" y="1268760"/>
            <a:ext cx="2160240" cy="2400144"/>
          </a:xfrm>
          <a:prstGeom prst="rect">
            <a:avLst/>
          </a:prstGeom>
          <a:noFill/>
          <a:ln>
            <a:noFill/>
          </a:ln>
          <a:effec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b="1" dirty="0" smtClean="0">
                <a:latin typeface="Arial" charset="0"/>
              </a:rPr>
              <a:t>Data</a:t>
            </a:r>
            <a:r>
              <a:rPr lang="en-US" sz="2000" b="1" dirty="0" smtClean="0">
                <a:latin typeface="Arial" charset="0"/>
              </a:rPr>
              <a:t> </a:t>
            </a:r>
          </a:p>
          <a:p>
            <a:pPr algn="ctr">
              <a:lnSpc>
                <a:spcPct val="95000"/>
              </a:lnSpc>
            </a:pPr>
            <a:endParaRPr lang="en-US" sz="2000" b="1" dirty="0">
              <a:latin typeface="Arial" charset="0"/>
            </a:endParaRPr>
          </a:p>
          <a:p>
            <a:pPr algn="ctr">
              <a:lnSpc>
                <a:spcPct val="95000"/>
              </a:lnSpc>
            </a:pPr>
            <a:endParaRPr lang="en-US" sz="2000" b="1" dirty="0" smtClean="0">
              <a:latin typeface="Arial" charset="0"/>
            </a:endParaRPr>
          </a:p>
          <a:p>
            <a:pPr algn="ctr">
              <a:lnSpc>
                <a:spcPct val="95000"/>
              </a:lnSpc>
            </a:pPr>
            <a:r>
              <a:rPr lang="en-US" sz="2000" b="1" dirty="0" smtClean="0">
                <a:solidFill>
                  <a:srgbClr val="FF0000"/>
                </a:solidFill>
                <a:latin typeface="Arial" charset="0"/>
              </a:rPr>
              <a:t>DPMJET </a:t>
            </a:r>
            <a:r>
              <a:rPr lang="en-US" sz="2000" b="1" dirty="0">
                <a:solidFill>
                  <a:srgbClr val="FF0000"/>
                </a:solidFill>
                <a:latin typeface="Arial" charset="0"/>
              </a:rPr>
              <a:t>3.04 </a:t>
            </a:r>
            <a:endParaRPr lang="en-US" sz="2000" b="1" dirty="0">
              <a:solidFill>
                <a:srgbClr val="0070C0"/>
              </a:solidFill>
              <a:latin typeface="Arial" charset="0"/>
            </a:endParaRPr>
          </a:p>
          <a:p>
            <a:pPr algn="ctr">
              <a:lnSpc>
                <a:spcPct val="95000"/>
              </a:lnSpc>
            </a:pPr>
            <a:r>
              <a:rPr lang="en-US" sz="2000" b="1" dirty="0" smtClean="0">
                <a:solidFill>
                  <a:schemeClr val="tx2">
                    <a:lumMod val="40000"/>
                    <a:lumOff val="60000"/>
                  </a:schemeClr>
                </a:solidFill>
                <a:latin typeface="Arial" charset="0"/>
              </a:rPr>
              <a:t>QGSJETII-03 </a:t>
            </a:r>
          </a:p>
          <a:p>
            <a:pPr algn="ctr">
              <a:lnSpc>
                <a:spcPct val="95000"/>
              </a:lnSpc>
            </a:pPr>
            <a:r>
              <a:rPr lang="en-US" sz="2000" b="1" dirty="0" smtClean="0">
                <a:solidFill>
                  <a:srgbClr val="00B050"/>
                </a:solidFill>
                <a:latin typeface="Arial" charset="0"/>
              </a:rPr>
              <a:t>SIBYLL </a:t>
            </a:r>
            <a:r>
              <a:rPr lang="en-US" sz="2000" b="1" dirty="0">
                <a:solidFill>
                  <a:srgbClr val="00B050"/>
                </a:solidFill>
                <a:latin typeface="Arial" charset="0"/>
              </a:rPr>
              <a:t>2.1 </a:t>
            </a:r>
            <a:endParaRPr lang="en-US" sz="2000" b="1" dirty="0" smtClean="0">
              <a:solidFill>
                <a:srgbClr val="00B050"/>
              </a:solidFill>
              <a:latin typeface="Arial" charset="0"/>
            </a:endParaRPr>
          </a:p>
          <a:p>
            <a:pPr algn="ctr">
              <a:lnSpc>
                <a:spcPct val="95000"/>
              </a:lnSpc>
            </a:pPr>
            <a:r>
              <a:rPr lang="en-US" sz="2000" b="1" dirty="0" smtClean="0">
                <a:solidFill>
                  <a:srgbClr val="FF00FF"/>
                </a:solidFill>
                <a:latin typeface="Arial" charset="0"/>
              </a:rPr>
              <a:t>EPOS </a:t>
            </a:r>
            <a:r>
              <a:rPr lang="en-US" sz="2000" b="1" dirty="0">
                <a:solidFill>
                  <a:srgbClr val="FF00FF"/>
                </a:solidFill>
                <a:latin typeface="Arial" charset="0"/>
              </a:rPr>
              <a:t>1.99 </a:t>
            </a:r>
            <a:endParaRPr lang="en-US" sz="2000" b="1" dirty="0" smtClean="0">
              <a:solidFill>
                <a:srgbClr val="FF00FF"/>
              </a:solidFill>
              <a:latin typeface="Arial" charset="0"/>
            </a:endParaRPr>
          </a:p>
          <a:p>
            <a:pPr algn="ctr">
              <a:lnSpc>
                <a:spcPct val="95000"/>
              </a:lnSpc>
            </a:pPr>
            <a:r>
              <a:rPr lang="en-US" sz="2000" b="1" dirty="0" smtClean="0">
                <a:solidFill>
                  <a:srgbClr val="968E08"/>
                </a:solidFill>
                <a:latin typeface="Arial" charset="0"/>
              </a:rPr>
              <a:t>PYTHIA </a:t>
            </a:r>
            <a:r>
              <a:rPr lang="en-US" sz="2000" b="1" dirty="0">
                <a:solidFill>
                  <a:srgbClr val="968E08"/>
                </a:solidFill>
                <a:latin typeface="Arial" charset="0"/>
              </a:rPr>
              <a:t>8.145</a:t>
            </a:r>
          </a:p>
        </p:txBody>
      </p:sp>
      <p:sp>
        <p:nvSpPr>
          <p:cNvPr id="12" name="TextBox 11"/>
          <p:cNvSpPr txBox="1"/>
          <p:nvPr/>
        </p:nvSpPr>
        <p:spPr>
          <a:xfrm>
            <a:off x="7602994" y="1660738"/>
            <a:ext cx="1360744" cy="400110"/>
          </a:xfrm>
          <a:prstGeom prst="rect">
            <a:avLst/>
          </a:prstGeom>
          <a:pattFill prst="pct20">
            <a:fgClr>
              <a:schemeClr val="tx1"/>
            </a:fgClr>
            <a:bgClr>
              <a:prstClr val="white"/>
            </a:bgClr>
          </a:pattFill>
        </p:spPr>
        <p:txBody>
          <a:bodyPr wrap="none" rtlCol="0">
            <a:spAutoFit/>
          </a:bodyPr>
          <a:lstStyle/>
          <a:p>
            <a:r>
              <a:rPr lang="en-US" dirty="0" err="1" smtClean="0"/>
              <a:t>Sys.+Stat</a:t>
            </a:r>
            <a:r>
              <a:rPr lang="en-US" dirty="0" smtClean="0"/>
              <a:t>.</a:t>
            </a:r>
            <a:endParaRPr lang="en-US" dirty="0"/>
          </a:p>
        </p:txBody>
      </p:sp>
    </p:spTree>
    <p:extLst>
      <p:ext uri="{BB962C8B-B14F-4D97-AF65-F5344CB8AC3E}">
        <p14:creationId xmlns:p14="http://schemas.microsoft.com/office/powerpoint/2010/main" val="115139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m1_900GeV_7TeV_DATA.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36296" y="764704"/>
            <a:ext cx="4600200" cy="4023714"/>
          </a:xfrm>
          <a:prstGeom prst="rect">
            <a:avLst/>
          </a:prstGeom>
        </p:spPr>
      </p:pic>
      <p:pic>
        <p:nvPicPr>
          <p:cNvPr id="2662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78" y="1676261"/>
            <a:ext cx="4464844" cy="282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6626" name="Rectangle 2"/>
          <p:cNvSpPr>
            <a:spLocks noGrp="1" noChangeArrowheads="1"/>
          </p:cNvSpPr>
          <p:nvPr>
            <p:ph type="title"/>
          </p:nvPr>
        </p:nvSpPr>
        <p:spPr>
          <a:ln/>
        </p:spPr>
        <p:txBody>
          <a:bodyPr/>
          <a:lstStyle/>
          <a:p>
            <a:r>
              <a:rPr lang="en-US" dirty="0" smtClean="0"/>
              <a:t>DATA : Comp. 900GeV/7TeV</a:t>
            </a:r>
            <a:endParaRPr lang="en-US" dirty="0"/>
          </a:p>
        </p:txBody>
      </p:sp>
      <p:sp>
        <p:nvSpPr>
          <p:cNvPr id="26628" name="Rectangle 4"/>
          <p:cNvSpPr>
            <a:spLocks/>
          </p:cNvSpPr>
          <p:nvPr/>
        </p:nvSpPr>
        <p:spPr bwMode="auto">
          <a:xfrm>
            <a:off x="7285558" y="1471573"/>
            <a:ext cx="1102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700" dirty="0" smtClean="0">
                <a:solidFill>
                  <a:srgbClr val="D90B00"/>
                </a:solidFill>
                <a:cs typeface="Myriad Pro" charset="0"/>
              </a:rPr>
              <a:t>Preliminary</a:t>
            </a:r>
            <a:endParaRPr lang="en-US" sz="1700" dirty="0">
              <a:solidFill>
                <a:srgbClr val="D90B00"/>
              </a:solidFill>
              <a:cs typeface="Myriad Pro" charset="0"/>
            </a:endParaRPr>
          </a:p>
        </p:txBody>
      </p:sp>
      <p:sp>
        <p:nvSpPr>
          <p:cNvPr id="26629" name="Rectangle 5"/>
          <p:cNvSpPr>
            <a:spLocks/>
          </p:cNvSpPr>
          <p:nvPr/>
        </p:nvSpPr>
        <p:spPr bwMode="auto">
          <a:xfrm>
            <a:off x="5240039" y="2654399"/>
            <a:ext cx="2500313" cy="106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300" dirty="0">
                <a:solidFill>
                  <a:srgbClr val="D90B00"/>
                </a:solidFill>
                <a:cs typeface="Myriad Pro" charset="0"/>
              </a:rPr>
              <a:t>Data 2010 at √s=</a:t>
            </a:r>
            <a:r>
              <a:rPr lang="en-US" sz="1300" dirty="0" smtClean="0">
                <a:solidFill>
                  <a:srgbClr val="D90B00"/>
                </a:solidFill>
                <a:cs typeface="Myriad Pro" charset="0"/>
              </a:rPr>
              <a:t>900GeV</a:t>
            </a:r>
          </a:p>
          <a:p>
            <a:pPr algn="l"/>
            <a:r>
              <a:rPr lang="en-US" sz="1300" dirty="0" smtClean="0">
                <a:solidFill>
                  <a:srgbClr val="D90B00"/>
                </a:solidFill>
                <a:cs typeface="Myriad Pro" charset="0"/>
              </a:rPr>
              <a:t>(Normalized by the number </a:t>
            </a:r>
            <a:br>
              <a:rPr lang="en-US" sz="1300" dirty="0" smtClean="0">
                <a:solidFill>
                  <a:srgbClr val="D90B00"/>
                </a:solidFill>
                <a:cs typeface="Myriad Pro" charset="0"/>
              </a:rPr>
            </a:br>
            <a:r>
              <a:rPr lang="en-US" sz="1300" dirty="0" smtClean="0">
                <a:solidFill>
                  <a:srgbClr val="D90B00"/>
                </a:solidFill>
                <a:cs typeface="Myriad Pro" charset="0"/>
              </a:rPr>
              <a:t> of entries in X</a:t>
            </a:r>
            <a:r>
              <a:rPr lang="en-US" sz="1300" baseline="-25000" dirty="0" smtClean="0">
                <a:solidFill>
                  <a:srgbClr val="D90B00"/>
                </a:solidFill>
                <a:cs typeface="Myriad Pro" charset="0"/>
              </a:rPr>
              <a:t>F</a:t>
            </a:r>
            <a:r>
              <a:rPr lang="en-US" sz="1300" dirty="0" smtClean="0">
                <a:solidFill>
                  <a:srgbClr val="D90B00"/>
                </a:solidFill>
                <a:cs typeface="Myriad Pro" charset="0"/>
              </a:rPr>
              <a:t> &gt; 0.1)</a:t>
            </a:r>
            <a:r>
              <a:rPr lang="en-US" sz="1300" dirty="0">
                <a:solidFill>
                  <a:srgbClr val="D90B00"/>
                </a:solidFill>
                <a:cs typeface="Myriad Pro" charset="0"/>
              </a:rPr>
              <a:t/>
            </a:r>
            <a:br>
              <a:rPr lang="en-US" sz="1300" dirty="0">
                <a:solidFill>
                  <a:srgbClr val="D90B00"/>
                </a:solidFill>
                <a:cs typeface="Myriad Pro" charset="0"/>
              </a:rPr>
            </a:br>
            <a:r>
              <a:rPr lang="en-US" sz="1300" dirty="0" smtClean="0">
                <a:solidFill>
                  <a:srgbClr val="002D99"/>
                </a:solidFill>
                <a:cs typeface="Myriad Pro" charset="0"/>
              </a:rPr>
              <a:t>Data </a:t>
            </a:r>
            <a:r>
              <a:rPr lang="en-US" sz="1300" dirty="0">
                <a:solidFill>
                  <a:srgbClr val="002D99"/>
                </a:solidFill>
                <a:cs typeface="Myriad Pro" charset="0"/>
              </a:rPr>
              <a:t>2010 at √s=7TeV (η&gt;10.94</a:t>
            </a:r>
            <a:r>
              <a:rPr lang="en-US" sz="1300" dirty="0" smtClean="0">
                <a:solidFill>
                  <a:srgbClr val="002D99"/>
                </a:solidFill>
                <a:cs typeface="Myriad Pro" charset="0"/>
              </a:rPr>
              <a:t>)</a:t>
            </a:r>
          </a:p>
        </p:txBody>
      </p:sp>
      <p:sp>
        <p:nvSpPr>
          <p:cNvPr id="26630" name="Rectangle 6"/>
          <p:cNvSpPr>
            <a:spLocks/>
          </p:cNvSpPr>
          <p:nvPr/>
        </p:nvSpPr>
        <p:spPr bwMode="auto">
          <a:xfrm>
            <a:off x="677541" y="1691764"/>
            <a:ext cx="2303859" cy="473273"/>
          </a:xfrm>
          <a:prstGeom prst="rect">
            <a:avLst/>
          </a:prstGeom>
          <a:solidFill>
            <a:srgbClr val="FFFFFF"/>
          </a:solidFill>
          <a:ln>
            <a:noFill/>
          </a:ln>
        </p:spPr>
        <p:txBody>
          <a:bodyPr lIns="0" tIns="0" rIns="0" bIns="0" anchor="ctr"/>
          <a:lstStyle/>
          <a:p>
            <a:pPr algn="l"/>
            <a:r>
              <a:rPr lang="en-US" sz="1400" dirty="0">
                <a:solidFill>
                  <a:srgbClr val="D90B00"/>
                </a:solidFill>
                <a:cs typeface="Myriad Pro" charset="0"/>
              </a:rPr>
              <a:t>900GeV</a:t>
            </a:r>
            <a:r>
              <a:rPr lang="en-US" sz="1400" dirty="0">
                <a:cs typeface="Myriad Pro" charset="0"/>
              </a:rPr>
              <a:t> </a:t>
            </a:r>
            <a:r>
              <a:rPr lang="en-US" sz="1400" dirty="0" smtClean="0">
                <a:cs typeface="Myriad Pro" charset="0"/>
              </a:rPr>
              <a:t>vs. </a:t>
            </a:r>
            <a:r>
              <a:rPr lang="en-US" sz="1400" dirty="0">
                <a:solidFill>
                  <a:srgbClr val="2D83F4"/>
                </a:solidFill>
                <a:cs typeface="Myriad Pro" charset="0"/>
              </a:rPr>
              <a:t>7TeV</a:t>
            </a:r>
            <a:r>
              <a:rPr lang="en-US" sz="1400" dirty="0">
                <a:cs typeface="Myriad Pro" charset="0"/>
              </a:rPr>
              <a:t/>
            </a:r>
            <a:br>
              <a:rPr lang="en-US" sz="1400" dirty="0">
                <a:cs typeface="Myriad Pro" charset="0"/>
              </a:rPr>
            </a:br>
            <a:r>
              <a:rPr lang="en-US" sz="1400" dirty="0">
                <a:cs typeface="Myriad Pro" charset="0"/>
              </a:rPr>
              <a:t>with the same P</a:t>
            </a:r>
            <a:r>
              <a:rPr lang="en-US" sz="1400" baseline="-25000" dirty="0">
                <a:cs typeface="Myriad Pro" charset="0"/>
              </a:rPr>
              <a:t>T</a:t>
            </a:r>
            <a:r>
              <a:rPr lang="en-US" sz="1400" dirty="0">
                <a:cs typeface="Myriad Pro" charset="0"/>
              </a:rPr>
              <a:t> region</a:t>
            </a:r>
          </a:p>
        </p:txBody>
      </p:sp>
      <p:sp>
        <p:nvSpPr>
          <p:cNvPr id="26634" name="Rectangle 10"/>
          <p:cNvSpPr>
            <a:spLocks/>
          </p:cNvSpPr>
          <p:nvPr/>
        </p:nvSpPr>
        <p:spPr bwMode="auto">
          <a:xfrm>
            <a:off x="4788024" y="4653136"/>
            <a:ext cx="435597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nSpc>
                <a:spcPct val="110000"/>
              </a:lnSpc>
              <a:buClr>
                <a:schemeClr val="tx1"/>
              </a:buClr>
              <a:buSzPct val="125000"/>
            </a:pPr>
            <a:r>
              <a:rPr lang="en-US" sz="1600" dirty="0" smtClean="0">
                <a:solidFill>
                  <a:srgbClr val="000000"/>
                </a:solidFill>
                <a:cs typeface="Myriad Pro" charset="0"/>
              </a:rPr>
              <a:t>Note : No </a:t>
            </a:r>
            <a:r>
              <a:rPr lang="en-US" sz="1600" dirty="0">
                <a:solidFill>
                  <a:srgbClr val="000000"/>
                </a:solidFill>
                <a:cs typeface="Myriad Pro" charset="0"/>
              </a:rPr>
              <a:t>systematic error is considered </a:t>
            </a:r>
            <a:r>
              <a:rPr lang="en-US" sz="1600" dirty="0" smtClean="0">
                <a:solidFill>
                  <a:srgbClr val="000000"/>
                </a:solidFill>
                <a:cs typeface="Myriad Pro" charset="0"/>
              </a:rPr>
              <a:t/>
            </a:r>
            <a:br>
              <a:rPr lang="en-US" sz="1600" dirty="0" smtClean="0">
                <a:solidFill>
                  <a:srgbClr val="000000"/>
                </a:solidFill>
                <a:cs typeface="Myriad Pro" charset="0"/>
              </a:rPr>
            </a:br>
            <a:r>
              <a:rPr lang="en-US" sz="1600" dirty="0" smtClean="0">
                <a:solidFill>
                  <a:srgbClr val="000000"/>
                </a:solidFill>
                <a:cs typeface="Myriad Pro" charset="0"/>
              </a:rPr>
              <a:t>in </a:t>
            </a:r>
            <a:r>
              <a:rPr lang="en-US" sz="1600" dirty="0">
                <a:solidFill>
                  <a:srgbClr val="000000"/>
                </a:solidFill>
                <a:cs typeface="Myriad Pro" charset="0"/>
              </a:rPr>
              <a:t>both collision </a:t>
            </a:r>
            <a:r>
              <a:rPr lang="en-US" sz="1600" dirty="0" smtClean="0">
                <a:solidFill>
                  <a:srgbClr val="000000"/>
                </a:solidFill>
                <a:cs typeface="Myriad Pro" charset="0"/>
              </a:rPr>
              <a:t>energies.</a:t>
            </a:r>
            <a:r>
              <a:rPr lang="en-US" sz="1600" dirty="0">
                <a:solidFill>
                  <a:srgbClr val="000000"/>
                </a:solidFill>
                <a:cs typeface="Myriad Pro" charset="0"/>
              </a:rPr>
              <a:t> </a:t>
            </a:r>
            <a:r>
              <a:rPr lang="en-US" sz="1600" dirty="0" smtClean="0">
                <a:solidFill>
                  <a:srgbClr val="000000"/>
                </a:solidFill>
                <a:cs typeface="Myriad Pro" charset="0"/>
              </a:rPr>
              <a:t>21% of the luminosity determination error allows vertical shift.</a:t>
            </a:r>
            <a:endParaRPr lang="en-US" sz="1600" dirty="0">
              <a:solidFill>
                <a:srgbClr val="000000"/>
              </a:solidFill>
              <a:cs typeface="Myriad Pro" charset="0"/>
            </a:endParaRPr>
          </a:p>
        </p:txBody>
      </p:sp>
      <p:sp>
        <p:nvSpPr>
          <p:cNvPr id="26635" name="Rectangle 11"/>
          <p:cNvSpPr>
            <a:spLocks/>
          </p:cNvSpPr>
          <p:nvPr/>
        </p:nvSpPr>
        <p:spPr bwMode="auto">
          <a:xfrm>
            <a:off x="4496792" y="849362"/>
            <a:ext cx="4323680" cy="20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800" dirty="0">
                <a:cs typeface="Myriad Pro" charset="0"/>
              </a:rPr>
              <a:t>X</a:t>
            </a:r>
            <a:r>
              <a:rPr lang="en-US" sz="1800" baseline="-6000" dirty="0">
                <a:cs typeface="Myriad Pro" charset="0"/>
              </a:rPr>
              <a:t>F</a:t>
            </a:r>
            <a:r>
              <a:rPr lang="en-US" sz="1800" dirty="0">
                <a:cs typeface="Myriad Pro" charset="0"/>
              </a:rPr>
              <a:t> spectra : </a:t>
            </a:r>
            <a:r>
              <a:rPr lang="en-US" sz="1800" dirty="0" smtClean="0">
                <a:cs typeface="Myriad Pro" charset="0"/>
              </a:rPr>
              <a:t>900 GeV </a:t>
            </a:r>
            <a:r>
              <a:rPr lang="en-US" sz="1800" dirty="0">
                <a:cs typeface="Myriad Pro" charset="0"/>
              </a:rPr>
              <a:t>data </a:t>
            </a:r>
            <a:r>
              <a:rPr lang="en-US" sz="1800" dirty="0" smtClean="0">
                <a:cs typeface="Myriad Pro" charset="0"/>
              </a:rPr>
              <a:t>vs. 7 TeV </a:t>
            </a:r>
            <a:r>
              <a:rPr lang="en-US" sz="1800" dirty="0">
                <a:cs typeface="Myriad Pro" charset="0"/>
              </a:rPr>
              <a:t>data</a:t>
            </a:r>
          </a:p>
        </p:txBody>
      </p:sp>
      <p:sp>
        <p:nvSpPr>
          <p:cNvPr id="26636" name="Rectangle 12"/>
          <p:cNvSpPr>
            <a:spLocks/>
          </p:cNvSpPr>
          <p:nvPr/>
        </p:nvSpPr>
        <p:spPr bwMode="auto">
          <a:xfrm rot="-1680000">
            <a:off x="2786428" y="2436827"/>
            <a:ext cx="578584" cy="215444"/>
          </a:xfrm>
          <a:prstGeom prst="rect">
            <a:avLst/>
          </a:prstGeom>
          <a:noFill/>
          <a:ln>
            <a:noFill/>
          </a:ln>
          <a:effectLst>
            <a:outerShdw blurRad="12700" dist="12699" dir="54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a:cs typeface="Myriad Pro" charset="0"/>
              </a:rPr>
              <a:t>small-η</a:t>
            </a:r>
          </a:p>
        </p:txBody>
      </p:sp>
      <p:sp>
        <p:nvSpPr>
          <p:cNvPr id="3" name="TextBox 2"/>
          <p:cNvSpPr txBox="1"/>
          <p:nvPr/>
        </p:nvSpPr>
        <p:spPr>
          <a:xfrm>
            <a:off x="314998" y="920914"/>
            <a:ext cx="3824954" cy="707886"/>
          </a:xfrm>
          <a:prstGeom prst="rect">
            <a:avLst/>
          </a:prstGeom>
          <a:noFill/>
        </p:spPr>
        <p:txBody>
          <a:bodyPr wrap="none" rtlCol="0">
            <a:spAutoFit/>
          </a:bodyPr>
          <a:lstStyle/>
          <a:p>
            <a:r>
              <a:rPr lang="en-US" i="1" dirty="0" smtClean="0"/>
              <a:t>Coverage of 900GeV and 7TeV </a:t>
            </a:r>
            <a:br>
              <a:rPr lang="en-US" i="1" dirty="0" smtClean="0"/>
            </a:br>
            <a:r>
              <a:rPr lang="en-US" i="1" dirty="0" smtClean="0"/>
              <a:t>results in Feynman-X  and P</a:t>
            </a:r>
            <a:r>
              <a:rPr lang="en-US" i="1" baseline="-25000" dirty="0" smtClean="0"/>
              <a:t>T</a:t>
            </a:r>
            <a:r>
              <a:rPr lang="en-US" i="1" dirty="0" smtClean="0"/>
              <a:t> </a:t>
            </a:r>
            <a:endParaRPr lang="en-US" i="1" dirty="0"/>
          </a:p>
        </p:txBody>
      </p:sp>
      <p:pic>
        <p:nvPicPr>
          <p:cNvPr id="5" name="Picture 4"/>
          <p:cNvPicPr>
            <a:picLocks noChangeAspect="1"/>
          </p:cNvPicPr>
          <p:nvPr/>
        </p:nvPicPr>
        <p:blipFill>
          <a:blip r:embed="rId4"/>
          <a:stretch>
            <a:fillRect/>
          </a:stretch>
        </p:blipFill>
        <p:spPr>
          <a:xfrm>
            <a:off x="4572000" y="1124744"/>
            <a:ext cx="4234070" cy="3744416"/>
          </a:xfrm>
          <a:prstGeom prst="rect">
            <a:avLst/>
          </a:prstGeom>
        </p:spPr>
      </p:pic>
      <p:sp>
        <p:nvSpPr>
          <p:cNvPr id="14" name="TextBox 13"/>
          <p:cNvSpPr txBox="1"/>
          <p:nvPr/>
        </p:nvSpPr>
        <p:spPr>
          <a:xfrm>
            <a:off x="288032" y="4872062"/>
            <a:ext cx="4427984" cy="1077218"/>
          </a:xfrm>
          <a:prstGeom prst="rect">
            <a:avLst/>
          </a:prstGeom>
          <a:noFill/>
          <a:ln>
            <a:solidFill>
              <a:srgbClr val="FF0000"/>
            </a:solidFill>
          </a:ln>
        </p:spPr>
        <p:txBody>
          <a:bodyPr wrap="square" rtlCol="0">
            <a:spAutoFit/>
          </a:bodyPr>
          <a:lstStyle/>
          <a:p>
            <a:r>
              <a:rPr lang="en-US" sz="2400" dirty="0" smtClean="0">
                <a:solidFill>
                  <a:srgbClr val="FF0000"/>
                </a:solidFill>
              </a:rPr>
              <a:t>Good</a:t>
            </a:r>
            <a:r>
              <a:rPr lang="en-US" sz="2000" dirty="0" smtClean="0">
                <a:solidFill>
                  <a:srgbClr val="FF0000"/>
                </a:solidFill>
              </a:rPr>
              <a:t> agreement of X</a:t>
            </a:r>
            <a:r>
              <a:rPr lang="en-US" sz="2000" baseline="-25000" dirty="0" smtClean="0">
                <a:solidFill>
                  <a:srgbClr val="FF0000"/>
                </a:solidFill>
              </a:rPr>
              <a:t>F</a:t>
            </a:r>
            <a:r>
              <a:rPr lang="en-US" sz="2000" dirty="0" smtClean="0">
                <a:solidFill>
                  <a:srgbClr val="FF0000"/>
                </a:solidFill>
              </a:rPr>
              <a:t> spectrum shape between 900 GeV and 7TeV. </a:t>
            </a:r>
            <a:r>
              <a:rPr lang="en-US" sz="2000" dirty="0" smtClean="0">
                <a:solidFill>
                  <a:srgbClr val="FF0000"/>
                </a:solidFill>
                <a:latin typeface="Wingdings"/>
                <a:ea typeface="Wingdings"/>
                <a:cs typeface="Wingdings"/>
                <a:sym typeface="Wingdings"/>
              </a:rPr>
              <a:t></a:t>
            </a:r>
            <a:r>
              <a:rPr lang="en-US" sz="2000" dirty="0">
                <a:solidFill>
                  <a:srgbClr val="FF0000"/>
                </a:solidFill>
                <a:ea typeface="ＭＳ Ｐゴシック" charset="0"/>
                <a:cs typeface="Lucida Grande" charset="0"/>
              </a:rPr>
              <a:t>weak dependence of &lt;</a:t>
            </a:r>
            <a:r>
              <a:rPr lang="en-US" sz="2000" dirty="0" err="1">
                <a:solidFill>
                  <a:srgbClr val="FF0000"/>
                </a:solidFill>
                <a:ea typeface="ＭＳ Ｐゴシック" charset="0"/>
                <a:cs typeface="Lucida Grande" charset="0"/>
              </a:rPr>
              <a:t>p</a:t>
            </a:r>
            <a:r>
              <a:rPr lang="en-US" sz="2000" baseline="-6000" dirty="0" err="1">
                <a:solidFill>
                  <a:srgbClr val="FF0000"/>
                </a:solidFill>
                <a:ea typeface="ＭＳ Ｐゴシック" charset="0"/>
                <a:cs typeface="Lucida Grande" charset="0"/>
              </a:rPr>
              <a:t>T</a:t>
            </a:r>
            <a:r>
              <a:rPr lang="en-US" sz="2000" dirty="0">
                <a:solidFill>
                  <a:srgbClr val="FF0000"/>
                </a:solidFill>
                <a:ea typeface="ＭＳ Ｐゴシック" charset="0"/>
                <a:cs typeface="Lucida Grande" charset="0"/>
              </a:rPr>
              <a:t>&gt; on </a:t>
            </a:r>
            <a:r>
              <a:rPr lang="en-US" sz="2000" dirty="0" smtClean="0">
                <a:solidFill>
                  <a:srgbClr val="FF0000"/>
                </a:solidFill>
                <a:ea typeface="ＭＳ Ｐゴシック" charset="0"/>
                <a:cs typeface="Lucida Grande" charset="0"/>
              </a:rPr>
              <a:t>E</a:t>
            </a:r>
            <a:r>
              <a:rPr lang="en-US" sz="2000" baseline="-6000" dirty="0" smtClean="0">
                <a:solidFill>
                  <a:srgbClr val="FF0000"/>
                </a:solidFill>
                <a:ea typeface="ＭＳ Ｐゴシック" charset="0"/>
                <a:cs typeface="Lucida Grande" charset="0"/>
              </a:rPr>
              <a:t>CMS</a:t>
            </a:r>
            <a:endParaRPr lang="en-US" sz="2000" dirty="0">
              <a:solidFill>
                <a:srgbClr val="FF0000"/>
              </a:solidFill>
            </a:endParaRPr>
          </a:p>
        </p:txBody>
      </p:sp>
      <p:pic>
        <p:nvPicPr>
          <p:cNvPr id="15"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32646" y="6148686"/>
            <a:ext cx="5578929" cy="6494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04430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Neutron analysis </a:t>
            </a:r>
            <a:endParaRPr lang="en-US" dirty="0"/>
          </a:p>
        </p:txBody>
      </p:sp>
      <p:sp>
        <p:nvSpPr>
          <p:cNvPr id="5" name="Content Placeholder 4"/>
          <p:cNvSpPr>
            <a:spLocks noGrp="1"/>
          </p:cNvSpPr>
          <p:nvPr>
            <p:ph idx="1"/>
          </p:nvPr>
        </p:nvSpPr>
        <p:spPr>
          <a:xfrm>
            <a:off x="323528" y="836712"/>
            <a:ext cx="8458200" cy="5217442"/>
          </a:xfrm>
        </p:spPr>
        <p:txBody>
          <a:bodyPr/>
          <a:lstStyle/>
          <a:p>
            <a:r>
              <a:rPr lang="en-US" dirty="0" smtClean="0"/>
              <a:t>Leading baryon  </a:t>
            </a:r>
            <a:br>
              <a:rPr lang="en-US" dirty="0" smtClean="0"/>
            </a:br>
            <a:r>
              <a:rPr lang="en-US" dirty="0" smtClean="0"/>
              <a:t>	</a:t>
            </a:r>
            <a:r>
              <a:rPr lang="en-US" dirty="0" smtClean="0">
                <a:latin typeface="Wingdings"/>
                <a:ea typeface="Wingdings"/>
                <a:cs typeface="Wingdings"/>
                <a:sym typeface="Wingdings"/>
              </a:rPr>
              <a:t></a:t>
            </a:r>
            <a:r>
              <a:rPr lang="en-US" dirty="0">
                <a:sym typeface="Wingdings"/>
              </a:rPr>
              <a:t> </a:t>
            </a:r>
            <a:r>
              <a:rPr lang="en-US" dirty="0" smtClean="0">
                <a:sym typeface="Wingdings"/>
              </a:rPr>
              <a:t>measurement of Inelasticity </a:t>
            </a:r>
            <a:endParaRPr lang="en-US" dirty="0" smtClean="0"/>
          </a:p>
          <a:p>
            <a:endParaRPr lang="en-US" dirty="0"/>
          </a:p>
          <a:p>
            <a:r>
              <a:rPr lang="en-US" dirty="0" smtClean="0"/>
              <a:t>Large difference of expected energy </a:t>
            </a:r>
            <a:r>
              <a:rPr lang="en-US" dirty="0" smtClean="0"/>
              <a:t/>
            </a:r>
            <a:br>
              <a:rPr lang="en-US" dirty="0" smtClean="0"/>
            </a:br>
            <a:r>
              <a:rPr lang="en-US" dirty="0" smtClean="0"/>
              <a:t>spectra in </a:t>
            </a:r>
            <a:r>
              <a:rPr lang="en-US" dirty="0" smtClean="0"/>
              <a:t>the forward region </a:t>
            </a:r>
            <a:r>
              <a:rPr lang="en-US" dirty="0" smtClean="0"/>
              <a:t/>
            </a:r>
            <a:br>
              <a:rPr lang="en-US" dirty="0" smtClean="0"/>
            </a:br>
            <a:r>
              <a:rPr lang="en-US" dirty="0" smtClean="0"/>
              <a:t>between </a:t>
            </a:r>
            <a:r>
              <a:rPr lang="en-US" dirty="0" smtClean="0"/>
              <a:t>models. </a:t>
            </a:r>
            <a:endParaRPr lang="en-US" dirty="0"/>
          </a:p>
        </p:txBody>
      </p:sp>
      <p:pic>
        <p:nvPicPr>
          <p:cNvPr id="6" name="Picture 5"/>
          <p:cNvPicPr>
            <a:picLocks noChangeAspect="1"/>
          </p:cNvPicPr>
          <p:nvPr/>
        </p:nvPicPr>
        <p:blipFill>
          <a:blip r:embed="rId2"/>
          <a:stretch>
            <a:fillRect/>
          </a:stretch>
        </p:blipFill>
        <p:spPr>
          <a:xfrm>
            <a:off x="1331640" y="3274441"/>
            <a:ext cx="3672408" cy="3583559"/>
          </a:xfrm>
          <a:prstGeom prst="rect">
            <a:avLst/>
          </a:prstGeom>
        </p:spPr>
      </p:pic>
      <p:pic>
        <p:nvPicPr>
          <p:cNvPr id="7" name="Picture 6"/>
          <p:cNvPicPr>
            <a:picLocks noChangeAspect="1"/>
          </p:cNvPicPr>
          <p:nvPr/>
        </p:nvPicPr>
        <p:blipFill>
          <a:blip r:embed="rId3"/>
          <a:stretch>
            <a:fillRect/>
          </a:stretch>
        </p:blipFill>
        <p:spPr>
          <a:xfrm>
            <a:off x="5592702" y="3356992"/>
            <a:ext cx="3587810" cy="3501008"/>
          </a:xfrm>
          <a:prstGeom prst="rect">
            <a:avLst/>
          </a:prstGeom>
        </p:spPr>
      </p:pic>
      <p:sp>
        <p:nvSpPr>
          <p:cNvPr id="8" name="Right Arrow 7"/>
          <p:cNvSpPr/>
          <p:nvPr/>
        </p:nvSpPr>
        <p:spPr>
          <a:xfrm>
            <a:off x="3995936" y="5301208"/>
            <a:ext cx="1296144" cy="936104"/>
          </a:xfrm>
          <a:prstGeom prst="rightArrow">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2228413" y="3172906"/>
            <a:ext cx="2415595" cy="400110"/>
          </a:xfrm>
          <a:prstGeom prst="rect">
            <a:avLst/>
          </a:prstGeom>
          <a:noFill/>
        </p:spPr>
        <p:txBody>
          <a:bodyPr wrap="none" rtlCol="0">
            <a:spAutoFit/>
          </a:bodyPr>
          <a:lstStyle/>
          <a:p>
            <a:r>
              <a:rPr lang="en-US" dirty="0" smtClean="0"/>
              <a:t>MC true (η &gt; 10.94)</a:t>
            </a:r>
            <a:endParaRPr lang="en-US" dirty="0"/>
          </a:p>
        </p:txBody>
      </p:sp>
      <p:sp>
        <p:nvSpPr>
          <p:cNvPr id="11" name="TextBox 10"/>
          <p:cNvSpPr txBox="1"/>
          <p:nvPr/>
        </p:nvSpPr>
        <p:spPr>
          <a:xfrm>
            <a:off x="6064984" y="3172906"/>
            <a:ext cx="2971512" cy="400110"/>
          </a:xfrm>
          <a:prstGeom prst="rect">
            <a:avLst/>
          </a:prstGeom>
          <a:noFill/>
        </p:spPr>
        <p:txBody>
          <a:bodyPr wrap="none" rtlCol="0">
            <a:spAutoFit/>
          </a:bodyPr>
          <a:lstStyle/>
          <a:p>
            <a:r>
              <a:rPr lang="en-US" dirty="0" smtClean="0"/>
              <a:t>MC smeared (η &gt; 10.94)</a:t>
            </a:r>
            <a:endParaRPr lang="en-US" dirty="0"/>
          </a:p>
        </p:txBody>
      </p:sp>
      <p:sp>
        <p:nvSpPr>
          <p:cNvPr id="12" name="TextBox 11"/>
          <p:cNvSpPr txBox="1"/>
          <p:nvPr/>
        </p:nvSpPr>
        <p:spPr>
          <a:xfrm>
            <a:off x="3707904" y="4725144"/>
            <a:ext cx="1938326" cy="707886"/>
          </a:xfrm>
          <a:prstGeom prst="rect">
            <a:avLst/>
          </a:prstGeom>
          <a:solidFill>
            <a:schemeClr val="bg1"/>
          </a:solidFill>
        </p:spPr>
        <p:txBody>
          <a:bodyPr wrap="none" rtlCol="0">
            <a:spAutoFit/>
          </a:bodyPr>
          <a:lstStyle/>
          <a:p>
            <a:r>
              <a:rPr lang="en-US" dirty="0" smtClean="0"/>
              <a:t>Smeared by </a:t>
            </a:r>
            <a:br>
              <a:rPr lang="en-US" dirty="0" smtClean="0"/>
            </a:br>
            <a:r>
              <a:rPr lang="en-US" dirty="0" smtClean="0"/>
              <a:t>35% resolution </a:t>
            </a:r>
            <a:endParaRPr lang="en-US" dirty="0"/>
          </a:p>
        </p:txBody>
      </p:sp>
      <p:pic>
        <p:nvPicPr>
          <p:cNvPr id="2" name="Picture 1"/>
          <p:cNvPicPr>
            <a:picLocks noChangeAspect="1"/>
          </p:cNvPicPr>
          <p:nvPr/>
        </p:nvPicPr>
        <p:blipFill>
          <a:blip r:embed="rId4"/>
          <a:stretch>
            <a:fillRect/>
          </a:stretch>
        </p:blipFill>
        <p:spPr>
          <a:xfrm>
            <a:off x="5724128" y="332656"/>
            <a:ext cx="2878832" cy="2878832"/>
          </a:xfrm>
          <a:prstGeom prst="rect">
            <a:avLst/>
          </a:prstGeom>
        </p:spPr>
      </p:pic>
    </p:spTree>
    <p:extLst>
      <p:ext uri="{BB962C8B-B14F-4D97-AF65-F5344CB8AC3E}">
        <p14:creationId xmlns:p14="http://schemas.microsoft.com/office/powerpoint/2010/main" val="35097907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899592" y="3140968"/>
            <a:ext cx="4557389" cy="3908772"/>
          </a:xfrm>
          <a:prstGeom prst="rect">
            <a:avLst/>
          </a:prstGeom>
        </p:spPr>
      </p:pic>
      <p:sp>
        <p:nvSpPr>
          <p:cNvPr id="3" name="Title 2"/>
          <p:cNvSpPr>
            <a:spLocks noGrp="1"/>
          </p:cNvSpPr>
          <p:nvPr>
            <p:ph type="title"/>
          </p:nvPr>
        </p:nvSpPr>
        <p:spPr/>
        <p:txBody>
          <a:bodyPr/>
          <a:lstStyle/>
          <a:p>
            <a:r>
              <a:rPr lang="en-US" sz="2800" dirty="0" smtClean="0"/>
              <a:t>Performance </a:t>
            </a:r>
            <a:r>
              <a:rPr lang="en-US" sz="2800" dirty="0" smtClean="0"/>
              <a:t>studies </a:t>
            </a:r>
            <a:r>
              <a:rPr lang="en-US" sz="2800" dirty="0" smtClean="0"/>
              <a:t>for </a:t>
            </a:r>
            <a:r>
              <a:rPr lang="en-US" sz="2800" dirty="0" smtClean="0"/>
              <a:t>neutrons</a:t>
            </a:r>
            <a:br>
              <a:rPr lang="en-US" sz="2800" dirty="0" smtClean="0"/>
            </a:br>
            <a:r>
              <a:rPr lang="en-US" sz="2800" dirty="0" smtClean="0"/>
              <a:t>are on going.</a:t>
            </a:r>
            <a:endParaRPr lang="en-US" sz="2800" dirty="0"/>
          </a:p>
        </p:txBody>
      </p:sp>
      <p:pic>
        <p:nvPicPr>
          <p:cNvPr id="6" name="Picture 5"/>
          <p:cNvPicPr>
            <a:picLocks noChangeAspect="1"/>
          </p:cNvPicPr>
          <p:nvPr/>
        </p:nvPicPr>
        <p:blipFill>
          <a:blip r:embed="rId3"/>
          <a:stretch>
            <a:fillRect/>
          </a:stretch>
        </p:blipFill>
        <p:spPr>
          <a:xfrm>
            <a:off x="107504" y="764704"/>
            <a:ext cx="3672408" cy="3702633"/>
          </a:xfrm>
          <a:prstGeom prst="rect">
            <a:avLst/>
          </a:prstGeom>
        </p:spPr>
      </p:pic>
      <p:sp>
        <p:nvSpPr>
          <p:cNvPr id="7" name="TextBox 6"/>
          <p:cNvSpPr txBox="1"/>
          <p:nvPr/>
        </p:nvSpPr>
        <p:spPr>
          <a:xfrm>
            <a:off x="1403648" y="2636912"/>
            <a:ext cx="1165103" cy="1077218"/>
          </a:xfrm>
          <a:prstGeom prst="rect">
            <a:avLst/>
          </a:prstGeom>
          <a:noFill/>
        </p:spPr>
        <p:txBody>
          <a:bodyPr wrap="none" rtlCol="0">
            <a:spAutoFit/>
          </a:bodyPr>
          <a:lstStyle/>
          <a:p>
            <a:r>
              <a:rPr lang="en-US" sz="3200" dirty="0" smtClean="0"/>
              <a:t>Arm1 </a:t>
            </a:r>
          </a:p>
          <a:p>
            <a:r>
              <a:rPr lang="en-US" sz="3200" dirty="0" smtClean="0">
                <a:solidFill>
                  <a:srgbClr val="FF0000"/>
                </a:solidFill>
              </a:rPr>
              <a:t>Arm2</a:t>
            </a:r>
            <a:endParaRPr lang="en-US" sz="3200" dirty="0">
              <a:solidFill>
                <a:srgbClr val="FF0000"/>
              </a:solidFill>
            </a:endParaRPr>
          </a:p>
        </p:txBody>
      </p:sp>
      <p:sp>
        <p:nvSpPr>
          <p:cNvPr id="8" name="TextBox 7"/>
          <p:cNvSpPr txBox="1"/>
          <p:nvPr/>
        </p:nvSpPr>
        <p:spPr>
          <a:xfrm>
            <a:off x="539552" y="692696"/>
            <a:ext cx="2943985" cy="830997"/>
          </a:xfrm>
          <a:prstGeom prst="rect">
            <a:avLst/>
          </a:prstGeom>
          <a:solidFill>
            <a:schemeClr val="bg1"/>
          </a:solidFill>
          <a:ln>
            <a:solidFill>
              <a:schemeClr val="tx1"/>
            </a:solidFill>
          </a:ln>
        </p:spPr>
        <p:txBody>
          <a:bodyPr wrap="none" rtlCol="0">
            <a:spAutoFit/>
          </a:bodyPr>
          <a:lstStyle/>
          <a:p>
            <a:r>
              <a:rPr lang="en-US" sz="2400" dirty="0" smtClean="0"/>
              <a:t>Detection Efficiency</a:t>
            </a:r>
          </a:p>
          <a:p>
            <a:r>
              <a:rPr lang="en-US" sz="2400" dirty="0" smtClean="0"/>
              <a:t>~ 70% @ &gt;500 GeV </a:t>
            </a:r>
            <a:endParaRPr lang="en-US" sz="2400" dirty="0"/>
          </a:p>
        </p:txBody>
      </p:sp>
      <p:pic>
        <p:nvPicPr>
          <p:cNvPr id="14" name="Picture 13"/>
          <p:cNvPicPr>
            <a:picLocks noChangeAspect="1"/>
          </p:cNvPicPr>
          <p:nvPr/>
        </p:nvPicPr>
        <p:blipFill>
          <a:blip r:embed="rId4"/>
          <a:stretch>
            <a:fillRect/>
          </a:stretch>
        </p:blipFill>
        <p:spPr>
          <a:xfrm>
            <a:off x="4716016" y="764704"/>
            <a:ext cx="4325088" cy="4086572"/>
          </a:xfrm>
          <a:prstGeom prst="rect">
            <a:avLst/>
          </a:prstGeom>
        </p:spPr>
      </p:pic>
      <p:sp>
        <p:nvSpPr>
          <p:cNvPr id="15" name="TextBox 14"/>
          <p:cNvSpPr txBox="1"/>
          <p:nvPr/>
        </p:nvSpPr>
        <p:spPr>
          <a:xfrm>
            <a:off x="6084168" y="404664"/>
            <a:ext cx="2862157" cy="892552"/>
          </a:xfrm>
          <a:prstGeom prst="rect">
            <a:avLst/>
          </a:prstGeom>
          <a:solidFill>
            <a:srgbClr val="FFFFFF"/>
          </a:solidFill>
          <a:ln>
            <a:solidFill>
              <a:srgbClr val="000000"/>
            </a:solidFill>
          </a:ln>
        </p:spPr>
        <p:txBody>
          <a:bodyPr wrap="none" rtlCol="0">
            <a:spAutoFit/>
          </a:bodyPr>
          <a:lstStyle/>
          <a:p>
            <a:r>
              <a:rPr lang="en-US" sz="2800" dirty="0"/>
              <a:t>Energy</a:t>
            </a:r>
            <a:r>
              <a:rPr lang="en-US" sz="2400" dirty="0" smtClean="0"/>
              <a:t> Resolution </a:t>
            </a:r>
            <a:br>
              <a:rPr lang="en-US" sz="2400" dirty="0" smtClean="0"/>
            </a:br>
            <a:r>
              <a:rPr lang="en-US" sz="2400" dirty="0" smtClean="0"/>
              <a:t>30-35% @ &gt; 1TeV</a:t>
            </a:r>
            <a:endParaRPr lang="en-US" sz="2400" dirty="0"/>
          </a:p>
        </p:txBody>
      </p:sp>
      <p:sp>
        <p:nvSpPr>
          <p:cNvPr id="18" name="TextBox 17"/>
          <p:cNvSpPr txBox="1"/>
          <p:nvPr/>
        </p:nvSpPr>
        <p:spPr>
          <a:xfrm>
            <a:off x="2627784" y="4653136"/>
            <a:ext cx="2805150" cy="830997"/>
          </a:xfrm>
          <a:prstGeom prst="rect">
            <a:avLst/>
          </a:prstGeom>
          <a:solidFill>
            <a:srgbClr val="FFFFFF"/>
          </a:solidFill>
          <a:ln>
            <a:solidFill>
              <a:srgbClr val="000000"/>
            </a:solidFill>
          </a:ln>
        </p:spPr>
        <p:txBody>
          <a:bodyPr wrap="none" rtlCol="0">
            <a:spAutoFit/>
          </a:bodyPr>
          <a:lstStyle/>
          <a:p>
            <a:r>
              <a:rPr lang="en-US" sz="2400" dirty="0"/>
              <a:t>Position</a:t>
            </a:r>
            <a:r>
              <a:rPr lang="en-US" dirty="0" smtClean="0"/>
              <a:t> </a:t>
            </a:r>
            <a:r>
              <a:rPr lang="en-US" sz="2400" dirty="0"/>
              <a:t>Resolution</a:t>
            </a:r>
            <a:r>
              <a:rPr lang="en-US" dirty="0" smtClean="0"/>
              <a:t> </a:t>
            </a:r>
            <a:br>
              <a:rPr lang="en-US" dirty="0" smtClean="0"/>
            </a:br>
            <a:r>
              <a:rPr lang="en-US" sz="2400" dirty="0"/>
              <a:t>1.5mm</a:t>
            </a:r>
            <a:r>
              <a:rPr lang="en-US" dirty="0" smtClean="0"/>
              <a:t> </a:t>
            </a:r>
            <a:r>
              <a:rPr lang="en-US" sz="2400" dirty="0" smtClean="0"/>
              <a:t>@ 1TeV n </a:t>
            </a:r>
            <a:endParaRPr lang="en-US" dirty="0"/>
          </a:p>
        </p:txBody>
      </p:sp>
    </p:spTree>
    <p:extLst>
      <p:ext uri="{BB962C8B-B14F-4D97-AF65-F5344CB8AC3E}">
        <p14:creationId xmlns:p14="http://schemas.microsoft.com/office/powerpoint/2010/main" val="26581491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458200" cy="2808312"/>
          </a:xfrm>
        </p:spPr>
        <p:txBody>
          <a:bodyPr/>
          <a:lstStyle/>
          <a:p>
            <a:r>
              <a:rPr lang="en-US" sz="2000" dirty="0" smtClean="0"/>
              <a:t>LHCf has measured the energy and transverse momentum spectra </a:t>
            </a:r>
            <a:br>
              <a:rPr lang="en-US" sz="2000" dirty="0" smtClean="0"/>
            </a:br>
            <a:r>
              <a:rPr lang="en-US" sz="2000" dirty="0" smtClean="0"/>
              <a:t>at the very forward region of </a:t>
            </a:r>
            <a:r>
              <a:rPr lang="en-US" altLang="ja-JP" sz="2000" dirty="0"/>
              <a:t>√s = </a:t>
            </a:r>
            <a:r>
              <a:rPr lang="en-US" altLang="ja-JP" sz="2000" dirty="0" smtClean="0"/>
              <a:t>900GeV and </a:t>
            </a:r>
            <a:r>
              <a:rPr lang="en-US" altLang="ja-JP" sz="2000" dirty="0"/>
              <a:t>√s </a:t>
            </a:r>
            <a:r>
              <a:rPr lang="en-US" altLang="ja-JP" sz="2000" dirty="0" smtClean="0"/>
              <a:t>=7</a:t>
            </a:r>
            <a:r>
              <a:rPr lang="en-US" sz="2000" dirty="0" smtClean="0"/>
              <a:t>TeV </a:t>
            </a:r>
            <a:r>
              <a:rPr lang="en-US" sz="2000" i="1" dirty="0" smtClean="0"/>
              <a:t>p-p</a:t>
            </a:r>
            <a:r>
              <a:rPr lang="en-US" sz="2000" dirty="0" smtClean="0"/>
              <a:t> collisions</a:t>
            </a:r>
            <a:r>
              <a:rPr lang="en-US" sz="2000" dirty="0"/>
              <a:t> </a:t>
            </a:r>
            <a:r>
              <a:rPr lang="en-US" sz="2000" dirty="0" smtClean="0"/>
              <a:t>in 2010.</a:t>
            </a:r>
          </a:p>
          <a:p>
            <a:r>
              <a:rPr lang="en-US" sz="2000" dirty="0" smtClean="0"/>
              <a:t>We showed the spectra of very forward photons at </a:t>
            </a:r>
            <a:r>
              <a:rPr lang="en-US" altLang="ja-JP" sz="2000" dirty="0"/>
              <a:t>√s = </a:t>
            </a:r>
            <a:r>
              <a:rPr lang="en-US" altLang="ja-JP" sz="2000" dirty="0" smtClean="0"/>
              <a:t>900 GeV and </a:t>
            </a:r>
            <a:r>
              <a:rPr lang="en-US" altLang="ja-JP" sz="2000" dirty="0" smtClean="0"/>
              <a:t/>
            </a:r>
            <a:br>
              <a:rPr lang="en-US" altLang="ja-JP" sz="2000" dirty="0" smtClean="0"/>
            </a:br>
            <a:r>
              <a:rPr lang="en-US" altLang="ja-JP" sz="2000" dirty="0" smtClean="0"/>
              <a:t>7 </a:t>
            </a:r>
            <a:r>
              <a:rPr lang="en-US" altLang="ja-JP" sz="2000" dirty="0" smtClean="0"/>
              <a:t>TeV </a:t>
            </a:r>
            <a:r>
              <a:rPr lang="en-US" altLang="ja-JP" sz="2000" dirty="0"/>
              <a:t>p-p </a:t>
            </a:r>
            <a:r>
              <a:rPr lang="en-US" altLang="ja-JP" sz="2000" dirty="0" smtClean="0"/>
              <a:t>collisions </a:t>
            </a:r>
            <a:r>
              <a:rPr lang="en-US" sz="2000" dirty="0" smtClean="0"/>
              <a:t>and π</a:t>
            </a:r>
            <a:r>
              <a:rPr lang="en-US" sz="2000" baseline="30000" dirty="0" smtClean="0"/>
              <a:t>0</a:t>
            </a:r>
            <a:r>
              <a:rPr lang="en-US" sz="2000" dirty="0" smtClean="0"/>
              <a:t>s at </a:t>
            </a:r>
            <a:r>
              <a:rPr lang="en-US" altLang="ja-JP" sz="2000" dirty="0"/>
              <a:t>√s = </a:t>
            </a:r>
            <a:r>
              <a:rPr lang="en-US" altLang="ja-JP" sz="2000" dirty="0" smtClean="0"/>
              <a:t>7 TeV </a:t>
            </a:r>
            <a:r>
              <a:rPr lang="en-US" altLang="ja-JP" sz="2000" dirty="0"/>
              <a:t>p-p collisions</a:t>
            </a:r>
            <a:r>
              <a:rPr lang="en-US" sz="2000" dirty="0" smtClean="0"/>
              <a:t>.</a:t>
            </a:r>
            <a:r>
              <a:rPr lang="en-US" sz="2000" baseline="30000" dirty="0" smtClean="0"/>
              <a:t>  </a:t>
            </a:r>
            <a:r>
              <a:rPr lang="en-US" sz="2000" dirty="0" smtClean="0"/>
              <a:t> No model can produce data perfectly but the data are located in the middle of the model predictions. </a:t>
            </a:r>
          </a:p>
          <a:p>
            <a:pPr marL="303213" lvl="1" indent="0">
              <a:buNone/>
            </a:pPr>
            <a:endParaRPr lang="en-US" sz="2000" dirty="0" smtClean="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736169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5578176"/>
            <a:ext cx="4248472" cy="12188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4" descr="xmax_auger2011.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08934" y="3763860"/>
            <a:ext cx="3995614" cy="297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12"/>
          </p:nvPr>
        </p:nvSpPr>
        <p:spPr/>
        <p:txBody>
          <a:bodyPr/>
          <a:lstStyle/>
          <a:p>
            <a:fld id="{2C5EB6C6-8020-3A46-94B9-6436EDCD0022}" type="slidenum">
              <a:rPr lang="en-US" altLang="ja-JP"/>
              <a:pPr/>
              <a:t>3</a:t>
            </a:fld>
            <a:endParaRPr lang="en-US" altLang="ja-JP"/>
          </a:p>
        </p:txBody>
      </p:sp>
      <p:sp>
        <p:nvSpPr>
          <p:cNvPr id="53250" name="Rectangle 2"/>
          <p:cNvSpPr>
            <a:spLocks noGrp="1" noChangeArrowheads="1"/>
          </p:cNvSpPr>
          <p:nvPr>
            <p:ph type="title"/>
          </p:nvPr>
        </p:nvSpPr>
        <p:spPr/>
        <p:txBody>
          <a:bodyPr/>
          <a:lstStyle/>
          <a:p>
            <a:r>
              <a:rPr lang="en-US" altLang="ja-JP"/>
              <a:t>Introduction</a:t>
            </a:r>
          </a:p>
        </p:txBody>
      </p:sp>
      <p:sp>
        <p:nvSpPr>
          <p:cNvPr id="53254" name="Rectangle 6"/>
          <p:cNvSpPr>
            <a:spLocks noChangeArrowheads="1"/>
          </p:cNvSpPr>
          <p:nvPr/>
        </p:nvSpPr>
        <p:spPr bwMode="auto">
          <a:xfrm rot="20400000">
            <a:off x="6859910" y="3955346"/>
            <a:ext cx="148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0" lang="en-US" altLang="ja-JP" sz="2400" b="1" dirty="0">
                <a:solidFill>
                  <a:srgbClr val="FF0000"/>
                </a:solidFill>
                <a:latin typeface="Times New Roman" charset="0"/>
              </a:rPr>
              <a:t>PROTON</a:t>
            </a:r>
          </a:p>
        </p:txBody>
      </p:sp>
      <p:sp>
        <p:nvSpPr>
          <p:cNvPr id="53255" name="Rectangle 7"/>
          <p:cNvSpPr>
            <a:spLocks noChangeArrowheads="1"/>
          </p:cNvSpPr>
          <p:nvPr/>
        </p:nvSpPr>
        <p:spPr bwMode="auto">
          <a:xfrm rot="20400000">
            <a:off x="7326635" y="5338092"/>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0" lang="en-US" altLang="ja-JP" sz="2400" b="1" dirty="0">
                <a:solidFill>
                  <a:schemeClr val="tx2"/>
                </a:solidFill>
                <a:latin typeface="Times New Roman" charset="0"/>
              </a:rPr>
              <a:t>IRON</a:t>
            </a:r>
          </a:p>
        </p:txBody>
      </p:sp>
      <p:sp>
        <p:nvSpPr>
          <p:cNvPr id="53256" name="Line 8"/>
          <p:cNvSpPr>
            <a:spLocks noChangeShapeType="1"/>
          </p:cNvSpPr>
          <p:nvPr/>
        </p:nvSpPr>
        <p:spPr bwMode="auto">
          <a:xfrm flipH="1">
            <a:off x="8079110" y="4195936"/>
            <a:ext cx="0" cy="4572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57" name="Text Box 9"/>
          <p:cNvSpPr txBox="1">
            <a:spLocks noChangeArrowheads="1"/>
          </p:cNvSpPr>
          <p:nvPr/>
        </p:nvSpPr>
        <p:spPr bwMode="auto">
          <a:xfrm>
            <a:off x="4211960" y="3501008"/>
            <a:ext cx="432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1800" b="1" dirty="0"/>
              <a:t>X</a:t>
            </a:r>
            <a:r>
              <a:rPr lang="en-US" altLang="ja-JP" sz="1800" b="1" baseline="-25000" dirty="0"/>
              <a:t>max</a:t>
            </a:r>
            <a:r>
              <a:rPr lang="en-US" altLang="ja-JP" sz="1800" b="1" dirty="0"/>
              <a:t> distribution measured by AUGER</a:t>
            </a:r>
          </a:p>
        </p:txBody>
      </p:sp>
      <p:pic>
        <p:nvPicPr>
          <p:cNvPr id="53259"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685800"/>
            <a:ext cx="35814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60" name="Text Box 12"/>
          <p:cNvSpPr txBox="1">
            <a:spLocks noChangeArrowheads="1"/>
          </p:cNvSpPr>
          <p:nvPr/>
        </p:nvSpPr>
        <p:spPr bwMode="auto">
          <a:xfrm>
            <a:off x="4419600" y="762000"/>
            <a:ext cx="3853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t>Extensive air shower observation  </a:t>
            </a:r>
          </a:p>
        </p:txBody>
      </p:sp>
      <p:sp>
        <p:nvSpPr>
          <p:cNvPr id="53261" name="Text Box 13"/>
          <p:cNvSpPr txBox="1">
            <a:spLocks noChangeArrowheads="1"/>
          </p:cNvSpPr>
          <p:nvPr/>
        </p:nvSpPr>
        <p:spPr bwMode="auto">
          <a:xfrm>
            <a:off x="5160963" y="1050925"/>
            <a:ext cx="26597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sz="1800"/>
              <a:t> longitudinal distribution  </a:t>
            </a:r>
          </a:p>
          <a:p>
            <a:pPr>
              <a:buFontTx/>
              <a:buChar char="•"/>
            </a:pPr>
            <a:r>
              <a:rPr lang="en-US" altLang="ja-JP" sz="1800"/>
              <a:t> lateral distribution </a:t>
            </a:r>
          </a:p>
          <a:p>
            <a:pPr>
              <a:buFontTx/>
              <a:buChar char="•"/>
            </a:pPr>
            <a:r>
              <a:rPr lang="en-US" altLang="ja-JP" sz="1800"/>
              <a:t> Arrival direction </a:t>
            </a:r>
          </a:p>
        </p:txBody>
      </p:sp>
      <p:sp>
        <p:nvSpPr>
          <p:cNvPr id="53262" name="Text Box 14"/>
          <p:cNvSpPr txBox="1">
            <a:spLocks noChangeArrowheads="1"/>
          </p:cNvSpPr>
          <p:nvPr/>
        </p:nvSpPr>
        <p:spPr bwMode="auto">
          <a:xfrm>
            <a:off x="4543872" y="2362200"/>
            <a:ext cx="3020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t>Astrophysical parameters </a:t>
            </a:r>
          </a:p>
        </p:txBody>
      </p:sp>
      <p:sp>
        <p:nvSpPr>
          <p:cNvPr id="53263" name="Text Box 15"/>
          <p:cNvSpPr txBox="1">
            <a:spLocks noChangeArrowheads="1"/>
          </p:cNvSpPr>
          <p:nvPr/>
        </p:nvSpPr>
        <p:spPr bwMode="auto">
          <a:xfrm>
            <a:off x="5228085" y="2651125"/>
            <a:ext cx="22236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sz="1800" dirty="0"/>
              <a:t> Spectrum</a:t>
            </a:r>
          </a:p>
          <a:p>
            <a:pPr>
              <a:buFontTx/>
              <a:buChar char="•"/>
            </a:pPr>
            <a:r>
              <a:rPr lang="en-US" altLang="ja-JP" sz="1800" dirty="0"/>
              <a:t> Composition</a:t>
            </a:r>
          </a:p>
          <a:p>
            <a:pPr>
              <a:buFontTx/>
              <a:buChar char="•"/>
            </a:pPr>
            <a:r>
              <a:rPr lang="en-US" altLang="ja-JP" sz="1800" dirty="0"/>
              <a:t> Source distribution </a:t>
            </a:r>
          </a:p>
        </p:txBody>
      </p:sp>
      <p:sp>
        <p:nvSpPr>
          <p:cNvPr id="53264" name="AutoShape 16"/>
          <p:cNvSpPr>
            <a:spLocks noChangeArrowheads="1"/>
          </p:cNvSpPr>
          <p:nvPr/>
        </p:nvSpPr>
        <p:spPr bwMode="auto">
          <a:xfrm>
            <a:off x="5181600" y="2057400"/>
            <a:ext cx="685800" cy="381000"/>
          </a:xfrm>
          <a:prstGeom prst="downArrow">
            <a:avLst>
              <a:gd name="adj1" fmla="val 50000"/>
              <a:gd name="adj2"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sz="1800"/>
          </a:p>
        </p:txBody>
      </p:sp>
      <p:sp>
        <p:nvSpPr>
          <p:cNvPr id="53265" name="Text Box 17"/>
          <p:cNvSpPr txBox="1">
            <a:spLocks noChangeArrowheads="1"/>
          </p:cNvSpPr>
          <p:nvPr/>
        </p:nvSpPr>
        <p:spPr bwMode="auto">
          <a:xfrm>
            <a:off x="5942013" y="2057400"/>
            <a:ext cx="2865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solidFill>
                  <a:srgbClr val="FF3300"/>
                </a:solidFill>
              </a:rPr>
              <a:t>Air shower development </a:t>
            </a:r>
          </a:p>
        </p:txBody>
      </p:sp>
      <p:sp>
        <p:nvSpPr>
          <p:cNvPr id="53266" name="Text Box 18"/>
          <p:cNvSpPr txBox="1">
            <a:spLocks noChangeArrowheads="1"/>
          </p:cNvSpPr>
          <p:nvPr/>
        </p:nvSpPr>
        <p:spPr bwMode="auto">
          <a:xfrm>
            <a:off x="1247775" y="674688"/>
            <a:ext cx="1390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a:solidFill>
                  <a:schemeClr val="bg1"/>
                </a:solidFill>
              </a:rPr>
              <a:t>HECRs</a:t>
            </a:r>
          </a:p>
        </p:txBody>
      </p:sp>
      <p:sp>
        <p:nvSpPr>
          <p:cNvPr id="19" name="TextBox 5"/>
          <p:cNvSpPr txBox="1">
            <a:spLocks noChangeArrowheads="1"/>
          </p:cNvSpPr>
          <p:nvPr/>
        </p:nvSpPr>
        <p:spPr bwMode="auto">
          <a:xfrm>
            <a:off x="6915481" y="6498933"/>
            <a:ext cx="2200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ＭＳ Ｐゴシック" charset="0"/>
                <a:cs typeface="ＭＳ Ｐゴシック" charset="0"/>
              </a:defRPr>
            </a:lvl1pPr>
            <a:lvl2pPr marL="742950" indent="-285750" eaLnBrk="0" hangingPunct="0">
              <a:defRPr kumimoji="1" sz="2000">
                <a:solidFill>
                  <a:schemeClr val="tx1"/>
                </a:solidFill>
                <a:latin typeface="Arial" charset="0"/>
                <a:ea typeface="ＭＳ Ｐゴシック" charset="0"/>
              </a:defRPr>
            </a:lvl2pPr>
            <a:lvl3pPr marL="1143000" indent="-228600" eaLnBrk="0" hangingPunct="0">
              <a:defRPr kumimoji="1" sz="2000">
                <a:solidFill>
                  <a:schemeClr val="tx1"/>
                </a:solidFill>
                <a:latin typeface="Arial" charset="0"/>
                <a:ea typeface="ＭＳ Ｐゴシック" charset="0"/>
              </a:defRPr>
            </a:lvl3pPr>
            <a:lvl4pPr marL="1600200" indent="-228600" eaLnBrk="0" hangingPunct="0">
              <a:defRPr kumimoji="1" sz="2000">
                <a:solidFill>
                  <a:schemeClr val="tx1"/>
                </a:solidFill>
                <a:latin typeface="Arial" charset="0"/>
                <a:ea typeface="ＭＳ Ｐゴシック" charset="0"/>
              </a:defRPr>
            </a:lvl4pPr>
            <a:lvl5pPr marL="2057400" indent="-228600" eaLnBrk="0" hangingPunct="0">
              <a:defRPr kumimoji="1" sz="20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0"/>
              </a:defRPr>
            </a:lvl9pPr>
          </a:lstStyle>
          <a:p>
            <a:pPr eaLnBrk="1" hangingPunct="1"/>
            <a:r>
              <a:rPr lang="en-US" sz="1600" dirty="0"/>
              <a:t>Auger Coll. ICRC2011</a:t>
            </a:r>
          </a:p>
        </p:txBody>
      </p:sp>
      <p:sp>
        <p:nvSpPr>
          <p:cNvPr id="2" name="TextBox 1"/>
          <p:cNvSpPr txBox="1"/>
          <p:nvPr/>
        </p:nvSpPr>
        <p:spPr>
          <a:xfrm>
            <a:off x="6504148" y="6053226"/>
            <a:ext cx="660140" cy="400110"/>
          </a:xfrm>
          <a:prstGeom prst="rect">
            <a:avLst/>
          </a:prstGeom>
          <a:noFill/>
        </p:spPr>
        <p:txBody>
          <a:bodyPr wrap="none" rtlCol="0">
            <a:spAutoFit/>
          </a:bodyPr>
          <a:lstStyle/>
          <a:p>
            <a:r>
              <a:rPr lang="en-US" dirty="0" smtClean="0"/>
              <a:t>10</a:t>
            </a:r>
            <a:r>
              <a:rPr lang="en-US" baseline="30000" dirty="0" smtClean="0"/>
              <a:t>19</a:t>
            </a:r>
            <a:endParaRPr lang="en-US" dirty="0"/>
          </a:p>
        </p:txBody>
      </p:sp>
      <p:sp>
        <p:nvSpPr>
          <p:cNvPr id="21" name="TextBox 20"/>
          <p:cNvSpPr txBox="1"/>
          <p:nvPr/>
        </p:nvSpPr>
        <p:spPr>
          <a:xfrm>
            <a:off x="4919972" y="6021288"/>
            <a:ext cx="660140" cy="400110"/>
          </a:xfrm>
          <a:prstGeom prst="rect">
            <a:avLst/>
          </a:prstGeom>
          <a:noFill/>
        </p:spPr>
        <p:txBody>
          <a:bodyPr wrap="none" rtlCol="0">
            <a:spAutoFit/>
          </a:bodyPr>
          <a:lstStyle/>
          <a:p>
            <a:r>
              <a:rPr lang="en-US" dirty="0" smtClean="0"/>
              <a:t>10</a:t>
            </a:r>
            <a:r>
              <a:rPr lang="en-US" baseline="30000" dirty="0" smtClean="0"/>
              <a:t>18</a:t>
            </a:r>
            <a:endParaRPr lang="en-US" dirty="0"/>
          </a:p>
        </p:txBody>
      </p:sp>
      <p:sp>
        <p:nvSpPr>
          <p:cNvPr id="3" name="TextBox 2"/>
          <p:cNvSpPr txBox="1"/>
          <p:nvPr/>
        </p:nvSpPr>
        <p:spPr>
          <a:xfrm>
            <a:off x="251520" y="4437112"/>
            <a:ext cx="3789732" cy="923330"/>
          </a:xfrm>
          <a:prstGeom prst="rect">
            <a:avLst/>
          </a:prstGeom>
          <a:noFill/>
        </p:spPr>
        <p:txBody>
          <a:bodyPr wrap="none" rtlCol="0">
            <a:spAutoFit/>
          </a:bodyPr>
          <a:lstStyle/>
          <a:p>
            <a:r>
              <a:rPr lang="en-US" sz="1800" i="1" dirty="0" smtClean="0"/>
              <a:t>X</a:t>
            </a:r>
            <a:r>
              <a:rPr lang="en-US" sz="1800" i="1" baseline="-25000" dirty="0" smtClean="0"/>
              <a:t>max</a:t>
            </a:r>
          </a:p>
          <a:p>
            <a:r>
              <a:rPr lang="en-US" sz="1800" dirty="0"/>
              <a:t> </a:t>
            </a:r>
            <a:r>
              <a:rPr lang="en-US" sz="1800" dirty="0" smtClean="0"/>
              <a:t> the depth of air shower maximum.</a:t>
            </a:r>
            <a:br>
              <a:rPr lang="en-US" sz="1800" dirty="0" smtClean="0"/>
            </a:br>
            <a:r>
              <a:rPr lang="en-US" sz="1800" dirty="0" smtClean="0"/>
              <a:t>  An indicator of CR composition   </a:t>
            </a:r>
            <a:endParaRPr lang="en-US" sz="1800" dirty="0"/>
          </a:p>
        </p:txBody>
      </p:sp>
      <p:sp>
        <p:nvSpPr>
          <p:cNvPr id="4" name="TextBox 3"/>
          <p:cNvSpPr txBox="1"/>
          <p:nvPr/>
        </p:nvSpPr>
        <p:spPr>
          <a:xfrm>
            <a:off x="107504" y="5651956"/>
            <a:ext cx="4355976" cy="369332"/>
          </a:xfrm>
          <a:prstGeom prst="rect">
            <a:avLst/>
          </a:prstGeom>
          <a:noFill/>
          <a:ln>
            <a:noFill/>
          </a:ln>
        </p:spPr>
        <p:txBody>
          <a:bodyPr wrap="square" rtlCol="0">
            <a:spAutoFit/>
          </a:bodyPr>
          <a:lstStyle/>
          <a:p>
            <a:r>
              <a:rPr lang="en-US" sz="1800" dirty="0" smtClean="0">
                <a:solidFill>
                  <a:srgbClr val="021B2B"/>
                </a:solidFill>
              </a:rPr>
              <a:t>Uncertainty of hadron interaction models</a:t>
            </a:r>
            <a:endParaRPr lang="en-US" sz="1800" dirty="0">
              <a:solidFill>
                <a:srgbClr val="021B2B"/>
              </a:solidFill>
            </a:endParaRPr>
          </a:p>
        </p:txBody>
      </p:sp>
      <p:sp>
        <p:nvSpPr>
          <p:cNvPr id="5" name="TextBox 4"/>
          <p:cNvSpPr txBox="1"/>
          <p:nvPr/>
        </p:nvSpPr>
        <p:spPr>
          <a:xfrm>
            <a:off x="595952" y="6237312"/>
            <a:ext cx="3544000" cy="400110"/>
          </a:xfrm>
          <a:prstGeom prst="rect">
            <a:avLst/>
          </a:prstGeom>
          <a:noFill/>
          <a:ln>
            <a:solidFill>
              <a:srgbClr val="FFFFFF"/>
            </a:solidFill>
          </a:ln>
        </p:spPr>
        <p:txBody>
          <a:bodyPr wrap="none" rtlCol="0">
            <a:spAutoFit/>
          </a:bodyPr>
          <a:lstStyle/>
          <a:p>
            <a:r>
              <a:rPr lang="en-US" dirty="0" smtClean="0">
                <a:solidFill>
                  <a:srgbClr val="021B2B"/>
                </a:solidFill>
              </a:rPr>
              <a:t>Error of &lt;X</a:t>
            </a:r>
            <a:r>
              <a:rPr lang="en-US" baseline="-25000" dirty="0" smtClean="0">
                <a:solidFill>
                  <a:srgbClr val="021B2B"/>
                </a:solidFill>
              </a:rPr>
              <a:t>max</a:t>
            </a:r>
            <a:r>
              <a:rPr lang="en-US" dirty="0" smtClean="0">
                <a:solidFill>
                  <a:srgbClr val="021B2B"/>
                </a:solidFill>
              </a:rPr>
              <a:t>&gt; measurement</a:t>
            </a:r>
            <a:endParaRPr lang="en-US" dirty="0">
              <a:solidFill>
                <a:srgbClr val="021B2B"/>
              </a:solidFill>
            </a:endParaRPr>
          </a:p>
        </p:txBody>
      </p:sp>
      <p:sp>
        <p:nvSpPr>
          <p:cNvPr id="6" name="TextBox 5"/>
          <p:cNvSpPr txBox="1"/>
          <p:nvPr/>
        </p:nvSpPr>
        <p:spPr>
          <a:xfrm rot="5400000">
            <a:off x="2183633" y="5899007"/>
            <a:ext cx="424315" cy="584776"/>
          </a:xfrm>
          <a:prstGeom prst="rect">
            <a:avLst/>
          </a:prstGeom>
          <a:noFill/>
        </p:spPr>
        <p:txBody>
          <a:bodyPr wrap="none" rtlCol="0">
            <a:spAutoFit/>
          </a:bodyPr>
          <a:lstStyle/>
          <a:p>
            <a:r>
              <a:rPr lang="en-US" sz="3200" dirty="0" smtClean="0"/>
              <a:t>&gt;</a:t>
            </a:r>
            <a:endParaRPr lang="en-US" sz="3200" dirty="0"/>
          </a:p>
        </p:txBody>
      </p:sp>
    </p:spTree>
    <p:extLst>
      <p:ext uri="{BB962C8B-B14F-4D97-AF65-F5344CB8AC3E}">
        <p14:creationId xmlns:p14="http://schemas.microsoft.com/office/powerpoint/2010/main" val="20362457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7576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3367" y="3937992"/>
            <a:ext cx="6696150" cy="320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6" name="Rectangle 2"/>
          <p:cNvSpPr>
            <a:spLocks noGrp="1" noChangeArrowheads="1"/>
          </p:cNvSpPr>
          <p:nvPr>
            <p:ph type="title"/>
          </p:nvPr>
        </p:nvSpPr>
        <p:spPr>
          <a:ln/>
        </p:spPr>
        <p:txBody>
          <a:bodyPr/>
          <a:lstStyle/>
          <a:p>
            <a:r>
              <a:rPr lang="en-US" dirty="0"/>
              <a:t>900GeV photon analysis</a:t>
            </a:r>
          </a:p>
        </p:txBody>
      </p:sp>
      <p:sp>
        <p:nvSpPr>
          <p:cNvPr id="21507" name="Rectangle 3"/>
          <p:cNvSpPr>
            <a:spLocks/>
          </p:cNvSpPr>
          <p:nvPr/>
        </p:nvSpPr>
        <p:spPr bwMode="auto">
          <a:xfrm>
            <a:off x="3250406" y="3902273"/>
            <a:ext cx="2580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tabLst>
                <a:tab pos="750067" algn="l"/>
              </a:tabLst>
            </a:pPr>
            <a:r>
              <a:rPr lang="en-US" sz="1700">
                <a:solidFill>
                  <a:srgbClr val="D90B00"/>
                </a:solidFill>
                <a:latin typeface="Lucida Grande" charset="0"/>
                <a:cs typeface="Lucida Grande" charset="0"/>
                <a:sym typeface="Lucida Grande" charset="0"/>
              </a:rPr>
              <a:t>Arm1 data</a:t>
            </a:r>
            <a:r>
              <a:rPr lang="en-US" sz="1700">
                <a:latin typeface="Lucida Grande" charset="0"/>
                <a:cs typeface="Lucida Grande" charset="0"/>
                <a:sym typeface="Lucida Grande" charset="0"/>
              </a:rPr>
              <a:t> vs </a:t>
            </a:r>
            <a:r>
              <a:rPr lang="en-US" sz="1700">
                <a:solidFill>
                  <a:srgbClr val="002D99"/>
                </a:solidFill>
                <a:latin typeface="Lucida Grande" charset="0"/>
                <a:cs typeface="Lucida Grande" charset="0"/>
                <a:sym typeface="Lucida Grande" charset="0"/>
              </a:rPr>
              <a:t>Arm2 data</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594" y="963291"/>
            <a:ext cx="5357813" cy="292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11" name="Rectangle 7"/>
          <p:cNvSpPr>
            <a:spLocks/>
          </p:cNvSpPr>
          <p:nvPr/>
        </p:nvSpPr>
        <p:spPr bwMode="auto">
          <a:xfrm>
            <a:off x="2008064" y="3152180"/>
            <a:ext cx="444295" cy="200055"/>
          </a:xfrm>
          <a:prstGeom prst="rect">
            <a:avLst/>
          </a:prstGeom>
          <a:solidFill>
            <a:schemeClr val="bg1"/>
          </a:solidFill>
          <a:ln w="12700" cap="flat">
            <a:solidFill>
              <a:srgbClr val="000000"/>
            </a:solidFill>
            <a:prstDash val="solid"/>
            <a:miter lim="800000"/>
            <a:headEnd type="none" w="med" len="med"/>
            <a:tailEnd type="none" w="med" len="med"/>
          </a:ln>
        </p:spPr>
        <p:txBody>
          <a:bodyPr wrap="none" lIns="0" tIns="0" rIns="0" bIns="0">
            <a:spAutoFit/>
          </a:bodyPr>
          <a:lstStyle/>
          <a:p>
            <a:pPr>
              <a:tabLst>
                <a:tab pos="750067" algn="l"/>
              </a:tabLst>
            </a:pPr>
            <a:r>
              <a:rPr lang="en-US" sz="1300">
                <a:solidFill>
                  <a:srgbClr val="D90B00"/>
                </a:solidFill>
                <a:latin typeface="Lucida Grande" charset="0"/>
                <a:cs typeface="Lucida Grande" charset="0"/>
                <a:sym typeface="Lucida Grande" charset="0"/>
              </a:rPr>
              <a:t>Arm1</a:t>
            </a:r>
          </a:p>
        </p:txBody>
      </p:sp>
      <p:sp>
        <p:nvSpPr>
          <p:cNvPr id="21512" name="Rectangle 8"/>
          <p:cNvSpPr>
            <a:spLocks/>
          </p:cNvSpPr>
          <p:nvPr/>
        </p:nvSpPr>
        <p:spPr bwMode="auto">
          <a:xfrm>
            <a:off x="4685853" y="3152180"/>
            <a:ext cx="444295" cy="200055"/>
          </a:xfrm>
          <a:prstGeom prst="rect">
            <a:avLst/>
          </a:prstGeom>
          <a:solidFill>
            <a:schemeClr val="bg1"/>
          </a:solidFill>
          <a:ln w="12700" cap="flat">
            <a:solidFill>
              <a:srgbClr val="000000"/>
            </a:solidFill>
            <a:prstDash val="solid"/>
            <a:miter lim="800000"/>
            <a:headEnd type="none" w="med" len="med"/>
            <a:tailEnd type="none" w="med" len="med"/>
          </a:ln>
        </p:spPr>
        <p:txBody>
          <a:bodyPr wrap="none" lIns="0" tIns="0" rIns="0" bIns="0">
            <a:spAutoFit/>
          </a:bodyPr>
          <a:lstStyle/>
          <a:p>
            <a:pPr>
              <a:tabLst>
                <a:tab pos="750067" algn="l"/>
              </a:tabLst>
            </a:pPr>
            <a:r>
              <a:rPr lang="en-US" sz="1300">
                <a:solidFill>
                  <a:srgbClr val="002D99"/>
                </a:solidFill>
                <a:latin typeface="Lucida Grande" charset="0"/>
                <a:cs typeface="Lucida Grande" charset="0"/>
                <a:sym typeface="Lucida Grande" charset="0"/>
              </a:rPr>
              <a:t>Arm2</a:t>
            </a:r>
          </a:p>
        </p:txBody>
      </p:sp>
      <p:sp>
        <p:nvSpPr>
          <p:cNvPr id="21513" name="Rectangle 9"/>
          <p:cNvSpPr>
            <a:spLocks/>
          </p:cNvSpPr>
          <p:nvPr/>
        </p:nvSpPr>
        <p:spPr bwMode="auto">
          <a:xfrm>
            <a:off x="5562079" y="937617"/>
            <a:ext cx="3545086"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nSpc>
                <a:spcPct val="120000"/>
              </a:lnSpc>
              <a:buClr>
                <a:srgbClr val="FFFFFF"/>
              </a:buClr>
              <a:buSzPct val="125000"/>
            </a:pPr>
            <a:r>
              <a:rPr lang="en-US" sz="1600" dirty="0" smtClean="0">
                <a:solidFill>
                  <a:srgbClr val="000000"/>
                </a:solidFill>
                <a:cs typeface="Myriad Pro" charset="0"/>
              </a:rPr>
              <a:t> Two pseudo-rapidity ranges </a:t>
            </a:r>
            <a:endParaRPr lang="en-US" sz="1600" dirty="0">
              <a:solidFill>
                <a:srgbClr val="000000"/>
              </a:solidFill>
              <a:cs typeface="Myriad Pro" charset="0"/>
            </a:endParaRPr>
          </a:p>
          <a:p>
            <a:pPr marL="214305" indent="-214305">
              <a:lnSpc>
                <a:spcPct val="120000"/>
              </a:lnSpc>
              <a:buClr>
                <a:srgbClr val="FFFFFF"/>
              </a:buClr>
              <a:buSzPct val="125000"/>
              <a:buFont typeface="Myriad Pro" charset="0"/>
              <a:buChar char="•"/>
            </a:pPr>
            <a:r>
              <a:rPr lang="en-US" sz="1600" dirty="0" smtClean="0">
                <a:solidFill>
                  <a:srgbClr val="000000"/>
                </a:solidFill>
                <a:cs typeface="Myriad Pro" charset="0"/>
              </a:rPr>
              <a:t>- </a:t>
            </a:r>
            <a:r>
              <a:rPr lang="en-US" sz="1600" dirty="0">
                <a:solidFill>
                  <a:srgbClr val="000000"/>
                </a:solidFill>
                <a:cs typeface="Myriad Pro" charset="0"/>
              </a:rPr>
              <a:t>η&gt;10.15</a:t>
            </a:r>
            <a:br>
              <a:rPr lang="en-US" sz="1600" dirty="0">
                <a:solidFill>
                  <a:srgbClr val="000000"/>
                </a:solidFill>
                <a:cs typeface="Myriad Pro" charset="0"/>
              </a:rPr>
            </a:br>
            <a:r>
              <a:rPr lang="en-US" sz="1600" dirty="0">
                <a:solidFill>
                  <a:srgbClr val="000000"/>
                </a:solidFill>
                <a:cs typeface="Myriad Pro" charset="0"/>
              </a:rPr>
              <a:t>- 8.77&lt;η&lt;</a:t>
            </a:r>
            <a:r>
              <a:rPr lang="en-US" sz="1600" dirty="0" smtClean="0">
                <a:solidFill>
                  <a:srgbClr val="000000"/>
                </a:solidFill>
                <a:cs typeface="Myriad Pro" charset="0"/>
              </a:rPr>
              <a:t>9.46</a:t>
            </a:r>
          </a:p>
          <a:p>
            <a:pPr>
              <a:lnSpc>
                <a:spcPct val="120000"/>
              </a:lnSpc>
              <a:buClr>
                <a:srgbClr val="FFFFFF"/>
              </a:buClr>
              <a:buSzPct val="125000"/>
            </a:pPr>
            <a:endParaRPr lang="en-US" sz="1400" dirty="0">
              <a:solidFill>
                <a:srgbClr val="000000"/>
              </a:solidFill>
              <a:cs typeface="Myriad Pro" charset="0"/>
            </a:endParaRPr>
          </a:p>
          <a:p>
            <a:pPr>
              <a:lnSpc>
                <a:spcPct val="120000"/>
              </a:lnSpc>
              <a:buClr>
                <a:srgbClr val="F3EB00"/>
              </a:buClr>
              <a:buSzPct val="125000"/>
            </a:pPr>
            <a:r>
              <a:rPr lang="en-US" sz="1600" dirty="0" smtClean="0">
                <a:solidFill>
                  <a:srgbClr val="000000"/>
                </a:solidFill>
                <a:cs typeface="Myriad Pro" charset="0"/>
              </a:rPr>
              <a:t>Arm1 </a:t>
            </a:r>
            <a:r>
              <a:rPr lang="en-US" sz="1600" dirty="0">
                <a:solidFill>
                  <a:srgbClr val="000000"/>
                </a:solidFill>
                <a:cs typeface="Myriad Pro" charset="0"/>
              </a:rPr>
              <a:t>and Arm2 data show </a:t>
            </a:r>
            <a:r>
              <a:rPr lang="en-US" sz="1600" dirty="0" smtClean="0">
                <a:solidFill>
                  <a:srgbClr val="000000"/>
                </a:solidFill>
                <a:cs typeface="Myriad Pro" charset="0"/>
              </a:rPr>
              <a:t/>
            </a:r>
            <a:br>
              <a:rPr lang="en-US" sz="1600" dirty="0" smtClean="0">
                <a:solidFill>
                  <a:srgbClr val="000000"/>
                </a:solidFill>
                <a:cs typeface="Myriad Pro" charset="0"/>
              </a:rPr>
            </a:br>
            <a:r>
              <a:rPr lang="en-US" sz="1600" dirty="0" smtClean="0">
                <a:solidFill>
                  <a:srgbClr val="000000"/>
                </a:solidFill>
                <a:cs typeface="Myriad Pro" charset="0"/>
              </a:rPr>
              <a:t>an </a:t>
            </a:r>
            <a:r>
              <a:rPr lang="en-US" sz="1600" dirty="0">
                <a:solidFill>
                  <a:srgbClr val="000000"/>
                </a:solidFill>
                <a:cs typeface="Myriad Pro" charset="0"/>
              </a:rPr>
              <a:t>overall good agreement </a:t>
            </a:r>
            <a:r>
              <a:rPr lang="en-US" sz="1600" dirty="0" smtClean="0">
                <a:solidFill>
                  <a:srgbClr val="000000"/>
                </a:solidFill>
                <a:cs typeface="Myriad Pro" charset="0"/>
              </a:rPr>
              <a:t/>
            </a:r>
            <a:br>
              <a:rPr lang="en-US" sz="1600" dirty="0" smtClean="0">
                <a:solidFill>
                  <a:srgbClr val="000000"/>
                </a:solidFill>
                <a:cs typeface="Myriad Pro" charset="0"/>
              </a:rPr>
            </a:br>
            <a:r>
              <a:rPr lang="en-US" sz="1600" dirty="0" smtClean="0">
                <a:solidFill>
                  <a:srgbClr val="000000"/>
                </a:solidFill>
                <a:cs typeface="Myriad Pro" charset="0"/>
              </a:rPr>
              <a:t>within </a:t>
            </a:r>
            <a:r>
              <a:rPr lang="en-US" sz="1600" dirty="0">
                <a:solidFill>
                  <a:srgbClr val="000000"/>
                </a:solidFill>
                <a:cs typeface="Myriad Pro" charset="0"/>
              </a:rPr>
              <a:t>their systematic uncertainties.</a:t>
            </a:r>
          </a:p>
        </p:txBody>
      </p:sp>
      <p:sp>
        <p:nvSpPr>
          <p:cNvPr id="21514" name="Rectangle 10"/>
          <p:cNvSpPr>
            <a:spLocks/>
          </p:cNvSpPr>
          <p:nvPr/>
        </p:nvSpPr>
        <p:spPr bwMode="auto">
          <a:xfrm>
            <a:off x="700981" y="1410891"/>
            <a:ext cx="1509202" cy="200055"/>
          </a:xfrm>
          <a:prstGeom prst="rect">
            <a:avLst/>
          </a:prstGeom>
          <a:solidFill>
            <a:schemeClr val="bg1"/>
          </a:solidFill>
          <a:ln w="12700" cap="flat">
            <a:solidFill>
              <a:srgbClr val="000000"/>
            </a:solidFill>
            <a:prstDash val="solid"/>
            <a:miter lim="800000"/>
            <a:headEnd type="none" w="med" len="med"/>
            <a:tailEnd type="none" w="med" len="med"/>
          </a:ln>
        </p:spPr>
        <p:txBody>
          <a:bodyPr wrap="none" lIns="0" tIns="0" rIns="0" bIns="0">
            <a:spAutoFit/>
          </a:bodyPr>
          <a:lstStyle/>
          <a:p>
            <a:pPr>
              <a:tabLst>
                <a:tab pos="750067" algn="l"/>
              </a:tabLst>
            </a:pPr>
            <a:r>
              <a:rPr lang="en-US" sz="1300" dirty="0">
                <a:solidFill>
                  <a:srgbClr val="4D4D4D"/>
                </a:solidFill>
                <a:latin typeface="Lucida Grande" charset="0"/>
                <a:cs typeface="Lucida Grande" charset="0"/>
                <a:sym typeface="Lucida Grande" charset="0"/>
              </a:rPr>
              <a:t>Beam pipe shadow</a:t>
            </a:r>
          </a:p>
        </p:txBody>
      </p:sp>
      <p:sp>
        <p:nvSpPr>
          <p:cNvPr id="21515" name="Rectangle 11"/>
          <p:cNvSpPr>
            <a:spLocks/>
          </p:cNvSpPr>
          <p:nvPr/>
        </p:nvSpPr>
        <p:spPr bwMode="auto">
          <a:xfrm>
            <a:off x="3482578" y="1410891"/>
            <a:ext cx="1509202" cy="200055"/>
          </a:xfrm>
          <a:prstGeom prst="rect">
            <a:avLst/>
          </a:prstGeom>
          <a:solidFill>
            <a:schemeClr val="bg1"/>
          </a:solidFill>
          <a:ln w="12700" cap="flat">
            <a:solidFill>
              <a:srgbClr val="000000"/>
            </a:solidFill>
            <a:prstDash val="solid"/>
            <a:miter lim="800000"/>
            <a:headEnd type="none" w="med" len="med"/>
            <a:tailEnd type="none" w="med" len="med"/>
          </a:ln>
        </p:spPr>
        <p:txBody>
          <a:bodyPr wrap="none" lIns="0" tIns="0" rIns="0" bIns="0">
            <a:spAutoFit/>
          </a:bodyPr>
          <a:lstStyle/>
          <a:p>
            <a:pPr>
              <a:tabLst>
                <a:tab pos="750067" algn="l"/>
              </a:tabLst>
            </a:pPr>
            <a:r>
              <a:rPr lang="en-US" sz="1300">
                <a:solidFill>
                  <a:srgbClr val="4D4D4D"/>
                </a:solidFill>
                <a:latin typeface="Lucida Grande" charset="0"/>
                <a:cs typeface="Lucida Grande" charset="0"/>
                <a:sym typeface="Lucida Grande" charset="0"/>
              </a:rPr>
              <a:t>Beam pipe shadow</a:t>
            </a:r>
          </a:p>
        </p:txBody>
      </p:sp>
      <p:sp>
        <p:nvSpPr>
          <p:cNvPr id="21516" name="Rectangle 12"/>
          <p:cNvSpPr>
            <a:spLocks/>
          </p:cNvSpPr>
          <p:nvPr/>
        </p:nvSpPr>
        <p:spPr bwMode="auto">
          <a:xfrm>
            <a:off x="1651993" y="1035278"/>
            <a:ext cx="2534460" cy="215444"/>
          </a:xfrm>
          <a:prstGeom prst="rect">
            <a:avLst/>
          </a:prstGeom>
          <a:solidFill>
            <a:schemeClr val="bg1"/>
          </a:solidFill>
          <a:ln w="12700" cap="flat">
            <a:solidFill>
              <a:srgbClr val="000000"/>
            </a:solidFill>
            <a:prstDash val="solid"/>
            <a:miter lim="800000"/>
            <a:headEnd type="none" w="med" len="med"/>
            <a:tailEnd type="none" w="med" len="med"/>
          </a:ln>
          <a:effectLst>
            <a:outerShdw blurRad="12700" dist="12699" dir="5400000" algn="ctr" rotWithShape="0">
              <a:schemeClr val="bg2">
                <a:alpha val="70000"/>
              </a:schemeClr>
            </a:outerShdw>
          </a:effectLst>
        </p:spPr>
        <p:txBody>
          <a:bodyPr wrap="none" lIns="0" tIns="0" rIns="0" bIns="0" anchor="ctr">
            <a:spAutoFit/>
          </a:bodyPr>
          <a:lstStyle/>
          <a:p>
            <a:r>
              <a:rPr lang="en-US" sz="1400">
                <a:cs typeface="Myriad Pro" charset="0"/>
              </a:rPr>
              <a:t>Cross section of LHCf detectors</a:t>
            </a:r>
          </a:p>
        </p:txBody>
      </p:sp>
    </p:spTree>
    <p:extLst>
      <p:ext uri="{BB962C8B-B14F-4D97-AF65-F5344CB8AC3E}">
        <p14:creationId xmlns:p14="http://schemas.microsoft.com/office/powerpoint/2010/main" val="229794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704"/>
            <a:ext cx="9115354" cy="5976664"/>
          </a:xfrm>
          <a:prstGeom prst="rect">
            <a:avLst/>
          </a:prstGeom>
        </p:spPr>
      </p:pic>
      <p:sp>
        <p:nvSpPr>
          <p:cNvPr id="12" name="Rectangle 11"/>
          <p:cNvSpPr/>
          <p:nvPr/>
        </p:nvSpPr>
        <p:spPr>
          <a:xfrm>
            <a:off x="179512" y="1052736"/>
            <a:ext cx="8964488" cy="5688632"/>
          </a:xfrm>
          <a:prstGeom prst="rect">
            <a:avLst/>
          </a:prstGeom>
          <a:solidFill>
            <a:schemeClr val="lt1">
              <a:alpha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endParaRPr lang="en-US"/>
          </a:p>
        </p:txBody>
      </p:sp>
      <p:sp>
        <p:nvSpPr>
          <p:cNvPr id="4" name="Text Box 2"/>
          <p:cNvSpPr txBox="1">
            <a:spLocks noChangeArrowheads="1"/>
          </p:cNvSpPr>
          <p:nvPr/>
        </p:nvSpPr>
        <p:spPr bwMode="auto">
          <a:xfrm>
            <a:off x="918802" y="1196752"/>
            <a:ext cx="821848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defRPr/>
            </a:pPr>
            <a:r>
              <a:rPr lang="en-US" altLang="ja-JP" b="1" dirty="0" err="1" smtClean="0">
                <a:latin typeface="Times New Roman" charset="0"/>
              </a:rPr>
              <a:t>T.Iso</a:t>
            </a:r>
            <a:r>
              <a:rPr lang="en-US" altLang="ja-JP" b="1" dirty="0" smtClean="0">
                <a:latin typeface="Times New Roman" charset="0"/>
              </a:rPr>
              <a:t>, </a:t>
            </a:r>
            <a:r>
              <a:rPr lang="en-US" altLang="ja-JP" b="1" dirty="0" err="1" smtClean="0">
                <a:latin typeface="Times New Roman" charset="0"/>
              </a:rPr>
              <a:t>Y.Itow</a:t>
            </a:r>
            <a:r>
              <a:rPr lang="en-US" altLang="ja-JP" b="1" dirty="0" smtClean="0">
                <a:latin typeface="Times New Roman" charset="0"/>
              </a:rPr>
              <a:t>, </a:t>
            </a:r>
            <a:r>
              <a:rPr lang="en-US" altLang="ja-JP" b="1" dirty="0" err="1" smtClean="0">
                <a:latin typeface="Times New Roman" charset="0"/>
              </a:rPr>
              <a:t>K.Kawade</a:t>
            </a:r>
            <a:r>
              <a:rPr lang="en-US" altLang="ja-JP" b="1" dirty="0" smtClean="0">
                <a:latin typeface="Times New Roman" charset="0"/>
              </a:rPr>
              <a:t>, </a:t>
            </a:r>
            <a:r>
              <a:rPr lang="en-US" altLang="ja-JP" b="1" dirty="0" err="1">
                <a:latin typeface="Times New Roman" charset="0"/>
              </a:rPr>
              <a:t>Y</a:t>
            </a:r>
            <a:r>
              <a:rPr lang="en-US" altLang="ja-JP" b="1" dirty="0" err="1" smtClean="0">
                <a:latin typeface="Times New Roman" charset="0"/>
              </a:rPr>
              <a:t>.Makino</a:t>
            </a:r>
            <a:r>
              <a:rPr lang="en-US" altLang="ja-JP" b="1" dirty="0" smtClean="0">
                <a:latin typeface="Times New Roman" charset="0"/>
              </a:rPr>
              <a:t>, </a:t>
            </a:r>
            <a:r>
              <a:rPr lang="en-US" altLang="ja-JP" b="1" dirty="0" err="1" smtClean="0">
                <a:latin typeface="Times New Roman" charset="0"/>
              </a:rPr>
              <a:t>K.Masuda</a:t>
            </a:r>
            <a:r>
              <a:rPr lang="en-US" altLang="ja-JP" b="1" dirty="0" smtClean="0">
                <a:latin typeface="Times New Roman" charset="0"/>
              </a:rPr>
              <a:t>, </a:t>
            </a:r>
            <a:r>
              <a:rPr lang="en-US" altLang="ja-JP" b="1" dirty="0" err="1" smtClean="0">
                <a:latin typeface="Times New Roman" charset="0"/>
              </a:rPr>
              <a:t>Y.Matsubara</a:t>
            </a:r>
            <a:r>
              <a:rPr lang="en-US" altLang="ja-JP" b="1" dirty="0" smtClean="0">
                <a:latin typeface="Times New Roman" charset="0"/>
              </a:rPr>
              <a:t>, </a:t>
            </a:r>
            <a:r>
              <a:rPr lang="en-US" altLang="ja-JP" b="1" dirty="0" err="1" smtClean="0">
                <a:latin typeface="Times New Roman" charset="0"/>
              </a:rPr>
              <a:t>E.Matsubayashi</a:t>
            </a:r>
            <a:r>
              <a:rPr lang="en-US" altLang="ja-JP" b="1" dirty="0" smtClean="0">
                <a:latin typeface="Times New Roman" charset="0"/>
              </a:rPr>
              <a:t>, </a:t>
            </a:r>
            <a:r>
              <a:rPr lang="en-US" altLang="ja-JP" b="1" dirty="0" err="1" smtClean="0">
                <a:latin typeface="Times New Roman" charset="0"/>
              </a:rPr>
              <a:t>G.Mitsuka</a:t>
            </a:r>
            <a:r>
              <a:rPr lang="en-US" altLang="ja-JP" b="1" dirty="0" smtClean="0">
                <a:latin typeface="Times New Roman" charset="0"/>
              </a:rPr>
              <a:t>, </a:t>
            </a:r>
            <a:r>
              <a:rPr lang="en-US" altLang="ja-JP" b="1" dirty="0" err="1" smtClean="0">
                <a:latin typeface="Times New Roman" charset="0"/>
              </a:rPr>
              <a:t>Y.Muraki</a:t>
            </a:r>
            <a:r>
              <a:rPr lang="en-US" altLang="ja-JP" b="1" dirty="0" smtClean="0">
                <a:latin typeface="Times New Roman" charset="0"/>
              </a:rPr>
              <a:t>, </a:t>
            </a:r>
            <a:r>
              <a:rPr lang="en-US" altLang="ja-JP" b="1" dirty="0" err="1" smtClean="0">
                <a:latin typeface="Times New Roman" charset="0"/>
              </a:rPr>
              <a:t>T.Sako</a:t>
            </a:r>
            <a:endParaRPr lang="en-US" altLang="ja-JP" b="1" dirty="0" smtClean="0">
              <a:latin typeface="Times New Roman" charset="0"/>
            </a:endParaRPr>
          </a:p>
          <a:p>
            <a:pPr lvl="6" eaLnBrk="1" hangingPunct="1">
              <a:defRPr/>
            </a:pPr>
            <a:r>
              <a:rPr lang="en-US" altLang="ja-JP" sz="1800" i="1" dirty="0" smtClean="0">
                <a:latin typeface="Times New Roman" charset="0"/>
              </a:rPr>
              <a:t>Solar-Terrestrial Environment Laboratory, Nagoya University, Japan</a:t>
            </a:r>
          </a:p>
          <a:p>
            <a:pPr eaLnBrk="1" hangingPunct="1">
              <a:defRPr/>
            </a:pPr>
            <a:r>
              <a:rPr lang="en-US" altLang="ja-JP" b="1" dirty="0" err="1" smtClean="0">
                <a:latin typeface="Times New Roman" charset="0"/>
              </a:rPr>
              <a:t>H.Menjo</a:t>
            </a:r>
            <a:r>
              <a:rPr lang="en-US" altLang="ja-JP" b="1" dirty="0" smtClean="0">
                <a:latin typeface="Times New Roman" charset="0"/>
              </a:rPr>
              <a:t>                     </a:t>
            </a:r>
            <a:r>
              <a:rPr lang="en-US" altLang="ja-JP" sz="1800" i="1" dirty="0" smtClean="0">
                <a:latin typeface="Times New Roman" charset="0"/>
              </a:rPr>
              <a:t>Kobayashi-</a:t>
            </a:r>
            <a:r>
              <a:rPr lang="en-US" altLang="ja-JP" sz="1800" i="1" dirty="0" err="1" smtClean="0">
                <a:latin typeface="Times New Roman" charset="0"/>
              </a:rPr>
              <a:t>Maskawa</a:t>
            </a:r>
            <a:r>
              <a:rPr lang="en-US" altLang="ja-JP" sz="1800" i="1" dirty="0" smtClean="0">
                <a:latin typeface="Times New Roman" charset="0"/>
              </a:rPr>
              <a:t> Institute, Nagoya University, Japan </a:t>
            </a:r>
            <a:endParaRPr lang="en-US" altLang="ja-JP" b="1" dirty="0" smtClean="0">
              <a:latin typeface="Times New Roman" charset="0"/>
            </a:endParaRPr>
          </a:p>
          <a:p>
            <a:pPr eaLnBrk="1" hangingPunct="1">
              <a:defRPr/>
            </a:pPr>
            <a:r>
              <a:rPr lang="en-US" altLang="ja-JP" b="1" dirty="0" err="1" smtClean="0">
                <a:latin typeface="Times New Roman" charset="0"/>
              </a:rPr>
              <a:t>K.Yoshida</a:t>
            </a:r>
            <a:r>
              <a:rPr lang="en-US" altLang="ja-JP" b="1" dirty="0" smtClean="0">
                <a:latin typeface="Times New Roman" charset="0"/>
              </a:rPr>
              <a:t>                  </a:t>
            </a:r>
            <a:r>
              <a:rPr lang="en-US" altLang="ja-JP" sz="1800" i="1" dirty="0" smtClean="0">
                <a:latin typeface="Times New Roman" charset="0"/>
              </a:rPr>
              <a:t>Shibaura Institute of Technology, Japan</a:t>
            </a:r>
          </a:p>
          <a:p>
            <a:pPr eaLnBrk="1" hangingPunct="1">
              <a:defRPr/>
            </a:pPr>
            <a:r>
              <a:rPr lang="en-US" altLang="ja-JP" b="1" dirty="0" err="1" smtClean="0">
                <a:latin typeface="Times New Roman" charset="0"/>
              </a:rPr>
              <a:t>K.Kasahara</a:t>
            </a:r>
            <a:r>
              <a:rPr lang="en-US" altLang="ja-JP" b="1" dirty="0" smtClean="0">
                <a:latin typeface="Times New Roman" charset="0"/>
              </a:rPr>
              <a:t>, </a:t>
            </a:r>
            <a:r>
              <a:rPr lang="en-US" altLang="ja-JP" b="1" dirty="0" err="1" smtClean="0">
                <a:latin typeface="Times New Roman" charset="0"/>
              </a:rPr>
              <a:t>Y.Shimizu</a:t>
            </a:r>
            <a:r>
              <a:rPr lang="en-US" altLang="ja-JP" b="1" dirty="0" smtClean="0">
                <a:latin typeface="Times New Roman" charset="0"/>
              </a:rPr>
              <a:t>, </a:t>
            </a:r>
            <a:r>
              <a:rPr lang="en-US" altLang="ja-JP" b="1" dirty="0" err="1" smtClean="0">
                <a:latin typeface="Times New Roman" charset="0"/>
              </a:rPr>
              <a:t>T.Suzuki</a:t>
            </a:r>
            <a:r>
              <a:rPr lang="en-US" altLang="ja-JP" b="1" dirty="0" smtClean="0">
                <a:latin typeface="Times New Roman" charset="0"/>
              </a:rPr>
              <a:t>, </a:t>
            </a:r>
            <a:r>
              <a:rPr lang="en-US" altLang="ja-JP" b="1" dirty="0" err="1" smtClean="0">
                <a:latin typeface="Times New Roman" charset="0"/>
              </a:rPr>
              <a:t>S.Torii</a:t>
            </a:r>
            <a:endParaRPr lang="en-US" altLang="ja-JP" b="1" dirty="0" smtClean="0">
              <a:latin typeface="Times New Roman" charset="0"/>
            </a:endParaRPr>
          </a:p>
          <a:p>
            <a:pPr eaLnBrk="1" hangingPunct="1">
              <a:defRPr/>
            </a:pPr>
            <a:r>
              <a:rPr lang="en-US" altLang="ja-JP" b="1" dirty="0" smtClean="0">
                <a:latin typeface="Times New Roman" charset="0"/>
              </a:rPr>
              <a:t>                                    </a:t>
            </a:r>
            <a:r>
              <a:rPr lang="en-US" altLang="ja-JP" sz="1800" i="1" dirty="0" err="1" smtClean="0">
                <a:latin typeface="Times New Roman" charset="0"/>
              </a:rPr>
              <a:t>Waseda</a:t>
            </a:r>
            <a:r>
              <a:rPr lang="en-US" altLang="ja-JP" sz="1800" i="1" dirty="0" smtClean="0">
                <a:latin typeface="Times New Roman" charset="0"/>
              </a:rPr>
              <a:t> University, Japan</a:t>
            </a:r>
          </a:p>
          <a:p>
            <a:pPr eaLnBrk="1" hangingPunct="1">
              <a:defRPr/>
            </a:pPr>
            <a:r>
              <a:rPr lang="en-US" altLang="ja-JP" b="1" dirty="0" err="1" smtClean="0">
                <a:latin typeface="Times New Roman" charset="0"/>
              </a:rPr>
              <a:t>T.Tamura</a:t>
            </a:r>
            <a:r>
              <a:rPr lang="en-US" altLang="ja-JP" b="1" dirty="0" smtClean="0">
                <a:latin typeface="Times New Roman" charset="0"/>
              </a:rPr>
              <a:t>                   </a:t>
            </a:r>
            <a:r>
              <a:rPr lang="en-US" altLang="ja-JP" sz="1800" i="1" dirty="0" smtClean="0">
                <a:latin typeface="Times New Roman" charset="0"/>
              </a:rPr>
              <a:t>Kanagawa University, Japan</a:t>
            </a:r>
          </a:p>
          <a:p>
            <a:pPr eaLnBrk="1" hangingPunct="1">
              <a:defRPr/>
            </a:pPr>
            <a:r>
              <a:rPr lang="en-US" altLang="ja-JP" b="1" dirty="0" err="1" smtClean="0">
                <a:solidFill>
                  <a:schemeClr val="accent2"/>
                </a:solidFill>
                <a:latin typeface="Times New Roman" charset="0"/>
              </a:rPr>
              <a:t>M.Haguenauer</a:t>
            </a:r>
            <a:r>
              <a:rPr lang="en-US" altLang="ja-JP" b="1" dirty="0" smtClean="0">
                <a:solidFill>
                  <a:schemeClr val="accent2"/>
                </a:solidFill>
                <a:latin typeface="Times New Roman" charset="0"/>
              </a:rPr>
              <a:t>          </a:t>
            </a:r>
            <a:r>
              <a:rPr lang="en-US" altLang="ja-JP" sz="1800" i="1" dirty="0" err="1" smtClean="0">
                <a:solidFill>
                  <a:schemeClr val="accent2"/>
                </a:solidFill>
                <a:latin typeface="Times New Roman" charset="0"/>
              </a:rPr>
              <a:t>Ecole</a:t>
            </a:r>
            <a:r>
              <a:rPr lang="en-US" altLang="ja-JP" sz="1800" i="1" dirty="0" smtClean="0">
                <a:solidFill>
                  <a:schemeClr val="accent2"/>
                </a:solidFill>
                <a:latin typeface="Times New Roman" charset="0"/>
              </a:rPr>
              <a:t> </a:t>
            </a:r>
            <a:r>
              <a:rPr lang="en-US" altLang="ja-JP" sz="1800" i="1" dirty="0" err="1" smtClean="0">
                <a:solidFill>
                  <a:schemeClr val="accent2"/>
                </a:solidFill>
                <a:latin typeface="Times New Roman" charset="0"/>
              </a:rPr>
              <a:t>Polytechnique</a:t>
            </a:r>
            <a:r>
              <a:rPr lang="en-US" altLang="ja-JP" sz="1800" i="1" dirty="0" smtClean="0">
                <a:solidFill>
                  <a:schemeClr val="accent2"/>
                </a:solidFill>
                <a:latin typeface="Times New Roman" charset="0"/>
              </a:rPr>
              <a:t>, France</a:t>
            </a:r>
          </a:p>
          <a:p>
            <a:pPr eaLnBrk="1" hangingPunct="1">
              <a:defRPr/>
            </a:pPr>
            <a:r>
              <a:rPr lang="en-US" altLang="ja-JP" b="1" dirty="0" err="1" smtClean="0">
                <a:latin typeface="Times New Roman" charset="0"/>
              </a:rPr>
              <a:t>W.C.Turner</a:t>
            </a:r>
            <a:r>
              <a:rPr lang="en-US" altLang="ja-JP" b="1" dirty="0" smtClean="0">
                <a:latin typeface="Times New Roman" charset="0"/>
              </a:rPr>
              <a:t>                </a:t>
            </a:r>
            <a:r>
              <a:rPr lang="en-US" altLang="ja-JP" sz="1800" i="1" dirty="0" smtClean="0">
                <a:latin typeface="Times New Roman" charset="0"/>
              </a:rPr>
              <a:t>LBNL, Berkeley, USA</a:t>
            </a:r>
          </a:p>
          <a:p>
            <a:pPr eaLnBrk="1" hangingPunct="1">
              <a:defRPr/>
            </a:pPr>
            <a:r>
              <a:rPr lang="en-US" altLang="ja-JP" b="1" dirty="0" err="1" smtClean="0">
                <a:solidFill>
                  <a:schemeClr val="accent2"/>
                </a:solidFill>
                <a:latin typeface="Times New Roman" charset="0"/>
              </a:rPr>
              <a:t>O.Adriani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L.Bonechi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M.Bongi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R.D’Alessandro</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M.Grandi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P.Papini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S.Ricciarini</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G.Castellini</a:t>
            </a:r>
            <a:endParaRPr lang="en-US" altLang="ja-JP" b="1" dirty="0" smtClean="0">
              <a:solidFill>
                <a:schemeClr val="accent2"/>
              </a:solidFill>
              <a:latin typeface="Times New Roman" charset="0"/>
            </a:endParaRPr>
          </a:p>
          <a:p>
            <a:pPr eaLnBrk="1" hangingPunct="1">
              <a:defRPr/>
            </a:pPr>
            <a:r>
              <a:rPr lang="en-US" altLang="ja-JP" b="1" dirty="0" smtClean="0">
                <a:solidFill>
                  <a:schemeClr val="accent2"/>
                </a:solidFill>
                <a:latin typeface="Times New Roman" charset="0"/>
              </a:rPr>
              <a:t>                                    </a:t>
            </a:r>
            <a:r>
              <a:rPr lang="en-US" altLang="ja-JP" sz="1800" i="1" dirty="0" smtClean="0">
                <a:solidFill>
                  <a:schemeClr val="accent2"/>
                </a:solidFill>
                <a:latin typeface="Times New Roman" charset="0"/>
              </a:rPr>
              <a:t>INFN, Univ. di Firenze, Italy</a:t>
            </a:r>
          </a:p>
          <a:p>
            <a:pPr eaLnBrk="1" hangingPunct="1">
              <a:defRPr/>
            </a:pPr>
            <a:r>
              <a:rPr lang="en-US" altLang="ja-JP" b="1" dirty="0" err="1" smtClean="0">
                <a:solidFill>
                  <a:schemeClr val="accent2"/>
                </a:solidFill>
                <a:latin typeface="Times New Roman" charset="0"/>
              </a:rPr>
              <a:t>K.Noda</a:t>
            </a:r>
            <a:r>
              <a:rPr lang="en-US" altLang="ja-JP" b="1" dirty="0" smtClean="0">
                <a:solidFill>
                  <a:schemeClr val="accent2"/>
                </a:solidFill>
                <a:latin typeface="Times New Roman" charset="0"/>
              </a:rPr>
              <a:t>, </a:t>
            </a:r>
            <a:r>
              <a:rPr lang="en-US" altLang="ja-JP" b="1" dirty="0" err="1" smtClean="0">
                <a:solidFill>
                  <a:schemeClr val="accent2"/>
                </a:solidFill>
                <a:latin typeface="Times New Roman" charset="0"/>
              </a:rPr>
              <a:t>A.Tricomi</a:t>
            </a:r>
            <a:r>
              <a:rPr lang="en-US" altLang="ja-JP" b="1" dirty="0" smtClean="0">
                <a:solidFill>
                  <a:schemeClr val="accent2"/>
                </a:solidFill>
                <a:latin typeface="Times New Roman" charset="0"/>
              </a:rPr>
              <a:t>    </a:t>
            </a:r>
            <a:r>
              <a:rPr lang="en-US" altLang="ja-JP" sz="1800" i="1" dirty="0" smtClean="0">
                <a:solidFill>
                  <a:schemeClr val="accent2"/>
                </a:solidFill>
                <a:latin typeface="Times New Roman" charset="0"/>
              </a:rPr>
              <a:t>INFN, Univ. di Catania, Italy  </a:t>
            </a:r>
          </a:p>
          <a:p>
            <a:pPr eaLnBrk="1" hangingPunct="1">
              <a:defRPr/>
            </a:pPr>
            <a:r>
              <a:rPr lang="en-US" altLang="ja-JP" b="1" dirty="0" err="1" smtClean="0">
                <a:latin typeface="Times New Roman" charset="0"/>
              </a:rPr>
              <a:t>J.Velasco</a:t>
            </a:r>
            <a:r>
              <a:rPr lang="en-US" altLang="ja-JP" b="1" dirty="0" smtClean="0">
                <a:latin typeface="Times New Roman" charset="0"/>
              </a:rPr>
              <a:t>, </a:t>
            </a:r>
            <a:r>
              <a:rPr lang="en-US" altLang="ja-JP" b="1" dirty="0" err="1" smtClean="0">
                <a:latin typeface="Times New Roman" charset="0"/>
              </a:rPr>
              <a:t>A.Faus</a:t>
            </a:r>
            <a:r>
              <a:rPr lang="en-US" altLang="ja-JP" b="1" dirty="0" smtClean="0">
                <a:latin typeface="Times New Roman" charset="0"/>
              </a:rPr>
              <a:t>       </a:t>
            </a:r>
            <a:r>
              <a:rPr lang="en-US" altLang="ja-JP" sz="1800" i="1" dirty="0" smtClean="0">
                <a:latin typeface="Times New Roman" charset="0"/>
              </a:rPr>
              <a:t>IFIC, Centro </a:t>
            </a:r>
            <a:r>
              <a:rPr lang="en-US" altLang="ja-JP" sz="1800" i="1" dirty="0" err="1" smtClean="0">
                <a:latin typeface="Times New Roman" charset="0"/>
              </a:rPr>
              <a:t>Mixto</a:t>
            </a:r>
            <a:r>
              <a:rPr lang="en-US" altLang="ja-JP" sz="1800" i="1" dirty="0" smtClean="0">
                <a:latin typeface="Times New Roman" charset="0"/>
              </a:rPr>
              <a:t> CSIC-UVEG, Spain</a:t>
            </a:r>
          </a:p>
          <a:p>
            <a:pPr eaLnBrk="1" hangingPunct="1">
              <a:defRPr/>
            </a:pPr>
            <a:r>
              <a:rPr lang="en-US" altLang="ja-JP" b="1" dirty="0" smtClean="0">
                <a:solidFill>
                  <a:schemeClr val="accent2"/>
                </a:solidFill>
                <a:latin typeface="Times New Roman" charset="0"/>
              </a:rPr>
              <a:t>A-</a:t>
            </a:r>
            <a:r>
              <a:rPr lang="en-US" altLang="ja-JP" b="1" dirty="0" err="1" smtClean="0">
                <a:solidFill>
                  <a:schemeClr val="accent2"/>
                </a:solidFill>
                <a:latin typeface="Times New Roman" charset="0"/>
              </a:rPr>
              <a:t>L.Perrot</a:t>
            </a:r>
            <a:r>
              <a:rPr lang="en-US" altLang="ja-JP" sz="1800" i="1" dirty="0" smtClean="0">
                <a:solidFill>
                  <a:schemeClr val="accent2"/>
                </a:solidFill>
                <a:latin typeface="Times New Roman" charset="0"/>
              </a:rPr>
              <a:t>                       CERN, Switzerland</a:t>
            </a:r>
          </a:p>
        </p:txBody>
      </p:sp>
      <p:pic>
        <p:nvPicPr>
          <p:cNvPr id="5" name="Picture 3" descr="japa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358169">
            <a:off x="104775" y="1370013"/>
            <a:ext cx="650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ran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896065">
            <a:off x="62031" y="3903056"/>
            <a:ext cx="57626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tal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19929612">
            <a:off x="176561" y="4836756"/>
            <a:ext cx="5873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usa"/>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9858855">
            <a:off x="177579" y="4336238"/>
            <a:ext cx="5889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pain"/>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9855089">
            <a:off x="164159" y="5777179"/>
            <a:ext cx="5762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swis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9972755">
            <a:off x="178477" y="6135375"/>
            <a:ext cx="6111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309" y="-14312"/>
            <a:ext cx="9144000" cy="908720"/>
          </a:xfrm>
          <a:prstGeom prst="rect">
            <a:avLst/>
          </a:prstGeom>
          <a:solidFill>
            <a:srgbClr val="00009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solidFill>
                  <a:srgbClr val="FFFFFF"/>
                </a:solidFill>
                <a:latin typeface="Arial Black"/>
                <a:cs typeface="Arial Black"/>
              </a:rPr>
              <a:t>The LHCf collaboration</a:t>
            </a:r>
            <a:endParaRPr lang="en-US" sz="4400" dirty="0">
              <a:solidFill>
                <a:srgbClr val="FFFFFF"/>
              </a:solidFill>
              <a:latin typeface="Arial Black"/>
              <a:cs typeface="Arial Black"/>
            </a:endParaRPr>
          </a:p>
        </p:txBody>
      </p:sp>
    </p:spTree>
    <p:extLst>
      <p:ext uri="{BB962C8B-B14F-4D97-AF65-F5344CB8AC3E}">
        <p14:creationId xmlns:p14="http://schemas.microsoft.com/office/powerpoint/2010/main" val="3286073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2564904"/>
            <a:ext cx="5459412" cy="3744416"/>
            <a:chOff x="0" y="2708920"/>
            <a:chExt cx="5459412" cy="3744416"/>
          </a:xfrm>
        </p:grpSpPr>
        <p:pic>
          <p:nvPicPr>
            <p:cNvPr id="50190" name="Picture 14" descr="20030418-under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241" y="2805832"/>
              <a:ext cx="5424171" cy="3647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780928"/>
              <a:ext cx="1187624"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3995936" y="2708920"/>
              <a:ext cx="1440160"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3995936" y="6093296"/>
              <a:ext cx="144016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8" name="Slide Number Placeholder 5"/>
          <p:cNvSpPr>
            <a:spLocks noGrp="1"/>
          </p:cNvSpPr>
          <p:nvPr>
            <p:ph type="sldNum" sz="quarter" idx="12"/>
          </p:nvPr>
        </p:nvSpPr>
        <p:spPr/>
        <p:txBody>
          <a:bodyPr/>
          <a:lstStyle/>
          <a:p>
            <a:fld id="{69CA9D3E-7FA2-A847-ADB5-55E682A68609}" type="slidenum">
              <a:rPr lang="en-US" altLang="ja-JP"/>
              <a:pPr/>
              <a:t>5</a:t>
            </a:fld>
            <a:endParaRPr lang="en-US" altLang="ja-JP"/>
          </a:p>
        </p:txBody>
      </p:sp>
      <p:pic>
        <p:nvPicPr>
          <p:cNvPr id="50178" name="Picture 2" descr="C:\Documents and Settings\研究用\My Documents\LHCf\ppt\ICRC\2007\Oral\collision_image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38200"/>
            <a:ext cx="9144000" cy="1366664"/>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title"/>
          </p:nvPr>
        </p:nvSpPr>
        <p:spPr/>
        <p:txBody>
          <a:bodyPr/>
          <a:lstStyle/>
          <a:p>
            <a:r>
              <a:rPr lang="en-US" altLang="ja-JP" sz="3200" b="1">
                <a:latin typeface="Arial" charset="0"/>
              </a:rPr>
              <a:t>The Large Hadron Collider (LHC)</a:t>
            </a:r>
            <a:endParaRPr lang="en-US" altLang="ja-JP" sz="2800">
              <a:latin typeface="Arial" charset="0"/>
            </a:endParaRPr>
          </a:p>
        </p:txBody>
      </p:sp>
      <p:sp>
        <p:nvSpPr>
          <p:cNvPr id="50183" name="Text Box 7"/>
          <p:cNvSpPr txBox="1">
            <a:spLocks noChangeArrowheads="1"/>
          </p:cNvSpPr>
          <p:nvPr/>
        </p:nvSpPr>
        <p:spPr bwMode="auto">
          <a:xfrm>
            <a:off x="179512" y="836712"/>
            <a:ext cx="8153400" cy="2283702"/>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143250" algn="l"/>
              </a:tabLst>
              <a:defRPr kumimoji="1" sz="2400">
                <a:solidFill>
                  <a:schemeClr val="tx1"/>
                </a:solidFill>
                <a:latin typeface="Times New Roman" charset="0"/>
                <a:ea typeface="ＭＳ Ｐゴシック" charset="0"/>
                <a:cs typeface="ＭＳ Ｐゴシック" charset="0"/>
              </a:defRPr>
            </a:lvl1pPr>
            <a:lvl2pPr>
              <a:tabLst>
                <a:tab pos="3143250" algn="l"/>
              </a:tabLst>
              <a:defRPr kumimoji="1" sz="2400">
                <a:solidFill>
                  <a:schemeClr val="tx1"/>
                </a:solidFill>
                <a:latin typeface="Times New Roman" charset="0"/>
                <a:ea typeface="ＭＳ Ｐゴシック" charset="0"/>
              </a:defRPr>
            </a:lvl2pPr>
            <a:lvl3pPr>
              <a:tabLst>
                <a:tab pos="3143250" algn="l"/>
              </a:tabLst>
              <a:defRPr kumimoji="1" sz="2400">
                <a:solidFill>
                  <a:schemeClr val="tx1"/>
                </a:solidFill>
                <a:latin typeface="Times New Roman" charset="0"/>
                <a:ea typeface="ＭＳ Ｐゴシック" charset="0"/>
              </a:defRPr>
            </a:lvl3pPr>
            <a:lvl4pPr>
              <a:tabLst>
                <a:tab pos="3143250" algn="l"/>
              </a:tabLst>
              <a:defRPr kumimoji="1" sz="2400">
                <a:solidFill>
                  <a:schemeClr val="tx1"/>
                </a:solidFill>
                <a:latin typeface="Times New Roman" charset="0"/>
                <a:ea typeface="ＭＳ Ｐゴシック" charset="0"/>
              </a:defRPr>
            </a:lvl4pPr>
            <a:lvl5pPr>
              <a:tabLst>
                <a:tab pos="3143250" algn="l"/>
              </a:tabLst>
              <a:defRPr kumimoji="1" sz="2400">
                <a:solidFill>
                  <a:schemeClr val="tx1"/>
                </a:solidFill>
                <a:latin typeface="Times New Roman" charset="0"/>
                <a:ea typeface="ＭＳ Ｐゴシック" charset="0"/>
              </a:defRPr>
            </a:lvl5pPr>
            <a:lvl6pPr fontAlgn="base">
              <a:spcBef>
                <a:spcPct val="0"/>
              </a:spcBef>
              <a:spcAft>
                <a:spcPct val="0"/>
              </a:spcAft>
              <a:tabLst>
                <a:tab pos="3143250" algn="l"/>
              </a:tabLst>
              <a:defRPr kumimoji="1" sz="2400">
                <a:solidFill>
                  <a:schemeClr val="tx1"/>
                </a:solidFill>
                <a:latin typeface="Times New Roman" charset="0"/>
                <a:ea typeface="ＭＳ Ｐゴシック" charset="0"/>
              </a:defRPr>
            </a:lvl6pPr>
            <a:lvl7pPr fontAlgn="base">
              <a:spcBef>
                <a:spcPct val="0"/>
              </a:spcBef>
              <a:spcAft>
                <a:spcPct val="0"/>
              </a:spcAft>
              <a:tabLst>
                <a:tab pos="3143250" algn="l"/>
              </a:tabLst>
              <a:defRPr kumimoji="1" sz="2400">
                <a:solidFill>
                  <a:schemeClr val="tx1"/>
                </a:solidFill>
                <a:latin typeface="Times New Roman" charset="0"/>
                <a:ea typeface="ＭＳ Ｐゴシック" charset="0"/>
              </a:defRPr>
            </a:lvl7pPr>
            <a:lvl8pPr fontAlgn="base">
              <a:spcBef>
                <a:spcPct val="0"/>
              </a:spcBef>
              <a:spcAft>
                <a:spcPct val="0"/>
              </a:spcAft>
              <a:tabLst>
                <a:tab pos="3143250" algn="l"/>
              </a:tabLst>
              <a:defRPr kumimoji="1" sz="2400">
                <a:solidFill>
                  <a:schemeClr val="tx1"/>
                </a:solidFill>
                <a:latin typeface="Times New Roman" charset="0"/>
                <a:ea typeface="ＭＳ Ｐゴシック" charset="0"/>
              </a:defRPr>
            </a:lvl8pPr>
            <a:lvl9pPr fontAlgn="base">
              <a:spcBef>
                <a:spcPct val="0"/>
              </a:spcBef>
              <a:spcAft>
                <a:spcPct val="0"/>
              </a:spcAft>
              <a:tabLst>
                <a:tab pos="3143250" algn="l"/>
              </a:tabLst>
              <a:defRPr kumimoji="1" sz="2400">
                <a:solidFill>
                  <a:schemeClr val="tx1"/>
                </a:solidFill>
                <a:latin typeface="Times New Roman" charset="0"/>
                <a:ea typeface="ＭＳ Ｐゴシック" charset="0"/>
              </a:defRPr>
            </a:lvl9pPr>
          </a:lstStyle>
          <a:p>
            <a:r>
              <a:rPr lang="en-US" altLang="ja-JP" sz="2800" b="1" dirty="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pp</a:t>
            </a:r>
            <a:r>
              <a:rPr lang="en-US" altLang="ja-JP" sz="2800" b="1" dirty="0" smtClean="0">
                <a:effectLst>
                  <a:outerShdw blurRad="38100" dist="38100" dir="2700000" algn="tl">
                    <a:srgbClr val="DDDDDD"/>
                  </a:outerShdw>
                </a:effectLst>
                <a:latin typeface="Arial" charset="0"/>
              </a:rPr>
              <a:t>    7TeV+7TeV  </a:t>
            </a:r>
            <a:r>
              <a:rPr lang="en-US" altLang="ja-JP" sz="2800"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10</a:t>
            </a:r>
            <a:r>
              <a:rPr lang="en-US" altLang="ja-JP" sz="2800" b="1" baseline="30000" dirty="0">
                <a:effectLst>
                  <a:outerShdw blurRad="38100" dist="38100" dir="2700000" algn="tl">
                    <a:srgbClr val="DDDDDD"/>
                  </a:outerShdw>
                </a:effectLst>
                <a:latin typeface="Arial" charset="0"/>
              </a:rPr>
              <a:t>17</a:t>
            </a:r>
            <a:r>
              <a:rPr lang="en-US" altLang="ja-JP" sz="2800" b="1" dirty="0">
                <a:effectLst>
                  <a:outerShdw blurRad="38100" dist="38100" dir="2700000" algn="tl">
                    <a:srgbClr val="DDDDDD"/>
                  </a:outerShdw>
                </a:effectLst>
                <a:latin typeface="Arial" charset="0"/>
              </a:rPr>
              <a:t>eV</a:t>
            </a:r>
          </a:p>
          <a:p>
            <a:pPr>
              <a:lnSpc>
                <a:spcPct val="90000"/>
              </a:lnSpc>
            </a:pP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b="1" dirty="0" err="1">
                <a:effectLst>
                  <a:outerShdw blurRad="38100" dist="38100" dir="2700000" algn="tl">
                    <a:srgbClr val="DDDDDD"/>
                  </a:outerShdw>
                </a:effectLst>
                <a:latin typeface="Arial" charset="0"/>
              </a:rPr>
              <a:t>pp</a:t>
            </a:r>
            <a:r>
              <a:rPr lang="ja-JP" altLang="en-US" sz="2800" dirty="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3.5TeV+3.5TeV </a:t>
            </a: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2.6x10</a:t>
            </a:r>
            <a:r>
              <a:rPr lang="en-US" altLang="ja-JP" sz="2800" b="1" baseline="30000" dirty="0">
                <a:effectLst>
                  <a:outerShdw blurRad="38100" dist="38100" dir="2700000" algn="tl">
                    <a:srgbClr val="DDDDDD"/>
                  </a:outerShdw>
                </a:effectLst>
                <a:latin typeface="Arial" charset="0"/>
              </a:rPr>
              <a:t>16</a:t>
            </a:r>
            <a:r>
              <a:rPr lang="en-US" altLang="ja-JP" sz="2800" b="1" dirty="0">
                <a:effectLst>
                  <a:outerShdw blurRad="38100" dist="38100" dir="2700000" algn="tl">
                    <a:srgbClr val="DDDDDD"/>
                  </a:outerShdw>
                </a:effectLst>
                <a:latin typeface="Arial" charset="0"/>
              </a:rPr>
              <a:t>eV</a:t>
            </a:r>
          </a:p>
          <a:p>
            <a:pPr>
              <a:lnSpc>
                <a:spcPct val="90000"/>
              </a:lnSpc>
            </a:pPr>
            <a:r>
              <a:rPr lang="en-US" altLang="ja-JP" sz="2800" b="1" dirty="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pp</a:t>
            </a:r>
            <a:r>
              <a:rPr lang="en-US" altLang="ja-JP" sz="2800" b="1" dirty="0" smtClean="0">
                <a:effectLst>
                  <a:outerShdw blurRad="38100" dist="38100" dir="2700000" algn="tl">
                    <a:srgbClr val="DDDDDD"/>
                  </a:outerShdw>
                </a:effectLst>
                <a:latin typeface="Arial" charset="0"/>
              </a:rPr>
              <a:t> 450GeV</a:t>
            </a:r>
            <a:r>
              <a:rPr lang="en-US" altLang="ja-JP" sz="2800" b="1" dirty="0">
                <a:effectLst>
                  <a:outerShdw blurRad="38100" dist="38100" dir="2700000" algn="tl">
                    <a:srgbClr val="DDDDDD"/>
                  </a:outerShdw>
                </a:effectLst>
                <a:latin typeface="Arial" charset="0"/>
              </a:rPr>
              <a:t>+450GeV </a:t>
            </a:r>
            <a:r>
              <a:rPr lang="en-US" altLang="ja-JP" sz="2800" b="1"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2x10</a:t>
            </a:r>
            <a:r>
              <a:rPr lang="en-US" altLang="ja-JP" sz="2800" b="1" baseline="30000" dirty="0">
                <a:effectLst>
                  <a:outerShdw blurRad="38100" dist="38100" dir="2700000" algn="tl">
                    <a:srgbClr val="DDDDDD"/>
                  </a:outerShdw>
                </a:effectLst>
                <a:latin typeface="Arial" charset="0"/>
              </a:rPr>
              <a:t>14</a:t>
            </a:r>
            <a:r>
              <a:rPr lang="en-US" altLang="ja-JP" sz="2800" b="1" dirty="0">
                <a:effectLst>
                  <a:outerShdw blurRad="38100" dist="38100" dir="2700000" algn="tl">
                    <a:srgbClr val="DDDDDD"/>
                  </a:outerShdw>
                </a:effectLst>
                <a:latin typeface="Arial" charset="0"/>
              </a:rPr>
              <a:t>eV</a:t>
            </a:r>
          </a:p>
          <a:p>
            <a:endParaRPr lang="en-US" altLang="ja-JP" sz="3200" b="1" dirty="0">
              <a:effectLst>
                <a:outerShdw blurRad="38100" dist="38100" dir="2700000" algn="tl">
                  <a:srgbClr val="DDDDDD"/>
                </a:outerShdw>
              </a:effectLst>
              <a:latin typeface="Arial" charset="0"/>
            </a:endParaRPr>
          </a:p>
          <a:p>
            <a:endParaRPr lang="en-US" altLang="ja-JP" sz="3200" b="1" dirty="0">
              <a:effectLst>
                <a:outerShdw blurRad="38100" dist="38100" dir="2700000" algn="tl">
                  <a:srgbClr val="DDDDDD"/>
                </a:outerShdw>
              </a:effectLst>
              <a:latin typeface="Arial" charset="0"/>
            </a:endParaRPr>
          </a:p>
        </p:txBody>
      </p:sp>
      <p:sp>
        <p:nvSpPr>
          <p:cNvPr id="50185" name="Text Box 9"/>
          <p:cNvSpPr txBox="1">
            <a:spLocks noChangeArrowheads="1"/>
          </p:cNvSpPr>
          <p:nvPr/>
        </p:nvSpPr>
        <p:spPr bwMode="auto">
          <a:xfrm>
            <a:off x="7380312" y="836712"/>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800" b="1" dirty="0" smtClean="0"/>
              <a:t>2014-</a:t>
            </a:r>
            <a:endParaRPr lang="en-US" altLang="ja-JP" sz="2800" b="1" dirty="0"/>
          </a:p>
        </p:txBody>
      </p:sp>
      <p:sp>
        <p:nvSpPr>
          <p:cNvPr id="50191" name="Text Box 15"/>
          <p:cNvSpPr txBox="1">
            <a:spLocks noChangeArrowheads="1"/>
          </p:cNvSpPr>
          <p:nvPr/>
        </p:nvSpPr>
        <p:spPr bwMode="auto">
          <a:xfrm>
            <a:off x="1367136" y="5805264"/>
            <a:ext cx="20129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dirty="0">
                <a:solidFill>
                  <a:srgbClr val="FF0000"/>
                </a:solidFill>
              </a:rPr>
              <a:t>ATLAS/LHCf</a:t>
            </a:r>
          </a:p>
        </p:txBody>
      </p:sp>
      <p:sp>
        <p:nvSpPr>
          <p:cNvPr id="50192" name="Text Box 16"/>
          <p:cNvSpPr txBox="1">
            <a:spLocks noChangeArrowheads="1"/>
          </p:cNvSpPr>
          <p:nvPr/>
        </p:nvSpPr>
        <p:spPr bwMode="auto">
          <a:xfrm>
            <a:off x="3730204" y="5517232"/>
            <a:ext cx="2003573"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smtClean="0">
                <a:solidFill>
                  <a:srgbClr val="FF0000"/>
                </a:solidFill>
              </a:rPr>
              <a:t>LHCb/</a:t>
            </a:r>
            <a:r>
              <a:rPr lang="en-US" altLang="ja-JP" b="1" dirty="0" err="1">
                <a:solidFill>
                  <a:srgbClr val="FF0000"/>
                </a:solidFill>
              </a:rPr>
              <a:t>MoEDAL</a:t>
            </a:r>
            <a:r>
              <a:rPr lang="en-US" altLang="ja-JP" b="1" dirty="0">
                <a:solidFill>
                  <a:srgbClr val="FF0000"/>
                </a:solidFill>
              </a:rPr>
              <a:t> </a:t>
            </a:r>
          </a:p>
          <a:p>
            <a:endParaRPr lang="en-US" altLang="ja-JP" b="1" dirty="0">
              <a:solidFill>
                <a:srgbClr val="FF0000"/>
              </a:solidFill>
            </a:endParaRPr>
          </a:p>
        </p:txBody>
      </p:sp>
      <p:sp>
        <p:nvSpPr>
          <p:cNvPr id="50193" name="Text Box 17"/>
          <p:cNvSpPr txBox="1">
            <a:spLocks noChangeArrowheads="1"/>
          </p:cNvSpPr>
          <p:nvPr/>
        </p:nvSpPr>
        <p:spPr bwMode="auto">
          <a:xfrm>
            <a:off x="2591272" y="3356992"/>
            <a:ext cx="1708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a:solidFill>
                  <a:srgbClr val="FF0000"/>
                </a:solidFill>
              </a:rPr>
              <a:t>CMS/TOTEM</a:t>
            </a:r>
          </a:p>
        </p:txBody>
      </p:sp>
      <p:sp>
        <p:nvSpPr>
          <p:cNvPr id="50194" name="Text Box 18"/>
          <p:cNvSpPr txBox="1">
            <a:spLocks noChangeArrowheads="1"/>
          </p:cNvSpPr>
          <p:nvPr/>
        </p:nvSpPr>
        <p:spPr bwMode="auto">
          <a:xfrm>
            <a:off x="287016" y="5085184"/>
            <a:ext cx="947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a:solidFill>
                  <a:srgbClr val="FF0000"/>
                </a:solidFill>
              </a:rPr>
              <a:t>ALICE</a:t>
            </a:r>
          </a:p>
        </p:txBody>
      </p:sp>
      <p:sp>
        <p:nvSpPr>
          <p:cNvPr id="16" name="Text Box 25"/>
          <p:cNvSpPr txBox="1">
            <a:spLocks noChangeArrowheads="1"/>
          </p:cNvSpPr>
          <p:nvPr/>
        </p:nvSpPr>
        <p:spPr bwMode="auto">
          <a:xfrm>
            <a:off x="4788024" y="2420888"/>
            <a:ext cx="4152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u="sng" dirty="0">
                <a:latin typeface="Arial Black" charset="0"/>
              </a:rPr>
              <a:t>Key parameters </a:t>
            </a:r>
          </a:p>
          <a:p>
            <a:r>
              <a:rPr lang="en-US" altLang="ja-JP" u="sng" dirty="0">
                <a:latin typeface="Arial Black" charset="0"/>
              </a:rPr>
              <a:t>for air shower developments</a:t>
            </a:r>
          </a:p>
        </p:txBody>
      </p:sp>
      <p:sp>
        <p:nvSpPr>
          <p:cNvPr id="17" name="Rectangle 26"/>
          <p:cNvSpPr txBox="1">
            <a:spLocks noChangeArrowheads="1"/>
          </p:cNvSpPr>
          <p:nvPr/>
        </p:nvSpPr>
        <p:spPr bwMode="auto">
          <a:xfrm>
            <a:off x="4960168" y="3068960"/>
            <a:ext cx="472440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00090"/>
              </a:buClr>
              <a:buSzPct val="66000"/>
              <a:buFont typeface="Wingdings" charset="0"/>
              <a:buChar char="q"/>
              <a:defRPr sz="2400" kern="1200">
                <a:solidFill>
                  <a:srgbClr val="000090"/>
                </a:solidFill>
                <a:latin typeface="Arial"/>
                <a:ea typeface="ＭＳ Ｐゴシック" charset="0"/>
                <a:cs typeface="Arial"/>
              </a:defRPr>
            </a:lvl1pPr>
            <a:lvl2pPr marL="576263" indent="-273050" algn="l" rtl="0" eaLnBrk="1" fontAlgn="base" hangingPunct="1">
              <a:spcBef>
                <a:spcPct val="20000"/>
              </a:spcBef>
              <a:spcAft>
                <a:spcPct val="0"/>
              </a:spcAft>
              <a:buClr>
                <a:srgbClr val="000090"/>
              </a:buClr>
              <a:buSzPct val="110000"/>
              <a:buFont typeface="Courier New" charset="0"/>
              <a:buChar char="o"/>
              <a:defRPr sz="2200" kern="1200">
                <a:solidFill>
                  <a:srgbClr val="000090"/>
                </a:solidFill>
                <a:latin typeface="Arial"/>
                <a:ea typeface="ＭＳ Ｐゴシック" charset="0"/>
                <a:cs typeface="Arial"/>
              </a:defRPr>
            </a:lvl2pPr>
            <a:lvl3pPr marL="855663" indent="-228600" algn="l" rtl="0" eaLnBrk="1" fontAlgn="base" hangingPunct="1">
              <a:spcBef>
                <a:spcPct val="20000"/>
              </a:spcBef>
              <a:spcAft>
                <a:spcPct val="0"/>
              </a:spcAft>
              <a:buClr>
                <a:schemeClr val="tx2"/>
              </a:buClr>
              <a:buSzPct val="60000"/>
              <a:buFont typeface="Wingdings" charset="2"/>
              <a:buChar char="u"/>
              <a:defRPr sz="2000" kern="1200">
                <a:solidFill>
                  <a:srgbClr val="000090"/>
                </a:solidFill>
                <a:latin typeface="Arial"/>
                <a:ea typeface="ＭＳ Ｐゴシック" charset="0"/>
                <a:cs typeface="Arial"/>
              </a:defRPr>
            </a:lvl3pPr>
            <a:lvl4pPr marL="1143000" indent="-228600" algn="l" rtl="0" eaLnBrk="1" fontAlgn="base" hangingPunct="1">
              <a:spcBef>
                <a:spcPct val="20000"/>
              </a:spcBef>
              <a:spcAft>
                <a:spcPct val="0"/>
              </a:spcAft>
              <a:buClr>
                <a:schemeClr val="tx2"/>
              </a:buClr>
              <a:buSzPct val="100000"/>
              <a:buFont typeface="Wingdings" charset="2"/>
              <a:buChar char="§"/>
              <a:defRPr kern="1200">
                <a:solidFill>
                  <a:srgbClr val="000090"/>
                </a:solidFill>
                <a:latin typeface="Arial"/>
                <a:ea typeface="ＭＳ Ｐゴシック" charset="0"/>
                <a:cs typeface="Arial"/>
              </a:defRPr>
            </a:lvl4pPr>
            <a:lvl5pPr marL="1462088" indent="-228600" algn="l" rtl="0" eaLnBrk="1" fontAlgn="base" hangingPunct="1">
              <a:spcBef>
                <a:spcPct val="20000"/>
              </a:spcBef>
              <a:spcAft>
                <a:spcPct val="0"/>
              </a:spcAft>
              <a:buClr>
                <a:schemeClr val="accent1"/>
              </a:buClr>
              <a:buSzPct val="100000"/>
              <a:buFont typeface="Symbol" charset="0"/>
              <a:buChar char=""/>
              <a:defRPr sz="1600" kern="1200">
                <a:solidFill>
                  <a:srgbClr val="000090"/>
                </a:solidFill>
                <a:latin typeface="Arial"/>
                <a:ea typeface="ＭＳ Ｐゴシック" charset="0"/>
                <a:cs typeface="Arial"/>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altLang="ja-JP" sz="1800" dirty="0" smtClean="0">
                <a:latin typeface="Arial Black" charset="0"/>
              </a:rPr>
              <a:t>Total cross section</a:t>
            </a:r>
            <a:br>
              <a:rPr lang="en-US" altLang="ja-JP" sz="1800" dirty="0" smtClean="0">
                <a:latin typeface="Arial Black" charset="0"/>
              </a:rPr>
            </a:br>
            <a:r>
              <a:rPr lang="en-US" altLang="ja-JP" sz="1800" dirty="0" smtClean="0">
                <a:latin typeface="Arial Black" charset="0"/>
              </a:rPr>
              <a:t>    </a:t>
            </a:r>
            <a:r>
              <a:rPr lang="en-US" altLang="ja-JP" sz="2000" dirty="0" smtClean="0">
                <a:latin typeface="Arial Black" charset="0"/>
                <a:cs typeface="Arial" charset="0"/>
              </a:rPr>
              <a:t>↔</a:t>
            </a:r>
            <a:r>
              <a:rPr lang="en-US" altLang="ja-JP" sz="1800" dirty="0" smtClean="0">
                <a:latin typeface="Arial Black" charset="0"/>
                <a:cs typeface="Arial" charset="0"/>
              </a:rPr>
              <a:t> TOTEM, ATLAS, CMS</a:t>
            </a:r>
            <a:endParaRPr lang="en-US" altLang="ja-JP" sz="1600" dirty="0" smtClean="0">
              <a:latin typeface="Arial Black" charset="0"/>
            </a:endParaRPr>
          </a:p>
          <a:p>
            <a:r>
              <a:rPr lang="en-US" altLang="ja-JP" sz="1800" dirty="0" smtClean="0">
                <a:latin typeface="Arial Black" charset="0"/>
              </a:rPr>
              <a:t>Multiplicity  </a:t>
            </a:r>
            <a:br>
              <a:rPr lang="en-US" altLang="ja-JP" sz="1800" dirty="0" smtClean="0">
                <a:latin typeface="Arial Black" charset="0"/>
              </a:rPr>
            </a:br>
            <a:r>
              <a:rPr lang="en-US" altLang="ja-JP" sz="1800" dirty="0" smtClean="0">
                <a:latin typeface="Arial Black" charset="0"/>
              </a:rPr>
              <a:t>    </a:t>
            </a:r>
            <a:r>
              <a:rPr lang="en-US" altLang="ja-JP" sz="2000" dirty="0" smtClean="0">
                <a:latin typeface="Arial Black" charset="0"/>
                <a:cs typeface="Arial" charset="0"/>
              </a:rPr>
              <a:t>↔ </a:t>
            </a:r>
            <a:r>
              <a:rPr lang="en-US" altLang="ja-JP" sz="1800" dirty="0" smtClean="0">
                <a:latin typeface="Arial Black" charset="0"/>
                <a:cs typeface="Arial" charset="0"/>
              </a:rPr>
              <a:t>Central detectors</a:t>
            </a:r>
            <a:endParaRPr lang="en-US" altLang="ja-JP" sz="1600" dirty="0" smtClean="0">
              <a:latin typeface="Arial Black" charset="0"/>
            </a:endParaRPr>
          </a:p>
          <a:p>
            <a:r>
              <a:rPr lang="en-US" altLang="ja-JP" sz="1800" dirty="0" smtClean="0">
                <a:latin typeface="Arial Black" charset="0"/>
              </a:rPr>
              <a:t>Inelasticity/Secondary spectra</a:t>
            </a:r>
            <a:br>
              <a:rPr lang="en-US" altLang="ja-JP" sz="1800" dirty="0" smtClean="0">
                <a:latin typeface="Arial Black" charset="0"/>
              </a:rPr>
            </a:br>
            <a:r>
              <a:rPr lang="en-US" altLang="ja-JP" sz="1800" dirty="0" smtClean="0">
                <a:latin typeface="Arial Black" charset="0"/>
              </a:rPr>
              <a:t>    </a:t>
            </a:r>
            <a:r>
              <a:rPr lang="en-US" altLang="ja-JP" sz="2000" b="1" dirty="0" smtClean="0">
                <a:latin typeface="Arial Black" charset="0"/>
                <a:cs typeface="Arial" charset="0"/>
              </a:rPr>
              <a:t>↔</a:t>
            </a:r>
            <a:r>
              <a:rPr lang="en-US" altLang="ja-JP" sz="2000" dirty="0" smtClean="0">
                <a:latin typeface="Arial Black" charset="0"/>
                <a:cs typeface="Arial" charset="0"/>
              </a:rPr>
              <a:t> </a:t>
            </a:r>
            <a:r>
              <a:rPr lang="en-US" altLang="ja-JP" sz="1800" dirty="0" smtClean="0">
                <a:latin typeface="Arial Black" charset="0"/>
                <a:cs typeface="Arial" charset="0"/>
              </a:rPr>
              <a:t>Forward calorimeters</a:t>
            </a:r>
            <a:r>
              <a:rPr lang="en-US" altLang="ja-JP" sz="2000" dirty="0" smtClean="0">
                <a:latin typeface="Arial Black" charset="0"/>
                <a:cs typeface="Arial" charset="0"/>
              </a:rPr>
              <a:t> </a:t>
            </a:r>
            <a:br>
              <a:rPr lang="en-US" altLang="ja-JP" sz="2000" dirty="0" smtClean="0">
                <a:latin typeface="Arial Black" charset="0"/>
                <a:cs typeface="Arial" charset="0"/>
              </a:rPr>
            </a:br>
            <a:r>
              <a:rPr lang="en-US" altLang="ja-JP" sz="2000" dirty="0" smtClean="0">
                <a:latin typeface="Arial Black" charset="0"/>
                <a:cs typeface="Arial" charset="0"/>
              </a:rPr>
              <a:t>       </a:t>
            </a:r>
            <a:r>
              <a:rPr lang="en-US" altLang="ja-JP" dirty="0" smtClean="0">
                <a:solidFill>
                  <a:srgbClr val="FF3300"/>
                </a:solidFill>
                <a:latin typeface="Arial Black" charset="0"/>
                <a:cs typeface="Arial" charset="0"/>
              </a:rPr>
              <a:t>LHCf</a:t>
            </a:r>
            <a:r>
              <a:rPr lang="en-US" altLang="ja-JP" sz="1800" dirty="0" smtClean="0">
                <a:latin typeface="Arial Black" charset="0"/>
                <a:cs typeface="Arial" charset="0"/>
              </a:rPr>
              <a:t>, ZDCs </a:t>
            </a:r>
            <a:endParaRPr lang="en-US" altLang="ja-JP" sz="1800" dirty="0">
              <a:latin typeface="Arial Black" charset="0"/>
            </a:endParaRPr>
          </a:p>
        </p:txBody>
      </p:sp>
    </p:spTree>
    <p:extLst>
      <p:ext uri="{BB962C8B-B14F-4D97-AF65-F5344CB8AC3E}">
        <p14:creationId xmlns:p14="http://schemas.microsoft.com/office/powerpoint/2010/main" val="389756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8" name="Group 4"/>
          <p:cNvGrpSpPr>
            <a:grpSpLocks/>
          </p:cNvGrpSpPr>
          <p:nvPr/>
        </p:nvGrpSpPr>
        <p:grpSpPr bwMode="auto">
          <a:xfrm>
            <a:off x="2564383" y="1274763"/>
            <a:ext cx="6491287" cy="2868612"/>
            <a:chOff x="1488" y="2513"/>
            <a:chExt cx="4089" cy="1807"/>
          </a:xfrm>
        </p:grpSpPr>
        <p:pic>
          <p:nvPicPr>
            <p:cNvPr id="10260" name="Picture 5" descr="gas_dist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88" y="2513"/>
              <a:ext cx="4089"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Text Box 6"/>
            <p:cNvSpPr txBox="1">
              <a:spLocks noChangeArrowheads="1"/>
            </p:cNvSpPr>
            <p:nvPr/>
          </p:nvSpPr>
          <p:spPr bwMode="auto">
            <a:xfrm>
              <a:off x="4224" y="2544"/>
              <a:ext cx="10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3200">
                  <a:solidFill>
                    <a:prstClr val="black"/>
                  </a:solidFill>
                  <a:latin typeface="Arial Black" pitchFamily="34" charset="0"/>
                </a:rPr>
                <a:t>ATLAS</a:t>
              </a:r>
            </a:p>
          </p:txBody>
        </p:sp>
      </p:grpSp>
      <p:sp>
        <p:nvSpPr>
          <p:cNvPr id="10242" name="Rectangle 2"/>
          <p:cNvSpPr>
            <a:spLocks noGrp="1" noChangeArrowheads="1"/>
          </p:cNvSpPr>
          <p:nvPr>
            <p:ph type="title"/>
          </p:nvPr>
        </p:nvSpPr>
        <p:spPr>
          <a:xfrm>
            <a:off x="457200" y="71438"/>
            <a:ext cx="8229600" cy="796925"/>
          </a:xfrm>
        </p:spPr>
        <p:txBody>
          <a:bodyPr/>
          <a:lstStyle/>
          <a:p>
            <a:pPr eaLnBrk="1" hangingPunct="1"/>
            <a:r>
              <a:rPr lang="en-US" altLang="ja-JP" sz="3600" b="1" dirty="0" smtClean="0">
                <a:solidFill>
                  <a:schemeClr val="bg1"/>
                </a:solidFill>
              </a:rPr>
              <a:t>The LHCf experiment</a:t>
            </a:r>
          </a:p>
        </p:txBody>
      </p:sp>
      <p:sp>
        <p:nvSpPr>
          <p:cNvPr id="10243" name="Rectangle 18"/>
          <p:cNvSpPr>
            <a:spLocks noChangeArrowheads="1"/>
          </p:cNvSpPr>
          <p:nvPr/>
        </p:nvSpPr>
        <p:spPr bwMode="auto">
          <a:xfrm>
            <a:off x="990600" y="4876800"/>
            <a:ext cx="3886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a:solidFill>
                <a:prstClr val="black"/>
              </a:solidFill>
            </a:endParaRPr>
          </a:p>
        </p:txBody>
      </p:sp>
      <p:grpSp>
        <p:nvGrpSpPr>
          <p:cNvPr id="10245" name="Group 36"/>
          <p:cNvGrpSpPr>
            <a:grpSpLocks/>
          </p:cNvGrpSpPr>
          <p:nvPr/>
        </p:nvGrpSpPr>
        <p:grpSpPr bwMode="auto">
          <a:xfrm>
            <a:off x="304800" y="3886200"/>
            <a:ext cx="2590800" cy="2971800"/>
            <a:chOff x="144" y="2352"/>
            <a:chExt cx="1477" cy="1968"/>
          </a:xfrm>
        </p:grpSpPr>
        <p:pic>
          <p:nvPicPr>
            <p:cNvPr id="10262" name="Picture 37" descr="tan_assembling_photo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 y="2352"/>
              <a:ext cx="147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38"/>
            <p:cNvSpPr txBox="1">
              <a:spLocks noChangeArrowheads="1"/>
            </p:cNvSpPr>
            <p:nvPr/>
          </p:nvSpPr>
          <p:spPr bwMode="auto">
            <a:xfrm>
              <a:off x="528" y="3792"/>
              <a:ext cx="77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3200" b="1">
                  <a:solidFill>
                    <a:prstClr val="black"/>
                  </a:solidFill>
                  <a:latin typeface="Calibri" pitchFamily="34" charset="0"/>
                </a:rPr>
                <a:t>96mm</a:t>
              </a:r>
            </a:p>
          </p:txBody>
        </p:sp>
        <p:sp>
          <p:nvSpPr>
            <p:cNvPr id="10264" name="Line 39"/>
            <p:cNvSpPr>
              <a:spLocks noChangeShapeType="1"/>
            </p:cNvSpPr>
            <p:nvPr/>
          </p:nvSpPr>
          <p:spPr bwMode="auto">
            <a:xfrm>
              <a:off x="768" y="3744"/>
              <a:ext cx="288" cy="1"/>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grpSp>
      <p:sp>
        <p:nvSpPr>
          <p:cNvPr id="10246" name="Text Box 40"/>
          <p:cNvSpPr txBox="1">
            <a:spLocks noChangeArrowheads="1"/>
          </p:cNvSpPr>
          <p:nvPr/>
        </p:nvSpPr>
        <p:spPr bwMode="auto">
          <a:xfrm>
            <a:off x="3184525" y="52546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endParaRPr lang="ja-JP" altLang="ja-JP">
              <a:solidFill>
                <a:prstClr val="black"/>
              </a:solidFill>
              <a:latin typeface="Calibri" pitchFamily="34" charset="0"/>
            </a:endParaRPr>
          </a:p>
        </p:txBody>
      </p:sp>
      <p:sp>
        <p:nvSpPr>
          <p:cNvPr id="10247" name="Text Box 41"/>
          <p:cNvSpPr txBox="1">
            <a:spLocks noChangeArrowheads="1"/>
          </p:cNvSpPr>
          <p:nvPr/>
        </p:nvSpPr>
        <p:spPr bwMode="auto">
          <a:xfrm>
            <a:off x="2971800" y="5805264"/>
            <a:ext cx="5802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dirty="0">
                <a:solidFill>
                  <a:prstClr val="black"/>
                </a:solidFill>
                <a:latin typeface="Calibri" pitchFamily="34" charset="0"/>
              </a:rPr>
              <a:t>TAN -Neutral Particle Absorber-</a:t>
            </a:r>
          </a:p>
          <a:p>
            <a:pPr eaLnBrk="1" fontAlgn="base" hangingPunct="1">
              <a:spcBef>
                <a:spcPct val="0"/>
              </a:spcBef>
              <a:spcAft>
                <a:spcPct val="0"/>
              </a:spcAft>
            </a:pPr>
            <a:r>
              <a:rPr lang="en-US" altLang="ja-JP" dirty="0">
                <a:solidFill>
                  <a:prstClr val="black"/>
                </a:solidFill>
                <a:latin typeface="Calibri" pitchFamily="34" charset="0"/>
              </a:rPr>
              <a:t>     transition from one common beam pipe to two pipes</a:t>
            </a:r>
            <a:endParaRPr lang="ja-JP" altLang="en-US" dirty="0">
              <a:solidFill>
                <a:prstClr val="black"/>
              </a:solidFill>
              <a:latin typeface="Calibri" pitchFamily="34" charset="0"/>
            </a:endParaRPr>
          </a:p>
          <a:p>
            <a:pPr eaLnBrk="1" fontAlgn="base" hangingPunct="1">
              <a:spcBef>
                <a:spcPct val="0"/>
              </a:spcBef>
              <a:spcAft>
                <a:spcPct val="0"/>
              </a:spcAft>
            </a:pPr>
            <a:r>
              <a:rPr lang="ja-JP" altLang="en-US" dirty="0">
                <a:solidFill>
                  <a:prstClr val="black"/>
                </a:solidFill>
                <a:latin typeface="Calibri" pitchFamily="34" charset="0"/>
              </a:rPr>
              <a:t>　　</a:t>
            </a:r>
            <a:r>
              <a:rPr lang="en-US" altLang="ja-JP" dirty="0">
                <a:solidFill>
                  <a:prstClr val="black"/>
                </a:solidFill>
                <a:latin typeface="Calibri" pitchFamily="34" charset="0"/>
              </a:rPr>
              <a:t>Slot : 100mm(w) x 607mm(H) x 1000mm(T)  </a:t>
            </a:r>
          </a:p>
        </p:txBody>
      </p:sp>
      <p:sp>
        <p:nvSpPr>
          <p:cNvPr id="10249" name="Line 7"/>
          <p:cNvSpPr>
            <a:spLocks noChangeShapeType="1"/>
          </p:cNvSpPr>
          <p:nvPr/>
        </p:nvSpPr>
        <p:spPr bwMode="auto">
          <a:xfrm>
            <a:off x="2267744" y="2646363"/>
            <a:ext cx="5257800" cy="10668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10250" name="Text Box 8"/>
          <p:cNvSpPr txBox="1">
            <a:spLocks noChangeArrowheads="1"/>
          </p:cNvSpPr>
          <p:nvPr/>
        </p:nvSpPr>
        <p:spPr bwMode="auto">
          <a:xfrm>
            <a:off x="4858544" y="2798763"/>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a:solidFill>
                  <a:prstClr val="black"/>
                </a:solidFill>
                <a:latin typeface="Calibri" pitchFamily="34" charset="0"/>
              </a:rPr>
              <a:t>140m</a:t>
            </a:r>
          </a:p>
        </p:txBody>
      </p:sp>
      <p:grpSp>
        <p:nvGrpSpPr>
          <p:cNvPr id="10251" name="Group 10"/>
          <p:cNvGrpSpPr>
            <a:grpSpLocks/>
          </p:cNvGrpSpPr>
          <p:nvPr/>
        </p:nvGrpSpPr>
        <p:grpSpPr bwMode="auto">
          <a:xfrm>
            <a:off x="2773288" y="1340768"/>
            <a:ext cx="2590800" cy="457200"/>
            <a:chOff x="1680" y="2448"/>
            <a:chExt cx="1632" cy="288"/>
          </a:xfrm>
        </p:grpSpPr>
        <p:sp>
          <p:nvSpPr>
            <p:cNvPr id="10258" name="Line 11"/>
            <p:cNvSpPr>
              <a:spLocks noChangeShapeType="1"/>
            </p:cNvSpPr>
            <p:nvPr/>
          </p:nvSpPr>
          <p:spPr bwMode="auto">
            <a:xfrm flipH="1">
              <a:off x="1680" y="2448"/>
              <a:ext cx="384" cy="2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10259" name="Line 12"/>
            <p:cNvSpPr>
              <a:spLocks noChangeShapeType="1"/>
            </p:cNvSpPr>
            <p:nvPr/>
          </p:nvSpPr>
          <p:spPr bwMode="auto">
            <a:xfrm>
              <a:off x="2058" y="2460"/>
              <a:ext cx="12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grpSp>
      <p:sp>
        <p:nvSpPr>
          <p:cNvPr id="10252" name="Text Box 13"/>
          <p:cNvSpPr txBox="1">
            <a:spLocks noChangeArrowheads="1"/>
          </p:cNvSpPr>
          <p:nvPr/>
        </p:nvSpPr>
        <p:spPr bwMode="auto">
          <a:xfrm>
            <a:off x="3394869" y="836712"/>
            <a:ext cx="4481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800" dirty="0">
                <a:solidFill>
                  <a:prstClr val="black"/>
                </a:solidFill>
                <a:latin typeface="Arial Black" pitchFamily="34" charset="0"/>
              </a:rPr>
              <a:t>LHCf Detector(Arm#1)</a:t>
            </a:r>
          </a:p>
        </p:txBody>
      </p:sp>
      <p:sp>
        <p:nvSpPr>
          <p:cNvPr id="10253" name="Text Box 14"/>
          <p:cNvSpPr txBox="1">
            <a:spLocks noChangeArrowheads="1"/>
          </p:cNvSpPr>
          <p:nvPr/>
        </p:nvSpPr>
        <p:spPr bwMode="auto">
          <a:xfrm>
            <a:off x="142875" y="30273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a:solidFill>
                  <a:prstClr val="black"/>
                </a:solidFill>
                <a:latin typeface="Calibri" pitchFamily="34" charset="0"/>
              </a:rPr>
              <a:t>Two independent detectors at either side of IP1</a:t>
            </a:r>
            <a:r>
              <a:rPr lang="ja-JP" altLang="en-US" sz="2400">
                <a:solidFill>
                  <a:prstClr val="black"/>
                </a:solidFill>
                <a:latin typeface="Calibri" pitchFamily="34" charset="0"/>
              </a:rPr>
              <a:t>  </a:t>
            </a:r>
            <a:r>
              <a:rPr lang="en-US" altLang="ja-JP" sz="2400">
                <a:solidFill>
                  <a:prstClr val="black"/>
                </a:solidFill>
                <a:latin typeface="Calibri" pitchFamily="34" charset="0"/>
              </a:rPr>
              <a:t>( Arm#1, Arm#2 )</a:t>
            </a:r>
          </a:p>
        </p:txBody>
      </p:sp>
      <p:grpSp>
        <p:nvGrpSpPr>
          <p:cNvPr id="10254" name="Group 15"/>
          <p:cNvGrpSpPr>
            <a:grpSpLocks/>
          </p:cNvGrpSpPr>
          <p:nvPr/>
        </p:nvGrpSpPr>
        <p:grpSpPr bwMode="auto">
          <a:xfrm>
            <a:off x="2372519" y="1503363"/>
            <a:ext cx="733425" cy="733425"/>
            <a:chOff x="1008" y="672"/>
            <a:chExt cx="510" cy="510"/>
          </a:xfrm>
        </p:grpSpPr>
        <p:sp>
          <p:nvSpPr>
            <p:cNvPr id="10256" name="Rectangle 16"/>
            <p:cNvSpPr>
              <a:spLocks noChangeArrowheads="1"/>
            </p:cNvSpPr>
            <p:nvPr/>
          </p:nvSpPr>
          <p:spPr bwMode="auto">
            <a:xfrm>
              <a:off x="1056" y="720"/>
              <a:ext cx="408" cy="40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a:solidFill>
                  <a:prstClr val="black"/>
                </a:solidFill>
              </a:endParaRPr>
            </a:p>
          </p:txBody>
        </p:sp>
        <p:sp>
          <p:nvSpPr>
            <p:cNvPr id="10257" name="Rectangle 17"/>
            <p:cNvSpPr>
              <a:spLocks noChangeArrowheads="1"/>
            </p:cNvSpPr>
            <p:nvPr/>
          </p:nvSpPr>
          <p:spPr bwMode="auto">
            <a:xfrm>
              <a:off x="1008" y="672"/>
              <a:ext cx="510" cy="51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a:solidFill>
                  <a:prstClr val="black"/>
                </a:solidFill>
              </a:endParaRPr>
            </a:p>
          </p:txBody>
        </p:sp>
      </p:grpSp>
      <p:sp>
        <p:nvSpPr>
          <p:cNvPr id="10255" name="Line 42"/>
          <p:cNvSpPr>
            <a:spLocks noChangeShapeType="1"/>
          </p:cNvSpPr>
          <p:nvPr/>
        </p:nvSpPr>
        <p:spPr bwMode="auto">
          <a:xfrm flipH="1" flipV="1">
            <a:off x="7601744" y="3713163"/>
            <a:ext cx="1600200" cy="30480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2" name="スライド番号プレースホルダー 1"/>
          <p:cNvSpPr>
            <a:spLocks noGrp="1"/>
          </p:cNvSpPr>
          <p:nvPr>
            <p:ph type="sldNum" sz="quarter" idx="12"/>
          </p:nvPr>
        </p:nvSpPr>
        <p:spPr/>
        <p:txBody>
          <a:bodyPr/>
          <a:lstStyle/>
          <a:p>
            <a:pPr>
              <a:defRPr/>
            </a:pPr>
            <a:fld id="{7C68C355-BE26-462F-B3CD-37F67C8ED64F}" type="slidenum">
              <a:rPr lang="ja-JP" altLang="en-US" smtClean="0">
                <a:solidFill>
                  <a:prstClr val="black">
                    <a:tint val="75000"/>
                  </a:prstClr>
                </a:solidFill>
              </a:rPr>
              <a:pPr>
                <a:defRPr/>
              </a:pPr>
              <a:t>6</a:t>
            </a:fld>
            <a:endParaRPr lang="ja-JP" altLang="en-US">
              <a:solidFill>
                <a:prstClr val="black">
                  <a:tint val="75000"/>
                </a:prstClr>
              </a:solidFill>
            </a:endParaRPr>
          </a:p>
        </p:txBody>
      </p:sp>
      <p:sp>
        <p:nvSpPr>
          <p:cNvPr id="43" name="Line 14"/>
          <p:cNvSpPr>
            <a:spLocks noChangeShapeType="1"/>
          </p:cNvSpPr>
          <p:nvPr/>
        </p:nvSpPr>
        <p:spPr bwMode="auto">
          <a:xfrm>
            <a:off x="3659734" y="4167535"/>
            <a:ext cx="41127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15"/>
          <p:cNvSpPr>
            <a:spLocks noChangeShapeType="1"/>
          </p:cNvSpPr>
          <p:nvPr/>
        </p:nvSpPr>
        <p:spPr bwMode="auto">
          <a:xfrm>
            <a:off x="3659734" y="5839153"/>
            <a:ext cx="41127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Freeform 23"/>
          <p:cNvSpPr>
            <a:spLocks/>
          </p:cNvSpPr>
          <p:nvPr/>
        </p:nvSpPr>
        <p:spPr bwMode="auto">
          <a:xfrm>
            <a:off x="3659734" y="4712041"/>
            <a:ext cx="928576" cy="681030"/>
          </a:xfrm>
          <a:custGeom>
            <a:avLst/>
            <a:gdLst>
              <a:gd name="T0" fmla="*/ 0 w 1270"/>
              <a:gd name="T1" fmla="*/ 0 h 454"/>
              <a:gd name="T2" fmla="*/ 2147483647 w 1270"/>
              <a:gd name="T3" fmla="*/ 0 h 454"/>
              <a:gd name="T4" fmla="*/ 2147483647 w 1270"/>
              <a:gd name="T5" fmla="*/ 2147483647 h 454"/>
              <a:gd name="T6" fmla="*/ 0 w 1270"/>
              <a:gd name="T7" fmla="*/ 2147483647 h 454"/>
              <a:gd name="T8" fmla="*/ 0 60000 65536"/>
              <a:gd name="T9" fmla="*/ 0 60000 65536"/>
              <a:gd name="T10" fmla="*/ 0 60000 65536"/>
              <a:gd name="T11" fmla="*/ 0 60000 65536"/>
              <a:gd name="T12" fmla="*/ 0 w 1270"/>
              <a:gd name="T13" fmla="*/ 0 h 454"/>
              <a:gd name="T14" fmla="*/ 1270 w 1270"/>
              <a:gd name="T15" fmla="*/ 454 h 454"/>
            </a:gdLst>
            <a:ahLst/>
            <a:cxnLst>
              <a:cxn ang="T8">
                <a:pos x="T0" y="T1"/>
              </a:cxn>
              <a:cxn ang="T9">
                <a:pos x="T2" y="T3"/>
              </a:cxn>
              <a:cxn ang="T10">
                <a:pos x="T4" y="T5"/>
              </a:cxn>
              <a:cxn ang="T11">
                <a:pos x="T6" y="T7"/>
              </a:cxn>
            </a:cxnLst>
            <a:rect l="T12" t="T13" r="T14" b="T15"/>
            <a:pathLst>
              <a:path w="1270" h="454">
                <a:moveTo>
                  <a:pt x="0" y="0"/>
                </a:moveTo>
                <a:lnTo>
                  <a:pt x="1270" y="0"/>
                </a:lnTo>
                <a:lnTo>
                  <a:pt x="1270" y="454"/>
                </a:lnTo>
                <a:lnTo>
                  <a:pt x="0" y="454"/>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kumimoji="0" lang="en-GB" altLang="ja-JP">
              <a:latin typeface="Rockwell" pitchFamily="18" charset="0"/>
              <a:cs typeface="Arial" pitchFamily="34" charset="0"/>
            </a:endParaRPr>
          </a:p>
        </p:txBody>
      </p:sp>
      <p:sp>
        <p:nvSpPr>
          <p:cNvPr id="46" name="Line 11"/>
          <p:cNvSpPr>
            <a:spLocks noChangeShapeType="1"/>
          </p:cNvSpPr>
          <p:nvPr/>
        </p:nvSpPr>
        <p:spPr bwMode="auto">
          <a:xfrm flipH="1" flipV="1">
            <a:off x="4821644" y="4291359"/>
            <a:ext cx="2055565" cy="730242"/>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 name="Line 12"/>
          <p:cNvSpPr>
            <a:spLocks noChangeShapeType="1"/>
          </p:cNvSpPr>
          <p:nvPr/>
        </p:nvSpPr>
        <p:spPr bwMode="auto">
          <a:xfrm flipH="1" flipV="1">
            <a:off x="5394663" y="4210396"/>
            <a:ext cx="1482546" cy="811204"/>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 name="Line 16"/>
          <p:cNvSpPr>
            <a:spLocks noChangeShapeType="1"/>
          </p:cNvSpPr>
          <p:nvPr/>
        </p:nvSpPr>
        <p:spPr bwMode="auto">
          <a:xfrm>
            <a:off x="4472436" y="4535831"/>
            <a:ext cx="2339693" cy="48577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17"/>
          <p:cNvSpPr>
            <a:spLocks noChangeShapeType="1"/>
          </p:cNvSpPr>
          <p:nvPr/>
        </p:nvSpPr>
        <p:spPr bwMode="auto">
          <a:xfrm>
            <a:off x="6812129" y="5021600"/>
            <a:ext cx="960322"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18"/>
          <p:cNvSpPr>
            <a:spLocks noChangeShapeType="1"/>
          </p:cNvSpPr>
          <p:nvPr/>
        </p:nvSpPr>
        <p:spPr bwMode="auto">
          <a:xfrm flipV="1">
            <a:off x="4654977" y="5021600"/>
            <a:ext cx="2157153" cy="565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AutoShape 19"/>
          <p:cNvSpPr>
            <a:spLocks noChangeArrowheads="1"/>
          </p:cNvSpPr>
          <p:nvPr/>
        </p:nvSpPr>
        <p:spPr bwMode="auto">
          <a:xfrm>
            <a:off x="7242291" y="4778715"/>
            <a:ext cx="231747" cy="485770"/>
          </a:xfrm>
          <a:prstGeom prst="irregularSeal1">
            <a:avLst/>
          </a:prstGeom>
          <a:solidFill>
            <a:srgbClr val="FF9900"/>
          </a:solidFill>
          <a:ln w="9525">
            <a:solidFill>
              <a:schemeClr val="tx1"/>
            </a:solidFill>
            <a:miter lim="800000"/>
            <a:headEnd/>
            <a:tailEnd/>
          </a:ln>
        </p:spPr>
        <p:txBody>
          <a:bodyPr wrap="none" anchor="ctr"/>
          <a:lstStyle/>
          <a:p>
            <a:pPr defTabSz="457200"/>
            <a:endParaRPr kumimoji="0" lang="en-GB" altLang="ja-JP">
              <a:latin typeface="Rockwell" pitchFamily="18" charset="0"/>
              <a:cs typeface="Arial" pitchFamily="34" charset="0"/>
            </a:endParaRPr>
          </a:p>
        </p:txBody>
      </p:sp>
      <p:sp>
        <p:nvSpPr>
          <p:cNvPr id="52" name="Line 20"/>
          <p:cNvSpPr>
            <a:spLocks noChangeShapeType="1"/>
          </p:cNvSpPr>
          <p:nvPr/>
        </p:nvSpPr>
        <p:spPr bwMode="auto">
          <a:xfrm flipH="1" flipV="1">
            <a:off x="4554976" y="4453282"/>
            <a:ext cx="2255566" cy="568319"/>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3" name="Line 21"/>
          <p:cNvSpPr>
            <a:spLocks noChangeShapeType="1"/>
          </p:cNvSpPr>
          <p:nvPr/>
        </p:nvSpPr>
        <p:spPr bwMode="auto">
          <a:xfrm>
            <a:off x="3659734" y="4535831"/>
            <a:ext cx="830163" cy="0"/>
          </a:xfrm>
          <a:prstGeom prst="line">
            <a:avLst/>
          </a:prstGeom>
          <a:noFill/>
          <a:ln w="571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22"/>
          <p:cNvSpPr>
            <a:spLocks noChangeShapeType="1"/>
          </p:cNvSpPr>
          <p:nvPr/>
        </p:nvSpPr>
        <p:spPr bwMode="auto">
          <a:xfrm>
            <a:off x="3693068" y="5586744"/>
            <a:ext cx="96190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Rectangle 24"/>
          <p:cNvSpPr>
            <a:spLocks noChangeArrowheads="1"/>
          </p:cNvSpPr>
          <p:nvPr/>
        </p:nvSpPr>
        <p:spPr bwMode="auto">
          <a:xfrm>
            <a:off x="3770846" y="4772365"/>
            <a:ext cx="758734" cy="565144"/>
          </a:xfrm>
          <a:prstGeom prst="rect">
            <a:avLst/>
          </a:prstGeom>
          <a:solidFill>
            <a:srgbClr val="0000FF">
              <a:alpha val="50195"/>
            </a:srgbClr>
          </a:solidFill>
          <a:ln w="9525">
            <a:solidFill>
              <a:schemeClr val="tx1"/>
            </a:solidFill>
            <a:miter lim="800000"/>
            <a:headEnd/>
            <a:tailEnd/>
          </a:ln>
        </p:spPr>
        <p:txBody>
          <a:bodyPr wrap="none" anchor="ctr"/>
          <a:lstStyle/>
          <a:p>
            <a:pPr defTabSz="457200"/>
            <a:endParaRPr kumimoji="0" lang="en-GB" altLang="ja-JP">
              <a:solidFill>
                <a:srgbClr val="000099"/>
              </a:solidFill>
              <a:latin typeface="Rockwell" pitchFamily="18" charset="0"/>
              <a:cs typeface="Arial" pitchFamily="34" charset="0"/>
            </a:endParaRPr>
          </a:p>
        </p:txBody>
      </p:sp>
      <p:sp>
        <p:nvSpPr>
          <p:cNvPr id="56" name="Text Box 25"/>
          <p:cNvSpPr txBox="1">
            <a:spLocks noChangeArrowheads="1"/>
          </p:cNvSpPr>
          <p:nvPr/>
        </p:nvSpPr>
        <p:spPr bwMode="auto">
          <a:xfrm>
            <a:off x="6009252" y="4269134"/>
            <a:ext cx="2490787" cy="369888"/>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Charged particles</a:t>
            </a:r>
            <a:r>
              <a:rPr kumimoji="0" lang="ja-JP" altLang="en-US" dirty="0">
                <a:solidFill>
                  <a:srgbClr val="33CC33"/>
                </a:solidFill>
                <a:effectLst>
                  <a:outerShdw blurRad="38100" dist="38100" dir="2700000" algn="tl">
                    <a:srgbClr val="C0C0C0"/>
                  </a:outerShdw>
                </a:effectLst>
                <a:latin typeface="Rockwell" pitchFamily="18" charset="0"/>
                <a:ea typeface="ＭＳ Ｐ明朝" pitchFamily="18" charset="-128"/>
              </a:rPr>
              <a:t> </a:t>
            </a: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a:t>
            </a:r>
          </a:p>
        </p:txBody>
      </p:sp>
      <p:sp>
        <p:nvSpPr>
          <p:cNvPr id="58" name="Text Box 27"/>
          <p:cNvSpPr txBox="1">
            <a:spLocks noChangeArrowheads="1"/>
          </p:cNvSpPr>
          <p:nvPr/>
        </p:nvSpPr>
        <p:spPr bwMode="auto">
          <a:xfrm>
            <a:off x="6372200" y="3789040"/>
            <a:ext cx="1168400" cy="366712"/>
          </a:xfrm>
          <a:prstGeom prst="rect">
            <a:avLst/>
          </a:prstGeom>
          <a:noFill/>
          <a:ln w="9525">
            <a:noFill/>
            <a:miter lim="800000"/>
            <a:headEnd/>
            <a:tailEnd/>
          </a:ln>
          <a:effectLst/>
        </p:spPr>
        <p:txBody>
          <a:bodyPr wrap="none">
            <a:spAutoFit/>
          </a:bodyPr>
          <a:lstStyle/>
          <a:p>
            <a:pPr algn="ctr" defTabSz="457200">
              <a:defRPr/>
            </a:pPr>
            <a:r>
              <a:rPr kumimoji="0" lang="en-US" altLang="ja-JP" dirty="0">
                <a:effectLst>
                  <a:outerShdw blurRad="38100" dist="38100" dir="2700000" algn="tl">
                    <a:srgbClr val="C0C0C0"/>
                  </a:outerShdw>
                </a:effectLst>
                <a:latin typeface="Rockwell" pitchFamily="18" charset="0"/>
                <a:ea typeface="ＭＳ Ｐ明朝" pitchFamily="18" charset="-128"/>
              </a:rPr>
              <a:t>Beam pipe</a:t>
            </a:r>
          </a:p>
        </p:txBody>
      </p:sp>
      <p:sp>
        <p:nvSpPr>
          <p:cNvPr id="59" name="Line 13"/>
          <p:cNvSpPr>
            <a:spLocks noChangeShapeType="1"/>
          </p:cNvSpPr>
          <p:nvPr/>
        </p:nvSpPr>
        <p:spPr bwMode="auto">
          <a:xfrm flipH="1">
            <a:off x="4258150" y="5021600"/>
            <a:ext cx="2420646"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 name="Rectangle 29"/>
          <p:cNvSpPr>
            <a:spLocks noChangeArrowheads="1"/>
          </p:cNvSpPr>
          <p:nvPr/>
        </p:nvSpPr>
        <p:spPr bwMode="auto">
          <a:xfrm>
            <a:off x="3513702" y="4162772"/>
            <a:ext cx="882650" cy="365125"/>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FF0000"/>
                </a:solidFill>
                <a:effectLst>
                  <a:outerShdw blurRad="38100" dist="38100" dir="2700000" algn="tl">
                    <a:srgbClr val="C0C0C0"/>
                  </a:outerShdw>
                </a:effectLst>
                <a:latin typeface="Rockwell" pitchFamily="18" charset="0"/>
                <a:ea typeface="ＭＳ Ｐ明朝" pitchFamily="18" charset="-128"/>
              </a:rPr>
              <a:t>Protons</a:t>
            </a:r>
          </a:p>
        </p:txBody>
      </p:sp>
      <p:sp>
        <p:nvSpPr>
          <p:cNvPr id="61" name="Line 11"/>
          <p:cNvSpPr>
            <a:spLocks noChangeShapeType="1"/>
          </p:cNvSpPr>
          <p:nvPr/>
        </p:nvSpPr>
        <p:spPr bwMode="auto">
          <a:xfrm flipH="1">
            <a:off x="4780379" y="5019146"/>
            <a:ext cx="2033004" cy="858126"/>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 name="Line 12"/>
          <p:cNvSpPr>
            <a:spLocks noChangeShapeType="1"/>
          </p:cNvSpPr>
          <p:nvPr/>
        </p:nvSpPr>
        <p:spPr bwMode="auto">
          <a:xfrm flipH="1">
            <a:off x="5336827" y="5036088"/>
            <a:ext cx="1482546" cy="811204"/>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 name="Line 20"/>
          <p:cNvSpPr>
            <a:spLocks noChangeShapeType="1"/>
          </p:cNvSpPr>
          <p:nvPr/>
        </p:nvSpPr>
        <p:spPr bwMode="auto">
          <a:xfrm flipH="1">
            <a:off x="4509651" y="5019693"/>
            <a:ext cx="2240578" cy="714705"/>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4" name="Text Box 25"/>
          <p:cNvSpPr txBox="1">
            <a:spLocks noChangeArrowheads="1"/>
          </p:cNvSpPr>
          <p:nvPr/>
        </p:nvSpPr>
        <p:spPr bwMode="auto">
          <a:xfrm>
            <a:off x="5709214" y="5507384"/>
            <a:ext cx="2419350" cy="369888"/>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Charged particles</a:t>
            </a:r>
            <a:r>
              <a:rPr kumimoji="0" lang="ja-JP" altLang="en-US" dirty="0">
                <a:solidFill>
                  <a:srgbClr val="33CC33"/>
                </a:solidFill>
                <a:effectLst>
                  <a:outerShdw blurRad="38100" dist="38100" dir="2700000" algn="tl">
                    <a:srgbClr val="C0C0C0"/>
                  </a:outerShdw>
                </a:effectLst>
                <a:latin typeface="Rockwell" pitchFamily="18" charset="0"/>
                <a:ea typeface="ＭＳ Ｐ明朝" pitchFamily="18" charset="-128"/>
              </a:rPr>
              <a:t> </a:t>
            </a: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a:t>
            </a:r>
          </a:p>
        </p:txBody>
      </p:sp>
      <p:sp>
        <p:nvSpPr>
          <p:cNvPr id="57" name="Rectangle 26"/>
          <p:cNvSpPr>
            <a:spLocks noChangeArrowheads="1"/>
          </p:cNvSpPr>
          <p:nvPr/>
        </p:nvSpPr>
        <p:spPr bwMode="auto">
          <a:xfrm>
            <a:off x="4132861" y="5000972"/>
            <a:ext cx="2755833" cy="461665"/>
          </a:xfrm>
          <a:prstGeom prst="rect">
            <a:avLst/>
          </a:prstGeom>
          <a:noFill/>
          <a:ln w="9525">
            <a:noFill/>
            <a:miter lim="800000"/>
            <a:headEnd/>
            <a:tailEnd/>
          </a:ln>
          <a:effectLst/>
        </p:spPr>
        <p:txBody>
          <a:bodyPr wrap="none">
            <a:spAutoFit/>
          </a:bodyPr>
          <a:lstStyle/>
          <a:p>
            <a:pPr algn="ctr" defTabSz="457200">
              <a:defRPr/>
            </a:pPr>
            <a:r>
              <a:rPr kumimoji="0" lang="en-US" altLang="ja-JP" sz="2400" b="1" dirty="0">
                <a:solidFill>
                  <a:srgbClr val="0000FF"/>
                </a:solidFill>
                <a:effectLst>
                  <a:outerShdw blurRad="38100" dist="38100" dir="2700000" algn="tl">
                    <a:srgbClr val="C0C0C0"/>
                  </a:outerShdw>
                </a:effectLst>
                <a:latin typeface="Rockwell" pitchFamily="18" charset="0"/>
                <a:ea typeface="ＭＳ Ｐ明朝" pitchFamily="18" charset="-128"/>
              </a:rPr>
              <a:t>Neutral particles</a:t>
            </a:r>
          </a:p>
        </p:txBody>
      </p:sp>
    </p:spTree>
    <p:extLst>
      <p:ext uri="{BB962C8B-B14F-4D97-AF65-F5344CB8AC3E}">
        <p14:creationId xmlns:p14="http://schemas.microsoft.com/office/powerpoint/2010/main" val="32168569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C6351463-BD5B-2F4A-AB87-C5D9D9301C33}" type="slidenum">
              <a:rPr lang="en-US" altLang="ja-JP"/>
              <a:pPr/>
              <a:t>7</a:t>
            </a:fld>
            <a:endParaRPr lang="en-US" altLang="ja-JP"/>
          </a:p>
        </p:txBody>
      </p:sp>
      <p:pic>
        <p:nvPicPr>
          <p:cNvPr id="11269" name="Picture 5" descr="LHCf_20060130_image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2813" y="3429000"/>
            <a:ext cx="4421187"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Line 6"/>
          <p:cNvSpPr>
            <a:spLocks noChangeShapeType="1"/>
          </p:cNvSpPr>
          <p:nvPr/>
        </p:nvSpPr>
        <p:spPr bwMode="auto">
          <a:xfrm flipH="1" flipV="1">
            <a:off x="4910138" y="5329238"/>
            <a:ext cx="373062" cy="67468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 name="Line 7"/>
          <p:cNvSpPr>
            <a:spLocks noChangeShapeType="1"/>
          </p:cNvSpPr>
          <p:nvPr/>
        </p:nvSpPr>
        <p:spPr bwMode="auto">
          <a:xfrm flipH="1" flipV="1">
            <a:off x="5118100" y="6256338"/>
            <a:ext cx="228600" cy="36195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 name="Text Box 8"/>
          <p:cNvSpPr txBox="1">
            <a:spLocks noChangeArrowheads="1"/>
          </p:cNvSpPr>
          <p:nvPr/>
        </p:nvSpPr>
        <p:spPr bwMode="auto">
          <a:xfrm>
            <a:off x="4343400" y="5529263"/>
            <a:ext cx="773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Impact" charset="0"/>
              </a:rPr>
              <a:t>40mm</a:t>
            </a:r>
          </a:p>
        </p:txBody>
      </p:sp>
      <p:sp>
        <p:nvSpPr>
          <p:cNvPr id="11273" name="Text Box 9"/>
          <p:cNvSpPr txBox="1">
            <a:spLocks noChangeArrowheads="1"/>
          </p:cNvSpPr>
          <p:nvPr/>
        </p:nvSpPr>
        <p:spPr bwMode="auto">
          <a:xfrm>
            <a:off x="4530725" y="6324600"/>
            <a:ext cx="77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Impact" charset="0"/>
              </a:rPr>
              <a:t>20mm</a:t>
            </a:r>
          </a:p>
        </p:txBody>
      </p:sp>
      <p:grpSp>
        <p:nvGrpSpPr>
          <p:cNvPr id="11289" name="Group 25"/>
          <p:cNvGrpSpPr>
            <a:grpSpLocks/>
          </p:cNvGrpSpPr>
          <p:nvPr/>
        </p:nvGrpSpPr>
        <p:grpSpPr bwMode="auto">
          <a:xfrm>
            <a:off x="3810000" y="1128713"/>
            <a:ext cx="5486400" cy="2757487"/>
            <a:chOff x="2400" y="711"/>
            <a:chExt cx="3456" cy="1737"/>
          </a:xfrm>
        </p:grpSpPr>
        <p:grpSp>
          <p:nvGrpSpPr>
            <p:cNvPr id="11287" name="Group 23"/>
            <p:cNvGrpSpPr>
              <a:grpSpLocks/>
            </p:cNvGrpSpPr>
            <p:nvPr/>
          </p:nvGrpSpPr>
          <p:grpSpPr bwMode="auto">
            <a:xfrm>
              <a:off x="2496" y="711"/>
              <a:ext cx="3360" cy="1737"/>
              <a:chOff x="2448" y="711"/>
              <a:chExt cx="3360" cy="1737"/>
            </a:xfrm>
          </p:grpSpPr>
          <p:pic>
            <p:nvPicPr>
              <p:cNvPr id="11277" name="Picture 13" descr="lhcf_geometria_arm2_2tow_ne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48" y="711"/>
                <a:ext cx="3360"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9" name="Line 15"/>
              <p:cNvSpPr>
                <a:spLocks noChangeShapeType="1"/>
              </p:cNvSpPr>
              <p:nvPr/>
            </p:nvSpPr>
            <p:spPr bwMode="auto">
              <a:xfrm flipV="1">
                <a:off x="4896" y="2064"/>
                <a:ext cx="192" cy="96"/>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0" name="Line 16"/>
              <p:cNvSpPr>
                <a:spLocks noChangeShapeType="1"/>
              </p:cNvSpPr>
              <p:nvPr/>
            </p:nvSpPr>
            <p:spPr bwMode="auto">
              <a:xfrm flipV="1">
                <a:off x="5040" y="1776"/>
                <a:ext cx="240" cy="96"/>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1" name="Text Box 17"/>
              <p:cNvSpPr txBox="1">
                <a:spLocks noChangeArrowheads="1"/>
              </p:cNvSpPr>
              <p:nvPr/>
            </p:nvSpPr>
            <p:spPr bwMode="auto">
              <a:xfrm>
                <a:off x="4646" y="2164"/>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25mm</a:t>
                </a:r>
              </a:p>
            </p:txBody>
          </p:sp>
          <p:sp>
            <p:nvSpPr>
              <p:cNvPr id="11282" name="Text Box 18"/>
              <p:cNvSpPr txBox="1">
                <a:spLocks noChangeArrowheads="1"/>
              </p:cNvSpPr>
              <p:nvPr/>
            </p:nvSpPr>
            <p:spPr bwMode="auto">
              <a:xfrm>
                <a:off x="5136" y="1910"/>
                <a:ext cx="5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32mm</a:t>
                </a:r>
              </a:p>
            </p:txBody>
          </p:sp>
        </p:grpSp>
        <p:sp>
          <p:nvSpPr>
            <p:cNvPr id="11288" name="Rectangle 24"/>
            <p:cNvSpPr>
              <a:spLocks noChangeArrowheads="1"/>
            </p:cNvSpPr>
            <p:nvPr/>
          </p:nvSpPr>
          <p:spPr bwMode="auto">
            <a:xfrm>
              <a:off x="2400" y="768"/>
              <a:ext cx="1056"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266" name="Rectangle 2"/>
          <p:cNvSpPr>
            <a:spLocks noGrp="1" noChangeArrowheads="1"/>
          </p:cNvSpPr>
          <p:nvPr>
            <p:ph type="title"/>
          </p:nvPr>
        </p:nvSpPr>
        <p:spPr/>
        <p:txBody>
          <a:bodyPr/>
          <a:lstStyle/>
          <a:p>
            <a:r>
              <a:rPr lang="en-US" altLang="ja-JP" dirty="0"/>
              <a:t>The LHCf </a:t>
            </a:r>
            <a:r>
              <a:rPr lang="en-US" altLang="ja-JP" dirty="0" smtClean="0"/>
              <a:t>Detectors</a:t>
            </a:r>
            <a:endParaRPr lang="en-US" altLang="ja-JP" dirty="0"/>
          </a:p>
        </p:txBody>
      </p:sp>
      <p:sp>
        <p:nvSpPr>
          <p:cNvPr id="11267" name="Text Box 3"/>
          <p:cNvSpPr txBox="1">
            <a:spLocks noChangeArrowheads="1"/>
          </p:cNvSpPr>
          <p:nvPr/>
        </p:nvSpPr>
        <p:spPr bwMode="auto">
          <a:xfrm>
            <a:off x="5949950" y="60801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1276" name="Text Box 12"/>
          <p:cNvSpPr txBox="1">
            <a:spLocks noChangeArrowheads="1"/>
          </p:cNvSpPr>
          <p:nvPr/>
        </p:nvSpPr>
        <p:spPr bwMode="auto">
          <a:xfrm>
            <a:off x="152400" y="2844800"/>
            <a:ext cx="3349625" cy="20240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tabLst>
                <a:tab pos="1338263" algn="l"/>
              </a:tabLst>
              <a:defRPr kumimoji="1" sz="2400">
                <a:solidFill>
                  <a:schemeClr val="tx1"/>
                </a:solidFill>
                <a:latin typeface="Times New Roman" charset="0"/>
                <a:ea typeface="ＭＳ Ｐゴシック" charset="0"/>
                <a:cs typeface="ＭＳ Ｐゴシック" charset="0"/>
              </a:defRPr>
            </a:lvl1pPr>
            <a:lvl2pPr>
              <a:tabLst>
                <a:tab pos="1338263" algn="l"/>
              </a:tabLst>
              <a:defRPr kumimoji="1" sz="2400">
                <a:solidFill>
                  <a:schemeClr val="tx1"/>
                </a:solidFill>
                <a:latin typeface="Times New Roman" charset="0"/>
                <a:ea typeface="ＭＳ Ｐゴシック" charset="0"/>
              </a:defRPr>
            </a:lvl2pPr>
            <a:lvl3pPr>
              <a:tabLst>
                <a:tab pos="1338263" algn="l"/>
              </a:tabLst>
              <a:defRPr kumimoji="1" sz="2400">
                <a:solidFill>
                  <a:schemeClr val="tx1"/>
                </a:solidFill>
                <a:latin typeface="Times New Roman" charset="0"/>
                <a:ea typeface="ＭＳ Ｐゴシック" charset="0"/>
              </a:defRPr>
            </a:lvl3pPr>
            <a:lvl4pPr>
              <a:tabLst>
                <a:tab pos="1338263" algn="l"/>
              </a:tabLst>
              <a:defRPr kumimoji="1" sz="2400">
                <a:solidFill>
                  <a:schemeClr val="tx1"/>
                </a:solidFill>
                <a:latin typeface="Times New Roman" charset="0"/>
                <a:ea typeface="ＭＳ Ｐゴシック" charset="0"/>
              </a:defRPr>
            </a:lvl4pPr>
            <a:lvl5pPr>
              <a:tabLst>
                <a:tab pos="1338263" algn="l"/>
              </a:tabLst>
              <a:defRPr kumimoji="1" sz="2400">
                <a:solidFill>
                  <a:schemeClr val="tx1"/>
                </a:solidFill>
                <a:latin typeface="Times New Roman" charset="0"/>
                <a:ea typeface="ＭＳ Ｐゴシック" charset="0"/>
              </a:defRPr>
            </a:lvl5pPr>
            <a:lvl6pPr fontAlgn="base">
              <a:spcBef>
                <a:spcPct val="0"/>
              </a:spcBef>
              <a:spcAft>
                <a:spcPct val="0"/>
              </a:spcAft>
              <a:tabLst>
                <a:tab pos="1338263" algn="l"/>
              </a:tabLst>
              <a:defRPr kumimoji="1" sz="2400">
                <a:solidFill>
                  <a:schemeClr val="tx1"/>
                </a:solidFill>
                <a:latin typeface="Times New Roman" charset="0"/>
                <a:ea typeface="ＭＳ Ｐゴシック" charset="0"/>
              </a:defRPr>
            </a:lvl6pPr>
            <a:lvl7pPr fontAlgn="base">
              <a:spcBef>
                <a:spcPct val="0"/>
              </a:spcBef>
              <a:spcAft>
                <a:spcPct val="0"/>
              </a:spcAft>
              <a:tabLst>
                <a:tab pos="1338263" algn="l"/>
              </a:tabLst>
              <a:defRPr kumimoji="1" sz="2400">
                <a:solidFill>
                  <a:schemeClr val="tx1"/>
                </a:solidFill>
                <a:latin typeface="Times New Roman" charset="0"/>
                <a:ea typeface="ＭＳ Ｐゴシック" charset="0"/>
              </a:defRPr>
            </a:lvl7pPr>
            <a:lvl8pPr fontAlgn="base">
              <a:spcBef>
                <a:spcPct val="0"/>
              </a:spcBef>
              <a:spcAft>
                <a:spcPct val="0"/>
              </a:spcAft>
              <a:tabLst>
                <a:tab pos="1338263" algn="l"/>
              </a:tabLst>
              <a:defRPr kumimoji="1" sz="2400">
                <a:solidFill>
                  <a:schemeClr val="tx1"/>
                </a:solidFill>
                <a:latin typeface="Times New Roman" charset="0"/>
                <a:ea typeface="ＭＳ Ｐゴシック" charset="0"/>
              </a:defRPr>
            </a:lvl8pPr>
            <a:lvl9pPr fontAlgn="base">
              <a:spcBef>
                <a:spcPct val="0"/>
              </a:spcBef>
              <a:spcAft>
                <a:spcPct val="0"/>
              </a:spcAft>
              <a:tabLst>
                <a:tab pos="1338263" algn="l"/>
              </a:tabLst>
              <a:defRPr kumimoji="1" sz="2400">
                <a:solidFill>
                  <a:schemeClr val="tx1"/>
                </a:solidFill>
                <a:latin typeface="Times New Roman" charset="0"/>
                <a:ea typeface="ＭＳ Ｐゴシック" charset="0"/>
              </a:defRPr>
            </a:lvl9pPr>
          </a:lstStyle>
          <a:p>
            <a:r>
              <a:rPr lang="en-US" altLang="ja-JP" sz="1800" u="sng">
                <a:latin typeface="Arial" charset="0"/>
              </a:rPr>
              <a:t>Expected Performance </a:t>
            </a:r>
          </a:p>
          <a:p>
            <a:r>
              <a:rPr lang="en-US" altLang="ja-JP" sz="1800">
                <a:latin typeface="Arial" charset="0"/>
              </a:rPr>
              <a:t>  Energy resolution (&gt; 100GeV)</a:t>
            </a:r>
          </a:p>
          <a:p>
            <a:r>
              <a:rPr lang="en-US" altLang="ja-JP" sz="1800">
                <a:latin typeface="Arial" charset="0"/>
              </a:rPr>
              <a:t>       &lt; 5% 	for photons</a:t>
            </a:r>
          </a:p>
          <a:p>
            <a:r>
              <a:rPr lang="en-US" altLang="ja-JP" sz="1800">
                <a:latin typeface="Arial" charset="0"/>
              </a:rPr>
              <a:t>         30% 	for neutrons</a:t>
            </a:r>
          </a:p>
          <a:p>
            <a:r>
              <a:rPr lang="en-US" altLang="ja-JP" sz="1800">
                <a:latin typeface="Arial" charset="0"/>
              </a:rPr>
              <a:t>  Position resolution </a:t>
            </a:r>
            <a:br>
              <a:rPr lang="en-US" altLang="ja-JP" sz="1800">
                <a:latin typeface="Arial" charset="0"/>
              </a:rPr>
            </a:br>
            <a:r>
              <a:rPr lang="en-US" altLang="ja-JP" sz="1800">
                <a:latin typeface="Arial" charset="0"/>
              </a:rPr>
              <a:t>     &lt; 200</a:t>
            </a:r>
            <a:r>
              <a:rPr lang="en-US" altLang="ja-JP" sz="1800">
                <a:latin typeface="Arial" charset="0"/>
                <a:cs typeface="Arial" charset="0"/>
              </a:rPr>
              <a:t>μm (Arm#1)</a:t>
            </a:r>
          </a:p>
          <a:p>
            <a:r>
              <a:rPr lang="en-US" altLang="ja-JP" sz="1800">
                <a:latin typeface="Arial" charset="0"/>
                <a:cs typeface="Arial" charset="0"/>
              </a:rPr>
              <a:t>          40μm (Arm#2)</a:t>
            </a:r>
          </a:p>
        </p:txBody>
      </p:sp>
      <p:sp>
        <p:nvSpPr>
          <p:cNvPr id="11278" name="Rectangle 14"/>
          <p:cNvSpPr>
            <a:spLocks noChangeArrowheads="1"/>
          </p:cNvSpPr>
          <p:nvPr/>
        </p:nvSpPr>
        <p:spPr bwMode="auto">
          <a:xfrm>
            <a:off x="3886200" y="1204913"/>
            <a:ext cx="14478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5" name="Text Box 21"/>
          <p:cNvSpPr txBox="1">
            <a:spLocks noChangeArrowheads="1"/>
          </p:cNvSpPr>
          <p:nvPr/>
        </p:nvSpPr>
        <p:spPr bwMode="auto">
          <a:xfrm>
            <a:off x="0" y="850900"/>
            <a:ext cx="782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u="sng">
                <a:solidFill>
                  <a:srgbClr val="000099"/>
                </a:solidFill>
                <a:latin typeface="Arial Black" charset="0"/>
              </a:rPr>
              <a:t>Sampling and Positioning Calorimeters</a:t>
            </a:r>
            <a:r>
              <a:rPr lang="en-US" altLang="ja-JP" sz="2800">
                <a:solidFill>
                  <a:srgbClr val="000099"/>
                </a:solidFill>
              </a:rPr>
              <a:t> </a:t>
            </a:r>
          </a:p>
        </p:txBody>
      </p:sp>
      <p:sp>
        <p:nvSpPr>
          <p:cNvPr id="11286" name="Text Box 22"/>
          <p:cNvSpPr txBox="1">
            <a:spLocks noChangeArrowheads="1"/>
          </p:cNvSpPr>
          <p:nvPr/>
        </p:nvSpPr>
        <p:spPr bwMode="auto">
          <a:xfrm>
            <a:off x="0" y="1219200"/>
            <a:ext cx="5513388"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a:t> W (44 r.l  , 1.7λ</a:t>
            </a:r>
            <a:r>
              <a:rPr lang="en-US" altLang="ja-JP" baseline="-25000">
                <a:latin typeface="Times" charset="0"/>
              </a:rPr>
              <a:t>I</a:t>
            </a:r>
            <a:r>
              <a:rPr lang="en-US" altLang="ja-JP"/>
              <a:t> ) and Scintillator x 16 Layers</a:t>
            </a:r>
          </a:p>
          <a:p>
            <a:pPr>
              <a:buFontTx/>
              <a:buChar char="•"/>
            </a:pPr>
            <a:r>
              <a:rPr lang="en-US" altLang="ja-JP"/>
              <a:t> 4 positioning layers </a:t>
            </a:r>
            <a:br>
              <a:rPr lang="en-US" altLang="ja-JP"/>
            </a:br>
            <a:r>
              <a:rPr lang="en-US" altLang="ja-JP"/>
              <a:t>  XY-SciFi(Arm1) and  XY-Silicon strip(Arm#2)</a:t>
            </a:r>
          </a:p>
          <a:p>
            <a:pPr>
              <a:buFontTx/>
              <a:buChar char="•"/>
            </a:pPr>
            <a:r>
              <a:rPr lang="en-US" altLang="ja-JP" sz="1800"/>
              <a:t> </a:t>
            </a:r>
            <a:r>
              <a:rPr lang="en-US" altLang="ja-JP" b="1"/>
              <a:t>Each detector has two calorimeter towers, </a:t>
            </a:r>
            <a:br>
              <a:rPr lang="en-US" altLang="ja-JP" b="1"/>
            </a:br>
            <a:r>
              <a:rPr lang="en-US" altLang="ja-JP" b="1"/>
              <a:t>  which allow to reconstruct </a:t>
            </a:r>
            <a:r>
              <a:rPr lang="en-US" altLang="ja-JP" b="1">
                <a:latin typeface="Symbol" charset="0"/>
              </a:rPr>
              <a:t>p</a:t>
            </a:r>
            <a:r>
              <a:rPr lang="en-US" altLang="ja-JP" b="1" baseline="30000">
                <a:latin typeface="Symbol" charset="0"/>
              </a:rPr>
              <a:t>0</a:t>
            </a:r>
            <a:r>
              <a:rPr lang="en-US" altLang="ja-JP" b="1"/>
              <a:t> </a:t>
            </a:r>
          </a:p>
          <a:p>
            <a:pPr>
              <a:buFontTx/>
              <a:buChar char="•"/>
            </a:pPr>
            <a:endParaRPr lang="en-US" altLang="ja-JP" sz="2800" b="1"/>
          </a:p>
        </p:txBody>
      </p:sp>
      <p:sp>
        <p:nvSpPr>
          <p:cNvPr id="11290" name="Text Box 26"/>
          <p:cNvSpPr txBox="1">
            <a:spLocks noChangeArrowheads="1"/>
          </p:cNvSpPr>
          <p:nvPr/>
        </p:nvSpPr>
        <p:spPr bwMode="auto">
          <a:xfrm>
            <a:off x="0" y="4953000"/>
            <a:ext cx="2863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u="sng">
                <a:solidFill>
                  <a:srgbClr val="000099"/>
                </a:solidFill>
                <a:latin typeface="Arial Black" charset="0"/>
              </a:rPr>
              <a:t>Front Counter</a:t>
            </a:r>
          </a:p>
        </p:txBody>
      </p:sp>
      <p:sp>
        <p:nvSpPr>
          <p:cNvPr id="11291" name="Text Box 27"/>
          <p:cNvSpPr txBox="1">
            <a:spLocks noChangeArrowheads="1"/>
          </p:cNvSpPr>
          <p:nvPr/>
        </p:nvSpPr>
        <p:spPr bwMode="auto">
          <a:xfrm>
            <a:off x="76200" y="5334000"/>
            <a:ext cx="387826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a:t> thin scintillators with 80x80mm</a:t>
            </a:r>
            <a:r>
              <a:rPr lang="en-US" altLang="ja-JP" baseline="30000"/>
              <a:t>2</a:t>
            </a:r>
          </a:p>
          <a:p>
            <a:pPr>
              <a:buFontTx/>
              <a:buChar char="•"/>
            </a:pPr>
            <a:r>
              <a:rPr lang="en-US" altLang="ja-JP" sz="1800"/>
              <a:t>  </a:t>
            </a:r>
            <a:r>
              <a:rPr lang="en-US" altLang="ja-JP" sz="1800" b="1"/>
              <a:t>To monitor beam condition. </a:t>
            </a:r>
          </a:p>
          <a:p>
            <a:pPr>
              <a:buFontTx/>
              <a:buChar char="•"/>
            </a:pPr>
            <a:r>
              <a:rPr lang="en-US" altLang="ja-JP" sz="1800" b="1"/>
              <a:t>  For background rejection of   </a:t>
            </a:r>
            <a:br>
              <a:rPr lang="en-US" altLang="ja-JP" sz="1800" b="1"/>
            </a:br>
            <a:r>
              <a:rPr lang="en-US" altLang="ja-JP" sz="1800" b="1"/>
              <a:t>   beam-residual gas collisions </a:t>
            </a:r>
            <a:br>
              <a:rPr lang="en-US" altLang="ja-JP" sz="1800" b="1"/>
            </a:br>
            <a:r>
              <a:rPr lang="en-US" altLang="ja-JP" sz="1800" b="1"/>
              <a:t>   by coincidence analysis</a:t>
            </a:r>
          </a:p>
        </p:txBody>
      </p:sp>
      <p:sp>
        <p:nvSpPr>
          <p:cNvPr id="11292" name="Text Box 28"/>
          <p:cNvSpPr txBox="1">
            <a:spLocks noChangeArrowheads="1"/>
          </p:cNvSpPr>
          <p:nvPr/>
        </p:nvSpPr>
        <p:spPr bwMode="auto">
          <a:xfrm>
            <a:off x="4860925" y="3084513"/>
            <a:ext cx="1871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000" i="1" dirty="0">
                <a:solidFill>
                  <a:srgbClr val="000099"/>
                </a:solidFill>
                <a:effectLst>
                  <a:outerShdw blurRad="38100" dist="38100" dir="2700000" algn="tl">
                    <a:srgbClr val="DDDDDD"/>
                  </a:outerShdw>
                </a:effectLst>
                <a:latin typeface="Arial Black"/>
                <a:cs typeface="Arial Black"/>
              </a:rPr>
              <a:t>Arm2</a:t>
            </a:r>
          </a:p>
        </p:txBody>
      </p:sp>
      <p:sp>
        <p:nvSpPr>
          <p:cNvPr id="11293" name="Text Box 29"/>
          <p:cNvSpPr txBox="1">
            <a:spLocks noChangeArrowheads="1"/>
          </p:cNvSpPr>
          <p:nvPr/>
        </p:nvSpPr>
        <p:spPr bwMode="auto">
          <a:xfrm>
            <a:off x="7380312" y="5965825"/>
            <a:ext cx="1871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000" i="1" dirty="0">
                <a:solidFill>
                  <a:srgbClr val="FF3300"/>
                </a:solidFill>
                <a:effectLst>
                  <a:outerShdw blurRad="38100" dist="38100" dir="2700000" algn="tl">
                    <a:srgbClr val="DDDDDD"/>
                  </a:outerShdw>
                </a:effectLst>
                <a:latin typeface="Arial Black"/>
                <a:cs typeface="Arial Black"/>
              </a:rPr>
              <a:t>Arm1</a:t>
            </a:r>
          </a:p>
        </p:txBody>
      </p:sp>
    </p:spTree>
    <p:extLst>
      <p:ext uri="{BB962C8B-B14F-4D97-AF65-F5344CB8AC3E}">
        <p14:creationId xmlns:p14="http://schemas.microsoft.com/office/powerpoint/2010/main" val="3066269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73531ABE-C059-E24D-8CB2-68C1EDFDFFB0}" type="slidenum">
              <a:rPr lang="en-US" altLang="ja-JP"/>
              <a:pPr/>
              <a:t>8</a:t>
            </a:fld>
            <a:endParaRPr lang="en-US" altLang="ja-JP"/>
          </a:p>
        </p:txBody>
      </p:sp>
      <p:sp>
        <p:nvSpPr>
          <p:cNvPr id="73730" name="Rectangle 2050"/>
          <p:cNvSpPr>
            <a:spLocks noChangeArrowheads="1"/>
          </p:cNvSpPr>
          <p:nvPr/>
        </p:nvSpPr>
        <p:spPr bwMode="auto">
          <a:xfrm>
            <a:off x="0" y="0"/>
            <a:ext cx="91440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3731" name="Picture 2051" descr="img_0127_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3711575" cy="60198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2052" descr="C:\Documents and Settings\研究用\My Documents\LHCf\ppt\ICRC\2007\Oral\ar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3729038" cy="601980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73733" name="Text Box 2053"/>
          <p:cNvSpPr txBox="1">
            <a:spLocks noChangeArrowheads="1"/>
          </p:cNvSpPr>
          <p:nvPr/>
        </p:nvSpPr>
        <p:spPr bwMode="auto">
          <a:xfrm>
            <a:off x="1600200" y="0"/>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600" b="1">
                <a:solidFill>
                  <a:schemeClr val="accent2"/>
                </a:solidFill>
                <a:effectLst>
                  <a:outerShdw blurRad="38100" dist="38100" dir="2700000" algn="tl">
                    <a:srgbClr val="DDDDDD"/>
                  </a:outerShdw>
                </a:effectLst>
              </a:rPr>
              <a:t>Arm#1</a:t>
            </a:r>
          </a:p>
        </p:txBody>
      </p:sp>
      <p:sp>
        <p:nvSpPr>
          <p:cNvPr id="73734" name="Text Box 2054"/>
          <p:cNvSpPr txBox="1">
            <a:spLocks noChangeArrowheads="1"/>
          </p:cNvSpPr>
          <p:nvPr/>
        </p:nvSpPr>
        <p:spPr bwMode="auto">
          <a:xfrm>
            <a:off x="5715000" y="0"/>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600" b="1">
                <a:solidFill>
                  <a:srgbClr val="339933"/>
                </a:solidFill>
                <a:effectLst>
                  <a:outerShdw blurRad="38100" dist="38100" dir="2700000" algn="tl">
                    <a:srgbClr val="DDDDDD"/>
                  </a:outerShdw>
                </a:effectLst>
              </a:rPr>
              <a:t>Arm#2</a:t>
            </a:r>
          </a:p>
        </p:txBody>
      </p:sp>
      <p:sp>
        <p:nvSpPr>
          <p:cNvPr id="73735" name="Line 2055"/>
          <p:cNvSpPr>
            <a:spLocks noChangeShapeType="1"/>
          </p:cNvSpPr>
          <p:nvPr/>
        </p:nvSpPr>
        <p:spPr bwMode="auto">
          <a:xfrm>
            <a:off x="762000" y="6096000"/>
            <a:ext cx="2209800" cy="4572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Text Box 2056"/>
          <p:cNvSpPr txBox="1">
            <a:spLocks noChangeArrowheads="1"/>
          </p:cNvSpPr>
          <p:nvPr/>
        </p:nvSpPr>
        <p:spPr bwMode="auto">
          <a:xfrm>
            <a:off x="1219200" y="5661025"/>
            <a:ext cx="1373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280mm</a:t>
            </a:r>
          </a:p>
        </p:txBody>
      </p:sp>
      <p:sp>
        <p:nvSpPr>
          <p:cNvPr id="73737" name="Line 2057"/>
          <p:cNvSpPr>
            <a:spLocks noChangeShapeType="1"/>
          </p:cNvSpPr>
          <p:nvPr/>
        </p:nvSpPr>
        <p:spPr bwMode="auto">
          <a:xfrm flipV="1">
            <a:off x="5867400" y="6248400"/>
            <a:ext cx="2514600" cy="3810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8" name="Text Box 2058"/>
          <p:cNvSpPr txBox="1">
            <a:spLocks noChangeArrowheads="1"/>
          </p:cNvSpPr>
          <p:nvPr/>
        </p:nvSpPr>
        <p:spPr bwMode="auto">
          <a:xfrm>
            <a:off x="6400800" y="5881688"/>
            <a:ext cx="1373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280mm</a:t>
            </a:r>
          </a:p>
        </p:txBody>
      </p:sp>
      <p:sp>
        <p:nvSpPr>
          <p:cNvPr id="73739" name="Line 2059"/>
          <p:cNvSpPr>
            <a:spLocks noChangeShapeType="1"/>
          </p:cNvSpPr>
          <p:nvPr/>
        </p:nvSpPr>
        <p:spPr bwMode="auto">
          <a:xfrm flipV="1">
            <a:off x="3429000" y="6400800"/>
            <a:ext cx="838200" cy="2286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40" name="Line 2060"/>
          <p:cNvSpPr>
            <a:spLocks noChangeShapeType="1"/>
          </p:cNvSpPr>
          <p:nvPr/>
        </p:nvSpPr>
        <p:spPr bwMode="auto">
          <a:xfrm>
            <a:off x="4953000" y="6324600"/>
            <a:ext cx="609600" cy="3048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41" name="Text Box 2061"/>
          <p:cNvSpPr txBox="1">
            <a:spLocks noChangeArrowheads="1"/>
          </p:cNvSpPr>
          <p:nvPr/>
        </p:nvSpPr>
        <p:spPr bwMode="auto">
          <a:xfrm>
            <a:off x="3117850" y="5661025"/>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92mm</a:t>
            </a:r>
          </a:p>
        </p:txBody>
      </p:sp>
      <p:sp>
        <p:nvSpPr>
          <p:cNvPr id="73742" name="Text Box 2062"/>
          <p:cNvSpPr txBox="1">
            <a:spLocks noChangeArrowheads="1"/>
          </p:cNvSpPr>
          <p:nvPr/>
        </p:nvSpPr>
        <p:spPr bwMode="auto">
          <a:xfrm>
            <a:off x="4718050" y="5737225"/>
            <a:ext cx="117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90mm</a:t>
            </a:r>
          </a:p>
        </p:txBody>
      </p:sp>
      <p:sp>
        <p:nvSpPr>
          <p:cNvPr id="73743" name="Line 2063"/>
          <p:cNvSpPr>
            <a:spLocks noChangeShapeType="1"/>
          </p:cNvSpPr>
          <p:nvPr/>
        </p:nvSpPr>
        <p:spPr bwMode="auto">
          <a:xfrm flipV="1">
            <a:off x="381000" y="304800"/>
            <a:ext cx="0" cy="56388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44" name="Line 2064"/>
          <p:cNvSpPr>
            <a:spLocks noChangeShapeType="1"/>
          </p:cNvSpPr>
          <p:nvPr/>
        </p:nvSpPr>
        <p:spPr bwMode="auto">
          <a:xfrm flipV="1">
            <a:off x="8763000" y="304800"/>
            <a:ext cx="0" cy="59436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45" name="Text Box 2065"/>
          <p:cNvSpPr txBox="1">
            <a:spLocks noChangeArrowheads="1"/>
          </p:cNvSpPr>
          <p:nvPr/>
        </p:nvSpPr>
        <p:spPr bwMode="auto">
          <a:xfrm>
            <a:off x="685800" y="3527425"/>
            <a:ext cx="1373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620mm</a:t>
            </a:r>
          </a:p>
        </p:txBody>
      </p:sp>
      <p:sp>
        <p:nvSpPr>
          <p:cNvPr id="73746" name="Text Box 2066"/>
          <p:cNvSpPr txBox="1">
            <a:spLocks noChangeArrowheads="1"/>
          </p:cNvSpPr>
          <p:nvPr/>
        </p:nvSpPr>
        <p:spPr bwMode="auto">
          <a:xfrm>
            <a:off x="7467600" y="3429000"/>
            <a:ext cx="1373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620mm</a:t>
            </a:r>
          </a:p>
        </p:txBody>
      </p:sp>
    </p:spTree>
    <p:extLst>
      <p:ext uri="{BB962C8B-B14F-4D97-AF65-F5344CB8AC3E}">
        <p14:creationId xmlns:p14="http://schemas.microsoft.com/office/powerpoint/2010/main" val="36601247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8B6E74A8-154C-F44F-A93F-E96FD62EA74D}" type="slidenum">
              <a:rPr lang="en-US" altLang="ja-JP"/>
              <a:pPr/>
              <a:t>9</a:t>
            </a:fld>
            <a:endParaRPr lang="en-US" altLang="ja-JP"/>
          </a:p>
        </p:txBody>
      </p:sp>
      <p:pic>
        <p:nvPicPr>
          <p:cNvPr id="71683" name="Picture 3" descr="C:\Documents and Settings\研究用\My Documents\LHCf\ppt\D論\公聴会\fig\manipontan_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2901950"/>
            <a:ext cx="2651125" cy="3919538"/>
          </a:xfrm>
          <a:prstGeom prst="rect">
            <a:avLst/>
          </a:prstGeom>
          <a:noFill/>
          <a:extLst>
            <a:ext uri="{909E8E84-426E-40dd-AFC4-6F175D3DCCD1}">
              <a14:hiddenFill xmlns:a14="http://schemas.microsoft.com/office/drawing/2010/main">
                <a:solidFill>
                  <a:srgbClr val="FFFFFF"/>
                </a:solidFill>
              </a14:hiddenFill>
            </a:ext>
          </a:extLst>
        </p:spPr>
      </p:pic>
      <p:grpSp>
        <p:nvGrpSpPr>
          <p:cNvPr id="71684" name="Group 4"/>
          <p:cNvGrpSpPr>
            <a:grpSpLocks/>
          </p:cNvGrpSpPr>
          <p:nvPr/>
        </p:nvGrpSpPr>
        <p:grpSpPr bwMode="auto">
          <a:xfrm>
            <a:off x="15875" y="5868988"/>
            <a:ext cx="2819400" cy="563562"/>
            <a:chOff x="624" y="3312"/>
            <a:chExt cx="2417" cy="482"/>
          </a:xfrm>
        </p:grpSpPr>
        <p:sp>
          <p:nvSpPr>
            <p:cNvPr id="71685" name="Line 5"/>
            <p:cNvSpPr>
              <a:spLocks noChangeShapeType="1"/>
            </p:cNvSpPr>
            <p:nvPr/>
          </p:nvSpPr>
          <p:spPr bwMode="auto">
            <a:xfrm flipV="1">
              <a:off x="624" y="3312"/>
              <a:ext cx="1728" cy="288"/>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86" name="Text Box 6"/>
            <p:cNvSpPr txBox="1">
              <a:spLocks noChangeArrowheads="1"/>
            </p:cNvSpPr>
            <p:nvPr/>
          </p:nvSpPr>
          <p:spPr bwMode="auto">
            <a:xfrm rot="21000000">
              <a:off x="676" y="3402"/>
              <a:ext cx="2365"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a:solidFill>
                    <a:srgbClr val="000099"/>
                  </a:solidFill>
                </a:rPr>
                <a:t>neutral beam axis</a:t>
              </a:r>
            </a:p>
          </p:txBody>
        </p:sp>
      </p:grpSp>
      <p:grpSp>
        <p:nvGrpSpPr>
          <p:cNvPr id="71687" name="Group 7"/>
          <p:cNvGrpSpPr>
            <a:grpSpLocks/>
          </p:cNvGrpSpPr>
          <p:nvPr/>
        </p:nvGrpSpPr>
        <p:grpSpPr bwMode="auto">
          <a:xfrm>
            <a:off x="2667000" y="3124200"/>
            <a:ext cx="3384550" cy="3470275"/>
            <a:chOff x="2790" y="1104"/>
            <a:chExt cx="2902" cy="2976"/>
          </a:xfrm>
        </p:grpSpPr>
        <p:grpSp>
          <p:nvGrpSpPr>
            <p:cNvPr id="71688" name="Group 8"/>
            <p:cNvGrpSpPr>
              <a:grpSpLocks/>
            </p:cNvGrpSpPr>
            <p:nvPr/>
          </p:nvGrpSpPr>
          <p:grpSpPr bwMode="auto">
            <a:xfrm>
              <a:off x="2790" y="1104"/>
              <a:ext cx="2902" cy="2976"/>
              <a:chOff x="2790" y="1104"/>
              <a:chExt cx="2902" cy="2976"/>
            </a:xfrm>
          </p:grpSpPr>
          <p:pic>
            <p:nvPicPr>
              <p:cNvPr id="71689" name="Picture 9" descr="C:\Documents and Settings\研究用\My Documents\LHCf\ppt\学会\JPS\JPS09Spring\lhcf_arm1_transversal_disp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 y="1536"/>
                <a:ext cx="2371" cy="2544"/>
              </a:xfrm>
              <a:prstGeom prst="rect">
                <a:avLst/>
              </a:prstGeom>
              <a:noFill/>
              <a:extLst>
                <a:ext uri="{909E8E84-426E-40dd-AFC4-6F175D3DCCD1}">
                  <a14:hiddenFill xmlns:a14="http://schemas.microsoft.com/office/drawing/2010/main">
                    <a:solidFill>
                      <a:srgbClr val="FFFFFF"/>
                    </a:solidFill>
                  </a14:hiddenFill>
                </a:ext>
              </a:extLst>
            </p:spPr>
          </p:pic>
          <p:grpSp>
            <p:nvGrpSpPr>
              <p:cNvPr id="71690" name="Group 10"/>
              <p:cNvGrpSpPr>
                <a:grpSpLocks/>
              </p:cNvGrpSpPr>
              <p:nvPr/>
            </p:nvGrpSpPr>
            <p:grpSpPr bwMode="auto">
              <a:xfrm>
                <a:off x="2790" y="1104"/>
                <a:ext cx="732" cy="2966"/>
                <a:chOff x="293" y="1152"/>
                <a:chExt cx="640" cy="2630"/>
              </a:xfrm>
            </p:grpSpPr>
            <p:sp>
              <p:nvSpPr>
                <p:cNvPr id="71691" name="Text Box 11"/>
                <p:cNvSpPr txBox="1">
                  <a:spLocks noChangeArrowheads="1"/>
                </p:cNvSpPr>
                <p:nvPr/>
              </p:nvSpPr>
              <p:spPr bwMode="auto">
                <a:xfrm>
                  <a:off x="491" y="1152"/>
                  <a:ext cx="44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200"/>
                    <a:t>η</a:t>
                  </a:r>
                </a:p>
              </p:txBody>
            </p:sp>
            <p:sp>
              <p:nvSpPr>
                <p:cNvPr id="71692" name="Text Box 12"/>
                <p:cNvSpPr txBox="1">
                  <a:spLocks noChangeArrowheads="1"/>
                </p:cNvSpPr>
                <p:nvPr/>
              </p:nvSpPr>
              <p:spPr bwMode="auto">
                <a:xfrm>
                  <a:off x="316" y="2640"/>
                  <a:ext cx="44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200"/>
                    <a:t>∞</a:t>
                  </a:r>
                </a:p>
              </p:txBody>
            </p:sp>
            <p:sp>
              <p:nvSpPr>
                <p:cNvPr id="71693" name="Text Box 13"/>
                <p:cNvSpPr txBox="1">
                  <a:spLocks noChangeArrowheads="1"/>
                </p:cNvSpPr>
                <p:nvPr/>
              </p:nvSpPr>
              <p:spPr bwMode="auto">
                <a:xfrm>
                  <a:off x="293" y="1952"/>
                  <a:ext cx="455"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a:t>8.7</a:t>
                  </a:r>
                </a:p>
              </p:txBody>
            </p:sp>
            <p:grpSp>
              <p:nvGrpSpPr>
                <p:cNvPr id="71694" name="Group 14"/>
                <p:cNvGrpSpPr>
                  <a:grpSpLocks/>
                </p:cNvGrpSpPr>
                <p:nvPr/>
              </p:nvGrpSpPr>
              <p:grpSpPr bwMode="auto">
                <a:xfrm>
                  <a:off x="636" y="1526"/>
                  <a:ext cx="144" cy="2256"/>
                  <a:chOff x="432" y="1862"/>
                  <a:chExt cx="144" cy="2256"/>
                </a:xfrm>
              </p:grpSpPr>
              <p:grpSp>
                <p:nvGrpSpPr>
                  <p:cNvPr id="71695" name="Group 15"/>
                  <p:cNvGrpSpPr>
                    <a:grpSpLocks/>
                  </p:cNvGrpSpPr>
                  <p:nvPr/>
                </p:nvGrpSpPr>
                <p:grpSpPr bwMode="auto">
                  <a:xfrm>
                    <a:off x="432" y="1862"/>
                    <a:ext cx="144" cy="2256"/>
                    <a:chOff x="240" y="1862"/>
                    <a:chExt cx="144" cy="2256"/>
                  </a:xfrm>
                </p:grpSpPr>
                <p:sp>
                  <p:nvSpPr>
                    <p:cNvPr id="71696" name="Line 16"/>
                    <p:cNvSpPr>
                      <a:spLocks noChangeShapeType="1"/>
                    </p:cNvSpPr>
                    <p:nvPr/>
                  </p:nvSpPr>
                  <p:spPr bwMode="auto">
                    <a:xfrm flipV="1">
                      <a:off x="299" y="1862"/>
                      <a:ext cx="0" cy="225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97" name="Line 17"/>
                    <p:cNvSpPr>
                      <a:spLocks noChangeShapeType="1"/>
                    </p:cNvSpPr>
                    <p:nvPr/>
                  </p:nvSpPr>
                  <p:spPr bwMode="auto">
                    <a:xfrm>
                      <a:off x="240" y="31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71698" name="Line 18"/>
                  <p:cNvSpPr>
                    <a:spLocks noChangeShapeType="1"/>
                  </p:cNvSpPr>
                  <p:nvPr/>
                </p:nvSpPr>
                <p:spPr bwMode="auto">
                  <a:xfrm>
                    <a:off x="432"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sp>
          <p:nvSpPr>
            <p:cNvPr id="71699" name="Text Box 19"/>
            <p:cNvSpPr txBox="1">
              <a:spLocks noChangeArrowheads="1"/>
            </p:cNvSpPr>
            <p:nvPr/>
          </p:nvSpPr>
          <p:spPr bwMode="auto">
            <a:xfrm>
              <a:off x="3360" y="1386"/>
              <a:ext cx="1929"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a:solidFill>
                    <a:srgbClr val="000099"/>
                  </a:solidFill>
                </a:rPr>
                <a:t>Shadow of beam pipes</a:t>
              </a:r>
            </a:p>
            <a:p>
              <a:r>
                <a:rPr lang="en-US" altLang="ja-JP" sz="1600">
                  <a:solidFill>
                    <a:srgbClr val="000099"/>
                  </a:solidFill>
                </a:rPr>
                <a:t>between IP and TAN</a:t>
              </a:r>
            </a:p>
          </p:txBody>
        </p:sp>
        <p:sp>
          <p:nvSpPr>
            <p:cNvPr id="71700" name="Freeform 20"/>
            <p:cNvSpPr>
              <a:spLocks/>
            </p:cNvSpPr>
            <p:nvPr/>
          </p:nvSpPr>
          <p:spPr bwMode="auto">
            <a:xfrm>
              <a:off x="3835" y="1887"/>
              <a:ext cx="1518" cy="307"/>
            </a:xfrm>
            <a:custGeom>
              <a:avLst/>
              <a:gdLst>
                <a:gd name="T0" fmla="*/ 0 w 1056"/>
                <a:gd name="T1" fmla="*/ 0 h 288"/>
                <a:gd name="T2" fmla="*/ 1056 w 1056"/>
                <a:gd name="T3" fmla="*/ 0 h 288"/>
                <a:gd name="T4" fmla="*/ 960 w 1056"/>
                <a:gd name="T5" fmla="*/ 288 h 288"/>
              </a:gdLst>
              <a:ahLst/>
              <a:cxnLst>
                <a:cxn ang="0">
                  <a:pos x="T0" y="T1"/>
                </a:cxn>
                <a:cxn ang="0">
                  <a:pos x="T2" y="T3"/>
                </a:cxn>
                <a:cxn ang="0">
                  <a:pos x="T4" y="T5"/>
                </a:cxn>
              </a:cxnLst>
              <a:rect l="0" t="0" r="r" b="b"/>
              <a:pathLst>
                <a:path w="1056" h="288">
                  <a:moveTo>
                    <a:pt x="0" y="0"/>
                  </a:moveTo>
                  <a:lnTo>
                    <a:pt x="1056" y="0"/>
                  </a:lnTo>
                  <a:lnTo>
                    <a:pt x="960" y="288"/>
                  </a:lnTo>
                </a:path>
              </a:pathLst>
            </a:custGeom>
            <a:noFill/>
            <a:ln w="31750">
              <a:solidFill>
                <a:srgbClr val="3366FF"/>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pic>
        <p:nvPicPr>
          <p:cNvPr id="7170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530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0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0"/>
            <a:ext cx="4953000"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03" name="Line 23"/>
          <p:cNvSpPr>
            <a:spLocks noChangeShapeType="1"/>
          </p:cNvSpPr>
          <p:nvPr/>
        </p:nvSpPr>
        <p:spPr bwMode="auto">
          <a:xfrm flipH="1" flipV="1">
            <a:off x="2819400" y="676275"/>
            <a:ext cx="3048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04" name="Text Box 24"/>
          <p:cNvSpPr txBox="1">
            <a:spLocks noChangeArrowheads="1"/>
          </p:cNvSpPr>
          <p:nvPr/>
        </p:nvSpPr>
        <p:spPr bwMode="auto">
          <a:xfrm>
            <a:off x="1219200" y="66675"/>
            <a:ext cx="2001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a:solidFill>
                  <a:schemeClr val="bg1"/>
                </a:solidFill>
              </a:rPr>
              <a:t>IP1,ATLAS</a:t>
            </a:r>
          </a:p>
        </p:txBody>
      </p:sp>
      <p:sp>
        <p:nvSpPr>
          <p:cNvPr id="71705" name="Text Box 25"/>
          <p:cNvSpPr txBox="1">
            <a:spLocks noChangeArrowheads="1"/>
          </p:cNvSpPr>
          <p:nvPr/>
        </p:nvSpPr>
        <p:spPr bwMode="auto">
          <a:xfrm>
            <a:off x="4724400" y="0"/>
            <a:ext cx="179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400" u="sng">
                <a:solidFill>
                  <a:srgbClr val="FF0000"/>
                </a:solidFill>
                <a:latin typeface="Arial Black" charset="0"/>
              </a:rPr>
              <a:t>Arm1</a:t>
            </a:r>
          </a:p>
        </p:txBody>
      </p:sp>
      <p:sp>
        <p:nvSpPr>
          <p:cNvPr id="71706" name="Text Box 26"/>
          <p:cNvSpPr txBox="1">
            <a:spLocks noChangeArrowheads="1"/>
          </p:cNvSpPr>
          <p:nvPr/>
        </p:nvSpPr>
        <p:spPr bwMode="auto">
          <a:xfrm>
            <a:off x="0" y="457200"/>
            <a:ext cx="179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400" u="sng">
                <a:solidFill>
                  <a:srgbClr val="0099FF"/>
                </a:solidFill>
                <a:latin typeface="Arial Black" charset="0"/>
              </a:rPr>
              <a:t>Arm2</a:t>
            </a:r>
          </a:p>
        </p:txBody>
      </p:sp>
      <p:sp>
        <p:nvSpPr>
          <p:cNvPr id="71707" name="Text Box 27"/>
          <p:cNvSpPr txBox="1">
            <a:spLocks noChangeArrowheads="1"/>
          </p:cNvSpPr>
          <p:nvPr/>
        </p:nvSpPr>
        <p:spPr bwMode="auto">
          <a:xfrm>
            <a:off x="3352800" y="61722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1600" u="sng"/>
              <a:t>Transverse projection of Arm#1 </a:t>
            </a:r>
            <a:endParaRPr lang="en-US" altLang="ja-JP" sz="1800" u="sng"/>
          </a:p>
        </p:txBody>
      </p:sp>
      <p:pic>
        <p:nvPicPr>
          <p:cNvPr id="71708" name="Picture 28" descr="C:\Documents and Settings\研究用\デスクトップ\lhcf_arm1_140urad_transver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3627438"/>
            <a:ext cx="1912937" cy="1920875"/>
          </a:xfrm>
          <a:prstGeom prst="rect">
            <a:avLst/>
          </a:prstGeom>
          <a:noFill/>
          <a:extLst>
            <a:ext uri="{909E8E84-426E-40dd-AFC4-6F175D3DCCD1}">
              <a14:hiddenFill xmlns:a14="http://schemas.microsoft.com/office/drawing/2010/main">
                <a:solidFill>
                  <a:srgbClr val="FFFFFF"/>
                </a:solidFill>
              </a14:hiddenFill>
            </a:ext>
          </a:extLst>
        </p:spPr>
      </p:pic>
      <p:sp>
        <p:nvSpPr>
          <p:cNvPr id="71709" name="Text Box 29"/>
          <p:cNvSpPr txBox="1">
            <a:spLocks noChangeArrowheads="1"/>
          </p:cNvSpPr>
          <p:nvPr/>
        </p:nvSpPr>
        <p:spPr bwMode="auto">
          <a:xfrm>
            <a:off x="6096000" y="473710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200"/>
              <a:t>∞</a:t>
            </a:r>
          </a:p>
        </p:txBody>
      </p:sp>
      <p:sp>
        <p:nvSpPr>
          <p:cNvPr id="71710" name="Text Box 30"/>
          <p:cNvSpPr txBox="1">
            <a:spLocks noChangeArrowheads="1"/>
          </p:cNvSpPr>
          <p:nvPr/>
        </p:nvSpPr>
        <p:spPr bwMode="auto">
          <a:xfrm>
            <a:off x="6097588" y="3611563"/>
            <a:ext cx="67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0000"/>
                </a:solidFill>
              </a:rPr>
              <a:t>8.4</a:t>
            </a:r>
          </a:p>
        </p:txBody>
      </p:sp>
      <p:grpSp>
        <p:nvGrpSpPr>
          <p:cNvPr id="71711" name="Group 31"/>
          <p:cNvGrpSpPr>
            <a:grpSpLocks/>
          </p:cNvGrpSpPr>
          <p:nvPr/>
        </p:nvGrpSpPr>
        <p:grpSpPr bwMode="auto">
          <a:xfrm>
            <a:off x="6675438" y="3402013"/>
            <a:ext cx="138112" cy="2184400"/>
            <a:chOff x="3744" y="2688"/>
            <a:chExt cx="106" cy="1662"/>
          </a:xfrm>
        </p:grpSpPr>
        <p:sp>
          <p:nvSpPr>
            <p:cNvPr id="71712" name="Line 32"/>
            <p:cNvSpPr>
              <a:spLocks noChangeShapeType="1"/>
            </p:cNvSpPr>
            <p:nvPr/>
          </p:nvSpPr>
          <p:spPr bwMode="auto">
            <a:xfrm flipV="1">
              <a:off x="3792" y="2688"/>
              <a:ext cx="0" cy="16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13" name="Line 33"/>
            <p:cNvSpPr>
              <a:spLocks noChangeShapeType="1"/>
            </p:cNvSpPr>
            <p:nvPr/>
          </p:nvSpPr>
          <p:spPr bwMode="auto">
            <a:xfrm>
              <a:off x="3744" y="3888"/>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14" name="Line 34"/>
            <p:cNvSpPr>
              <a:spLocks noChangeShapeType="1"/>
            </p:cNvSpPr>
            <p:nvPr/>
          </p:nvSpPr>
          <p:spPr bwMode="auto">
            <a:xfrm>
              <a:off x="3744" y="3024"/>
              <a:ext cx="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71715" name="Text Box 35"/>
          <p:cNvSpPr txBox="1">
            <a:spLocks noChangeArrowheads="1"/>
          </p:cNvSpPr>
          <p:nvPr/>
        </p:nvSpPr>
        <p:spPr bwMode="auto">
          <a:xfrm>
            <a:off x="6931025" y="30829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solidFill>
                <a:srgbClr val="000099"/>
              </a:solidFill>
            </a:endParaRPr>
          </a:p>
        </p:txBody>
      </p:sp>
      <p:sp>
        <p:nvSpPr>
          <p:cNvPr id="71716" name="Line 36"/>
          <p:cNvSpPr>
            <a:spLocks noChangeShapeType="1"/>
          </p:cNvSpPr>
          <p:nvPr/>
        </p:nvSpPr>
        <p:spPr bwMode="auto">
          <a:xfrm>
            <a:off x="6875463" y="3843338"/>
            <a:ext cx="1631950"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17" name="Line 37"/>
          <p:cNvSpPr>
            <a:spLocks noChangeShapeType="1"/>
          </p:cNvSpPr>
          <p:nvPr/>
        </p:nvSpPr>
        <p:spPr bwMode="auto">
          <a:xfrm>
            <a:off x="6875463" y="4978400"/>
            <a:ext cx="1631950"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18" name="Text Box 38"/>
          <p:cNvSpPr txBox="1">
            <a:spLocks noChangeArrowheads="1"/>
          </p:cNvSpPr>
          <p:nvPr/>
        </p:nvSpPr>
        <p:spPr bwMode="auto">
          <a:xfrm>
            <a:off x="3886200" y="6461125"/>
            <a:ext cx="2713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 zero crossing angle</a:t>
            </a:r>
          </a:p>
        </p:txBody>
      </p:sp>
      <p:sp>
        <p:nvSpPr>
          <p:cNvPr id="71719" name="Text Box 39"/>
          <p:cNvSpPr txBox="1">
            <a:spLocks noChangeArrowheads="1"/>
          </p:cNvSpPr>
          <p:nvPr/>
        </p:nvSpPr>
        <p:spPr bwMode="auto">
          <a:xfrm>
            <a:off x="5992813" y="5483225"/>
            <a:ext cx="3113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solidFill>
                  <a:srgbClr val="FF0000"/>
                </a:solidFill>
              </a:rPr>
              <a:t>@ </a:t>
            </a:r>
            <a:r>
              <a:rPr lang="en-US" altLang="ja-JP">
                <a:solidFill>
                  <a:srgbClr val="FF0000"/>
                </a:solidFill>
                <a:latin typeface="Symbol" charset="0"/>
              </a:rPr>
              <a:t>140m</a:t>
            </a:r>
            <a:r>
              <a:rPr lang="en-US" altLang="ja-JP">
                <a:solidFill>
                  <a:srgbClr val="FF0000"/>
                </a:solidFill>
              </a:rPr>
              <a:t>rad crossing angle</a:t>
            </a:r>
          </a:p>
        </p:txBody>
      </p:sp>
      <p:sp>
        <p:nvSpPr>
          <p:cNvPr id="71720" name="AutoShape 40"/>
          <p:cNvSpPr>
            <a:spLocks noChangeArrowheads="1"/>
          </p:cNvSpPr>
          <p:nvPr/>
        </p:nvSpPr>
        <p:spPr bwMode="auto">
          <a:xfrm>
            <a:off x="7239000" y="5867400"/>
            <a:ext cx="914400" cy="762000"/>
          </a:xfrm>
          <a:custGeom>
            <a:avLst/>
            <a:gdLst>
              <a:gd name="G0" fmla="+- 9257 0 0"/>
              <a:gd name="G1" fmla="+- 17213 0 0"/>
              <a:gd name="G2" fmla="+- 7965 0 0"/>
              <a:gd name="G3" fmla="*/ 9257 1 2"/>
              <a:gd name="G4" fmla="+- G3 10800 0"/>
              <a:gd name="G5" fmla="+- 21600 9257 17213"/>
              <a:gd name="G6" fmla="+- 17213 7965 0"/>
              <a:gd name="G7" fmla="*/ G6 1 2"/>
              <a:gd name="G8" fmla="*/ 17213 2 1"/>
              <a:gd name="G9" fmla="+- G8 0 21600"/>
              <a:gd name="G10" fmla="*/ 21600 G0 G1"/>
              <a:gd name="G11" fmla="*/ 21600 G4 G1"/>
              <a:gd name="G12" fmla="*/ 21600 G5 G1"/>
              <a:gd name="G13" fmla="*/ 21600 G7 G1"/>
              <a:gd name="G14" fmla="*/ 17213 1 2"/>
              <a:gd name="G15" fmla="+- G5 0 G4"/>
              <a:gd name="G16" fmla="+- G0 0 G4"/>
              <a:gd name="G17" fmla="*/ G2 G15 G16"/>
              <a:gd name="T0" fmla="*/ 15429 w 21600"/>
              <a:gd name="T1" fmla="*/ 0 h 21600"/>
              <a:gd name="T2" fmla="*/ 9257 w 21600"/>
              <a:gd name="T3" fmla="*/ 7965 h 21600"/>
              <a:gd name="T4" fmla="*/ 0 w 21600"/>
              <a:gd name="T5" fmla="*/ 19361 h 21600"/>
              <a:gd name="T6" fmla="*/ 8607 w 21600"/>
              <a:gd name="T7" fmla="*/ 21600 h 21600"/>
              <a:gd name="T8" fmla="*/ 17213 w 21600"/>
              <a:gd name="T9" fmla="*/ 15798 h 21600"/>
              <a:gd name="T10" fmla="*/ 21600 w 21600"/>
              <a:gd name="T11" fmla="*/ 796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965"/>
                </a:lnTo>
                <a:lnTo>
                  <a:pt x="13644" y="7965"/>
                </a:lnTo>
                <a:lnTo>
                  <a:pt x="13644" y="17121"/>
                </a:lnTo>
                <a:lnTo>
                  <a:pt x="0" y="17121"/>
                </a:lnTo>
                <a:lnTo>
                  <a:pt x="0" y="21600"/>
                </a:lnTo>
                <a:lnTo>
                  <a:pt x="17213" y="21600"/>
                </a:lnTo>
                <a:lnTo>
                  <a:pt x="17213" y="7965"/>
                </a:lnTo>
                <a:lnTo>
                  <a:pt x="21600" y="7965"/>
                </a:lnTo>
                <a:close/>
              </a:path>
            </a:pathLst>
          </a:cu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3167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HCf">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LHCf.pptx</Template>
  <TotalTime>7046</TotalTime>
  <Words>1960</Words>
  <Application>Microsoft Macintosh PowerPoint</Application>
  <PresentationFormat>On-screen Show (4:3)</PresentationFormat>
  <Paragraphs>430</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LHCf</vt:lpstr>
      <vt:lpstr>Equation</vt:lpstr>
      <vt:lpstr>The LHCf experiment  Very forward photon &amp; neutron measurement</vt:lpstr>
      <vt:lpstr>Contents</vt:lpstr>
      <vt:lpstr>Introduction</vt:lpstr>
      <vt:lpstr>PowerPoint Presentation</vt:lpstr>
      <vt:lpstr>The Large Hadron Collider (LHC)</vt:lpstr>
      <vt:lpstr>The LHCf experiment</vt:lpstr>
      <vt:lpstr>The LHCf Detectors</vt:lpstr>
      <vt:lpstr>PowerPoint Presentation</vt:lpstr>
      <vt:lpstr>PowerPoint Presentation</vt:lpstr>
      <vt:lpstr>LHCf can measure</vt:lpstr>
      <vt:lpstr>LHCf can</vt:lpstr>
      <vt:lpstr>Status of the LHCf experiment</vt:lpstr>
      <vt:lpstr>PowerPoint Presentation</vt:lpstr>
      <vt:lpstr>Data taking in 2010</vt:lpstr>
      <vt:lpstr>Luminosity monitoring by FC</vt:lpstr>
      <vt:lpstr>Backgrounds</vt:lpstr>
      <vt:lpstr>Beam-gas Background @ LHC</vt:lpstr>
      <vt:lpstr>Analysis &amp; Results   - Photons  - (Neutrons)</vt:lpstr>
      <vt:lpstr>Analysis for the photon spectra</vt:lpstr>
      <vt:lpstr>Event sample  </vt:lpstr>
      <vt:lpstr>Particle Identification</vt:lpstr>
      <vt:lpstr>Multi-hit identification</vt:lpstr>
      <vt:lpstr>Photon spectra at √s = 7 TeV p-p</vt:lpstr>
      <vt:lpstr>Photon spectra at √s = 7 TeV p-p </vt:lpstr>
      <vt:lpstr>Photon spectra at √s = 900 GeV p-p </vt:lpstr>
      <vt:lpstr>DATA : Comp. 900GeV/7TeV</vt:lpstr>
      <vt:lpstr>Neutron analysis </vt:lpstr>
      <vt:lpstr>Performance studies for neutrons are on going.</vt:lpstr>
      <vt:lpstr>Summary</vt:lpstr>
      <vt:lpstr>Backup slides</vt:lpstr>
      <vt:lpstr>900GeV photon analysis</vt:lpstr>
    </vt:vector>
  </TitlesOfParts>
  <Company>STElab , Nagoya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analysis status  For Italian team</dc:title>
  <dc:creator>研究用</dc:creator>
  <cp:lastModifiedBy>Hiroaki MENJO</cp:lastModifiedBy>
  <cp:revision>184</cp:revision>
  <dcterms:created xsi:type="dcterms:W3CDTF">2010-12-29T16:05:01Z</dcterms:created>
  <dcterms:modified xsi:type="dcterms:W3CDTF">2012-10-02T08:32:05Z</dcterms:modified>
</cp:coreProperties>
</file>