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8" r:id="rId12"/>
    <p:sldId id="267" r:id="rId13"/>
    <p:sldId id="270" r:id="rId14"/>
    <p:sldId id="271" r:id="rId15"/>
    <p:sldId id="272" r:id="rId16"/>
    <p:sldId id="273" r:id="rId17"/>
    <p:sldId id="269" r:id="rId18"/>
    <p:sldId id="274" r:id="rId19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FDFA"/>
    <a:srgbClr val="DE0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1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EF553-6E5A-9144-A23D-6753376A96E1}" type="datetimeFigureOut">
              <a:rPr kumimoji="1" lang="ja-JP" altLang="en-US" smtClean="0"/>
              <a:t>12/10/02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C7F70-F78F-7942-B5F1-D287818A6C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46870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605DD-787A-DD48-B927-E3EA4E9F13BE}" type="datetimeFigureOut">
              <a:rPr kumimoji="1" lang="ja-JP" altLang="en-US" smtClean="0"/>
              <a:t>12/10/02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68BDA-554F-1044-A817-096906492D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97873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BDA0-0E45-4941-B35D-88392FBF2F89}" type="datetime1">
              <a:rPr kumimoji="1" lang="ja-JP" altLang="en-US" smtClean="0"/>
              <a:t>12/10/02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4B9A-7045-3F4D-A390-3E87A047BA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5485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8F2B-292A-A44F-889C-0C1797B11B7E}" type="datetime1">
              <a:rPr kumimoji="1" lang="ja-JP" altLang="en-US" smtClean="0"/>
              <a:t>12/10/02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4B9A-7045-3F4D-A390-3E87A047BA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7132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9F70-6251-BD4D-A204-B5F69AF9C787}" type="datetime1">
              <a:rPr kumimoji="1" lang="ja-JP" altLang="en-US" smtClean="0"/>
              <a:t>12/10/02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4B9A-7045-3F4D-A390-3E87A047BA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5392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4E97-ED77-5048-BFA7-6FEFF9B5AEA3}" type="datetime1">
              <a:rPr kumimoji="1" lang="ja-JP" altLang="en-US" smtClean="0"/>
              <a:t>12/10/02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4B9A-7045-3F4D-A390-3E87A047BA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52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134F-0087-0A40-A817-4FEA58DBD34C}" type="datetime1">
              <a:rPr kumimoji="1" lang="ja-JP" altLang="en-US" smtClean="0"/>
              <a:t>12/10/02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4B9A-7045-3F4D-A390-3E87A047BA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283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1E3D-7762-CE4D-966A-70000F6C2AFF}" type="datetime1">
              <a:rPr kumimoji="1" lang="ja-JP" altLang="en-US" smtClean="0"/>
              <a:t>12/10/02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4B9A-7045-3F4D-A390-3E87A047BA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8621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6E85-0B8A-0942-BD24-E279EE6C3361}" type="datetime1">
              <a:rPr kumimoji="1" lang="ja-JP" altLang="en-US" smtClean="0"/>
              <a:t>12/10/02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4B9A-7045-3F4D-A390-3E87A047BA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186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3DED-2FB1-D34B-8949-7395ED9ECF33}" type="datetime1">
              <a:rPr kumimoji="1" lang="ja-JP" altLang="en-US" smtClean="0"/>
              <a:t>12/10/02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4B9A-7045-3F4D-A390-3E87A047BA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3001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1B75-B1A9-FB4C-A12C-73342E0D2290}" type="datetime1">
              <a:rPr kumimoji="1" lang="ja-JP" altLang="en-US" smtClean="0"/>
              <a:t>12/10/02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4B9A-7045-3F4D-A390-3E87A047BA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7394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6BF0-EF2A-7249-A4E9-067FB7D0B054}" type="datetime1">
              <a:rPr kumimoji="1" lang="ja-JP" altLang="en-US" smtClean="0"/>
              <a:t>12/10/02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4B9A-7045-3F4D-A390-3E87A047BA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1905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9F94-397D-EF4C-AA89-CE3F8329D89E}" type="datetime1">
              <a:rPr kumimoji="1" lang="ja-JP" altLang="en-US" smtClean="0"/>
              <a:t>12/10/02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4B9A-7045-3F4D-A390-3E87A047BA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2628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67A6F-9BCF-6A44-9C49-0AFEDDC937E9}" type="datetime1">
              <a:rPr kumimoji="1" lang="ja-JP" altLang="en-US" smtClean="0"/>
              <a:t>12/10/02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B4B9A-7045-3F4D-A390-3E87A047BA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956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Relationship Id="rId3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RHIC</a:t>
            </a:r>
            <a:r>
              <a:rPr lang="ja-JP" altLang="en-US" dirty="0"/>
              <a:t>計画と</a:t>
            </a:r>
            <a:r>
              <a:rPr lang="en-US" altLang="ja-JP" dirty="0" err="1"/>
              <a:t>LHCf</a:t>
            </a:r>
            <a:r>
              <a:rPr lang="en-US" altLang="ja-JP" dirty="0"/>
              <a:t>-AA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Takashi SAKO</a:t>
            </a:r>
          </a:p>
          <a:p>
            <a:r>
              <a:rPr lang="en-US" altLang="ja-JP" dirty="0" smtClean="0"/>
              <a:t>STE lab./KMI, Nagoya University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9631" y="5363963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6600"/>
                </a:solidFill>
              </a:rPr>
              <a:t>From Large Hadron Collider forward </a:t>
            </a:r>
          </a:p>
          <a:p>
            <a:r>
              <a:rPr lang="en-US" altLang="ja-JP" sz="2400" dirty="0">
                <a:solidFill>
                  <a:srgbClr val="FF6600"/>
                </a:solidFill>
              </a:rPr>
              <a:t> </a:t>
            </a:r>
            <a:r>
              <a:rPr lang="en-US" altLang="ja-JP" sz="2400" dirty="0" smtClean="0">
                <a:solidFill>
                  <a:srgbClr val="FF6600"/>
                </a:solidFill>
              </a:rPr>
              <a:t>      to </a:t>
            </a:r>
            <a:r>
              <a:rPr lang="en-US" altLang="ja-JP" sz="2400" dirty="0" err="1" smtClean="0">
                <a:solidFill>
                  <a:srgbClr val="FF6600"/>
                </a:solidFill>
              </a:rPr>
              <a:t>Longisland</a:t>
            </a:r>
            <a:r>
              <a:rPr lang="en-US" altLang="ja-JP" sz="2400" dirty="0" smtClean="0">
                <a:solidFill>
                  <a:srgbClr val="FF6600"/>
                </a:solidFill>
              </a:rPr>
              <a:t> Hadron Collider forward (by </a:t>
            </a:r>
            <a:r>
              <a:rPr lang="en-US" altLang="ja-JP" sz="2400" dirty="0" err="1" smtClean="0">
                <a:solidFill>
                  <a:srgbClr val="FF6600"/>
                </a:solidFill>
              </a:rPr>
              <a:t>R.Tanaka</a:t>
            </a:r>
            <a:r>
              <a:rPr lang="en-US" altLang="ja-JP" sz="2400" dirty="0" smtClean="0">
                <a:solidFill>
                  <a:srgbClr val="FF6600"/>
                </a:solidFill>
              </a:rPr>
              <a:t>, LAL)</a:t>
            </a:r>
            <a:endParaRPr kumimoji="1" lang="ja-JP" altLang="en-US" sz="2400" dirty="0">
              <a:solidFill>
                <a:srgbClr val="FF66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4B9A-7045-3F4D-A390-3E87A047BA05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LHC</a:t>
            </a:r>
            <a:r>
              <a:rPr kumimoji="1" lang="ja-JP" altLang="en-US" smtClean="0"/>
              <a:t>と</a:t>
            </a:r>
            <a:r>
              <a:rPr kumimoji="1" lang="en-US" altLang="ja-JP" smtClean="0"/>
              <a:t>RHIC</a:t>
            </a:r>
            <a:r>
              <a:rPr kumimoji="1" lang="ja-JP" altLang="en-US" smtClean="0"/>
              <a:t>におけるゼロ度粒子生成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3,4-Oct-2012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0129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Phase space at LHC and RHIC</a:t>
            </a:r>
            <a:endParaRPr kumimoji="1" lang="ja-JP" altLang="en-US" dirty="0"/>
          </a:p>
        </p:txBody>
      </p:sp>
      <p:grpSp>
        <p:nvGrpSpPr>
          <p:cNvPr id="26" name="図形グループ 25"/>
          <p:cNvGrpSpPr/>
          <p:nvPr/>
        </p:nvGrpSpPr>
        <p:grpSpPr>
          <a:xfrm>
            <a:off x="1730898" y="1373334"/>
            <a:ext cx="5534487" cy="4268132"/>
            <a:chOff x="118129" y="1373334"/>
            <a:chExt cx="4776641" cy="3763859"/>
          </a:xfrm>
        </p:grpSpPr>
        <p:pic>
          <p:nvPicPr>
            <p:cNvPr id="5" name="Picture 3" descr="h2ept_gammaray_epos199_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129" y="1373334"/>
              <a:ext cx="4776641" cy="3763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 rot="19644385">
              <a:off x="3201512" y="2665019"/>
              <a:ext cx="973700" cy="368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altLang="ja-JP" sz="1800" b="1" dirty="0">
                  <a:latin typeface="Arial" charset="0"/>
                </a:rPr>
                <a:t> </a:t>
              </a:r>
              <a:r>
                <a:rPr lang="en-US" altLang="ja-JP" sz="1800" b="1" dirty="0" err="1" smtClean="0">
                  <a:latin typeface="Arial" charset="0"/>
                </a:rPr>
                <a:t>η</a:t>
              </a:r>
              <a:r>
                <a:rPr lang="en-US" altLang="ja-JP" sz="1800" b="1" dirty="0" smtClean="0">
                  <a:latin typeface="Arial" charset="0"/>
                </a:rPr>
                <a:t>=</a:t>
              </a:r>
              <a:r>
                <a:rPr lang="en-US" altLang="ja-JP" sz="1800" b="1" dirty="0">
                  <a:latin typeface="Arial" charset="0"/>
                </a:rPr>
                <a:t>8.40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 rot="20264488">
              <a:off x="3229069" y="3228607"/>
              <a:ext cx="973700" cy="368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altLang="ja-JP" sz="1800" b="1" dirty="0">
                  <a:latin typeface="Arial" charset="0"/>
                </a:rPr>
                <a:t> </a:t>
              </a:r>
              <a:r>
                <a:rPr lang="en-US" altLang="ja-JP" sz="1800" b="1" dirty="0" err="1" smtClean="0">
                  <a:latin typeface="Arial" charset="0"/>
                </a:rPr>
                <a:t>η</a:t>
              </a:r>
              <a:r>
                <a:rPr lang="en-US" altLang="ja-JP" sz="1800" b="1" dirty="0" smtClean="0">
                  <a:latin typeface="Arial" charset="0"/>
                </a:rPr>
                <a:t>=</a:t>
              </a:r>
              <a:r>
                <a:rPr lang="en-US" altLang="ja-JP" sz="1800" b="1" dirty="0">
                  <a:latin typeface="Arial" charset="0"/>
                </a:rPr>
                <a:t>8.77</a:t>
              </a:r>
            </a:p>
          </p:txBody>
        </p:sp>
        <p:grpSp>
          <p:nvGrpSpPr>
            <p:cNvPr id="9" name="Group 18"/>
            <p:cNvGrpSpPr>
              <a:grpSpLocks/>
            </p:cNvGrpSpPr>
            <p:nvPr/>
          </p:nvGrpSpPr>
          <p:grpSpPr bwMode="auto">
            <a:xfrm>
              <a:off x="820846" y="1661221"/>
              <a:ext cx="3358958" cy="2913906"/>
              <a:chOff x="459" y="852"/>
              <a:chExt cx="2194" cy="1913"/>
            </a:xfrm>
          </p:grpSpPr>
          <p:sp>
            <p:nvSpPr>
              <p:cNvPr id="19" name="Line 5"/>
              <p:cNvSpPr>
                <a:spLocks noChangeShapeType="1"/>
              </p:cNvSpPr>
              <p:nvPr/>
            </p:nvSpPr>
            <p:spPr bwMode="auto">
              <a:xfrm flipV="1">
                <a:off x="466" y="915"/>
                <a:ext cx="1289" cy="18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0" name="Line 6"/>
              <p:cNvSpPr>
                <a:spLocks noChangeShapeType="1"/>
              </p:cNvSpPr>
              <p:nvPr/>
            </p:nvSpPr>
            <p:spPr bwMode="auto">
              <a:xfrm flipV="1">
                <a:off x="459" y="905"/>
                <a:ext cx="652" cy="1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 flipV="1">
                <a:off x="464" y="910"/>
                <a:ext cx="272" cy="18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2" name="Text Box 10"/>
              <p:cNvSpPr txBox="1">
                <a:spLocks noChangeArrowheads="1"/>
              </p:cNvSpPr>
              <p:nvPr/>
            </p:nvSpPr>
            <p:spPr bwMode="auto">
              <a:xfrm rot="18441735">
                <a:off x="1349" y="1051"/>
                <a:ext cx="639" cy="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US" altLang="ja-JP" sz="1800" b="1" dirty="0">
                    <a:latin typeface="Arial" charset="0"/>
                  </a:rPr>
                  <a:t> </a:t>
                </a:r>
                <a:r>
                  <a:rPr lang="en-US" altLang="ja-JP" sz="1800" b="1" dirty="0" err="1" smtClean="0">
                    <a:latin typeface="Arial" charset="0"/>
                  </a:rPr>
                  <a:t>η</a:t>
                </a:r>
                <a:r>
                  <a:rPr lang="en-US" altLang="ja-JP" sz="1800" b="1" dirty="0" smtClean="0">
                    <a:latin typeface="Arial" charset="0"/>
                  </a:rPr>
                  <a:t>=</a:t>
                </a:r>
                <a:r>
                  <a:rPr lang="en-US" altLang="ja-JP" sz="1800" b="1" dirty="0">
                    <a:latin typeface="Arial" charset="0"/>
                  </a:rPr>
                  <a:t>7.60</a:t>
                </a:r>
              </a:p>
            </p:txBody>
          </p:sp>
          <p:sp>
            <p:nvSpPr>
              <p:cNvPr id="23" name="Text Box 11"/>
              <p:cNvSpPr txBox="1">
                <a:spLocks noChangeArrowheads="1"/>
              </p:cNvSpPr>
              <p:nvPr/>
            </p:nvSpPr>
            <p:spPr bwMode="auto">
              <a:xfrm rot="17289144">
                <a:off x="632" y="1500"/>
                <a:ext cx="639" cy="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US" altLang="ja-JP" sz="1800" b="1" dirty="0">
                    <a:latin typeface="Arial" charset="0"/>
                  </a:rPr>
                  <a:t> </a:t>
                </a:r>
                <a:r>
                  <a:rPr lang="en-US" altLang="ja-JP" sz="1800" b="1" dirty="0" err="1" smtClean="0">
                    <a:latin typeface="Arial" charset="0"/>
                  </a:rPr>
                  <a:t>η</a:t>
                </a:r>
                <a:r>
                  <a:rPr lang="en-US" altLang="ja-JP" sz="1800" b="1" dirty="0" smtClean="0">
                    <a:latin typeface="Arial" charset="0"/>
                  </a:rPr>
                  <a:t>=</a:t>
                </a:r>
                <a:r>
                  <a:rPr lang="en-US" altLang="ja-JP" sz="1800" b="1" dirty="0">
                    <a:latin typeface="Arial" charset="0"/>
                  </a:rPr>
                  <a:t>6.91</a:t>
                </a:r>
              </a:p>
            </p:txBody>
          </p:sp>
          <p:sp>
            <p:nvSpPr>
              <p:cNvPr id="24" name="Text Box 12"/>
              <p:cNvSpPr txBox="1">
                <a:spLocks noChangeArrowheads="1"/>
              </p:cNvSpPr>
              <p:nvPr/>
            </p:nvSpPr>
            <p:spPr bwMode="auto">
              <a:xfrm rot="16728706">
                <a:off x="396" y="1408"/>
                <a:ext cx="639" cy="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US" altLang="ja-JP" sz="1800" b="1" dirty="0">
                    <a:latin typeface="Arial" charset="0"/>
                  </a:rPr>
                  <a:t> </a:t>
                </a:r>
                <a:r>
                  <a:rPr lang="en-US" altLang="ja-JP" sz="1800" b="1" dirty="0" err="1" smtClean="0">
                    <a:latin typeface="Arial" charset="0"/>
                  </a:rPr>
                  <a:t>η</a:t>
                </a:r>
                <a:r>
                  <a:rPr lang="en-US" altLang="ja-JP" sz="1800" b="1" dirty="0" smtClean="0">
                    <a:latin typeface="Arial" charset="0"/>
                  </a:rPr>
                  <a:t>=</a:t>
                </a:r>
                <a:r>
                  <a:rPr lang="en-US" altLang="ja-JP" sz="1800" b="1" dirty="0">
                    <a:latin typeface="Arial" charset="0"/>
                  </a:rPr>
                  <a:t>5.99</a:t>
                </a:r>
              </a:p>
            </p:txBody>
          </p:sp>
          <p:sp>
            <p:nvSpPr>
              <p:cNvPr id="25" name="Rectangle 17"/>
              <p:cNvSpPr>
                <a:spLocks noChangeArrowheads="1"/>
              </p:cNvSpPr>
              <p:nvPr/>
            </p:nvSpPr>
            <p:spPr bwMode="auto">
              <a:xfrm>
                <a:off x="468" y="907"/>
                <a:ext cx="2185" cy="185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</p:grpSp>
      </p:grpSp>
      <p:cxnSp>
        <p:nvCxnSpPr>
          <p:cNvPr id="28" name="直線矢印コネクタ 27"/>
          <p:cNvCxnSpPr/>
          <p:nvPr/>
        </p:nvCxnSpPr>
        <p:spPr>
          <a:xfrm>
            <a:off x="2545106" y="5759612"/>
            <a:ext cx="3891879" cy="14769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6127994" y="5818691"/>
            <a:ext cx="92845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6600"/>
                </a:solidFill>
              </a:rPr>
              <a:t>450GeV</a:t>
            </a:r>
            <a:endParaRPr kumimoji="1" lang="ja-JP" altLang="en-US" dirty="0">
              <a:solidFill>
                <a:srgbClr val="FF6600"/>
              </a:solidFill>
            </a:endParaRPr>
          </a:p>
        </p:txBody>
      </p:sp>
      <p:cxnSp>
        <p:nvCxnSpPr>
          <p:cNvPr id="35" name="直線コネクタ 34"/>
          <p:cNvCxnSpPr/>
          <p:nvPr/>
        </p:nvCxnSpPr>
        <p:spPr>
          <a:xfrm flipV="1">
            <a:off x="2553975" y="4767904"/>
            <a:ext cx="3871620" cy="224100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2556687" y="4761544"/>
            <a:ext cx="3871620" cy="0"/>
          </a:xfrm>
          <a:prstGeom prst="line">
            <a:avLst/>
          </a:prstGeom>
          <a:ln w="28575" cmpd="sng">
            <a:solidFill>
              <a:srgbClr val="FF66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Box 9"/>
          <p:cNvSpPr txBox="1">
            <a:spLocks noChangeArrowheads="1"/>
          </p:cNvSpPr>
          <p:nvPr/>
        </p:nvSpPr>
        <p:spPr bwMode="auto">
          <a:xfrm rot="21412684">
            <a:off x="5491136" y="4392308"/>
            <a:ext cx="9738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1800" b="1" dirty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altLang="ja-JP" sz="1800" b="1" dirty="0" err="1" smtClean="0">
                <a:solidFill>
                  <a:srgbClr val="FF6600"/>
                </a:solidFill>
                <a:latin typeface="Arial" charset="0"/>
              </a:rPr>
              <a:t>η</a:t>
            </a:r>
            <a:r>
              <a:rPr lang="en-US" altLang="ja-JP" sz="1800" b="1" dirty="0" smtClean="0">
                <a:solidFill>
                  <a:srgbClr val="FF6600"/>
                </a:solidFill>
                <a:latin typeface="Arial" charset="0"/>
              </a:rPr>
              <a:t>=</a:t>
            </a:r>
            <a:r>
              <a:rPr lang="en-US" altLang="ja-JP" sz="1800" b="1" dirty="0">
                <a:solidFill>
                  <a:srgbClr val="FF6600"/>
                </a:solidFill>
                <a:latin typeface="Arial" charset="0"/>
              </a:rPr>
              <a:t>8.77</a:t>
            </a:r>
          </a:p>
        </p:txBody>
      </p:sp>
      <p:cxnSp>
        <p:nvCxnSpPr>
          <p:cNvPr id="30" name="直線矢印コネクタ 29"/>
          <p:cNvCxnSpPr/>
          <p:nvPr/>
        </p:nvCxnSpPr>
        <p:spPr>
          <a:xfrm>
            <a:off x="2564612" y="6207372"/>
            <a:ext cx="3891879" cy="14769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6147500" y="6266451"/>
            <a:ext cx="928459" cy="369332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3366FF"/>
                </a:solidFill>
              </a:rPr>
              <a:t>2</a:t>
            </a:r>
            <a:r>
              <a:rPr kumimoji="1" lang="en-US" altLang="ja-JP" dirty="0" smtClean="0">
                <a:solidFill>
                  <a:srgbClr val="3366FF"/>
                </a:solidFill>
              </a:rPr>
              <a:t>50GeV</a:t>
            </a:r>
            <a:endParaRPr kumimoji="1" lang="ja-JP" altLang="en-US" dirty="0">
              <a:solidFill>
                <a:srgbClr val="3366FF"/>
              </a:solidFill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 flipV="1">
            <a:off x="2558715" y="2820010"/>
            <a:ext cx="3866880" cy="2161946"/>
          </a:xfrm>
          <a:prstGeom prst="line">
            <a:avLst/>
          </a:prstGeom>
          <a:ln w="5715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 Box 9"/>
          <p:cNvSpPr txBox="1">
            <a:spLocks noChangeArrowheads="1"/>
          </p:cNvSpPr>
          <p:nvPr/>
        </p:nvSpPr>
        <p:spPr bwMode="auto">
          <a:xfrm rot="20040206">
            <a:off x="5704309" y="3021646"/>
            <a:ext cx="65298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1800" b="1" dirty="0">
                <a:solidFill>
                  <a:srgbClr val="3366FF"/>
                </a:solidFill>
                <a:latin typeface="Arial" charset="0"/>
              </a:rPr>
              <a:t> </a:t>
            </a:r>
            <a:r>
              <a:rPr lang="en-US" altLang="ja-JP" sz="1800" b="1" dirty="0" err="1" smtClean="0">
                <a:solidFill>
                  <a:srgbClr val="3366FF"/>
                </a:solidFill>
                <a:latin typeface="Arial" charset="0"/>
              </a:rPr>
              <a:t>η</a:t>
            </a:r>
            <a:r>
              <a:rPr lang="en-US" altLang="ja-JP" b="1" dirty="0" smtClean="0">
                <a:solidFill>
                  <a:srgbClr val="3366FF"/>
                </a:solidFill>
                <a:latin typeface="Arial" charset="0"/>
              </a:rPr>
              <a:t>=6</a:t>
            </a:r>
            <a:endParaRPr lang="en-US" altLang="ja-JP" sz="1800" b="1" dirty="0">
              <a:solidFill>
                <a:srgbClr val="3366FF"/>
              </a:solidFill>
              <a:latin typeface="Arial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4B9A-7045-3F4D-A390-3E87A047BA0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22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pi0_E-PT_al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48" y="715208"/>
            <a:ext cx="5764306" cy="548538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9697"/>
            <a:ext cx="8229600" cy="816068"/>
          </a:xfrm>
          <a:solidFill>
            <a:schemeClr val="bg1"/>
          </a:solidFill>
        </p:spPr>
        <p:txBody>
          <a:bodyPr/>
          <a:lstStyle/>
          <a:p>
            <a:r>
              <a:rPr kumimoji="1" lang="en-US" altLang="ja-JP" dirty="0" smtClean="0"/>
              <a:t>Pi0 by </a:t>
            </a:r>
            <a:r>
              <a:rPr kumimoji="1" lang="en-US" altLang="ja-JP" dirty="0" smtClean="0"/>
              <a:t>PYTHIA8 (500GeV p-p)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16425" y="5969763"/>
            <a:ext cx="4583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All pi0    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UA7 coverage (630GeV)  </a:t>
            </a:r>
            <a:r>
              <a:rPr kumimoji="1" lang="en-US" altLang="ja-JP" sz="2400" b="1" dirty="0" smtClean="0">
                <a:solidFill>
                  <a:srgbClr val="0000FF"/>
                </a:solidFill>
              </a:rPr>
              <a:t>  </a:t>
            </a:r>
            <a:r>
              <a:rPr kumimoji="1" lang="en-US" altLang="ja-JP" sz="2400" b="1" dirty="0" err="1" smtClean="0">
                <a:solidFill>
                  <a:srgbClr val="0000FF"/>
                </a:solidFill>
              </a:rPr>
              <a:t>η</a:t>
            </a:r>
            <a:r>
              <a:rPr kumimoji="1" lang="en-US" altLang="ja-JP" sz="2400" b="1" dirty="0" smtClean="0">
                <a:solidFill>
                  <a:srgbClr val="0000FF"/>
                </a:solidFill>
              </a:rPr>
              <a:t>&gt;6 (roughly </a:t>
            </a:r>
            <a:r>
              <a:rPr kumimoji="1" lang="en-US" altLang="ja-JP" sz="2400" b="1" dirty="0" err="1" smtClean="0">
                <a:solidFill>
                  <a:srgbClr val="0000FF"/>
                </a:solidFill>
              </a:rPr>
              <a:t>LHCf</a:t>
            </a:r>
            <a:r>
              <a:rPr kumimoji="1" lang="en-US" altLang="ja-JP" sz="2400" b="1" dirty="0" smtClean="0">
                <a:solidFill>
                  <a:srgbClr val="0000FF"/>
                </a:solidFill>
              </a:rPr>
              <a:t> at RHIC)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pic>
        <p:nvPicPr>
          <p:cNvPr id="8" name="図 7" descr="pi0_E-P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620" y="2938864"/>
            <a:ext cx="3119561" cy="296861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351603" y="3263760"/>
            <a:ext cx="2409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w/ detector geometry</a:t>
            </a:r>
          </a:p>
          <a:p>
            <a:r>
              <a:rPr lang="en-US" altLang="ja-JP" dirty="0" smtClean="0"/>
              <a:t>(colors for different detector position)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80454" y="1363381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w/o </a:t>
            </a:r>
            <a:r>
              <a:rPr lang="en-US" altLang="ja-JP" dirty="0"/>
              <a:t>d</a:t>
            </a:r>
            <a:r>
              <a:rPr kumimoji="1" lang="en-US" altLang="ja-JP" dirty="0" smtClean="0"/>
              <a:t>etector geometry</a:t>
            </a:r>
            <a:endParaRPr kumimoji="1" lang="ja-JP" altLang="en-US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4B9A-7045-3F4D-A390-3E87A047BA05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1141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603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2</a:t>
            </a:r>
            <a:r>
              <a:rPr kumimoji="1" lang="en-US" altLang="ja-JP" baseline="30000" dirty="0" smtClean="0"/>
              <a:t>nd</a:t>
            </a:r>
            <a:r>
              <a:rPr kumimoji="1" lang="en-US" altLang="ja-JP" dirty="0" smtClean="0"/>
              <a:t> motivation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04840"/>
            <a:ext cx="8432082" cy="5104573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So far, no anomaly is observed at LHC p-p collisions, but we know the CR models can not describe the observed </a:t>
            </a:r>
            <a:r>
              <a:rPr lang="en-US" altLang="ja-JP" dirty="0" err="1" smtClean="0">
                <a:solidFill>
                  <a:srgbClr val="000000"/>
                </a:solidFill>
              </a:rPr>
              <a:t>muon</a:t>
            </a:r>
            <a:r>
              <a:rPr lang="en-US" altLang="ja-JP" dirty="0" smtClean="0">
                <a:solidFill>
                  <a:srgbClr val="000000"/>
                </a:solidFill>
              </a:rPr>
              <a:t> density. </a:t>
            </a:r>
            <a:endParaRPr lang="ja-JP" altLang="en-US" dirty="0">
              <a:solidFill>
                <a:srgbClr val="000000"/>
              </a:solidFill>
            </a:endParaRPr>
          </a:p>
          <a:p>
            <a:r>
              <a:rPr lang="en-US" altLang="ja-JP" dirty="0" smtClean="0"/>
              <a:t>p</a:t>
            </a:r>
            <a:r>
              <a:rPr kumimoji="1" lang="en-US" altLang="ja-JP" dirty="0" smtClean="0"/>
              <a:t>-p to A-A (or p-A) conversion is not trivial (nuclear effect) =&gt; Any hint here???</a:t>
            </a:r>
          </a:p>
          <a:p>
            <a:r>
              <a:rPr kumimoji="1" lang="en-US" altLang="ja-JP" dirty="0" smtClean="0"/>
              <a:t>Cosmic rays are </a:t>
            </a:r>
            <a:r>
              <a:rPr kumimoji="1" lang="en-US" altLang="ja-JP" dirty="0" smtClean="0">
                <a:solidFill>
                  <a:srgbClr val="FF0000"/>
                </a:solidFill>
              </a:rPr>
              <a:t>not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Pb</a:t>
            </a:r>
            <a:r>
              <a:rPr kumimoji="1" lang="en-US" altLang="ja-JP" dirty="0" smtClean="0">
                <a:solidFill>
                  <a:srgbClr val="FF0000"/>
                </a:solidFill>
              </a:rPr>
              <a:t>, not Au, not Cu, not U</a:t>
            </a:r>
          </a:p>
          <a:p>
            <a:r>
              <a:rPr lang="en-US" altLang="ja-JP" dirty="0" smtClean="0">
                <a:solidFill>
                  <a:srgbClr val="000000"/>
                </a:solidFill>
              </a:rPr>
              <a:t>Atmosphere is </a:t>
            </a:r>
            <a:r>
              <a:rPr lang="en-US" altLang="ja-JP" dirty="0" smtClean="0">
                <a:solidFill>
                  <a:srgbClr val="FF0000"/>
                </a:solidFill>
              </a:rPr>
              <a:t>not proton, not </a:t>
            </a:r>
            <a:r>
              <a:rPr lang="en-US" altLang="ja-JP" dirty="0" err="1" smtClean="0">
                <a:solidFill>
                  <a:srgbClr val="FF0000"/>
                </a:solidFill>
              </a:rPr>
              <a:t>Pb</a:t>
            </a:r>
            <a:r>
              <a:rPr lang="en-US" altLang="ja-JP" dirty="0" smtClean="0">
                <a:solidFill>
                  <a:srgbClr val="FF0000"/>
                </a:solidFill>
              </a:rPr>
              <a:t>, …</a:t>
            </a:r>
          </a:p>
          <a:p>
            <a:r>
              <a:rPr lang="en-US" altLang="ja-JP" dirty="0" smtClean="0">
                <a:solidFill>
                  <a:srgbClr val="000000"/>
                </a:solidFill>
              </a:rPr>
              <a:t>CR-Air collisions are</a:t>
            </a:r>
          </a:p>
          <a:p>
            <a:pPr lvl="1"/>
            <a:r>
              <a:rPr lang="en-US" altLang="ja-JP" dirty="0" smtClean="0">
                <a:solidFill>
                  <a:srgbClr val="000000"/>
                </a:solidFill>
              </a:rPr>
              <a:t>(p, He, C, N, O, …, Fe) and (N, O)</a:t>
            </a:r>
          </a:p>
          <a:p>
            <a:pPr lvl="1"/>
            <a:r>
              <a:rPr kumimoji="1" lang="en-US" altLang="ja-JP" dirty="0" smtClean="0">
                <a:solidFill>
                  <a:srgbClr val="000000"/>
                </a:solidFill>
              </a:rPr>
              <a:t>Light ion collisions </a:t>
            </a:r>
            <a:r>
              <a:rPr lang="en-US" altLang="ja-JP" dirty="0" smtClean="0">
                <a:solidFill>
                  <a:srgbClr val="000000"/>
                </a:solidFill>
              </a:rPr>
              <a:t>give direct answer to CR physics</a:t>
            </a:r>
          </a:p>
          <a:p>
            <a:pPr lvl="1"/>
            <a:r>
              <a:rPr kumimoji="1" lang="en-US" altLang="ja-JP" dirty="0" smtClean="0">
                <a:solidFill>
                  <a:srgbClr val="000000"/>
                </a:solidFill>
              </a:rPr>
              <a:t>Maybe pioneering in the collider society (?)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4B9A-7045-3F4D-A390-3E87A047BA05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777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6408870" y="4306288"/>
            <a:ext cx="2496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(</a:t>
            </a:r>
            <a:r>
              <a:rPr lang="en-US" altLang="ja-JP" dirty="0"/>
              <a:t>The STAR Collaboration, PRL 97 (2006) 152302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457200" y="69813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b="1" dirty="0"/>
              <a:t>RHIC d-Au √</a:t>
            </a:r>
            <a:r>
              <a:rPr lang="en-US" altLang="ja-JP" sz="3200" b="1" dirty="0" err="1"/>
              <a:t>s</a:t>
            </a:r>
            <a:r>
              <a:rPr lang="en-US" altLang="ja-JP" sz="3200" b="1" baseline="-25000" dirty="0" err="1"/>
              <a:t>NN</a:t>
            </a:r>
            <a:r>
              <a:rPr lang="en-US" altLang="ja-JP" sz="3200" b="1" dirty="0"/>
              <a:t> = 200GeV; </a:t>
            </a:r>
            <a:r>
              <a:rPr lang="en-US" altLang="ja-JP" sz="3200" b="1" dirty="0" smtClean="0"/>
              <a:t>forward meson</a:t>
            </a:r>
            <a:endParaRPr kumimoji="1" lang="ja-JP" altLang="en-US" sz="32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61787" y="5174046"/>
            <a:ext cx="81250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ja-JP" sz="2400" dirty="0" smtClean="0"/>
              <a:t>Strong suppression of forward meson production is observed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sz="2400" dirty="0" smtClean="0"/>
              <a:t>Except d in RHIC d-Au</a:t>
            </a:r>
            <a:r>
              <a:rPr kumimoji="1" lang="ja-JP" altLang="en-US" sz="2400" dirty="0" smtClean="0"/>
              <a:t>、</a:t>
            </a:r>
            <a:r>
              <a:rPr kumimoji="1" lang="en-US" altLang="ja-JP" sz="2400" dirty="0" smtClean="0"/>
              <a:t>only heavy ions like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err="1" smtClean="0"/>
              <a:t>Pb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and</a:t>
            </a:r>
            <a:r>
              <a:rPr kumimoji="1" lang="en-US" altLang="ja-JP" sz="2400" dirty="0" smtClean="0"/>
              <a:t> Au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are used in the colliders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2400" dirty="0" smtClean="0"/>
              <a:t>p-</a:t>
            </a:r>
            <a:r>
              <a:rPr lang="en-US" altLang="ja-JP" sz="2400" dirty="0" err="1" smtClean="0"/>
              <a:t>Pb</a:t>
            </a:r>
            <a:r>
              <a:rPr lang="en-US" altLang="ja-JP" sz="2400" dirty="0" smtClean="0"/>
              <a:t> at LHC, p(d)-light ions will be interesting </a:t>
            </a:r>
            <a:endParaRPr kumimoji="1" lang="ja-JP" altLang="en-US" sz="2400" dirty="0"/>
          </a:p>
        </p:txBody>
      </p:sp>
      <p:grpSp>
        <p:nvGrpSpPr>
          <p:cNvPr id="14" name="図形グループ 13"/>
          <p:cNvGrpSpPr/>
          <p:nvPr/>
        </p:nvGrpSpPr>
        <p:grpSpPr>
          <a:xfrm>
            <a:off x="2266029" y="1041393"/>
            <a:ext cx="4211063" cy="4243456"/>
            <a:chOff x="2300325" y="1061467"/>
            <a:chExt cx="4211063" cy="4243456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00325" y="1061467"/>
              <a:ext cx="4211063" cy="4243456"/>
            </a:xfrm>
            <a:prstGeom prst="rect">
              <a:avLst/>
            </a:prstGeom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2943412" y="2465294"/>
              <a:ext cx="715874" cy="3693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>
                  <a:solidFill>
                    <a:srgbClr val="FFFF00"/>
                  </a:solidFill>
                </a:rPr>
                <a:t>η</a:t>
              </a:r>
              <a:r>
                <a:rPr kumimoji="1" lang="en-US" altLang="ja-JP" dirty="0" smtClean="0">
                  <a:solidFill>
                    <a:srgbClr val="FFFF00"/>
                  </a:solidFill>
                </a:rPr>
                <a:t>=2.2</a:t>
              </a:r>
              <a:endParaRPr kumimoji="1" lang="ja-JP" altLang="en-US" dirty="0">
                <a:solidFill>
                  <a:srgbClr val="FFFF00"/>
                </a:solidFill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4445209" y="2500548"/>
              <a:ext cx="715874" cy="3693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>
                  <a:solidFill>
                    <a:srgbClr val="00DF02"/>
                  </a:solidFill>
                </a:rPr>
                <a:t>η</a:t>
              </a:r>
              <a:r>
                <a:rPr kumimoji="1" lang="en-US" altLang="ja-JP" dirty="0" smtClean="0">
                  <a:solidFill>
                    <a:srgbClr val="00DF02"/>
                  </a:solidFill>
                </a:rPr>
                <a:t>=3.2</a:t>
              </a:r>
              <a:endParaRPr kumimoji="1" lang="ja-JP" altLang="en-US" dirty="0">
                <a:solidFill>
                  <a:srgbClr val="00DF02"/>
                </a:solidFill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3818981" y="4106440"/>
              <a:ext cx="715874" cy="3693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>
                  <a:solidFill>
                    <a:srgbClr val="1EE9FF"/>
                  </a:solidFill>
                </a:rPr>
                <a:t>η</a:t>
              </a:r>
              <a:r>
                <a:rPr kumimoji="1" lang="en-US" altLang="ja-JP" dirty="0" smtClean="0">
                  <a:solidFill>
                    <a:srgbClr val="1EE9FF"/>
                  </a:solidFill>
                </a:rPr>
                <a:t>=4.0</a:t>
              </a:r>
              <a:endParaRPr kumimoji="1" lang="ja-JP" altLang="en-US" dirty="0">
                <a:solidFill>
                  <a:srgbClr val="1EE9FF"/>
                </a:solidFill>
              </a:endParaRPr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4B9A-7045-3F4D-A390-3E87A047BA05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2458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p</a:t>
            </a:r>
            <a:r>
              <a:rPr lang="en-US" altLang="ja-JP" dirty="0" smtClean="0"/>
              <a:t>-</a:t>
            </a:r>
            <a:r>
              <a:rPr lang="en-US" altLang="ja-JP" dirty="0" smtClean="0"/>
              <a:t>N</a:t>
            </a:r>
            <a:r>
              <a:rPr lang="en-US" altLang="ja-JP" dirty="0"/>
              <a:t> </a:t>
            </a:r>
            <a:r>
              <a:rPr lang="en-US" altLang="ja-JP" dirty="0" smtClean="0"/>
              <a:t>collisions</a:t>
            </a:r>
            <a:r>
              <a:rPr lang="en-US" altLang="ja-JP" dirty="0" smtClean="0"/>
              <a:t>(</a:t>
            </a:r>
            <a:r>
              <a:rPr lang="en-US" altLang="ja-JP" dirty="0" smtClean="0"/>
              <a:t>p-remnant side</a:t>
            </a:r>
            <a:r>
              <a:rPr lang="en-US" altLang="ja-JP" dirty="0" smtClean="0"/>
              <a:t>)</a:t>
            </a:r>
            <a:br>
              <a:rPr lang="en-US" altLang="ja-JP" dirty="0" smtClean="0"/>
            </a:br>
            <a:r>
              <a:rPr lang="en-US" altLang="ja-JP" dirty="0" smtClean="0"/>
              <a:t>at √</a:t>
            </a:r>
            <a:r>
              <a:rPr lang="en-US" altLang="ja-JP" dirty="0" err="1" smtClean="0"/>
              <a:t>s</a:t>
            </a:r>
            <a:r>
              <a:rPr lang="en-US" altLang="ja-JP" baseline="-25000" dirty="0" err="1" smtClean="0"/>
              <a:t>NN</a:t>
            </a:r>
            <a:r>
              <a:rPr lang="en-US" altLang="ja-JP" dirty="0" smtClean="0"/>
              <a:t> = 200GeV </a:t>
            </a:r>
            <a:r>
              <a:rPr lang="en-US" altLang="ja-JP" sz="3600" dirty="0" smtClean="0"/>
              <a:t>(by </a:t>
            </a:r>
            <a:r>
              <a:rPr lang="en-US" altLang="ja-JP" sz="3600" dirty="0" err="1" smtClean="0"/>
              <a:t>T.Suzuki</a:t>
            </a:r>
            <a:r>
              <a:rPr lang="en-US" altLang="ja-JP" sz="3600" dirty="0" smtClean="0"/>
              <a:t>)</a:t>
            </a:r>
            <a:endParaRPr lang="ja-JP" altLang="en-US" sz="3600" dirty="0"/>
          </a:p>
        </p:txBody>
      </p:sp>
      <p:pic>
        <p:nvPicPr>
          <p:cNvPr id="8" name="Picture 7" descr="Neutron4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26440"/>
            <a:ext cx="4571997" cy="3096379"/>
          </a:xfrm>
          <a:prstGeom prst="rect">
            <a:avLst/>
          </a:prstGeom>
        </p:spPr>
      </p:pic>
      <p:pic>
        <p:nvPicPr>
          <p:cNvPr id="9" name="Picture 8" descr="Pi4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1826440"/>
            <a:ext cx="4571997" cy="309637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712885" y="4940771"/>
            <a:ext cx="106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Neutrons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4B9A-7045-3F4D-A390-3E87A047BA05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487442" y="4941763"/>
            <a:ext cx="475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pi0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897269" y="5613844"/>
            <a:ext cx="6353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Model-to-model difference reflects the difference in p-p collisions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888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p</a:t>
            </a:r>
            <a:r>
              <a:rPr lang="en-US" altLang="ja-JP" dirty="0" smtClean="0"/>
              <a:t>-N/p-</a:t>
            </a:r>
            <a:r>
              <a:rPr lang="en-US" altLang="ja-JP" dirty="0" smtClean="0"/>
              <a:t>p (</a:t>
            </a:r>
            <a:r>
              <a:rPr lang="en-US" altLang="ja-JP" dirty="0" smtClean="0"/>
              <a:t>neutron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22EBFE-45A6-46CD-97EC-AFE6A43C1CBA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637054" y="1366200"/>
            <a:ext cx="3706346" cy="2520000"/>
            <a:chOff x="-1295400" y="1524000"/>
            <a:chExt cx="7200901" cy="4876800"/>
          </a:xfrm>
        </p:grpSpPr>
        <p:pic>
          <p:nvPicPr>
            <p:cNvPr id="9" name="Picture 8" descr="Neutron4_DPMJET3.eps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295400" y="1524000"/>
              <a:ext cx="7200901" cy="48768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019992" y="2124311"/>
              <a:ext cx="2434068" cy="714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DPMJET3</a:t>
              </a:r>
              <a:endParaRPr kumimoji="1" lang="ja-JP" altLang="en-US" dirty="0"/>
            </a:p>
          </p:txBody>
        </p: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4370854" y="1371600"/>
            <a:ext cx="3706346" cy="2520000"/>
            <a:chOff x="2514600" y="1371600"/>
            <a:chExt cx="7200900" cy="4876800"/>
          </a:xfrm>
        </p:grpSpPr>
        <p:pic>
          <p:nvPicPr>
            <p:cNvPr id="10" name="Picture 9" descr="Neutron4_QGSJET2.ep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4600" y="1371600"/>
              <a:ext cx="7200900" cy="48768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978038" y="1961461"/>
              <a:ext cx="2425433" cy="714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QGSJET2</a:t>
              </a:r>
              <a:endParaRPr kumimoji="1" lang="ja-JP" altLang="en-US" dirty="0"/>
            </a:p>
          </p:txBody>
        </p:sp>
      </p:grp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637054" y="3957000"/>
            <a:ext cx="3706346" cy="2520000"/>
            <a:chOff x="1066800" y="3962400"/>
            <a:chExt cx="7200901" cy="4876800"/>
          </a:xfrm>
        </p:grpSpPr>
        <p:pic>
          <p:nvPicPr>
            <p:cNvPr id="11" name="Picture 10" descr="Neutron4_EPOS.eps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800" y="3962400"/>
              <a:ext cx="7200901" cy="4876800"/>
            </a:xfrm>
            <a:prstGeom prst="rect">
              <a:avLst/>
            </a:prstGeom>
          </p:spPr>
        </p:pic>
        <p:sp>
          <p:nvSpPr>
            <p:cNvPr id="16" name="TextBox 15"/>
            <p:cNvSpPr txBox="1">
              <a:spLocks noChangeAspect="1"/>
            </p:cNvSpPr>
            <p:nvPr/>
          </p:nvSpPr>
          <p:spPr>
            <a:xfrm>
              <a:off x="3826329" y="4562711"/>
              <a:ext cx="1510624" cy="714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EPOS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00209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(p-N/p-p)/</a:t>
            </a:r>
            <a:r>
              <a:rPr lang="en-US" altLang="ja-JP" dirty="0" smtClean="0"/>
              <a:t>(p-N/p-p)</a:t>
            </a:r>
            <a:r>
              <a:rPr lang="en-US" altLang="ja-JP" baseline="-25000" dirty="0" smtClean="0"/>
              <a:t>DPMJET3</a:t>
            </a:r>
            <a:endParaRPr lang="ja-JP" alt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22EBFE-45A6-46CD-97EC-AFE6A43C1CBA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  <p:pic>
        <p:nvPicPr>
          <p:cNvPr id="6" name="Picture 5" descr="Pi0_1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286" y="1980020"/>
            <a:ext cx="4544714" cy="3077904"/>
          </a:xfrm>
          <a:prstGeom prst="rect">
            <a:avLst/>
          </a:prstGeom>
        </p:spPr>
      </p:pic>
      <p:pic>
        <p:nvPicPr>
          <p:cNvPr id="7" name="Picture 6" descr="Neutron_1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0020"/>
            <a:ext cx="4544714" cy="3077904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620199" y="1610688"/>
            <a:ext cx="97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Neutron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86266" y="1578422"/>
            <a:ext cx="475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pi0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1180" y="5231360"/>
            <a:ext cx="89050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ja-JP" sz="2000" dirty="0" smtClean="0"/>
              <a:t>QGSJET-II (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red</a:t>
            </a:r>
            <a:r>
              <a:rPr kumimoji="1" lang="en-US" altLang="ja-JP" sz="2000" dirty="0" smtClean="0"/>
              <a:t> and </a:t>
            </a:r>
            <a:r>
              <a:rPr kumimoji="1" lang="en-US" altLang="ja-JP" sz="2000" dirty="0" smtClean="0">
                <a:solidFill>
                  <a:srgbClr val="DE05D8"/>
                </a:solidFill>
              </a:rPr>
              <a:t>magenta</a:t>
            </a:r>
            <a:r>
              <a:rPr kumimoji="1" lang="en-US" altLang="ja-JP" sz="2000" dirty="0" smtClean="0"/>
              <a:t>) uses very similar nuclear effect to DPMJET3, ratio~1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2000" dirty="0" smtClean="0"/>
              <a:t>EPOS (</a:t>
            </a:r>
            <a:r>
              <a:rPr lang="en-US" altLang="ja-JP" sz="2000" dirty="0" smtClean="0">
                <a:solidFill>
                  <a:srgbClr val="3366FF"/>
                </a:solidFill>
              </a:rPr>
              <a:t>blue</a:t>
            </a:r>
            <a:r>
              <a:rPr lang="en-US" altLang="ja-JP" sz="2000" dirty="0" smtClean="0"/>
              <a:t> and </a:t>
            </a:r>
            <a:r>
              <a:rPr lang="en-US" altLang="ja-JP" sz="2000" dirty="0" smtClean="0">
                <a:solidFill>
                  <a:srgbClr val="0EFDFA"/>
                </a:solidFill>
              </a:rPr>
              <a:t>light blue</a:t>
            </a:r>
            <a:r>
              <a:rPr lang="en-US" altLang="ja-JP" sz="2000" dirty="0" smtClean="0"/>
              <a:t>) predicts strong suppression in </a:t>
            </a:r>
            <a:r>
              <a:rPr lang="en-US" altLang="ja-JP" sz="2000" dirty="0" smtClean="0">
                <a:solidFill>
                  <a:srgbClr val="0EFDFA"/>
                </a:solidFill>
              </a:rPr>
              <a:t>forward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sz="2000" dirty="0" smtClean="0"/>
              <a:t>These are difference between three models, but not theoretical uncertainty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05608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6139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err="1" smtClean="0"/>
              <a:t>LHCf</a:t>
            </a:r>
            <a:r>
              <a:rPr kumimoji="1" lang="en-US" altLang="ja-JP" dirty="0" smtClean="0"/>
              <a:t> detector can fit the RHIC forward installation slot.</a:t>
            </a:r>
          </a:p>
          <a:p>
            <a:r>
              <a:rPr lang="en-US" altLang="ja-JP" dirty="0"/>
              <a:t>p</a:t>
            </a:r>
            <a:r>
              <a:rPr lang="en-US" altLang="ja-JP" dirty="0" smtClean="0"/>
              <a:t>-p forward is not understood even &lt;1TeV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RHIC 500GeV p-p collisions enable </a:t>
            </a:r>
            <a:r>
              <a:rPr lang="en-US" altLang="ja-JP" dirty="0" smtClean="0"/>
              <a:t>a similar phase-space coverage to the LHC 7-14TeV p-p collisions. (better than LHC 900GeV)</a:t>
            </a:r>
          </a:p>
          <a:p>
            <a:r>
              <a:rPr kumimoji="1" lang="en-US" altLang="ja-JP" dirty="0" smtClean="0"/>
              <a:t>Light ion collision is waited by CR community</a:t>
            </a:r>
          </a:p>
          <a:p>
            <a:pPr lvl="1"/>
            <a:r>
              <a:rPr kumimoji="1" lang="en-US" altLang="ja-JP" dirty="0" smtClean="0"/>
              <a:t>RHIC may be able to provide the world-first light ion collisions for </a:t>
            </a:r>
            <a:r>
              <a:rPr kumimoji="1" lang="en-US" altLang="ja-JP" dirty="0" err="1" smtClean="0"/>
              <a:t>astroparticle</a:t>
            </a:r>
            <a:r>
              <a:rPr kumimoji="1" lang="en-US" altLang="ja-JP" dirty="0" smtClean="0"/>
              <a:t> physics.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4B9A-7045-3F4D-A390-3E87A047BA05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1283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Technical issue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No big problem was pointed out in th</a:t>
            </a:r>
            <a:r>
              <a:rPr lang="en-US" altLang="ja-JP" dirty="0" smtClean="0"/>
              <a:t>e </a:t>
            </a:r>
            <a:r>
              <a:rPr kumimoji="1" lang="en-US" altLang="ja-JP" dirty="0" smtClean="0"/>
              <a:t>meeting in Dec 2011</a:t>
            </a:r>
          </a:p>
          <a:p>
            <a:r>
              <a:rPr lang="en-US" altLang="ja-JP" dirty="0"/>
              <a:t>e</a:t>
            </a:r>
            <a:r>
              <a:rPr lang="en-US" altLang="ja-JP" dirty="0" smtClean="0"/>
              <a:t>xcept BG not associated with collision, that must be understood.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4B9A-7045-3F4D-A390-3E87A047BA05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196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Targets of </a:t>
            </a:r>
            <a:r>
              <a:rPr kumimoji="1" lang="en-US" altLang="ja-JP" dirty="0" err="1" smtClean="0"/>
              <a:t>LHCf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As high as possible energy =&gt; LHC</a:t>
            </a:r>
          </a:p>
          <a:p>
            <a:r>
              <a:rPr lang="en-US" altLang="ja-JP" dirty="0" smtClean="0"/>
              <a:t>As wide as possible energy range =&gt; </a:t>
            </a:r>
            <a:r>
              <a:rPr lang="en-US" altLang="ja-JP" dirty="0" smtClean="0">
                <a:solidFill>
                  <a:srgbClr val="FF0000"/>
                </a:solidFill>
              </a:rPr>
              <a:t>RHIC</a:t>
            </a:r>
            <a:r>
              <a:rPr lang="en-US" altLang="ja-JP" dirty="0" smtClean="0"/>
              <a:t>, LHC</a:t>
            </a:r>
            <a:endParaRPr kumimoji="1" lang="en-US" altLang="ja-JP" dirty="0" smtClean="0"/>
          </a:p>
          <a:p>
            <a:r>
              <a:rPr lang="en-US" altLang="ja-JP" dirty="0" smtClean="0"/>
              <a:t>As (reasonably) wide as possible angle =&gt; </a:t>
            </a:r>
            <a:r>
              <a:rPr lang="en-US" altLang="ja-JP" dirty="0" smtClean="0">
                <a:solidFill>
                  <a:srgbClr val="FF0000"/>
                </a:solidFill>
              </a:rPr>
              <a:t>RHIC</a:t>
            </a:r>
            <a:r>
              <a:rPr lang="en-US" altLang="ja-JP" dirty="0" smtClean="0"/>
              <a:t>, LHC</a:t>
            </a:r>
          </a:p>
          <a:p>
            <a:r>
              <a:rPr kumimoji="1" lang="en-US" altLang="ja-JP" dirty="0" smtClean="0"/>
              <a:t>As ‘CR-atmosphere’ as possible (p-N, N-N, Fe-N; N can be O or C) =&gt; </a:t>
            </a:r>
            <a:r>
              <a:rPr kumimoji="1" lang="en-US" altLang="ja-JP" dirty="0" smtClean="0">
                <a:solidFill>
                  <a:srgbClr val="FF0000"/>
                </a:solidFill>
              </a:rPr>
              <a:t>RHIC</a:t>
            </a:r>
            <a:r>
              <a:rPr kumimoji="1" lang="en-US" altLang="ja-JP" dirty="0" smtClean="0"/>
              <a:t>, LHC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4B9A-7045-3F4D-A390-3E87A047BA0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8600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71262"/>
            <a:ext cx="8229600" cy="58192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Photons at LHC 0.9 and 7TeV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48" y="866926"/>
            <a:ext cx="3748498" cy="333199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73" y="3373249"/>
            <a:ext cx="3617767" cy="292059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57200" y="6314101"/>
            <a:ext cx="367573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Photon spectrum at 0.9TeV collisions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64824" y="6273258"/>
            <a:ext cx="345530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Photon spectrum at 7TeV collisions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264" y="805001"/>
            <a:ext cx="4055862" cy="5353353"/>
          </a:xfrm>
          <a:prstGeom prst="rect">
            <a:avLst/>
          </a:prstGeom>
        </p:spPr>
      </p:pic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4B9A-7045-3F4D-A390-3E87A047BA0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971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Phase space at LHC</a:t>
            </a:r>
            <a:endParaRPr kumimoji="1" lang="ja-JP" altLang="en-US" dirty="0"/>
          </a:p>
        </p:txBody>
      </p:sp>
      <p:grpSp>
        <p:nvGrpSpPr>
          <p:cNvPr id="26" name="図形グループ 25"/>
          <p:cNvGrpSpPr/>
          <p:nvPr/>
        </p:nvGrpSpPr>
        <p:grpSpPr>
          <a:xfrm>
            <a:off x="1730898" y="1373334"/>
            <a:ext cx="5534487" cy="4268132"/>
            <a:chOff x="118129" y="1373334"/>
            <a:chExt cx="4776641" cy="3763859"/>
          </a:xfrm>
        </p:grpSpPr>
        <p:pic>
          <p:nvPicPr>
            <p:cNvPr id="5" name="Picture 3" descr="h2ept_gammaray_epos199_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129" y="1373334"/>
              <a:ext cx="4776641" cy="3763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 rot="19644385">
              <a:off x="3201512" y="2665019"/>
              <a:ext cx="973700" cy="368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altLang="ja-JP" sz="1800" b="1" dirty="0">
                  <a:latin typeface="Arial" charset="0"/>
                </a:rPr>
                <a:t> </a:t>
              </a:r>
              <a:r>
                <a:rPr lang="en-US" altLang="ja-JP" sz="1800" b="1" dirty="0" err="1" smtClean="0">
                  <a:latin typeface="Arial" charset="0"/>
                </a:rPr>
                <a:t>η</a:t>
              </a:r>
              <a:r>
                <a:rPr lang="en-US" altLang="ja-JP" sz="1800" b="1" dirty="0" smtClean="0">
                  <a:latin typeface="Arial" charset="0"/>
                </a:rPr>
                <a:t>=</a:t>
              </a:r>
              <a:r>
                <a:rPr lang="en-US" altLang="ja-JP" sz="1800" b="1" dirty="0">
                  <a:latin typeface="Arial" charset="0"/>
                </a:rPr>
                <a:t>8.40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 rot="20264488">
              <a:off x="3229069" y="3228607"/>
              <a:ext cx="973700" cy="368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altLang="ja-JP" sz="1800" b="1" dirty="0">
                  <a:latin typeface="Arial" charset="0"/>
                </a:rPr>
                <a:t> </a:t>
              </a:r>
              <a:r>
                <a:rPr lang="en-US" altLang="ja-JP" sz="1800" b="1" dirty="0" err="1" smtClean="0">
                  <a:latin typeface="Arial" charset="0"/>
                </a:rPr>
                <a:t>η</a:t>
              </a:r>
              <a:r>
                <a:rPr lang="en-US" altLang="ja-JP" sz="1800" b="1" dirty="0" smtClean="0">
                  <a:latin typeface="Arial" charset="0"/>
                </a:rPr>
                <a:t>=</a:t>
              </a:r>
              <a:r>
                <a:rPr lang="en-US" altLang="ja-JP" sz="1800" b="1" dirty="0">
                  <a:latin typeface="Arial" charset="0"/>
                </a:rPr>
                <a:t>8.77</a:t>
              </a:r>
            </a:p>
          </p:txBody>
        </p:sp>
        <p:grpSp>
          <p:nvGrpSpPr>
            <p:cNvPr id="9" name="Group 18"/>
            <p:cNvGrpSpPr>
              <a:grpSpLocks/>
            </p:cNvGrpSpPr>
            <p:nvPr/>
          </p:nvGrpSpPr>
          <p:grpSpPr bwMode="auto">
            <a:xfrm>
              <a:off x="820846" y="1661221"/>
              <a:ext cx="3358958" cy="2913906"/>
              <a:chOff x="459" y="852"/>
              <a:chExt cx="2194" cy="1913"/>
            </a:xfrm>
          </p:grpSpPr>
          <p:sp>
            <p:nvSpPr>
              <p:cNvPr id="19" name="Line 5"/>
              <p:cNvSpPr>
                <a:spLocks noChangeShapeType="1"/>
              </p:cNvSpPr>
              <p:nvPr/>
            </p:nvSpPr>
            <p:spPr bwMode="auto">
              <a:xfrm flipV="1">
                <a:off x="466" y="915"/>
                <a:ext cx="1289" cy="18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0" name="Line 6"/>
              <p:cNvSpPr>
                <a:spLocks noChangeShapeType="1"/>
              </p:cNvSpPr>
              <p:nvPr/>
            </p:nvSpPr>
            <p:spPr bwMode="auto">
              <a:xfrm flipV="1">
                <a:off x="459" y="905"/>
                <a:ext cx="652" cy="1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 flipV="1">
                <a:off x="464" y="910"/>
                <a:ext cx="272" cy="18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2" name="Text Box 10"/>
              <p:cNvSpPr txBox="1">
                <a:spLocks noChangeArrowheads="1"/>
              </p:cNvSpPr>
              <p:nvPr/>
            </p:nvSpPr>
            <p:spPr bwMode="auto">
              <a:xfrm rot="18441735">
                <a:off x="1349" y="1051"/>
                <a:ext cx="639" cy="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US" altLang="ja-JP" sz="1800" b="1" dirty="0">
                    <a:latin typeface="Arial" charset="0"/>
                  </a:rPr>
                  <a:t> </a:t>
                </a:r>
                <a:r>
                  <a:rPr lang="en-US" altLang="ja-JP" sz="1800" b="1" dirty="0" err="1" smtClean="0">
                    <a:latin typeface="Arial" charset="0"/>
                  </a:rPr>
                  <a:t>η</a:t>
                </a:r>
                <a:r>
                  <a:rPr lang="en-US" altLang="ja-JP" sz="1800" b="1" dirty="0" smtClean="0">
                    <a:latin typeface="Arial" charset="0"/>
                  </a:rPr>
                  <a:t>=</a:t>
                </a:r>
                <a:r>
                  <a:rPr lang="en-US" altLang="ja-JP" sz="1800" b="1" dirty="0">
                    <a:latin typeface="Arial" charset="0"/>
                  </a:rPr>
                  <a:t>7.60</a:t>
                </a:r>
              </a:p>
            </p:txBody>
          </p:sp>
          <p:sp>
            <p:nvSpPr>
              <p:cNvPr id="23" name="Text Box 11"/>
              <p:cNvSpPr txBox="1">
                <a:spLocks noChangeArrowheads="1"/>
              </p:cNvSpPr>
              <p:nvPr/>
            </p:nvSpPr>
            <p:spPr bwMode="auto">
              <a:xfrm rot="17289144">
                <a:off x="632" y="1500"/>
                <a:ext cx="639" cy="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US" altLang="ja-JP" sz="1800" b="1" dirty="0">
                    <a:latin typeface="Arial" charset="0"/>
                  </a:rPr>
                  <a:t> </a:t>
                </a:r>
                <a:r>
                  <a:rPr lang="en-US" altLang="ja-JP" sz="1800" b="1" dirty="0" err="1" smtClean="0">
                    <a:latin typeface="Arial" charset="0"/>
                  </a:rPr>
                  <a:t>η</a:t>
                </a:r>
                <a:r>
                  <a:rPr lang="en-US" altLang="ja-JP" sz="1800" b="1" dirty="0" smtClean="0">
                    <a:latin typeface="Arial" charset="0"/>
                  </a:rPr>
                  <a:t>=</a:t>
                </a:r>
                <a:r>
                  <a:rPr lang="en-US" altLang="ja-JP" sz="1800" b="1" dirty="0">
                    <a:latin typeface="Arial" charset="0"/>
                  </a:rPr>
                  <a:t>6.91</a:t>
                </a:r>
              </a:p>
            </p:txBody>
          </p:sp>
          <p:sp>
            <p:nvSpPr>
              <p:cNvPr id="24" name="Text Box 12"/>
              <p:cNvSpPr txBox="1">
                <a:spLocks noChangeArrowheads="1"/>
              </p:cNvSpPr>
              <p:nvPr/>
            </p:nvSpPr>
            <p:spPr bwMode="auto">
              <a:xfrm rot="16728706">
                <a:off x="396" y="1408"/>
                <a:ext cx="639" cy="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US" altLang="ja-JP" sz="1800" b="1" dirty="0">
                    <a:latin typeface="Arial" charset="0"/>
                  </a:rPr>
                  <a:t> </a:t>
                </a:r>
                <a:r>
                  <a:rPr lang="en-US" altLang="ja-JP" sz="1800" b="1" dirty="0" err="1" smtClean="0">
                    <a:latin typeface="Arial" charset="0"/>
                  </a:rPr>
                  <a:t>η</a:t>
                </a:r>
                <a:r>
                  <a:rPr lang="en-US" altLang="ja-JP" sz="1800" b="1" dirty="0" smtClean="0">
                    <a:latin typeface="Arial" charset="0"/>
                  </a:rPr>
                  <a:t>=</a:t>
                </a:r>
                <a:r>
                  <a:rPr lang="en-US" altLang="ja-JP" sz="1800" b="1" dirty="0">
                    <a:latin typeface="Arial" charset="0"/>
                  </a:rPr>
                  <a:t>5.99</a:t>
                </a:r>
              </a:p>
            </p:txBody>
          </p:sp>
          <p:sp>
            <p:nvSpPr>
              <p:cNvPr id="25" name="Rectangle 17"/>
              <p:cNvSpPr>
                <a:spLocks noChangeArrowheads="1"/>
              </p:cNvSpPr>
              <p:nvPr/>
            </p:nvSpPr>
            <p:spPr bwMode="auto">
              <a:xfrm>
                <a:off x="468" y="907"/>
                <a:ext cx="2185" cy="185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</p:grpSp>
      </p:grpSp>
      <p:cxnSp>
        <p:nvCxnSpPr>
          <p:cNvPr id="31" name="直線コネクタ 30"/>
          <p:cNvCxnSpPr/>
          <p:nvPr/>
        </p:nvCxnSpPr>
        <p:spPr>
          <a:xfrm flipV="1">
            <a:off x="3071377" y="4779294"/>
            <a:ext cx="0" cy="463430"/>
          </a:xfrm>
          <a:prstGeom prst="line">
            <a:avLst/>
          </a:prstGeom>
          <a:ln w="57150" cmpd="sng">
            <a:solidFill>
              <a:srgbClr val="FF66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2828637" y="5168760"/>
            <a:ext cx="53564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450</a:t>
            </a:r>
            <a:endParaRPr kumimoji="1" lang="ja-JP" altLang="en-US" dirty="0"/>
          </a:p>
        </p:txBody>
      </p:sp>
      <p:cxnSp>
        <p:nvCxnSpPr>
          <p:cNvPr id="37" name="直線コネクタ 36"/>
          <p:cNvCxnSpPr/>
          <p:nvPr/>
        </p:nvCxnSpPr>
        <p:spPr>
          <a:xfrm>
            <a:off x="2556687" y="4761544"/>
            <a:ext cx="3871620" cy="0"/>
          </a:xfrm>
          <a:prstGeom prst="line">
            <a:avLst/>
          </a:prstGeom>
          <a:ln w="28575" cmpd="sng">
            <a:solidFill>
              <a:srgbClr val="FF66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スライド番号プレースホルダー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4B9A-7045-3F4D-A390-3E87A047BA0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695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Phase space at LHC</a:t>
            </a:r>
            <a:endParaRPr kumimoji="1" lang="ja-JP" altLang="en-US" dirty="0"/>
          </a:p>
        </p:txBody>
      </p:sp>
      <p:grpSp>
        <p:nvGrpSpPr>
          <p:cNvPr id="26" name="図形グループ 25"/>
          <p:cNvGrpSpPr/>
          <p:nvPr/>
        </p:nvGrpSpPr>
        <p:grpSpPr>
          <a:xfrm>
            <a:off x="1730898" y="1373334"/>
            <a:ext cx="5534487" cy="4268132"/>
            <a:chOff x="118129" y="1373334"/>
            <a:chExt cx="4776641" cy="3763859"/>
          </a:xfrm>
        </p:grpSpPr>
        <p:pic>
          <p:nvPicPr>
            <p:cNvPr id="5" name="Picture 3" descr="h2ept_gammaray_epos199_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129" y="1373334"/>
              <a:ext cx="4776641" cy="3763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 rot="19644385">
              <a:off x="3201512" y="2665019"/>
              <a:ext cx="973700" cy="368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altLang="ja-JP" sz="1800" b="1" dirty="0">
                  <a:latin typeface="Arial" charset="0"/>
                </a:rPr>
                <a:t> </a:t>
              </a:r>
              <a:r>
                <a:rPr lang="en-US" altLang="ja-JP" sz="1800" b="1" dirty="0" err="1" smtClean="0">
                  <a:latin typeface="Arial" charset="0"/>
                </a:rPr>
                <a:t>η</a:t>
              </a:r>
              <a:r>
                <a:rPr lang="en-US" altLang="ja-JP" sz="1800" b="1" dirty="0" smtClean="0">
                  <a:latin typeface="Arial" charset="0"/>
                </a:rPr>
                <a:t>=</a:t>
              </a:r>
              <a:r>
                <a:rPr lang="en-US" altLang="ja-JP" sz="1800" b="1" dirty="0">
                  <a:latin typeface="Arial" charset="0"/>
                </a:rPr>
                <a:t>8.40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 rot="20264488">
              <a:off x="3229069" y="3228607"/>
              <a:ext cx="973700" cy="368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altLang="ja-JP" sz="1800" b="1" dirty="0">
                  <a:latin typeface="Arial" charset="0"/>
                </a:rPr>
                <a:t> </a:t>
              </a:r>
              <a:r>
                <a:rPr lang="en-US" altLang="ja-JP" sz="1800" b="1" dirty="0" err="1" smtClean="0">
                  <a:latin typeface="Arial" charset="0"/>
                </a:rPr>
                <a:t>η</a:t>
              </a:r>
              <a:r>
                <a:rPr lang="en-US" altLang="ja-JP" sz="1800" b="1" dirty="0" smtClean="0">
                  <a:latin typeface="Arial" charset="0"/>
                </a:rPr>
                <a:t>=</a:t>
              </a:r>
              <a:r>
                <a:rPr lang="en-US" altLang="ja-JP" sz="1800" b="1" dirty="0">
                  <a:latin typeface="Arial" charset="0"/>
                </a:rPr>
                <a:t>8.77</a:t>
              </a:r>
            </a:p>
          </p:txBody>
        </p:sp>
        <p:grpSp>
          <p:nvGrpSpPr>
            <p:cNvPr id="9" name="Group 18"/>
            <p:cNvGrpSpPr>
              <a:grpSpLocks/>
            </p:cNvGrpSpPr>
            <p:nvPr/>
          </p:nvGrpSpPr>
          <p:grpSpPr bwMode="auto">
            <a:xfrm>
              <a:off x="820846" y="1661221"/>
              <a:ext cx="3358958" cy="2913906"/>
              <a:chOff x="459" y="852"/>
              <a:chExt cx="2194" cy="1913"/>
            </a:xfrm>
          </p:grpSpPr>
          <p:sp>
            <p:nvSpPr>
              <p:cNvPr id="19" name="Line 5"/>
              <p:cNvSpPr>
                <a:spLocks noChangeShapeType="1"/>
              </p:cNvSpPr>
              <p:nvPr/>
            </p:nvSpPr>
            <p:spPr bwMode="auto">
              <a:xfrm flipV="1">
                <a:off x="466" y="915"/>
                <a:ext cx="1289" cy="18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0" name="Line 6"/>
              <p:cNvSpPr>
                <a:spLocks noChangeShapeType="1"/>
              </p:cNvSpPr>
              <p:nvPr/>
            </p:nvSpPr>
            <p:spPr bwMode="auto">
              <a:xfrm flipV="1">
                <a:off x="459" y="905"/>
                <a:ext cx="652" cy="1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 flipV="1">
                <a:off x="464" y="910"/>
                <a:ext cx="272" cy="18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2" name="Text Box 10"/>
              <p:cNvSpPr txBox="1">
                <a:spLocks noChangeArrowheads="1"/>
              </p:cNvSpPr>
              <p:nvPr/>
            </p:nvSpPr>
            <p:spPr bwMode="auto">
              <a:xfrm rot="18441735">
                <a:off x="1349" y="1051"/>
                <a:ext cx="639" cy="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US" altLang="ja-JP" sz="1800" b="1" dirty="0">
                    <a:latin typeface="Arial" charset="0"/>
                  </a:rPr>
                  <a:t> </a:t>
                </a:r>
                <a:r>
                  <a:rPr lang="en-US" altLang="ja-JP" sz="1800" b="1" dirty="0" err="1" smtClean="0">
                    <a:latin typeface="Arial" charset="0"/>
                  </a:rPr>
                  <a:t>η</a:t>
                </a:r>
                <a:r>
                  <a:rPr lang="en-US" altLang="ja-JP" sz="1800" b="1" dirty="0" smtClean="0">
                    <a:latin typeface="Arial" charset="0"/>
                  </a:rPr>
                  <a:t>=</a:t>
                </a:r>
                <a:r>
                  <a:rPr lang="en-US" altLang="ja-JP" sz="1800" b="1" dirty="0">
                    <a:latin typeface="Arial" charset="0"/>
                  </a:rPr>
                  <a:t>7.60</a:t>
                </a:r>
              </a:p>
            </p:txBody>
          </p:sp>
          <p:sp>
            <p:nvSpPr>
              <p:cNvPr id="23" name="Text Box 11"/>
              <p:cNvSpPr txBox="1">
                <a:spLocks noChangeArrowheads="1"/>
              </p:cNvSpPr>
              <p:nvPr/>
            </p:nvSpPr>
            <p:spPr bwMode="auto">
              <a:xfrm rot="17289144">
                <a:off x="632" y="1500"/>
                <a:ext cx="639" cy="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US" altLang="ja-JP" sz="1800" b="1" dirty="0">
                    <a:latin typeface="Arial" charset="0"/>
                  </a:rPr>
                  <a:t> </a:t>
                </a:r>
                <a:r>
                  <a:rPr lang="en-US" altLang="ja-JP" sz="1800" b="1" dirty="0" err="1" smtClean="0">
                    <a:latin typeface="Arial" charset="0"/>
                  </a:rPr>
                  <a:t>η</a:t>
                </a:r>
                <a:r>
                  <a:rPr lang="en-US" altLang="ja-JP" sz="1800" b="1" dirty="0" smtClean="0">
                    <a:latin typeface="Arial" charset="0"/>
                  </a:rPr>
                  <a:t>=</a:t>
                </a:r>
                <a:r>
                  <a:rPr lang="en-US" altLang="ja-JP" sz="1800" b="1" dirty="0">
                    <a:latin typeface="Arial" charset="0"/>
                  </a:rPr>
                  <a:t>6.91</a:t>
                </a:r>
              </a:p>
            </p:txBody>
          </p:sp>
          <p:sp>
            <p:nvSpPr>
              <p:cNvPr id="24" name="Text Box 12"/>
              <p:cNvSpPr txBox="1">
                <a:spLocks noChangeArrowheads="1"/>
              </p:cNvSpPr>
              <p:nvPr/>
            </p:nvSpPr>
            <p:spPr bwMode="auto">
              <a:xfrm rot="16728706">
                <a:off x="396" y="1408"/>
                <a:ext cx="639" cy="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US" altLang="ja-JP" sz="1800" b="1" dirty="0">
                    <a:latin typeface="Arial" charset="0"/>
                  </a:rPr>
                  <a:t> </a:t>
                </a:r>
                <a:r>
                  <a:rPr lang="en-US" altLang="ja-JP" sz="1800" b="1" dirty="0" err="1" smtClean="0">
                    <a:latin typeface="Arial" charset="0"/>
                  </a:rPr>
                  <a:t>η</a:t>
                </a:r>
                <a:r>
                  <a:rPr lang="en-US" altLang="ja-JP" sz="1800" b="1" dirty="0" smtClean="0">
                    <a:latin typeface="Arial" charset="0"/>
                  </a:rPr>
                  <a:t>=</a:t>
                </a:r>
                <a:r>
                  <a:rPr lang="en-US" altLang="ja-JP" sz="1800" b="1" dirty="0">
                    <a:latin typeface="Arial" charset="0"/>
                  </a:rPr>
                  <a:t>5.99</a:t>
                </a:r>
              </a:p>
            </p:txBody>
          </p:sp>
          <p:sp>
            <p:nvSpPr>
              <p:cNvPr id="25" name="Rectangle 17"/>
              <p:cNvSpPr>
                <a:spLocks noChangeArrowheads="1"/>
              </p:cNvSpPr>
              <p:nvPr/>
            </p:nvSpPr>
            <p:spPr bwMode="auto">
              <a:xfrm>
                <a:off x="468" y="907"/>
                <a:ext cx="2185" cy="185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</p:grpSp>
      </p:grpSp>
      <p:cxnSp>
        <p:nvCxnSpPr>
          <p:cNvPr id="28" name="直線矢印コネクタ 27"/>
          <p:cNvCxnSpPr/>
          <p:nvPr/>
        </p:nvCxnSpPr>
        <p:spPr>
          <a:xfrm>
            <a:off x="2545106" y="5759612"/>
            <a:ext cx="3891879" cy="14769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6127994" y="5818691"/>
            <a:ext cx="92845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6600"/>
                </a:solidFill>
              </a:rPr>
              <a:t>450GeV</a:t>
            </a:r>
            <a:endParaRPr kumimoji="1" lang="ja-JP" altLang="en-US" dirty="0">
              <a:solidFill>
                <a:srgbClr val="FF6600"/>
              </a:solidFill>
            </a:endParaRPr>
          </a:p>
        </p:txBody>
      </p:sp>
      <p:cxnSp>
        <p:nvCxnSpPr>
          <p:cNvPr id="35" name="直線コネクタ 34"/>
          <p:cNvCxnSpPr/>
          <p:nvPr/>
        </p:nvCxnSpPr>
        <p:spPr>
          <a:xfrm flipV="1">
            <a:off x="2553975" y="4767904"/>
            <a:ext cx="3871620" cy="224100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2556687" y="4761544"/>
            <a:ext cx="3871620" cy="0"/>
          </a:xfrm>
          <a:prstGeom prst="line">
            <a:avLst/>
          </a:prstGeom>
          <a:ln w="28575" cmpd="sng">
            <a:solidFill>
              <a:srgbClr val="FF66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Box 9"/>
          <p:cNvSpPr txBox="1">
            <a:spLocks noChangeArrowheads="1"/>
          </p:cNvSpPr>
          <p:nvPr/>
        </p:nvSpPr>
        <p:spPr bwMode="auto">
          <a:xfrm rot="21412684">
            <a:off x="5491136" y="4392308"/>
            <a:ext cx="9738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1800" b="1" dirty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altLang="ja-JP" sz="1800" b="1" dirty="0" err="1" smtClean="0">
                <a:solidFill>
                  <a:srgbClr val="FF6600"/>
                </a:solidFill>
                <a:latin typeface="Arial" charset="0"/>
              </a:rPr>
              <a:t>η</a:t>
            </a:r>
            <a:r>
              <a:rPr lang="en-US" altLang="ja-JP" sz="1800" b="1" dirty="0" smtClean="0">
                <a:solidFill>
                  <a:srgbClr val="FF6600"/>
                </a:solidFill>
                <a:latin typeface="Arial" charset="0"/>
              </a:rPr>
              <a:t>=</a:t>
            </a:r>
            <a:r>
              <a:rPr lang="en-US" altLang="ja-JP" sz="1800" b="1" dirty="0">
                <a:solidFill>
                  <a:srgbClr val="FF6600"/>
                </a:solidFill>
                <a:latin typeface="Arial" charset="0"/>
              </a:rPr>
              <a:t>8.77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4B9A-7045-3F4D-A390-3E87A047BA0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2521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図形グループ 19"/>
          <p:cNvGrpSpPr/>
          <p:nvPr/>
        </p:nvGrpSpPr>
        <p:grpSpPr>
          <a:xfrm>
            <a:off x="3425768" y="2943587"/>
            <a:ext cx="5543022" cy="3759061"/>
            <a:chOff x="3425768" y="2943587"/>
            <a:chExt cx="5543022" cy="3759061"/>
          </a:xfrm>
        </p:grpSpPr>
        <p:pic>
          <p:nvPicPr>
            <p:cNvPr id="15" name="図 14" descr="pi0angle-1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5768" y="2943587"/>
              <a:ext cx="5543022" cy="3759061"/>
            </a:xfrm>
            <a:prstGeom prst="rect">
              <a:avLst/>
            </a:prstGeom>
          </p:spPr>
        </p:pic>
        <p:sp>
          <p:nvSpPr>
            <p:cNvPr id="19" name="正方形/長方形 18"/>
            <p:cNvSpPr/>
            <p:nvPr/>
          </p:nvSpPr>
          <p:spPr>
            <a:xfrm>
              <a:off x="3993447" y="5905607"/>
              <a:ext cx="4391877" cy="435444"/>
            </a:xfrm>
            <a:prstGeom prst="rect">
              <a:avLst/>
            </a:prstGeom>
            <a:solidFill>
              <a:srgbClr val="FF0000">
                <a:alpha val="39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67886"/>
            <a:ext cx="8229600" cy="847748"/>
          </a:xfrm>
        </p:spPr>
        <p:txBody>
          <a:bodyPr/>
          <a:lstStyle/>
          <a:p>
            <a:r>
              <a:rPr kumimoji="1" lang="en-US" altLang="ja-JP" dirty="0" smtClean="0"/>
              <a:t>Parent of photons, π</a:t>
            </a:r>
            <a:r>
              <a:rPr kumimoji="1" lang="en-US" altLang="ja-JP" baseline="30000" dirty="0" smtClean="0"/>
              <a:t>0</a:t>
            </a:r>
            <a:endParaRPr kumimoji="1" lang="ja-JP" altLang="en-US" baseline="30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7516"/>
            <a:ext cx="2980271" cy="289402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95" y="3622470"/>
            <a:ext cx="2916517" cy="286901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6294" y="6488668"/>
            <a:ext cx="310854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π</a:t>
            </a:r>
            <a:r>
              <a:rPr kumimoji="1" lang="en-US" altLang="ja-JP" baseline="30000" dirty="0" smtClean="0"/>
              <a:t>0</a:t>
            </a:r>
            <a:r>
              <a:rPr lang="en-US" altLang="ja-JP" dirty="0" smtClean="0"/>
              <a:t> spectrum at 7TeV collisions 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3824457" y="1166694"/>
            <a:ext cx="3588198" cy="7827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3843963" y="1954118"/>
            <a:ext cx="3588198" cy="7827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208078" y="2052916"/>
            <a:ext cx="1105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π</a:t>
            </a:r>
            <a:r>
              <a:rPr kumimoji="1" lang="en-US" altLang="ja-JP" baseline="30000" dirty="0" smtClean="0"/>
              <a:t>0</a:t>
            </a:r>
            <a:r>
              <a:rPr kumimoji="1" lang="en-US" altLang="ja-JP" dirty="0" smtClean="0"/>
              <a:t> of E=E</a:t>
            </a:r>
            <a:r>
              <a:rPr kumimoji="1" lang="en-US" altLang="ja-JP" baseline="-25000" dirty="0" smtClean="0"/>
              <a:t>0</a:t>
            </a:r>
            <a:endParaRPr kumimoji="1" lang="ja-JP" altLang="en-US" baseline="-25000" dirty="0"/>
          </a:p>
        </p:txBody>
      </p:sp>
      <p:sp>
        <p:nvSpPr>
          <p:cNvPr id="11" name="円/楕円 10"/>
          <p:cNvSpPr/>
          <p:nvPr/>
        </p:nvSpPr>
        <p:spPr>
          <a:xfrm>
            <a:off x="3647263" y="1846033"/>
            <a:ext cx="251026" cy="2068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451524" y="937724"/>
            <a:ext cx="96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γ</a:t>
            </a:r>
            <a:r>
              <a:rPr lang="en-US" altLang="ja-JP" dirty="0" smtClean="0"/>
              <a:t> E=E</a:t>
            </a:r>
            <a:r>
              <a:rPr lang="en-US" altLang="ja-JP" baseline="-25000" dirty="0" smtClean="0"/>
              <a:t>0</a:t>
            </a:r>
            <a:r>
              <a:rPr lang="en-US" altLang="ja-JP" dirty="0" smtClean="0"/>
              <a:t>/2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495822" y="2552169"/>
            <a:ext cx="96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γ</a:t>
            </a:r>
            <a:r>
              <a:rPr lang="en-US" altLang="ja-JP" dirty="0" smtClean="0"/>
              <a:t> E=E</a:t>
            </a:r>
            <a:r>
              <a:rPr lang="en-US" altLang="ja-JP" baseline="-25000" dirty="0" smtClean="0"/>
              <a:t>0</a:t>
            </a:r>
            <a:r>
              <a:rPr lang="en-US" altLang="ja-JP" dirty="0" smtClean="0"/>
              <a:t>/2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48009" y="1762134"/>
            <a:ext cx="546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l-GR" altLang="ja-JP" dirty="0" smtClean="0"/>
              <a:t>θ</a:t>
            </a:r>
            <a:r>
              <a:rPr kumimoji="1" lang="en-US" altLang="ja-JP" baseline="-25000" dirty="0" smtClean="0"/>
              <a:t>min</a:t>
            </a:r>
            <a:endParaRPr kumimoji="1" lang="ja-JP" altLang="en-US" baseline="-25000" dirty="0"/>
          </a:p>
        </p:txBody>
      </p:sp>
      <p:sp>
        <p:nvSpPr>
          <p:cNvPr id="16" name="下矢印 15"/>
          <p:cNvSpPr/>
          <p:nvPr/>
        </p:nvSpPr>
        <p:spPr>
          <a:xfrm>
            <a:off x="4854931" y="5007781"/>
            <a:ext cx="283882" cy="52294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40131" y="4601595"/>
            <a:ext cx="3258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 π</a:t>
            </a:r>
            <a:r>
              <a:rPr kumimoji="1" lang="en-US" altLang="ja-JP" baseline="30000" dirty="0" smtClean="0"/>
              <a:t>0</a:t>
            </a:r>
            <a:r>
              <a:rPr kumimoji="1" lang="en-US" altLang="ja-JP" dirty="0" smtClean="0"/>
              <a:t> detectable at LHC 900GeV</a:t>
            </a:r>
            <a:endParaRPr kumimoji="1" lang="ja-JP" altLang="en-US" dirty="0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4B9A-7045-3F4D-A390-3E87A047BA0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310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図 4" descr="Pythia8_vs_UA7_20110907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49275"/>
            <a:ext cx="439261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タイトル 1"/>
          <p:cNvSpPr>
            <a:spLocks noGrp="1"/>
          </p:cNvSpPr>
          <p:nvPr>
            <p:ph type="title"/>
          </p:nvPr>
        </p:nvSpPr>
        <p:spPr>
          <a:xfrm>
            <a:off x="191962" y="130175"/>
            <a:ext cx="5388102" cy="8509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latin typeface="Calibri" charset="0"/>
                <a:ea typeface="ＭＳ Ｐゴシック" charset="0"/>
              </a:rPr>
              <a:t>π</a:t>
            </a:r>
            <a:r>
              <a:rPr lang="en-US" altLang="ja-JP" baseline="30000" dirty="0" smtClean="0">
                <a:latin typeface="Calibri" charset="0"/>
                <a:ea typeface="ＭＳ Ｐゴシック" charset="0"/>
              </a:rPr>
              <a:t>0</a:t>
            </a:r>
            <a:r>
              <a:rPr lang="en-US" altLang="ja-JP" dirty="0" smtClean="0">
                <a:latin typeface="Calibri" charset="0"/>
                <a:ea typeface="ＭＳ Ｐゴシック" charset="0"/>
              </a:rPr>
              <a:t> at </a:t>
            </a:r>
            <a:r>
              <a:rPr lang="en-US" altLang="ja-JP" dirty="0" err="1" smtClean="0">
                <a:latin typeface="Calibri" charset="0"/>
                <a:ea typeface="ＭＳ Ｐゴシック" charset="0"/>
              </a:rPr>
              <a:t>SppS</a:t>
            </a:r>
            <a:r>
              <a:rPr lang="en-US" altLang="ja-JP" dirty="0" smtClean="0">
                <a:latin typeface="Calibri" charset="0"/>
                <a:ea typeface="ＭＳ Ｐゴシック" charset="0"/>
              </a:rPr>
              <a:t> UA7 (630GeV)</a:t>
            </a:r>
            <a:endParaRPr lang="ja-JP" altLang="en-US" dirty="0">
              <a:latin typeface="Calibri" charset="0"/>
              <a:ea typeface="ＭＳ Ｐゴシック" charset="0"/>
            </a:endParaRPr>
          </a:p>
        </p:txBody>
      </p:sp>
      <p:pic>
        <p:nvPicPr>
          <p:cNvPr id="16388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052513"/>
            <a:ext cx="3649662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テキスト ボックス 6"/>
          <p:cNvSpPr txBox="1">
            <a:spLocks noChangeArrowheads="1"/>
          </p:cNvSpPr>
          <p:nvPr/>
        </p:nvSpPr>
        <p:spPr bwMode="auto">
          <a:xfrm>
            <a:off x="1042988" y="5929408"/>
            <a:ext cx="45184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2000" dirty="0" smtClean="0"/>
              <a:t>PYTHIA8 </a:t>
            </a:r>
            <a:r>
              <a:rPr lang="en-US" altLang="ja-JP" sz="2000" dirty="0"/>
              <a:t>does not reproduce </a:t>
            </a:r>
            <a:r>
              <a:rPr lang="en-US" altLang="ja-JP" sz="2000" dirty="0" smtClean="0"/>
              <a:t>UA7</a:t>
            </a:r>
          </a:p>
          <a:p>
            <a:r>
              <a:rPr lang="en-US" altLang="ja-JP" sz="2000" dirty="0" smtClean="0"/>
              <a:t>Can we confirm/update/improve UA7?</a:t>
            </a:r>
            <a:endParaRPr lang="en-US" altLang="ja-JP" sz="2000" dirty="0"/>
          </a:p>
        </p:txBody>
      </p:sp>
      <p:sp>
        <p:nvSpPr>
          <p:cNvPr id="16390" name="テキスト ボックス 7"/>
          <p:cNvSpPr txBox="1">
            <a:spLocks noChangeArrowheads="1"/>
          </p:cNvSpPr>
          <p:nvPr/>
        </p:nvSpPr>
        <p:spPr bwMode="auto">
          <a:xfrm>
            <a:off x="2124075" y="1412875"/>
            <a:ext cx="1236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/>
              <a:t>Pare et al.</a:t>
            </a:r>
            <a:endParaRPr lang="ja-JP" altLang="en-US" sz="1800"/>
          </a:p>
        </p:txBody>
      </p:sp>
      <p:sp>
        <p:nvSpPr>
          <p:cNvPr id="16391" name="テキスト ボックス 8"/>
          <p:cNvSpPr txBox="1">
            <a:spLocks noChangeArrowheads="1"/>
          </p:cNvSpPr>
          <p:nvPr/>
        </p:nvSpPr>
        <p:spPr bwMode="auto">
          <a:xfrm>
            <a:off x="4716463" y="5013325"/>
            <a:ext cx="3019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/>
              <a:t>PYTHIA8 (histos) vs UA7 fit</a:t>
            </a:r>
            <a:endParaRPr lang="ja-JP" altLang="en-US" sz="180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4B9A-7045-3F4D-A390-3E87A047BA0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64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</a:t>
            </a:r>
            <a:r>
              <a:rPr kumimoji="1" lang="en-US" altLang="ja-JP" baseline="30000" dirty="0" smtClean="0"/>
              <a:t>st</a:t>
            </a:r>
            <a:r>
              <a:rPr kumimoji="1" lang="en-US" altLang="ja-JP" dirty="0" smtClean="0"/>
              <a:t> motivation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Large model-to-model difference exists in photon spectrum even at 900GeV collisions.</a:t>
            </a:r>
          </a:p>
          <a:p>
            <a:pPr lvl="1"/>
            <a:r>
              <a:rPr lang="en-US" altLang="ja-JP" dirty="0" err="1" smtClean="0"/>
              <a:t>LHCf</a:t>
            </a:r>
            <a:r>
              <a:rPr lang="en-US" altLang="ja-JP" dirty="0" smtClean="0"/>
              <a:t> phase space for 900GeV is too small</a:t>
            </a:r>
          </a:p>
          <a:p>
            <a:pPr lvl="1"/>
            <a:r>
              <a:rPr lang="en-US" altLang="ja-JP" dirty="0" err="1" smtClean="0"/>
              <a:t>LHCf</a:t>
            </a:r>
            <a:r>
              <a:rPr lang="en-US" altLang="ja-JP" dirty="0" smtClean="0"/>
              <a:t> cannot identify π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 in the 900GeV collisions</a:t>
            </a:r>
          </a:p>
          <a:p>
            <a:pPr lvl="1"/>
            <a:r>
              <a:rPr lang="en-US" altLang="ja-JP" dirty="0" smtClean="0"/>
              <a:t>630GeV π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 data is not well implemented</a:t>
            </a:r>
          </a:p>
          <a:p>
            <a:pPr lvl="1"/>
            <a:endParaRPr lang="en-US" altLang="ja-JP" dirty="0"/>
          </a:p>
          <a:p>
            <a:pPr lvl="1">
              <a:buFont typeface="Wingdings" charset="2"/>
              <a:buChar char="Ø"/>
            </a:pPr>
            <a:r>
              <a:rPr lang="en-US" altLang="ja-JP" dirty="0" smtClean="0"/>
              <a:t> Still worth studying forward photons and </a:t>
            </a:r>
            <a:r>
              <a:rPr lang="en-US" altLang="ja-JP" dirty="0" smtClean="0"/>
              <a:t>π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 &lt;1TeV @ RHIC???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4B9A-7045-3F4D-A390-3E87A047BA0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5742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1831" cy="70006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Installation slot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1" y="1207328"/>
            <a:ext cx="3147285" cy="21308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</p:pic>
      <p:grpSp>
        <p:nvGrpSpPr>
          <p:cNvPr id="5" name="Group 50"/>
          <p:cNvGrpSpPr/>
          <p:nvPr/>
        </p:nvGrpSpPr>
        <p:grpSpPr>
          <a:xfrm>
            <a:off x="3376322" y="1221235"/>
            <a:ext cx="2864155" cy="2116940"/>
            <a:chOff x="5652987" y="1731317"/>
            <a:chExt cx="3292131" cy="2273239"/>
          </a:xfrm>
        </p:grpSpPr>
        <p:pic>
          <p:nvPicPr>
            <p:cNvPr id="6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2987" y="1731317"/>
              <a:ext cx="3292131" cy="2273239"/>
            </a:xfrm>
            <a:prstGeom prst="rect">
              <a:avLst/>
            </a:prstGeom>
          </p:spPr>
        </p:pic>
        <p:sp>
          <p:nvSpPr>
            <p:cNvPr id="7" name="Up-Down Arrow 39"/>
            <p:cNvSpPr/>
            <p:nvPr/>
          </p:nvSpPr>
          <p:spPr>
            <a:xfrm>
              <a:off x="6465774" y="2635208"/>
              <a:ext cx="291177" cy="627728"/>
            </a:xfrm>
            <a:prstGeom prst="upDownArrow">
              <a:avLst/>
            </a:prstGeom>
            <a:solidFill>
              <a:srgbClr val="FF43F0"/>
            </a:solidFill>
            <a:ln>
              <a:solidFill>
                <a:srgbClr val="CCFFCC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FF00"/>
                </a:solidFill>
              </a:endParaRPr>
            </a:p>
          </p:txBody>
        </p:sp>
        <p:sp>
          <p:nvSpPr>
            <p:cNvPr id="8" name="TextBox 40"/>
            <p:cNvSpPr txBox="1"/>
            <p:nvPr/>
          </p:nvSpPr>
          <p:spPr>
            <a:xfrm>
              <a:off x="6168088" y="3293034"/>
              <a:ext cx="901841" cy="396601"/>
            </a:xfrm>
            <a:prstGeom prst="rect">
              <a:avLst/>
            </a:prstGeom>
            <a:solidFill>
              <a:srgbClr val="FF43F0">
                <a:alpha val="37000"/>
              </a:srgbClr>
            </a:solidFill>
            <a:ln>
              <a:solidFill>
                <a:srgbClr val="CCFFCC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solidFill>
                    <a:srgbClr val="CCFFCC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10cm</a:t>
              </a:r>
              <a:endParaRPr kumimoji="1" lang="ja-JP" altLang="en-US" b="1" dirty="0">
                <a:solidFill>
                  <a:srgbClr val="CCFFC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9" name="TextBox 48"/>
            <p:cNvSpPr txBox="1"/>
            <p:nvPr/>
          </p:nvSpPr>
          <p:spPr>
            <a:xfrm>
              <a:off x="7763520" y="3070376"/>
              <a:ext cx="1117047" cy="396601"/>
            </a:xfrm>
            <a:prstGeom prst="rect">
              <a:avLst/>
            </a:prstGeom>
            <a:solidFill>
              <a:srgbClr val="FF43F0">
                <a:alpha val="50000"/>
              </a:srgbClr>
            </a:solidFill>
            <a:ln>
              <a:solidFill>
                <a:srgbClr val="CCFFCC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 smtClean="0">
                  <a:ln>
                    <a:solidFill>
                      <a:srgbClr val="CCFFCC"/>
                    </a:solidFill>
                  </a:ln>
                  <a:solidFill>
                    <a:srgbClr val="FFFF0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検出器</a:t>
              </a:r>
              <a:endParaRPr kumimoji="1" lang="ja-JP" altLang="en-US" b="1" dirty="0">
                <a:ln>
                  <a:solidFill>
                    <a:srgbClr val="CCFFCC"/>
                  </a:solidFill>
                </a:ln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17520" y="3827956"/>
            <a:ext cx="875821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ja-JP" sz="2400" dirty="0" smtClean="0"/>
              <a:t>Perfect for </a:t>
            </a:r>
            <a:r>
              <a:rPr kumimoji="1" lang="en-US" altLang="ja-JP" sz="2400" dirty="0" err="1" smtClean="0"/>
              <a:t>LHCf</a:t>
            </a:r>
            <a:r>
              <a:rPr kumimoji="1" lang="en-US" altLang="ja-JP" sz="2400" dirty="0" smtClean="0"/>
              <a:t> detector (92mm×280mm×620mm)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sz="2400" dirty="0" smtClean="0"/>
              <a:t>Beam-pipe shadow allows measurement </a:t>
            </a:r>
            <a:r>
              <a:rPr kumimoji="1" lang="en-US" altLang="ja-JP" sz="2400" dirty="0" err="1" smtClean="0"/>
              <a:t>η</a:t>
            </a:r>
            <a:r>
              <a:rPr kumimoji="1" lang="en-US" altLang="ja-JP" sz="2400" dirty="0" smtClean="0"/>
              <a:t>&gt;6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sz="2400" dirty="0" err="1" smtClean="0"/>
              <a:t>η</a:t>
            </a:r>
            <a:r>
              <a:rPr kumimoji="1" lang="en-US" altLang="ja-JP" sz="2400" dirty="0" smtClean="0"/>
              <a:t>=6 =&gt; </a:t>
            </a:r>
            <a:r>
              <a:rPr kumimoji="1" lang="en-US" altLang="ja-JP" sz="2400" dirty="0" err="1" smtClean="0"/>
              <a:t>p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 = 1.25GeV/c at E=250GeV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     close to the LHC 7TeV condition</a:t>
            </a:r>
            <a:r>
              <a:rPr kumimoji="1" lang="en-US" altLang="ja-JP" sz="2400" dirty="0" smtClean="0"/>
              <a:t> (next slide)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2400" dirty="0" smtClean="0"/>
              <a:t>Wider acceptance for π</a:t>
            </a:r>
            <a:r>
              <a:rPr lang="en-US" altLang="ja-JP" sz="2400" baseline="30000" dirty="0" smtClean="0"/>
              <a:t>0</a:t>
            </a:r>
          </a:p>
          <a:p>
            <a:endParaRPr lang="ja-JP" altLang="en-US" sz="2400" baseline="30000" dirty="0"/>
          </a:p>
          <a:p>
            <a:pPr marL="342900" indent="-342900">
              <a:buFont typeface="Wingdings" charset="2"/>
              <a:buChar char="Ø"/>
            </a:pPr>
            <a:r>
              <a:rPr lang="en-US" altLang="ja-JP" sz="2400" dirty="0" smtClean="0"/>
              <a:t>RHIC 500GeV and LHC 7-14TeV p-p collisions provide uniform dataset for model improvement in a wide energy range</a:t>
            </a:r>
          </a:p>
        </p:txBody>
      </p:sp>
      <p:grpSp>
        <p:nvGrpSpPr>
          <p:cNvPr id="11" name="Group 20"/>
          <p:cNvGrpSpPr/>
          <p:nvPr/>
        </p:nvGrpSpPr>
        <p:grpSpPr>
          <a:xfrm>
            <a:off x="6747832" y="48876"/>
            <a:ext cx="2260600" cy="4838700"/>
            <a:chOff x="6578600" y="1447800"/>
            <a:chExt cx="2260600" cy="4838700"/>
          </a:xfrm>
        </p:grpSpPr>
        <p:pic>
          <p:nvPicPr>
            <p:cNvPr id="12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78600" y="1447800"/>
              <a:ext cx="2184400" cy="4838700"/>
            </a:xfrm>
            <a:prstGeom prst="rect">
              <a:avLst/>
            </a:prstGeom>
          </p:spPr>
        </p:pic>
        <p:sp>
          <p:nvSpPr>
            <p:cNvPr id="13" name="TextBox 8"/>
            <p:cNvSpPr txBox="1"/>
            <p:nvPr/>
          </p:nvSpPr>
          <p:spPr>
            <a:xfrm>
              <a:off x="7696200" y="1828800"/>
              <a:ext cx="9103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η</a:t>
              </a:r>
              <a:r>
                <a:rPr kumimoji="1" lang="en-US" altLang="ja-JP" dirty="0" smtClean="0"/>
                <a:t>=</a:t>
              </a:r>
              <a:r>
                <a:rPr lang="en-US" altLang="ja-JP" dirty="0" smtClean="0"/>
                <a:t>5.99</a:t>
              </a:r>
              <a:endParaRPr kumimoji="1" lang="ja-JP" altLang="en-US" dirty="0"/>
            </a:p>
          </p:txBody>
        </p:sp>
        <p:sp>
          <p:nvSpPr>
            <p:cNvPr id="14" name="TextBox 9"/>
            <p:cNvSpPr txBox="1"/>
            <p:nvPr/>
          </p:nvSpPr>
          <p:spPr>
            <a:xfrm>
              <a:off x="7848600" y="4800600"/>
              <a:ext cx="88998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η</a:t>
              </a:r>
              <a:r>
                <a:rPr kumimoji="1" lang="en-US" altLang="ja-JP" dirty="0" smtClean="0"/>
                <a:t>=7.97</a:t>
              </a:r>
              <a:endParaRPr kumimoji="1" lang="ja-JP" altLang="en-US" dirty="0"/>
            </a:p>
          </p:txBody>
        </p:sp>
        <p:sp>
          <p:nvSpPr>
            <p:cNvPr id="15" name="TextBox 42"/>
            <p:cNvSpPr txBox="1"/>
            <p:nvPr/>
          </p:nvSpPr>
          <p:spPr>
            <a:xfrm>
              <a:off x="7731204" y="5791200"/>
              <a:ext cx="1107996" cy="36933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ビーム軸</a:t>
              </a:r>
              <a:endParaRPr kumimoji="1" lang="ja-JP" altLang="en-US" dirty="0"/>
            </a:p>
          </p:txBody>
        </p:sp>
      </p:grp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4B9A-7045-3F4D-A390-3E87A047BA05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3248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890</Words>
  <Application>Microsoft Macintosh PowerPoint</Application>
  <PresentationFormat>画面に合わせる (4:3)</PresentationFormat>
  <Paragraphs>135</Paragraphs>
  <Slides>18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ホワイト</vt:lpstr>
      <vt:lpstr>RHIC計画とLHCf-AA</vt:lpstr>
      <vt:lpstr>Targets of LHCf</vt:lpstr>
      <vt:lpstr>Photons at LHC 0.9 and 7TeV</vt:lpstr>
      <vt:lpstr>Phase space at LHC</vt:lpstr>
      <vt:lpstr>Phase space at LHC</vt:lpstr>
      <vt:lpstr>Parent of photons, π0</vt:lpstr>
      <vt:lpstr>π0 at SppS UA7 (630GeV)</vt:lpstr>
      <vt:lpstr>1st motivation</vt:lpstr>
      <vt:lpstr>Installation slot</vt:lpstr>
      <vt:lpstr>Phase space at LHC and RHIC</vt:lpstr>
      <vt:lpstr>Pi0 by PYTHIA8 (500GeV p-p)</vt:lpstr>
      <vt:lpstr>2nd motivation</vt:lpstr>
      <vt:lpstr>RHIC d-Au √sNN = 200GeV; forward meson</vt:lpstr>
      <vt:lpstr>p-N collisions(p-remnant side) at √sNN = 200GeV (by T.Suzuki)</vt:lpstr>
      <vt:lpstr>p-N/p-p (neutron)</vt:lpstr>
      <vt:lpstr>(p-N/p-p)/(p-N/p-p)DPMJET3</vt:lpstr>
      <vt:lpstr>Summary</vt:lpstr>
      <vt:lpstr>Technical issue</vt:lpstr>
    </vt:vector>
  </TitlesOfParts>
  <Company>名古屋大学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RHIC計画とLHCf-AA</dc:title>
  <dc:creator>さこ 隆志</dc:creator>
  <cp:lastModifiedBy>さこ 隆志</cp:lastModifiedBy>
  <cp:revision>20</cp:revision>
  <dcterms:created xsi:type="dcterms:W3CDTF">2012-10-01T09:23:20Z</dcterms:created>
  <dcterms:modified xsi:type="dcterms:W3CDTF">2012-10-02T10:02:16Z</dcterms:modified>
</cp:coreProperties>
</file>