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embeddings/Microsoft___3.bin" ContentType="application/vnd.openxmlformats-officedocument.oleObject"/>
  <Override PartName="/ppt/embeddings/Microsoft___4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2.bin" ContentType="application/vnd.openxmlformats-officedocument.oleObject"/>
  <Override PartName="/ppt/notesSlides/notesSlide11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4" r:id="rId3"/>
    <p:sldId id="318" r:id="rId4"/>
    <p:sldId id="315" r:id="rId5"/>
    <p:sldId id="320" r:id="rId6"/>
    <p:sldId id="321" r:id="rId7"/>
    <p:sldId id="317" r:id="rId8"/>
    <p:sldId id="304" r:id="rId9"/>
    <p:sldId id="323" r:id="rId10"/>
    <p:sldId id="293" r:id="rId11"/>
    <p:sldId id="324" r:id="rId12"/>
    <p:sldId id="326" r:id="rId13"/>
    <p:sldId id="294" r:id="rId14"/>
    <p:sldId id="305" r:id="rId15"/>
    <p:sldId id="311" r:id="rId16"/>
    <p:sldId id="297" r:id="rId17"/>
    <p:sldId id="273" r:id="rId18"/>
    <p:sldId id="280" r:id="rId19"/>
    <p:sldId id="281" r:id="rId20"/>
    <p:sldId id="283" r:id="rId21"/>
    <p:sldId id="329" r:id="rId22"/>
    <p:sldId id="287" r:id="rId23"/>
    <p:sldId id="288" r:id="rId24"/>
    <p:sldId id="330" r:id="rId25"/>
    <p:sldId id="328" r:id="rId26"/>
    <p:sldId id="276" r:id="rId27"/>
    <p:sldId id="300" r:id="rId28"/>
    <p:sldId id="331" r:id="rId29"/>
    <p:sldId id="319" r:id="rId30"/>
    <p:sldId id="333" r:id="rId31"/>
    <p:sldId id="332" r:id="rId32"/>
    <p:sldId id="306" r:id="rId33"/>
    <p:sldId id="307" r:id="rId34"/>
    <p:sldId id="308" r:id="rId35"/>
    <p:sldId id="309" r:id="rId36"/>
    <p:sldId id="310" r:id="rId37"/>
    <p:sldId id="291" r:id="rId38"/>
    <p:sldId id="292" r:id="rId39"/>
    <p:sldId id="299" r:id="rId40"/>
    <p:sldId id="270" r:id="rId41"/>
    <p:sldId id="303" r:id="rId42"/>
    <p:sldId id="282" r:id="rId43"/>
    <p:sldId id="275" r:id="rId44"/>
    <p:sldId id="290" r:id="rId45"/>
    <p:sldId id="279" r:id="rId46"/>
    <p:sldId id="301" r:id="rId47"/>
    <p:sldId id="278" r:id="rId48"/>
    <p:sldId id="272" r:id="rId49"/>
    <p:sldId id="312" r:id="rId50"/>
    <p:sldId id="302" r:id="rId51"/>
    <p:sldId id="286" r:id="rId52"/>
    <p:sldId id="327" r:id="rId53"/>
    <p:sldId id="298" r:id="rId5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テーマ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テーマ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7CE84F3-28C3-443E-9E96-99CF82512B78}" styleName="濃色 1 - アクセント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濃色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濃色 1 - アクセント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中間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54" autoAdjust="0"/>
  </p:normalViewPr>
  <p:slideViewPr>
    <p:cSldViewPr snapToGrid="0" snapToObjects="1">
      <p:cViewPr varScale="1">
        <p:scale>
          <a:sx n="86" d="100"/>
          <a:sy n="86" d="100"/>
        </p:scale>
        <p:origin x="-1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wmf"/><Relationship Id="rId3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3E9A-FEB7-C449-83DA-6F4EAFA2D6CF}" type="datetimeFigureOut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E6799-9525-C643-9BE6-10D0822172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7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5AAB3-EEB4-8240-A068-0B7D98EF570C}" type="datetimeFigureOut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76CC7-0CB2-5C4D-8119-4359EC77D5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157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6CC7-0CB2-5C4D-8119-4359EC77D5A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75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CCD99-55F8-7447-B6D4-5B228DCD0563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kumimoji="0" lang="en-US" altLang="zh-CN"/>
              <a:t>Then, go to details of physics goals with FVTX, what we are going to achieve in pp dAu and AuAu collisions? In single muon 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Need update </a:t>
            </a:r>
            <a:r>
              <a:rPr kumimoji="1" lang="en-US" altLang="ja-JP" dirty="0" err="1" smtClean="0"/>
              <a:t>Kimiaki’s</a:t>
            </a:r>
            <a:r>
              <a:rPr kumimoji="1" lang="en-US" altLang="ja-JP" dirty="0" smtClean="0"/>
              <a:t> Plot.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6CC7-0CB2-5C4D-8119-4359EC77D5A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99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74B3AD-1FC4-4D4D-A419-9A054410F1A3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0317-0BB8-D348-AD1C-FF43F59D30A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51376-98C9-FB45-A810-07AC80E62905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99E2E0-F86B-D842-9AA2-E09401C266DE}" type="slidenum">
              <a:rPr kumimoji="0" lang="en-US" altLang="ja-JP" sz="1200"/>
              <a:pPr algn="r"/>
              <a:t>12</a:t>
            </a:fld>
            <a:endParaRPr kumimoji="0" lang="en-US" altLang="ja-JP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Charged </a:t>
            </a:r>
            <a:r>
              <a:rPr kumimoji="0" lang="en-US" altLang="ja-JP" dirty="0" err="1" smtClean="0"/>
              <a:t>pions</a:t>
            </a:r>
            <a:r>
              <a:rPr kumimoji="0" lang="en-US" altLang="ja-JP" dirty="0" smtClean="0"/>
              <a:t> can also be identified at mid-rapidity via tracks, and studying their relative asymmetries can tell us something directly about the sign of delta G.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In the neutral pion asymmetry, the sensitivity that one gets to the sign of delta G from quark-gluon interactions cannot be broken down by flavor.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err="1" smtClean="0"/>
              <a:t>Howevrer</a:t>
            </a:r>
            <a:r>
              <a:rPr kumimoji="0" lang="en-US" altLang="ja-JP" dirty="0" smtClean="0"/>
              <a:t>, comparing the asymmetry for positive </a:t>
            </a:r>
            <a:r>
              <a:rPr kumimoji="0" lang="en-US" altLang="ja-JP" dirty="0" err="1" smtClean="0"/>
              <a:t>pions</a:t>
            </a:r>
            <a:r>
              <a:rPr kumimoji="0" lang="en-US" altLang="ja-JP" dirty="0" smtClean="0"/>
              <a:t> </a:t>
            </a:r>
            <a:r>
              <a:rPr kumimoji="0" lang="en-US" altLang="ja-JP" dirty="0" err="1" smtClean="0"/>
              <a:t>vs</a:t>
            </a:r>
            <a:r>
              <a:rPr kumimoji="0" lang="en-US" altLang="ja-JP" dirty="0" smtClean="0"/>
              <a:t> negative </a:t>
            </a:r>
            <a:r>
              <a:rPr kumimoji="0" lang="en-US" altLang="ja-JP" dirty="0" err="1" smtClean="0"/>
              <a:t>pions</a:t>
            </a:r>
            <a:r>
              <a:rPr kumimoji="0" lang="en-US" altLang="ja-JP" dirty="0" smtClean="0"/>
              <a:t> allows us to do just this for the following reason.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Since pi+ is preferentially fragmented into by u quarks and pi- preferentially fragmented into by d quarks, we know that the quark-gluon component of the pi+ sample is heavily dominated by up-gluon interactions, while the pi- sample is dominated by down-gluon interactions.  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Therefore, if we find that ALL pi+&gt;pi0&gt;pi- or pi- then the </a:t>
            </a:r>
            <a:r>
              <a:rPr kumimoji="0" lang="en-US" altLang="ja-JP" dirty="0" err="1" smtClean="0"/>
              <a:t>dG</a:t>
            </a:r>
            <a:r>
              <a:rPr kumimoji="0" lang="en-US" altLang="ja-JP" dirty="0" smtClean="0"/>
              <a:t> must be positive to match the corresponding positive term from delta sigma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Conversely if pi-&lt;pi0&lt;pi+ then we can deduce the </a:t>
            </a:r>
            <a:r>
              <a:rPr kumimoji="0" lang="en-US" altLang="ja-JP" dirty="0" err="1" smtClean="0"/>
              <a:t>dG</a:t>
            </a:r>
            <a:r>
              <a:rPr kumimoji="0" lang="en-US" altLang="ja-JP" dirty="0" smtClean="0"/>
              <a:t>&lt;0</a:t>
            </a:r>
          </a:p>
          <a:p>
            <a:pPr marL="228600" indent="-228600">
              <a:buFontTx/>
              <a:buAutoNum type="arabicParenR"/>
              <a:defRPr/>
            </a:pPr>
            <a:r>
              <a:rPr kumimoji="0" lang="en-US" altLang="ja-JP" dirty="0" smtClean="0"/>
              <a:t>Here we show the result when combining the 2009 data with the 2005 and 2006 datasets.  On the left is the pi+ result, and on the right is the pi- result.  In each case we show this plotted with the GRSV-</a:t>
            </a:r>
            <a:r>
              <a:rPr kumimoji="0" lang="en-US" altLang="ja-JP" dirty="0" err="1" smtClean="0"/>
              <a:t>std</a:t>
            </a:r>
            <a:r>
              <a:rPr kumimoji="0" lang="en-US" altLang="ja-JP" dirty="0" smtClean="0"/>
              <a:t> and DSSV predictions. 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6CC7-0CB2-5C4D-8119-4359EC77D5A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75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EEC6B-9916-4E0D-8BC0-FCD0F07E9C9F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735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EEC6B-9916-4E0D-8BC0-FCD0F07E9C9F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55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EEC6B-9916-4E0D-8BC0-FCD0F07E9C9F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52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2A940-2998-4E52-BE70-DFDEAFE59721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F203-5110-6743-95D6-C178B12945AB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05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6C4E-06D4-2943-AFCF-9C71CBDBB287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0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5B7C3-25E6-6147-85B3-D001A36EBF4A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74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C96EA9-AED2-CB48-8950-365BD3558C7C}" type="datetime1">
              <a:rPr lang="ja-JP" altLang="en-US" smtClean="0"/>
              <a:t>12/11/27</a:t>
            </a:fld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C280137-DAA4-264B-8717-246DD9804D6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823B-743F-9C45-B771-18912DB78560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01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EE4E-CD4B-C24B-A8DE-AD88673C3E1E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04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7150-6F22-804D-B6A0-FFC51DF03B38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20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4C72-4C15-294A-8851-EDA14B3C72E8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68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CAF5-62F8-324C-8A6A-74730DB3D5B6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75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3AB7-1F6D-DF46-ADBC-9C66F0CAE56D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75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BE0B-9636-CE41-B739-A0D3F511602F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5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146D-9F79-0746-94F3-27D546A75E43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73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B558-9BFC-604A-8887-ADC12859E075}" type="datetime1">
              <a:rPr kumimoji="1" lang="ja-JP" altLang="en-US" smtClean="0"/>
              <a:t>12/11/27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29A2-678B-8C47-8D8D-CFD3DEEE9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3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35.pn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46.emf"/><Relationship Id="rId14" Type="http://schemas.openxmlformats.org/officeDocument/2006/relationships/image" Target="../media/image49.jpeg"/><Relationship Id="rId15" Type="http://schemas.openxmlformats.org/officeDocument/2006/relationships/image" Target="../media/image50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3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44.emf"/><Relationship Id="rId10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9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60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6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6" Type="http://schemas.openxmlformats.org/officeDocument/2006/relationships/oleObject" Target="../embeddings/Microsoft___1.bin"/><Relationship Id="rId7" Type="http://schemas.openxmlformats.org/officeDocument/2006/relationships/image" Target="../media/image2.emf"/><Relationship Id="rId8" Type="http://schemas.openxmlformats.org/officeDocument/2006/relationships/oleObject" Target="../embeddings/Microsoft___2.bin"/><Relationship Id="rId9" Type="http://schemas.openxmlformats.org/officeDocument/2006/relationships/oleObject" Target="../embeddings/Microsoft___3.bin"/><Relationship Id="rId10" Type="http://schemas.openxmlformats.org/officeDocument/2006/relationships/image" Target="../media/image3.emf"/><Relationship Id="rId11" Type="http://schemas.openxmlformats.org/officeDocument/2006/relationships/oleObject" Target="../embeddings/Microsoft___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67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68.png"/><Relationship Id="rId7" Type="http://schemas.openxmlformats.org/officeDocument/2006/relationships/oleObject" Target="../embeddings/oleObject19.bin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71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7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wmf"/><Relationship Id="rId12" Type="http://schemas.openxmlformats.org/officeDocument/2006/relationships/image" Target="../media/image87.wmf"/><Relationship Id="rId13" Type="http://schemas.openxmlformats.org/officeDocument/2006/relationships/image" Target="../media/image88.wmf"/><Relationship Id="rId14" Type="http://schemas.openxmlformats.org/officeDocument/2006/relationships/image" Target="../media/image89.png"/><Relationship Id="rId15" Type="http://schemas.openxmlformats.org/officeDocument/2006/relationships/image" Target="../media/image90.wmf"/><Relationship Id="rId16" Type="http://schemas.openxmlformats.org/officeDocument/2006/relationships/image" Target="../media/image91.wmf"/><Relationship Id="rId17" Type="http://schemas.openxmlformats.org/officeDocument/2006/relationships/image" Target="../media/image9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310.png"/><Relationship Id="rId7" Type="http://schemas.openxmlformats.org/officeDocument/2006/relationships/image" Target="../media/image320.png"/><Relationship Id="rId8" Type="http://schemas.openxmlformats.org/officeDocument/2006/relationships/image" Target="../media/image83.wmf"/><Relationship Id="rId9" Type="http://schemas.openxmlformats.org/officeDocument/2006/relationships/image" Target="../media/image84.wmf"/><Relationship Id="rId10" Type="http://schemas.openxmlformats.org/officeDocument/2006/relationships/image" Target="../media/image85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8.jpeg"/><Relationship Id="rId5" Type="http://schemas.openxmlformats.org/officeDocument/2006/relationships/image" Target="../media/image99.png"/><Relationship Id="rId6" Type="http://schemas.openxmlformats.org/officeDocument/2006/relationships/image" Target="../media/image100.jpe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1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8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wm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.wmf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3.png"/><Relationship Id="rId14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emf"/><Relationship Id="rId7" Type="http://schemas.openxmlformats.org/officeDocument/2006/relationships/image" Target="../media/image15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12.emf"/><Relationship Id="rId10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25.pn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23.png"/><Relationship Id="rId7" Type="http://schemas.openxmlformats.org/officeDocument/2006/relationships/oleObject" Target="../embeddings/oleObject24.bin"/><Relationship Id="rId8" Type="http://schemas.openxmlformats.org/officeDocument/2006/relationships/image" Target="../media/image124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wmf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2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1129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Longitudinal Spin Physics at PHENIX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RIKEN/RBRC</a:t>
            </a:r>
          </a:p>
          <a:p>
            <a:r>
              <a:rPr lang="en-US" altLang="ja-JP" dirty="0" smtClean="0"/>
              <a:t>Itaru Nakagawa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2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3"/>
    </mc:Choice>
    <mc:Fallback xmlns="">
      <p:transition xmlns:p14="http://schemas.microsoft.com/office/powerpoint/2010/main" spd="slow" advTm="166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76600" y="333375"/>
            <a:ext cx="5737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sz="3000">
                <a:latin typeface="Times New Roman" pitchFamily="18" charset="0"/>
              </a:rPr>
              <a:t>The </a:t>
            </a:r>
            <a:r>
              <a:rPr kumimoji="0" lang="en-US" altLang="ja-JP" sz="3000" b="1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kumimoji="0" lang="en-US" altLang="ja-JP" sz="3000">
                <a:latin typeface="Times New Roman" pitchFamily="18" charset="0"/>
              </a:rPr>
              <a:t>elativistic </a:t>
            </a:r>
            <a:r>
              <a:rPr kumimoji="0" lang="en-US" altLang="ja-JP" sz="3000" b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kumimoji="0" lang="en-US" altLang="ja-JP" sz="3000">
                <a:latin typeface="Times New Roman" pitchFamily="18" charset="0"/>
              </a:rPr>
              <a:t>eavy </a:t>
            </a:r>
            <a:r>
              <a:rPr kumimoji="0" lang="en-US" altLang="ja-JP" sz="3000" b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kumimoji="0" lang="en-US" altLang="ja-JP" sz="3000">
                <a:latin typeface="Times New Roman" pitchFamily="18" charset="0"/>
              </a:rPr>
              <a:t>on </a:t>
            </a:r>
            <a:r>
              <a:rPr kumimoji="0" lang="en-US" altLang="ja-JP" sz="3000" b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kumimoji="0" lang="en-US" altLang="ja-JP" sz="3000">
                <a:latin typeface="Times New Roman" pitchFamily="18" charset="0"/>
              </a:rPr>
              <a:t>ollider</a:t>
            </a:r>
          </a:p>
          <a:p>
            <a:pPr algn="ctr"/>
            <a:r>
              <a:rPr kumimoji="0" lang="en-US" altLang="ja-JP" sz="3000">
                <a:latin typeface="Times New Roman" pitchFamily="18" charset="0"/>
              </a:rPr>
              <a:t>accelerator complex</a:t>
            </a:r>
          </a:p>
          <a:p>
            <a:pPr algn="ctr"/>
            <a:r>
              <a:rPr kumimoji="0" lang="en-US" altLang="ja-JP" sz="3000">
                <a:latin typeface="Times New Roman" pitchFamily="18" charset="0"/>
              </a:rPr>
              <a:t> at Brookhaven National Laboratory</a:t>
            </a:r>
          </a:p>
        </p:txBody>
      </p:sp>
      <p:pic>
        <p:nvPicPr>
          <p:cNvPr id="12291" name="Picture 3" descr="BNLsatel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5"/>
          <p:cNvGrpSpPr>
            <a:grpSpLocks/>
          </p:cNvGrpSpPr>
          <p:nvPr/>
        </p:nvGrpSpPr>
        <p:grpSpPr bwMode="auto">
          <a:xfrm>
            <a:off x="755650" y="2133600"/>
            <a:ext cx="7467600" cy="4597400"/>
            <a:chOff x="64" y="1344"/>
            <a:chExt cx="3920" cy="2896"/>
          </a:xfrm>
        </p:grpSpPr>
        <p:pic>
          <p:nvPicPr>
            <p:cNvPr id="12294" name="Picture 6" descr="RHICcomplex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465" y="2112"/>
              <a:ext cx="4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PHENIX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1622" y="2284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STAR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198" y="1392"/>
              <a:ext cx="49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Maiandra GD" pitchFamily="34" charset="0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Maiandra GD" pitchFamily="34" charset="0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Maiandra GD" pitchFamily="34" charset="0"/>
                </a:rPr>
                <a:t>pp2pp</a:t>
              </a:r>
              <a:endParaRPr kumimoji="0" lang="en-US" altLang="ja-JP" sz="1600" dirty="0">
                <a:latin typeface="Maiandra GD" pitchFamily="34" charset="0"/>
              </a:endParaRPr>
            </a:p>
          </p:txBody>
        </p:sp>
      </p:grpSp>
      <p:sp>
        <p:nvSpPr>
          <p:cNvPr id="12293" name="スライド番号プレースホル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B5FC7765-2A3B-46A1-B2DF-84B409669CCC}" type="slidenum">
              <a:rPr lang="en-US" altLang="ja-JP" smtClean="0"/>
              <a:pPr eaLnBrk="1" hangingPunct="1"/>
              <a:t>10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575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1"/>
    </mc:Choice>
    <mc:Fallback xmlns="">
      <p:transition xmlns:p14="http://schemas.microsoft.com/office/powerpoint/2010/main" spd="slow" advTm="252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7587" name="Picture 345" descr="Hel_Sect_Photo"/>
            <p:cNvPicPr>
              <a:picLocks noChangeAspect="1" noChangeArrowheads="1"/>
            </p:cNvPicPr>
            <p:nvPr/>
          </p:nvPicPr>
          <p:blipFill>
            <a:blip r:embed="rId4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7588" name="Object 4"/>
            <p:cNvGraphicFramePr>
              <a:graphicFrameLocks noChangeAspect="1"/>
            </p:cNvGraphicFramePr>
            <p:nvPr/>
          </p:nvGraphicFramePr>
          <p:xfrm>
            <a:off x="0" y="0"/>
            <a:ext cx="1488" cy="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56" name="Bitmap Image" r:id="rId5" imgW="5706272" imgH="4352381" progId="">
                    <p:embed/>
                  </p:oleObj>
                </mc:Choice>
                <mc:Fallback>
                  <p:oleObj name="Bitmap Image" r:id="rId5" imgW="5706272" imgH="43523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488" cy="1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7589" name="Picture 347" descr="P1010001-croppe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0" name="Picture 348" descr="install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304" y="0"/>
              <a:ext cx="1205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1" name="Oval 349"/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592" name="Line 350"/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593" name="Freeform 351"/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594" name="Rectangle 352"/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595" name="Rectangle 353"/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596" name="Rectangle 354"/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597" name="Rectangle 355"/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grpSp>
          <p:nvGrpSpPr>
            <p:cNvPr id="67598" name="Group 356"/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67599" name="Rectangle 357"/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  <p:sp>
            <p:nvSpPr>
              <p:cNvPr id="67600" name="Freeform 358"/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</p:grpSp>
        <p:grpSp>
          <p:nvGrpSpPr>
            <p:cNvPr id="67601" name="Group 359"/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67602" name="Rectangle 360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  <p:sp>
            <p:nvSpPr>
              <p:cNvPr id="67603" name="Freeform 361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</p:grpSp>
        <p:sp>
          <p:nvSpPr>
            <p:cNvPr id="67604" name="Rectangle 362"/>
            <p:cNvSpPr>
              <a:spLocks noChangeArrowheads="1"/>
            </p:cNvSpPr>
            <p:nvPr/>
          </p:nvSpPr>
          <p:spPr bwMode="auto">
            <a:xfrm>
              <a:off x="1448" y="1572"/>
              <a:ext cx="58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 i="1" u="sng">
                  <a:latin typeface="Times New Roman" pitchFamily="-106" charset="0"/>
                </a:rPr>
                <a:t>PHENIX (p)</a:t>
              </a:r>
              <a:endParaRPr kumimoji="0" lang="en-US" altLang="ja-JP">
                <a:latin typeface="Times New Roman" pitchFamily="-106" charset="0"/>
              </a:endParaRPr>
            </a:p>
          </p:txBody>
        </p:sp>
        <p:grpSp>
          <p:nvGrpSpPr>
            <p:cNvPr id="67605" name="Group 363"/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67606" name="Rectangle 364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  <p:sp>
            <p:nvSpPr>
              <p:cNvPr id="67607" name="Freeform 365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ja-JP" altLang="en-US" sz="1800"/>
              </a:p>
            </p:txBody>
          </p:sp>
        </p:grpSp>
        <p:sp>
          <p:nvSpPr>
            <p:cNvPr id="67608" name="Rectangle 366"/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09" name="Rectangle 367"/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0" name="Rectangle 368"/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500" b="1">
                  <a:latin typeface="Times New Roman" pitchFamily="-106" charset="0"/>
                </a:rPr>
                <a:t>AGS</a:t>
              </a:r>
              <a:endParaRPr kumimoji="0" lang="en-US" altLang="ja-JP">
                <a:latin typeface="Times New Roman" pitchFamily="-106" charset="0"/>
              </a:endParaRPr>
            </a:p>
          </p:txBody>
        </p:sp>
        <p:sp>
          <p:nvSpPr>
            <p:cNvPr id="67611" name="Rectangle 369"/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2" name="Rectangle 370"/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000" b="1">
                  <a:latin typeface="Times New Roman" pitchFamily="-106" charset="0"/>
                </a:rPr>
                <a:t>LINAC</a:t>
              </a:r>
              <a:endParaRPr kumimoji="0" lang="en-US" altLang="ja-JP" sz="800">
                <a:latin typeface="Times New Roman" pitchFamily="-106" charset="0"/>
              </a:endParaRPr>
            </a:p>
          </p:txBody>
        </p:sp>
        <p:sp>
          <p:nvSpPr>
            <p:cNvPr id="67613" name="Rectangle 371"/>
            <p:cNvSpPr>
              <a:spLocks noChangeArrowheads="1"/>
            </p:cNvSpPr>
            <p:nvPr/>
          </p:nvSpPr>
          <p:spPr bwMode="auto">
            <a:xfrm>
              <a:off x="1996" y="2504"/>
              <a:ext cx="30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800" b="1">
                  <a:solidFill>
                    <a:srgbClr val="000000"/>
                  </a:solidFill>
                  <a:latin typeface="Times New Roman" pitchFamily="-106" charset="0"/>
                </a:rPr>
                <a:t>BOOSTER</a:t>
              </a:r>
              <a:endParaRPr kumimoji="0" lang="en-US" altLang="ja-JP" sz="800">
                <a:latin typeface="Times New Roman" pitchFamily="-106" charset="0"/>
              </a:endParaRPr>
            </a:p>
          </p:txBody>
        </p:sp>
        <p:sp>
          <p:nvSpPr>
            <p:cNvPr id="67614" name="Rectangle 372"/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5" name="Oval 373"/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6" name="Arc 374"/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7" name="Arc 375"/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8" name="Arc 376"/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19" name="Arc 377"/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0" name="Arc 378"/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1" name="Arc 379"/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2" name="Arc 380"/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3" name="Arc 381"/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4" name="Arc 382"/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5" name="Arc 383"/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6" name="Arc 384"/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7" name="Arc 385"/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8" name="Freeform 386"/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29" name="Freeform 387"/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0" name="Rectangle 388"/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1" name="Arc 389"/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2" name="Arc 390"/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3" name="Freeform 391"/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4" name="Freeform 392"/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5" name="Freeform 393"/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6" name="Freeform 394"/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7" name="Rectangle 395"/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8" name="Freeform 396"/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39" name="Freeform 397"/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0" name="Rectangle 398"/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1" name="Freeform 399"/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2" name="Freeform 400"/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99 h 99"/>
                <a:gd name="T2" fmla="*/ 93 w 448"/>
                <a:gd name="T3" fmla="*/ 80 h 99"/>
                <a:gd name="T4" fmla="*/ 141 w 448"/>
                <a:gd name="T5" fmla="*/ 107 h 99"/>
                <a:gd name="T6" fmla="*/ 304 w 448"/>
                <a:gd name="T7" fmla="*/ 33 h 99"/>
                <a:gd name="T8" fmla="*/ 354 w 448"/>
                <a:gd name="T9" fmla="*/ 59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3" name="Freeform 401"/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27 h 96"/>
                <a:gd name="T4" fmla="*/ 147 w 450"/>
                <a:gd name="T5" fmla="*/ 0 h 96"/>
                <a:gd name="T6" fmla="*/ 311 w 450"/>
                <a:gd name="T7" fmla="*/ 99 h 96"/>
                <a:gd name="T8" fmla="*/ 371 w 450"/>
                <a:gd name="T9" fmla="*/ 85 h 96"/>
                <a:gd name="T10" fmla="*/ 442 w 450"/>
                <a:gd name="T11" fmla="*/ 144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4" name="Rectangle 402"/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5" name="Oval 403"/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6" name="AutoShape 404"/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7" name="Oval 405"/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8" name="AutoShape 406"/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49" name="Oval 407"/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0" name="AutoShape 408"/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1" name="Oval 409"/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2" name="AutoShape 410"/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3" name="Oval 411"/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4" name="AutoShape 412"/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5" name="Oval 413"/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6" name="AutoShape 414"/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7" name="Oval 415"/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8" name="AutoShape 416"/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59" name="Oval 417"/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0" name="AutoShape 418"/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1" name="Oval 419"/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2" name="AutoShape 420"/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3" name="Oval 421"/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4" name="AutoShape 422"/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5" name="Oval 423"/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6" name="AutoShape 424"/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7" name="Freeform 425"/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68" name="Line 426"/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69" name="Freeform 427"/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0" name="Freeform 428"/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35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1" name="Oval 429"/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2" name="Freeform 430"/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3" name="Rectangle 431"/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4" name="Rectangle 432"/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5" name="Rectangle 433"/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6" name="Rectangle 434"/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Pol. H</a:t>
              </a:r>
              <a:r>
                <a:rPr kumimoji="0" lang="en-US" altLang="ja-JP" baseline="30000">
                  <a:latin typeface="Times New Roman" pitchFamily="-106" charset="0"/>
                </a:rPr>
                <a:t>-</a:t>
              </a:r>
              <a:r>
                <a:rPr kumimoji="0" lang="en-US" altLang="ja-JP" sz="1400">
                  <a:latin typeface="Times New Roman" pitchFamily="-106" charset="0"/>
                </a:rPr>
                <a:t> Source</a:t>
              </a:r>
            </a:p>
          </p:txBody>
        </p:sp>
        <p:sp>
          <p:nvSpPr>
            <p:cNvPr id="67677" name="Oval 435"/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8" name="AutoShape 436"/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79" name="Text Box 437"/>
            <p:cNvSpPr txBox="1">
              <a:spLocks noChangeArrowheads="1"/>
            </p:cNvSpPr>
            <p:nvPr/>
          </p:nvSpPr>
          <p:spPr bwMode="auto">
            <a:xfrm>
              <a:off x="1426" y="2238"/>
              <a:ext cx="1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Solenoid Partial Siberian Snake</a:t>
              </a:r>
            </a:p>
          </p:txBody>
        </p:sp>
        <p:sp>
          <p:nvSpPr>
            <p:cNvPr id="67680" name="Line 438"/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1" name="Oval 439"/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82" name="Line 440"/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3" name="Line 441"/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4" name="Line 442"/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5" name="Line 443"/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6" name="Oval 444"/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87" name="Line 445"/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8" name="Line 446"/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89" name="Line 447"/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0" name="Line 448"/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1" name="Oval 449"/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92" name="Line 450"/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3" name="Line 451"/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4" name="Line 452"/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5" name="Line 453"/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6" name="Oval 454"/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697" name="Line 455"/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8" name="Line 456"/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99" name="Line 457"/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00" name="Rectangle 458"/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200 MeV Polarimeter</a:t>
              </a:r>
            </a:p>
          </p:txBody>
        </p:sp>
        <p:sp>
          <p:nvSpPr>
            <p:cNvPr id="67701" name="Rectangle 459"/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02" name="Line 460"/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03" name="Oval 461"/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grpSp>
          <p:nvGrpSpPr>
            <p:cNvPr id="67704" name="Group 462"/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67705" name="Line 46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706" name="Line 46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67707" name="Group 465"/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67708" name="Line 466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709" name="Line 467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7710" name="Rectangle 468"/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11" name="Freeform 469"/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12" name="Oval 470"/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13" name="Line 471"/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14" name="Line 472"/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15" name="Line 473"/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16" name="Line 474"/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17" name="Oval 475"/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18" name="AutoShape 476"/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19" name="Oval 477"/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20" name="AutoShape 478"/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21" name="Text Box 479"/>
            <p:cNvSpPr txBox="1">
              <a:spLocks noChangeArrowheads="1"/>
            </p:cNvSpPr>
            <p:nvPr/>
          </p:nvSpPr>
          <p:spPr bwMode="auto">
            <a:xfrm>
              <a:off x="3360" y="2562"/>
              <a:ext cx="8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>
                  <a:solidFill>
                    <a:schemeClr val="folHlink"/>
                  </a:solidFill>
                  <a:latin typeface="Times New Roman" pitchFamily="-106" charset="0"/>
                </a:rPr>
                <a:t>Helical Partial </a:t>
              </a:r>
            </a:p>
            <a:p>
              <a:pPr eaLnBrk="0" hangingPunct="0"/>
              <a:r>
                <a:rPr kumimoji="0" lang="en-US" altLang="ja-JP" sz="1400" b="1">
                  <a:solidFill>
                    <a:schemeClr val="folHlink"/>
                  </a:solidFill>
                  <a:latin typeface="Times New Roman" pitchFamily="-106" charset="0"/>
                </a:rPr>
                <a:t>Siberian Snake</a:t>
              </a:r>
            </a:p>
          </p:txBody>
        </p:sp>
        <p:sp>
          <p:nvSpPr>
            <p:cNvPr id="67722" name="Line 480"/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23" name="Text Box 481"/>
            <p:cNvSpPr txBox="1">
              <a:spLocks noChangeArrowheads="1"/>
            </p:cNvSpPr>
            <p:nvPr/>
          </p:nvSpPr>
          <p:spPr bwMode="auto">
            <a:xfrm>
              <a:off x="2928" y="2064"/>
              <a:ext cx="129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0" lang="en-US" altLang="ja-JP" sz="1400">
                  <a:latin typeface="Times New Roman" pitchFamily="-106" charset="0"/>
                </a:rPr>
                <a:t>Spin Rotators</a:t>
              </a:r>
            </a:p>
            <a:p>
              <a:pPr algn="ctr" eaLnBrk="0" hangingPunct="0"/>
              <a:r>
                <a:rPr kumimoji="0" lang="en-US" altLang="ja-JP" sz="1400">
                  <a:latin typeface="Times New Roman" pitchFamily="-106" charset="0"/>
                </a:rPr>
                <a:t>(longitudinal polarization)</a:t>
              </a:r>
            </a:p>
          </p:txBody>
        </p:sp>
        <p:sp>
          <p:nvSpPr>
            <p:cNvPr id="67724" name="Rectangle 482"/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sp>
          <p:nvSpPr>
            <p:cNvPr id="67725" name="Text Box 483"/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Siberian Snakes</a:t>
              </a:r>
            </a:p>
          </p:txBody>
        </p:sp>
        <p:sp>
          <p:nvSpPr>
            <p:cNvPr id="67726" name="Line 484"/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27" name="Line 485"/>
            <p:cNvSpPr>
              <a:spLocks noChangeShapeType="1"/>
            </p:cNvSpPr>
            <p:nvPr/>
          </p:nvSpPr>
          <p:spPr bwMode="auto">
            <a:xfrm flipV="1">
              <a:off x="2406" y="720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67728" name="Picture 486" descr="F-1"/>
            <p:cNvPicPr>
              <a:picLocks noChangeAspect="1" noChangeArrowheads="1"/>
            </p:cNvPicPr>
            <p:nvPr/>
          </p:nvPicPr>
          <p:blipFill>
            <a:blip r:embed="rId9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729" name="Picture 487" descr="B-7"/>
            <p:cNvPicPr>
              <a:picLocks noChangeAspect="1" noChangeArrowheads="1"/>
            </p:cNvPicPr>
            <p:nvPr/>
          </p:nvPicPr>
          <p:blipFill>
            <a:blip r:embed="rId10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730" name="Picture 488" descr="rf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731" name="AutoShape 489"/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kumimoji="0" lang="ja-JP" altLang="en-US" sz="1800"/>
            </a:p>
          </p:txBody>
        </p:sp>
        <p:pic>
          <p:nvPicPr>
            <p:cNvPr id="67732" name="Picture 490" descr="AGScoldhelix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733" name="Line 491"/>
            <p:cNvSpPr>
              <a:spLocks noChangeShapeType="1"/>
            </p:cNvSpPr>
            <p:nvPr/>
          </p:nvSpPr>
          <p:spPr bwMode="auto">
            <a:xfrm>
              <a:off x="240" y="1152"/>
              <a:ext cx="912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4" name="Line 492"/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5" name="Line 493"/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6" name="Line 494"/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7" name="Line 495"/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8" name="Line 496"/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39" name="Text Box 497"/>
            <p:cNvSpPr txBox="1">
              <a:spLocks noChangeArrowheads="1"/>
            </p:cNvSpPr>
            <p:nvPr/>
          </p:nvSpPr>
          <p:spPr bwMode="auto">
            <a:xfrm>
              <a:off x="864" y="1872"/>
              <a:ext cx="129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0" lang="en-US" altLang="ja-JP" sz="1400">
                  <a:latin typeface="Times New Roman" pitchFamily="-106" charset="0"/>
                </a:rPr>
                <a:t>Spin Rotators</a:t>
              </a:r>
            </a:p>
            <a:p>
              <a:pPr algn="ctr" eaLnBrk="0" hangingPunct="0"/>
              <a:r>
                <a:rPr kumimoji="0" lang="en-US" altLang="ja-JP" sz="1400">
                  <a:latin typeface="Times New Roman" pitchFamily="-106" charset="0"/>
                </a:rPr>
                <a:t>(longitudinal polarization)</a:t>
              </a:r>
            </a:p>
          </p:txBody>
        </p:sp>
        <p:sp>
          <p:nvSpPr>
            <p:cNvPr id="67740" name="Line 498"/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41" name="Line 499"/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42" name="Text Box 500"/>
            <p:cNvSpPr txBox="1">
              <a:spLocks noChangeArrowheads="1"/>
            </p:cNvSpPr>
            <p:nvPr/>
          </p:nvSpPr>
          <p:spPr bwMode="auto">
            <a:xfrm>
              <a:off x="2640" y="3168"/>
              <a:ext cx="10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>
                  <a:solidFill>
                    <a:schemeClr val="bg1"/>
                  </a:solidFill>
                  <a:latin typeface="Times New Roman" pitchFamily="-106" charset="0"/>
                </a:rPr>
                <a:t>Strong AGS Snake</a:t>
              </a:r>
            </a:p>
          </p:txBody>
        </p:sp>
        <p:sp>
          <p:nvSpPr>
            <p:cNvPr id="67743" name="Rectangle 501"/>
            <p:cNvSpPr>
              <a:spLocks noChangeArrowheads="1"/>
            </p:cNvSpPr>
            <p:nvPr/>
          </p:nvSpPr>
          <p:spPr bwMode="auto">
            <a:xfrm>
              <a:off x="3216" y="1200"/>
              <a:ext cx="102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RHIC pC Polarimeters</a:t>
              </a:r>
            </a:p>
          </p:txBody>
        </p:sp>
        <p:sp>
          <p:nvSpPr>
            <p:cNvPr id="67744" name="Rectangle 502"/>
            <p:cNvSpPr>
              <a:spLocks noChangeArrowheads="1"/>
            </p:cNvSpPr>
            <p:nvPr/>
          </p:nvSpPr>
          <p:spPr bwMode="auto">
            <a:xfrm>
              <a:off x="1824" y="1152"/>
              <a:ext cx="136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>
                  <a:solidFill>
                    <a:schemeClr val="folHlink"/>
                  </a:solidFill>
                  <a:latin typeface="Times New Roman" pitchFamily="-106" charset="0"/>
                </a:rPr>
                <a:t>Absolute Polarimeter (H jet)</a:t>
              </a:r>
            </a:p>
          </p:txBody>
        </p:sp>
        <p:sp>
          <p:nvSpPr>
            <p:cNvPr id="67745" name="Line 503"/>
            <p:cNvSpPr>
              <a:spLocks noChangeShapeType="1"/>
            </p:cNvSpPr>
            <p:nvPr/>
          </p:nvSpPr>
          <p:spPr bwMode="auto">
            <a:xfrm flipV="1">
              <a:off x="2485" y="809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46" name="Line 504"/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47" name="Line 505"/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48" name="Rectangle 506"/>
            <p:cNvSpPr>
              <a:spLocks noChangeArrowheads="1"/>
            </p:cNvSpPr>
            <p:nvPr/>
          </p:nvSpPr>
          <p:spPr bwMode="auto">
            <a:xfrm>
              <a:off x="2676" y="1747"/>
              <a:ext cx="43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 i="1" u="sng">
                  <a:latin typeface="Times New Roman" pitchFamily="-106" charset="0"/>
                </a:rPr>
                <a:t>STAR (p)</a:t>
              </a:r>
              <a:endParaRPr kumimoji="0" lang="en-US" altLang="ja-JP">
                <a:latin typeface="Times New Roman" pitchFamily="-106" charset="0"/>
              </a:endParaRPr>
            </a:p>
          </p:txBody>
        </p:sp>
        <p:sp>
          <p:nvSpPr>
            <p:cNvPr id="67749" name="Rectangle 507"/>
            <p:cNvSpPr>
              <a:spLocks noChangeArrowheads="1"/>
            </p:cNvSpPr>
            <p:nvPr/>
          </p:nvSpPr>
          <p:spPr bwMode="auto">
            <a:xfrm>
              <a:off x="3840" y="912"/>
              <a:ext cx="6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 i="1" u="sng">
                  <a:latin typeface="Times New Roman" pitchFamily="-106" charset="0"/>
                </a:rPr>
                <a:t>BRAHMS(p)</a:t>
              </a:r>
              <a:endParaRPr kumimoji="0" lang="en-US" altLang="ja-JP">
                <a:latin typeface="Times New Roman" pitchFamily="-106" charset="0"/>
              </a:endParaRPr>
            </a:p>
          </p:txBody>
        </p:sp>
        <p:sp>
          <p:nvSpPr>
            <p:cNvPr id="67750" name="Line 508"/>
            <p:cNvSpPr>
              <a:spLocks noChangeShapeType="1"/>
            </p:cNvSpPr>
            <p:nvPr/>
          </p:nvSpPr>
          <p:spPr bwMode="auto">
            <a:xfrm>
              <a:off x="4224" y="105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51" name="Rectangle 509"/>
            <p:cNvSpPr>
              <a:spLocks noChangeArrowheads="1"/>
            </p:cNvSpPr>
            <p:nvPr/>
          </p:nvSpPr>
          <p:spPr bwMode="auto">
            <a:xfrm>
              <a:off x="3072" y="2976"/>
              <a:ext cx="81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>
                  <a:latin typeface="Times New Roman" pitchFamily="-106" charset="0"/>
                </a:rPr>
                <a:t>AGS Polarimeters</a:t>
              </a:r>
            </a:p>
          </p:txBody>
        </p:sp>
        <p:sp>
          <p:nvSpPr>
            <p:cNvPr id="67752" name="Text Box 510"/>
            <p:cNvSpPr txBox="1">
              <a:spLocks noChangeArrowheads="1"/>
            </p:cNvSpPr>
            <p:nvPr/>
          </p:nvSpPr>
          <p:spPr bwMode="auto">
            <a:xfrm>
              <a:off x="3552" y="1536"/>
              <a:ext cx="6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>
                  <a:solidFill>
                    <a:srgbClr val="663300"/>
                  </a:solidFill>
                  <a:latin typeface="Times New Roman" pitchFamily="-106" charset="0"/>
                </a:rPr>
                <a:t>Spin flipper</a:t>
              </a:r>
            </a:p>
          </p:txBody>
        </p:sp>
        <p:sp>
          <p:nvSpPr>
            <p:cNvPr id="67753" name="Line 511"/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54" name="Line 512"/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55" name="Line 513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67756" name="Footer Placeholder 171"/>
          <p:cNvSpPr txBox="1">
            <a:spLocks noGrp="1"/>
          </p:cNvSpPr>
          <p:nvPr/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1000"/>
              <a:t>SpinFest, August 7, 2008</a:t>
            </a:r>
          </a:p>
        </p:txBody>
      </p:sp>
      <p:sp>
        <p:nvSpPr>
          <p:cNvPr id="67757" name="Slide Number Placeholder 172"/>
          <p:cNvSpPr txBox="1">
            <a:spLocks noGrp="1"/>
          </p:cNvSpPr>
          <p:nvPr/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B953CE76-FFA3-264D-BDF6-32CCECE5EB1D}" type="slidenum">
              <a:rPr kumimoji="0" lang="en-US" altLang="ja-JP" sz="1400"/>
              <a:pPr/>
              <a:t>11</a:t>
            </a:fld>
            <a:endParaRPr kumimoji="0" lang="en-US" altLang="ja-JP" sz="1400"/>
          </a:p>
        </p:txBody>
      </p:sp>
      <p:sp>
        <p:nvSpPr>
          <p:cNvPr id="176" name="スライド番号プレースホルダ 1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68F-0976-8740-852B-37A6CCB7E9B2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8229600" cy="792163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-106" charset="-128"/>
                <a:cs typeface="ＭＳ Ｐゴシック" pitchFamily="-106" charset="-128"/>
              </a:rPr>
              <a:t>How do we know the polarization?</a:t>
            </a:r>
            <a:endParaRPr lang="ja-JP" alt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395" name="Rectangle 36"/>
          <p:cNvSpPr>
            <a:spLocks noChangeAspect="1" noChangeArrowheads="1"/>
          </p:cNvSpPr>
          <p:nvPr/>
        </p:nvSpPr>
        <p:spPr bwMode="auto">
          <a:xfrm>
            <a:off x="3935413" y="1279263"/>
            <a:ext cx="5006975" cy="2302137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>
              <a:latin typeface="Tahoma" pitchFamily="-106" charset="0"/>
            </a:endParaRPr>
          </a:p>
        </p:txBody>
      </p:sp>
      <p:sp>
        <p:nvSpPr>
          <p:cNvPr id="58396" name="Line 37"/>
          <p:cNvSpPr>
            <a:spLocks noChangeAspect="1" noChangeShapeType="1"/>
          </p:cNvSpPr>
          <p:nvPr/>
        </p:nvSpPr>
        <p:spPr bwMode="auto">
          <a:xfrm flipV="1">
            <a:off x="4610100" y="1876425"/>
            <a:ext cx="3089275" cy="1133475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97" name="Text Box 38"/>
          <p:cNvSpPr txBox="1">
            <a:spLocks noChangeAspect="1" noChangeArrowheads="1"/>
          </p:cNvSpPr>
          <p:nvPr/>
        </p:nvSpPr>
        <p:spPr bwMode="auto">
          <a:xfrm>
            <a:off x="4419599" y="3200400"/>
            <a:ext cx="1647826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chemeClr val="bg1"/>
                </a:solidFill>
              </a:rPr>
              <a:t>Polarized Proton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58398" name="Text Box 39"/>
          <p:cNvSpPr txBox="1">
            <a:spLocks noChangeAspect="1" noChangeArrowheads="1"/>
          </p:cNvSpPr>
          <p:nvPr/>
        </p:nvSpPr>
        <p:spPr bwMode="auto">
          <a:xfrm>
            <a:off x="6705599" y="3276600"/>
            <a:ext cx="1222375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chemeClr val="bg1"/>
                </a:solidFill>
              </a:rPr>
              <a:t>Recoil Carbon</a:t>
            </a:r>
          </a:p>
        </p:txBody>
      </p:sp>
      <p:pic>
        <p:nvPicPr>
          <p:cNvPr id="58399" name="Picture 41" descr="carbon_s"/>
          <p:cNvPicPr>
            <a:picLocks noChangeAspect="1" noChangeArrowheads="1"/>
          </p:cNvPicPr>
          <p:nvPr/>
        </p:nvPicPr>
        <p:blipFill>
          <a:blip r:embed="rId4">
            <a:lum bright="-6000" contrast="-60000"/>
          </a:blip>
          <a:srcRect/>
          <a:stretch>
            <a:fillRect/>
          </a:stretch>
        </p:blipFill>
        <p:spPr bwMode="auto">
          <a:xfrm>
            <a:off x="5562600" y="1447800"/>
            <a:ext cx="5048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00" name="Picture 42" descr="carbon_s"/>
          <p:cNvPicPr>
            <a:picLocks noChangeAspect="1" noChangeArrowheads="1"/>
          </p:cNvPicPr>
          <p:nvPr/>
        </p:nvPicPr>
        <p:blipFill>
          <a:blip r:embed="rId4">
            <a:lum bright="-6000" contrast="-60000"/>
          </a:blip>
          <a:srcRect/>
          <a:stretch>
            <a:fillRect/>
          </a:stretch>
        </p:blipFill>
        <p:spPr bwMode="auto">
          <a:xfrm>
            <a:off x="6172200" y="1981200"/>
            <a:ext cx="5048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01" name="Picture 43" descr="carbon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4413" y="2927350"/>
            <a:ext cx="50323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402" name="Group 44"/>
          <p:cNvGrpSpPr>
            <a:grpSpLocks noChangeAspect="1"/>
          </p:cNvGrpSpPr>
          <p:nvPr/>
        </p:nvGrpSpPr>
        <p:grpSpPr bwMode="auto">
          <a:xfrm>
            <a:off x="4038600" y="2895600"/>
            <a:ext cx="496888" cy="495300"/>
            <a:chOff x="96" y="2358"/>
            <a:chExt cx="469" cy="529"/>
          </a:xfrm>
        </p:grpSpPr>
        <p:pic>
          <p:nvPicPr>
            <p:cNvPr id="58403" name="Picture 45" descr="proton_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404" name="Group 46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58405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  <p:sp>
            <p:nvSpPr>
              <p:cNvPr id="58406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  <p:sp>
            <p:nvSpPr>
              <p:cNvPr id="58407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</p:grpSp>
      </p:grpSp>
      <p:pic>
        <p:nvPicPr>
          <p:cNvPr id="58408" name="Picture 50" descr="carbon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133600"/>
            <a:ext cx="5032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409" name="Group 51"/>
          <p:cNvGrpSpPr>
            <a:grpSpLocks noChangeAspect="1"/>
          </p:cNvGrpSpPr>
          <p:nvPr/>
        </p:nvGrpSpPr>
        <p:grpSpPr bwMode="auto">
          <a:xfrm>
            <a:off x="7848600" y="1524000"/>
            <a:ext cx="495300" cy="493713"/>
            <a:chOff x="96" y="2358"/>
            <a:chExt cx="469" cy="529"/>
          </a:xfrm>
        </p:grpSpPr>
        <p:pic>
          <p:nvPicPr>
            <p:cNvPr id="58410" name="Picture 52" descr="proton_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411" name="Group 53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58412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  <p:sp>
            <p:nvSpPr>
              <p:cNvPr id="58413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  <p:sp>
            <p:nvSpPr>
              <p:cNvPr id="58414" name="AutoShape 56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1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0" lang="ja-JP" altLang="en-US" sz="1800">
                  <a:latin typeface="Calibri" pitchFamily="-106" charset="0"/>
                </a:endParaRPr>
              </a:p>
            </p:txBody>
          </p:sp>
        </p:grpSp>
      </p:grpSp>
      <p:sp>
        <p:nvSpPr>
          <p:cNvPr id="58415" name="Line 57"/>
          <p:cNvSpPr>
            <a:spLocks noChangeAspect="1" noChangeShapeType="1"/>
          </p:cNvSpPr>
          <p:nvPr/>
        </p:nvSpPr>
        <p:spPr bwMode="auto">
          <a:xfrm flipH="1" flipV="1">
            <a:off x="5943600" y="1752600"/>
            <a:ext cx="287338" cy="254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416" name="Line 58"/>
          <p:cNvSpPr>
            <a:spLocks noChangeAspect="1" noChangeShapeType="1"/>
          </p:cNvSpPr>
          <p:nvPr/>
        </p:nvSpPr>
        <p:spPr bwMode="auto">
          <a:xfrm>
            <a:off x="6677025" y="2455863"/>
            <a:ext cx="652463" cy="514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417" name="Text Box 59"/>
          <p:cNvSpPr txBox="1">
            <a:spLocks noChangeAspect="1" noChangeArrowheads="1"/>
          </p:cNvSpPr>
          <p:nvPr/>
        </p:nvSpPr>
        <p:spPr bwMode="auto">
          <a:xfrm>
            <a:off x="5729287" y="2444750"/>
            <a:ext cx="1970088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chemeClr val="bg1"/>
                </a:solidFill>
              </a:rPr>
              <a:t>Carbon Ribbon  Target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graphicFrame>
        <p:nvGraphicFramePr>
          <p:cNvPr id="58418" name="Object 2"/>
          <p:cNvGraphicFramePr>
            <a:graphicFrameLocks noChangeAspect="1"/>
          </p:cNvGraphicFramePr>
          <p:nvPr/>
        </p:nvGraphicFramePr>
        <p:xfrm>
          <a:off x="4419600" y="1447800"/>
          <a:ext cx="9667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4" name="数式" r:id="rId6" imgW="635121" imgH="241592" progId="Equation.3">
                  <p:embed/>
                </p:oleObj>
              </mc:Choice>
              <mc:Fallback>
                <p:oleObj name="数式" r:id="rId6" imgW="635121" imgH="2415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447800"/>
                        <a:ext cx="966788" cy="32385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19" name="Object 3"/>
          <p:cNvGraphicFramePr>
            <a:graphicFrameLocks noChangeAspect="1"/>
          </p:cNvGraphicFramePr>
          <p:nvPr/>
        </p:nvGraphicFramePr>
        <p:xfrm>
          <a:off x="7927975" y="2667000"/>
          <a:ext cx="9493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" name="数式" r:id="rId8" imgW="622427" imgH="241592" progId="Equation.3">
                  <p:embed/>
                </p:oleObj>
              </mc:Choice>
              <mc:Fallback>
                <p:oleObj name="数式" r:id="rId8" imgW="622427" imgH="2415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975" y="2667000"/>
                        <a:ext cx="949325" cy="3270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20" name="Object 4"/>
          <p:cNvGraphicFramePr>
            <a:graphicFrameLocks noChangeAspect="1"/>
          </p:cNvGraphicFramePr>
          <p:nvPr/>
        </p:nvGraphicFramePr>
        <p:xfrm>
          <a:off x="3962400" y="2362200"/>
          <a:ext cx="65722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6" name="数式" r:id="rId10" imgW="432009" imgH="203509" progId="Equation.3">
                  <p:embed/>
                </p:oleObj>
              </mc:Choice>
              <mc:Fallback>
                <p:oleObj name="数式" r:id="rId10" imgW="432009" imgH="20350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362200"/>
                        <a:ext cx="657225" cy="2714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701791"/>
              </p:ext>
            </p:extLst>
          </p:nvPr>
        </p:nvGraphicFramePr>
        <p:xfrm>
          <a:off x="381000" y="670808"/>
          <a:ext cx="2017713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7" name="数式" r:id="rId12" imgW="914797" imgH="889397" progId="Equation.3">
                  <p:embed/>
                </p:oleObj>
              </mc:Choice>
              <mc:Fallback>
                <p:oleObj name="数式" r:id="rId12" imgW="914797" imgH="8893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70808"/>
                        <a:ext cx="2017713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23" name="Text Box 55"/>
          <p:cNvSpPr txBox="1">
            <a:spLocks noChangeArrowheads="1"/>
          </p:cNvSpPr>
          <p:nvPr/>
        </p:nvSpPr>
        <p:spPr bwMode="auto">
          <a:xfrm>
            <a:off x="2438400" y="1163725"/>
            <a:ext cx="1376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1800" dirty="0">
                <a:latin typeface="Tahoma" pitchFamily="-106" charset="0"/>
              </a:rPr>
              <a:t>A</a:t>
            </a:r>
            <a:r>
              <a:rPr kumimoji="0" lang="en-US" altLang="ja-JP" sz="1800" baseline="-25000" dirty="0">
                <a:latin typeface="Tahoma" pitchFamily="-106" charset="0"/>
              </a:rPr>
              <a:t>N</a:t>
            </a:r>
            <a:r>
              <a:rPr kumimoji="0" lang="en-US" altLang="ja-JP" sz="1800" dirty="0">
                <a:latin typeface="Tahoma" pitchFamily="-106" charset="0"/>
              </a:rPr>
              <a:t>(</a:t>
            </a:r>
            <a:r>
              <a:rPr kumimoji="0" lang="en-US" altLang="ja-JP" sz="1800" dirty="0" err="1">
                <a:latin typeface="Tahoma" pitchFamily="-106" charset="0"/>
              </a:rPr>
              <a:t>pC</a:t>
            </a:r>
            <a:r>
              <a:rPr kumimoji="0" lang="en-US" altLang="ja-JP" sz="1800" dirty="0">
                <a:latin typeface="Tahoma" pitchFamily="-106" charset="0"/>
              </a:rPr>
              <a:t>)~1%</a:t>
            </a:r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6293-213A-E744-B9F6-32858BA41194}" type="slidenum">
              <a:rPr lang="en-US" altLang="ja-JP" smtClean="0"/>
              <a:pPr/>
              <a:t>12</a:t>
            </a:fld>
            <a:endParaRPr lang="en-US" altLang="ja-JP"/>
          </a:p>
        </p:txBody>
      </p:sp>
      <p:pic>
        <p:nvPicPr>
          <p:cNvPr id="57" name="Picture 3" descr="RHIC_CNI_smal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48847" y="3821362"/>
            <a:ext cx="4454007" cy="2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7825" y="2495549"/>
            <a:ext cx="3152747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4798916" y="905219"/>
            <a:ext cx="327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Measure left vs. right asymmetry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98462" y="3548088"/>
            <a:ext cx="202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Carbon </a:t>
            </a:r>
            <a:r>
              <a:rPr lang="en-US" altLang="ja-JP" dirty="0" err="1" smtClean="0"/>
              <a:t>Polarimeter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6824" y="2184984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Hydrogen Gas Jet </a:t>
            </a:r>
            <a:r>
              <a:rPr kumimoji="1" lang="en-US" altLang="ja-JP" dirty="0" err="1" smtClean="0"/>
              <a:t>Polarimeter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60834" y="3209534"/>
            <a:ext cx="491753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Polarization : 50 ~ 60%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smtClean="0"/>
              <a:t>RHIC </a:t>
            </a:r>
            <a:r>
              <a:rPr lang="en-US" altLang="ja-JP" sz="3600" i="1" smtClean="0"/>
              <a:t>p+p</a:t>
            </a:r>
            <a:r>
              <a:rPr lang="en-US" altLang="ja-JP" sz="3600" smtClean="0"/>
              <a:t> accelerator complex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60400" y="1447800"/>
            <a:ext cx="77724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mtClean="0"/>
              <a:t> </a:t>
            </a:r>
          </a:p>
        </p:txBody>
      </p:sp>
      <p:sp>
        <p:nvSpPr>
          <p:cNvPr id="13458" name="スライド番号プレースホルダ 14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992A18A2-8433-4A89-8761-B42EBE11BF44}" type="slidenum">
              <a:rPr lang="en-US" altLang="ja-JP" smtClean="0"/>
              <a:pPr eaLnBrk="1" hangingPunct="1"/>
              <a:t>13</a:t>
            </a:fld>
            <a:endParaRPr lang="en-US" altLang="ja-JP" smtClean="0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2927350" y="5194300"/>
            <a:ext cx="109538" cy="42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>
            <a:off x="6435725" y="3478213"/>
            <a:ext cx="463550" cy="390525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246"/>
              <a:gd name="T20" fmla="*/ 292 w 292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660525" y="2452688"/>
            <a:ext cx="5510213" cy="1587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smtClean="0"/>
              <a:t>                      v </a:t>
            </a:r>
            <a:r>
              <a:rPr lang="en-US" altLang="ja-JP" dirty="0" err="1" smtClean="0"/>
              <a:t>vv</a:t>
            </a:r>
            <a:r>
              <a:rPr lang="en-US" altLang="ja-JP" dirty="0" smtClean="0"/>
              <a:t>     </a:t>
            </a:r>
            <a:endParaRPr lang="ja-JP" altLang="en-US" dirty="0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030663" y="2012950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146800" y="2120900"/>
            <a:ext cx="18303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704013" y="3695700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460875" y="4110038"/>
            <a:ext cx="10207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455738" y="3927475"/>
            <a:ext cx="10398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6756400" y="2133600"/>
            <a:ext cx="11795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0000FF"/>
                </a:solidFill>
                <a:latin typeface="Times New Roman" pitchFamily="18" charset="0"/>
              </a:rPr>
              <a:t>BRAHMS </a:t>
            </a:r>
          </a:p>
          <a:p>
            <a:pPr eaLnBrk="0" hangingPunct="0"/>
            <a:r>
              <a:rPr kumimoji="0" lang="en-US" altLang="ja-JP" sz="2000" b="1">
                <a:solidFill>
                  <a:srgbClr val="0000FF"/>
                </a:solidFill>
                <a:latin typeface="Times New Roman" pitchFamily="18" charset="0"/>
              </a:rPr>
              <a:t>&amp; PP2PP</a:t>
            </a:r>
            <a:endParaRPr kumimoji="0" lang="en-US" altLang="ja-JP" sz="2000">
              <a:latin typeface="Times New Roman" pitchFamily="18" charset="0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4089400" y="3581400"/>
            <a:ext cx="67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000" b="1" dirty="0">
                <a:solidFill>
                  <a:srgbClr val="0000FF"/>
                </a:solidFill>
                <a:latin typeface="Times New Roman" pitchFamily="18" charset="0"/>
              </a:rPr>
              <a:t>STAR</a:t>
            </a:r>
            <a:endParaRPr kumimoji="0" lang="en-US" altLang="ja-JP" sz="2000" dirty="0">
              <a:latin typeface="Times New Roman" pitchFamily="18" charset="0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2108200" y="3276600"/>
            <a:ext cx="10652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0000FF"/>
                </a:solidFill>
                <a:latin typeface="Times New Roman" pitchFamily="18" charset="0"/>
              </a:rPr>
              <a:t>PHENIX</a:t>
            </a:r>
            <a:r>
              <a:rPr kumimoji="0" lang="en-US" altLang="ja-JP" sz="2400" b="1" i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altLang="ja-JP" sz="2400">
              <a:latin typeface="Times New Roman" pitchFamily="18" charset="0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3902075" y="2952750"/>
            <a:ext cx="9032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3702050" y="5095875"/>
            <a:ext cx="531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3708400" y="5105400"/>
            <a:ext cx="7318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800" b="1">
                <a:solidFill>
                  <a:srgbClr val="000000"/>
                </a:solidFill>
                <a:latin typeface="Times New Roman" pitchFamily="18" charset="0"/>
              </a:rPr>
              <a:t>AGS</a:t>
            </a:r>
            <a:endParaRPr kumimoji="0" lang="en-US" altLang="ja-JP" sz="2800">
              <a:latin typeface="Times New Roman" pitchFamily="18" charset="0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1749425" y="4991100"/>
            <a:ext cx="6286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2374900" y="4754563"/>
            <a:ext cx="409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1000" b="1">
                <a:solidFill>
                  <a:srgbClr val="000000"/>
                </a:solidFill>
                <a:latin typeface="Times New Roman" pitchFamily="18" charset="0"/>
              </a:rPr>
              <a:t>LINAC</a:t>
            </a:r>
            <a:endParaRPr kumimoji="0" lang="en-US" altLang="ja-JP" sz="800">
              <a:latin typeface="Times New Roman" pitchFamily="18" charset="0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2946400" y="4845050"/>
            <a:ext cx="4937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800" b="1">
                <a:solidFill>
                  <a:srgbClr val="000000"/>
                </a:solidFill>
                <a:latin typeface="Times New Roman" pitchFamily="18" charset="0"/>
              </a:rPr>
              <a:t>BOOSTER</a:t>
            </a:r>
            <a:endParaRPr kumimoji="0" lang="en-US" altLang="ja-JP" sz="800">
              <a:latin typeface="Times New Roman" pitchFamily="18" charset="0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2378075" y="4437063"/>
            <a:ext cx="9953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3227388" y="4957763"/>
            <a:ext cx="1658937" cy="744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5" name="Arc 23"/>
          <p:cNvSpPr>
            <a:spLocks/>
          </p:cNvSpPr>
          <p:nvPr/>
        </p:nvSpPr>
        <p:spPr bwMode="auto">
          <a:xfrm flipH="1">
            <a:off x="2574925" y="2525713"/>
            <a:ext cx="1897063" cy="711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2147483647 h 21120"/>
              <a:gd name="T4" fmla="*/ 0 w 15493"/>
              <a:gd name="T5" fmla="*/ 2147483647 h 21120"/>
              <a:gd name="T6" fmla="*/ 0 60000 65536"/>
              <a:gd name="T7" fmla="*/ 0 60000 65536"/>
              <a:gd name="T8" fmla="*/ 0 60000 65536"/>
              <a:gd name="T9" fmla="*/ 0 w 15493"/>
              <a:gd name="T10" fmla="*/ 0 h 21120"/>
              <a:gd name="T11" fmla="*/ 15493 w 15493"/>
              <a:gd name="T12" fmla="*/ 21120 h 21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6" name="Arc 24"/>
          <p:cNvSpPr>
            <a:spLocks/>
          </p:cNvSpPr>
          <p:nvPr/>
        </p:nvSpPr>
        <p:spPr bwMode="auto">
          <a:xfrm flipH="1">
            <a:off x="1765300" y="2946400"/>
            <a:ext cx="2646363" cy="544513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2147483647 h 16156"/>
              <a:gd name="T4" fmla="*/ 0 w 21600"/>
              <a:gd name="T5" fmla="*/ 2147483647 h 16156"/>
              <a:gd name="T6" fmla="*/ 0 60000 65536"/>
              <a:gd name="T7" fmla="*/ 0 60000 65536"/>
              <a:gd name="T8" fmla="*/ 0 60000 65536"/>
              <a:gd name="T9" fmla="*/ 0 w 21600"/>
              <a:gd name="T10" fmla="*/ 0 h 16156"/>
              <a:gd name="T11" fmla="*/ 21600 w 21600"/>
              <a:gd name="T12" fmla="*/ 16156 h 16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7" name="Arc 25"/>
          <p:cNvSpPr>
            <a:spLocks/>
          </p:cNvSpPr>
          <p:nvPr/>
        </p:nvSpPr>
        <p:spPr bwMode="auto">
          <a:xfrm flipH="1">
            <a:off x="4408488" y="2940050"/>
            <a:ext cx="2646362" cy="538163"/>
          </a:xfrm>
          <a:custGeom>
            <a:avLst/>
            <a:gdLst>
              <a:gd name="T0" fmla="*/ 2147483647 w 21600"/>
              <a:gd name="T1" fmla="*/ 2147483647 h 15969"/>
              <a:gd name="T2" fmla="*/ 2147483647 w 21600"/>
              <a:gd name="T3" fmla="*/ 0 h 15969"/>
              <a:gd name="T4" fmla="*/ 2147483647 w 21600"/>
              <a:gd name="T5" fmla="*/ 2147483647 h 15969"/>
              <a:gd name="T6" fmla="*/ 0 60000 65536"/>
              <a:gd name="T7" fmla="*/ 0 60000 65536"/>
              <a:gd name="T8" fmla="*/ 0 60000 65536"/>
              <a:gd name="T9" fmla="*/ 0 w 21600"/>
              <a:gd name="T10" fmla="*/ 0 h 15969"/>
              <a:gd name="T11" fmla="*/ 21600 w 21600"/>
              <a:gd name="T12" fmla="*/ 15969 h 15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8" name="Arc 26"/>
          <p:cNvSpPr>
            <a:spLocks/>
          </p:cNvSpPr>
          <p:nvPr/>
        </p:nvSpPr>
        <p:spPr bwMode="auto">
          <a:xfrm flipH="1">
            <a:off x="4546600" y="3124200"/>
            <a:ext cx="1779588" cy="828675"/>
          </a:xfrm>
          <a:custGeom>
            <a:avLst/>
            <a:gdLst>
              <a:gd name="T0" fmla="*/ 2147483647 w 14614"/>
              <a:gd name="T1" fmla="*/ 2147483647 h 21395"/>
              <a:gd name="T2" fmla="*/ 0 w 14614"/>
              <a:gd name="T3" fmla="*/ 2147483647 h 21395"/>
              <a:gd name="T4" fmla="*/ 2147483647 w 14614"/>
              <a:gd name="T5" fmla="*/ 0 h 21395"/>
              <a:gd name="T6" fmla="*/ 0 60000 65536"/>
              <a:gd name="T7" fmla="*/ 0 60000 65536"/>
              <a:gd name="T8" fmla="*/ 0 60000 65536"/>
              <a:gd name="T9" fmla="*/ 0 w 14614"/>
              <a:gd name="T10" fmla="*/ 0 h 21395"/>
              <a:gd name="T11" fmla="*/ 14614 w 14614"/>
              <a:gd name="T12" fmla="*/ 21395 h 213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14" h="21395" fill="none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</a:path>
              <a:path w="14614" h="21395" stroke="0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  <a:lnTo>
                  <a:pt x="14614" y="0"/>
                </a:lnTo>
                <a:lnTo>
                  <a:pt x="11645" y="21395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9" name="Arc 27"/>
          <p:cNvSpPr>
            <a:spLocks/>
          </p:cNvSpPr>
          <p:nvPr/>
        </p:nvSpPr>
        <p:spPr bwMode="auto">
          <a:xfrm flipH="1">
            <a:off x="2552700" y="3314700"/>
            <a:ext cx="1970088" cy="631825"/>
          </a:xfrm>
          <a:custGeom>
            <a:avLst/>
            <a:gdLst>
              <a:gd name="T0" fmla="*/ 2147483647 w 16143"/>
              <a:gd name="T1" fmla="*/ 2147483647 h 21035"/>
              <a:gd name="T2" fmla="*/ 2147483647 w 16143"/>
              <a:gd name="T3" fmla="*/ 2147483647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  <a:gd name="T9" fmla="*/ 0 w 16143"/>
              <a:gd name="T10" fmla="*/ 0 h 21035"/>
              <a:gd name="T11" fmla="*/ 16143 w 16143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0" name="Arc 28"/>
          <p:cNvSpPr>
            <a:spLocks/>
          </p:cNvSpPr>
          <p:nvPr/>
        </p:nvSpPr>
        <p:spPr bwMode="auto">
          <a:xfrm flipH="1">
            <a:off x="4402138" y="2532063"/>
            <a:ext cx="1852612" cy="700087"/>
          </a:xfrm>
          <a:custGeom>
            <a:avLst/>
            <a:gdLst>
              <a:gd name="T0" fmla="*/ 0 w 15115"/>
              <a:gd name="T1" fmla="*/ 2147483647 h 21197"/>
              <a:gd name="T2" fmla="*/ 2147483647 w 15115"/>
              <a:gd name="T3" fmla="*/ 0 h 21197"/>
              <a:gd name="T4" fmla="*/ 2147483647 w 15115"/>
              <a:gd name="T5" fmla="*/ 2147483647 h 21197"/>
              <a:gd name="T6" fmla="*/ 0 60000 65536"/>
              <a:gd name="T7" fmla="*/ 0 60000 65536"/>
              <a:gd name="T8" fmla="*/ 0 60000 65536"/>
              <a:gd name="T9" fmla="*/ 0 w 15115"/>
              <a:gd name="T10" fmla="*/ 0 h 21197"/>
              <a:gd name="T11" fmla="*/ 15115 w 15115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1" name="Arc 29"/>
          <p:cNvSpPr>
            <a:spLocks/>
          </p:cNvSpPr>
          <p:nvPr/>
        </p:nvSpPr>
        <p:spPr bwMode="auto">
          <a:xfrm>
            <a:off x="4414838" y="3259138"/>
            <a:ext cx="2019300" cy="847725"/>
          </a:xfrm>
          <a:custGeom>
            <a:avLst/>
            <a:gdLst>
              <a:gd name="T0" fmla="*/ 2147483647 w 15361"/>
              <a:gd name="T1" fmla="*/ 2147483647 h 21244"/>
              <a:gd name="T2" fmla="*/ 2147483647 w 15361"/>
              <a:gd name="T3" fmla="*/ 2147483647 h 21244"/>
              <a:gd name="T4" fmla="*/ 0 w 15361"/>
              <a:gd name="T5" fmla="*/ 0 h 21244"/>
              <a:gd name="T6" fmla="*/ 0 60000 65536"/>
              <a:gd name="T7" fmla="*/ 0 60000 65536"/>
              <a:gd name="T8" fmla="*/ 0 60000 65536"/>
              <a:gd name="T9" fmla="*/ 0 w 15361"/>
              <a:gd name="T10" fmla="*/ 0 h 21244"/>
              <a:gd name="T11" fmla="*/ 15361 w 15361"/>
              <a:gd name="T12" fmla="*/ 21244 h 21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1" h="21244" fill="none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</a:path>
              <a:path w="15361" h="21244" stroke="0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  <a:lnTo>
                  <a:pt x="0" y="0"/>
                </a:lnTo>
                <a:lnTo>
                  <a:pt x="15361" y="1518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2" name="Arc 30"/>
          <p:cNvSpPr>
            <a:spLocks/>
          </p:cNvSpPr>
          <p:nvPr/>
        </p:nvSpPr>
        <p:spPr bwMode="auto">
          <a:xfrm>
            <a:off x="2449513" y="3259138"/>
            <a:ext cx="1973262" cy="847725"/>
          </a:xfrm>
          <a:custGeom>
            <a:avLst/>
            <a:gdLst>
              <a:gd name="T0" fmla="*/ 2147483647 w 15013"/>
              <a:gd name="T1" fmla="*/ 2147483647 h 21246"/>
              <a:gd name="T2" fmla="*/ 0 w 15013"/>
              <a:gd name="T3" fmla="*/ 2147483647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  <a:gd name="T9" fmla="*/ 0 w 15013"/>
              <a:gd name="T10" fmla="*/ 0 h 21246"/>
              <a:gd name="T11" fmla="*/ 15013 w 15013"/>
              <a:gd name="T12" fmla="*/ 21246 h 21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3" name="Arc 31"/>
          <p:cNvSpPr>
            <a:spLocks/>
          </p:cNvSpPr>
          <p:nvPr/>
        </p:nvSpPr>
        <p:spPr bwMode="auto">
          <a:xfrm>
            <a:off x="1585913" y="289083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4" name="Arc 32"/>
          <p:cNvSpPr>
            <a:spLocks/>
          </p:cNvSpPr>
          <p:nvPr/>
        </p:nvSpPr>
        <p:spPr bwMode="auto">
          <a:xfrm>
            <a:off x="2484438" y="2406650"/>
            <a:ext cx="1939925" cy="860425"/>
          </a:xfrm>
          <a:custGeom>
            <a:avLst/>
            <a:gdLst>
              <a:gd name="T0" fmla="*/ 0 w 14768"/>
              <a:gd name="T1" fmla="*/ 2147483647 h 21256"/>
              <a:gd name="T2" fmla="*/ 2147483647 w 14768"/>
              <a:gd name="T3" fmla="*/ 0 h 21256"/>
              <a:gd name="T4" fmla="*/ 2147483647 w 14768"/>
              <a:gd name="T5" fmla="*/ 2147483647 h 21256"/>
              <a:gd name="T6" fmla="*/ 0 60000 65536"/>
              <a:gd name="T7" fmla="*/ 0 60000 65536"/>
              <a:gd name="T8" fmla="*/ 0 60000 65536"/>
              <a:gd name="T9" fmla="*/ 0 w 14768"/>
              <a:gd name="T10" fmla="*/ 0 h 21256"/>
              <a:gd name="T11" fmla="*/ 14768 w 14768"/>
              <a:gd name="T12" fmla="*/ 21256 h 21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5" name="Arc 33"/>
          <p:cNvSpPr>
            <a:spLocks/>
          </p:cNvSpPr>
          <p:nvPr/>
        </p:nvSpPr>
        <p:spPr bwMode="auto">
          <a:xfrm>
            <a:off x="4414838" y="2411413"/>
            <a:ext cx="1924050" cy="8540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2147483647 h 21263"/>
              <a:gd name="T4" fmla="*/ 0 w 14647"/>
              <a:gd name="T5" fmla="*/ 2147483647 h 21263"/>
              <a:gd name="T6" fmla="*/ 0 60000 65536"/>
              <a:gd name="T7" fmla="*/ 0 60000 65536"/>
              <a:gd name="T8" fmla="*/ 0 60000 65536"/>
              <a:gd name="T9" fmla="*/ 0 w 14647"/>
              <a:gd name="T10" fmla="*/ 0 h 21263"/>
              <a:gd name="T11" fmla="*/ 14647 w 14647"/>
              <a:gd name="T12" fmla="*/ 21263 h 212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6" name="Arc 34"/>
          <p:cNvSpPr>
            <a:spLocks/>
          </p:cNvSpPr>
          <p:nvPr/>
        </p:nvSpPr>
        <p:spPr bwMode="auto">
          <a:xfrm>
            <a:off x="4414838" y="2876550"/>
            <a:ext cx="2838450" cy="715963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2147483647 h 17979"/>
              <a:gd name="T4" fmla="*/ 0 w 21600"/>
              <a:gd name="T5" fmla="*/ 2147483647 h 17979"/>
              <a:gd name="T6" fmla="*/ 0 60000 65536"/>
              <a:gd name="T7" fmla="*/ 0 60000 65536"/>
              <a:gd name="T8" fmla="*/ 0 60000 65536"/>
              <a:gd name="T9" fmla="*/ 0 w 21600"/>
              <a:gd name="T10" fmla="*/ 0 h 17979"/>
              <a:gd name="T11" fmla="*/ 21600 w 21600"/>
              <a:gd name="T12" fmla="*/ 17979 h 179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7" name="Freeform 35"/>
          <p:cNvSpPr>
            <a:spLocks/>
          </p:cNvSpPr>
          <p:nvPr/>
        </p:nvSpPr>
        <p:spPr bwMode="auto">
          <a:xfrm>
            <a:off x="3916363" y="3946525"/>
            <a:ext cx="1014412" cy="157163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9"/>
              <a:gd name="T19" fmla="*/ 0 h 99"/>
              <a:gd name="T20" fmla="*/ 639 w 639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8" name="Freeform 36"/>
          <p:cNvSpPr>
            <a:spLocks/>
          </p:cNvSpPr>
          <p:nvPr/>
        </p:nvSpPr>
        <p:spPr bwMode="auto">
          <a:xfrm>
            <a:off x="3908425" y="3951288"/>
            <a:ext cx="1000125" cy="153987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7"/>
              <a:gd name="T20" fmla="*/ 630 w 630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4340225" y="3992563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50" name="Arc 38"/>
          <p:cNvSpPr>
            <a:spLocks/>
          </p:cNvSpPr>
          <p:nvPr/>
        </p:nvSpPr>
        <p:spPr bwMode="auto">
          <a:xfrm>
            <a:off x="3398838" y="40814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1" name="Arc 39"/>
          <p:cNvSpPr>
            <a:spLocks/>
          </p:cNvSpPr>
          <p:nvPr/>
        </p:nvSpPr>
        <p:spPr bwMode="auto">
          <a:xfrm flipH="1">
            <a:off x="4421188" y="40814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2" name="Freeform 40"/>
          <p:cNvSpPr>
            <a:spLocks/>
          </p:cNvSpPr>
          <p:nvPr/>
        </p:nvSpPr>
        <p:spPr bwMode="auto">
          <a:xfrm>
            <a:off x="3911600" y="2406650"/>
            <a:ext cx="1009650" cy="127000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6"/>
              <a:gd name="T19" fmla="*/ 0 h 80"/>
              <a:gd name="T20" fmla="*/ 636 w 636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3" name="Freeform 41"/>
          <p:cNvSpPr>
            <a:spLocks/>
          </p:cNvSpPr>
          <p:nvPr/>
        </p:nvSpPr>
        <p:spPr bwMode="auto">
          <a:xfrm>
            <a:off x="3908425" y="2403475"/>
            <a:ext cx="1012825" cy="127000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0"/>
              <a:gd name="T20" fmla="*/ 638 w 63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4" name="Freeform 42"/>
          <p:cNvSpPr>
            <a:spLocks/>
          </p:cNvSpPr>
          <p:nvPr/>
        </p:nvSpPr>
        <p:spPr bwMode="auto">
          <a:xfrm>
            <a:off x="1809750" y="3597275"/>
            <a:ext cx="746125" cy="152400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0"/>
              <a:gd name="T19" fmla="*/ 0 h 96"/>
              <a:gd name="T20" fmla="*/ 470 w 47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5" name="Freeform 43"/>
          <p:cNvSpPr>
            <a:spLocks/>
          </p:cNvSpPr>
          <p:nvPr/>
        </p:nvSpPr>
        <p:spPr bwMode="auto">
          <a:xfrm>
            <a:off x="1933575" y="3489325"/>
            <a:ext cx="523875" cy="39370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8"/>
              <a:gd name="T20" fmla="*/ 330 w 330"/>
              <a:gd name="T21" fmla="*/ 248 h 2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6" name="Rectangle 44"/>
          <p:cNvSpPr>
            <a:spLocks noChangeArrowheads="1"/>
          </p:cNvSpPr>
          <p:nvPr/>
        </p:nvSpPr>
        <p:spPr bwMode="auto">
          <a:xfrm rot="1511052">
            <a:off x="2076450" y="364490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57" name="Freeform 45"/>
          <p:cNvSpPr>
            <a:spLocks/>
          </p:cNvSpPr>
          <p:nvPr/>
        </p:nvSpPr>
        <p:spPr bwMode="auto">
          <a:xfrm>
            <a:off x="1857375" y="2724150"/>
            <a:ext cx="723900" cy="17462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10"/>
              <a:gd name="T20" fmla="*/ 456 w 456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8" name="Freeform 46"/>
          <p:cNvSpPr>
            <a:spLocks/>
          </p:cNvSpPr>
          <p:nvPr/>
        </p:nvSpPr>
        <p:spPr bwMode="auto">
          <a:xfrm>
            <a:off x="1978025" y="2625725"/>
            <a:ext cx="511175" cy="32385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4"/>
              <a:gd name="T20" fmla="*/ 322 w 322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9" name="Rectangle 47"/>
          <p:cNvSpPr>
            <a:spLocks noChangeArrowheads="1"/>
          </p:cNvSpPr>
          <p:nvPr/>
        </p:nvSpPr>
        <p:spPr bwMode="auto">
          <a:xfrm rot="-1277282">
            <a:off x="2136775" y="2727325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4330700" y="240665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61" name="Freeform 49"/>
          <p:cNvSpPr>
            <a:spLocks/>
          </p:cNvSpPr>
          <p:nvPr/>
        </p:nvSpPr>
        <p:spPr bwMode="auto">
          <a:xfrm>
            <a:off x="6340475" y="2627313"/>
            <a:ext cx="501650" cy="312737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"/>
              <a:gd name="T19" fmla="*/ 0 h 197"/>
              <a:gd name="T20" fmla="*/ 316 w 316"/>
              <a:gd name="T21" fmla="*/ 197 h 1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2" name="Freeform 50"/>
          <p:cNvSpPr>
            <a:spLocks/>
          </p:cNvSpPr>
          <p:nvPr/>
        </p:nvSpPr>
        <p:spPr bwMode="auto">
          <a:xfrm>
            <a:off x="6321425" y="3592513"/>
            <a:ext cx="711200" cy="158750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99"/>
              <a:gd name="T20" fmla="*/ 448 w 448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 rot="-1277282">
            <a:off x="6599238" y="364648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64" name="Freeform 52"/>
          <p:cNvSpPr>
            <a:spLocks/>
          </p:cNvSpPr>
          <p:nvPr/>
        </p:nvSpPr>
        <p:spPr bwMode="auto">
          <a:xfrm>
            <a:off x="6249988" y="2720975"/>
            <a:ext cx="712787" cy="160338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0"/>
              <a:gd name="T19" fmla="*/ 0 h 96"/>
              <a:gd name="T20" fmla="*/ 450 w 45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 rot="1511052">
            <a:off x="6548438" y="272573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66" name="Oval 54"/>
          <p:cNvSpPr>
            <a:spLocks noChangeArrowheads="1"/>
          </p:cNvSpPr>
          <p:nvPr/>
        </p:nvSpPr>
        <p:spPr bwMode="auto">
          <a:xfrm rot="93880">
            <a:off x="4624388" y="403542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7" name="AutoShape 55"/>
          <p:cNvSpPr>
            <a:spLocks noChangeArrowheads="1"/>
          </p:cNvSpPr>
          <p:nvPr/>
        </p:nvSpPr>
        <p:spPr bwMode="auto">
          <a:xfrm rot="245893">
            <a:off x="4681538" y="4052888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8" name="Oval 56"/>
          <p:cNvSpPr>
            <a:spLocks noChangeArrowheads="1"/>
          </p:cNvSpPr>
          <p:nvPr/>
        </p:nvSpPr>
        <p:spPr bwMode="auto">
          <a:xfrm rot="-205518">
            <a:off x="4616450" y="389413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69" name="AutoShape 57"/>
          <p:cNvSpPr>
            <a:spLocks noChangeArrowheads="1"/>
          </p:cNvSpPr>
          <p:nvPr/>
        </p:nvSpPr>
        <p:spPr bwMode="auto">
          <a:xfrm rot="-53504">
            <a:off x="4673600" y="3905250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0" name="Oval 58"/>
          <p:cNvSpPr>
            <a:spLocks noChangeArrowheads="1"/>
          </p:cNvSpPr>
          <p:nvPr/>
        </p:nvSpPr>
        <p:spPr bwMode="auto">
          <a:xfrm rot="-205518">
            <a:off x="3967163" y="4032250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1" name="AutoShape 59"/>
          <p:cNvSpPr>
            <a:spLocks noChangeArrowheads="1"/>
          </p:cNvSpPr>
          <p:nvPr/>
        </p:nvSpPr>
        <p:spPr bwMode="auto">
          <a:xfrm rot="-53504">
            <a:off x="4024313" y="4043363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2" name="Oval 60"/>
          <p:cNvSpPr>
            <a:spLocks noChangeArrowheads="1"/>
          </p:cNvSpPr>
          <p:nvPr/>
        </p:nvSpPr>
        <p:spPr bwMode="auto">
          <a:xfrm rot="93880">
            <a:off x="3960813" y="389096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3" name="AutoShape 61"/>
          <p:cNvSpPr>
            <a:spLocks noChangeArrowheads="1"/>
          </p:cNvSpPr>
          <p:nvPr/>
        </p:nvSpPr>
        <p:spPr bwMode="auto">
          <a:xfrm rot="245893">
            <a:off x="4017963" y="3908425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4" name="Oval 62"/>
          <p:cNvSpPr>
            <a:spLocks noChangeArrowheads="1"/>
          </p:cNvSpPr>
          <p:nvPr/>
        </p:nvSpPr>
        <p:spPr bwMode="auto">
          <a:xfrm rot="814006">
            <a:off x="2384425" y="367665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5" name="AutoShape 63"/>
          <p:cNvSpPr>
            <a:spLocks noChangeArrowheads="1"/>
          </p:cNvSpPr>
          <p:nvPr/>
        </p:nvSpPr>
        <p:spPr bwMode="auto">
          <a:xfrm rot="966021">
            <a:off x="2439988" y="3695700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6" name="Oval 64"/>
          <p:cNvSpPr>
            <a:spLocks noChangeArrowheads="1"/>
          </p:cNvSpPr>
          <p:nvPr/>
        </p:nvSpPr>
        <p:spPr bwMode="auto">
          <a:xfrm rot="1050912">
            <a:off x="2270125" y="379412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7" name="AutoShape 65"/>
          <p:cNvSpPr>
            <a:spLocks noChangeArrowheads="1"/>
          </p:cNvSpPr>
          <p:nvPr/>
        </p:nvSpPr>
        <p:spPr bwMode="auto">
          <a:xfrm rot="1202926">
            <a:off x="2328863" y="3808413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8" name="Oval 66"/>
          <p:cNvSpPr>
            <a:spLocks noChangeArrowheads="1"/>
          </p:cNvSpPr>
          <p:nvPr/>
        </p:nvSpPr>
        <p:spPr bwMode="auto">
          <a:xfrm rot="1911330">
            <a:off x="1820863" y="341947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79" name="AutoShape 67"/>
          <p:cNvSpPr>
            <a:spLocks noChangeArrowheads="1"/>
          </p:cNvSpPr>
          <p:nvPr/>
        </p:nvSpPr>
        <p:spPr bwMode="auto">
          <a:xfrm rot="2063342">
            <a:off x="1879600" y="3436938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0" name="Oval 68"/>
          <p:cNvSpPr>
            <a:spLocks noChangeArrowheads="1"/>
          </p:cNvSpPr>
          <p:nvPr/>
        </p:nvSpPr>
        <p:spPr bwMode="auto">
          <a:xfrm rot="1594986">
            <a:off x="1720850" y="353060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1" name="AutoShape 69"/>
          <p:cNvSpPr>
            <a:spLocks noChangeArrowheads="1"/>
          </p:cNvSpPr>
          <p:nvPr/>
        </p:nvSpPr>
        <p:spPr bwMode="auto">
          <a:xfrm rot="1746998">
            <a:off x="1776413" y="3551238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2" name="Oval 70"/>
          <p:cNvSpPr>
            <a:spLocks noChangeArrowheads="1"/>
          </p:cNvSpPr>
          <p:nvPr/>
        </p:nvSpPr>
        <p:spPr bwMode="auto">
          <a:xfrm rot="-2650724">
            <a:off x="1606550" y="293211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3" name="AutoShape 71"/>
          <p:cNvSpPr>
            <a:spLocks noChangeArrowheads="1"/>
          </p:cNvSpPr>
          <p:nvPr/>
        </p:nvSpPr>
        <p:spPr bwMode="auto">
          <a:xfrm rot="-2498712">
            <a:off x="1660525" y="2941638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4" name="Oval 72"/>
          <p:cNvSpPr>
            <a:spLocks noChangeArrowheads="1"/>
          </p:cNvSpPr>
          <p:nvPr/>
        </p:nvSpPr>
        <p:spPr bwMode="auto">
          <a:xfrm rot="-2719334">
            <a:off x="1758950" y="297973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5" name="AutoShape 73"/>
          <p:cNvSpPr>
            <a:spLocks noChangeArrowheads="1"/>
          </p:cNvSpPr>
          <p:nvPr/>
        </p:nvSpPr>
        <p:spPr bwMode="auto">
          <a:xfrm rot="-2567322">
            <a:off x="1808163" y="2986088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6" name="Oval 74"/>
          <p:cNvSpPr>
            <a:spLocks noChangeArrowheads="1"/>
          </p:cNvSpPr>
          <p:nvPr/>
        </p:nvSpPr>
        <p:spPr bwMode="auto">
          <a:xfrm rot="-2875454">
            <a:off x="7031038" y="3414713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7" name="AutoShape 75"/>
          <p:cNvSpPr>
            <a:spLocks noChangeArrowheads="1"/>
          </p:cNvSpPr>
          <p:nvPr/>
        </p:nvSpPr>
        <p:spPr bwMode="auto">
          <a:xfrm rot="-2723441">
            <a:off x="7081045" y="3418681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8" name="Oval 76"/>
          <p:cNvSpPr>
            <a:spLocks noChangeArrowheads="1"/>
          </p:cNvSpPr>
          <p:nvPr/>
        </p:nvSpPr>
        <p:spPr bwMode="auto">
          <a:xfrm rot="-2682010">
            <a:off x="6835775" y="335597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89" name="AutoShape 77"/>
          <p:cNvSpPr>
            <a:spLocks noChangeArrowheads="1"/>
          </p:cNvSpPr>
          <p:nvPr/>
        </p:nvSpPr>
        <p:spPr bwMode="auto">
          <a:xfrm rot="-2529997">
            <a:off x="6889750" y="3365500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0" name="Freeform 78"/>
          <p:cNvSpPr>
            <a:spLocks/>
          </p:cNvSpPr>
          <p:nvPr/>
        </p:nvSpPr>
        <p:spPr bwMode="auto">
          <a:xfrm>
            <a:off x="2679700" y="5056188"/>
            <a:ext cx="280988" cy="141287"/>
          </a:xfrm>
          <a:custGeom>
            <a:avLst/>
            <a:gdLst>
              <a:gd name="T0" fmla="*/ 2147483647 w 177"/>
              <a:gd name="T1" fmla="*/ 0 h 89"/>
              <a:gd name="T2" fmla="*/ 2147483647 w 177"/>
              <a:gd name="T3" fmla="*/ 2147483647 h 89"/>
              <a:gd name="T4" fmla="*/ 2147483647 w 177"/>
              <a:gd name="T5" fmla="*/ 2147483647 h 89"/>
              <a:gd name="T6" fmla="*/ 0 w 17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77"/>
              <a:gd name="T13" fmla="*/ 0 h 89"/>
              <a:gd name="T14" fmla="*/ 177 w 17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" h="89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1" name="Line 79"/>
          <p:cNvSpPr>
            <a:spLocks noChangeShapeType="1"/>
          </p:cNvSpPr>
          <p:nvPr/>
        </p:nvSpPr>
        <p:spPr bwMode="auto">
          <a:xfrm>
            <a:off x="1866900" y="4832350"/>
            <a:ext cx="200025" cy="63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2" name="Freeform 80"/>
          <p:cNvSpPr>
            <a:spLocks/>
          </p:cNvSpPr>
          <p:nvPr/>
        </p:nvSpPr>
        <p:spPr bwMode="auto">
          <a:xfrm>
            <a:off x="1811338" y="4873625"/>
            <a:ext cx="163512" cy="144463"/>
          </a:xfrm>
          <a:custGeom>
            <a:avLst/>
            <a:gdLst>
              <a:gd name="T0" fmla="*/ 0 w 103"/>
              <a:gd name="T1" fmla="*/ 2147483647 h 91"/>
              <a:gd name="T2" fmla="*/ 2147483647 w 103"/>
              <a:gd name="T3" fmla="*/ 2147483647 h 91"/>
              <a:gd name="T4" fmla="*/ 2147483647 w 103"/>
              <a:gd name="T5" fmla="*/ 0 h 91"/>
              <a:gd name="T6" fmla="*/ 0 60000 65536"/>
              <a:gd name="T7" fmla="*/ 0 60000 65536"/>
              <a:gd name="T8" fmla="*/ 0 60000 65536"/>
              <a:gd name="T9" fmla="*/ 0 w 103"/>
              <a:gd name="T10" fmla="*/ 0 h 91"/>
              <a:gd name="T11" fmla="*/ 103 w 103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" h="91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3" name="Freeform 81"/>
          <p:cNvSpPr>
            <a:spLocks/>
          </p:cNvSpPr>
          <p:nvPr/>
        </p:nvSpPr>
        <p:spPr bwMode="auto">
          <a:xfrm>
            <a:off x="3232150" y="5013325"/>
            <a:ext cx="80963" cy="266700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  <a:gd name="T9" fmla="*/ 0 w 54"/>
              <a:gd name="T10" fmla="*/ 0 h 168"/>
              <a:gd name="T11" fmla="*/ 54 w 54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4" name="Oval 82"/>
          <p:cNvSpPr>
            <a:spLocks noChangeArrowheads="1"/>
          </p:cNvSpPr>
          <p:nvPr/>
        </p:nvSpPr>
        <p:spPr bwMode="auto">
          <a:xfrm>
            <a:off x="2960688" y="4989513"/>
            <a:ext cx="322262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95" name="Freeform 83"/>
          <p:cNvSpPr>
            <a:spLocks/>
          </p:cNvSpPr>
          <p:nvPr/>
        </p:nvSpPr>
        <p:spPr bwMode="auto">
          <a:xfrm>
            <a:off x="4418013" y="4560888"/>
            <a:ext cx="385762" cy="60007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243"/>
              <a:gd name="T13" fmla="*/ 0 h 378"/>
              <a:gd name="T14" fmla="*/ 243 w 243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6" name="Rectangle 84"/>
          <p:cNvSpPr>
            <a:spLocks noChangeArrowheads="1"/>
          </p:cNvSpPr>
          <p:nvPr/>
        </p:nvSpPr>
        <p:spPr bwMode="auto">
          <a:xfrm rot="1147844">
            <a:off x="1635125" y="4897438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7" name="Rectangle 85"/>
          <p:cNvSpPr>
            <a:spLocks noChangeArrowheads="1"/>
          </p:cNvSpPr>
          <p:nvPr/>
        </p:nvSpPr>
        <p:spPr bwMode="auto">
          <a:xfrm rot="1147844">
            <a:off x="1689100" y="4748213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8" name="Rectangle 86"/>
          <p:cNvSpPr>
            <a:spLocks noChangeArrowheads="1"/>
          </p:cNvSpPr>
          <p:nvPr/>
        </p:nvSpPr>
        <p:spPr bwMode="auto">
          <a:xfrm rot="1147844">
            <a:off x="2046288" y="4956175"/>
            <a:ext cx="679450" cy="1095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99" name="Rectangle 87"/>
          <p:cNvSpPr>
            <a:spLocks noChangeArrowheads="1"/>
          </p:cNvSpPr>
          <p:nvPr/>
        </p:nvSpPr>
        <p:spPr bwMode="auto">
          <a:xfrm>
            <a:off x="127000" y="5105400"/>
            <a:ext cx="2293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400">
                <a:solidFill>
                  <a:srgbClr val="FF0000"/>
                </a:solidFill>
                <a:latin typeface="Times New Roman" pitchFamily="18" charset="0"/>
              </a:rPr>
              <a:t>Pol. Proton Source</a:t>
            </a:r>
          </a:p>
        </p:txBody>
      </p:sp>
      <p:sp>
        <p:nvSpPr>
          <p:cNvPr id="13400" name="Text Box 88"/>
          <p:cNvSpPr txBox="1">
            <a:spLocks noChangeArrowheads="1"/>
          </p:cNvSpPr>
          <p:nvPr/>
        </p:nvSpPr>
        <p:spPr bwMode="auto">
          <a:xfrm>
            <a:off x="1117600" y="3965575"/>
            <a:ext cx="198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2400" b="1">
                <a:solidFill>
                  <a:srgbClr val="FF0000"/>
                </a:solidFill>
                <a:latin typeface="Times New Roman" pitchFamily="18" charset="0"/>
              </a:rPr>
              <a:t>Spin Rotators</a:t>
            </a:r>
          </a:p>
        </p:txBody>
      </p:sp>
      <p:sp>
        <p:nvSpPr>
          <p:cNvPr id="13401" name="Oval 89"/>
          <p:cNvSpPr>
            <a:spLocks noChangeArrowheads="1"/>
          </p:cNvSpPr>
          <p:nvPr/>
        </p:nvSpPr>
        <p:spPr bwMode="auto">
          <a:xfrm rot="275636">
            <a:off x="4092575" y="4899025"/>
            <a:ext cx="228600" cy="127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2" name="AutoShape 90"/>
          <p:cNvSpPr>
            <a:spLocks noChangeArrowheads="1"/>
          </p:cNvSpPr>
          <p:nvPr/>
        </p:nvSpPr>
        <p:spPr bwMode="auto">
          <a:xfrm rot="427649">
            <a:off x="4149725" y="4908550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3" name="Text Box 91"/>
          <p:cNvSpPr txBox="1">
            <a:spLocks noChangeArrowheads="1"/>
          </p:cNvSpPr>
          <p:nvPr/>
        </p:nvSpPr>
        <p:spPr bwMode="auto">
          <a:xfrm>
            <a:off x="2946400" y="5943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>
                <a:solidFill>
                  <a:srgbClr val="FF0000"/>
                </a:solidFill>
                <a:latin typeface="Times New Roman" pitchFamily="18" charset="0"/>
              </a:rPr>
              <a:t>20% Snake</a:t>
            </a:r>
          </a:p>
        </p:txBody>
      </p:sp>
      <p:sp>
        <p:nvSpPr>
          <p:cNvPr id="13404" name="Text Box 92"/>
          <p:cNvSpPr txBox="1">
            <a:spLocks noChangeArrowheads="1"/>
          </p:cNvSpPr>
          <p:nvPr/>
        </p:nvSpPr>
        <p:spPr bwMode="auto">
          <a:xfrm>
            <a:off x="6616700" y="3706813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2400" b="1">
                <a:solidFill>
                  <a:srgbClr val="006600"/>
                </a:solidFill>
                <a:latin typeface="Times New Roman" pitchFamily="18" charset="0"/>
              </a:rPr>
              <a:t>Siberian Snakes</a:t>
            </a:r>
          </a:p>
        </p:txBody>
      </p:sp>
      <p:sp>
        <p:nvSpPr>
          <p:cNvPr id="13405" name="Line 93"/>
          <p:cNvSpPr>
            <a:spLocks noChangeShapeType="1"/>
          </p:cNvSpPr>
          <p:nvPr/>
        </p:nvSpPr>
        <p:spPr bwMode="auto">
          <a:xfrm flipH="1" flipV="1">
            <a:off x="3327400" y="5715000"/>
            <a:ext cx="7620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6" name="Line 94"/>
          <p:cNvSpPr>
            <a:spLocks noChangeShapeType="1"/>
          </p:cNvSpPr>
          <p:nvPr/>
        </p:nvSpPr>
        <p:spPr bwMode="auto">
          <a:xfrm flipH="1" flipV="1">
            <a:off x="1908175" y="3727450"/>
            <a:ext cx="85725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7" name="Line 95"/>
          <p:cNvSpPr>
            <a:spLocks noChangeShapeType="1"/>
          </p:cNvSpPr>
          <p:nvPr/>
        </p:nvSpPr>
        <p:spPr bwMode="auto">
          <a:xfrm flipV="1">
            <a:off x="2032000" y="3917950"/>
            <a:ext cx="22860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8" name="Line 96"/>
          <p:cNvSpPr>
            <a:spLocks noChangeShapeType="1"/>
          </p:cNvSpPr>
          <p:nvPr/>
        </p:nvSpPr>
        <p:spPr bwMode="auto">
          <a:xfrm flipH="1" flipV="1">
            <a:off x="7156450" y="3603625"/>
            <a:ext cx="47625" cy="2667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09" name="Oval 97"/>
          <p:cNvSpPr>
            <a:spLocks noChangeArrowheads="1"/>
          </p:cNvSpPr>
          <p:nvPr/>
        </p:nvSpPr>
        <p:spPr bwMode="auto">
          <a:xfrm rot="2676702">
            <a:off x="4498975" y="5619750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0" name="Line 98"/>
          <p:cNvSpPr>
            <a:spLocks noChangeAspect="1" noChangeShapeType="1"/>
          </p:cNvSpPr>
          <p:nvPr/>
        </p:nvSpPr>
        <p:spPr bwMode="auto">
          <a:xfrm rot="2676702">
            <a:off x="4595813" y="5635625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1" name="Line 99"/>
          <p:cNvSpPr>
            <a:spLocks noChangeAspect="1" noChangeShapeType="1"/>
          </p:cNvSpPr>
          <p:nvPr/>
        </p:nvSpPr>
        <p:spPr bwMode="auto">
          <a:xfrm rot="2676702">
            <a:off x="4635500" y="563403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2" name="Line 100"/>
          <p:cNvSpPr>
            <a:spLocks noChangeAspect="1" noChangeShapeType="1"/>
          </p:cNvSpPr>
          <p:nvPr/>
        </p:nvSpPr>
        <p:spPr bwMode="auto">
          <a:xfrm rot="-2723298">
            <a:off x="4530726" y="5564187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3" name="Line 101"/>
          <p:cNvSpPr>
            <a:spLocks noChangeAspect="1" noChangeShapeType="1"/>
          </p:cNvSpPr>
          <p:nvPr/>
        </p:nvSpPr>
        <p:spPr bwMode="auto">
          <a:xfrm rot="-2723298">
            <a:off x="4530725" y="5524500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4" name="Oval 102"/>
          <p:cNvSpPr>
            <a:spLocks noChangeArrowheads="1"/>
          </p:cNvSpPr>
          <p:nvPr/>
        </p:nvSpPr>
        <p:spPr bwMode="auto">
          <a:xfrm rot="6499683">
            <a:off x="3024188" y="521017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5" name="Line 103"/>
          <p:cNvSpPr>
            <a:spLocks noChangeAspect="1" noChangeShapeType="1"/>
          </p:cNvSpPr>
          <p:nvPr/>
        </p:nvSpPr>
        <p:spPr bwMode="auto">
          <a:xfrm rot="6499683">
            <a:off x="3079750" y="5295900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6" name="Line 104"/>
          <p:cNvSpPr>
            <a:spLocks noChangeAspect="1" noChangeShapeType="1"/>
          </p:cNvSpPr>
          <p:nvPr/>
        </p:nvSpPr>
        <p:spPr bwMode="auto">
          <a:xfrm rot="6499683">
            <a:off x="3098801" y="5332412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7" name="Line 105"/>
          <p:cNvSpPr>
            <a:spLocks noChangeAspect="1" noChangeShapeType="1"/>
          </p:cNvSpPr>
          <p:nvPr/>
        </p:nvSpPr>
        <p:spPr bwMode="auto">
          <a:xfrm rot="1099684">
            <a:off x="3114675" y="5207000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8" name="Line 106"/>
          <p:cNvSpPr>
            <a:spLocks noChangeAspect="1" noChangeShapeType="1"/>
          </p:cNvSpPr>
          <p:nvPr/>
        </p:nvSpPr>
        <p:spPr bwMode="auto">
          <a:xfrm rot="1099684">
            <a:off x="3151188" y="518953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9" name="Oval 107"/>
          <p:cNvSpPr>
            <a:spLocks noChangeArrowheads="1"/>
          </p:cNvSpPr>
          <p:nvPr/>
        </p:nvSpPr>
        <p:spPr bwMode="auto">
          <a:xfrm rot="5400000">
            <a:off x="4775200" y="2489200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0" name="Line 108"/>
          <p:cNvSpPr>
            <a:spLocks noChangeAspect="1" noChangeShapeType="1"/>
          </p:cNvSpPr>
          <p:nvPr/>
        </p:nvSpPr>
        <p:spPr bwMode="auto">
          <a:xfrm rot="5400000">
            <a:off x="4851401" y="2560637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1" name="Line 109"/>
          <p:cNvSpPr>
            <a:spLocks noChangeAspect="1" noChangeShapeType="1"/>
          </p:cNvSpPr>
          <p:nvPr/>
        </p:nvSpPr>
        <p:spPr bwMode="auto">
          <a:xfrm rot="5400000">
            <a:off x="4879976" y="2589212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2" name="Line 110"/>
          <p:cNvSpPr>
            <a:spLocks noChangeAspect="1" noChangeShapeType="1"/>
          </p:cNvSpPr>
          <p:nvPr/>
        </p:nvSpPr>
        <p:spPr bwMode="auto">
          <a:xfrm>
            <a:off x="4856163" y="246538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3" name="Line 111"/>
          <p:cNvSpPr>
            <a:spLocks noChangeAspect="1" noChangeShapeType="1"/>
          </p:cNvSpPr>
          <p:nvPr/>
        </p:nvSpPr>
        <p:spPr bwMode="auto">
          <a:xfrm>
            <a:off x="4884738" y="243681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4" name="Oval 112"/>
          <p:cNvSpPr>
            <a:spLocks noChangeArrowheads="1"/>
          </p:cNvSpPr>
          <p:nvPr/>
        </p:nvSpPr>
        <p:spPr bwMode="auto">
          <a:xfrm rot="-5400000">
            <a:off x="4768850" y="234632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5" name="Line 113"/>
          <p:cNvSpPr>
            <a:spLocks noChangeAspect="1" noChangeShapeType="1"/>
          </p:cNvSpPr>
          <p:nvPr/>
        </p:nvSpPr>
        <p:spPr bwMode="auto">
          <a:xfrm rot="-5400000">
            <a:off x="4730751" y="2312987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6" name="Line 114"/>
          <p:cNvSpPr>
            <a:spLocks noChangeAspect="1" noChangeShapeType="1"/>
          </p:cNvSpPr>
          <p:nvPr/>
        </p:nvSpPr>
        <p:spPr bwMode="auto">
          <a:xfrm rot="-5400000">
            <a:off x="4702176" y="2284412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7" name="Line 115"/>
          <p:cNvSpPr>
            <a:spLocks noChangeAspect="1" noChangeShapeType="1"/>
          </p:cNvSpPr>
          <p:nvPr/>
        </p:nvSpPr>
        <p:spPr bwMode="auto">
          <a:xfrm rot="10800000">
            <a:off x="4725988" y="240823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8" name="Line 116"/>
          <p:cNvSpPr>
            <a:spLocks noChangeAspect="1" noChangeShapeType="1"/>
          </p:cNvSpPr>
          <p:nvPr/>
        </p:nvSpPr>
        <p:spPr bwMode="auto">
          <a:xfrm rot="10800000">
            <a:off x="4697413" y="243681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29" name="Rectangle 117"/>
          <p:cNvSpPr>
            <a:spLocks noChangeArrowheads="1"/>
          </p:cNvSpPr>
          <p:nvPr/>
        </p:nvSpPr>
        <p:spPr bwMode="auto">
          <a:xfrm>
            <a:off x="660400" y="5867400"/>
            <a:ext cx="2197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000">
                <a:solidFill>
                  <a:srgbClr val="009900"/>
                </a:solidFill>
                <a:latin typeface="Times New Roman" pitchFamily="18" charset="0"/>
              </a:rPr>
              <a:t>200 MeV polarimeter</a:t>
            </a:r>
          </a:p>
        </p:txBody>
      </p:sp>
      <p:sp>
        <p:nvSpPr>
          <p:cNvPr id="13430" name="Rectangle 118"/>
          <p:cNvSpPr>
            <a:spLocks noChangeArrowheads="1"/>
          </p:cNvSpPr>
          <p:nvPr/>
        </p:nvSpPr>
        <p:spPr bwMode="auto">
          <a:xfrm>
            <a:off x="3968750" y="5649913"/>
            <a:ext cx="150813" cy="92075"/>
          </a:xfrm>
          <a:prstGeom prst="rect">
            <a:avLst/>
          </a:prstGeom>
          <a:solidFill>
            <a:srgbClr val="33CC33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431" name="Rectangle 119"/>
          <p:cNvSpPr>
            <a:spLocks noChangeArrowheads="1"/>
          </p:cNvSpPr>
          <p:nvPr/>
        </p:nvSpPr>
        <p:spPr bwMode="auto">
          <a:xfrm>
            <a:off x="4394200" y="5867400"/>
            <a:ext cx="887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1600">
                <a:solidFill>
                  <a:srgbClr val="000000"/>
                </a:solidFill>
                <a:latin typeface="Times New Roman" pitchFamily="18" charset="0"/>
              </a:rPr>
              <a:t>Rf Dipoles</a:t>
            </a:r>
            <a:endParaRPr kumimoji="0" lang="en-US" altLang="ja-JP" sz="1600">
              <a:latin typeface="Times New Roman" pitchFamily="18" charset="0"/>
            </a:endParaRPr>
          </a:p>
        </p:txBody>
      </p:sp>
      <p:sp>
        <p:nvSpPr>
          <p:cNvPr id="13432" name="Line 120"/>
          <p:cNvSpPr>
            <a:spLocks noChangeShapeType="1"/>
          </p:cNvSpPr>
          <p:nvPr/>
        </p:nvSpPr>
        <p:spPr bwMode="auto">
          <a:xfrm flipH="1" flipV="1">
            <a:off x="4146550" y="5756275"/>
            <a:ext cx="20955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33" name="Line 121"/>
          <p:cNvSpPr>
            <a:spLocks noChangeShapeType="1"/>
          </p:cNvSpPr>
          <p:nvPr/>
        </p:nvSpPr>
        <p:spPr bwMode="auto">
          <a:xfrm flipV="1">
            <a:off x="1752600" y="5334000"/>
            <a:ext cx="1236663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34" name="Rectangle 122"/>
          <p:cNvSpPr>
            <a:spLocks noChangeArrowheads="1"/>
          </p:cNvSpPr>
          <p:nvPr/>
        </p:nvSpPr>
        <p:spPr bwMode="auto">
          <a:xfrm>
            <a:off x="5461000" y="1295400"/>
            <a:ext cx="2133600" cy="730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kumimoji="0" lang="en-US" altLang="ja-JP" sz="2400">
                <a:solidFill>
                  <a:srgbClr val="FF0000"/>
                </a:solidFill>
                <a:latin typeface="Times New Roman" pitchFamily="18" charset="0"/>
              </a:rPr>
              <a:t>RHIC pC “CNI” polarimeters</a:t>
            </a:r>
          </a:p>
        </p:txBody>
      </p:sp>
      <p:sp>
        <p:nvSpPr>
          <p:cNvPr id="13435" name="Rectangle 123"/>
          <p:cNvSpPr>
            <a:spLocks noChangeArrowheads="1"/>
          </p:cNvSpPr>
          <p:nvPr/>
        </p:nvSpPr>
        <p:spPr bwMode="auto">
          <a:xfrm>
            <a:off x="965200" y="2438400"/>
            <a:ext cx="1120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0000FF"/>
                </a:solidFill>
                <a:latin typeface="Times New Roman" pitchFamily="18" charset="0"/>
              </a:rPr>
              <a:t>PHOBOS</a:t>
            </a:r>
            <a:r>
              <a:rPr kumimoji="0" lang="en-US" altLang="ja-JP" sz="2000" b="1" i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altLang="ja-JP" sz="2000">
              <a:latin typeface="Times New Roman" pitchFamily="18" charset="0"/>
            </a:endParaRPr>
          </a:p>
        </p:txBody>
      </p:sp>
      <p:sp>
        <p:nvSpPr>
          <p:cNvPr id="13436" name="Rectangle 124"/>
          <p:cNvSpPr>
            <a:spLocks noChangeArrowheads="1"/>
          </p:cNvSpPr>
          <p:nvPr/>
        </p:nvSpPr>
        <p:spPr bwMode="auto">
          <a:xfrm>
            <a:off x="3708400" y="2743200"/>
            <a:ext cx="1193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0" lang="en-US" altLang="ja-JP" sz="3600" b="1">
                <a:solidFill>
                  <a:srgbClr val="000000"/>
                </a:solidFill>
                <a:latin typeface="Times New Roman" pitchFamily="18" charset="0"/>
              </a:rPr>
              <a:t>RHIC</a:t>
            </a:r>
            <a:endParaRPr kumimoji="0" lang="en-US" altLang="ja-JP" sz="3600">
              <a:latin typeface="Times New Roman" pitchFamily="18" charset="0"/>
            </a:endParaRPr>
          </a:p>
        </p:txBody>
      </p:sp>
      <p:sp>
        <p:nvSpPr>
          <p:cNvPr id="13437" name="Oval 125"/>
          <p:cNvSpPr>
            <a:spLocks noChangeArrowheads="1"/>
          </p:cNvSpPr>
          <p:nvPr/>
        </p:nvSpPr>
        <p:spPr bwMode="auto">
          <a:xfrm rot="-2532929">
            <a:off x="4311650" y="2359025"/>
            <a:ext cx="177800" cy="1778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38" name="Line 126"/>
          <p:cNvSpPr>
            <a:spLocks noChangeAspect="1" noChangeShapeType="1"/>
          </p:cNvSpPr>
          <p:nvPr/>
        </p:nvSpPr>
        <p:spPr bwMode="auto">
          <a:xfrm rot="-2532929">
            <a:off x="4357688" y="2225675"/>
            <a:ext cx="85725" cy="85725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39" name="Line 127"/>
          <p:cNvSpPr>
            <a:spLocks noChangeAspect="1" noChangeShapeType="1"/>
          </p:cNvSpPr>
          <p:nvPr/>
        </p:nvSpPr>
        <p:spPr bwMode="auto">
          <a:xfrm rot="-2532929">
            <a:off x="4362450" y="2132013"/>
            <a:ext cx="85725" cy="85725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40" name="Line 128"/>
          <p:cNvSpPr>
            <a:spLocks noChangeAspect="1" noChangeShapeType="1"/>
          </p:cNvSpPr>
          <p:nvPr/>
        </p:nvSpPr>
        <p:spPr bwMode="auto">
          <a:xfrm rot="-2532929">
            <a:off x="4337050" y="2655888"/>
            <a:ext cx="85725" cy="85725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41" name="Line 129"/>
          <p:cNvSpPr>
            <a:spLocks noChangeAspect="1" noChangeShapeType="1"/>
          </p:cNvSpPr>
          <p:nvPr/>
        </p:nvSpPr>
        <p:spPr bwMode="auto">
          <a:xfrm rot="-2532929">
            <a:off x="4341813" y="2562225"/>
            <a:ext cx="85725" cy="85725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42" name="Text Box 130"/>
          <p:cNvSpPr txBox="1">
            <a:spLocks noChangeArrowheads="1"/>
          </p:cNvSpPr>
          <p:nvPr/>
        </p:nvSpPr>
        <p:spPr bwMode="auto">
          <a:xfrm>
            <a:off x="1872989" y="1447800"/>
            <a:ext cx="1662635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2400" dirty="0">
                <a:solidFill>
                  <a:srgbClr val="FF0000"/>
                </a:solidFill>
                <a:latin typeface="Times New Roman" pitchFamily="18" charset="0"/>
              </a:rPr>
              <a:t>absolute pH</a:t>
            </a:r>
          </a:p>
          <a:p>
            <a:pPr algn="ctr" eaLnBrk="1" hangingPunct="1"/>
            <a:r>
              <a:rPr kumimoji="0" lang="en-US" altLang="ja-JP" sz="2400" dirty="0" err="1">
                <a:solidFill>
                  <a:srgbClr val="FF0000"/>
                </a:solidFill>
                <a:latin typeface="Times New Roman" pitchFamily="18" charset="0"/>
              </a:rPr>
              <a:t>polarimeter</a:t>
            </a:r>
            <a:endParaRPr kumimoji="0" lang="en-US" altLang="ja-JP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443" name="Text Box 131"/>
          <p:cNvSpPr txBox="1">
            <a:spLocks noChangeArrowheads="1"/>
          </p:cNvSpPr>
          <p:nvPr/>
        </p:nvSpPr>
        <p:spPr bwMode="auto">
          <a:xfrm>
            <a:off x="0" y="2971800"/>
            <a:ext cx="1284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2400" b="1">
                <a:solidFill>
                  <a:srgbClr val="006600"/>
                </a:solidFill>
                <a:latin typeface="Times New Roman" pitchFamily="18" charset="0"/>
              </a:rPr>
              <a:t>Siberian</a:t>
            </a:r>
          </a:p>
          <a:p>
            <a:r>
              <a:rPr kumimoji="0" lang="en-US" altLang="ja-JP" sz="2400" b="1">
                <a:solidFill>
                  <a:srgbClr val="006600"/>
                </a:solidFill>
                <a:latin typeface="Times New Roman" pitchFamily="18" charset="0"/>
              </a:rPr>
              <a:t>Snakes</a:t>
            </a:r>
          </a:p>
        </p:txBody>
      </p:sp>
      <p:sp>
        <p:nvSpPr>
          <p:cNvPr id="13444" name="Line 132"/>
          <p:cNvSpPr>
            <a:spLocks noChangeShapeType="1"/>
          </p:cNvSpPr>
          <p:nvPr/>
        </p:nvSpPr>
        <p:spPr bwMode="auto">
          <a:xfrm flipV="1">
            <a:off x="1117600" y="3048000"/>
            <a:ext cx="381000" cy="76200"/>
          </a:xfrm>
          <a:prstGeom prst="line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45" name="Line 133"/>
          <p:cNvSpPr>
            <a:spLocks noChangeShapeType="1"/>
          </p:cNvSpPr>
          <p:nvPr/>
        </p:nvSpPr>
        <p:spPr bwMode="auto">
          <a:xfrm flipH="1">
            <a:off x="4927600" y="1752600"/>
            <a:ext cx="533400" cy="457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46" name="Line 134"/>
          <p:cNvSpPr>
            <a:spLocks noChangeShapeType="1"/>
          </p:cNvSpPr>
          <p:nvPr/>
        </p:nvSpPr>
        <p:spPr bwMode="auto">
          <a:xfrm>
            <a:off x="3556000" y="1905000"/>
            <a:ext cx="609600" cy="3810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47" name="Line 135"/>
          <p:cNvSpPr>
            <a:spLocks noChangeShapeType="1"/>
          </p:cNvSpPr>
          <p:nvPr/>
        </p:nvSpPr>
        <p:spPr bwMode="auto">
          <a:xfrm flipV="1">
            <a:off x="3175000" y="4038600"/>
            <a:ext cx="609600" cy="1524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48" name="Line 136"/>
          <p:cNvSpPr>
            <a:spLocks noChangeShapeType="1"/>
          </p:cNvSpPr>
          <p:nvPr/>
        </p:nvSpPr>
        <p:spPr bwMode="auto">
          <a:xfrm flipV="1">
            <a:off x="3251200" y="4114800"/>
            <a:ext cx="1295400" cy="762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49" name="Line 137"/>
          <p:cNvSpPr>
            <a:spLocks noChangeShapeType="1"/>
          </p:cNvSpPr>
          <p:nvPr/>
        </p:nvSpPr>
        <p:spPr bwMode="auto">
          <a:xfrm>
            <a:off x="3251200" y="1524000"/>
            <a:ext cx="228600" cy="0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50" name="Text Box 138"/>
          <p:cNvSpPr txBox="1">
            <a:spLocks noChangeArrowheads="1"/>
          </p:cNvSpPr>
          <p:nvPr/>
        </p:nvSpPr>
        <p:spPr bwMode="auto">
          <a:xfrm>
            <a:off x="5334000" y="4953000"/>
            <a:ext cx="357663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>
                <a:solidFill>
                  <a:srgbClr val="FF0000"/>
                </a:solidFill>
                <a:latin typeface="Times New Roman" pitchFamily="18" charset="0"/>
              </a:rPr>
              <a:t>AGS pC “CNI” polarimeter</a:t>
            </a:r>
          </a:p>
        </p:txBody>
      </p:sp>
      <p:sp>
        <p:nvSpPr>
          <p:cNvPr id="13451" name="Line 139"/>
          <p:cNvSpPr>
            <a:spLocks noChangeShapeType="1"/>
          </p:cNvSpPr>
          <p:nvPr/>
        </p:nvSpPr>
        <p:spPr bwMode="auto">
          <a:xfrm flipH="1">
            <a:off x="4699000" y="5257800"/>
            <a:ext cx="635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13452" name="Group 140"/>
          <p:cNvGrpSpPr>
            <a:grpSpLocks/>
          </p:cNvGrpSpPr>
          <p:nvPr/>
        </p:nvGrpSpPr>
        <p:grpSpPr bwMode="auto">
          <a:xfrm rot="1841337">
            <a:off x="3251200" y="5486400"/>
            <a:ext cx="228600" cy="127000"/>
            <a:chOff x="2400" y="2976"/>
            <a:chExt cx="144" cy="80"/>
          </a:xfrm>
        </p:grpSpPr>
        <p:sp>
          <p:nvSpPr>
            <p:cNvPr id="13459" name="Oval 141"/>
            <p:cNvSpPr>
              <a:spLocks noChangeArrowheads="1"/>
            </p:cNvSpPr>
            <p:nvPr/>
          </p:nvSpPr>
          <p:spPr bwMode="auto">
            <a:xfrm rot="-236159">
              <a:off x="2400" y="2976"/>
              <a:ext cx="144" cy="8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460" name="AutoShape 142"/>
            <p:cNvSpPr>
              <a:spLocks noChangeArrowheads="1"/>
            </p:cNvSpPr>
            <p:nvPr/>
          </p:nvSpPr>
          <p:spPr bwMode="auto">
            <a:xfrm rot="-84146">
              <a:off x="2435" y="298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3453" name="Text Box 143"/>
          <p:cNvSpPr txBox="1">
            <a:spLocks noChangeArrowheads="1"/>
          </p:cNvSpPr>
          <p:nvPr/>
        </p:nvSpPr>
        <p:spPr bwMode="auto">
          <a:xfrm>
            <a:off x="4775200" y="4343400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>
                <a:solidFill>
                  <a:srgbClr val="FF0000"/>
                </a:solidFill>
                <a:latin typeface="Times New Roman" pitchFamily="18" charset="0"/>
              </a:rPr>
              <a:t>5% Snake</a:t>
            </a:r>
          </a:p>
        </p:txBody>
      </p:sp>
      <p:sp>
        <p:nvSpPr>
          <p:cNvPr id="13454" name="Line 144"/>
          <p:cNvSpPr>
            <a:spLocks noChangeShapeType="1"/>
          </p:cNvSpPr>
          <p:nvPr/>
        </p:nvSpPr>
        <p:spPr bwMode="auto">
          <a:xfrm flipH="1">
            <a:off x="4267200" y="4572000"/>
            <a:ext cx="50800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456" name="Text Box 146"/>
          <p:cNvSpPr txBox="1">
            <a:spLocks noChangeArrowheads="1"/>
          </p:cNvSpPr>
          <p:nvPr/>
        </p:nvSpPr>
        <p:spPr bwMode="auto">
          <a:xfrm>
            <a:off x="5916613" y="5767388"/>
            <a:ext cx="2470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2200">
                <a:latin typeface="Comic Sans MS" pitchFamily="66" charset="0"/>
              </a:rPr>
              <a:t>Coulomb-Nuclear </a:t>
            </a:r>
          </a:p>
          <a:p>
            <a:pPr algn="ctr" eaLnBrk="1" hangingPunct="1"/>
            <a:r>
              <a:rPr kumimoji="0" lang="en-US" altLang="ja-JP" sz="2200">
                <a:latin typeface="Comic Sans MS" pitchFamily="66" charset="0"/>
              </a:rPr>
              <a:t>Interference</a:t>
            </a:r>
          </a:p>
        </p:txBody>
      </p:sp>
      <p:sp>
        <p:nvSpPr>
          <p:cNvPr id="13457" name="Line 147"/>
          <p:cNvSpPr>
            <a:spLocks noChangeShapeType="1"/>
          </p:cNvSpPr>
          <p:nvPr/>
        </p:nvSpPr>
        <p:spPr bwMode="auto">
          <a:xfrm flipH="1" flipV="1">
            <a:off x="7010400" y="5410200"/>
            <a:ext cx="76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-16612" y="1007803"/>
            <a:ext cx="9182824" cy="2561933"/>
            <a:chOff x="-16612" y="1007803"/>
            <a:chExt cx="9182824" cy="2561933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2670723" y="2707997"/>
              <a:ext cx="2466427" cy="861739"/>
              <a:chOff x="2670723" y="2707997"/>
              <a:chExt cx="2466427" cy="861739"/>
            </a:xfrm>
          </p:grpSpPr>
          <p:sp>
            <p:nvSpPr>
              <p:cNvPr id="155" name="下矢印 154"/>
              <p:cNvSpPr/>
              <p:nvPr/>
            </p:nvSpPr>
            <p:spPr>
              <a:xfrm rot="3493383" flipH="1">
                <a:off x="3531567" y="1847153"/>
                <a:ext cx="258943" cy="1980631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/>
              <p:cNvSpPr/>
              <p:nvPr/>
            </p:nvSpPr>
            <p:spPr>
              <a:xfrm>
                <a:off x="3702050" y="2952750"/>
                <a:ext cx="1435100" cy="279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下矢印 7"/>
              <p:cNvSpPr/>
              <p:nvPr/>
            </p:nvSpPr>
            <p:spPr>
              <a:xfrm>
                <a:off x="4330700" y="3059663"/>
                <a:ext cx="289550" cy="510073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612" y="1007803"/>
              <a:ext cx="9182824" cy="2010294"/>
            </a:xfrm>
            <a:prstGeom prst="rect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35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3"/>
    </mc:Choice>
    <mc:Fallback xmlns="">
      <p:transition xmlns:p14="http://schemas.microsoft.com/office/powerpoint/2010/main" spd="slow" advTm="955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PHENIX-detector-HR-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012"/>
            <a:ext cx="9144000" cy="608454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4000" dirty="0" smtClean="0">
                <a:solidFill>
                  <a:srgbClr val="FF0000"/>
                </a:solidFill>
              </a:rPr>
              <a:t>PHENIX Detector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Picture 3" descr="9703phn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2" y="0"/>
            <a:ext cx="8493608" cy="682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24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803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PHENIX Detector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00563" y="980728"/>
            <a:ext cx="4679950" cy="5604594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Philosophy</a:t>
            </a:r>
          </a:p>
          <a:p>
            <a:pPr lvl="1" eaLnBrk="1" hangingPunct="1"/>
            <a:r>
              <a:rPr lang="en-US" altLang="ja-JP" sz="2400" dirty="0" smtClean="0"/>
              <a:t>high resolution &amp; high-rate at the cost of acceptance</a:t>
            </a:r>
          </a:p>
          <a:p>
            <a:pPr lvl="1" eaLnBrk="1" hangingPunct="1"/>
            <a:r>
              <a:rPr lang="en-US" altLang="ja-JP" sz="2400" dirty="0" smtClean="0"/>
              <a:t>trigger for rare events</a:t>
            </a:r>
          </a:p>
          <a:p>
            <a:pPr eaLnBrk="1" hangingPunct="1"/>
            <a:r>
              <a:rPr lang="en-US" altLang="ja-JP" sz="2800" dirty="0" smtClean="0"/>
              <a:t>Central Arms</a:t>
            </a:r>
          </a:p>
          <a:p>
            <a:pPr lvl="1" eaLnBrk="1" hangingPunct="1"/>
            <a:r>
              <a:rPr lang="en-US" altLang="ja-JP" sz="2400" dirty="0" smtClean="0"/>
              <a:t>|</a:t>
            </a:r>
            <a:r>
              <a:rPr lang="en-US" altLang="ja-JP" sz="2400" dirty="0" smtClean="0">
                <a:latin typeface="Symbol" pitchFamily="18" charset="2"/>
              </a:rPr>
              <a:t>h</a:t>
            </a:r>
            <a:r>
              <a:rPr lang="en-US" altLang="ja-JP" sz="2400" dirty="0" smtClean="0"/>
              <a:t>| &lt; 0.35, </a:t>
            </a:r>
            <a:r>
              <a:rPr lang="en-US" altLang="ja-JP" sz="2400" dirty="0" err="1" smtClean="0">
                <a:latin typeface="Symbol" pitchFamily="18" charset="2"/>
              </a:rPr>
              <a:t>Df</a:t>
            </a:r>
            <a:r>
              <a:rPr lang="en-US" altLang="ja-JP" sz="2400" dirty="0" smtClean="0"/>
              <a:t> ~ </a:t>
            </a:r>
            <a:r>
              <a:rPr lang="en-US" altLang="ja-JP" sz="2400" dirty="0" smtClean="0">
                <a:latin typeface="Symbol" pitchFamily="18" charset="2"/>
              </a:rPr>
              <a:t>p</a:t>
            </a:r>
            <a:endParaRPr lang="en-US" altLang="ja-JP" sz="2400" dirty="0" smtClean="0"/>
          </a:p>
          <a:p>
            <a:pPr lvl="1" eaLnBrk="1" hangingPunct="1"/>
            <a:r>
              <a:rPr lang="en-US" altLang="ja-JP" sz="2400" dirty="0" smtClean="0"/>
              <a:t>Momentum, Energy, PID</a:t>
            </a:r>
          </a:p>
          <a:p>
            <a:pPr eaLnBrk="1" hangingPunct="1"/>
            <a:r>
              <a:rPr lang="en-US" altLang="ja-JP" sz="2800" dirty="0" err="1" smtClean="0"/>
              <a:t>Muon</a:t>
            </a:r>
            <a:r>
              <a:rPr lang="en-US" altLang="ja-JP" sz="2800" dirty="0" smtClean="0"/>
              <a:t> Arms</a:t>
            </a:r>
          </a:p>
          <a:p>
            <a:pPr lvl="1" eaLnBrk="1" hangingPunct="1"/>
            <a:r>
              <a:rPr lang="en-US" altLang="ja-JP" sz="2400" dirty="0" smtClean="0"/>
              <a:t>1.2 &lt; |</a:t>
            </a:r>
            <a:r>
              <a:rPr lang="en-US" altLang="ja-JP" sz="2400" dirty="0" smtClean="0">
                <a:latin typeface="Symbol" pitchFamily="18" charset="2"/>
              </a:rPr>
              <a:t>h</a:t>
            </a:r>
            <a:r>
              <a:rPr lang="en-US" altLang="ja-JP" sz="2400" dirty="0" smtClean="0"/>
              <a:t>| &lt; 2.4</a:t>
            </a:r>
          </a:p>
          <a:p>
            <a:pPr lvl="1" eaLnBrk="1" hangingPunct="1"/>
            <a:r>
              <a:rPr lang="en-US" altLang="ja-JP" sz="2400" dirty="0" smtClean="0"/>
              <a:t>Momentum (</a:t>
            </a:r>
            <a:r>
              <a:rPr lang="en-US" altLang="ja-JP" sz="2400" dirty="0" err="1" smtClean="0"/>
              <a:t>MuTr</a:t>
            </a:r>
            <a:r>
              <a:rPr lang="en-US" altLang="ja-JP" sz="2400" dirty="0" smtClean="0"/>
              <a:t>)</a:t>
            </a:r>
          </a:p>
          <a:p>
            <a:pPr eaLnBrk="1" hangingPunct="1"/>
            <a:r>
              <a:rPr lang="en-US" altLang="ja-JP" sz="2800" u="sng" dirty="0" err="1" smtClean="0"/>
              <a:t>M</a:t>
            </a:r>
            <a:r>
              <a:rPr lang="en-US" altLang="ja-JP" sz="2800" dirty="0" err="1" smtClean="0"/>
              <a:t>uon</a:t>
            </a:r>
            <a:r>
              <a:rPr lang="en-US" altLang="ja-JP" sz="2800" dirty="0" smtClean="0"/>
              <a:t> </a:t>
            </a:r>
            <a:r>
              <a:rPr lang="en-US" altLang="ja-JP" sz="2800" u="sng" dirty="0" smtClean="0"/>
              <a:t>P</a:t>
            </a:r>
            <a:r>
              <a:rPr lang="en-US" altLang="ja-JP" sz="2800" dirty="0" smtClean="0"/>
              <a:t>iston </a:t>
            </a:r>
            <a:r>
              <a:rPr lang="en-US" altLang="ja-JP" sz="2800" u="sng" dirty="0"/>
              <a:t>C</a:t>
            </a:r>
            <a:r>
              <a:rPr lang="en-US" altLang="ja-JP" sz="2800" dirty="0" smtClean="0"/>
              <a:t>alorimeter</a:t>
            </a:r>
          </a:p>
          <a:p>
            <a:pPr lvl="1" eaLnBrk="1" hangingPunct="1"/>
            <a:r>
              <a:rPr lang="en-US" altLang="ja-JP" sz="2400" dirty="0" smtClean="0"/>
              <a:t>3.1 </a:t>
            </a:r>
            <a:r>
              <a:rPr lang="en-US" altLang="ja-JP" sz="2400" dirty="0"/>
              <a:t>&lt; |</a:t>
            </a:r>
            <a:r>
              <a:rPr lang="en-US" altLang="ja-JP" sz="2400" dirty="0">
                <a:latin typeface="Symbol" pitchFamily="18" charset="2"/>
              </a:rPr>
              <a:t>h</a:t>
            </a:r>
            <a:r>
              <a:rPr lang="en-US" altLang="ja-JP" sz="2400" dirty="0"/>
              <a:t>| &lt; </a:t>
            </a:r>
            <a:r>
              <a:rPr lang="en-US" altLang="ja-JP" sz="2400" dirty="0" smtClean="0"/>
              <a:t>3.9</a:t>
            </a:r>
          </a:p>
        </p:txBody>
      </p:sp>
      <p:sp>
        <p:nvSpPr>
          <p:cNvPr id="16389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A83F70A8-00EB-4EDF-A575-1C5231F6E042}" type="slidenum">
              <a:rPr lang="en-US" altLang="ja-JP" smtClean="0"/>
              <a:pPr eaLnBrk="1" hangingPunct="1"/>
              <a:t>16</a:t>
            </a:fld>
            <a:endParaRPr lang="en-US" altLang="ja-JP" smtClean="0"/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" y="936624"/>
            <a:ext cx="4464496" cy="580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565150" y="1765301"/>
            <a:ext cx="1605069" cy="1028020"/>
            <a:chOff x="2112" y="2140"/>
            <a:chExt cx="1728" cy="956"/>
          </a:xfrm>
        </p:grpSpPr>
        <p:sp>
          <p:nvSpPr>
            <p:cNvPr id="20" name="Line 7"/>
            <p:cNvSpPr>
              <a:spLocks noChangeShapeType="1"/>
            </p:cNvSpPr>
            <p:nvPr/>
          </p:nvSpPr>
          <p:spPr bwMode="auto">
            <a:xfrm flipH="1" flipV="1">
              <a:off x="2112" y="2140"/>
              <a:ext cx="1056" cy="8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3168" y="2832"/>
              <a:ext cx="672" cy="264"/>
            </a:xfrm>
            <a:custGeom>
              <a:avLst/>
              <a:gdLst>
                <a:gd name="T0" fmla="*/ 672 w 672"/>
                <a:gd name="T1" fmla="*/ 0 h 264"/>
                <a:gd name="T2" fmla="*/ 384 w 672"/>
                <a:gd name="T3" fmla="*/ 240 h 264"/>
                <a:gd name="T4" fmla="*/ 0 w 672"/>
                <a:gd name="T5" fmla="*/ 144 h 264"/>
                <a:gd name="T6" fmla="*/ 0 60000 65536"/>
                <a:gd name="T7" fmla="*/ 0 60000 65536"/>
                <a:gd name="T8" fmla="*/ 0 60000 65536"/>
                <a:gd name="T9" fmla="*/ 0 w 672"/>
                <a:gd name="T10" fmla="*/ 0 h 264"/>
                <a:gd name="T11" fmla="*/ 672 w 672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264">
                  <a:moveTo>
                    <a:pt x="672" y="0"/>
                  </a:moveTo>
                  <a:cubicBezTo>
                    <a:pt x="584" y="108"/>
                    <a:pt x="496" y="216"/>
                    <a:pt x="384" y="240"/>
                  </a:cubicBezTo>
                  <a:cubicBezTo>
                    <a:pt x="272" y="264"/>
                    <a:pt x="136" y="204"/>
                    <a:pt x="0" y="14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kumimoji="0" lang="ja-JP" altLang="en-US" sz="1800"/>
            </a:p>
          </p:txBody>
        </p:sp>
      </p:grp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1373294" y="2207081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FF"/>
                </a:solidFill>
                <a:latin typeface="Tahoma" charset="0"/>
              </a:rPr>
              <a:t>h</a:t>
            </a:r>
            <a:r>
              <a:rPr lang="en-US" altLang="ja-JP" baseline="30000" dirty="0" smtClean="0">
                <a:solidFill>
                  <a:srgbClr val="0000FF"/>
                </a:solidFill>
                <a:latin typeface="Tahoma" charset="0"/>
              </a:rPr>
              <a:t>+</a:t>
            </a:r>
            <a:endParaRPr lang="en-US" altLang="ja-JP" baseline="30000" dirty="0">
              <a:solidFill>
                <a:srgbClr val="0000FF"/>
              </a:solidFill>
              <a:latin typeface="Tahoma" charset="0"/>
            </a:endParaRPr>
          </a:p>
        </p:txBody>
      </p: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2498801" y="1330370"/>
            <a:ext cx="1164434" cy="828946"/>
            <a:chOff x="4049" y="1559"/>
            <a:chExt cx="883" cy="904"/>
          </a:xfrm>
        </p:grpSpPr>
        <p:sp>
          <p:nvSpPr>
            <p:cNvPr id="31" name="Freeform 21"/>
            <p:cNvSpPr>
              <a:spLocks/>
            </p:cNvSpPr>
            <p:nvPr/>
          </p:nvSpPr>
          <p:spPr bwMode="auto">
            <a:xfrm rot="-573270">
              <a:off x="4049" y="1574"/>
              <a:ext cx="883" cy="889"/>
            </a:xfrm>
            <a:custGeom>
              <a:avLst/>
              <a:gdLst>
                <a:gd name="T0" fmla="*/ 17 w 883"/>
                <a:gd name="T1" fmla="*/ 889 h 889"/>
                <a:gd name="T2" fmla="*/ 17 w 883"/>
                <a:gd name="T3" fmla="*/ 774 h 889"/>
                <a:gd name="T4" fmla="*/ 116 w 883"/>
                <a:gd name="T5" fmla="*/ 831 h 889"/>
                <a:gd name="T6" fmla="*/ 116 w 883"/>
                <a:gd name="T7" fmla="*/ 716 h 889"/>
                <a:gd name="T8" fmla="*/ 216 w 883"/>
                <a:gd name="T9" fmla="*/ 716 h 889"/>
                <a:gd name="T10" fmla="*/ 216 w 883"/>
                <a:gd name="T11" fmla="*/ 601 h 889"/>
                <a:gd name="T12" fmla="*/ 315 w 883"/>
                <a:gd name="T13" fmla="*/ 601 h 889"/>
                <a:gd name="T14" fmla="*/ 315 w 883"/>
                <a:gd name="T15" fmla="*/ 486 h 889"/>
                <a:gd name="T16" fmla="*/ 441 w 883"/>
                <a:gd name="T17" fmla="*/ 512 h 889"/>
                <a:gd name="T18" fmla="*/ 432 w 883"/>
                <a:gd name="T19" fmla="*/ 375 h 889"/>
                <a:gd name="T20" fmla="*/ 565 w 883"/>
                <a:gd name="T21" fmla="*/ 428 h 889"/>
                <a:gd name="T22" fmla="*/ 523 w 883"/>
                <a:gd name="T23" fmla="*/ 292 h 889"/>
                <a:gd name="T24" fmla="*/ 670 w 883"/>
                <a:gd name="T25" fmla="*/ 329 h 889"/>
                <a:gd name="T26" fmla="*/ 614 w 883"/>
                <a:gd name="T27" fmla="*/ 198 h 889"/>
                <a:gd name="T28" fmla="*/ 764 w 883"/>
                <a:gd name="T29" fmla="*/ 255 h 889"/>
                <a:gd name="T30" fmla="*/ 714 w 883"/>
                <a:gd name="T31" fmla="*/ 83 h 889"/>
                <a:gd name="T32" fmla="*/ 863 w 883"/>
                <a:gd name="T33" fmla="*/ 140 h 889"/>
                <a:gd name="T34" fmla="*/ 834 w 883"/>
                <a:gd name="T35" fmla="*/ 0 h 8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3"/>
                <a:gd name="T55" fmla="*/ 0 h 889"/>
                <a:gd name="T56" fmla="*/ 883 w 883"/>
                <a:gd name="T57" fmla="*/ 889 h 8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3" h="889">
                  <a:moveTo>
                    <a:pt x="17" y="889"/>
                  </a:moveTo>
                  <a:cubicBezTo>
                    <a:pt x="8" y="836"/>
                    <a:pt x="0" y="783"/>
                    <a:pt x="17" y="774"/>
                  </a:cubicBezTo>
                  <a:cubicBezTo>
                    <a:pt x="33" y="764"/>
                    <a:pt x="100" y="841"/>
                    <a:pt x="116" y="831"/>
                  </a:cubicBezTo>
                  <a:cubicBezTo>
                    <a:pt x="133" y="822"/>
                    <a:pt x="100" y="735"/>
                    <a:pt x="116" y="716"/>
                  </a:cubicBezTo>
                  <a:cubicBezTo>
                    <a:pt x="133" y="697"/>
                    <a:pt x="199" y="735"/>
                    <a:pt x="216" y="716"/>
                  </a:cubicBezTo>
                  <a:cubicBezTo>
                    <a:pt x="232" y="697"/>
                    <a:pt x="199" y="620"/>
                    <a:pt x="216" y="601"/>
                  </a:cubicBezTo>
                  <a:cubicBezTo>
                    <a:pt x="232" y="582"/>
                    <a:pt x="299" y="620"/>
                    <a:pt x="315" y="601"/>
                  </a:cubicBezTo>
                  <a:cubicBezTo>
                    <a:pt x="332" y="582"/>
                    <a:pt x="294" y="501"/>
                    <a:pt x="315" y="486"/>
                  </a:cubicBezTo>
                  <a:cubicBezTo>
                    <a:pt x="336" y="471"/>
                    <a:pt x="422" y="530"/>
                    <a:pt x="441" y="512"/>
                  </a:cubicBezTo>
                  <a:cubicBezTo>
                    <a:pt x="460" y="494"/>
                    <a:pt x="411" y="389"/>
                    <a:pt x="432" y="375"/>
                  </a:cubicBezTo>
                  <a:cubicBezTo>
                    <a:pt x="453" y="361"/>
                    <a:pt x="550" y="442"/>
                    <a:pt x="565" y="428"/>
                  </a:cubicBezTo>
                  <a:cubicBezTo>
                    <a:pt x="580" y="414"/>
                    <a:pt x="506" y="309"/>
                    <a:pt x="523" y="292"/>
                  </a:cubicBezTo>
                  <a:cubicBezTo>
                    <a:pt x="540" y="275"/>
                    <a:pt x="655" y="345"/>
                    <a:pt x="670" y="329"/>
                  </a:cubicBezTo>
                  <a:cubicBezTo>
                    <a:pt x="685" y="313"/>
                    <a:pt x="598" y="210"/>
                    <a:pt x="614" y="198"/>
                  </a:cubicBezTo>
                  <a:cubicBezTo>
                    <a:pt x="630" y="186"/>
                    <a:pt x="747" y="275"/>
                    <a:pt x="764" y="255"/>
                  </a:cubicBezTo>
                  <a:cubicBezTo>
                    <a:pt x="780" y="236"/>
                    <a:pt x="697" y="102"/>
                    <a:pt x="714" y="83"/>
                  </a:cubicBezTo>
                  <a:cubicBezTo>
                    <a:pt x="731" y="63"/>
                    <a:pt x="843" y="154"/>
                    <a:pt x="863" y="140"/>
                  </a:cubicBezTo>
                  <a:cubicBezTo>
                    <a:pt x="883" y="126"/>
                    <a:pt x="840" y="29"/>
                    <a:pt x="834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kumimoji="0" lang="ja-JP" altLang="en-US" sz="1800"/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4295" y="155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b="1" dirty="0">
                  <a:solidFill>
                    <a:srgbClr val="FFFF00"/>
                  </a:solidFill>
                  <a:latin typeface="Tahoma" charset="0"/>
                  <a:sym typeface="Symbol" charset="0"/>
                </a:rPr>
                <a:t></a:t>
              </a:r>
            </a:p>
          </p:txBody>
        </p:sp>
      </p:grpSp>
      <p:grpSp>
        <p:nvGrpSpPr>
          <p:cNvPr id="25" name="Group 36"/>
          <p:cNvGrpSpPr>
            <a:grpSpLocks/>
          </p:cNvGrpSpPr>
          <p:nvPr/>
        </p:nvGrpSpPr>
        <p:grpSpPr bwMode="auto">
          <a:xfrm>
            <a:off x="2690016" y="1586206"/>
            <a:ext cx="1164434" cy="815191"/>
            <a:chOff x="4194" y="1838"/>
            <a:chExt cx="883" cy="889"/>
          </a:xfrm>
        </p:grpSpPr>
        <p:sp>
          <p:nvSpPr>
            <p:cNvPr id="29" name="Freeform 22"/>
            <p:cNvSpPr>
              <a:spLocks/>
            </p:cNvSpPr>
            <p:nvPr/>
          </p:nvSpPr>
          <p:spPr bwMode="auto">
            <a:xfrm rot="927420">
              <a:off x="4194" y="1838"/>
              <a:ext cx="883" cy="889"/>
            </a:xfrm>
            <a:custGeom>
              <a:avLst/>
              <a:gdLst>
                <a:gd name="T0" fmla="*/ 17 w 883"/>
                <a:gd name="T1" fmla="*/ 889 h 889"/>
                <a:gd name="T2" fmla="*/ 17 w 883"/>
                <a:gd name="T3" fmla="*/ 774 h 889"/>
                <a:gd name="T4" fmla="*/ 116 w 883"/>
                <a:gd name="T5" fmla="*/ 831 h 889"/>
                <a:gd name="T6" fmla="*/ 116 w 883"/>
                <a:gd name="T7" fmla="*/ 716 h 889"/>
                <a:gd name="T8" fmla="*/ 216 w 883"/>
                <a:gd name="T9" fmla="*/ 716 h 889"/>
                <a:gd name="T10" fmla="*/ 216 w 883"/>
                <a:gd name="T11" fmla="*/ 601 h 889"/>
                <a:gd name="T12" fmla="*/ 315 w 883"/>
                <a:gd name="T13" fmla="*/ 601 h 889"/>
                <a:gd name="T14" fmla="*/ 315 w 883"/>
                <a:gd name="T15" fmla="*/ 486 h 889"/>
                <a:gd name="T16" fmla="*/ 441 w 883"/>
                <a:gd name="T17" fmla="*/ 512 h 889"/>
                <a:gd name="T18" fmla="*/ 432 w 883"/>
                <a:gd name="T19" fmla="*/ 375 h 889"/>
                <a:gd name="T20" fmla="*/ 565 w 883"/>
                <a:gd name="T21" fmla="*/ 428 h 889"/>
                <a:gd name="T22" fmla="*/ 523 w 883"/>
                <a:gd name="T23" fmla="*/ 292 h 889"/>
                <a:gd name="T24" fmla="*/ 670 w 883"/>
                <a:gd name="T25" fmla="*/ 329 h 889"/>
                <a:gd name="T26" fmla="*/ 614 w 883"/>
                <a:gd name="T27" fmla="*/ 198 h 889"/>
                <a:gd name="T28" fmla="*/ 764 w 883"/>
                <a:gd name="T29" fmla="*/ 255 h 889"/>
                <a:gd name="T30" fmla="*/ 714 w 883"/>
                <a:gd name="T31" fmla="*/ 83 h 889"/>
                <a:gd name="T32" fmla="*/ 863 w 883"/>
                <a:gd name="T33" fmla="*/ 140 h 889"/>
                <a:gd name="T34" fmla="*/ 834 w 883"/>
                <a:gd name="T35" fmla="*/ 0 h 8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3"/>
                <a:gd name="T55" fmla="*/ 0 h 889"/>
                <a:gd name="T56" fmla="*/ 883 w 883"/>
                <a:gd name="T57" fmla="*/ 889 h 8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3" h="889">
                  <a:moveTo>
                    <a:pt x="17" y="889"/>
                  </a:moveTo>
                  <a:cubicBezTo>
                    <a:pt x="8" y="836"/>
                    <a:pt x="0" y="783"/>
                    <a:pt x="17" y="774"/>
                  </a:cubicBezTo>
                  <a:cubicBezTo>
                    <a:pt x="33" y="764"/>
                    <a:pt x="100" y="841"/>
                    <a:pt x="116" y="831"/>
                  </a:cubicBezTo>
                  <a:cubicBezTo>
                    <a:pt x="133" y="822"/>
                    <a:pt x="100" y="735"/>
                    <a:pt x="116" y="716"/>
                  </a:cubicBezTo>
                  <a:cubicBezTo>
                    <a:pt x="133" y="697"/>
                    <a:pt x="199" y="735"/>
                    <a:pt x="216" y="716"/>
                  </a:cubicBezTo>
                  <a:cubicBezTo>
                    <a:pt x="232" y="697"/>
                    <a:pt x="199" y="620"/>
                    <a:pt x="216" y="601"/>
                  </a:cubicBezTo>
                  <a:cubicBezTo>
                    <a:pt x="232" y="582"/>
                    <a:pt x="299" y="620"/>
                    <a:pt x="315" y="601"/>
                  </a:cubicBezTo>
                  <a:cubicBezTo>
                    <a:pt x="332" y="582"/>
                    <a:pt x="294" y="501"/>
                    <a:pt x="315" y="486"/>
                  </a:cubicBezTo>
                  <a:cubicBezTo>
                    <a:pt x="336" y="471"/>
                    <a:pt x="422" y="530"/>
                    <a:pt x="441" y="512"/>
                  </a:cubicBezTo>
                  <a:cubicBezTo>
                    <a:pt x="460" y="494"/>
                    <a:pt x="411" y="389"/>
                    <a:pt x="432" y="375"/>
                  </a:cubicBezTo>
                  <a:cubicBezTo>
                    <a:pt x="453" y="361"/>
                    <a:pt x="550" y="442"/>
                    <a:pt x="565" y="428"/>
                  </a:cubicBezTo>
                  <a:cubicBezTo>
                    <a:pt x="580" y="414"/>
                    <a:pt x="506" y="309"/>
                    <a:pt x="523" y="292"/>
                  </a:cubicBezTo>
                  <a:cubicBezTo>
                    <a:pt x="540" y="275"/>
                    <a:pt x="655" y="345"/>
                    <a:pt x="670" y="329"/>
                  </a:cubicBezTo>
                  <a:cubicBezTo>
                    <a:pt x="685" y="313"/>
                    <a:pt x="598" y="210"/>
                    <a:pt x="614" y="198"/>
                  </a:cubicBezTo>
                  <a:cubicBezTo>
                    <a:pt x="630" y="186"/>
                    <a:pt x="747" y="275"/>
                    <a:pt x="764" y="255"/>
                  </a:cubicBezTo>
                  <a:cubicBezTo>
                    <a:pt x="780" y="236"/>
                    <a:pt x="697" y="102"/>
                    <a:pt x="714" y="83"/>
                  </a:cubicBezTo>
                  <a:cubicBezTo>
                    <a:pt x="731" y="63"/>
                    <a:pt x="843" y="154"/>
                    <a:pt x="863" y="140"/>
                  </a:cubicBezTo>
                  <a:cubicBezTo>
                    <a:pt x="883" y="126"/>
                    <a:pt x="840" y="29"/>
                    <a:pt x="834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kumimoji="0" lang="ja-JP" altLang="en-US" sz="1800"/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608" y="22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b="1" dirty="0">
                  <a:solidFill>
                    <a:srgbClr val="FFFF00"/>
                  </a:solidFill>
                  <a:latin typeface="Tahoma" charset="0"/>
                  <a:sym typeface="Symbol" charset="0"/>
                </a:rPr>
                <a:t></a:t>
              </a:r>
            </a:p>
          </p:txBody>
        </p:sp>
      </p:grpSp>
      <p:grpSp>
        <p:nvGrpSpPr>
          <p:cNvPr id="26" name="Group 40"/>
          <p:cNvGrpSpPr>
            <a:grpSpLocks/>
          </p:cNvGrpSpPr>
          <p:nvPr/>
        </p:nvGrpSpPr>
        <p:grpSpPr bwMode="auto">
          <a:xfrm>
            <a:off x="2200120" y="2203046"/>
            <a:ext cx="805740" cy="461235"/>
            <a:chOff x="3830" y="2532"/>
            <a:chExt cx="611" cy="503"/>
          </a:xfrm>
        </p:grpSpPr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3860" y="2532"/>
              <a:ext cx="581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dirty="0">
                  <a:latin typeface="Tahoma" charset="0"/>
                  <a:sym typeface="Symbol" charset="0"/>
                </a:rPr>
                <a:t>,</a:t>
              </a:r>
              <a:r>
                <a:rPr lang="en-US" altLang="ja-JP" baseline="30000" dirty="0">
                  <a:latin typeface="Tahoma" charset="0"/>
                  <a:sym typeface="Symbol" charset="0"/>
                </a:rPr>
                <a:t>0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V="1">
              <a:off x="3830" y="2544"/>
              <a:ext cx="298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239682" y="4545540"/>
            <a:ext cx="2260310" cy="7353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783190" y="4360874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83366" y="5869752"/>
            <a:ext cx="633507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MPC</a:t>
            </a:r>
            <a:endParaRPr kumimoji="1" lang="ja-JP" altLang="en-US" dirty="0"/>
          </a:p>
        </p:txBody>
      </p:sp>
      <p:cxnSp>
        <p:nvCxnSpPr>
          <p:cNvPr id="16385" name="直線矢印コネクタ 16384"/>
          <p:cNvCxnSpPr>
            <a:stCxn id="5" idx="0"/>
          </p:cNvCxnSpPr>
          <p:nvPr/>
        </p:nvCxnSpPr>
        <p:spPr>
          <a:xfrm flipV="1">
            <a:off x="2200120" y="5346700"/>
            <a:ext cx="524030" cy="523052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9" name="直線矢印コネクタ 38"/>
          <p:cNvCxnSpPr>
            <a:stCxn id="5" idx="0"/>
          </p:cNvCxnSpPr>
          <p:nvPr/>
        </p:nvCxnSpPr>
        <p:spPr>
          <a:xfrm flipH="1" flipV="1">
            <a:off x="1733550" y="5346700"/>
            <a:ext cx="466570" cy="523052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07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38"/>
    </mc:Choice>
    <mc:Fallback xmlns="">
      <p:transition xmlns:p14="http://schemas.microsoft.com/office/powerpoint/2010/main" spd="slow" advTm="1441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2690" y="1376839"/>
            <a:ext cx="7772400" cy="1362075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G </a:t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DouBle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Helicity</a:t>
            </a:r>
            <a:r>
              <a:rPr kumimoji="1" lang="en-US" altLang="ja-JP" dirty="0" smtClean="0"/>
              <a:t> A</a:t>
            </a:r>
            <a:r>
              <a:rPr kumimoji="1" lang="en-US" altLang="ja-JP" baseline="-25000" dirty="0" smtClean="0"/>
              <a:t>LL</a:t>
            </a:r>
            <a:endParaRPr kumimoji="1" lang="ja-JP" altLang="en-US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17</a:t>
            </a:fld>
            <a:endParaRPr kumimoji="1" lang="ja-JP" altLang="en-US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50174"/>
              </p:ext>
            </p:extLst>
          </p:nvPr>
        </p:nvGraphicFramePr>
        <p:xfrm>
          <a:off x="1622780" y="2920668"/>
          <a:ext cx="6096000" cy="259588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Observable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Advantage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altLang="ja-JP" baseline="30000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Statistics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+mj-lt"/>
                          <a:cs typeface="Symbol" charset="2"/>
                        </a:rPr>
                        <a:t>Direct</a:t>
                      </a:r>
                      <a:r>
                        <a:rPr lang="en-US" altLang="ja-JP" baseline="0" dirty="0" smtClean="0">
                          <a:latin typeface="+mj-lt"/>
                          <a:cs typeface="Symbol" charset="2"/>
                        </a:rPr>
                        <a:t> - 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altLang="ja-JP" dirty="0" smtClean="0"/>
                        <a:t> 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Less model dependent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altLang="ja-JP" baseline="30000" dirty="0" smtClean="0"/>
                        <a:t>0</a:t>
                      </a:r>
                      <a:r>
                        <a:rPr kumimoji="1" lang="en-US" altLang="ja-JP" baseline="0" dirty="0" smtClean="0"/>
                        <a:t> - 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altLang="ja-JP" baseline="30000" dirty="0" smtClean="0"/>
                        <a:t>0</a:t>
                      </a:r>
                      <a:r>
                        <a:rPr lang="en-US" altLang="ja-JP" baseline="0" dirty="0" smtClean="0"/>
                        <a:t> correlation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Kinematic</a:t>
                      </a:r>
                      <a:r>
                        <a:rPr kumimoji="1" lang="en-US" altLang="ja-JP" baseline="0" smtClean="0"/>
                        <a:t> constraint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charged 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ja-JP" dirty="0" smtClean="0"/>
                        <a:t>G</a:t>
                      </a:r>
                      <a:r>
                        <a:rPr kumimoji="1" lang="en-US" altLang="ja-JP" baseline="0" dirty="0" smtClean="0"/>
                        <a:t> sign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heavy flavor</a:t>
                      </a:r>
                      <a:r>
                        <a:rPr kumimoji="1" lang="en-US" altLang="ja-JP" baseline="0" dirty="0" smtClean="0"/>
                        <a:t> (decay </a:t>
                      </a:r>
                      <a:r>
                        <a:rPr kumimoji="1" lang="en-US" altLang="ja-JP" i="1" baseline="0" dirty="0" smtClean="0"/>
                        <a:t>e</a:t>
                      </a:r>
                      <a:r>
                        <a:rPr kumimoji="1" lang="en-US" altLang="ja-JP" baseline="30000" dirty="0" smtClean="0"/>
                        <a:t>- 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Lower x, g-g</a:t>
                      </a:r>
                      <a:r>
                        <a:rPr kumimoji="1" lang="en-US" altLang="ja-JP" baseline="0" dirty="0" smtClean="0"/>
                        <a:t> dominant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MPC </a:t>
                      </a:r>
                      <a:r>
                        <a:rPr kumimoji="1" lang="en-US" altLang="ja-JP" baseline="0" dirty="0" smtClean="0"/>
                        <a:t>cluster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Lower x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2"/>
          <a:srcRect l="1496" t="31837" r="42741"/>
          <a:stretch/>
        </p:blipFill>
        <p:spPr>
          <a:xfrm>
            <a:off x="4728892" y="111153"/>
            <a:ext cx="4415108" cy="30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11"/>
    </mc:Choice>
    <mc:Fallback xmlns="">
      <p:transition xmlns:p14="http://schemas.microsoft.com/office/powerpoint/2010/main" spd="slow" advTm="1343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4205235" cy="95056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Central Arm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Picture 5" descr="C:\Documents and Settings\Owner\My Documents\presentations\2004\prague\mass_col_meta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67641"/>
            <a:ext cx="335313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enichi_pi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1686"/>
            <a:ext cx="320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88606" y="6380561"/>
            <a:ext cx="3783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dirty="0" smtClean="0"/>
              <a:t>Phys</a:t>
            </a:r>
            <a:r>
              <a:rPr lang="en-US" altLang="ja-JP" dirty="0"/>
              <a:t>. Rev. </a:t>
            </a:r>
            <a:r>
              <a:rPr lang="en-US" altLang="ja-JP" dirty="0" err="1"/>
              <a:t>Lett</a:t>
            </a:r>
            <a:r>
              <a:rPr lang="en-US" altLang="ja-JP" dirty="0"/>
              <a:t>. </a:t>
            </a:r>
            <a:r>
              <a:rPr lang="en-US" altLang="ja-JP" dirty="0" smtClean="0"/>
              <a:t>101</a:t>
            </a:r>
            <a:r>
              <a:rPr lang="en-US" altLang="ja-JP" dirty="0"/>
              <a:t>, 072001(2008)</a:t>
            </a:r>
          </a:p>
        </p:txBody>
      </p:sp>
      <p:pic>
        <p:nvPicPr>
          <p:cNvPr id="20" name="Picture 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38" y="3742803"/>
            <a:ext cx="3968333" cy="287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3"/>
          <p:cNvSpPr>
            <a:spLocks noChangeArrowheads="1"/>
          </p:cNvSpPr>
          <p:nvPr/>
        </p:nvSpPr>
        <p:spPr bwMode="auto">
          <a:xfrm>
            <a:off x="5384172" y="3906228"/>
            <a:ext cx="1658944" cy="2342370"/>
          </a:xfrm>
          <a:prstGeom prst="rect">
            <a:avLst/>
          </a:prstGeom>
          <a:solidFill>
            <a:schemeClr val="tx2">
              <a:lumMod val="40000"/>
              <a:lumOff val="60000"/>
              <a:alpha val="37000"/>
            </a:schemeClr>
          </a:solidFill>
          <a:ln>
            <a:noFill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97765" y="4093486"/>
            <a:ext cx="133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 is similar)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8606" y="979610"/>
            <a:ext cx="4904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p"/>
            </a:pPr>
            <a:r>
              <a:rPr lang="en-US" altLang="ja-JP" sz="2400" dirty="0" smtClean="0"/>
              <a:t>Statistically Abundant</a:t>
            </a:r>
          </a:p>
          <a:p>
            <a:pPr marL="342900" indent="-342900">
              <a:buFont typeface="Wingdings" charset="2"/>
              <a:buChar char="p"/>
            </a:pPr>
            <a:r>
              <a:rPr lang="en-US" altLang="ja-JP" sz="2400" dirty="0" smtClean="0"/>
              <a:t>0.02 &lt; x &lt; 0.2</a:t>
            </a:r>
          </a:p>
          <a:p>
            <a:pPr marL="342900" indent="-342900">
              <a:buFont typeface="Wingdings" charset="2"/>
              <a:buChar char="p"/>
            </a:pPr>
            <a:r>
              <a:rPr lang="en-US" altLang="ja-JP" sz="2400" dirty="0" smtClean="0"/>
              <a:t>glue-glue </a:t>
            </a:r>
            <a:r>
              <a:rPr lang="en-US" altLang="ja-JP" sz="2400" dirty="0" err="1" smtClean="0"/>
              <a:t>subprocess</a:t>
            </a:r>
            <a:r>
              <a:rPr lang="en-US" altLang="ja-JP" sz="2400" dirty="0" smtClean="0"/>
              <a:t> at small P</a:t>
            </a:r>
            <a:r>
              <a:rPr lang="en-US" altLang="ja-JP" sz="2400" baseline="-25000" dirty="0" smtClean="0"/>
              <a:t>T</a:t>
            </a:r>
          </a:p>
          <a:p>
            <a:pPr marL="342900" indent="-342900">
              <a:buFont typeface="Wingdings" charset="2"/>
              <a:buChar char="p"/>
            </a:pPr>
            <a:endParaRPr kumimoji="1" lang="ja-JP" altLang="en-US" sz="2400" dirty="0"/>
          </a:p>
        </p:txBody>
      </p:sp>
      <p:grpSp>
        <p:nvGrpSpPr>
          <p:cNvPr id="34" name="グループ化 1"/>
          <p:cNvGrpSpPr/>
          <p:nvPr/>
        </p:nvGrpSpPr>
        <p:grpSpPr>
          <a:xfrm>
            <a:off x="5171430" y="1393"/>
            <a:ext cx="3881189" cy="3741410"/>
            <a:chOff x="533400" y="2087328"/>
            <a:chExt cx="3714750" cy="4072172"/>
          </a:xfrm>
        </p:grpSpPr>
        <p:pic>
          <p:nvPicPr>
            <p:cNvPr id="35" name="Picture 5" descr="dssv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2514600"/>
              <a:ext cx="3714750" cy="364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Group 11"/>
            <p:cNvGrpSpPr/>
            <p:nvPr/>
          </p:nvGrpSpPr>
          <p:grpSpPr>
            <a:xfrm>
              <a:off x="1765769" y="2087328"/>
              <a:ext cx="1358431" cy="3627672"/>
              <a:chOff x="1765769" y="2087328"/>
              <a:chExt cx="1358431" cy="3627672"/>
            </a:xfrm>
          </p:grpSpPr>
          <p:sp>
            <p:nvSpPr>
              <p:cNvPr id="37" name="Rectangle 12"/>
              <p:cNvSpPr/>
              <p:nvPr/>
            </p:nvSpPr>
            <p:spPr>
              <a:xfrm>
                <a:off x="2057400" y="2514600"/>
                <a:ext cx="1066800" cy="3200400"/>
              </a:xfrm>
              <a:prstGeom prst="rect">
                <a:avLst/>
              </a:prstGeom>
              <a:solidFill>
                <a:srgbClr val="4F81BD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13"/>
              <p:cNvSpPr txBox="1"/>
              <p:nvPr/>
            </p:nvSpPr>
            <p:spPr>
              <a:xfrm>
                <a:off x="1765769" y="2087328"/>
                <a:ext cx="1148286" cy="328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 RHIC data</a:t>
                </a:r>
              </a:p>
            </p:txBody>
          </p:sp>
        </p:grpSp>
      </p:grpSp>
      <p:sp>
        <p:nvSpPr>
          <p:cNvPr id="39" name="テキスト ボックス 38"/>
          <p:cNvSpPr txBox="1"/>
          <p:nvPr/>
        </p:nvSpPr>
        <p:spPr>
          <a:xfrm>
            <a:off x="6662225" y="513272"/>
            <a:ext cx="121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0.02&lt;x&lt;0.2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84172" y="3816487"/>
            <a:ext cx="324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Fractional </a:t>
            </a:r>
            <a:r>
              <a:rPr kumimoji="1" lang="en-US" altLang="ja-JP" dirty="0" err="1" smtClean="0"/>
              <a:t>Contribition</a:t>
            </a:r>
            <a:r>
              <a:rPr kumimoji="1" lang="en-US" altLang="ja-JP" dirty="0" smtClean="0"/>
              <a:t> to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40947" y="143940"/>
            <a:ext cx="44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042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Kenichi_pi0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71800"/>
            <a:ext cx="44196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19</a:t>
            </a:fld>
            <a:endParaRPr kumimoji="1" lang="ja-JP" altLang="en-US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583570"/>
              </p:ext>
            </p:extLst>
          </p:nvPr>
        </p:nvGraphicFramePr>
        <p:xfrm>
          <a:off x="4081541" y="2916111"/>
          <a:ext cx="5136289" cy="372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6" name="Bitmap Image" r:id="rId4" imgW="5753903" imgH="4172532" progId="Paint.Picture">
                  <p:embed/>
                </p:oleObj>
              </mc:Choice>
              <mc:Fallback>
                <p:oleObj name="Bitmap Image" r:id="rId4" imgW="5753903" imgH="417253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541" y="2916111"/>
                        <a:ext cx="5136289" cy="3722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7809036" y="2535717"/>
            <a:ext cx="87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400" baseline="30000" dirty="0" smtClean="0"/>
              <a:t>0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A</a:t>
            </a:r>
            <a:r>
              <a:rPr lang="en-US" altLang="ja-JP" sz="2400" baseline="-25000" dirty="0"/>
              <a:t>LL</a:t>
            </a:r>
            <a:endParaRPr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4161722"/>
            <a:ext cx="4701205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p"/>
            </a:pPr>
            <a:r>
              <a:rPr kumimoji="1" lang="en-US" altLang="ja-JP" sz="2400" dirty="0" smtClean="0"/>
              <a:t>Improved Statistics Year by Year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p"/>
            </a:pPr>
            <a:r>
              <a:rPr kumimoji="1" lang="en-US" altLang="ja-JP" sz="2400" dirty="0" smtClean="0"/>
              <a:t>Run5, Run6 Consistent with zero</a:t>
            </a:r>
            <a:endParaRPr lang="en-US" altLang="ja-JP" sz="2400" dirty="0" smtClean="0"/>
          </a:p>
          <a:p>
            <a:pPr marL="285750" indent="-28575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400" dirty="0" smtClean="0"/>
              <a:t>Systematic Error Becomes Serious at small P</a:t>
            </a:r>
            <a:r>
              <a:rPr lang="en-US" altLang="ja-JP" sz="2400" baseline="-25000" dirty="0" smtClean="0"/>
              <a:t>T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400" dirty="0" smtClean="0"/>
              <a:t>What’s the impact of Run9 data?</a:t>
            </a:r>
            <a:r>
              <a:rPr kumimoji="1" lang="en-US" altLang="ja-JP" sz="2400" dirty="0" smtClean="0"/>
              <a:t> </a:t>
            </a:r>
          </a:p>
          <a:p>
            <a:pPr>
              <a:lnSpc>
                <a:spcPct val="130000"/>
              </a:lnSpc>
            </a:pPr>
            <a:endParaRPr kumimoji="1" lang="ja-JP" altLang="en-US" dirty="0"/>
          </a:p>
        </p:txBody>
      </p:sp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610637"/>
              </p:ext>
            </p:extLst>
          </p:nvPr>
        </p:nvGraphicFramePr>
        <p:xfrm>
          <a:off x="271541" y="270528"/>
          <a:ext cx="7620000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7" name="Equation" r:id="rId6" imgW="2921000" imgH="457200" progId="Equation.3">
                  <p:embed/>
                </p:oleObj>
              </mc:Choice>
              <mc:Fallback>
                <p:oleObj name="Equation" r:id="rId6" imgW="292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541" y="270528"/>
                        <a:ext cx="7620000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91902440"/>
              </p:ext>
            </p:extLst>
          </p:nvPr>
        </p:nvGraphicFramePr>
        <p:xfrm>
          <a:off x="5722814" y="1806424"/>
          <a:ext cx="11430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8" name="Equation" r:id="rId8" imgW="533169" imgH="418918" progId="Equation.3">
                  <p:embed/>
                </p:oleObj>
              </mc:Choice>
              <mc:Fallback>
                <p:oleObj name="Equation" r:id="rId8" imgW="533169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814" y="1806424"/>
                        <a:ext cx="11430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79467"/>
              </p:ext>
            </p:extLst>
          </p:nvPr>
        </p:nvGraphicFramePr>
        <p:xfrm>
          <a:off x="228600" y="2525624"/>
          <a:ext cx="3437460" cy="14833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5820"/>
                <a:gridCol w="1145820"/>
                <a:gridCol w="114582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&lt;P&gt;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56%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57%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14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440788" y="2082323"/>
            <a:ext cx="212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Relative Luminosity :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22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5722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Spin Structure of Proton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rcRect l="-63984" r="-63984"/>
          <a:stretch>
            <a:fillRect/>
          </a:stretch>
        </p:blipFill>
        <p:spPr>
          <a:xfrm>
            <a:off x="-2050643" y="1830387"/>
            <a:ext cx="8229600" cy="452596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2</a:t>
            </a:fld>
            <a:endParaRPr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380739"/>
              </p:ext>
            </p:extLst>
          </p:nvPr>
        </p:nvGraphicFramePr>
        <p:xfrm>
          <a:off x="4365731" y="2230004"/>
          <a:ext cx="4010374" cy="182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7" name="数式" r:id="rId4" imgW="863600" imgH="393700" progId="Equation.3">
                  <p:embed/>
                </p:oleObj>
              </mc:Choice>
              <mc:Fallback>
                <p:oleObj name="数式" r:id="rId4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5731" y="2230004"/>
                        <a:ext cx="4010374" cy="182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左中かっこ 6"/>
          <p:cNvSpPr/>
          <p:nvPr/>
        </p:nvSpPr>
        <p:spPr>
          <a:xfrm rot="16200000">
            <a:off x="4569497" y="4228646"/>
            <a:ext cx="304989" cy="7125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左中かっこ 7"/>
          <p:cNvSpPr/>
          <p:nvPr/>
        </p:nvSpPr>
        <p:spPr>
          <a:xfrm rot="16200000">
            <a:off x="6857355" y="3200999"/>
            <a:ext cx="304989" cy="276781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22731" y="4821631"/>
            <a:ext cx="21323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Proton Spin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20867" y="4851856"/>
            <a:ext cx="3423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Valence Quark Spin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61271" y="1137889"/>
            <a:ext cx="291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(In very </a:t>
            </a:r>
            <a:r>
              <a:rPr lang="fr-FR" altLang="ja-JP" sz="2400" u="sng" dirty="0" smtClean="0"/>
              <a:t>naïve</a:t>
            </a:r>
            <a:r>
              <a:rPr lang="en-US" altLang="ja-JP" sz="2400" dirty="0" smtClean="0"/>
              <a:t> picture)</a:t>
            </a:r>
            <a:endParaRPr lang="fr-FR" altLang="ja-JP" sz="2400" u="sng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8404" y="5803918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proton</a:t>
            </a:r>
            <a:endParaRPr kumimoji="1" lang="ja-JP" altLang="en-US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47103"/>
              </p:ext>
            </p:extLst>
          </p:nvPr>
        </p:nvGraphicFramePr>
        <p:xfrm>
          <a:off x="915507" y="4118568"/>
          <a:ext cx="377954" cy="976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8" name="数式" r:id="rId6" imgW="152400" imgH="393700" progId="Equation.3">
                  <p:embed/>
                </p:oleObj>
              </mc:Choice>
              <mc:Fallback>
                <p:oleObj name="数式" r:id="rId6" imgW="15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5507" y="4118568"/>
                        <a:ext cx="377954" cy="976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96759"/>
              </p:ext>
            </p:extLst>
          </p:nvPr>
        </p:nvGraphicFramePr>
        <p:xfrm>
          <a:off x="1497691" y="2912290"/>
          <a:ext cx="377954" cy="976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数式" r:id="rId8" imgW="152400" imgH="393700" progId="Equation.3">
                  <p:embed/>
                </p:oleObj>
              </mc:Choice>
              <mc:Fallback>
                <p:oleObj name="数式" r:id="rId8" imgW="15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7691" y="2912290"/>
                        <a:ext cx="377954" cy="976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66672"/>
              </p:ext>
            </p:extLst>
          </p:nvPr>
        </p:nvGraphicFramePr>
        <p:xfrm>
          <a:off x="2322513" y="4432412"/>
          <a:ext cx="59848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0" name="数式" r:id="rId9" imgW="241300" imgH="393700" progId="Equation.3">
                  <p:embed/>
                </p:oleObj>
              </mc:Choice>
              <mc:Fallback>
                <p:oleObj name="数式" r:id="rId9" imgW="241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22513" y="4432412"/>
                        <a:ext cx="598487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113372"/>
              </p:ext>
            </p:extLst>
          </p:nvPr>
        </p:nvGraphicFramePr>
        <p:xfrm>
          <a:off x="1104484" y="1342196"/>
          <a:ext cx="377954" cy="976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1" name="数式" r:id="rId11" imgW="152400" imgH="393700" progId="Equation.3">
                  <p:embed/>
                </p:oleObj>
              </mc:Choice>
              <mc:Fallback>
                <p:oleObj name="数式" r:id="rId11" imgW="15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4484" y="1342196"/>
                        <a:ext cx="377954" cy="976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524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810"/>
            <a:ext cx="8229600" cy="976207"/>
          </a:xfrm>
        </p:spPr>
        <p:txBody>
          <a:bodyPr/>
          <a:lstStyle/>
          <a:p>
            <a:r>
              <a:rPr lang="en-US" altLang="ja-JP" dirty="0" smtClean="0">
                <a:latin typeface="+mn-lt"/>
                <a:cs typeface="Symbol" charset="2"/>
              </a:rPr>
              <a:t>DSSV Interpretation of 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  </a:t>
            </a:r>
            <a:r>
              <a:rPr lang="en-US" altLang="ja-JP" dirty="0" smtClean="0"/>
              <a:t>A</a:t>
            </a:r>
            <a:r>
              <a:rPr lang="en-US" altLang="ja-JP" baseline="-25000" dirty="0" smtClean="0"/>
              <a:t>LL</a:t>
            </a:r>
            <a:endParaRPr kumimoji="1" lang="ja-JP" altLang="en-US" baseline="30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29" y="5246584"/>
            <a:ext cx="79816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p"/>
            </a:pPr>
            <a:r>
              <a:rPr lang="en-US" altLang="ja-JP" sz="2800" dirty="0" smtClean="0"/>
              <a:t>Run5+Run6+Run9 Combined data constrain 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800" dirty="0" smtClean="0"/>
              <a:t>G</a:t>
            </a:r>
          </a:p>
          <a:p>
            <a:pPr marL="457200" indent="-457200">
              <a:buFont typeface="Wingdings" charset="2"/>
              <a:buChar char="p"/>
            </a:pPr>
            <a:r>
              <a:rPr lang="en-US" altLang="ja-JP" sz="2800" dirty="0" smtClean="0"/>
              <a:t>Small x region more sensitive to gluon Polarization</a:t>
            </a:r>
          </a:p>
          <a:p>
            <a:pPr marL="457200" indent="-457200">
              <a:buFont typeface="Wingdings" charset="2"/>
              <a:buChar char="p"/>
            </a:pPr>
            <a:r>
              <a:rPr lang="en-US" altLang="ja-JP" sz="2800" dirty="0" smtClean="0"/>
              <a:t>Combined Global Fit with STAR Jet Results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73653" y="2035737"/>
            <a:ext cx="3213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D. De Florian et al.</a:t>
            </a:r>
            <a:endParaRPr kumimoji="1" lang="en-US" altLang="ja-JP" dirty="0" smtClean="0"/>
          </a:p>
          <a:p>
            <a:r>
              <a:rPr kumimoji="1" lang="en-US" altLang="ja-JP" dirty="0" smtClean="0"/>
              <a:t>Progress in Particle and Nuclear Physics 67 (2012) 251</a:t>
            </a:r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/>
          <a:srcRect l="-31678" r="-31678"/>
          <a:stretch>
            <a:fillRect/>
          </a:stretch>
        </p:blipFill>
        <p:spPr>
          <a:xfrm>
            <a:off x="-1654974" y="793033"/>
            <a:ext cx="8063524" cy="4434627"/>
          </a:xfrm>
        </p:spPr>
      </p:pic>
    </p:spTree>
    <p:extLst>
      <p:ext uri="{BB962C8B-B14F-4D97-AF65-F5344CB8AC3E}">
        <p14:creationId xmlns:p14="http://schemas.microsoft.com/office/powerpoint/2010/main" val="186946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93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Impact on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G 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15537" r="-15537"/>
          <a:stretch>
            <a:fillRect/>
          </a:stretch>
        </p:blipFill>
        <p:spPr>
          <a:xfrm>
            <a:off x="4872311" y="1603633"/>
            <a:ext cx="4506514" cy="247840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" y="1137041"/>
            <a:ext cx="4817489" cy="4849821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>
            <a:off x="4872312" y="3396694"/>
            <a:ext cx="665032" cy="19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50" y="5991747"/>
            <a:ext cx="3429722" cy="72972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37344" y="5634454"/>
            <a:ext cx="2744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First Observation </a:t>
            </a:r>
          </a:p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of non-zero 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G!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4783164" y="1343910"/>
            <a:ext cx="817434" cy="707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537344" y="2051397"/>
            <a:ext cx="2790821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541595" y="3400024"/>
            <a:ext cx="2790821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541595" y="4312325"/>
            <a:ext cx="332655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DSSV</a:t>
            </a:r>
          </a:p>
          <a:p>
            <a:r>
              <a:rPr lang="en-US" altLang="ja-JP" dirty="0" smtClean="0"/>
              <a:t>DSSV+ : COMPASS + RUN5,6 RHIC</a:t>
            </a:r>
          </a:p>
          <a:p>
            <a:r>
              <a:rPr kumimoji="1" lang="en-US" altLang="ja-JP" dirty="0" smtClean="0"/>
              <a:t>DSSV++ : RUN9 RHIC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97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019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Exploring Lower-x by Forward MPC</a:t>
            </a:r>
            <a:endParaRPr kumimoji="1" lang="ja-JP" altLang="en-US" dirty="0"/>
          </a:p>
        </p:txBody>
      </p:sp>
      <p:graphicFrame>
        <p:nvGraphicFramePr>
          <p:cNvPr id="10" name="Object 4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312197"/>
              </p:ext>
            </p:extLst>
          </p:nvPr>
        </p:nvGraphicFramePr>
        <p:xfrm>
          <a:off x="5129471" y="2837118"/>
          <a:ext cx="329565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7" name="Bitmap Image" r:id="rId3" imgW="3296110" imgH="4105848" progId="Paint.Picture">
                  <p:embed/>
                </p:oleObj>
              </mc:Choice>
              <mc:Fallback>
                <p:oleObj name="Bitmap Image" r:id="rId3" imgW="3296110" imgH="41058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471" y="2837118"/>
                        <a:ext cx="329565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22</a:t>
            </a:fld>
            <a:endParaRPr kumimoji="1" lang="ja-JP" altLang="en-US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39060434"/>
              </p:ext>
            </p:extLst>
          </p:nvPr>
        </p:nvGraphicFramePr>
        <p:xfrm>
          <a:off x="0" y="974725"/>
          <a:ext cx="4038600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8" name="Bitmap Image" r:id="rId5" imgW="5609524" imgH="3877216" progId="Paint.Picture">
                  <p:embed/>
                </p:oleObj>
              </mc:Choice>
              <mc:Fallback>
                <p:oleObj name="Bitmap Image" r:id="rId5" imgW="5609524" imgH="3877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74725"/>
                        <a:ext cx="4038600" cy="279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0" y="3810000"/>
          <a:ext cx="4037013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9" name="Bitmap Image" r:id="rId7" imgW="6516010" imgH="3943901" progId="Paint.Picture">
                  <p:embed/>
                </p:oleObj>
              </mc:Choice>
              <mc:Fallback>
                <p:oleObj name="Bitmap Image" r:id="rId7" imgW="6516010" imgH="394390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0"/>
                        <a:ext cx="4037013" cy="244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12"/>
          <p:cNvSpPr>
            <a:spLocks noChangeShapeType="1"/>
          </p:cNvSpPr>
          <p:nvPr/>
        </p:nvSpPr>
        <p:spPr bwMode="auto">
          <a:xfrm flipH="1" flipV="1">
            <a:off x="36960" y="3789204"/>
            <a:ext cx="1371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2475360" y="3789204"/>
            <a:ext cx="1524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267199" y="1233488"/>
            <a:ext cx="3723250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altLang="ja-JP" sz="2400" b="1" u="sng" dirty="0" err="1"/>
              <a:t>M</a:t>
            </a:r>
            <a:r>
              <a:rPr lang="en-US" altLang="ja-JP" sz="2400" b="1" dirty="0" err="1"/>
              <a:t>uon</a:t>
            </a:r>
            <a:r>
              <a:rPr lang="en-US" altLang="ja-JP" sz="2400" b="1" dirty="0"/>
              <a:t> </a:t>
            </a:r>
            <a:r>
              <a:rPr lang="en-US" altLang="ja-JP" sz="2400" b="1" u="sng" dirty="0"/>
              <a:t>P</a:t>
            </a:r>
            <a:r>
              <a:rPr lang="en-US" altLang="ja-JP" sz="2400" b="1" dirty="0"/>
              <a:t>iston </a:t>
            </a:r>
            <a:r>
              <a:rPr lang="en-US" altLang="ja-JP" sz="2400" b="1" u="sng" dirty="0"/>
              <a:t>C</a:t>
            </a:r>
            <a:r>
              <a:rPr lang="en-US" altLang="ja-JP" sz="2400" b="1" dirty="0"/>
              <a:t>alorimeter  3.1&lt;|</a:t>
            </a:r>
            <a:r>
              <a:rPr lang="el-GR" sz="2400" b="1" dirty="0"/>
              <a:t>η</a:t>
            </a:r>
            <a:r>
              <a:rPr lang="en-US" altLang="ja-JP" sz="2400" b="1" dirty="0"/>
              <a:t>|&lt;3.9</a:t>
            </a:r>
          </a:p>
          <a:p>
            <a:pPr marL="342900" indent="-342900">
              <a:lnSpc>
                <a:spcPct val="55000"/>
              </a:lnSpc>
              <a:spcBef>
                <a:spcPct val="50000"/>
              </a:spcBef>
              <a:buFont typeface="Arial"/>
              <a:buChar char="•"/>
            </a:pPr>
            <a:r>
              <a:rPr lang="en-US" altLang="ja-JP" sz="2400" b="1" dirty="0" smtClean="0">
                <a:solidFill>
                  <a:srgbClr val="FF0000"/>
                </a:solidFill>
              </a:rPr>
              <a:t>Low P</a:t>
            </a:r>
            <a:r>
              <a:rPr lang="en-US" altLang="ja-JP" sz="2400" b="1" baseline="-25000" dirty="0" smtClean="0">
                <a:solidFill>
                  <a:srgbClr val="FF0000"/>
                </a:solidFill>
              </a:rPr>
              <a:t>T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Reconstructed </a:t>
            </a:r>
            <a:r>
              <a:rPr lang="el-GR" altLang="ja-JP" sz="2400" b="1" dirty="0">
                <a:solidFill>
                  <a:srgbClr val="FF0000"/>
                </a:solidFill>
              </a:rPr>
              <a:t>π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0</a:t>
            </a:r>
            <a:r>
              <a:rPr lang="en-US" altLang="ja-JP" sz="2400" b="1" baseline="30000" dirty="0" smtClean="0">
                <a:solidFill>
                  <a:schemeClr val="accent2"/>
                </a:solidFill>
              </a:rPr>
              <a:t> 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55000"/>
              </a:lnSpc>
              <a:spcBef>
                <a:spcPct val="50000"/>
              </a:spcBef>
              <a:buFont typeface="Arial"/>
              <a:buChar char="•"/>
            </a:pPr>
            <a:r>
              <a:rPr lang="en-US" altLang="ja-JP" sz="2400" b="1" dirty="0" smtClean="0">
                <a:solidFill>
                  <a:srgbClr val="FF0000"/>
                </a:solidFill>
              </a:rPr>
              <a:t>High PT Merged </a:t>
            </a:r>
            <a:r>
              <a:rPr lang="el-GR" altLang="ja-JP" sz="2400" b="1" dirty="0" smtClean="0">
                <a:solidFill>
                  <a:srgbClr val="FF0000"/>
                </a:solidFill>
              </a:rPr>
              <a:t>π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0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endParaRPr lang="el-GR" sz="2400" b="1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4252911" y="2843870"/>
            <a:ext cx="4521994" cy="3655539"/>
            <a:chOff x="6651123" y="197869"/>
            <a:chExt cx="2228590" cy="1801572"/>
          </a:xfrm>
        </p:grpSpPr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6974713" y="197869"/>
              <a:ext cx="1905000" cy="1801572"/>
              <a:chOff x="4176" y="785"/>
              <a:chExt cx="1584" cy="1498"/>
            </a:xfrm>
          </p:grpSpPr>
          <p:pic>
            <p:nvPicPr>
              <p:cNvPr id="15" name="Picture 1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785"/>
                <a:ext cx="1584" cy="1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4871" y="1872"/>
                <a:ext cx="267" cy="287"/>
              </a:xfrm>
              <a:prstGeom prst="ellipse">
                <a:avLst/>
              </a:prstGeom>
              <a:solidFill>
                <a:srgbClr val="000080">
                  <a:alpha val="60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5335" y="1443"/>
                <a:ext cx="266" cy="287"/>
              </a:xfrm>
              <a:prstGeom prst="ellipse">
                <a:avLst/>
              </a:prstGeom>
              <a:solidFill>
                <a:srgbClr val="000080">
                  <a:alpha val="60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4485" y="1028"/>
                <a:ext cx="267" cy="287"/>
              </a:xfrm>
              <a:prstGeom prst="ellipse">
                <a:avLst/>
              </a:prstGeom>
              <a:solidFill>
                <a:srgbClr val="FF0000">
                  <a:alpha val="60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4560" y="963"/>
                <a:ext cx="267" cy="287"/>
              </a:xfrm>
              <a:prstGeom prst="ellipse">
                <a:avLst/>
              </a:prstGeom>
              <a:solidFill>
                <a:srgbClr val="FF0000">
                  <a:alpha val="60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6651123" y="387770"/>
              <a:ext cx="647179" cy="28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cluster</a:t>
              </a:r>
              <a:endParaRPr kumimoji="1" lang="ja-JP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21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6" y="3337847"/>
            <a:ext cx="5422694" cy="3383628"/>
          </a:xfrm>
          <a:prstGeom prst="rect">
            <a:avLst/>
          </a:prstGeom>
          <a:noFill/>
          <a:ln/>
        </p:spPr>
      </p:pic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88586" y="904457"/>
            <a:ext cx="3733800" cy="2436813"/>
            <a:chOff x="0" y="2820"/>
            <a:chExt cx="1920" cy="1305"/>
          </a:xfrm>
        </p:grpSpPr>
        <p:graphicFrame>
          <p:nvGraphicFramePr>
            <p:cNvPr id="12" name="Object 34"/>
            <p:cNvGraphicFramePr>
              <a:graphicFrameLocks noChangeAspect="1"/>
            </p:cNvGraphicFramePr>
            <p:nvPr/>
          </p:nvGraphicFramePr>
          <p:xfrm>
            <a:off x="192" y="2820"/>
            <a:ext cx="1728" cy="1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28" name="Bitmap Image" r:id="rId4" imgW="6314286" imgH="5020376" progId="Paint.Picture">
                    <p:embed/>
                  </p:oleObj>
                </mc:Choice>
                <mc:Fallback>
                  <p:oleObj name="Bitmap Image" r:id="rId4" imgW="6314286" imgH="502037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820"/>
                          <a:ext cx="1728" cy="1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35"/>
            <p:cNvSpPr>
              <a:spLocks noChangeShapeType="1"/>
            </p:cNvSpPr>
            <p:nvPr/>
          </p:nvSpPr>
          <p:spPr bwMode="auto">
            <a:xfrm flipV="1">
              <a:off x="912" y="2924"/>
              <a:ext cx="0" cy="10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 flipV="1">
              <a:off x="1680" y="2928"/>
              <a:ext cx="0" cy="10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 Box 37"/>
            <p:cNvSpPr txBox="1">
              <a:spLocks noChangeArrowheads="1"/>
            </p:cNvSpPr>
            <p:nvPr/>
          </p:nvSpPr>
          <p:spPr bwMode="auto">
            <a:xfrm>
              <a:off x="0" y="3880"/>
              <a:ext cx="1916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>
                  <a:solidFill>
                    <a:srgbClr val="FF0000"/>
                  </a:solidFill>
                </a:rPr>
                <a:t>p</a:t>
              </a:r>
              <a:r>
                <a:rPr lang="en-US" altLang="ja-JP" sz="1600" b="1" baseline="-25000">
                  <a:solidFill>
                    <a:srgbClr val="FF0000"/>
                  </a:solidFill>
                </a:rPr>
                <a:t>T</a:t>
              </a:r>
              <a:r>
                <a:rPr lang="en-US" altLang="ja-JP" sz="1600" b="1">
                  <a:solidFill>
                    <a:srgbClr val="FF0000"/>
                  </a:solidFill>
                </a:rPr>
                <a:t> (GeV/c)</a:t>
              </a:r>
              <a:r>
                <a:rPr lang="en-US" altLang="ja-JP" sz="2400" b="1">
                  <a:solidFill>
                    <a:srgbClr val="FF0000"/>
                  </a:solidFill>
                </a:rPr>
                <a:t>   2              3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23</a:t>
            </a:fld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4573807" y="655164"/>
            <a:ext cx="4343400" cy="2960688"/>
            <a:chOff x="4573807" y="655164"/>
            <a:chExt cx="4343400" cy="2960688"/>
          </a:xfrm>
        </p:grpSpPr>
        <p:graphicFrame>
          <p:nvGraphicFramePr>
            <p:cNvPr id="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7909884"/>
                </p:ext>
              </p:extLst>
            </p:nvPr>
          </p:nvGraphicFramePr>
          <p:xfrm>
            <a:off x="4573807" y="655164"/>
            <a:ext cx="4343400" cy="296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29" name="Bitmap Image" r:id="rId6" imgW="5409524" imgH="3685714" progId="Paint.Picture">
                    <p:embed/>
                  </p:oleObj>
                </mc:Choice>
                <mc:Fallback>
                  <p:oleObj name="Bitmap Image" r:id="rId6" imgW="5409524" imgH="368571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3807" y="655164"/>
                          <a:ext cx="4343400" cy="2960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>
                              <a:solidFill>
                                <a:schemeClr val="hlink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テキスト ボックス 5"/>
            <p:cNvSpPr txBox="1"/>
            <p:nvPr/>
          </p:nvSpPr>
          <p:spPr>
            <a:xfrm>
              <a:off x="6553200" y="2320751"/>
              <a:ext cx="1765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Dominated by </a:t>
              </a:r>
              <a:r>
                <a:rPr kumimoji="1" lang="en-US" altLang="ja-JP" dirty="0" smtClean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baseline="30000" dirty="0" smtClean="0"/>
                <a:t>0</a:t>
              </a:r>
              <a:endParaRPr kumimoji="1" lang="ja-JP" altLang="en-US" baseline="30000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315468" y="4226884"/>
            <a:ext cx="3828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Still consistent with zero at lower x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Systematic error starts to defeat statistics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Good c</a:t>
            </a:r>
            <a:r>
              <a:rPr kumimoji="1" lang="en-US" altLang="ja-JP" dirty="0" smtClean="0"/>
              <a:t>ontrol of relative luminosity required for better precision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70254" y="65672"/>
            <a:ext cx="5389681" cy="62981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Cluster A</a:t>
            </a:r>
            <a:r>
              <a:rPr kumimoji="1" lang="en-US" altLang="ja-JP" baseline="-25000" dirty="0" smtClean="0"/>
              <a:t>LL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3141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68976"/>
            <a:ext cx="2133600" cy="365125"/>
          </a:xfrm>
        </p:spPr>
        <p:txBody>
          <a:bodyPr/>
          <a:lstStyle/>
          <a:p>
            <a:fld id="{046929A2-678B-8C47-8D8D-CFD3DEEE9BF1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6" name="Picture 2" descr="C:\Users\keyser\Documents\PHENIX\Publications\BUP_run13\figs_spin\MPC_singleclus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641"/>
            <a:ext cx="5508223" cy="373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A</a:t>
            </a:r>
            <a:r>
              <a:rPr lang="en-US" baseline="-25000" dirty="0" smtClean="0"/>
              <a:t>LL</a:t>
            </a:r>
            <a:r>
              <a:rPr lang="en-US" dirty="0" smtClean="0"/>
              <a:t>(MPC) Cluster for Run13</a:t>
            </a:r>
            <a:endParaRPr lang="en-US" dirty="0"/>
          </a:p>
        </p:txBody>
      </p:sp>
      <p:grpSp>
        <p:nvGrpSpPr>
          <p:cNvPr id="9" name="グループ化 1"/>
          <p:cNvGrpSpPr/>
          <p:nvPr/>
        </p:nvGrpSpPr>
        <p:grpSpPr>
          <a:xfrm>
            <a:off x="5204516" y="1604692"/>
            <a:ext cx="3881189" cy="3741410"/>
            <a:chOff x="533400" y="2087328"/>
            <a:chExt cx="3714750" cy="4072172"/>
          </a:xfrm>
        </p:grpSpPr>
        <p:pic>
          <p:nvPicPr>
            <p:cNvPr id="10" name="Picture 5" descr="dssv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2514600"/>
              <a:ext cx="3714750" cy="364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1"/>
            <p:cNvGrpSpPr/>
            <p:nvPr/>
          </p:nvGrpSpPr>
          <p:grpSpPr>
            <a:xfrm>
              <a:off x="1765769" y="2087328"/>
              <a:ext cx="1358431" cy="3627672"/>
              <a:chOff x="1765769" y="2087328"/>
              <a:chExt cx="1358431" cy="3627672"/>
            </a:xfrm>
          </p:grpSpPr>
          <p:sp>
            <p:nvSpPr>
              <p:cNvPr id="12" name="Rectangle 12"/>
              <p:cNvSpPr/>
              <p:nvPr/>
            </p:nvSpPr>
            <p:spPr>
              <a:xfrm>
                <a:off x="2057400" y="2514600"/>
                <a:ext cx="1066800" cy="3200400"/>
              </a:xfrm>
              <a:prstGeom prst="rect">
                <a:avLst/>
              </a:prstGeom>
              <a:solidFill>
                <a:srgbClr val="4F81BD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765769" y="2087328"/>
                <a:ext cx="1148286" cy="328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 RHIC 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81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Direct Photon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5949" r="-5949"/>
          <a:stretch>
            <a:fillRect/>
          </a:stretch>
        </p:blipFill>
        <p:spPr>
          <a:xfrm>
            <a:off x="161875" y="4754391"/>
            <a:ext cx="3825012" cy="210360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t="3217" r="47335" b="61531"/>
          <a:stretch/>
        </p:blipFill>
        <p:spPr>
          <a:xfrm>
            <a:off x="5070987" y="909002"/>
            <a:ext cx="3615813" cy="1787069"/>
          </a:xfrm>
          <a:prstGeom prst="rect">
            <a:avLst/>
          </a:prstGeo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 rotWithShape="1">
          <a:blip r:embed="rId4"/>
          <a:srcRect l="1496" t="31837" r="42741"/>
          <a:stretch/>
        </p:blipFill>
        <p:spPr>
          <a:xfrm>
            <a:off x="0" y="995318"/>
            <a:ext cx="5005759" cy="344722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503706" y="2696071"/>
            <a:ext cx="24404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Fragmentation Function </a:t>
            </a:r>
          </a:p>
          <a:p>
            <a:r>
              <a:rPr lang="en-US" altLang="ja-JP" dirty="0" smtClean="0"/>
              <a:t>-&gt; Model Uncertainty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4149317" y="2147911"/>
            <a:ext cx="694014" cy="5481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553200" y="3342402"/>
            <a:ext cx="593665" cy="3374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1624288" y="3679822"/>
            <a:ext cx="6058197" cy="1385683"/>
            <a:chOff x="1624288" y="3679822"/>
            <a:chExt cx="6058197" cy="1385683"/>
          </a:xfrm>
        </p:grpSpPr>
        <p:pic>
          <p:nvPicPr>
            <p:cNvPr id="8" name="コンテンツ プレースホルダー 3"/>
            <p:cNvPicPr>
              <a:picLocks noChangeAspect="1"/>
            </p:cNvPicPr>
            <p:nvPr/>
          </p:nvPicPr>
          <p:blipFill rotWithShape="1">
            <a:blip r:embed="rId4"/>
            <a:srcRect l="-1220" r="25882" b="71667"/>
            <a:stretch/>
          </p:blipFill>
          <p:spPr>
            <a:xfrm>
              <a:off x="1624288" y="3679822"/>
              <a:ext cx="5943900" cy="1259365"/>
            </a:xfrm>
            <a:prstGeom prst="rect">
              <a:avLst/>
            </a:prstGeom>
          </p:spPr>
        </p:pic>
        <p:sp>
          <p:nvSpPr>
            <p:cNvPr id="16" name="片側の 2 つの角を切り取った四角形 15"/>
            <p:cNvSpPr/>
            <p:nvPr/>
          </p:nvSpPr>
          <p:spPr>
            <a:xfrm>
              <a:off x="6944173" y="4563385"/>
              <a:ext cx="738312" cy="502120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777989" y="4939187"/>
            <a:ext cx="49423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kumimoji="1" lang="en-US" altLang="ja-JP" sz="2400" dirty="0" smtClean="0"/>
              <a:t>Fragmentation Function Free</a:t>
            </a:r>
          </a:p>
          <a:p>
            <a:pPr marL="285750" indent="-285750">
              <a:buFont typeface="Wingdings" charset="2"/>
              <a:buChar char="p"/>
            </a:pPr>
            <a:r>
              <a:rPr lang="en-US" altLang="ja-JP" sz="2400" dirty="0" smtClean="0"/>
              <a:t>Clean Probe</a:t>
            </a:r>
          </a:p>
          <a:p>
            <a:pPr marL="285750" indent="-285750">
              <a:buFont typeface="Wingdings" charset="2"/>
              <a:buChar char="p"/>
            </a:pPr>
            <a:r>
              <a:rPr lang="en-US" altLang="ja-JP" sz="2400" dirty="0" smtClean="0"/>
              <a:t>MPC-EX (low-x) to separate pi0 vs.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758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1704" y="0"/>
            <a:ext cx="4475095" cy="2130834"/>
          </a:xfrm>
        </p:spPr>
        <p:txBody>
          <a:bodyPr/>
          <a:lstStyle/>
          <a:p>
            <a:r>
              <a:rPr kumimoji="1" lang="en-US" altLang="ja-JP" dirty="0" smtClean="0"/>
              <a:t>Preliminary Charged pion A</a:t>
            </a:r>
            <a:r>
              <a:rPr kumimoji="1" lang="en-US" altLang="ja-JP" baseline="-25000" dirty="0" smtClean="0"/>
              <a:t>LL</a:t>
            </a:r>
            <a:endParaRPr kumimoji="1" lang="ja-JP" altLang="en-US" baseline="-25000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03504" y="5824849"/>
            <a:ext cx="7772400" cy="103315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800" dirty="0" err="1" smtClean="0">
                <a:latin typeface="+mj-lt"/>
              </a:rPr>
              <a:t>p</a:t>
            </a:r>
            <a:r>
              <a:rPr lang="en-US" sz="2800" baseline="-25000" dirty="0" err="1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 range of this analysis covers &lt;</a:t>
            </a:r>
            <a:r>
              <a:rPr lang="en-US" sz="2800" dirty="0" err="1" smtClean="0">
                <a:latin typeface="+mj-lt"/>
              </a:rPr>
              <a:t>x</a:t>
            </a:r>
            <a:r>
              <a:rPr lang="en-US" sz="2800" baseline="-25000" dirty="0" err="1" smtClean="0">
                <a:latin typeface="+mj-lt"/>
              </a:rPr>
              <a:t>g</a:t>
            </a:r>
            <a:r>
              <a:rPr lang="en-US" sz="2800" dirty="0" smtClean="0">
                <a:latin typeface="+mj-lt"/>
              </a:rPr>
              <a:t>&gt;~0.1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42220" y="402801"/>
            <a:ext cx="3969485" cy="21179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dirty="0" smtClean="0">
                <a:latin typeface="+mj-lt"/>
              </a:rPr>
              <a:t>π</a:t>
            </a:r>
            <a:r>
              <a:rPr lang="en-US" baseline="30000" dirty="0" smtClean="0">
                <a:latin typeface="+mj-lt"/>
              </a:rPr>
              <a:t>±</a:t>
            </a:r>
            <a:r>
              <a:rPr lang="en-US" dirty="0" smtClean="0">
                <a:latin typeface="+mj-lt"/>
              </a:rPr>
              <a:t> charge asymmetry is</a:t>
            </a:r>
          </a:p>
          <a:p>
            <a:pPr>
              <a:buFont typeface="Arial"/>
              <a:buNone/>
            </a:pPr>
            <a:r>
              <a:rPr lang="en-US" dirty="0" smtClean="0">
                <a:latin typeface="+mj-lt"/>
              </a:rPr>
              <a:t>    sensitive to sign of </a:t>
            </a:r>
            <a:r>
              <a:rPr lang="en-US" sz="2857" dirty="0" err="1" smtClean="0">
                <a:latin typeface="+mj-lt"/>
              </a:rPr>
              <a:t>Δg</a:t>
            </a:r>
            <a:r>
              <a:rPr lang="en-US" sz="2857" dirty="0" smtClean="0">
                <a:latin typeface="+mj-lt"/>
              </a:rPr>
              <a:t>(</a:t>
            </a:r>
            <a:r>
              <a:rPr lang="en-US" sz="2857" i="1" dirty="0" smtClean="0">
                <a:latin typeface="+mj-lt"/>
              </a:rPr>
              <a:t>x, Q</a:t>
            </a:r>
            <a:r>
              <a:rPr lang="en-US" sz="2857" i="1" baseline="30000" dirty="0" smtClean="0">
                <a:latin typeface="+mj-lt"/>
              </a:rPr>
              <a:t>2</a:t>
            </a:r>
            <a:r>
              <a:rPr lang="en-US" sz="2857" dirty="0" smtClean="0">
                <a:latin typeface="+mj-lt"/>
              </a:rPr>
              <a:t>)  </a:t>
            </a:r>
            <a:r>
              <a:rPr lang="en-US" dirty="0" smtClean="0">
                <a:latin typeface="+mj-lt"/>
              </a:rPr>
              <a:t>: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latin typeface="+mj-lt"/>
              </a:rPr>
              <a:t>D</a:t>
            </a:r>
            <a:r>
              <a:rPr lang="en-US" baseline="-25000" dirty="0" smtClean="0">
                <a:latin typeface="+mj-lt"/>
              </a:rPr>
              <a:t>u</a:t>
            </a:r>
            <a:r>
              <a:rPr lang="en-US" baseline="30000" dirty="0" smtClean="0">
                <a:latin typeface="+mj-lt"/>
              </a:rPr>
              <a:t>π+ </a:t>
            </a:r>
            <a:r>
              <a:rPr lang="en-US" dirty="0" smtClean="0">
                <a:latin typeface="+mj-lt"/>
              </a:rPr>
              <a:t>&gt;D</a:t>
            </a:r>
            <a:r>
              <a:rPr lang="en-US" baseline="-25000" dirty="0" smtClean="0">
                <a:latin typeface="+mj-lt"/>
              </a:rPr>
              <a:t>u</a:t>
            </a:r>
            <a:r>
              <a:rPr lang="en-US" baseline="30000" dirty="0" smtClean="0">
                <a:latin typeface="+mj-lt"/>
              </a:rPr>
              <a:t>π0 </a:t>
            </a:r>
            <a:r>
              <a:rPr lang="en-US" dirty="0" smtClean="0">
                <a:latin typeface="+mj-lt"/>
              </a:rPr>
              <a:t>&gt;D</a:t>
            </a:r>
            <a:r>
              <a:rPr lang="en-US" baseline="-25000" dirty="0" smtClean="0">
                <a:latin typeface="+mj-lt"/>
              </a:rPr>
              <a:t>u</a:t>
            </a:r>
            <a:r>
              <a:rPr lang="en-US" baseline="30000" dirty="0" smtClean="0">
                <a:latin typeface="+mj-lt"/>
              </a:rPr>
              <a:t>π- 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Δu</a:t>
            </a:r>
            <a:r>
              <a:rPr lang="en-US" dirty="0" smtClean="0">
                <a:latin typeface="+mj-lt"/>
              </a:rPr>
              <a:t>&gt;0</a:t>
            </a:r>
            <a:endParaRPr lang="en-US" baseline="30000" dirty="0" smtClean="0">
              <a:latin typeface="+mj-lt"/>
            </a:endParaRPr>
          </a:p>
          <a:p>
            <a:pPr lvl="1">
              <a:buFont typeface="Wingdings" charset="2"/>
              <a:buChar char="Ø"/>
            </a:pPr>
            <a:r>
              <a:rPr lang="en-US" dirty="0" err="1" smtClean="0">
                <a:latin typeface="+mj-lt"/>
              </a:rPr>
              <a:t>D</a:t>
            </a:r>
            <a:r>
              <a:rPr lang="en-US" baseline="-25000" dirty="0" err="1" smtClean="0">
                <a:latin typeface="+mj-lt"/>
              </a:rPr>
              <a:t>d</a:t>
            </a:r>
            <a:r>
              <a:rPr lang="en-US" baseline="30000" dirty="0" smtClean="0">
                <a:latin typeface="+mj-lt"/>
              </a:rPr>
              <a:t>π+ </a:t>
            </a:r>
            <a:r>
              <a:rPr lang="en-US" dirty="0" smtClean="0">
                <a:latin typeface="+mj-lt"/>
              </a:rPr>
              <a:t>&lt;</a:t>
            </a:r>
            <a:r>
              <a:rPr lang="en-US" dirty="0" err="1" smtClean="0">
                <a:latin typeface="+mj-lt"/>
              </a:rPr>
              <a:t>D</a:t>
            </a:r>
            <a:r>
              <a:rPr lang="en-US" baseline="-25000" dirty="0" err="1" smtClean="0">
                <a:latin typeface="+mj-lt"/>
              </a:rPr>
              <a:t>d</a:t>
            </a:r>
            <a:r>
              <a:rPr lang="en-US" baseline="30000" dirty="0" smtClean="0">
                <a:latin typeface="+mj-lt"/>
              </a:rPr>
              <a:t>π0 </a:t>
            </a:r>
            <a:r>
              <a:rPr lang="en-US" dirty="0" smtClean="0">
                <a:latin typeface="+mj-lt"/>
              </a:rPr>
              <a:t>&lt;</a:t>
            </a:r>
            <a:r>
              <a:rPr lang="en-US" dirty="0" err="1" smtClean="0">
                <a:latin typeface="+mj-lt"/>
              </a:rPr>
              <a:t>D</a:t>
            </a:r>
            <a:r>
              <a:rPr lang="en-US" baseline="-25000" dirty="0" err="1" smtClean="0">
                <a:latin typeface="+mj-lt"/>
              </a:rPr>
              <a:t>d</a:t>
            </a:r>
            <a:r>
              <a:rPr lang="en-US" baseline="30000" dirty="0" smtClean="0">
                <a:latin typeface="+mj-lt"/>
              </a:rPr>
              <a:t>π- 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Δd</a:t>
            </a:r>
            <a:r>
              <a:rPr lang="en-US" dirty="0" smtClean="0">
                <a:latin typeface="+mj-lt"/>
              </a:rPr>
              <a:t>&lt;0</a:t>
            </a:r>
          </a:p>
          <a:p>
            <a:pPr>
              <a:buFont typeface="Arial"/>
              <a:buNone/>
            </a:pPr>
            <a:r>
              <a:rPr lang="en-US" dirty="0" smtClean="0">
                <a:latin typeface="+mj-lt"/>
              </a:rPr>
              <a:t>		For positive </a:t>
            </a:r>
            <a:r>
              <a:rPr lang="en-US" dirty="0" err="1" smtClean="0">
                <a:latin typeface="+mj-lt"/>
              </a:rPr>
              <a:t>Δg</a:t>
            </a:r>
            <a:r>
              <a:rPr lang="en-US" dirty="0" smtClean="0">
                <a:latin typeface="+mj-lt"/>
              </a:rPr>
              <a:t> :  </a:t>
            </a:r>
          </a:p>
          <a:p>
            <a:pPr>
              <a:buFont typeface="Arial"/>
              <a:buNone/>
            </a:pPr>
            <a:r>
              <a:rPr lang="en-US" dirty="0" smtClean="0">
                <a:latin typeface="+mj-lt"/>
              </a:rPr>
              <a:t>		A</a:t>
            </a:r>
            <a:r>
              <a:rPr lang="en-US" baseline="30000" dirty="0" smtClean="0">
                <a:latin typeface="+mj-lt"/>
              </a:rPr>
              <a:t>π+</a:t>
            </a:r>
            <a:r>
              <a:rPr lang="en-US" dirty="0" smtClean="0">
                <a:latin typeface="+mj-lt"/>
              </a:rPr>
              <a:t> </a:t>
            </a:r>
            <a:r>
              <a:rPr lang="en-US" baseline="-25000" dirty="0" smtClean="0">
                <a:latin typeface="+mj-lt"/>
              </a:rPr>
              <a:t>LL</a:t>
            </a:r>
            <a:r>
              <a:rPr lang="en-US" dirty="0" smtClean="0">
                <a:latin typeface="+mj-lt"/>
              </a:rPr>
              <a:t> &gt;A</a:t>
            </a:r>
            <a:r>
              <a:rPr lang="en-US" baseline="30000" dirty="0" smtClean="0">
                <a:latin typeface="+mj-lt"/>
              </a:rPr>
              <a:t>π0</a:t>
            </a:r>
            <a:r>
              <a:rPr lang="en-US" dirty="0" smtClean="0">
                <a:latin typeface="+mj-lt"/>
              </a:rPr>
              <a:t> </a:t>
            </a:r>
            <a:r>
              <a:rPr lang="en-US" baseline="-25000" dirty="0" smtClean="0">
                <a:latin typeface="+mj-lt"/>
              </a:rPr>
              <a:t>LL</a:t>
            </a:r>
            <a:r>
              <a:rPr lang="en-US" dirty="0" smtClean="0">
                <a:latin typeface="+mj-lt"/>
              </a:rPr>
              <a:t> &gt;A</a:t>
            </a:r>
            <a:r>
              <a:rPr lang="en-US" baseline="30000" dirty="0" smtClean="0">
                <a:latin typeface="+mj-lt"/>
              </a:rPr>
              <a:t>π-</a:t>
            </a:r>
            <a:r>
              <a:rPr lang="en-US" dirty="0" smtClean="0">
                <a:latin typeface="+mj-lt"/>
              </a:rPr>
              <a:t> </a:t>
            </a:r>
            <a:r>
              <a:rPr lang="en-US" baseline="-25000" dirty="0" smtClean="0">
                <a:latin typeface="+mj-lt"/>
              </a:rPr>
              <a:t>LL</a:t>
            </a:r>
            <a:endParaRPr lang="en-US" dirty="0" smtClean="0">
              <a:latin typeface="+mj-lt"/>
            </a:endParaRPr>
          </a:p>
        </p:txBody>
      </p:sp>
      <p:pic>
        <p:nvPicPr>
          <p:cNvPr id="5" name="Picture 5" descr="preliminaryAllPionsCombinedRu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192" y="2488852"/>
            <a:ext cx="4497697" cy="3204708"/>
          </a:xfrm>
          <a:prstGeom prst="rect">
            <a:avLst/>
          </a:prstGeom>
        </p:spPr>
      </p:pic>
      <p:pic>
        <p:nvPicPr>
          <p:cNvPr id="6" name="Picture 7" descr="Picture 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20" y="2909491"/>
            <a:ext cx="4191830" cy="30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035482" y="3293908"/>
            <a:ext cx="3963339" cy="7371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32204" y="175860"/>
            <a:ext cx="4854595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Heavy Flavor Decay Electrons</a:t>
            </a:r>
            <a:endParaRPr kumimoji="1" lang="ja-JP" altLang="en-US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10" name="Picture 6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14611"/>
            <a:ext cx="2853519" cy="2146185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 rot="5400000">
            <a:off x="1447996" y="5712356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arXiv</a:t>
            </a:r>
            <a:r>
              <a:rPr lang="en-US" sz="1600" dirty="0" smtClean="0">
                <a:latin typeface="+mj-lt"/>
              </a:rPr>
              <a:t> : 0911.2146</a:t>
            </a:r>
            <a:endParaRPr lang="en-US" sz="1600" dirty="0">
              <a:latin typeface="+mj-lt"/>
            </a:endParaRPr>
          </a:p>
        </p:txBody>
      </p:sp>
      <p:pic>
        <p:nvPicPr>
          <p:cNvPr id="12" name="Picture 10" descr="Picture 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0" y="6086569"/>
            <a:ext cx="2637416" cy="490700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853718" y="3559124"/>
            <a:ext cx="297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+mj-lt"/>
              </a:rPr>
              <a:t>Subprocess</a:t>
            </a:r>
            <a:r>
              <a:rPr lang="en-US" b="1" dirty="0" smtClean="0">
                <a:latin typeface="+mj-lt"/>
              </a:rPr>
              <a:t> fraction at NLO </a:t>
            </a:r>
            <a:endParaRPr lang="en-US" b="1" dirty="0">
              <a:latin typeface="+mj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238771"/>
            <a:ext cx="3216405" cy="210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547" y="2310378"/>
            <a:ext cx="3061065" cy="123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8"/>
              <p:cNvSpPr txBox="1"/>
              <p:nvPr/>
            </p:nvSpPr>
            <p:spPr>
              <a:xfrm>
                <a:off x="737463" y="301682"/>
                <a:ext cx="1373865" cy="381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v="urn:schemas-microsoft-com:mac:vml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sz="1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𝒄</m:t>
                          </m:r>
                        </m:e>
                      </m:acc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𝒆</m:t>
                      </m:r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16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𝑿</m:t>
                      </m:r>
                    </m:oMath>
                  </m:oMathPara>
                </a14:m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63" y="301682"/>
                <a:ext cx="1373865" cy="3816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9"/>
              <p:cNvSpPr txBox="1"/>
              <p:nvPr/>
            </p:nvSpPr>
            <p:spPr>
              <a:xfrm>
                <a:off x="733464" y="2199006"/>
                <a:ext cx="271920" cy="259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v="urn:schemas-microsoft-com:mac:vml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sz="1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8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64" y="2199006"/>
                <a:ext cx="271920" cy="259237"/>
              </a:xfrm>
              <a:prstGeom prst="rect">
                <a:avLst/>
              </a:prstGeom>
              <a:blipFill rotWithShape="1">
                <a:blip r:embed="rId7"/>
                <a:stretch>
                  <a:fillRect r="-17778" b="-440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コネクタ 18"/>
          <p:cNvCxnSpPr/>
          <p:nvPr/>
        </p:nvCxnSpPr>
        <p:spPr>
          <a:xfrm flipV="1">
            <a:off x="1693333" y="683312"/>
            <a:ext cx="28223" cy="249168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2847614" y="1505361"/>
            <a:ext cx="28223" cy="172326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左矢印 2"/>
          <p:cNvSpPr/>
          <p:nvPr/>
        </p:nvSpPr>
        <p:spPr>
          <a:xfrm>
            <a:off x="1566333" y="1434806"/>
            <a:ext cx="677334" cy="255999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28372" y="2039452"/>
            <a:ext cx="15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Signal electron</a:t>
            </a:r>
            <a:endParaRPr kumimoji="1" lang="ja-JP" altLang="en-US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382433" y="1780549"/>
            <a:ext cx="3240360" cy="1630914"/>
            <a:chOff x="4932040" y="1340768"/>
            <a:chExt cx="3600400" cy="2016224"/>
          </a:xfrm>
        </p:grpSpPr>
        <p:sp>
          <p:nvSpPr>
            <p:cNvPr id="24" name="円/楕円 23"/>
            <p:cNvSpPr/>
            <p:nvPr/>
          </p:nvSpPr>
          <p:spPr>
            <a:xfrm rot="20349240">
              <a:off x="5098293" y="2781450"/>
              <a:ext cx="897519" cy="46310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292080" y="2996952"/>
              <a:ext cx="216024" cy="216024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5580112" y="2852936"/>
              <a:ext cx="216024" cy="216024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flipV="1">
              <a:off x="5868144" y="2132856"/>
              <a:ext cx="1296144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/楕円 27"/>
            <p:cNvSpPr/>
            <p:nvPr/>
          </p:nvSpPr>
          <p:spPr>
            <a:xfrm>
              <a:off x="6228184" y="2348880"/>
              <a:ext cx="432048" cy="432048"/>
            </a:xfrm>
            <a:prstGeom prst="ellipse">
              <a:avLst/>
            </a:prstGeom>
            <a:ln/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31750"/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27763" y="2349500"/>
              <a:ext cx="430212" cy="366713"/>
            </a:xfrm>
            <a:prstGeom prst="rect">
              <a:avLst/>
            </a:prstGeom>
            <a:noFill/>
          </p:spPr>
        </p:pic>
        <p:cxnSp>
          <p:nvCxnSpPr>
            <p:cNvPr id="30" name="直線矢印コネクタ 29"/>
            <p:cNvCxnSpPr/>
            <p:nvPr/>
          </p:nvCxnSpPr>
          <p:spPr>
            <a:xfrm flipV="1">
              <a:off x="7236296" y="1628800"/>
              <a:ext cx="1296144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>
              <a:off x="7236296" y="2204864"/>
              <a:ext cx="936104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 rot="5400000" flipH="1" flipV="1">
              <a:off x="6984268" y="1520788"/>
              <a:ext cx="72008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円/楕円 32"/>
            <p:cNvSpPr/>
            <p:nvPr/>
          </p:nvSpPr>
          <p:spPr>
            <a:xfrm>
              <a:off x="7203638" y="1556792"/>
              <a:ext cx="288032" cy="28803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  <a:effectLst>
              <a:glow rad="63500">
                <a:schemeClr val="accent2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34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4388" y="1484313"/>
              <a:ext cx="430212" cy="366712"/>
            </a:xfrm>
            <a:prstGeom prst="rect">
              <a:avLst/>
            </a:prstGeom>
            <a:noFill/>
          </p:spPr>
        </p:pic>
        <p:sp>
          <p:nvSpPr>
            <p:cNvPr id="35" name="円/楕円 34"/>
            <p:cNvSpPr/>
            <p:nvPr/>
          </p:nvSpPr>
          <p:spPr>
            <a:xfrm>
              <a:off x="7812360" y="1628800"/>
              <a:ext cx="432048" cy="432048"/>
            </a:xfrm>
            <a:prstGeom prst="ellipse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896225" y="1639888"/>
              <a:ext cx="336550" cy="390525"/>
            </a:xfrm>
            <a:prstGeom prst="rect">
              <a:avLst/>
            </a:prstGeom>
            <a:noFill/>
          </p:spPr>
        </p:pic>
        <p:sp>
          <p:nvSpPr>
            <p:cNvPr id="37" name="円/楕円 36"/>
            <p:cNvSpPr/>
            <p:nvPr/>
          </p:nvSpPr>
          <p:spPr>
            <a:xfrm>
              <a:off x="7596336" y="2276872"/>
              <a:ext cx="144016" cy="14401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  <a:effectLst>
              <a:glow rad="63500">
                <a:schemeClr val="accent2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38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535863" y="2108200"/>
              <a:ext cx="312737" cy="439738"/>
            </a:xfrm>
            <a:prstGeom prst="rect">
              <a:avLst/>
            </a:prstGeom>
            <a:noFill/>
          </p:spPr>
        </p:pic>
        <p:cxnSp>
          <p:nvCxnSpPr>
            <p:cNvPr id="39" name="直線矢印コネクタ 38"/>
            <p:cNvCxnSpPr/>
            <p:nvPr/>
          </p:nvCxnSpPr>
          <p:spPr>
            <a:xfrm rot="10800000" flipV="1">
              <a:off x="4932040" y="3212976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580063" y="2852738"/>
              <a:ext cx="215900" cy="268287"/>
            </a:xfrm>
            <a:prstGeom prst="rect">
              <a:avLst/>
            </a:prstGeom>
            <a:noFill/>
          </p:spPr>
        </p:pic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80025" y="2973388"/>
              <a:ext cx="241300" cy="317500"/>
            </a:xfrm>
            <a:prstGeom prst="rect">
              <a:avLst/>
            </a:prstGeom>
            <a:noFill/>
          </p:spPr>
        </p:pic>
        <p:sp>
          <p:nvSpPr>
            <p:cNvPr id="42" name="円/楕円 41"/>
            <p:cNvSpPr/>
            <p:nvPr/>
          </p:nvSpPr>
          <p:spPr>
            <a:xfrm>
              <a:off x="7740352" y="1556792"/>
              <a:ext cx="576064" cy="57606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407337" y="4078273"/>
            <a:ext cx="4101881" cy="2702378"/>
            <a:chOff x="4407337" y="3974897"/>
            <a:chExt cx="4101881" cy="2702378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 b="49092"/>
            <a:stretch>
              <a:fillRect/>
            </a:stretch>
          </p:blipFill>
          <p:spPr bwMode="auto">
            <a:xfrm>
              <a:off x="4407337" y="3974897"/>
              <a:ext cx="4101881" cy="2702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角丸四角形 44"/>
            <p:cNvSpPr/>
            <p:nvPr/>
          </p:nvSpPr>
          <p:spPr>
            <a:xfrm>
              <a:off x="6060946" y="5870419"/>
              <a:ext cx="648072" cy="288032"/>
            </a:xfrm>
            <a:prstGeom prst="roundRect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40000"/>
                  </a:schemeClr>
                </a:gs>
                <a:gs pos="35000">
                  <a:schemeClr val="accent6">
                    <a:tint val="37000"/>
                    <a:satMod val="300000"/>
                    <a:alpha val="40000"/>
                  </a:schemeClr>
                </a:gs>
                <a:gs pos="100000">
                  <a:schemeClr val="accent6">
                    <a:tint val="15000"/>
                    <a:satMod val="350000"/>
                    <a:alpha val="4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HBD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 rot="5400000" flipH="1" flipV="1">
              <a:off x="6243231" y="5725609"/>
              <a:ext cx="2880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フリーフォーム 46"/>
            <p:cNvSpPr/>
            <p:nvPr/>
          </p:nvSpPr>
          <p:spPr>
            <a:xfrm>
              <a:off x="6395605" y="4878607"/>
              <a:ext cx="1214203" cy="584616"/>
            </a:xfrm>
            <a:custGeom>
              <a:avLst/>
              <a:gdLst>
                <a:gd name="connsiteX0" fmla="*/ 0 w 1214203"/>
                <a:gd name="connsiteY0" fmla="*/ 584616 h 584616"/>
                <a:gd name="connsiteX1" fmla="*/ 187377 w 1214203"/>
                <a:gd name="connsiteY1" fmla="*/ 359764 h 584616"/>
                <a:gd name="connsiteX2" fmla="*/ 427219 w 1214203"/>
                <a:gd name="connsiteY2" fmla="*/ 254833 h 584616"/>
                <a:gd name="connsiteX3" fmla="*/ 1214203 w 1214203"/>
                <a:gd name="connsiteY3" fmla="*/ 0 h 58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203" h="584616">
                  <a:moveTo>
                    <a:pt x="0" y="584616"/>
                  </a:moveTo>
                  <a:cubicBezTo>
                    <a:pt x="58087" y="499672"/>
                    <a:pt x="116174" y="414728"/>
                    <a:pt x="187377" y="359764"/>
                  </a:cubicBezTo>
                  <a:cubicBezTo>
                    <a:pt x="258580" y="304800"/>
                    <a:pt x="256081" y="314794"/>
                    <a:pt x="427219" y="254833"/>
                  </a:cubicBezTo>
                  <a:cubicBezTo>
                    <a:pt x="598357" y="194872"/>
                    <a:pt x="906280" y="97436"/>
                    <a:pt x="1214203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e</a:t>
              </a:r>
              <a:endParaRPr kumimoji="1" lang="ja-JP" altLang="en-US" dirty="0"/>
            </a:p>
          </p:txBody>
        </p:sp>
      </p:grp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59964" y="3611744"/>
            <a:ext cx="3713111" cy="390552"/>
          </a:xfrm>
          <a:prstGeom prst="rect">
            <a:avLst/>
          </a:prstGeom>
          <a:noFill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6611" y="3271947"/>
            <a:ext cx="1692868" cy="390552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7216611" y="3057240"/>
            <a:ext cx="1384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backgrounds</a:t>
            </a:r>
            <a:endParaRPr kumimoji="1" lang="ja-JP" altLang="en-US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3971643" y="1306842"/>
            <a:ext cx="1899425" cy="1105243"/>
            <a:chOff x="4015941" y="1410218"/>
            <a:chExt cx="1899425" cy="110524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15941" y="1631733"/>
              <a:ext cx="1899425" cy="883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8" name="テキスト ボックス 7"/>
            <p:cNvSpPr txBox="1"/>
            <p:nvPr/>
          </p:nvSpPr>
          <p:spPr>
            <a:xfrm>
              <a:off x="4191394" y="1410218"/>
              <a:ext cx="7213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signal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64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3777"/>
          </a:xfrm>
        </p:spPr>
        <p:txBody>
          <a:bodyPr/>
          <a:lstStyle/>
          <a:p>
            <a:r>
              <a:rPr kumimoji="1" lang="en-US" altLang="ja-JP" dirty="0" smtClean="0"/>
              <a:t>Heavy Flavor Measurements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625" y="1033777"/>
            <a:ext cx="4915562" cy="55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 descr="19 - Loading FVTX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</a:blip>
          <a:srcRect l="16251" t="6670" r="17500" b="16634"/>
          <a:stretch>
            <a:fillRect/>
          </a:stretch>
        </p:blipFill>
        <p:spPr bwMode="auto">
          <a:xfrm>
            <a:off x="5168187" y="2613541"/>
            <a:ext cx="3594498" cy="3581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611176" y="6247329"/>
            <a:ext cx="233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Silicon Vertex Detector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68187" y="1033777"/>
            <a:ext cx="3780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lang="en-US" altLang="ja-JP" dirty="0" smtClean="0"/>
              <a:t>Contaminated many background processes -&gt; (Estimated by Simulation)</a:t>
            </a:r>
          </a:p>
          <a:p>
            <a:pPr marL="285750" indent="-285750">
              <a:buFont typeface="Wingdings" charset="2"/>
              <a:buChar char="p"/>
            </a:pPr>
            <a:r>
              <a:rPr lang="en-US" altLang="ja-JP" dirty="0"/>
              <a:t>Silicon Vertex for Heavy Flavor </a:t>
            </a:r>
            <a:r>
              <a:rPr lang="en-US" altLang="ja-JP" dirty="0" smtClean="0"/>
              <a:t>Separation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773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7147" r="-7147"/>
          <a:stretch>
            <a:fillRect/>
          </a:stretch>
        </p:blipFill>
        <p:spPr>
          <a:xfrm>
            <a:off x="-647915" y="611506"/>
            <a:ext cx="10445903" cy="574484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48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6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Quark Polarization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3" y="1491482"/>
            <a:ext cx="4104612" cy="311621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043" y="1124935"/>
            <a:ext cx="4577537" cy="336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679247" y="453504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fraction x</a:t>
            </a:r>
            <a:endParaRPr kumimoji="1" lang="ja-JP" altLang="en-US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151762"/>
              </p:ext>
            </p:extLst>
          </p:nvPr>
        </p:nvGraphicFramePr>
        <p:xfrm>
          <a:off x="457200" y="5325333"/>
          <a:ext cx="4435475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" name="Equation" r:id="rId5" imgW="2209680" imgH="660240" progId="Equation.3">
                  <p:embed/>
                </p:oleObj>
              </mc:Choice>
              <mc:Fallback>
                <p:oleObj name="Equation" r:id="rId5" imgW="2209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25333"/>
                        <a:ext cx="4435475" cy="132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図形グループ 13"/>
          <p:cNvGrpSpPr/>
          <p:nvPr/>
        </p:nvGrpSpPr>
        <p:grpSpPr>
          <a:xfrm>
            <a:off x="4892675" y="4764016"/>
            <a:ext cx="4040905" cy="2001763"/>
            <a:chOff x="4892675" y="4719712"/>
            <a:chExt cx="4040905" cy="2001763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675" y="4719712"/>
              <a:ext cx="927801" cy="2001763"/>
            </a:xfrm>
            <a:prstGeom prst="rect">
              <a:avLst/>
            </a:prstGeom>
          </p:spPr>
        </p:pic>
        <p:sp>
          <p:nvSpPr>
            <p:cNvPr id="12" name="雲形吹き出し 11"/>
            <p:cNvSpPr/>
            <p:nvPr/>
          </p:nvSpPr>
          <p:spPr>
            <a:xfrm>
              <a:off x="6009864" y="5508552"/>
              <a:ext cx="2923716" cy="1142344"/>
            </a:xfrm>
            <a:prstGeom prst="cloudCallout">
              <a:avLst>
                <a:gd name="adj1" fmla="val -55584"/>
                <a:gd name="adj2" fmla="val -5199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Where is the rest of proton spin?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0813" y="4350380"/>
            <a:ext cx="3509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fraction x (</a:t>
            </a:r>
            <a:r>
              <a:rPr kumimoji="1" lang="en-US" altLang="ja-JP" dirty="0" err="1" smtClean="0"/>
              <a:t>Bjorken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x</a:t>
            </a:r>
            <a:r>
              <a:rPr kumimoji="1" lang="en-US" altLang="ja-JP" baseline="-25000" dirty="0" err="1" smtClean="0"/>
              <a:t>BJ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42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Longitudinal Analysis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80458"/>
              </p:ext>
            </p:extLst>
          </p:nvPr>
        </p:nvGraphicFramePr>
        <p:xfrm>
          <a:off x="0" y="534770"/>
          <a:ext cx="8915401" cy="619364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514601"/>
                <a:gridCol w="1175381"/>
                <a:gridCol w="1006750"/>
                <a:gridCol w="1068703"/>
                <a:gridCol w="1703731"/>
                <a:gridCol w="1446235"/>
              </a:tblGrid>
              <a:tr h="6067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longitudinal</a:t>
                      </a:r>
                      <a:endParaRPr lang="en-US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Run 9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Run 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Run 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Run13</a:t>
                      </a:r>
                      <a:endParaRPr lang="en-US" sz="18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 </a:t>
                      </a:r>
                      <a:r>
                        <a:rPr lang="en-US" sz="1800" dirty="0" err="1" smtClean="0"/>
                        <a:t>GeV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500 </a:t>
                      </a:r>
                      <a:r>
                        <a:rPr lang="en-US" sz="1800" dirty="0" err="1" smtClean="0"/>
                        <a:t>GeV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500 </a:t>
                      </a:r>
                      <a:r>
                        <a:rPr lang="en-US" sz="1800" dirty="0" err="1" smtClean="0"/>
                        <a:t>GeV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500GeV</a:t>
                      </a:r>
                      <a:endParaRPr lang="en-US" sz="18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0</a:t>
                      </a:r>
                      <a:r>
                        <a:rPr lang="en-US" sz="1800" baseline="0" dirty="0" smtClean="0">
                          <a:sym typeface="Symbol"/>
                        </a:rPr>
                        <a:t>/</a:t>
                      </a:r>
                      <a:r>
                        <a:rPr lang="en-US" sz="1800" dirty="0" smtClean="0">
                          <a:sym typeface="Symbol"/>
                        </a:rPr>
                        <a:t>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Andrew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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sym typeface="Symbol"/>
                        </a:rPr>
                        <a:t></a:t>
                      </a:r>
                      <a:endParaRPr lang="en-US" altLang="ja-JP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+</a:t>
                      </a:r>
                      <a:r>
                        <a:rPr lang="en-US" sz="1800" dirty="0" smtClean="0">
                          <a:sym typeface="Symbol"/>
                        </a:rPr>
                        <a:t>/</a:t>
                      </a:r>
                      <a:r>
                        <a:rPr lang="en-US" sz="1800" baseline="30000" dirty="0" smtClean="0">
                          <a:sym typeface="Symbol"/>
                        </a:rPr>
                        <a:t>-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Symbol"/>
                        </a:rPr>
                        <a:t>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</a:t>
                      </a:r>
                      <a:r>
                        <a:rPr lang="en-US" sz="1800" baseline="30000" dirty="0" smtClean="0"/>
                        <a:t>+</a:t>
                      </a:r>
                      <a:r>
                        <a:rPr lang="en-US" sz="1800" dirty="0" smtClean="0"/>
                        <a:t>/h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baseline="0" dirty="0" smtClean="0"/>
                        <a:t>/jet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()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0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0 </a:t>
                      </a:r>
                      <a:r>
                        <a:rPr lang="en-US" sz="1800" dirty="0" smtClean="0"/>
                        <a:t>central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ym typeface="Symbol"/>
                        </a:rPr>
                        <a:t>Kimiaki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0</a:t>
                      </a:r>
                      <a:r>
                        <a:rPr lang="en-US" sz="1800" baseline="0" dirty="0" smtClean="0">
                          <a:sym typeface="Symbol"/>
                        </a:rPr>
                        <a:t>-h</a:t>
                      </a:r>
                      <a:r>
                        <a:rPr lang="en-US" sz="1800" baseline="30000" dirty="0" smtClean="0">
                          <a:sym typeface="Symbol"/>
                        </a:rPr>
                        <a:t>±</a:t>
                      </a:r>
                      <a:r>
                        <a:rPr lang="en-US" sz="1800" baseline="0" dirty="0" smtClean="0">
                          <a:sym typeface="Symbol"/>
                        </a:rPr>
                        <a:t> central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h-h forward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Symbol"/>
                        </a:rPr>
                        <a:t></a:t>
                      </a:r>
                      <a:r>
                        <a:rPr lang="en-US" sz="1800" baseline="30000" dirty="0" smtClean="0">
                          <a:sym typeface="Symbol"/>
                        </a:rPr>
                        <a:t>0</a:t>
                      </a:r>
                      <a:r>
                        <a:rPr lang="en-US" sz="1800" baseline="0" dirty="0" smtClean="0">
                          <a:sym typeface="Symbol"/>
                        </a:rPr>
                        <a:t>/cluster forward</a:t>
                      </a:r>
                      <a:endParaRPr lang="en-US" sz="18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Symbol"/>
                        </a:rPr>
                        <a:t>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ym typeface="Symbol"/>
                        </a:rPr>
                        <a:t>Scott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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e/  (heavy</a:t>
                      </a:r>
                      <a:r>
                        <a:rPr lang="en-US" sz="1800" baseline="0" dirty="0" smtClean="0">
                          <a:sym typeface="Symbol"/>
                        </a:rPr>
                        <a:t> flavor)</a:t>
                      </a:r>
                      <a:endParaRPr lang="en-US" sz="1800" dirty="0" smtClean="0"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ym typeface="Symbol"/>
                        </a:rPr>
                        <a:t>Katsuro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Symbol"/>
                        </a:rPr>
                        <a:t>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65760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J/  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Xiaorong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Aaron</a:t>
                      </a:r>
                      <a:r>
                        <a:rPr lang="en-US" sz="1800" dirty="0" err="1" smtClean="0"/>
                        <a:t>,Imran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ym typeface="Symbol"/>
                        </a:rPr>
                        <a:t>We</a:t>
                      </a:r>
                      <a:endParaRPr lang="en-US" sz="1800" dirty="0" smtClean="0"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Kenichi</a:t>
                      </a:r>
                      <a:endParaRPr lang="en-US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Mikhail, </a:t>
                      </a:r>
                      <a:r>
                        <a:rPr lang="en-US" sz="1800" dirty="0" err="1" smtClean="0"/>
                        <a:t>Ciprian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Sadeela</a:t>
                      </a:r>
                      <a:r>
                        <a:rPr lang="ja-JP" altLang="en-US" sz="1200" dirty="0" smtClean="0"/>
                        <a:t>（</a:t>
                      </a:r>
                      <a:r>
                        <a:rPr lang="en-US" altLang="ja-JP" sz="1200" dirty="0" err="1" smtClean="0"/>
                        <a:t>Umass</a:t>
                      </a:r>
                      <a:r>
                        <a:rPr lang="en-US" altLang="ja-JP" sz="1200" dirty="0" smtClean="0"/>
                        <a:t>), </a:t>
                      </a:r>
                      <a:r>
                        <a:rPr lang="en-US" altLang="ja-JP" sz="1200" dirty="0" err="1" smtClean="0"/>
                        <a:t>Inseok</a:t>
                      </a:r>
                      <a:r>
                        <a:rPr lang="en-US" altLang="ja-JP" sz="1200" dirty="0" smtClean="0"/>
                        <a:t> (SNU)</a:t>
                      </a:r>
                    </a:p>
                  </a:txBody>
                  <a:tcPr/>
                </a:tc>
              </a:tr>
              <a:tr h="3892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W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Hide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Sanghwa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sym typeface="Symbol"/>
                        </a:rPr>
                        <a:t>, Chong</a:t>
                      </a:r>
                      <a:r>
                        <a:rPr lang="ja-JP" altLang="en-US" sz="1600" dirty="0" smtClean="0">
                          <a:solidFill>
                            <a:schemeClr val="tx1"/>
                          </a:solidFill>
                          <a:sym typeface="Symbol"/>
                        </a:rPr>
                        <a:t>、</a:t>
                      </a: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</a:rPr>
                        <a:t>Abraham(NMSU)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Daniel(UIUC),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Hari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(GSU),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Mike(UCR)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72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Many Attractive and Interesting Research Going on in PHENIX Spin Program.</a:t>
            </a:r>
          </a:p>
          <a:p>
            <a:r>
              <a:rPr lang="en-US" altLang="ja-JP" dirty="0" smtClean="0"/>
              <a:t>You Are More Than Welcome to Join!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99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Heavy Quark Measurement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9B75-5F49-471B-B25D-5A742F70438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7" name="Picture 4" descr="hq_measur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835258"/>
            <a:ext cx="6912768" cy="42614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611560" y="2276872"/>
            <a:ext cx="172819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520" y="953433"/>
            <a:ext cx="4810804" cy="132343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Direct Method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2000" dirty="0" smtClean="0"/>
              <a:t>Reconstruct the parent meson from their</a:t>
            </a:r>
            <a:endParaRPr lang="en-US" altLang="ja-JP" sz="2000" dirty="0"/>
          </a:p>
          <a:p>
            <a:r>
              <a:rPr lang="en-US" altLang="ja-JP" sz="2000" dirty="0" smtClean="0"/>
              <a:t>  daughter particles.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2000" dirty="0" smtClean="0"/>
              <a:t>Hard to reconstruct in high multiplicity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55977" y="4077072"/>
            <a:ext cx="4536504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Ind</a:t>
            </a:r>
            <a:r>
              <a:rPr kumimoji="1" lang="en-US" altLang="ja-JP" sz="2000" dirty="0" smtClean="0"/>
              <a:t>irect Method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2000" dirty="0" smtClean="0"/>
              <a:t>Measure leptons(electrons) from semi-</a:t>
            </a:r>
            <a:r>
              <a:rPr lang="en-US" altLang="ja-JP" sz="2000" dirty="0" err="1" smtClean="0"/>
              <a:t>leptonic</a:t>
            </a:r>
            <a:r>
              <a:rPr lang="en-US" altLang="ja-JP" sz="2000" dirty="0" smtClean="0"/>
              <a:t> decays of D/B.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2000" dirty="0" smtClean="0"/>
              <a:t>Standard method in PHENIX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475656" y="2276872"/>
            <a:ext cx="0" cy="689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7236296" y="2528900"/>
            <a:ext cx="0" cy="15481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76052" y="5445224"/>
            <a:ext cx="7496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VTX can improve both </a:t>
            </a:r>
            <a:r>
              <a:rPr lang="en-US" altLang="ja-JP" sz="2800" dirty="0" smtClean="0"/>
              <a:t>Indirect and Direct method </a:t>
            </a:r>
          </a:p>
          <a:p>
            <a:r>
              <a:rPr lang="en-US" altLang="ja-JP" sz="2800" dirty="0" smtClean="0"/>
              <a:t>by DCA measurement</a:t>
            </a:r>
            <a:r>
              <a:rPr kumimoji="1" lang="en-US" altLang="ja-JP" sz="2800" dirty="0" smtClean="0"/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4786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Distance of Closest Approach (DCA)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9B75-5F49-471B-B25D-5A742F704387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485869" y="3140968"/>
            <a:ext cx="461076" cy="164780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2926301" y="1556792"/>
            <a:ext cx="2365779" cy="157075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2946945" y="1900064"/>
            <a:ext cx="216024" cy="118394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2366689" y="2116088"/>
            <a:ext cx="516632" cy="1024864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070045" y="1681644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</a:t>
            </a:r>
            <a:endParaRPr kumimoji="1" lang="ja-JP" altLang="en-US" sz="28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01893" y="1916832"/>
            <a:ext cx="46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ym typeface="Symbol"/>
              </a:rPr>
              <a:t></a:t>
            </a:r>
            <a:endParaRPr kumimoji="1" lang="ja-JP" altLang="en-US" sz="28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909805" y="2116088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ym typeface="Symbol"/>
              </a:rPr>
              <a:t>K</a:t>
            </a:r>
            <a:endParaRPr kumimoji="1" lang="ja-JP" altLang="en-US" sz="2800" dirty="0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1803889" y="3824387"/>
            <a:ext cx="663280" cy="972765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100"/>
          <p:cNvGrpSpPr/>
          <p:nvPr/>
        </p:nvGrpSpPr>
        <p:grpSpPr>
          <a:xfrm>
            <a:off x="1903464" y="3740566"/>
            <a:ext cx="152738" cy="231164"/>
            <a:chOff x="2126446" y="3842000"/>
            <a:chExt cx="152738" cy="231164"/>
          </a:xfrm>
        </p:grpSpPr>
        <p:cxnSp>
          <p:nvCxnSpPr>
            <p:cNvPr id="42" name="直線矢印コネクタ 41"/>
            <p:cNvCxnSpPr/>
            <p:nvPr/>
          </p:nvCxnSpPr>
          <p:spPr>
            <a:xfrm flipH="1" flipV="1">
              <a:off x="2193355" y="3842000"/>
              <a:ext cx="85829" cy="131982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rot="16379701" flipH="1" flipV="1">
              <a:off x="2148640" y="3942958"/>
              <a:ext cx="108012" cy="152400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/>
          <p:cNvSpPr txBox="1"/>
          <p:nvPr/>
        </p:nvSpPr>
        <p:spPr>
          <a:xfrm>
            <a:off x="3018953" y="325892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D</a:t>
            </a:r>
            <a:endParaRPr kumimoji="1" lang="ja-JP" altLang="en-US" sz="2800" dirty="0"/>
          </a:p>
        </p:txBody>
      </p:sp>
      <p:sp>
        <p:nvSpPr>
          <p:cNvPr id="77" name="左中かっこ 76"/>
          <p:cNvSpPr/>
          <p:nvPr/>
        </p:nvSpPr>
        <p:spPr>
          <a:xfrm rot="19611053">
            <a:off x="1744444" y="3931086"/>
            <a:ext cx="310620" cy="1067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973701" y="4221088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DCA</a:t>
            </a:r>
            <a:endParaRPr kumimoji="1" lang="ja-JP" altLang="en-US" sz="2800" dirty="0"/>
          </a:p>
        </p:txBody>
      </p:sp>
      <p:sp>
        <p:nvSpPr>
          <p:cNvPr id="86" name="正方形/長方形 85"/>
          <p:cNvSpPr/>
          <p:nvPr/>
        </p:nvSpPr>
        <p:spPr>
          <a:xfrm>
            <a:off x="5292080" y="1052736"/>
            <a:ext cx="38375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ea typeface="ＭＳ Ｐゴシック" charset="-128"/>
              </a:rPr>
              <a:t>Collision happens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ea typeface="ＭＳ Ｐゴシック" charset="-128"/>
              </a:rPr>
              <a:t>D meson is emitted from the event vertex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ea typeface="ＭＳ Ｐゴシック" charset="-128"/>
              </a:rPr>
              <a:t>This D meson will decays in flight. Decay products are scattered at secondary vertex.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ea typeface="ＭＳ Ｐゴシック" charset="-128"/>
              </a:rPr>
              <a:t>Electron is measured by VTX. The track is reconstructed.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ea typeface="ＭＳ Ｐゴシック" charset="-128"/>
              </a:rPr>
              <a:t>DCA = Distance </a:t>
            </a:r>
            <a:r>
              <a:rPr lang="en-US" altLang="ja-JP" sz="2400" dirty="0">
                <a:ea typeface="ＭＳ Ｐゴシック" charset="-128"/>
              </a:rPr>
              <a:t>of </a:t>
            </a:r>
            <a:r>
              <a:rPr lang="en-US" altLang="ja-JP" sz="2400" dirty="0" smtClean="0">
                <a:ea typeface="ＭＳ Ｐゴシック" charset="-128"/>
              </a:rPr>
              <a:t>Closest Approach of </a:t>
            </a:r>
            <a:r>
              <a:rPr lang="en-US" altLang="ja-JP" sz="2400" dirty="0">
                <a:ea typeface="ＭＳ Ｐゴシック" charset="-128"/>
              </a:rPr>
              <a:t>a reconstructed track </a:t>
            </a:r>
            <a:r>
              <a:rPr lang="en-US" altLang="ja-JP" sz="2400" dirty="0" smtClean="0">
                <a:ea typeface="ＭＳ Ｐゴシック" charset="-128"/>
              </a:rPr>
              <a:t>to the event vertex</a:t>
            </a:r>
            <a:endParaRPr lang="en-US" altLang="ja-JP" sz="2400" dirty="0">
              <a:ea typeface="ＭＳ Ｐゴシック" charset="-128"/>
            </a:endParaRPr>
          </a:p>
        </p:txBody>
      </p:sp>
      <p:grpSp>
        <p:nvGrpSpPr>
          <p:cNvPr id="7" name="グループ化 14"/>
          <p:cNvGrpSpPr/>
          <p:nvPr/>
        </p:nvGrpSpPr>
        <p:grpSpPr>
          <a:xfrm>
            <a:off x="-36512" y="4437112"/>
            <a:ext cx="5258685" cy="1674187"/>
            <a:chOff x="-36512" y="4437112"/>
            <a:chExt cx="5258685" cy="1674187"/>
          </a:xfrm>
        </p:grpSpPr>
        <p:sp>
          <p:nvSpPr>
            <p:cNvPr id="10" name="爆発 1 9"/>
            <p:cNvSpPr/>
            <p:nvPr/>
          </p:nvSpPr>
          <p:spPr>
            <a:xfrm>
              <a:off x="2125829" y="4437112"/>
              <a:ext cx="720080" cy="792088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2485869" y="4797152"/>
              <a:ext cx="2736304" cy="0"/>
            </a:xfrm>
            <a:prstGeom prst="straightConnector1">
              <a:avLst/>
            </a:prstGeom>
            <a:ln>
              <a:headEnd type="arrow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-36512" y="4797152"/>
              <a:ext cx="1010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beam</a:t>
              </a:r>
              <a:endParaRPr kumimoji="1" lang="ja-JP" altLang="en-US" sz="2800" dirty="0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4142053" y="4797152"/>
              <a:ext cx="1010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beam</a:t>
              </a:r>
              <a:endParaRPr kumimoji="1" lang="ja-JP" altLang="en-US" sz="2800" dirty="0"/>
            </a:p>
          </p:txBody>
        </p:sp>
        <p:cxnSp>
          <p:nvCxnSpPr>
            <p:cNvPr id="82" name="直線矢印コネクタ 81"/>
            <p:cNvCxnSpPr/>
            <p:nvPr/>
          </p:nvCxnSpPr>
          <p:spPr>
            <a:xfrm flipV="1">
              <a:off x="326679" y="4797152"/>
              <a:ext cx="2159190" cy="25972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右矢印 83"/>
            <p:cNvSpPr/>
            <p:nvPr/>
          </p:nvSpPr>
          <p:spPr>
            <a:xfrm>
              <a:off x="109605" y="4725144"/>
              <a:ext cx="2357564" cy="19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右矢印 84"/>
            <p:cNvSpPr/>
            <p:nvPr/>
          </p:nvSpPr>
          <p:spPr>
            <a:xfrm rot="10800000">
              <a:off x="2485870" y="4724131"/>
              <a:ext cx="2681092" cy="197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870146" y="5157192"/>
              <a:ext cx="111767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Event</a:t>
              </a:r>
            </a:p>
            <a:p>
              <a:r>
                <a:rPr kumimoji="1" lang="en-US" altLang="ja-JP" sz="2800" dirty="0" smtClean="0"/>
                <a:t>Vertex</a:t>
              </a:r>
              <a:endParaRPr kumimoji="1" lang="ja-JP" altLang="en-US" sz="2800" dirty="0"/>
            </a:p>
          </p:txBody>
        </p:sp>
      </p:grpSp>
      <p:sp>
        <p:nvSpPr>
          <p:cNvPr id="103" name="円/楕円 102"/>
          <p:cNvSpPr>
            <a:spLocks noChangeAspect="1"/>
          </p:cNvSpPr>
          <p:nvPr/>
        </p:nvSpPr>
        <p:spPr>
          <a:xfrm>
            <a:off x="2845909" y="3068984"/>
            <a:ext cx="216024" cy="216000"/>
          </a:xfrm>
          <a:prstGeom prst="ellipse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290133" y="2646881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Secondary </a:t>
            </a:r>
          </a:p>
          <a:p>
            <a:r>
              <a:rPr lang="en-US" altLang="ja-JP" sz="2000" dirty="0" smtClean="0"/>
              <a:t>Vertex</a:t>
            </a:r>
            <a:endParaRPr kumimoji="1" lang="ja-JP" altLang="en-US" sz="2000" dirty="0"/>
          </a:p>
        </p:txBody>
      </p:sp>
      <p:cxnSp>
        <p:nvCxnSpPr>
          <p:cNvPr id="105" name="直線矢印コネクタ 104"/>
          <p:cNvCxnSpPr>
            <a:stCxn id="104" idx="3"/>
          </p:cNvCxnSpPr>
          <p:nvPr/>
        </p:nvCxnSpPr>
        <p:spPr>
          <a:xfrm>
            <a:off x="1658285" y="3000824"/>
            <a:ext cx="966720" cy="126722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1333742" y="1681644"/>
            <a:ext cx="3833220" cy="2467436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3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52" grpId="0"/>
      <p:bldP spid="77" grpId="0" animBg="1"/>
      <p:bldP spid="78" grpId="0"/>
      <p:bldP spid="103" grpId="0" animBg="1"/>
      <p:bldP spid="10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4016" y="-13394"/>
            <a:ext cx="9396536" cy="70609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DCA : Flight </a:t>
            </a:r>
            <a:r>
              <a:rPr lang="en-US" altLang="ja-JP" sz="3200" dirty="0" smtClean="0"/>
              <a:t>path length of Signal and </a:t>
            </a:r>
            <a:r>
              <a:rPr kumimoji="1" lang="en-US" altLang="ja-JP" sz="3200" dirty="0" smtClean="0"/>
              <a:t>Background</a:t>
            </a:r>
            <a:endParaRPr kumimoji="1" lang="ja-JP" altLang="en-US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9B75-5F49-471B-B25D-5A742F704387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6" name="Picture 6" descr="Fig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70" y="624861"/>
            <a:ext cx="4334218" cy="590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59926" y="764704"/>
            <a:ext cx="3600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ym typeface="Symbol"/>
              </a:rPr>
              <a:t>Back Ground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0     c</a:t>
            </a:r>
            <a:r>
              <a:rPr lang="en-US" altLang="ja-JP" sz="2000" dirty="0">
                <a:sym typeface="Symbol"/>
              </a:rPr>
              <a:t> </a:t>
            </a:r>
            <a:r>
              <a:rPr lang="en-US" altLang="ja-JP" sz="2000" dirty="0" smtClean="0"/>
              <a:t>= </a:t>
            </a:r>
            <a:r>
              <a:rPr lang="en-US" altLang="ja-JP" sz="2000" dirty="0"/>
              <a:t>25.1 </a:t>
            </a:r>
            <a:r>
              <a:rPr lang="en-US" altLang="ja-JP" sz="2000" dirty="0" smtClean="0"/>
              <a:t>nm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 </a:t>
            </a:r>
            <a:r>
              <a:rPr lang="en-US" altLang="ja-JP" sz="2000" dirty="0" smtClean="0"/>
              <a:t>for Γ </a:t>
            </a:r>
            <a:r>
              <a:rPr lang="en-US" altLang="ja-JP" sz="2000" dirty="0"/>
              <a:t>= 1.30 ± 0.07 </a:t>
            </a:r>
            <a:r>
              <a:rPr lang="en-US" altLang="ja-JP" sz="2000" dirty="0" err="1" smtClean="0"/>
              <a:t>keV</a:t>
            </a:r>
            <a:endParaRPr lang="en-US" altLang="ja-JP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 for </a:t>
            </a:r>
            <a:r>
              <a:rPr lang="pt-BR" altLang="ja-JP" sz="2000" dirty="0" smtClean="0">
                <a:sym typeface="Symbol"/>
              </a:rPr>
              <a:t>Γ </a:t>
            </a:r>
            <a:r>
              <a:rPr lang="pt-BR" altLang="ja-JP" sz="2000" dirty="0">
                <a:sym typeface="Symbol"/>
              </a:rPr>
              <a:t>= 8.49 ± 0.08 MeV</a:t>
            </a:r>
            <a:endParaRPr lang="en-US" altLang="ja-JP" sz="2000" dirty="0" smtClean="0"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 for </a:t>
            </a:r>
            <a:r>
              <a:rPr lang="el-GR" altLang="ja-JP" sz="2000" dirty="0" smtClean="0">
                <a:sym typeface="Symbol"/>
              </a:rPr>
              <a:t>Γ </a:t>
            </a:r>
            <a:r>
              <a:rPr lang="el-GR" altLang="ja-JP" sz="2000" dirty="0">
                <a:sym typeface="Symbol"/>
              </a:rPr>
              <a:t>= 149.1 ± 0.8 </a:t>
            </a:r>
            <a:r>
              <a:rPr lang="en-US" altLang="ja-JP" sz="2000" dirty="0" smtClean="0">
                <a:sym typeface="Symbol"/>
              </a:rPr>
              <a:t>MeV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 for</a:t>
            </a:r>
            <a:r>
              <a:rPr lang="pt-BR" altLang="ja-JP" sz="2000" dirty="0" smtClean="0">
                <a:sym typeface="Symbol"/>
              </a:rPr>
              <a:t> </a:t>
            </a:r>
            <a:r>
              <a:rPr lang="pt-BR" altLang="ja-JP" sz="2000" dirty="0">
                <a:sym typeface="Symbol"/>
              </a:rPr>
              <a:t>Γ = 4.26 ± 0.04 MeV</a:t>
            </a:r>
            <a:endParaRPr lang="en-US" altLang="ja-JP" sz="2000" dirty="0" smtClean="0"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j/ </a:t>
            </a:r>
            <a:r>
              <a:rPr lang="pt-BR" altLang="ja-JP" sz="2000" dirty="0" smtClean="0">
                <a:sym typeface="Symbol"/>
              </a:rPr>
              <a:t>for Γ </a:t>
            </a:r>
            <a:r>
              <a:rPr lang="pt-BR" altLang="ja-JP" sz="2000" dirty="0">
                <a:sym typeface="Symbol"/>
              </a:rPr>
              <a:t>= 28.6 ± 2.2 MeV</a:t>
            </a:r>
            <a:endParaRPr lang="en-US" altLang="ja-JP" sz="2000" dirty="0" smtClean="0"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K+/-e3 </a:t>
            </a:r>
            <a:r>
              <a:rPr lang="en-US" altLang="ja-JP" sz="2000" dirty="0">
                <a:sym typeface="Symbol"/>
              </a:rPr>
              <a:t>c</a:t>
            </a:r>
            <a:r>
              <a:rPr lang="el-GR" altLang="ja-JP" sz="2000" dirty="0">
                <a:sym typeface="Symbol"/>
              </a:rPr>
              <a:t>τ = 3.712 </a:t>
            </a:r>
            <a:r>
              <a:rPr lang="en-US" altLang="ja-JP" sz="2000" dirty="0" smtClean="0">
                <a:sym typeface="Symbol"/>
              </a:rPr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K0S      </a:t>
            </a:r>
            <a:r>
              <a:rPr lang="en-US" altLang="ja-JP" sz="2000" dirty="0">
                <a:sym typeface="Symbol"/>
              </a:rPr>
              <a:t>c</a:t>
            </a:r>
            <a:r>
              <a:rPr lang="el-GR" altLang="ja-JP" sz="2000" dirty="0">
                <a:sym typeface="Symbol"/>
              </a:rPr>
              <a:t>τ = 2.6842 </a:t>
            </a:r>
            <a:r>
              <a:rPr lang="en-US" altLang="ja-JP" sz="2000" dirty="0" smtClean="0">
                <a:sym typeface="Symbol"/>
              </a:rPr>
              <a:t>cm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K0L      </a:t>
            </a:r>
            <a:r>
              <a:rPr lang="en-US" altLang="ja-JP" sz="2000" dirty="0">
                <a:sym typeface="Symbol"/>
              </a:rPr>
              <a:t>c</a:t>
            </a:r>
            <a:r>
              <a:rPr lang="el-GR" altLang="ja-JP" sz="2000" dirty="0">
                <a:sym typeface="Symbol"/>
              </a:rPr>
              <a:t>τ = </a:t>
            </a:r>
            <a:r>
              <a:rPr lang="el-GR" altLang="ja-JP" sz="2000" dirty="0" smtClean="0">
                <a:sym typeface="Symbol"/>
              </a:rPr>
              <a:t> </a:t>
            </a:r>
            <a:r>
              <a:rPr lang="el-GR" altLang="ja-JP" sz="2000" dirty="0">
                <a:sym typeface="Symbol"/>
              </a:rPr>
              <a:t>15.34 </a:t>
            </a:r>
            <a:r>
              <a:rPr lang="en-US" altLang="ja-JP" sz="2000" dirty="0" smtClean="0">
                <a:sym typeface="Symbol"/>
              </a:rPr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sym typeface="Symbol"/>
              </a:rPr>
              <a:t> </a:t>
            </a:r>
            <a:r>
              <a:rPr lang="en-US" altLang="ja-JP" sz="2000" dirty="0" err="1" smtClean="0">
                <a:sym typeface="Symbol"/>
              </a:rPr>
              <a:t>conv</a:t>
            </a:r>
            <a:r>
              <a:rPr lang="en-US" altLang="ja-JP" sz="2000" dirty="0" smtClean="0">
                <a:sym typeface="Symbol"/>
              </a:rPr>
              <a:t> @ material</a:t>
            </a:r>
          </a:p>
          <a:p>
            <a:r>
              <a:rPr lang="en-US" altLang="ja-JP" sz="3200" dirty="0" smtClean="0">
                <a:sym typeface="Symbol"/>
              </a:rPr>
              <a:t>Signal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D0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       c</a:t>
            </a:r>
            <a:r>
              <a:rPr lang="el-GR" altLang="ja-JP" sz="2000" b="1" dirty="0">
                <a:solidFill>
                  <a:srgbClr val="FF0000"/>
                </a:solidFill>
                <a:sym typeface="Symbol"/>
              </a:rPr>
              <a:t>τ = 122.9 μ</a:t>
            </a: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m</a:t>
            </a:r>
            <a:endParaRPr lang="en-US" altLang="ja-JP" sz="2000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D+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       c</a:t>
            </a:r>
            <a:r>
              <a:rPr lang="el-GR" altLang="ja-JP" sz="2000" b="1" dirty="0">
                <a:solidFill>
                  <a:srgbClr val="FF0000"/>
                </a:solidFill>
                <a:sym typeface="Symbol"/>
              </a:rPr>
              <a:t>τ = 311.8 μ</a:t>
            </a: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m</a:t>
            </a:r>
            <a:endParaRPr lang="en-US" altLang="ja-JP" sz="2000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B0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       c</a:t>
            </a:r>
            <a:r>
              <a:rPr lang="el-GR" altLang="ja-JP" sz="2000" b="1" dirty="0">
                <a:solidFill>
                  <a:srgbClr val="FF0000"/>
                </a:solidFill>
                <a:sym typeface="Symbol"/>
              </a:rPr>
              <a:t>τ = 457.2 </a:t>
            </a:r>
            <a:r>
              <a:rPr lang="el-GR" altLang="ja-JP" sz="2000" b="1" dirty="0" smtClean="0">
                <a:solidFill>
                  <a:srgbClr val="FF0000"/>
                </a:solidFill>
                <a:sym typeface="Symbol"/>
              </a:rPr>
              <a:t>μ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B+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       c</a:t>
            </a:r>
            <a:r>
              <a:rPr lang="el-GR" altLang="ja-JP" sz="2000" b="1" dirty="0">
                <a:solidFill>
                  <a:srgbClr val="FF0000"/>
                </a:solidFill>
                <a:sym typeface="Symbol"/>
              </a:rPr>
              <a:t>τ = 491.1 μ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m</a:t>
            </a:r>
          </a:p>
        </p:txBody>
      </p:sp>
      <p:sp>
        <p:nvSpPr>
          <p:cNvPr id="8" name="右中かっこ 7"/>
          <p:cNvSpPr/>
          <p:nvPr/>
        </p:nvSpPr>
        <p:spPr>
          <a:xfrm>
            <a:off x="3635896" y="1124744"/>
            <a:ext cx="216024" cy="1944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033362" y="1727279"/>
            <a:ext cx="186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Emitted from </a:t>
            </a:r>
            <a:r>
              <a:rPr lang="en-US" altLang="ja-JP" dirty="0" err="1" smtClean="0"/>
              <a:t>Zvtx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3471626" y="3183430"/>
            <a:ext cx="141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Far from </a:t>
            </a:r>
            <a:r>
              <a:rPr lang="en-US" altLang="ja-JP" dirty="0" err="1" smtClean="0"/>
              <a:t>Zvtx</a:t>
            </a:r>
            <a:endParaRPr kumimoji="1" lang="ja-JP" altLang="en-US" dirty="0"/>
          </a:p>
        </p:txBody>
      </p:sp>
      <p:sp>
        <p:nvSpPr>
          <p:cNvPr id="11" name="右中かっこ 10"/>
          <p:cNvSpPr/>
          <p:nvPr/>
        </p:nvSpPr>
        <p:spPr>
          <a:xfrm>
            <a:off x="3635896" y="3060576"/>
            <a:ext cx="216024" cy="8724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0598" y="5909210"/>
            <a:ext cx="77911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With </a:t>
            </a: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50um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resolution, VTX </a:t>
            </a: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separate D and B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and </a:t>
            </a:r>
            <a:r>
              <a:rPr lang="en-US" altLang="ja-JP" sz="2000" b="1" dirty="0">
                <a:solidFill>
                  <a:srgbClr val="FF0000"/>
                </a:solidFill>
                <a:sym typeface="Symbol"/>
              </a:rPr>
              <a:t>reject BG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/>
              </a:rPr>
              <a:t>contribution</a:t>
            </a:r>
            <a:endParaRPr lang="en-US" altLang="ja-JP" sz="2000" b="1" dirty="0">
              <a:solidFill>
                <a:srgbClr val="FF0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48080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14C7E7-5582-45E0-82B4-6D952D3899C2}" type="slidenum">
              <a:rPr lang="en-US" altLang="ja-JP" smtClean="0"/>
              <a:pPr/>
              <a:t>35</a:t>
            </a:fld>
            <a:endParaRPr lang="en-US" altLang="ja-JP" dirty="0" smtClean="0"/>
          </a:p>
        </p:txBody>
      </p:sp>
      <p:grpSp>
        <p:nvGrpSpPr>
          <p:cNvPr id="8" name="グループ化 8"/>
          <p:cNvGrpSpPr/>
          <p:nvPr/>
        </p:nvGrpSpPr>
        <p:grpSpPr>
          <a:xfrm>
            <a:off x="611560" y="260648"/>
            <a:ext cx="4935788" cy="3832753"/>
            <a:chOff x="611560" y="260648"/>
            <a:chExt cx="6048672" cy="4091508"/>
          </a:xfrm>
        </p:grpSpPr>
        <p:pic>
          <p:nvPicPr>
            <p:cNvPr id="12305" name="Picture 31" descr="19 - Loading FVTX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16251" t="6670" r="17500" b="16634"/>
            <a:stretch>
              <a:fillRect/>
            </a:stretch>
          </p:blipFill>
          <p:spPr bwMode="auto">
            <a:xfrm>
              <a:off x="611560" y="260648"/>
              <a:ext cx="4713323" cy="40915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グループ化 7"/>
            <p:cNvGrpSpPr/>
            <p:nvPr/>
          </p:nvGrpSpPr>
          <p:grpSpPr>
            <a:xfrm>
              <a:off x="4548727" y="698440"/>
              <a:ext cx="2111505" cy="3567641"/>
              <a:chOff x="4548727" y="698440"/>
              <a:chExt cx="2111505" cy="3567641"/>
            </a:xfrm>
          </p:grpSpPr>
          <p:sp>
            <p:nvSpPr>
              <p:cNvPr id="12306" name="Oval 17"/>
              <p:cNvSpPr>
                <a:spLocks noChangeArrowheads="1"/>
              </p:cNvSpPr>
              <p:nvPr/>
            </p:nvSpPr>
            <p:spPr bwMode="auto">
              <a:xfrm>
                <a:off x="6323354" y="1579954"/>
                <a:ext cx="336878" cy="3368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307" name="Line 18"/>
              <p:cNvSpPr>
                <a:spLocks noChangeShapeType="1"/>
              </p:cNvSpPr>
              <p:nvPr/>
            </p:nvSpPr>
            <p:spPr bwMode="auto">
              <a:xfrm flipH="1" flipV="1">
                <a:off x="4548727" y="698440"/>
                <a:ext cx="1886220" cy="8815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308" name="Line 19"/>
              <p:cNvSpPr>
                <a:spLocks noChangeShapeType="1"/>
              </p:cNvSpPr>
              <p:nvPr/>
            </p:nvSpPr>
            <p:spPr bwMode="auto">
              <a:xfrm flipH="1">
                <a:off x="4784690" y="1916832"/>
                <a:ext cx="1650257" cy="234924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4" name="AutoShape 2" descr="https://www.phenix.bnl.gov/WWW/run/drawing/Phenix_2008.Side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73884" y="1323032"/>
            <a:ext cx="116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2000" dirty="0" smtClean="0"/>
              <a:t>Side view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08486" y="-27384"/>
            <a:ext cx="7494560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 smtClean="0"/>
              <a:t>PHENIX Silicon Vertex Trackers (VTX &amp; FVTX)</a:t>
            </a:r>
            <a:endParaRPr lang="ja-JP" altLang="en-US" sz="3200" dirty="0"/>
          </a:p>
        </p:txBody>
      </p:sp>
      <p:grpSp>
        <p:nvGrpSpPr>
          <p:cNvPr id="10" name="グループ化 20"/>
          <p:cNvGrpSpPr/>
          <p:nvPr/>
        </p:nvGrpSpPr>
        <p:grpSpPr>
          <a:xfrm>
            <a:off x="2713490" y="4089103"/>
            <a:ext cx="2973548" cy="2768897"/>
            <a:chOff x="2699792" y="1873440"/>
            <a:chExt cx="4145097" cy="3859816"/>
          </a:xfrm>
        </p:grpSpPr>
        <p:pic>
          <p:nvPicPr>
            <p:cNvPr id="25" name="Picture 1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792" y="2436273"/>
              <a:ext cx="3240087" cy="292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アーチ 25"/>
            <p:cNvSpPr>
              <a:spLocks noChangeAspect="1"/>
            </p:cNvSpPr>
            <p:nvPr/>
          </p:nvSpPr>
          <p:spPr>
            <a:xfrm rot="6240000">
              <a:off x="3392469" y="3356676"/>
              <a:ext cx="1155842" cy="1100295"/>
            </a:xfrm>
            <a:prstGeom prst="blockArc">
              <a:avLst>
                <a:gd name="adj1" fmla="val 10873002"/>
                <a:gd name="adj2" fmla="val 19498420"/>
                <a:gd name="adj3" fmla="val 719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アーチ 26"/>
            <p:cNvSpPr>
              <a:spLocks noChangeAspect="1"/>
            </p:cNvSpPr>
            <p:nvPr/>
          </p:nvSpPr>
          <p:spPr>
            <a:xfrm rot="5155253">
              <a:off x="2792050" y="2582297"/>
              <a:ext cx="2810425" cy="2720442"/>
            </a:xfrm>
            <a:prstGeom prst="blockArc">
              <a:avLst>
                <a:gd name="adj1" fmla="val 11709360"/>
                <a:gd name="adj2" fmla="val 21164368"/>
                <a:gd name="adj3" fmla="val 4719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860032" y="1873440"/>
              <a:ext cx="1382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2 Pixel layers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143333" y="2701532"/>
              <a:ext cx="1701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</a:rPr>
                <a:t>2 </a:t>
              </a:r>
              <a:r>
                <a:rPr lang="en-US" altLang="ja-JP" dirty="0" err="1" smtClean="0">
                  <a:solidFill>
                    <a:srgbClr val="0000FF"/>
                  </a:solidFill>
                </a:rPr>
                <a:t>Stripixel</a:t>
              </a:r>
              <a:r>
                <a:rPr lang="en-US" altLang="ja-JP" dirty="0" smtClean="0">
                  <a:solidFill>
                    <a:srgbClr val="0000FF"/>
                  </a:solidFill>
                </a:rPr>
                <a:t> layers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0" name="直線矢印コネクタ 29"/>
            <p:cNvCxnSpPr>
              <a:stCxn id="28" idx="2"/>
            </p:cNvCxnSpPr>
            <p:nvPr/>
          </p:nvCxnSpPr>
          <p:spPr>
            <a:xfrm flipH="1">
              <a:off x="4427984" y="2242772"/>
              <a:ext cx="1123327" cy="12868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5551311" y="3070864"/>
              <a:ext cx="444386" cy="4587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3679387" y="5333146"/>
              <a:ext cx="1323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2000" dirty="0" smtClean="0"/>
                <a:t>Beam view</a:t>
              </a:r>
            </a:p>
          </p:txBody>
        </p:sp>
        <p:sp>
          <p:nvSpPr>
            <p:cNvPr id="33" name="アーチ 32"/>
            <p:cNvSpPr>
              <a:spLocks noChangeAspect="1"/>
            </p:cNvSpPr>
            <p:nvPr/>
          </p:nvSpPr>
          <p:spPr>
            <a:xfrm rot="6240000">
              <a:off x="3603901" y="3560105"/>
              <a:ext cx="734677" cy="699371"/>
            </a:xfrm>
            <a:prstGeom prst="blockArc">
              <a:avLst>
                <a:gd name="adj1" fmla="val 10968039"/>
                <a:gd name="adj2" fmla="val 19428173"/>
                <a:gd name="adj3" fmla="val 9685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アーチ 33"/>
            <p:cNvSpPr>
              <a:spLocks noChangeAspect="1"/>
            </p:cNvSpPr>
            <p:nvPr/>
          </p:nvSpPr>
          <p:spPr>
            <a:xfrm rot="5155253">
              <a:off x="3021101" y="2888019"/>
              <a:ext cx="2159384" cy="2090246"/>
            </a:xfrm>
            <a:prstGeom prst="blockArc">
              <a:avLst>
                <a:gd name="adj1" fmla="val 11902694"/>
                <a:gd name="adj2" fmla="val 20916507"/>
                <a:gd name="adj3" fmla="val 4875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5" name="Picture 55" descr="FVTXHalfDisk.gif"/>
          <p:cNvPicPr>
            <a:picLocks noChangeAspect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5529918" y="4664424"/>
            <a:ext cx="2703513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FVTXHalfAssy1"/>
          <p:cNvPicPr preferRelativeResize="0">
            <a:picLocks noChangeAspect="1" noChangeArrowheads="1"/>
          </p:cNvPicPr>
          <p:nvPr/>
        </p:nvPicPr>
        <p:blipFill>
          <a:blip r:embed="rId6"/>
          <a:srcRect l="15279" t="9790" r="20581" b="6721"/>
          <a:stretch>
            <a:fillRect/>
          </a:stretch>
        </p:blipFill>
        <p:spPr bwMode="auto">
          <a:xfrm>
            <a:off x="5723730" y="466334"/>
            <a:ext cx="2509701" cy="381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右矢印 39"/>
          <p:cNvSpPr/>
          <p:nvPr/>
        </p:nvSpPr>
        <p:spPr>
          <a:xfrm>
            <a:off x="4716463" y="1323032"/>
            <a:ext cx="970575" cy="8011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下矢印 40"/>
          <p:cNvSpPr/>
          <p:nvPr/>
        </p:nvSpPr>
        <p:spPr>
          <a:xfrm>
            <a:off x="1902138" y="3635214"/>
            <a:ext cx="949159" cy="6425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下矢印 41"/>
          <p:cNvSpPr/>
          <p:nvPr/>
        </p:nvSpPr>
        <p:spPr>
          <a:xfrm>
            <a:off x="6759007" y="4467169"/>
            <a:ext cx="700717" cy="2792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8" y="4354049"/>
            <a:ext cx="2339556" cy="25459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テキスト ボックス 43"/>
          <p:cNvSpPr txBox="1"/>
          <p:nvPr/>
        </p:nvSpPr>
        <p:spPr>
          <a:xfrm>
            <a:off x="0" y="3984717"/>
            <a:ext cx="238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Installation Completed!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53200" y="2124208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be installed in 2011!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340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スライド番号プレースホル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CABA7D-1520-E943-899E-DE6C2F71363E}" type="slidenum">
              <a:rPr lang="en-US" altLang="zh-CN" smtClean="0"/>
              <a:pPr/>
              <a:t>36</a:t>
            </a:fld>
            <a:endParaRPr lang="en-US" altLang="zh-CN" smtClean="0"/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4953000" cy="1143000"/>
          </a:xfrm>
        </p:spPr>
        <p:txBody>
          <a:bodyPr/>
          <a:lstStyle/>
          <a:p>
            <a:pPr algn="ctr" eaLnBrk="0" hangingPunct="0">
              <a:defRPr/>
            </a:pPr>
            <a:r>
              <a:rPr lang="en-US" altLang="ja-JP" b="1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Physics Motivation</a:t>
            </a:r>
            <a:endParaRPr lang="en-US" altLang="zh-CN" b="1">
              <a:solidFill>
                <a:srgbClr val="99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685800" y="1052513"/>
            <a:ext cx="8153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zh-CN" sz="1800" b="1">
                <a:solidFill>
                  <a:srgbClr val="0000FF"/>
                </a:solidFill>
                <a:ea typeface="宋体" charset="-122"/>
                <a:cs typeface="宋体" charset="-122"/>
              </a:rPr>
              <a:t>Measurement in p + p, d + Au and Au + Au Collisions </a:t>
            </a:r>
          </a:p>
          <a:p>
            <a:pPr algn="l" eaLnBrk="1" hangingPunct="1"/>
            <a:endParaRPr lang="en-US" altLang="zh-CN" sz="1800" b="1">
              <a:solidFill>
                <a:srgbClr val="0000FF"/>
              </a:solidFill>
              <a:ea typeface="宋体" charset="-122"/>
              <a:cs typeface="宋体" charset="-122"/>
            </a:endParaRPr>
          </a:p>
          <a:p>
            <a:pPr lvl="1" algn="l" eaLnBrk="1" hangingPunct="1"/>
            <a:r>
              <a:rPr lang="en-US" altLang="zh-CN" sz="1800" b="1">
                <a:ea typeface="宋体" charset="-122"/>
                <a:cs typeface="宋体" charset="-122"/>
              </a:rPr>
              <a:t>Single Muons measurements</a:t>
            </a:r>
            <a:r>
              <a:rPr lang="en-US" altLang="zh-CN" sz="1800">
                <a:ea typeface="宋体" charset="-122"/>
                <a:cs typeface="宋体" charset="-122"/>
              </a:rPr>
              <a:t>: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Precision heavy flavor and hadron measurements. 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Separation of c and b in semi-leptonic decays via decay kinematics.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Improve W background rejection. </a:t>
            </a:r>
          </a:p>
          <a:p>
            <a:pPr lvl="2" algn="l" eaLnBrk="1" hangingPunct="1">
              <a:buFontTx/>
              <a:buChar char="•"/>
            </a:pPr>
            <a:endParaRPr lang="en-US" altLang="zh-CN" sz="1800">
              <a:ea typeface="宋体" charset="-122"/>
              <a:cs typeface="宋体" charset="-122"/>
            </a:endParaRPr>
          </a:p>
          <a:p>
            <a:pPr lvl="1" algn="l" eaLnBrk="1" hangingPunct="1"/>
            <a:r>
              <a:rPr lang="en-US" altLang="zh-CN" sz="1800" b="1">
                <a:ea typeface="宋体" charset="-122"/>
                <a:cs typeface="宋体" charset="-122"/>
              </a:rPr>
              <a:t>Dimuons measurements</a:t>
            </a:r>
            <a:r>
              <a:rPr lang="en-US" altLang="zh-CN" sz="1800">
                <a:ea typeface="宋体" charset="-122"/>
                <a:cs typeface="宋体" charset="-122"/>
              </a:rPr>
              <a:t>: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Separation of </a:t>
            </a:r>
            <a:r>
              <a:rPr lang="en-US" altLang="zh-CN" sz="1800">
                <a:ea typeface="宋体" charset="-122"/>
                <a:cs typeface="宋体" charset="-122"/>
                <a:sym typeface="Symbol" charset="2"/>
              </a:rPr>
              <a:t></a:t>
            </a:r>
            <a:r>
              <a:rPr lang="en-US" altLang="zh-CN" sz="1800">
                <a:ea typeface="宋体" charset="-122"/>
                <a:cs typeface="宋体" charset="-122"/>
              </a:rPr>
              <a:t>’ from J/</a:t>
            </a:r>
            <a:r>
              <a:rPr lang="en-US" altLang="zh-CN" sz="1800">
                <a:ea typeface="宋体" charset="-122"/>
                <a:cs typeface="宋体" charset="-122"/>
                <a:sym typeface="Symbol" charset="2"/>
              </a:rPr>
              <a:t></a:t>
            </a:r>
            <a:r>
              <a:rPr lang="en-US" altLang="zh-CN" sz="1800">
                <a:ea typeface="宋体" charset="-122"/>
                <a:cs typeface="宋体" charset="-122"/>
              </a:rPr>
              <a:t> at forward rapidity.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B→J/</a:t>
            </a:r>
            <a:r>
              <a:rPr lang="el-GR" altLang="zh-CN" sz="1800">
                <a:ea typeface="Arial" charset="0"/>
                <a:cs typeface="Arial" charset="0"/>
                <a:sym typeface="Symbol" charset="2"/>
              </a:rPr>
              <a:t>ψ</a:t>
            </a:r>
            <a:r>
              <a:rPr lang="en-US" altLang="zh-CN" sz="1800">
                <a:ea typeface="宋体" charset="-122"/>
                <a:cs typeface="宋体" charset="-122"/>
                <a:sym typeface="Symbol" charset="2"/>
              </a:rPr>
              <a:t>, golden channel to measure B cross section.</a:t>
            </a:r>
          </a:p>
          <a:p>
            <a:pPr lvl="2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First Drell-Yan measurement at RHIC.</a:t>
            </a:r>
          </a:p>
          <a:p>
            <a:pPr lvl="1" algn="l" eaLnBrk="1" hangingPunct="1"/>
            <a:endParaRPr lang="el-GR" altLang="zh-CN" sz="1800">
              <a:ea typeface="宋体" charset="-122"/>
              <a:cs typeface="宋体" charset="-122"/>
            </a:endParaRPr>
          </a:p>
          <a:p>
            <a:pPr algn="l" eaLnBrk="1" hangingPunct="1"/>
            <a:r>
              <a:rPr lang="en-US" altLang="ja-JP" sz="1800" b="1">
                <a:solidFill>
                  <a:srgbClr val="0000FF"/>
                </a:solidFill>
              </a:rPr>
              <a:t>Physics FVTX Can Access: </a:t>
            </a:r>
          </a:p>
          <a:p>
            <a:pPr algn="l" eaLnBrk="1" hangingPunct="1"/>
            <a:endParaRPr lang="en-US" altLang="ja-JP" sz="1800" b="1">
              <a:solidFill>
                <a:srgbClr val="0000FF"/>
              </a:solidFill>
            </a:endParaRPr>
          </a:p>
          <a:p>
            <a:pPr lvl="1" algn="l" eaLnBrk="1" hangingPunct="1">
              <a:buFontTx/>
              <a:buChar char="•"/>
            </a:pPr>
            <a:r>
              <a:rPr lang="en-US" altLang="ja-JP" sz="1800"/>
              <a:t> E</a:t>
            </a:r>
            <a:r>
              <a:rPr kumimoji="1" lang="en-US" altLang="ja-JP" sz="1800"/>
              <a:t>nergy loss mechanism in hot dense medium (Heavy flavor R</a:t>
            </a:r>
            <a:r>
              <a:rPr kumimoji="1" lang="en-US" altLang="ja-JP" sz="1800" baseline="-25000"/>
              <a:t>AA, </a:t>
            </a:r>
            <a:r>
              <a:rPr kumimoji="1" lang="en-US" altLang="ja-JP" sz="1800"/>
              <a:t>v</a:t>
            </a:r>
            <a:r>
              <a:rPr kumimoji="1" lang="en-US" altLang="ja-JP" sz="1800" baseline="-25000"/>
              <a:t>2</a:t>
            </a:r>
            <a:r>
              <a:rPr kumimoji="1" lang="en-US" altLang="ja-JP" sz="1800"/>
              <a:t>)</a:t>
            </a:r>
          </a:p>
          <a:p>
            <a:pPr lvl="1" algn="l" eaLnBrk="1" hangingPunct="1">
              <a:buFontTx/>
              <a:buChar char="•"/>
            </a:pPr>
            <a:r>
              <a:rPr kumimoji="1" lang="en-US" altLang="ja-JP" sz="1800"/>
              <a:t> Cold nuclear effects ( Heavy flavor R</a:t>
            </a:r>
            <a:r>
              <a:rPr kumimoji="1" lang="en-US" altLang="ja-JP" sz="1800" baseline="-25000"/>
              <a:t>dAu</a:t>
            </a:r>
            <a:r>
              <a:rPr kumimoji="1" lang="en-US" altLang="ja-JP" sz="1800"/>
              <a:t>)</a:t>
            </a:r>
          </a:p>
          <a:p>
            <a:pPr lvl="1" algn="l" eaLnBrk="1" hangingPunct="1">
              <a:buFontTx/>
              <a:buChar char="•"/>
            </a:pPr>
            <a:r>
              <a:rPr kumimoji="1" lang="en-US" altLang="ja-JP" sz="1800"/>
              <a:t> Gluon polarization </a:t>
            </a:r>
            <a:r>
              <a:rPr kumimoji="1" lang="en-US" altLang="ja-JP" sz="1800">
                <a:sym typeface="Symbol" charset="2"/>
              </a:rPr>
              <a:t></a:t>
            </a:r>
            <a:r>
              <a:rPr kumimoji="1" lang="en-US" altLang="ja-JP" sz="1800"/>
              <a:t>G/G (Heavy flavor A</a:t>
            </a:r>
            <a:r>
              <a:rPr kumimoji="1" lang="en-US" altLang="ja-JP" sz="1800" baseline="-25000"/>
              <a:t>LL</a:t>
            </a:r>
            <a:r>
              <a:rPr kumimoji="1" lang="en-US" altLang="ja-JP" sz="1800"/>
              <a:t>) </a:t>
            </a:r>
          </a:p>
          <a:p>
            <a:pPr lvl="1" algn="l" eaLnBrk="1" hangingPunct="1">
              <a:buFontTx/>
              <a:buChar char="•"/>
            </a:pPr>
            <a:r>
              <a:rPr kumimoji="1" lang="en-US" altLang="ja-JP" sz="1800"/>
              <a:t> </a:t>
            </a:r>
            <a:r>
              <a:rPr lang="en-US" altLang="zh-CN" sz="1800">
                <a:ea typeface="宋体" charset="-122"/>
                <a:cs typeface="宋体" charset="-122"/>
              </a:rPr>
              <a:t>Sivers function, higher twist (Heavy flavor A</a:t>
            </a:r>
            <a:r>
              <a:rPr lang="en-US" altLang="zh-CN" sz="1800" baseline="-25000">
                <a:ea typeface="宋体" charset="-122"/>
                <a:cs typeface="宋体" charset="-122"/>
              </a:rPr>
              <a:t>N</a:t>
            </a:r>
            <a:r>
              <a:rPr lang="en-US" altLang="zh-CN" sz="1800">
                <a:ea typeface="宋体" charset="-122"/>
                <a:cs typeface="宋体" charset="-122"/>
              </a:rPr>
              <a:t>)</a:t>
            </a:r>
          </a:p>
          <a:p>
            <a:pPr lvl="1" algn="l" eaLnBrk="1" hangingPunct="1">
              <a:buFontTx/>
              <a:buChar char="•"/>
            </a:pPr>
            <a:r>
              <a:rPr lang="en-US" altLang="zh-CN" sz="1800">
                <a:ea typeface="宋体" charset="-122"/>
                <a:cs typeface="宋体" charset="-122"/>
              </a:rPr>
              <a:t> Crucial test of QCD universality (Drell-Yan A</a:t>
            </a:r>
            <a:r>
              <a:rPr lang="en-US" altLang="zh-CN" sz="1800" baseline="-25000">
                <a:ea typeface="宋体" charset="-122"/>
                <a:cs typeface="宋体" charset="-122"/>
              </a:rPr>
              <a:t>N</a:t>
            </a:r>
            <a:r>
              <a:rPr lang="en-US" altLang="zh-CN" sz="1800">
                <a:ea typeface="宋体" charset="-122"/>
                <a:cs typeface="宋体" charset="-122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1674" y="1399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W measurement</a:t>
            </a:r>
            <a:r>
              <a:rPr kumimoji="1" lang="en-US" altLang="ja-JP" dirty="0" smtClean="0"/>
              <a:t> Run13 Projections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7811" y="1163857"/>
            <a:ext cx="6661999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/>
              <a:t>Goal : 25</a:t>
            </a:r>
            <a:r>
              <a:rPr lang="en-US" altLang="ja-JP" sz="3200" dirty="0"/>
              <a:t>0</a:t>
            </a:r>
            <a:r>
              <a:rPr lang="en-US" altLang="ja-JP" sz="3200" dirty="0" smtClean="0"/>
              <a:t> pb</a:t>
            </a:r>
            <a:r>
              <a:rPr lang="en-US" altLang="ja-JP" sz="3200" baseline="30000" dirty="0" smtClean="0"/>
              <a:t>-1 </a:t>
            </a:r>
            <a:r>
              <a:rPr lang="en-US" altLang="ja-JP" sz="3200" dirty="0" smtClean="0"/>
              <a:t>on tape (-30&lt;</a:t>
            </a:r>
            <a:r>
              <a:rPr lang="en-US" altLang="ja-JP" sz="3200" dirty="0" err="1" smtClean="0"/>
              <a:t>z</a:t>
            </a:r>
            <a:r>
              <a:rPr lang="en-US" altLang="ja-JP" sz="3200" baseline="-25000" dirty="0" err="1" smtClean="0"/>
              <a:t>vtx</a:t>
            </a:r>
            <a:r>
              <a:rPr lang="en-US" altLang="ja-JP" sz="3200" dirty="0" smtClean="0"/>
              <a:t>&lt;30cm)</a:t>
            </a:r>
            <a:endParaRPr kumimoji="1" lang="ja-JP" altLang="en-US" sz="3200" baseline="30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014"/>
            <a:ext cx="4526474" cy="381271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5693" y="6396705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Improving Performance of RHIC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27122" y="205268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Delivered Luminosity</a:t>
            </a:r>
            <a:endParaRPr kumimoji="1" lang="ja-JP" altLang="en-US" dirty="0"/>
          </a:p>
        </p:txBody>
      </p:sp>
      <p:pic>
        <p:nvPicPr>
          <p:cNvPr id="10" name="コンテンツ プレースホルダー 9" descr="etaasynn_50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54" r="-37254"/>
          <a:stretch>
            <a:fillRect/>
          </a:stretch>
        </p:blipFill>
        <p:spPr>
          <a:xfrm>
            <a:off x="2501045" y="187074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6424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Further Sea Quark Measurement w/ DY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8" name="Picture 2" descr="E:\My Documents\my file\JLab\meeting\2012.10 APS DNP\ALL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28841" y="3489601"/>
            <a:ext cx="5238912" cy="3368399"/>
          </a:xfrm>
          <a:prstGeom prst="rect">
            <a:avLst/>
          </a:prstGeom>
          <a:noFill/>
        </p:spPr>
      </p:pic>
      <p:grpSp>
        <p:nvGrpSpPr>
          <p:cNvPr id="9" name="Group 27"/>
          <p:cNvGrpSpPr/>
          <p:nvPr/>
        </p:nvGrpSpPr>
        <p:grpSpPr>
          <a:xfrm>
            <a:off x="384809" y="1205475"/>
            <a:ext cx="4187192" cy="1562316"/>
            <a:chOff x="928467" y="3124200"/>
            <a:chExt cx="3643533" cy="113224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30244"/>
            <a:stretch>
              <a:fillRect/>
            </a:stretch>
          </p:blipFill>
          <p:spPr bwMode="auto">
            <a:xfrm>
              <a:off x="928467" y="3124200"/>
              <a:ext cx="364353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26"/>
            <p:cNvGrpSpPr/>
            <p:nvPr/>
          </p:nvGrpSpPr>
          <p:grpSpPr>
            <a:xfrm>
              <a:off x="1290777" y="3723996"/>
              <a:ext cx="1628322" cy="532448"/>
              <a:chOff x="1290777" y="3723996"/>
              <a:chExt cx="1628322" cy="532448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9128"/>
              <a:stretch>
                <a:fillRect/>
              </a:stretch>
            </p:blipFill>
            <p:spPr bwMode="auto">
              <a:xfrm>
                <a:off x="1290777" y="3723996"/>
                <a:ext cx="1609632" cy="53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</a:blip>
              <a:srcRect l="88127"/>
              <a:stretch>
                <a:fillRect/>
              </a:stretch>
            </p:blipFill>
            <p:spPr bwMode="auto">
              <a:xfrm>
                <a:off x="2300067" y="3723996"/>
                <a:ext cx="619032" cy="53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bg1">
                    <a:lumMod val="85000"/>
                    <a:tint val="45000"/>
                    <a:satMod val="400000"/>
                  </a:schemeClr>
                </a:duotone>
              </a:blip>
              <a:srcRect l="75939" r="13246"/>
              <a:stretch>
                <a:fillRect/>
              </a:stretch>
            </p:blipFill>
            <p:spPr bwMode="auto">
              <a:xfrm>
                <a:off x="1645920" y="3723996"/>
                <a:ext cx="563880" cy="53244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22" name="Group 24"/>
          <p:cNvGrpSpPr/>
          <p:nvPr/>
        </p:nvGrpSpPr>
        <p:grpSpPr>
          <a:xfrm>
            <a:off x="0" y="3321831"/>
            <a:ext cx="3828841" cy="2543366"/>
            <a:chOff x="1600200" y="1600200"/>
            <a:chExt cx="5562600" cy="3695041"/>
          </a:xfrm>
        </p:grpSpPr>
        <p:pic>
          <p:nvPicPr>
            <p:cNvPr id="23" name="Picture 2" descr="https://lh5.googleusercontent.com/--HgeJ18LWFs/TsMoV65aqTI/AAAAAAAACqE/f74IoGx-xsc/s1388/20111115-_DSC243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1600200"/>
              <a:ext cx="5562600" cy="3695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12"/>
            <p:cNvSpPr/>
            <p:nvPr/>
          </p:nvSpPr>
          <p:spPr>
            <a:xfrm>
              <a:off x="1905000" y="3200400"/>
              <a:ext cx="14606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FVTX (S) 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5" name="Rectangle 13"/>
            <p:cNvSpPr/>
            <p:nvPr/>
          </p:nvSpPr>
          <p:spPr>
            <a:xfrm>
              <a:off x="5562600" y="3200400"/>
              <a:ext cx="1527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FVTX (N) 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6" name="Rectangle 14"/>
            <p:cNvSpPr/>
            <p:nvPr/>
          </p:nvSpPr>
          <p:spPr>
            <a:xfrm>
              <a:off x="4038600" y="2362200"/>
              <a:ext cx="7489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VTX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7" name="Rectangle 15"/>
            <p:cNvSpPr/>
            <p:nvPr/>
          </p:nvSpPr>
          <p:spPr>
            <a:xfrm>
              <a:off x="4038600" y="4114800"/>
              <a:ext cx="7489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VTX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978035" y="421651"/>
            <a:ext cx="3754813" cy="2926378"/>
            <a:chOff x="4800255" y="3581400"/>
            <a:chExt cx="3754813" cy="2926378"/>
          </a:xfrm>
        </p:grpSpPr>
        <p:grpSp>
          <p:nvGrpSpPr>
            <p:cNvPr id="29" name="Group 21"/>
            <p:cNvGrpSpPr/>
            <p:nvPr/>
          </p:nvGrpSpPr>
          <p:grpSpPr>
            <a:xfrm>
              <a:off x="4800255" y="3581400"/>
              <a:ext cx="3733399" cy="2761614"/>
              <a:chOff x="5181255" y="3810000"/>
              <a:chExt cx="3733399" cy="2761614"/>
            </a:xfrm>
          </p:grpSpPr>
          <p:sp>
            <p:nvSpPr>
              <p:cNvPr id="34" name="Rectangle 20"/>
              <p:cNvSpPr/>
              <p:nvPr/>
            </p:nvSpPr>
            <p:spPr>
              <a:xfrm>
                <a:off x="5702060" y="4983351"/>
                <a:ext cx="362671" cy="13788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40000"/>
                </a:schemeClr>
              </a:solidFill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19"/>
              <p:cNvSpPr/>
              <p:nvPr/>
            </p:nvSpPr>
            <p:spPr>
              <a:xfrm>
                <a:off x="6573328" y="5377644"/>
                <a:ext cx="992038" cy="98505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40000"/>
                </a:schemeClr>
              </a:solidFill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6" name="Group 18"/>
              <p:cNvGrpSpPr>
                <a:grpSpLocks/>
              </p:cNvGrpSpPr>
              <p:nvPr/>
            </p:nvGrpSpPr>
            <p:grpSpPr bwMode="auto">
              <a:xfrm>
                <a:off x="5181255" y="3810000"/>
                <a:ext cx="3733399" cy="2761614"/>
                <a:chOff x="1430" y="1071"/>
                <a:chExt cx="2709" cy="2275"/>
              </a:xfrm>
            </p:grpSpPr>
            <p:pic>
              <p:nvPicPr>
                <p:cNvPr id="37" name="Picture 1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2F2F2"/>
                    </a:clrFrom>
                    <a:clrTo>
                      <a:srgbClr val="F2F2F2">
                        <a:alpha val="0"/>
                      </a:srgbClr>
                    </a:clrTo>
                  </a:clrChange>
                </a:blip>
                <a:srcRect l="674" t="10201" r="9197" b="6064"/>
                <a:stretch>
                  <a:fillRect/>
                </a:stretch>
              </p:blipFill>
              <p:spPr bwMode="auto">
                <a:xfrm>
                  <a:off x="1430" y="1549"/>
                  <a:ext cx="2709" cy="174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8" name="Group 20"/>
                <p:cNvGrpSpPr>
                  <a:grpSpLocks/>
                </p:cNvGrpSpPr>
                <p:nvPr/>
              </p:nvGrpSpPr>
              <p:grpSpPr bwMode="auto">
                <a:xfrm>
                  <a:off x="1440" y="1071"/>
                  <a:ext cx="2625" cy="2275"/>
                  <a:chOff x="2807" y="1087"/>
                  <a:chExt cx="2625" cy="2275"/>
                </a:xfrm>
              </p:grpSpPr>
              <p:sp>
                <p:nvSpPr>
                  <p:cNvPr id="39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7" y="1087"/>
                    <a:ext cx="119" cy="30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 altLang="zh-CN">
                      <a:latin typeface="Arial Unicode MS" charset="0"/>
                      <a:ea typeface="Arial Unicode MS" charset="0"/>
                      <a:cs typeface="Arial Unicode MS" charset="0"/>
                    </a:endParaRPr>
                  </a:p>
                </p:txBody>
              </p:sp>
              <p:sp>
                <p:nvSpPr>
                  <p:cNvPr id="40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76" y="2329"/>
                    <a:ext cx="756" cy="25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l-GR" sz="1400" dirty="0">
                        <a:solidFill>
                          <a:srgbClr val="996600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ϒ</a:t>
                    </a:r>
                    <a:r>
                      <a:rPr lang="en-US" altLang="zh-CN" sz="1400" dirty="0">
                        <a:solidFill>
                          <a:srgbClr val="996600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-states</a:t>
                    </a:r>
                    <a:endParaRPr lang="el-GR" sz="1400" dirty="0">
                      <a:solidFill>
                        <a:srgbClr val="996600"/>
                      </a:solidFill>
                      <a:latin typeface="Arial Unicode MS" charset="0"/>
                      <a:ea typeface="Arial Unicode MS" charset="0"/>
                      <a:cs typeface="Arial Unicode MS" charset="0"/>
                    </a:endParaRPr>
                  </a:p>
                </p:txBody>
              </p:sp>
              <p:sp>
                <p:nvSpPr>
                  <p:cNvPr id="41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2" y="2595"/>
                    <a:ext cx="73" cy="339"/>
                  </a:xfrm>
                  <a:prstGeom prst="line">
                    <a:avLst/>
                  </a:prstGeom>
                  <a:noFill/>
                  <a:ln w="38100">
                    <a:solidFill>
                      <a:srgbClr val="996600"/>
                    </a:solidFill>
                    <a:round/>
                    <a:headEnd/>
                    <a:tailEnd type="stealth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83" y="1652"/>
                    <a:ext cx="455" cy="25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3333FF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J/</a:t>
                    </a:r>
                    <a:r>
                      <a:rPr lang="el-GR" sz="1400" dirty="0">
                        <a:solidFill>
                          <a:srgbClr val="3333FF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Ψ</a:t>
                    </a:r>
                  </a:p>
                </p:txBody>
              </p:sp>
              <p:sp>
                <p:nvSpPr>
                  <p:cNvPr id="43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11" y="2026"/>
                    <a:ext cx="743" cy="25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hlink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Drell Yan</a:t>
                    </a:r>
                  </a:p>
                </p:txBody>
              </p:sp>
              <p:sp>
                <p:nvSpPr>
                  <p:cNvPr id="4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4567" y="2217"/>
                    <a:ext cx="48" cy="678"/>
                  </a:xfrm>
                  <a:prstGeom prst="line">
                    <a:avLst/>
                  </a:prstGeom>
                  <a:noFill/>
                  <a:ln w="25400">
                    <a:solidFill>
                      <a:srgbClr val="339966"/>
                    </a:solidFill>
                    <a:round/>
                    <a:headEnd/>
                    <a:tailEnd type="stealth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5" name="Text Box 27"/>
                  <p:cNvSpPr txBox="1">
                    <a:spLocks noChangeArrowheads="1"/>
                  </p:cNvSpPr>
                  <p:nvPr/>
                </p:nvSpPr>
                <p:spPr bwMode="auto">
                  <a:xfrm rot="3110566">
                    <a:off x="3774" y="2894"/>
                    <a:ext cx="712" cy="223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0000CC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charm</a:t>
                    </a:r>
                    <a:endParaRPr lang="el-GR" sz="1400" dirty="0">
                      <a:solidFill>
                        <a:srgbClr val="0000CC"/>
                      </a:solidFill>
                      <a:latin typeface="Arial Unicode MS" charset="0"/>
                      <a:ea typeface="Arial Unicode MS" charset="0"/>
                      <a:cs typeface="Arial Unicode MS" charset="0"/>
                    </a:endParaRPr>
                  </a:p>
                </p:txBody>
              </p:sp>
              <p:sp>
                <p:nvSpPr>
                  <p:cNvPr id="46" name="Text Box 28"/>
                  <p:cNvSpPr txBox="1">
                    <a:spLocks noChangeArrowheads="1"/>
                  </p:cNvSpPr>
                  <p:nvPr/>
                </p:nvSpPr>
                <p:spPr bwMode="auto">
                  <a:xfrm rot="2013217">
                    <a:off x="4041" y="2844"/>
                    <a:ext cx="578" cy="25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altLang="zh-CN" sz="1400">
                        <a:solidFill>
                          <a:srgbClr val="FF3399"/>
                        </a:solidFill>
                        <a:latin typeface="Arial Unicode MS" charset="0"/>
                        <a:ea typeface="Arial Unicode MS" charset="0"/>
                        <a:cs typeface="Arial Unicode MS" charset="0"/>
                      </a:rPr>
                      <a:t>beauty</a:t>
                    </a:r>
                    <a:endParaRPr lang="el-GR" sz="1400">
                      <a:solidFill>
                        <a:srgbClr val="FF3399"/>
                      </a:solidFill>
                      <a:latin typeface="Arial Unicode MS" charset="0"/>
                      <a:ea typeface="Arial Unicode MS" charset="0"/>
                      <a:cs typeface="Arial Unicode MS" charset="0"/>
                    </a:endParaRPr>
                  </a:p>
                </p:txBody>
              </p:sp>
            </p:grpSp>
          </p:grpSp>
        </p:grpSp>
        <p:sp>
          <p:nvSpPr>
            <p:cNvPr id="30" name="TextBox 22"/>
            <p:cNvSpPr txBox="1"/>
            <p:nvPr/>
          </p:nvSpPr>
          <p:spPr>
            <a:xfrm>
              <a:off x="6858000" y="6200001"/>
              <a:ext cx="169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Invariant mass (GeV)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41"/>
            <p:cNvSpPr/>
            <p:nvPr/>
          </p:nvSpPr>
          <p:spPr>
            <a:xfrm>
              <a:off x="6453966" y="4114800"/>
              <a:ext cx="18421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S/B contributions</a:t>
              </a:r>
              <a:br>
                <a:rPr lang="en-US" sz="1600" dirty="0" smtClean="0"/>
              </a:br>
              <a:r>
                <a:rPr lang="en-US" sz="1600" dirty="0" smtClean="0"/>
                <a:t>w/o vertex detector</a:t>
              </a:r>
              <a:endParaRPr lang="en-US" sz="1600" dirty="0"/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 rot="16200000">
              <a:off x="4801345" y="5257055"/>
              <a:ext cx="1371600" cy="30629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accent5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Unicode MS" charset="0"/>
                  <a:ea typeface="Arial Unicode MS" charset="0"/>
                  <a:cs typeface="Arial Unicode MS" charset="0"/>
                </a:rPr>
                <a:t>Low-mass DY</a:t>
              </a:r>
              <a:endParaRPr lang="el-GR" sz="1400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6172200" y="4919990"/>
              <a:ext cx="1371600" cy="2616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 smtClean="0">
                  <a:solidFill>
                    <a:schemeClr val="accent5">
                      <a:lumMod val="50000"/>
                    </a:schemeClr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High-mass DY</a:t>
              </a:r>
              <a:endParaRPr lang="el-GR" sz="1100" dirty="0">
                <a:solidFill>
                  <a:schemeClr val="accent5">
                    <a:lumMod val="50000"/>
                  </a:schemeClr>
                </a:solidFill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209800" y="6008036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Extract DY events from heavy flavors</a:t>
            </a:r>
          </a:p>
          <a:p>
            <a:r>
              <a:rPr lang="en-US" altLang="ja-JP" dirty="0" smtClean="0"/>
              <a:t>using FVTX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05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6260" y="1422868"/>
            <a:ext cx="8653022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Font typeface="Wingdings" charset="2"/>
              <a:buChar char=""/>
            </a:pPr>
            <a:r>
              <a:rPr lang="en-US" altLang="ja-JP" dirty="0" smtClean="0"/>
              <a:t>Presented latest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G and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err="1" smtClean="0"/>
              <a:t>q</a:t>
            </a:r>
            <a:r>
              <a:rPr lang="en-US" altLang="ja-JP" dirty="0" smtClean="0"/>
              <a:t> measurements from PHENIX</a:t>
            </a:r>
          </a:p>
          <a:p>
            <a:pPr>
              <a:lnSpc>
                <a:spcPct val="120000"/>
              </a:lnSpc>
              <a:buFont typeface="Wingdings" charset="2"/>
              <a:buChar char=""/>
            </a:pPr>
            <a:r>
              <a:rPr lang="en-US" altLang="ja-JP" dirty="0" smtClean="0"/>
              <a:t>High statistics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provides strict limit on present knowledge of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G</a:t>
            </a:r>
          </a:p>
          <a:p>
            <a:pPr>
              <a:lnSpc>
                <a:spcPct val="120000"/>
              </a:lnSpc>
              <a:buFont typeface="Wingdings" charset="2"/>
              <a:buChar char=""/>
            </a:pPr>
            <a:r>
              <a:rPr lang="en-US" altLang="ja-JP" dirty="0" smtClean="0"/>
              <a:t>Different probes constrain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G from various angles (purity, sign, low-x, etc…)</a:t>
            </a:r>
          </a:p>
          <a:p>
            <a:pPr>
              <a:lnSpc>
                <a:spcPct val="120000"/>
              </a:lnSpc>
              <a:buFont typeface="Wingdings" charset="2"/>
              <a:buChar char=""/>
            </a:pPr>
            <a:r>
              <a:rPr lang="en-US" altLang="ja-JP" dirty="0" smtClean="0"/>
              <a:t>First measurement of forward W A</a:t>
            </a:r>
            <a:r>
              <a:rPr lang="en-US" altLang="ja-JP" baseline="-25000" dirty="0" smtClean="0"/>
              <a:t>L</a:t>
            </a:r>
            <a:r>
              <a:rPr lang="en-US" altLang="ja-JP" dirty="0" smtClean="0"/>
              <a:t>. Improving our knowledge on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err="1" smtClean="0"/>
              <a:t>q</a:t>
            </a:r>
            <a:r>
              <a:rPr lang="en-US" altLang="ja-JP" dirty="0" smtClean="0"/>
              <a:t> in conjunction with W-&gt;e data.</a:t>
            </a:r>
          </a:p>
          <a:p>
            <a:pPr>
              <a:lnSpc>
                <a:spcPct val="120000"/>
              </a:lnSpc>
              <a:buFont typeface="Wingdings" charset="2"/>
              <a:buChar char=""/>
            </a:pPr>
            <a:r>
              <a:rPr lang="en-US" altLang="ja-JP" dirty="0" smtClean="0"/>
              <a:t>Higher statistics and smaller systematic in future measurements</a:t>
            </a: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39</a:t>
            </a:fld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4280003" y="1567991"/>
            <a:ext cx="2508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864636" y="4574134"/>
            <a:ext cx="2508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0604500" y="1095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975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6235"/>
          </a:xfrm>
        </p:spPr>
        <p:txBody>
          <a:bodyPr/>
          <a:lstStyle/>
          <a:p>
            <a:r>
              <a:rPr lang="en-US" altLang="ja-JP" dirty="0" smtClean="0"/>
              <a:t>Complete Picture of Proton Spin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63984" r="-63984"/>
          <a:stretch>
            <a:fillRect/>
          </a:stretch>
        </p:blipFill>
        <p:spPr>
          <a:xfrm>
            <a:off x="-1563357" y="1867730"/>
            <a:ext cx="5825470" cy="320378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4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65" y="1734816"/>
            <a:ext cx="2817596" cy="3458476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2657659" y="3258272"/>
            <a:ext cx="488605" cy="5605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43761" y="1682900"/>
            <a:ext cx="3424824" cy="3618897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5943761" y="3258272"/>
            <a:ext cx="488605" cy="5605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" y="5486463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Valence Quark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37947" y="5513396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Gluon + Sea Quark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32366" y="5527677"/>
            <a:ext cx="272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Angular Momentum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0428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14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rcRect t="-129392" b="-129392"/>
          <a:stretch>
            <a:fillRect/>
          </a:stretch>
        </p:blipFill>
        <p:spPr>
          <a:xfrm>
            <a:off x="692300" y="643727"/>
            <a:ext cx="5860900" cy="322326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6777" y="1761098"/>
            <a:ext cx="586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[1]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562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CC00"/>
                </a:solidFill>
              </a:rPr>
              <a:t>Global Fit including </a:t>
            </a:r>
            <a:r>
              <a:rPr lang="en-US" sz="4000" dirty="0" smtClean="0">
                <a:solidFill>
                  <a:srgbClr val="00CC00"/>
                </a:solidFill>
                <a:sym typeface="Symbol"/>
              </a:rPr>
              <a:t>Run9 </a:t>
            </a:r>
            <a:r>
              <a:rPr lang="en-US" sz="4000" baseline="30000" dirty="0" smtClean="0">
                <a:solidFill>
                  <a:srgbClr val="00CC00"/>
                </a:solidFill>
                <a:sym typeface="Symbol"/>
              </a:rPr>
              <a:t>0</a:t>
            </a:r>
            <a:r>
              <a:rPr lang="en-US" sz="4000" dirty="0" smtClean="0">
                <a:solidFill>
                  <a:srgbClr val="00CC00"/>
                </a:solidFill>
                <a:sym typeface="Symbol"/>
              </a:rPr>
              <a:t> A</a:t>
            </a:r>
            <a:r>
              <a:rPr lang="en-US" sz="4000" baseline="-25000" dirty="0" smtClean="0">
                <a:solidFill>
                  <a:srgbClr val="00CC00"/>
                </a:solidFill>
                <a:sym typeface="Symbol"/>
              </a:rPr>
              <a:t>LL</a:t>
            </a:r>
            <a:r>
              <a:rPr lang="en-US" sz="4000" dirty="0" smtClean="0">
                <a:solidFill>
                  <a:srgbClr val="00CC00"/>
                </a:solidFill>
                <a:sym typeface="Symbol"/>
              </a:rPr>
              <a:t> </a:t>
            </a:r>
            <a:endParaRPr lang="en-US" sz="4000" dirty="0">
              <a:solidFill>
                <a:srgbClr val="00CC00"/>
              </a:solidFill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870B0C3A-F3A4-4257-A53A-A7AE1B7513A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4462"/>
            <a:ext cx="4648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/>
          <p:nvPr/>
        </p:nvSpPr>
        <p:spPr>
          <a:xfrm>
            <a:off x="1677547" y="762000"/>
            <a:ext cx="5935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S.Taneja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et al (DIS2011)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ala DSSV with slightly different uncertainty evaluation approach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457200" y="4919662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DSSV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5105400" y="4919662"/>
            <a:ext cx="358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DSSV + PHENIX Run9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LL</a:t>
            </a:r>
            <a:endParaRPr lang="en-US" sz="20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867400" y="5867400"/>
            <a:ext cx="294984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No node …</a:t>
            </a:r>
          </a:p>
          <a:p>
            <a:r>
              <a:rPr lang="en-US" sz="2000" dirty="0" smtClean="0">
                <a:cs typeface="Arial" pitchFamily="34" charset="0"/>
              </a:rPr>
              <a:t>Uncertainties decreased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447800" y="6019800"/>
            <a:ext cx="225440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 node at x~0.1 ? </a:t>
            </a:r>
          </a:p>
        </p:txBody>
      </p:sp>
    </p:spTree>
    <p:extLst>
      <p:ext uri="{BB962C8B-B14F-4D97-AF65-F5344CB8AC3E}">
        <p14:creationId xmlns:p14="http://schemas.microsoft.com/office/powerpoint/2010/main" val="40012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kumimoji="1" lang="en-US" altLang="ja-JP" dirty="0" smtClean="0"/>
              <a:t>Charged pion Cros</a:t>
            </a:r>
            <a:r>
              <a:rPr lang="en-US" altLang="ja-JP" dirty="0" smtClean="0"/>
              <a:t>s Section </a:t>
            </a:r>
            <a:endParaRPr kumimoji="1" lang="ja-JP" altLang="en-US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4" name="Picture 6" descr="prel_pipm_pi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4" y="1149529"/>
            <a:ext cx="4148926" cy="5056275"/>
          </a:xfrm>
          <a:prstGeom prst="rect">
            <a:avLst/>
          </a:prstGeom>
        </p:spPr>
      </p:pic>
      <p:pic>
        <p:nvPicPr>
          <p:cNvPr id="6" name="Picture 9" descr="prel_pipmratio_run9_st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35" y="1394839"/>
            <a:ext cx="3918682" cy="4775679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5544067" y="1274257"/>
            <a:ext cx="3527778" cy="1584475"/>
            <a:chOff x="5544067" y="1274257"/>
            <a:chExt cx="3527778" cy="1584475"/>
          </a:xfrm>
        </p:grpSpPr>
        <p:sp>
          <p:nvSpPr>
            <p:cNvPr id="9" name="右矢印 8"/>
            <p:cNvSpPr/>
            <p:nvPr/>
          </p:nvSpPr>
          <p:spPr>
            <a:xfrm rot="7387616">
              <a:off x="6661716" y="2311176"/>
              <a:ext cx="956509" cy="138603"/>
            </a:xfrm>
            <a:prstGeom prst="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544067" y="1274257"/>
              <a:ext cx="3527778" cy="92333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Charge separated fragmentation functions are not well constrained in DSS FFs</a:t>
              </a:r>
              <a:endParaRPr kumimoji="1" lang="ja-JP" altLang="en-US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6272622" y="3594052"/>
            <a:ext cx="2799223" cy="715632"/>
            <a:chOff x="6272622" y="3594052"/>
            <a:chExt cx="2799223" cy="715632"/>
          </a:xfrm>
        </p:grpSpPr>
        <p:sp>
          <p:nvSpPr>
            <p:cNvPr id="18" name="右矢印 17"/>
            <p:cNvSpPr/>
            <p:nvPr/>
          </p:nvSpPr>
          <p:spPr>
            <a:xfrm rot="13001597">
              <a:off x="6272622" y="3594052"/>
              <a:ext cx="956509" cy="138603"/>
            </a:xfrm>
            <a:prstGeom prst="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056882" y="3663353"/>
              <a:ext cx="2014963" cy="646331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In good agreement with STAR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970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55600"/>
            <a:ext cx="9118600" cy="61468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418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9623" y="274638"/>
            <a:ext cx="8479519" cy="78377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HBD Analysis for Heavy Flavor Decay 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091" r="-1091"/>
          <a:stretch>
            <a:fillRect/>
          </a:stretch>
        </p:blipFill>
        <p:spPr>
          <a:xfrm>
            <a:off x="0" y="1072980"/>
            <a:ext cx="9237658" cy="5080356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99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HBD  Signal Occupancy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t="8923" b="892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003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720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G Extraction from 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LL</a:t>
            </a:r>
            <a:r>
              <a:rPr kumimoji="1" lang="en-US" altLang="ja-JP" baseline="30000" dirty="0" err="1" smtClean="0"/>
              <a:t>HFe</a:t>
            </a:r>
            <a:endParaRPr kumimoji="1" lang="ja-JP" altLang="en-US" baseline="30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34900" y="4249375"/>
            <a:ext cx="4730495" cy="2118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sz="2118" dirty="0" smtClean="0">
                <a:latin typeface="+mj-lt"/>
              </a:rPr>
              <a:t>Open charm production dominates in </a:t>
            </a:r>
            <a:r>
              <a:rPr lang="en-US" sz="2118" dirty="0" err="1" smtClean="0">
                <a:latin typeface="+mj-lt"/>
              </a:rPr>
              <a:t>p</a:t>
            </a:r>
            <a:r>
              <a:rPr lang="en-US" sz="2118" baseline="-25000" dirty="0" err="1" smtClean="0">
                <a:latin typeface="+mj-lt"/>
              </a:rPr>
              <a:t>T</a:t>
            </a:r>
            <a:r>
              <a:rPr lang="en-US" sz="2118" baseline="-25000" dirty="0" smtClean="0">
                <a:latin typeface="+mj-lt"/>
              </a:rPr>
              <a:t> </a:t>
            </a:r>
            <a:r>
              <a:rPr lang="en-US" sz="2118" dirty="0" smtClean="0">
                <a:latin typeface="+mj-lt"/>
              </a:rPr>
              <a:t>range of 0.50 &lt; </a:t>
            </a:r>
            <a:r>
              <a:rPr lang="en-US" sz="2118" dirty="0" err="1" smtClean="0">
                <a:latin typeface="+mj-lt"/>
              </a:rPr>
              <a:t>pT</a:t>
            </a:r>
            <a:r>
              <a:rPr lang="en-US" sz="2118" dirty="0" smtClean="0">
                <a:latin typeface="+mj-lt"/>
              </a:rPr>
              <a:t> &lt; 1.25 </a:t>
            </a:r>
            <a:r>
              <a:rPr lang="en-US" sz="2118" dirty="0" err="1" smtClean="0">
                <a:latin typeface="+mj-lt"/>
              </a:rPr>
              <a:t>GeV</a:t>
            </a:r>
            <a:r>
              <a:rPr lang="en-US" sz="2118" dirty="0" smtClean="0">
                <a:latin typeface="+mj-lt"/>
              </a:rPr>
              <a:t>/c </a:t>
            </a:r>
            <a:r>
              <a:rPr lang="en-US" sz="2000" dirty="0" smtClean="0">
                <a:latin typeface="+mj-lt"/>
              </a:rPr>
              <a:t>(J/</a:t>
            </a:r>
            <a:r>
              <a:rPr lang="en-US" sz="2000" dirty="0" err="1" smtClean="0">
                <a:latin typeface="+mj-lt"/>
              </a:rPr>
              <a:t>ψ</a:t>
            </a:r>
            <a:r>
              <a:rPr lang="en-US" sz="2000" dirty="0" smtClean="0">
                <a:latin typeface="+mj-lt"/>
              </a:rPr>
              <a:t> &lt;2%, b quark&lt;5%) </a:t>
            </a:r>
            <a:endParaRPr lang="en-US" sz="2118" dirty="0" smtClean="0">
              <a:latin typeface="+mj-lt"/>
            </a:endParaRPr>
          </a:p>
          <a:p>
            <a:pPr>
              <a:buFont typeface="Wingdings" charset="2"/>
              <a:buChar char="q"/>
            </a:pPr>
            <a:r>
              <a:rPr lang="en-US" sz="2118" dirty="0" err="1" smtClean="0">
                <a:latin typeface="+mj-lt"/>
              </a:rPr>
              <a:t>pQCD</a:t>
            </a:r>
            <a:r>
              <a:rPr lang="en-US" sz="2118" dirty="0" smtClean="0">
                <a:latin typeface="+mj-lt"/>
              </a:rPr>
              <a:t> prediction for </a:t>
            </a:r>
            <a:r>
              <a:rPr lang="en-US" sz="2118" dirty="0" err="1" smtClean="0">
                <a:latin typeface="+mj-lt"/>
              </a:rPr>
              <a:t>A</a:t>
            </a:r>
            <a:r>
              <a:rPr lang="en-US" sz="2118" baseline="-25000" dirty="0" err="1" smtClean="0">
                <a:latin typeface="+mj-lt"/>
              </a:rPr>
              <a:t>LL</a:t>
            </a:r>
            <a:r>
              <a:rPr lang="en-US" sz="2118" baseline="30000" dirty="0" err="1" smtClean="0">
                <a:latin typeface="+mj-lt"/>
              </a:rPr>
              <a:t>open</a:t>
            </a:r>
            <a:r>
              <a:rPr lang="en-US" sz="2118" baseline="30000" dirty="0" smtClean="0">
                <a:latin typeface="+mj-lt"/>
              </a:rPr>
              <a:t> charm </a:t>
            </a:r>
            <a:r>
              <a:rPr lang="en-US" sz="2118" dirty="0" smtClean="0">
                <a:latin typeface="+mj-lt"/>
              </a:rPr>
              <a:t>obtained from CTEQ6M PDFs + PYTHYA + </a:t>
            </a:r>
            <a:r>
              <a:rPr lang="en-US" sz="2118" dirty="0" smtClean="0">
                <a:solidFill>
                  <a:srgbClr val="FF0000"/>
                </a:solidFill>
                <a:latin typeface="+mj-lt"/>
              </a:rPr>
              <a:t>LO</a:t>
            </a:r>
            <a:r>
              <a:rPr lang="en-US" sz="2118" dirty="0" smtClean="0">
                <a:latin typeface="+mj-lt"/>
              </a:rPr>
              <a:t> hard scattering cross section  </a:t>
            </a:r>
          </a:p>
          <a:p>
            <a:endParaRPr lang="en-US" dirty="0"/>
          </a:p>
        </p:txBody>
      </p:sp>
      <p:pic>
        <p:nvPicPr>
          <p:cNvPr id="5" name="Picture 6" descr="Pic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119605"/>
            <a:ext cx="4441485" cy="2925019"/>
          </a:xfrm>
          <a:prstGeom prst="rect">
            <a:avLst/>
          </a:prstGeom>
        </p:spPr>
      </p:pic>
      <p:pic>
        <p:nvPicPr>
          <p:cNvPr id="6" name="Picture 7" descr="Picture 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73" y="1132209"/>
            <a:ext cx="4557399" cy="2923181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890768" y="4158694"/>
            <a:ext cx="3978987" cy="259191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Wingdings" charset="2"/>
              <a:buChar char="q"/>
            </a:pPr>
            <a:r>
              <a:rPr lang="en-US" sz="2200" dirty="0" err="1" smtClean="0">
                <a:latin typeface="+mj-lt"/>
              </a:rPr>
              <a:t>A</a:t>
            </a:r>
            <a:r>
              <a:rPr lang="en-US" sz="2200" baseline="-25000" dirty="0" err="1" smtClean="0">
                <a:latin typeface="+mj-lt"/>
              </a:rPr>
              <a:t>LL</a:t>
            </a:r>
            <a:r>
              <a:rPr lang="en-US" sz="2200" baseline="30000" dirty="0" err="1" smtClean="0">
                <a:latin typeface="+mj-lt"/>
              </a:rPr>
              <a:t>open</a:t>
            </a:r>
            <a:r>
              <a:rPr lang="en-US" sz="2200" baseline="30000" dirty="0" smtClean="0">
                <a:latin typeface="+mj-lt"/>
              </a:rPr>
              <a:t> charm </a:t>
            </a:r>
            <a:r>
              <a:rPr lang="en-US" sz="2200" dirty="0" smtClean="0">
                <a:latin typeface="+mj-lt"/>
              </a:rPr>
              <a:t> ~|∆</a:t>
            </a:r>
            <a:r>
              <a:rPr lang="en-US" sz="2200" dirty="0" err="1" smtClean="0">
                <a:latin typeface="+mj-lt"/>
              </a:rPr>
              <a:t>g/g(x</a:t>
            </a:r>
            <a:r>
              <a:rPr lang="en-US" sz="2200" dirty="0" smtClean="0">
                <a:latin typeface="+mj-lt"/>
              </a:rPr>
              <a:t>, µ)|</a:t>
            </a:r>
            <a:r>
              <a:rPr lang="en-US" sz="2200" baseline="30000" dirty="0" smtClean="0">
                <a:latin typeface="+mj-lt"/>
              </a:rPr>
              <a:t>2</a:t>
            </a: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Wingdings" charset="2"/>
              <a:buChar char="q"/>
            </a:pPr>
            <a:r>
              <a:rPr lang="en-US" sz="2200" dirty="0" smtClean="0">
                <a:latin typeface="+mj-lt"/>
              </a:rPr>
              <a:t>|∆</a:t>
            </a:r>
            <a:r>
              <a:rPr lang="en-US" sz="2200" dirty="0" err="1" smtClean="0">
                <a:latin typeface="+mj-lt"/>
              </a:rPr>
              <a:t>g(x</a:t>
            </a:r>
            <a:r>
              <a:rPr lang="en-US" sz="2200" dirty="0" smtClean="0">
                <a:latin typeface="+mj-lt"/>
              </a:rPr>
              <a:t>, µ)| = C </a:t>
            </a:r>
            <a:r>
              <a:rPr lang="en-US" sz="2200" dirty="0" err="1" smtClean="0">
                <a:latin typeface="+mj-lt"/>
              </a:rPr>
              <a:t>g(x</a:t>
            </a:r>
            <a:r>
              <a:rPr lang="en-US" sz="2200" dirty="0" smtClean="0">
                <a:latin typeface="+mj-lt"/>
              </a:rPr>
              <a:t>, µ) is assumed</a:t>
            </a: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Wingdings" charset="2"/>
              <a:buChar char="q"/>
            </a:pPr>
            <a:r>
              <a:rPr lang="en-US" sz="2200" dirty="0" smtClean="0">
                <a:latin typeface="+mj-lt"/>
              </a:rPr>
              <a:t> Results: </a:t>
            </a: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|∆g/g(⟨logx⟩,µ)|</a:t>
            </a:r>
            <a:r>
              <a:rPr lang="en-US" sz="2000" baseline="30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&lt;3.3 ×10 </a:t>
            </a:r>
            <a:r>
              <a:rPr lang="en-US" sz="2000" baseline="30000" dirty="0" smtClean="0">
                <a:solidFill>
                  <a:srgbClr val="FF0000"/>
                </a:solidFill>
                <a:latin typeface="+mj-lt"/>
              </a:rPr>
              <a:t>−2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(1σ) and 10.9 ×10 </a:t>
            </a:r>
            <a:r>
              <a:rPr lang="en-US" sz="2000" baseline="30000" dirty="0" smtClean="0">
                <a:solidFill>
                  <a:srgbClr val="FF0000"/>
                </a:solidFill>
                <a:latin typeface="+mj-lt"/>
              </a:rPr>
              <a:t>−2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(3σ)</a:t>
            </a:r>
          </a:p>
        </p:txBody>
      </p:sp>
    </p:spTree>
    <p:extLst>
      <p:ext uri="{BB962C8B-B14F-4D97-AF65-F5344CB8AC3E}">
        <p14:creationId xmlns:p14="http://schemas.microsoft.com/office/powerpoint/2010/main" val="262050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5691030" cy="72603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Central W Analysis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rcRect l="16718" r="16718"/>
          <a:stretch>
            <a:fillRect/>
          </a:stretch>
        </p:blipFill>
        <p:spPr/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230" y="274638"/>
            <a:ext cx="2538570" cy="34493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349" y="2488640"/>
            <a:ext cx="3600655" cy="13471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23700"/>
            <a:ext cx="5564506" cy="15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9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274638"/>
            <a:ext cx="8229600" cy="891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Spin Puzzle</a:t>
            </a:r>
            <a:endParaRPr lang="ja-JP" altLang="en-US" dirty="0"/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0" y="1048070"/>
            <a:ext cx="8229600" cy="2792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Quark Spin</a:t>
            </a:r>
            <a:endParaRPr lang="ja-JP" alt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094" y="1416844"/>
            <a:ext cx="3886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457200" y="1527968"/>
          <a:ext cx="4435475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4" imgW="2209680" imgH="660240" progId="Equation.3">
                  <p:embed/>
                </p:oleObj>
              </mc:Choice>
              <mc:Fallback>
                <p:oleObj name="Equation" r:id="rId4" imgW="2209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7968"/>
                        <a:ext cx="4435475" cy="132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914" y="2845594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914" y="2853531"/>
            <a:ext cx="4899025" cy="395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8914" y="2845594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8914" y="2845594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914" y="2845594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914" y="2853531"/>
            <a:ext cx="4918075" cy="397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テキスト ボックス 18"/>
          <p:cNvSpPr txBox="1"/>
          <p:nvPr/>
        </p:nvSpPr>
        <p:spPr>
          <a:xfrm>
            <a:off x="4302296" y="6184065"/>
            <a:ext cx="122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Spin Puzzle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4329" y="4551634"/>
            <a:ext cx="927801" cy="20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8273-5417-BB46-97D6-1D60B3D88DEB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386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ja-JP" dirty="0"/>
              <a:t>Polarized Semi-DIS</a:t>
            </a:r>
          </a:p>
        </p:txBody>
      </p:sp>
      <p:pic>
        <p:nvPicPr>
          <p:cNvPr id="386055" name="Picture 1031" descr="sid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3581400" cy="3581400"/>
          </a:xfrm>
          <a:prstGeom prst="rect">
            <a:avLst/>
          </a:prstGeom>
          <a:noFill/>
        </p:spPr>
      </p:pic>
      <p:sp>
        <p:nvSpPr>
          <p:cNvPr id="386057" name="Text Box 1033"/>
          <p:cNvSpPr txBox="1">
            <a:spLocks noChangeArrowheads="1"/>
          </p:cNvSpPr>
          <p:nvPr/>
        </p:nvSpPr>
        <p:spPr bwMode="auto">
          <a:xfrm>
            <a:off x="8042275" y="5715000"/>
            <a:ext cx="11017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0" lang="en-US" altLang="ja-JP" i="0">
                <a:solidFill>
                  <a:srgbClr val="009900"/>
                </a:solidFill>
                <a:latin typeface="Tahoma" charset="0"/>
              </a:rPr>
              <a:t>z=E</a:t>
            </a:r>
            <a:r>
              <a:rPr kumimoji="0" lang="en-US" altLang="ja-JP" i="0" baseline="-25000">
                <a:solidFill>
                  <a:srgbClr val="009900"/>
                </a:solidFill>
                <a:latin typeface="Tahoma" charset="0"/>
              </a:rPr>
              <a:t>h</a:t>
            </a:r>
            <a:r>
              <a:rPr kumimoji="0" lang="en-US" altLang="ja-JP" i="0">
                <a:solidFill>
                  <a:srgbClr val="009900"/>
                </a:solidFill>
                <a:latin typeface="Tahoma" charset="0"/>
              </a:rPr>
              <a:t>/</a:t>
            </a:r>
            <a:r>
              <a:rPr kumimoji="0" lang="en-US" altLang="ja-JP" i="0">
                <a:solidFill>
                  <a:srgbClr val="009900"/>
                </a:solidFill>
                <a:latin typeface="Symbol" charset="2"/>
              </a:rPr>
              <a:t>n</a:t>
            </a:r>
            <a:endParaRPr kumimoji="0" lang="en-GB" i="0">
              <a:solidFill>
                <a:srgbClr val="009900"/>
              </a:solidFill>
              <a:latin typeface="Symbol" charset="2"/>
            </a:endParaRPr>
          </a:p>
        </p:txBody>
      </p:sp>
      <p:graphicFrame>
        <p:nvGraphicFramePr>
          <p:cNvPr id="386059" name="Object 10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694560"/>
              </p:ext>
            </p:extLst>
          </p:nvPr>
        </p:nvGraphicFramePr>
        <p:xfrm>
          <a:off x="3886200" y="1649224"/>
          <a:ext cx="1166813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7" name="数式" r:id="rId5" imgW="571500" imgH="939800" progId="Equation.3">
                  <p:embed/>
                </p:oleObj>
              </mc:Choice>
              <mc:Fallback>
                <p:oleObj name="数式" r:id="rId5" imgW="5715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649224"/>
                        <a:ext cx="1166813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64" name="Text Box 1040"/>
          <p:cNvSpPr txBox="1">
            <a:spLocks noChangeArrowheads="1"/>
          </p:cNvSpPr>
          <p:nvPr/>
        </p:nvSpPr>
        <p:spPr bwMode="auto">
          <a:xfrm>
            <a:off x="3200400" y="1143000"/>
            <a:ext cx="221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Flavor Tagging</a:t>
            </a:r>
          </a:p>
        </p:txBody>
      </p:sp>
      <p:pic>
        <p:nvPicPr>
          <p:cNvPr id="386065" name="Picture 1041" descr="Dq-6Pfit_sbar_eq_0-xDens_col_bands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4988" y="990600"/>
            <a:ext cx="3117850" cy="4648200"/>
          </a:xfrm>
          <a:prstGeom prst="rect">
            <a:avLst/>
          </a:prstGeom>
          <a:noFill/>
        </p:spPr>
      </p:pic>
      <p:grpSp>
        <p:nvGrpSpPr>
          <p:cNvPr id="2" name="Group 1048"/>
          <p:cNvGrpSpPr>
            <a:grpSpLocks/>
          </p:cNvGrpSpPr>
          <p:nvPr/>
        </p:nvGrpSpPr>
        <p:grpSpPr bwMode="auto">
          <a:xfrm>
            <a:off x="304800" y="5489575"/>
            <a:ext cx="7993063" cy="1368425"/>
            <a:chOff x="544" y="2727"/>
            <a:chExt cx="5035" cy="862"/>
          </a:xfrm>
        </p:grpSpPr>
        <p:graphicFrame>
          <p:nvGraphicFramePr>
            <p:cNvPr id="386066" name="Object 1042"/>
            <p:cNvGraphicFramePr>
              <a:graphicFrameLocks noChangeAspect="1"/>
            </p:cNvGraphicFramePr>
            <p:nvPr/>
          </p:nvGraphicFramePr>
          <p:xfrm>
            <a:off x="544" y="2999"/>
            <a:ext cx="4964" cy="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88" name="数式" r:id="rId8" imgW="4647960" imgH="482400" progId="Equation.3">
                    <p:embed/>
                  </p:oleObj>
                </mc:Choice>
                <mc:Fallback>
                  <p:oleObj name="数式" r:id="rId8" imgW="464796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" y="2999"/>
                          <a:ext cx="4964" cy="5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6067" name="Rectangle 1043"/>
            <p:cNvSpPr>
              <a:spLocks noChangeArrowheads="1"/>
            </p:cNvSpPr>
            <p:nvPr/>
          </p:nvSpPr>
          <p:spPr bwMode="auto">
            <a:xfrm>
              <a:off x="2086" y="2962"/>
              <a:ext cx="981" cy="559"/>
            </a:xfrm>
            <a:prstGeom prst="rect">
              <a:avLst/>
            </a:prstGeom>
            <a:noFill/>
            <a:ln w="34925">
              <a:solidFill>
                <a:srgbClr val="0000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068" name="Rectangle 1044"/>
            <p:cNvSpPr>
              <a:spLocks noChangeArrowheads="1"/>
            </p:cNvSpPr>
            <p:nvPr/>
          </p:nvSpPr>
          <p:spPr bwMode="auto">
            <a:xfrm>
              <a:off x="3193" y="2908"/>
              <a:ext cx="1388" cy="651"/>
            </a:xfrm>
            <a:prstGeom prst="rect">
              <a:avLst/>
            </a:prstGeom>
            <a:noFill/>
            <a:ln w="34925">
              <a:solidFill>
                <a:srgbClr val="6633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069" name="Oval 1045"/>
            <p:cNvSpPr>
              <a:spLocks noChangeArrowheads="1"/>
            </p:cNvSpPr>
            <p:nvPr/>
          </p:nvSpPr>
          <p:spPr bwMode="auto">
            <a:xfrm>
              <a:off x="4689" y="2896"/>
              <a:ext cx="890" cy="693"/>
            </a:xfrm>
            <a:prstGeom prst="ellipse">
              <a:avLst/>
            </a:prstGeom>
            <a:noFill/>
            <a:ln w="34925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070" name="Text Box 1046"/>
            <p:cNvSpPr txBox="1">
              <a:spLocks noChangeArrowheads="1"/>
            </p:cNvSpPr>
            <p:nvPr/>
          </p:nvSpPr>
          <p:spPr bwMode="auto">
            <a:xfrm>
              <a:off x="3719" y="2727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b="1" i="0">
                  <a:solidFill>
                    <a:srgbClr val="663300"/>
                  </a:solidFill>
                  <a:latin typeface="Maiandra GD" charset="-128"/>
                </a:rPr>
                <a:t>pQCD</a:t>
              </a:r>
            </a:p>
          </p:txBody>
        </p:sp>
        <p:sp>
          <p:nvSpPr>
            <p:cNvPr id="386071" name="Text Box 1047"/>
            <p:cNvSpPr txBox="1">
              <a:spLocks noChangeArrowheads="1"/>
            </p:cNvSpPr>
            <p:nvPr/>
          </p:nvSpPr>
          <p:spPr bwMode="auto">
            <a:xfrm>
              <a:off x="2026" y="2762"/>
              <a:ext cx="10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kumimoji="0" lang="en-US" altLang="ja-JP" sz="1400" i="0">
                  <a:solidFill>
                    <a:srgbClr val="0000FF"/>
                  </a:solidFill>
                  <a:latin typeface="Maiandra GD" charset="-128"/>
                </a:rPr>
                <a:t> </a:t>
              </a:r>
              <a:r>
                <a:rPr kumimoji="0" lang="en-US" altLang="ja-JP" sz="1400" b="1" i="0">
                  <a:solidFill>
                    <a:srgbClr val="0000FF"/>
                  </a:solidFill>
                  <a:latin typeface="Maiandra GD" charset="-128"/>
                </a:rPr>
                <a:t>Proton Structure</a:t>
              </a:r>
              <a:endParaRPr kumimoji="0" lang="en-US" altLang="ja-JP" sz="1400" b="1" i="0">
                <a:latin typeface="Maiandra GD" charset="-128"/>
              </a:endParaRPr>
            </a:p>
          </p:txBody>
        </p:sp>
      </p:grpSp>
      <p:sp>
        <p:nvSpPr>
          <p:cNvPr id="386073" name="Text Box 1049"/>
          <p:cNvSpPr txBox="1">
            <a:spLocks noChangeArrowheads="1"/>
          </p:cNvSpPr>
          <p:nvPr/>
        </p:nvSpPr>
        <p:spPr bwMode="auto">
          <a:xfrm>
            <a:off x="7239000" y="5410200"/>
            <a:ext cx="617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008040"/>
                </a:solidFill>
              </a:rPr>
              <a:t>e</a:t>
            </a:r>
            <a:r>
              <a:rPr lang="en-US" altLang="ja-JP" sz="2000" baseline="30000">
                <a:solidFill>
                  <a:srgbClr val="008040"/>
                </a:solidFill>
              </a:rPr>
              <a:t>+</a:t>
            </a:r>
            <a:r>
              <a:rPr lang="en-US" altLang="ja-JP" sz="2000">
                <a:solidFill>
                  <a:srgbClr val="008040"/>
                </a:solidFill>
              </a:rPr>
              <a:t>e</a:t>
            </a:r>
            <a:r>
              <a:rPr lang="en-US" altLang="ja-JP" sz="2000" baseline="30000">
                <a:solidFill>
                  <a:srgbClr val="008040"/>
                </a:solidFill>
              </a:rPr>
              <a:t>-</a:t>
            </a:r>
            <a:endParaRPr lang="en-US" altLang="ja-JP" sz="2000"/>
          </a:p>
        </p:txBody>
      </p:sp>
      <p:grpSp>
        <p:nvGrpSpPr>
          <p:cNvPr id="3" name="Group 1061"/>
          <p:cNvGrpSpPr>
            <a:grpSpLocks/>
          </p:cNvGrpSpPr>
          <p:nvPr/>
        </p:nvGrpSpPr>
        <p:grpSpPr bwMode="auto">
          <a:xfrm>
            <a:off x="8610600" y="1003300"/>
            <a:ext cx="533400" cy="1752600"/>
            <a:chOff x="5424" y="632"/>
            <a:chExt cx="336" cy="1104"/>
          </a:xfrm>
        </p:grpSpPr>
        <p:sp>
          <p:nvSpPr>
            <p:cNvPr id="386081" name="Freeform 1057"/>
            <p:cNvSpPr>
              <a:spLocks/>
            </p:cNvSpPr>
            <p:nvPr/>
          </p:nvSpPr>
          <p:spPr bwMode="auto">
            <a:xfrm>
              <a:off x="5424" y="632"/>
              <a:ext cx="144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0"/>
                </a:cxn>
                <a:cxn ang="0">
                  <a:pos x="144" y="1104"/>
                </a:cxn>
                <a:cxn ang="0">
                  <a:pos x="48" y="1104"/>
                </a:cxn>
              </a:cxnLst>
              <a:rect l="0" t="0" r="r" b="b"/>
              <a:pathLst>
                <a:path w="144" h="1104">
                  <a:moveTo>
                    <a:pt x="0" y="0"/>
                  </a:moveTo>
                  <a:lnTo>
                    <a:pt x="144" y="0"/>
                  </a:lnTo>
                  <a:lnTo>
                    <a:pt x="144" y="1104"/>
                  </a:lnTo>
                  <a:lnTo>
                    <a:pt x="48" y="1104"/>
                  </a:lnTo>
                </a:path>
              </a:pathLst>
            </a:custGeom>
            <a:noFill/>
            <a:ln w="69850">
              <a:solidFill>
                <a:srgbClr val="F794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082" name="Text Box 1058"/>
            <p:cNvSpPr txBox="1">
              <a:spLocks noChangeArrowheads="1"/>
            </p:cNvSpPr>
            <p:nvPr/>
          </p:nvSpPr>
          <p:spPr bwMode="auto">
            <a:xfrm rot="5400000">
              <a:off x="5227" y="1061"/>
              <a:ext cx="7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/>
                <a:t>valence</a:t>
              </a:r>
            </a:p>
          </p:txBody>
        </p:sp>
      </p:grpSp>
      <p:grpSp>
        <p:nvGrpSpPr>
          <p:cNvPr id="4" name="Group 1062"/>
          <p:cNvGrpSpPr>
            <a:grpSpLocks/>
          </p:cNvGrpSpPr>
          <p:nvPr/>
        </p:nvGrpSpPr>
        <p:grpSpPr bwMode="auto">
          <a:xfrm>
            <a:off x="8686800" y="2819400"/>
            <a:ext cx="457200" cy="2514600"/>
            <a:chOff x="5472" y="1776"/>
            <a:chExt cx="288" cy="1584"/>
          </a:xfrm>
        </p:grpSpPr>
        <p:sp>
          <p:nvSpPr>
            <p:cNvPr id="386083" name="Freeform 1059"/>
            <p:cNvSpPr>
              <a:spLocks/>
            </p:cNvSpPr>
            <p:nvPr/>
          </p:nvSpPr>
          <p:spPr bwMode="auto">
            <a:xfrm>
              <a:off x="5472" y="1776"/>
              <a:ext cx="96" cy="1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0"/>
                </a:cxn>
                <a:cxn ang="0">
                  <a:pos x="144" y="1104"/>
                </a:cxn>
                <a:cxn ang="0">
                  <a:pos x="48" y="1104"/>
                </a:cxn>
              </a:cxnLst>
              <a:rect l="0" t="0" r="r" b="b"/>
              <a:pathLst>
                <a:path w="144" h="1104">
                  <a:moveTo>
                    <a:pt x="0" y="0"/>
                  </a:moveTo>
                  <a:lnTo>
                    <a:pt x="144" y="0"/>
                  </a:lnTo>
                  <a:lnTo>
                    <a:pt x="144" y="1104"/>
                  </a:lnTo>
                  <a:lnTo>
                    <a:pt x="48" y="1104"/>
                  </a:lnTo>
                </a:path>
              </a:pathLst>
            </a:custGeom>
            <a:noFill/>
            <a:ln w="6985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084" name="Text Box 1060"/>
            <p:cNvSpPr txBox="1">
              <a:spLocks noChangeArrowheads="1"/>
            </p:cNvSpPr>
            <p:nvPr/>
          </p:nvSpPr>
          <p:spPr bwMode="auto">
            <a:xfrm rot="5400000">
              <a:off x="5387" y="2197"/>
              <a:ext cx="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/>
                <a:t>Sea</a:t>
              </a: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3289854" y="3625786"/>
            <a:ext cx="244046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Fragmentation Function</a:t>
            </a:r>
          </a:p>
          <a:p>
            <a:r>
              <a:rPr lang="en-US" altLang="ja-JP" dirty="0"/>
              <a:t>(</a:t>
            </a:r>
            <a:r>
              <a:rPr lang="en-US" altLang="ja-JP" dirty="0" smtClean="0"/>
              <a:t>Model Dependence)</a:t>
            </a:r>
            <a:endParaRPr kumimoji="1" lang="ja-JP" altLang="en-US" dirty="0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6623" y="2755900"/>
            <a:ext cx="2985261" cy="26543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algn="ctr">
            <a:noFill/>
            <a:miter lim="800000"/>
            <a:headEnd/>
            <a:tailEnd/>
          </a:ln>
        </p:spPr>
      </p:pic>
      <p:pic>
        <p:nvPicPr>
          <p:cNvPr id="28" name="Picture 3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623" y="1081241"/>
            <a:ext cx="2991881" cy="167465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algn="ctr">
            <a:noFill/>
            <a:miter lim="800000"/>
            <a:headEnd/>
            <a:tailEnd/>
          </a:ln>
        </p:spPr>
      </p:pic>
      <p:graphicFrame>
        <p:nvGraphicFramePr>
          <p:cNvPr id="29" name="Object 7"/>
          <p:cNvGraphicFramePr>
            <a:graphicFrameLocks noChangeAspect="1"/>
          </p:cNvGraphicFramePr>
          <p:nvPr/>
        </p:nvGraphicFramePr>
        <p:xfrm>
          <a:off x="8494824" y="423240"/>
          <a:ext cx="567360" cy="56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9" name="Clip" r:id="rId12" imgW="2438095" imgH="2438095" progId="">
                  <p:embed/>
                </p:oleObj>
              </mc:Choice>
              <mc:Fallback>
                <p:oleObj name="Clip" r:id="rId12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16000"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4824" y="423240"/>
                        <a:ext cx="567360" cy="567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5" descr="herme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07521" y="228600"/>
            <a:ext cx="107762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793920" y="2554252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3027081" y="3352800"/>
            <a:ext cx="262773" cy="272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ja-JP" dirty="0">
                <a:latin typeface="Symbol" charset="2"/>
                <a:cs typeface="Symbol" charset="2"/>
              </a:rPr>
              <a:t>D</a:t>
            </a:r>
            <a:r>
              <a:rPr lang="en-US" altLang="ja-JP" dirty="0"/>
              <a:t>G Extraction from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LL</a:t>
            </a:r>
            <a:r>
              <a:rPr lang="en-US" altLang="ja-JP" baseline="30000" dirty="0" err="1"/>
              <a:t>HFe</a:t>
            </a:r>
            <a:endParaRPr kumimoji="1" lang="ja-JP" alt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4423284" y="4492814"/>
            <a:ext cx="4730495" cy="21186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118" dirty="0" smtClean="0">
                <a:latin typeface="+mj-lt"/>
              </a:rPr>
              <a:t>Open charm production dominates in </a:t>
            </a:r>
            <a:r>
              <a:rPr lang="en-US" sz="2118" dirty="0" err="1" smtClean="0">
                <a:latin typeface="+mj-lt"/>
              </a:rPr>
              <a:t>p</a:t>
            </a:r>
            <a:r>
              <a:rPr lang="en-US" sz="2118" baseline="-25000" dirty="0" err="1" smtClean="0">
                <a:latin typeface="+mj-lt"/>
              </a:rPr>
              <a:t>T</a:t>
            </a:r>
            <a:r>
              <a:rPr lang="en-US" sz="2118" baseline="-25000" dirty="0" smtClean="0">
                <a:latin typeface="+mj-lt"/>
              </a:rPr>
              <a:t> </a:t>
            </a:r>
            <a:r>
              <a:rPr lang="en-US" sz="2118" dirty="0" smtClean="0">
                <a:latin typeface="+mj-lt"/>
              </a:rPr>
              <a:t>range of 0.50 &lt; </a:t>
            </a:r>
            <a:r>
              <a:rPr lang="en-US" sz="2118" dirty="0" err="1" smtClean="0">
                <a:latin typeface="+mj-lt"/>
              </a:rPr>
              <a:t>pT</a:t>
            </a:r>
            <a:r>
              <a:rPr lang="en-US" sz="2118" dirty="0" smtClean="0">
                <a:latin typeface="+mj-lt"/>
              </a:rPr>
              <a:t> &lt; 1.25 </a:t>
            </a:r>
            <a:r>
              <a:rPr lang="en-US" sz="2118" dirty="0" err="1" smtClean="0">
                <a:latin typeface="+mj-lt"/>
              </a:rPr>
              <a:t>GeV</a:t>
            </a:r>
            <a:r>
              <a:rPr lang="en-US" sz="2118" dirty="0" smtClean="0">
                <a:latin typeface="+mj-lt"/>
              </a:rPr>
              <a:t>/c </a:t>
            </a:r>
          </a:p>
          <a:p>
            <a:pPr marL="0" indent="0">
              <a:buNone/>
            </a:pPr>
            <a:r>
              <a:rPr lang="en-US" altLang="ja-JP" sz="2400" dirty="0" smtClean="0"/>
              <a:t>	</a:t>
            </a:r>
            <a:r>
              <a:rPr lang="en-US" altLang="ja-JP" sz="2000" dirty="0" smtClean="0"/>
              <a:t>(</a:t>
            </a:r>
            <a:r>
              <a:rPr lang="en-US" altLang="ja-JP" sz="2000" dirty="0"/>
              <a:t>J/</a:t>
            </a:r>
            <a:r>
              <a:rPr lang="en-US" altLang="ja-JP" sz="2000" dirty="0" err="1"/>
              <a:t>ψ</a:t>
            </a:r>
            <a:r>
              <a:rPr lang="en-US" altLang="ja-JP" sz="2000" dirty="0"/>
              <a:t> &lt;2%, b quark&lt;5%) </a:t>
            </a:r>
          </a:p>
          <a:p>
            <a:pPr>
              <a:buFont typeface="Wingdings" charset="2"/>
              <a:buChar char="q"/>
            </a:pPr>
            <a:r>
              <a:rPr lang="en-US" altLang="ja-JP" sz="2000" dirty="0"/>
              <a:t>|∆g/g(⟨</a:t>
            </a:r>
            <a:r>
              <a:rPr lang="en-US" altLang="ja-JP" sz="2000" dirty="0" err="1"/>
              <a:t>logx</a:t>
            </a:r>
            <a:r>
              <a:rPr lang="en-US" altLang="ja-JP" sz="2000" dirty="0"/>
              <a:t>⟩,µ)|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 &lt;</a:t>
            </a:r>
            <a:r>
              <a:rPr lang="en-US" altLang="ja-JP" sz="2000" dirty="0" smtClean="0"/>
              <a:t>3 </a:t>
            </a:r>
            <a:r>
              <a:rPr lang="en-US" altLang="ja-JP" sz="2000" dirty="0"/>
              <a:t>×10 </a:t>
            </a:r>
            <a:r>
              <a:rPr lang="en-US" altLang="ja-JP" sz="2000" baseline="30000" dirty="0"/>
              <a:t>−2 </a:t>
            </a:r>
            <a:r>
              <a:rPr lang="en-US" altLang="ja-JP" sz="2000" dirty="0"/>
              <a:t>(1σ</a:t>
            </a:r>
            <a:r>
              <a:rPr lang="en-US" altLang="ja-JP" sz="2000" dirty="0" smtClean="0"/>
              <a:t>)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altLang="ja-JP" sz="2000" dirty="0" smtClean="0"/>
              <a:t>                 ( 0.01 ~ x ~ 0.08) </a:t>
            </a:r>
            <a:endParaRPr 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91958" y="4545002"/>
            <a:ext cx="4353338" cy="1933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dirty="0" smtClean="0">
                <a:latin typeface="+mj-lt"/>
              </a:rPr>
              <a:t>This results largely benefited from using HBD in eliminating photo-conversion and </a:t>
            </a:r>
            <a:r>
              <a:rPr lang="en-US" dirty="0" err="1" smtClean="0">
                <a:latin typeface="+mj-lt"/>
              </a:rPr>
              <a:t>Dalitz</a:t>
            </a:r>
            <a:r>
              <a:rPr lang="en-US" dirty="0" smtClean="0">
                <a:latin typeface="+mj-lt"/>
              </a:rPr>
              <a:t> decay background.</a:t>
            </a:r>
          </a:p>
          <a:p>
            <a:pPr>
              <a:buFont typeface="Wingdings" charset="2"/>
              <a:buChar char="q"/>
            </a:pPr>
            <a:endParaRPr lang="en-US" dirty="0" smtClean="0">
              <a:latin typeface="+mj-lt"/>
            </a:endParaRPr>
          </a:p>
          <a:p>
            <a:pPr>
              <a:buFont typeface="Wingdings" charset="2"/>
              <a:buChar char="q"/>
            </a:pPr>
            <a:r>
              <a:rPr lang="en-US" dirty="0" smtClean="0">
                <a:latin typeface="+mj-lt"/>
              </a:rPr>
              <a:t>Decay electrons include J/</a:t>
            </a:r>
            <a:r>
              <a:rPr lang="en-US" dirty="0" err="1" smtClean="0">
                <a:latin typeface="+mj-lt"/>
              </a:rPr>
              <a:t>ψ</a:t>
            </a:r>
            <a:r>
              <a:rPr lang="en-US" dirty="0" smtClean="0">
                <a:latin typeface="+mj-lt"/>
              </a:rPr>
              <a:t> , bottom production and other vector meson as well as open charm contributions. </a:t>
            </a:r>
          </a:p>
          <a:p>
            <a:endParaRPr lang="en-US" dirty="0"/>
          </a:p>
        </p:txBody>
      </p:sp>
      <p:pic>
        <p:nvPicPr>
          <p:cNvPr id="6" name="Picture 5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153"/>
            <a:ext cx="4434115" cy="2880053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607245" y="1475220"/>
            <a:ext cx="270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arXiv:1209.3278</a:t>
            </a:r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86467" y="1501276"/>
            <a:ext cx="184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Submitted to PRD</a:t>
            </a:r>
            <a:endParaRPr kumimoji="1" lang="ja-JP" altLang="en-US" dirty="0"/>
          </a:p>
        </p:txBody>
      </p:sp>
      <p:pic>
        <p:nvPicPr>
          <p:cNvPr id="9" name="Picture 6" descr="Pictur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15" y="1386612"/>
            <a:ext cx="4441485" cy="29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015" y="2745736"/>
            <a:ext cx="5485219" cy="37148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28600" y="1364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cs typeface="Symbol" charset="2"/>
              </a:rPr>
              <a:t>More Challenging Attempt :</a:t>
            </a:r>
            <a:br>
              <a:rPr lang="en-US" altLang="ja-JP" dirty="0" smtClean="0">
                <a:cs typeface="Symbol" charset="2"/>
              </a:rPr>
            </a:br>
            <a:r>
              <a:rPr lang="en-US" altLang="ja-JP" dirty="0" smtClean="0">
                <a:cs typeface="Symbol" charset="2"/>
              </a:rPr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-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kumimoji="1" lang="en-US" altLang="ja-JP" dirty="0" smtClean="0"/>
              <a:t> correlation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51</a:t>
            </a:fld>
            <a:endParaRPr kumimoji="1" lang="ja-JP" altLang="en-US"/>
          </a:p>
        </p:txBody>
      </p:sp>
      <p:graphicFrame>
        <p:nvGraphicFramePr>
          <p:cNvPr id="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79304"/>
              </p:ext>
            </p:extLst>
          </p:nvPr>
        </p:nvGraphicFramePr>
        <p:xfrm>
          <a:off x="-19637" y="4035255"/>
          <a:ext cx="38862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9" name="Bitmap Image" r:id="rId5" imgW="7039958" imgH="4258269" progId="Paint.Picture">
                  <p:embed/>
                </p:oleObj>
              </mc:Choice>
              <mc:Fallback>
                <p:oleObj name="Bitmap Image" r:id="rId5" imgW="7039958" imgH="42582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637" y="4035255"/>
                        <a:ext cx="38862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512612"/>
              </p:ext>
            </p:extLst>
          </p:nvPr>
        </p:nvGraphicFramePr>
        <p:xfrm>
          <a:off x="76200" y="1293456"/>
          <a:ext cx="3810000" cy="244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0" name="Bitmap Image" r:id="rId7" imgW="5068007" imgH="3258005" progId="Paint.Picture">
                  <p:embed/>
                </p:oleObj>
              </mc:Choice>
              <mc:Fallback>
                <p:oleObj name="Bitmap Image" r:id="rId7" imgW="5068007" imgH="32580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93456"/>
                        <a:ext cx="3810000" cy="244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563" y="1353798"/>
            <a:ext cx="757791" cy="50519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533958" y="1357920"/>
            <a:ext cx="475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Constrains event kinematics </a:t>
            </a:r>
            <a:r>
              <a:rPr lang="en-US" altLang="ja-JP" sz="2400" b="1" dirty="0" smtClean="0"/>
              <a:t>further</a:t>
            </a:r>
            <a:endParaRPr lang="en-US" altLang="ja-JP" sz="2400" b="1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763" y="2136061"/>
            <a:ext cx="609675" cy="60967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533958" y="2183667"/>
            <a:ext cx="388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Cost Statistics, need high P</a:t>
            </a:r>
            <a:r>
              <a:rPr lang="en-US" altLang="ja-JP" sz="2400" b="1" baseline="30000" dirty="0" smtClean="0"/>
              <a:t>4</a:t>
            </a:r>
            <a:r>
              <a:rPr lang="en-US" altLang="ja-JP" sz="2400" b="1" dirty="0" smtClean="0"/>
              <a:t>L</a:t>
            </a:r>
            <a:endParaRPr lang="en-US" altLang="ja-JP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 rot="21039148">
            <a:off x="1717756" y="3364695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Invariant mass [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02390">
            <a:off x="-259459" y="3205670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Invariant mass [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27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68976"/>
            <a:ext cx="2133600" cy="365125"/>
          </a:xfrm>
        </p:spPr>
        <p:txBody>
          <a:bodyPr/>
          <a:lstStyle/>
          <a:p>
            <a:fld id="{046929A2-678B-8C47-8D8D-CFD3DEEE9BF1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5" name="Picture 4" descr="C:\Users\keyser\Documents\PHENIX\Publications\BUP_run13\figs_spin\MPCclus_CApi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18" y="3659735"/>
            <a:ext cx="4311112" cy="29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eyser\Documents\PHENIX\Publications\BUP_run13\figs_spin\MPC_singleclu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6534"/>
            <a:ext cx="4311113" cy="29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eyser\Documents\PHENIX\Publications\BUP_run13\figs_spin\MPC_b2b_diclus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6535"/>
            <a:ext cx="4311112" cy="29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510 GeV - A</a:t>
            </a:r>
            <a:r>
              <a:rPr lang="en-US" baseline="-25000" smtClean="0"/>
              <a:t>LL</a:t>
            </a:r>
            <a:r>
              <a:rPr lang="en-US" smtClean="0"/>
              <a:t>(MPC)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0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244"/>
            <a:ext cx="8229600" cy="937720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G Measurement at PHENIX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220" r="-1220"/>
          <a:stretch>
            <a:fillRect/>
          </a:stretch>
        </p:blipFill>
        <p:spPr>
          <a:xfrm>
            <a:off x="-51819" y="1062932"/>
            <a:ext cx="9195819" cy="5057346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6929A2-678B-8C47-8D8D-CFD3DEEE9BF1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8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400" dirty="0" smtClean="0"/>
              <a:t>DSSV Global Analysis</a:t>
            </a: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6D9925-E846-4021-838C-FFAD5E7D10B7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85800"/>
            <a:ext cx="4953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cs typeface="+mn-cs"/>
              </a:rPr>
              <a:t>de </a:t>
            </a: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Florian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et al., PRL101, 072001 (2008)</a:t>
            </a:r>
          </a:p>
        </p:txBody>
      </p:sp>
      <p:sp>
        <p:nvSpPr>
          <p:cNvPr id="34824" name="Rectangle 5"/>
          <p:cNvSpPr>
            <a:spLocks noChangeAspect="1" noChangeArrowheads="1"/>
          </p:cNvSpPr>
          <p:nvPr/>
        </p:nvSpPr>
        <p:spPr bwMode="auto">
          <a:xfrm>
            <a:off x="68263" y="990600"/>
            <a:ext cx="4503737" cy="571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 r="35721" b="54420"/>
          <a:stretch>
            <a:fillRect/>
          </a:stretch>
        </p:blipFill>
        <p:spPr bwMode="auto">
          <a:xfrm>
            <a:off x="298450" y="1143000"/>
            <a:ext cx="3741738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minis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2840038"/>
            <a:ext cx="3703638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634978" y="1143000"/>
            <a:ext cx="3405210" cy="1697038"/>
          </a:xfrm>
          <a:prstGeom prst="rect">
            <a:avLst/>
          </a:prstGeom>
          <a:noFill/>
          <a:ln w="57150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28740" y="958334"/>
            <a:ext cx="155252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Valence Quark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34978" y="2840038"/>
            <a:ext cx="1684634" cy="1656374"/>
          </a:xfrm>
          <a:prstGeom prst="rect">
            <a:avLst/>
          </a:prstGeom>
          <a:noFill/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355554" y="2840038"/>
            <a:ext cx="1684634" cy="1656374"/>
          </a:xfrm>
          <a:prstGeom prst="rect">
            <a:avLst/>
          </a:prstGeom>
          <a:noFill/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34978" y="4496412"/>
            <a:ext cx="1684634" cy="1656374"/>
          </a:xfrm>
          <a:prstGeom prst="rect">
            <a:avLst/>
          </a:prstGeom>
          <a:noFill/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2938202"/>
            <a:ext cx="11409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Sea Quark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319612" y="4496412"/>
            <a:ext cx="1720576" cy="1656374"/>
          </a:xfrm>
          <a:prstGeom prst="rect">
            <a:avLst/>
          </a:prstGeom>
          <a:noFill/>
          <a:ln w="5715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37473" y="4496412"/>
            <a:ext cx="74754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Gluon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43332" y="4749151"/>
            <a:ext cx="395735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400" dirty="0" smtClean="0"/>
              <a:t>Valence Quark </a:t>
            </a:r>
            <a:endParaRPr lang="en-US" altLang="ja-JP" sz="2400" dirty="0"/>
          </a:p>
          <a:p>
            <a:r>
              <a:rPr kumimoji="1" lang="en-US" altLang="ja-JP" sz="2400" dirty="0" smtClean="0"/>
              <a:t>-&gt; well measured.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Sea Quark, gluon </a:t>
            </a:r>
          </a:p>
          <a:p>
            <a:r>
              <a:rPr lang="en-US" altLang="ja-JP" sz="2400" dirty="0" smtClean="0"/>
              <a:t>-&gt; not well known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3000" y="1327666"/>
            <a:ext cx="355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pQCD</a:t>
            </a:r>
            <a:r>
              <a:rPr kumimoji="1" lang="en-US" altLang="ja-JP" dirty="0" smtClean="0"/>
              <a:t> based theory fits DIS/SIDS Data up to 2008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4706"/>
          </a:xfrm>
        </p:spPr>
        <p:txBody>
          <a:bodyPr/>
          <a:lstStyle/>
          <a:p>
            <a:r>
              <a:rPr lang="en-US" altLang="ja-JP" dirty="0" smtClean="0"/>
              <a:t>Longitudinal Spin Sum Rule</a:t>
            </a:r>
            <a:endParaRPr lang="ja-JP" altLang="en-US" dirty="0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7</a:t>
            </a:fld>
            <a:endParaRPr lang="ja-JP" altLang="en-US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778234" y="1664167"/>
            <a:ext cx="449580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ts val="1250"/>
              </a:spcBef>
              <a:buClr>
                <a:srgbClr val="FF99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kumimoji="0" lang="en-US" altLang="ja-JP" sz="2000" b="1" i="0" dirty="0" smtClean="0">
                <a:solidFill>
                  <a:srgbClr val="FF9900"/>
                </a:solidFill>
                <a:ea typeface="Arial" charset="0"/>
                <a:cs typeface="Arial" charset="0"/>
              </a:rPr>
              <a:t>Longitudinal Spin Sum Rule</a:t>
            </a:r>
            <a:endParaRPr kumimoji="0" lang="en-GB" altLang="ja-JP" sz="2000" b="1" i="0" dirty="0">
              <a:solidFill>
                <a:srgbClr val="FF9900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6" name="Object 17"/>
          <p:cNvGraphicFramePr>
            <a:graphicFrameLocks noChangeAspect="1"/>
          </p:cNvGraphicFramePr>
          <p:nvPr/>
        </p:nvGraphicFramePr>
        <p:xfrm>
          <a:off x="5203825" y="2166938"/>
          <a:ext cx="3625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" name="数式" r:id="rId3" imgW="1498600" imgH="368300" progId="Equation.3">
                  <p:embed/>
                </p:oleObj>
              </mc:Choice>
              <mc:Fallback>
                <p:oleObj name="数式" r:id="rId3" imgW="1498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166938"/>
                        <a:ext cx="3625850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5127626" y="2330450"/>
            <a:ext cx="2617788" cy="1284288"/>
            <a:chOff x="3106" y="912"/>
            <a:chExt cx="1649" cy="809"/>
          </a:xfrm>
        </p:grpSpPr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4176" y="912"/>
              <a:ext cx="384" cy="336"/>
            </a:xfrm>
            <a:prstGeom prst="ellipse">
              <a:avLst/>
            </a:prstGeom>
            <a:noFill/>
            <a:ln w="50760">
              <a:solidFill>
                <a:srgbClr val="00FFFF">
                  <a:alpha val="73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4080" y="1200"/>
              <a:ext cx="209" cy="288"/>
            </a:xfrm>
            <a:prstGeom prst="line">
              <a:avLst/>
            </a:prstGeom>
            <a:noFill/>
            <a:ln w="25560">
              <a:solidFill>
                <a:srgbClr val="00FFFF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3106" y="1488"/>
              <a:ext cx="1649" cy="233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smtClean="0"/>
                <a:t>Valence + Sea Quark Spin</a:t>
              </a:r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605450" y="2330450"/>
            <a:ext cx="3495671" cy="2884488"/>
            <a:chOff x="3407" y="912"/>
            <a:chExt cx="2202" cy="1817"/>
          </a:xfrm>
        </p:grpSpPr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5088" y="912"/>
              <a:ext cx="384" cy="336"/>
            </a:xfrm>
            <a:prstGeom prst="ellipse">
              <a:avLst/>
            </a:prstGeom>
            <a:noFill/>
            <a:ln w="50760">
              <a:solidFill>
                <a:srgbClr val="FFCC00">
                  <a:alpha val="69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Text Box 44"/>
            <p:cNvSpPr txBox="1">
              <a:spLocks noChangeArrowheads="1"/>
            </p:cNvSpPr>
            <p:nvPr/>
          </p:nvSpPr>
          <p:spPr bwMode="auto">
            <a:xfrm>
              <a:off x="3407" y="2496"/>
              <a:ext cx="2202" cy="233"/>
            </a:xfrm>
            <a:prstGeom prst="rect">
              <a:avLst/>
            </a:prstGeom>
            <a:noFill/>
            <a:ln w="9525">
              <a:solidFill>
                <a:srgbClr val="F7941D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smtClean="0"/>
                <a:t>Quark + Gluon Angular Momentum</a:t>
              </a:r>
              <a:endParaRPr lang="en-US" altLang="ja-JP" dirty="0"/>
            </a:p>
          </p:txBody>
        </p:sp>
        <p:sp>
          <p:nvSpPr>
            <p:cNvPr id="14" name="Line 46"/>
            <p:cNvSpPr>
              <a:spLocks noChangeShapeType="1"/>
            </p:cNvSpPr>
            <p:nvPr/>
          </p:nvSpPr>
          <p:spPr bwMode="auto">
            <a:xfrm>
              <a:off x="5328" y="1248"/>
              <a:ext cx="0" cy="1248"/>
            </a:xfrm>
            <a:prstGeom prst="line">
              <a:avLst/>
            </a:prstGeom>
            <a:noFill/>
            <a:ln w="25560">
              <a:solidFill>
                <a:srgbClr val="F7941D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5" name="Group 62"/>
          <p:cNvGrpSpPr>
            <a:grpSpLocks/>
          </p:cNvGrpSpPr>
          <p:nvPr/>
        </p:nvGrpSpPr>
        <p:grpSpPr bwMode="auto">
          <a:xfrm>
            <a:off x="7353303" y="2330450"/>
            <a:ext cx="1201738" cy="2193925"/>
            <a:chOff x="4508" y="912"/>
            <a:chExt cx="757" cy="1382"/>
          </a:xfrm>
        </p:grpSpPr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H="1">
              <a:off x="4896" y="1248"/>
              <a:ext cx="0" cy="816"/>
            </a:xfrm>
            <a:prstGeom prst="line">
              <a:avLst/>
            </a:prstGeom>
            <a:noFill/>
            <a:ln w="2556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4656" y="912"/>
              <a:ext cx="384" cy="336"/>
            </a:xfrm>
            <a:prstGeom prst="ellipse">
              <a:avLst/>
            </a:prstGeom>
            <a:noFill/>
            <a:ln w="50760">
              <a:solidFill>
                <a:srgbClr val="0000FF">
                  <a:alpha val="69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Text Box 47"/>
            <p:cNvSpPr txBox="1">
              <a:spLocks noChangeArrowheads="1"/>
            </p:cNvSpPr>
            <p:nvPr/>
          </p:nvSpPr>
          <p:spPr bwMode="auto">
            <a:xfrm>
              <a:off x="4508" y="2061"/>
              <a:ext cx="757" cy="23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smtClean="0"/>
                <a:t>Gluon Spin</a:t>
              </a:r>
              <a:endParaRPr lang="en-US" altLang="ja-JP" dirty="0"/>
            </a:p>
          </p:txBody>
        </p:sp>
      </p:grp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865313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873250"/>
            <a:ext cx="4899025" cy="395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1865313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1865313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1865313"/>
            <a:ext cx="4918075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1873250"/>
            <a:ext cx="4918075" cy="397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276919" y="6063962"/>
            <a:ext cx="837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Challenge to Measure Each Pieces Compose Proton Spin  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28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Longitudinal Spin Physics @ PHENIX</a:t>
            </a:r>
            <a:endParaRPr lang="ja-JP" altLang="en-US" dirty="0"/>
          </a:p>
        </p:txBody>
      </p:sp>
      <p:pic>
        <p:nvPicPr>
          <p:cNvPr id="6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220" r="25882" b="71667"/>
          <a:stretch/>
        </p:blipFill>
        <p:spPr>
          <a:xfrm>
            <a:off x="494955" y="4735918"/>
            <a:ext cx="7790235" cy="1650558"/>
          </a:xfrm>
        </p:spPr>
      </p:pic>
      <p:sp>
        <p:nvSpPr>
          <p:cNvPr id="7" name="正方形/長方形 6"/>
          <p:cNvSpPr/>
          <p:nvPr/>
        </p:nvSpPr>
        <p:spPr>
          <a:xfrm>
            <a:off x="6564705" y="2289077"/>
            <a:ext cx="797378" cy="620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コンテンツ プレースホルダー 3"/>
          <p:cNvPicPr>
            <a:picLocks noChangeAspect="1"/>
          </p:cNvPicPr>
          <p:nvPr/>
        </p:nvPicPr>
        <p:blipFill rotWithShape="1">
          <a:blip r:embed="rId3"/>
          <a:srcRect l="1496" t="31837" r="42741"/>
          <a:stretch/>
        </p:blipFill>
        <p:spPr>
          <a:xfrm>
            <a:off x="3702738" y="940048"/>
            <a:ext cx="5512028" cy="379587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362083" y="5848970"/>
            <a:ext cx="1057484" cy="70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8285190" y="1667075"/>
            <a:ext cx="522500" cy="601895"/>
          </a:xfrm>
          <a:prstGeom prst="ellipse">
            <a:avLst/>
          </a:prstGeom>
          <a:noFill/>
          <a:ln w="5715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0477" y="1297743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observable</a:t>
            </a:r>
            <a:endParaRPr kumimoji="1" lang="ja-JP" altLang="en-US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09064" y="1672529"/>
            <a:ext cx="4002279" cy="2125353"/>
            <a:chOff x="109064" y="1347633"/>
            <a:chExt cx="4002279" cy="2125353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7444407"/>
                </p:ext>
              </p:extLst>
            </p:nvPr>
          </p:nvGraphicFramePr>
          <p:xfrm>
            <a:off x="280005" y="1608933"/>
            <a:ext cx="3831338" cy="1864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1" name="ﾋﾞｯﾄﾏｯﾌﾟ ｲﾒｰｼﾞ" r:id="rId4" imgW="4991150" imgH="2428727" progId="Paint.Picture">
                    <p:embed/>
                  </p:oleObj>
                </mc:Choice>
                <mc:Fallback>
                  <p:oleObj name="ﾋﾞｯﾄﾏｯﾌﾟ ｲﾒｰｼﾞ" r:id="rId4" imgW="4991150" imgH="242872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05" y="1608933"/>
                          <a:ext cx="3831338" cy="18640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テキスト ボックス 13"/>
            <p:cNvSpPr txBox="1"/>
            <p:nvPr/>
          </p:nvSpPr>
          <p:spPr>
            <a:xfrm>
              <a:off x="527453" y="148240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+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02656" y="148240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+</a:t>
              </a:r>
              <a:endParaRPr kumimoji="1" lang="ja-JP" altLang="en-US" sz="24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405037" y="250234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+</a:t>
              </a:r>
              <a:endParaRPr kumimoji="1" lang="ja-JP" altLang="en-US" sz="2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38629" y="2337171"/>
              <a:ext cx="3417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-</a:t>
              </a:r>
              <a:endParaRPr kumimoji="1" lang="ja-JP" altLang="en-US" sz="40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80339" y="1786831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80339" y="2860391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967118" y="181636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967118" y="2850341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9064" y="1347633"/>
              <a:ext cx="85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helicity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09064" y="826515"/>
            <a:ext cx="44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(spin vector parallel to momentum direction)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5742" y="4160651"/>
            <a:ext cx="310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Helicity</a:t>
            </a:r>
            <a:r>
              <a:rPr kumimoji="1" lang="en-US" altLang="ja-JP" dirty="0" smtClean="0"/>
              <a:t> Dependent Asymmetry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559" y="141724"/>
            <a:ext cx="8229600" cy="889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Interpretation of observed asymmetry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/>
              <a:t>9</a:t>
            </a:fld>
            <a:endParaRPr kumimoji="1" lang="ja-JP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352301"/>
              </p:ext>
            </p:extLst>
          </p:nvPr>
        </p:nvGraphicFramePr>
        <p:xfrm>
          <a:off x="1674813" y="5604812"/>
          <a:ext cx="51673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4" name="数式" r:id="rId3" imgW="2565400" imgH="228600" progId="Equation.3">
                  <p:embed/>
                </p:oleObj>
              </mc:Choice>
              <mc:Fallback>
                <p:oleObj name="数式" r:id="rId3" imgW="256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5604812"/>
                        <a:ext cx="51673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2958" y="1208534"/>
            <a:ext cx="3539219" cy="272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7966" y="4149382"/>
            <a:ext cx="6173834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496" t="31837" r="42741"/>
          <a:stretch/>
        </p:blipFill>
        <p:spPr>
          <a:xfrm>
            <a:off x="0" y="905679"/>
            <a:ext cx="5482959" cy="3775852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5157114" y="905679"/>
            <a:ext cx="398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Fractional Contribution to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production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04647" y="4083354"/>
            <a:ext cx="29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10387" y="5083388"/>
            <a:ext cx="29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10621" y="4083354"/>
            <a:ext cx="29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16361" y="500209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47257" y="396471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47257" y="518676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0387" y="6100386"/>
            <a:ext cx="6881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Gluon in Leading Order unlike DIS/SIDIS, but </a:t>
            </a:r>
          </a:p>
          <a:p>
            <a:r>
              <a:rPr kumimoji="1" lang="en-US" altLang="ja-JP" dirty="0" smtClean="0"/>
              <a:t>Observables are combination </a:t>
            </a:r>
            <a:r>
              <a:rPr kumimoji="1" lang="en-US" altLang="ja-JP" dirty="0" smtClean="0"/>
              <a:t>of gluon, </a:t>
            </a:r>
            <a:r>
              <a:rPr kumimoji="1" lang="en-US" altLang="ja-JP" dirty="0" err="1" smtClean="0"/>
              <a:t>valence+sea</a:t>
            </a:r>
            <a:r>
              <a:rPr kumimoji="1" lang="en-US" altLang="ja-JP" dirty="0" smtClean="0"/>
              <a:t> quark contributions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88667" y="1275011"/>
            <a:ext cx="106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|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|&lt;0.35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59777" y="327591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&lt;</a:t>
            </a:r>
            <a:r>
              <a:rPr kumimoji="1" lang="en-US" altLang="ja-JP" dirty="0" smtClean="0"/>
              <a:t>- Small 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35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"/>
</p:tagLst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ブラック .thmx</Template>
  <TotalTime>5746</TotalTime>
  <Words>2260</Words>
  <Application>Microsoft Macintosh PowerPoint</Application>
  <PresentationFormat>画面に合わせる (4:3)</PresentationFormat>
  <Paragraphs>511</Paragraphs>
  <Slides>53</Slides>
  <Notes>11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6</vt:i4>
      </vt:variant>
      <vt:variant>
        <vt:lpstr>スライド タイトル</vt:lpstr>
      </vt:variant>
      <vt:variant>
        <vt:i4>53</vt:i4>
      </vt:variant>
    </vt:vector>
  </HeadingPairs>
  <TitlesOfParts>
    <vt:vector size="60" baseType="lpstr">
      <vt:lpstr>ホワイト</vt:lpstr>
      <vt:lpstr>数式</vt:lpstr>
      <vt:lpstr>Equation</vt:lpstr>
      <vt:lpstr>Clip</vt:lpstr>
      <vt:lpstr>ﾋﾞｯﾄﾏｯﾌﾟ ｲﾒｰｼﾞ</vt:lpstr>
      <vt:lpstr>Bitmap Image</vt:lpstr>
      <vt:lpstr>Microsoft 数式</vt:lpstr>
      <vt:lpstr>Longitudinal Spin Physics at PHENIX</vt:lpstr>
      <vt:lpstr>Spin Structure of Proton</vt:lpstr>
      <vt:lpstr>Quark Polarization</vt:lpstr>
      <vt:lpstr>Complete Picture of Proton Spin</vt:lpstr>
      <vt:lpstr>Polarized Semi-DIS</vt:lpstr>
      <vt:lpstr>DSSV Global Analysis</vt:lpstr>
      <vt:lpstr>Longitudinal Spin Sum Rule</vt:lpstr>
      <vt:lpstr>Longitudinal Spin Physics @ PHENIX</vt:lpstr>
      <vt:lpstr>Interpretation of observed asymmetry</vt:lpstr>
      <vt:lpstr>PowerPoint プレゼンテーション</vt:lpstr>
      <vt:lpstr>PowerPoint プレゼンテーション</vt:lpstr>
      <vt:lpstr>How do we know the polarization?</vt:lpstr>
      <vt:lpstr>RHIC p+p accelerator complex</vt:lpstr>
      <vt:lpstr>PHENIX Detector</vt:lpstr>
      <vt:lpstr>PowerPoint プレゼンテーション</vt:lpstr>
      <vt:lpstr>The PHENIX Detector</vt:lpstr>
      <vt:lpstr>DG  DouBle Helicity ALL</vt:lpstr>
      <vt:lpstr>Central Arm p0  </vt:lpstr>
      <vt:lpstr>PowerPoint プレゼンテーション</vt:lpstr>
      <vt:lpstr>DSSV Interpretation of  p0  ALL</vt:lpstr>
      <vt:lpstr>Impact on DG </vt:lpstr>
      <vt:lpstr>Exploring Lower-x by Forward MPC</vt:lpstr>
      <vt:lpstr>Cluster ALL</vt:lpstr>
      <vt:lpstr>PowerPoint プレゼンテーション</vt:lpstr>
      <vt:lpstr>Direct Photon</vt:lpstr>
      <vt:lpstr>Preliminary Charged pion ALL</vt:lpstr>
      <vt:lpstr>Heavy Flavor Decay Electrons</vt:lpstr>
      <vt:lpstr>Heavy Flavor Measurements</vt:lpstr>
      <vt:lpstr>PowerPoint プレゼンテーション</vt:lpstr>
      <vt:lpstr>Longitudinal Analysis topics</vt:lpstr>
      <vt:lpstr>Summary</vt:lpstr>
      <vt:lpstr>Heavy Quark Measurement</vt:lpstr>
      <vt:lpstr>Distance of Closest Approach (DCA)</vt:lpstr>
      <vt:lpstr>DCA : Flight path length of Signal and Background</vt:lpstr>
      <vt:lpstr>PowerPoint プレゼンテーション</vt:lpstr>
      <vt:lpstr>Physics Motivation</vt:lpstr>
      <vt:lpstr>W measurement Run13 Projections</vt:lpstr>
      <vt:lpstr>Further Sea Quark Measurement w/ DY</vt:lpstr>
      <vt:lpstr>Summary</vt:lpstr>
      <vt:lpstr>backup</vt:lpstr>
      <vt:lpstr>References</vt:lpstr>
      <vt:lpstr>Global Fit including Run9 0 ALL </vt:lpstr>
      <vt:lpstr>Charged pion Cross Section </vt:lpstr>
      <vt:lpstr>PowerPoint プレゼンテーション</vt:lpstr>
      <vt:lpstr>HBD Analysis for Heavy Flavor Decay e-</vt:lpstr>
      <vt:lpstr>HBD  Signal Occupancy</vt:lpstr>
      <vt:lpstr>DG Extraction from ALLHFe</vt:lpstr>
      <vt:lpstr>Central W Analysis</vt:lpstr>
      <vt:lpstr>PowerPoint プレゼンテーション</vt:lpstr>
      <vt:lpstr>DG Extraction from ALLHFe</vt:lpstr>
      <vt:lpstr>More Challenging Attempt :  p0-p0 correlation</vt:lpstr>
      <vt:lpstr>PowerPoint プレゼンテーション</vt:lpstr>
      <vt:lpstr>DG Measurement at PHENIX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on PHENIX Longitudinal Asymmetry Measurements</dc:title>
  <dc:creator>Nakagawa Itaru</dc:creator>
  <cp:lastModifiedBy>Nakagawa Itaru</cp:lastModifiedBy>
  <cp:revision>430</cp:revision>
  <dcterms:created xsi:type="dcterms:W3CDTF">2012-10-17T22:35:49Z</dcterms:created>
  <dcterms:modified xsi:type="dcterms:W3CDTF">2012-11-27T01:06:56Z</dcterms:modified>
</cp:coreProperties>
</file>