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2"/>
  </p:notesMasterIdLst>
  <p:sldIdLst>
    <p:sldId id="256" r:id="rId3"/>
    <p:sldId id="266" r:id="rId4"/>
    <p:sldId id="272" r:id="rId5"/>
    <p:sldId id="308" r:id="rId6"/>
    <p:sldId id="317" r:id="rId7"/>
    <p:sldId id="306" r:id="rId8"/>
    <p:sldId id="307" r:id="rId9"/>
    <p:sldId id="273" r:id="rId10"/>
    <p:sldId id="309" r:id="rId11"/>
    <p:sldId id="312" r:id="rId12"/>
    <p:sldId id="313" r:id="rId13"/>
    <p:sldId id="311" r:id="rId14"/>
    <p:sldId id="310" r:id="rId15"/>
    <p:sldId id="276" r:id="rId16"/>
    <p:sldId id="277" r:id="rId17"/>
    <p:sldId id="278" r:id="rId18"/>
    <p:sldId id="314" r:id="rId19"/>
    <p:sldId id="315" r:id="rId20"/>
    <p:sldId id="326" r:id="rId21"/>
    <p:sldId id="322" r:id="rId22"/>
    <p:sldId id="318" r:id="rId23"/>
    <p:sldId id="319" r:id="rId24"/>
    <p:sldId id="320" r:id="rId25"/>
    <p:sldId id="327" r:id="rId26"/>
    <p:sldId id="323" r:id="rId27"/>
    <p:sldId id="324" r:id="rId28"/>
    <p:sldId id="328" r:id="rId29"/>
    <p:sldId id="325" r:id="rId30"/>
    <p:sldId id="305" r:id="rId3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5" autoAdjust="0"/>
    <p:restoredTop sz="94660"/>
  </p:normalViewPr>
  <p:slideViewPr>
    <p:cSldViewPr>
      <p:cViewPr varScale="1">
        <p:scale>
          <a:sx n="78" d="100"/>
          <a:sy n="78" d="100"/>
        </p:scale>
        <p:origin x="-6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985D4-2BED-4E67-8CA0-29697A87BFA1}" type="datetimeFigureOut">
              <a:rPr kumimoji="1" lang="ja-JP" altLang="en-US" smtClean="0"/>
              <a:t>2012/11/27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41D0A-35FE-432E-8BFE-D30B917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562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A04E0-511B-7F4B-9067-35ABBC71EE3B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98C70A-B709-3346-A473-03895E1EC701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583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93627-C8BD-674F-95D2-869F66546EFC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E9DD5-34F3-5C47-81BE-A64AF8663937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85949C21-ACE7-495E-B796-F799227511EB}" type="slidenum">
              <a:rPr lang="en-US" altLang="ja-JP" smtClean="0"/>
              <a:pPr eaLnBrk="1" hangingPunct="1"/>
              <a:t>17</a:t>
            </a:fld>
            <a:endParaRPr lang="en-US" altLang="ja-JP" smtClean="0"/>
          </a:p>
        </p:txBody>
      </p:sp>
      <p:sp>
        <p:nvSpPr>
          <p:cNvPr id="59395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5939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 anchor="ctr"/>
          <a:lstStyle/>
          <a:p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9EE170EE-A76A-4B84-893C-0F8C13119F24}" type="slidenum">
              <a:rPr lang="en-US" altLang="ja-JP" smtClean="0"/>
              <a:pPr eaLnBrk="1" hangingPunct="1"/>
              <a:t>18</a:t>
            </a:fld>
            <a:endParaRPr lang="en-US" altLang="ja-JP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ja-JP" smtClean="0">
                <a:latin typeface="Arial" pitchFamily="34" charset="0"/>
              </a:rPr>
              <a:t>Installed 2nd and 3rd Layers as well, which are hiding behind the shade or back.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FA881-BB1B-F543-8A4A-EC6FB0B31F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5654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B0C8-9595-AF4C-B159-E3F1907764A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29A2-678B-8C47-8D8D-CFD3DEEE9BF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50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9179-AD9D-C742-A7CC-8EF1F29A65B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29A2-678B-8C47-8D8D-CFD3DEEE9BF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89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F7A9-B5CB-A447-A80D-574E976FD50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29A2-678B-8C47-8D8D-CFD3DEEE9BF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08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1FF5-4A7B-2343-830A-18AEFC7E69C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29A2-678B-8C47-8D8D-CFD3DEEE9BF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30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0837-7995-8440-9D8D-D16E4E4CBCD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29A2-678B-8C47-8D8D-CFD3DEEE9BF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45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A227-FFC0-B449-A682-AB091B3406F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29A2-678B-8C47-8D8D-CFD3DEEE9BF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77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90D0-4761-CA47-9C8D-A901FCA9E0F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29A2-678B-8C47-8D8D-CFD3DEEE9BF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6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846F-5835-E141-97DA-AA9C36BC833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29A2-678B-8C47-8D8D-CFD3DEEE9BF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14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180F-DF46-3D40-9FB9-376C470005A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29A2-678B-8C47-8D8D-CFD3DEEE9BF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49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7CEF-4199-704C-9620-AAA2BCDAB13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29A2-678B-8C47-8D8D-CFD3DEEE9BF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7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6699-FB60-0B4E-8309-588320DE80C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29A2-678B-8C47-8D8D-CFD3DEEE9BF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2012/11/27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2012/11/27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2012/11/27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2012/11/27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2012/11/27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2012/11/27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2012/11/27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3228734-9414-2646-8716-92F780B8446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2012/11/27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46929A2-678B-8C47-8D8D-CFD3DEEE9BF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0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7.png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HX_Shutdown2010_19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03588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3573016"/>
            <a:ext cx="9223176" cy="282778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ko-KR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Kiyoshi Tanida</a:t>
            </a:r>
            <a:r>
              <a:rPr lang="ko-KR" altLang="en-US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altLang="ko-KR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(Seoul National University)</a:t>
            </a:r>
          </a:p>
          <a:p>
            <a:pPr>
              <a:buFontTx/>
              <a:buNone/>
              <a:defRPr/>
            </a:pPr>
            <a:r>
              <a:rPr lang="en-US" altLang="ko-KR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Nov. 27, 2012</a:t>
            </a:r>
            <a:endParaRPr lang="ko-KR" altLang="en-US" sz="36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defRPr/>
            </a:pPr>
            <a:r>
              <a:rPr lang="en-US" altLang="ko-KR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Korea-Japan  PHENIX collaboration </a:t>
            </a:r>
            <a:r>
              <a:rPr lang="en-US" altLang="ko-KR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workshop @ </a:t>
            </a:r>
            <a:r>
              <a:rPr lang="en-US" altLang="ko-KR" sz="36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Ehwa</a:t>
            </a:r>
            <a:r>
              <a:rPr lang="en-US" altLang="ko-KR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University</a:t>
            </a:r>
            <a:endParaRPr lang="ko-KR" altLang="en-US" sz="36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14400" y="702070"/>
            <a:ext cx="8229600" cy="26971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W-boson Measurement at PHENIX</a:t>
            </a:r>
          </a:p>
        </p:txBody>
      </p:sp>
    </p:spTree>
    <p:extLst>
      <p:ext uri="{BB962C8B-B14F-4D97-AF65-F5344CB8AC3E}">
        <p14:creationId xmlns:p14="http://schemas.microsoft.com/office/powerpoint/2010/main" val="17465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Run 11 data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4725144"/>
            <a:ext cx="8579296" cy="1401019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Picture 20" descr="W2e_spectrum_p_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8" y="989111"/>
            <a:ext cx="8871570" cy="539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8172400" y="1196752"/>
            <a:ext cx="523875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cs typeface="Arial" pitchFamily="34" charset="0"/>
              </a:rPr>
              <a:t>e</a:t>
            </a:r>
            <a:r>
              <a:rPr lang="en-US" sz="2800" baseline="30000" dirty="0">
                <a:cs typeface="Arial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2108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Run 11 data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4725144"/>
            <a:ext cx="8579296" cy="1401019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Picture 21" descr="W2e_spectrum_n_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0" y="1124744"/>
            <a:ext cx="8903076" cy="532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8244408" y="1320949"/>
            <a:ext cx="465138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cs typeface="Arial" pitchFamily="34" charset="0"/>
              </a:rPr>
              <a:t>e</a:t>
            </a:r>
            <a:r>
              <a:rPr lang="en-US" sz="2800" baseline="30000" dirty="0">
                <a:cs typeface="Arial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2647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タイトル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r>
              <a:rPr lang="en-US" altLang="ja-JP" dirty="0" smtClean="0">
                <a:solidFill>
                  <a:srgbClr val="00CC00"/>
                </a:solidFill>
              </a:rPr>
              <a:t>W asymmetry</a:t>
            </a:r>
            <a:endParaRPr lang="ja-JP" altLang="en-US" dirty="0" smtClean="0">
              <a:solidFill>
                <a:srgbClr val="00CC00"/>
              </a:solidFill>
            </a:endParaRPr>
          </a:p>
        </p:txBody>
      </p:sp>
      <p:sp>
        <p:nvSpPr>
          <p:cNvPr id="32771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4EBD68B4-086D-4927-94C1-10534FD60D67}" type="slidenum">
              <a:rPr lang="en-US" altLang="ja-JP" smtClean="0"/>
              <a:pPr eaLnBrk="1" hangingPunct="1"/>
              <a:t>12</a:t>
            </a:fld>
            <a:endParaRPr lang="en-US" altLang="ja-JP" smtClean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065586" y="5805264"/>
            <a:ext cx="732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ja-JP" sz="2400" dirty="0" smtClean="0">
                <a:cs typeface="Arial" pitchFamily="34" charset="0"/>
              </a:rPr>
              <a:t>Good agreement, though the uncertainty </a:t>
            </a:r>
            <a:r>
              <a:rPr lang="en-US" altLang="ja-JP" sz="2400" dirty="0">
                <a:cs typeface="Arial" pitchFamily="34" charset="0"/>
              </a:rPr>
              <a:t>is still </a:t>
            </a:r>
            <a:r>
              <a:rPr lang="en-US" altLang="ja-JP" sz="2400" dirty="0" smtClean="0">
                <a:cs typeface="Arial" pitchFamily="34" charset="0"/>
              </a:rPr>
              <a:t>large</a:t>
            </a:r>
            <a:endParaRPr lang="en-US" altLang="ja-JP" sz="2400" dirty="0">
              <a:cs typeface="Arial" pitchFamily="34" charset="0"/>
            </a:endParaRPr>
          </a:p>
        </p:txBody>
      </p:sp>
      <p:pic>
        <p:nvPicPr>
          <p:cNvPr id="10" name="Picture 21" descr="al_9_11_comb_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2361"/>
            <a:ext cx="8745598" cy="452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49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W </a:t>
            </a:r>
            <a:r>
              <a:rPr kumimoji="1" lang="en-US" altLang="ja-JP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kumimoji="1" lang="en-US" altLang="ja-JP" dirty="0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kumimoji="1" lang="en-US" altLang="ja-JP" dirty="0" smtClean="0">
                <a:solidFill>
                  <a:srgbClr val="0070C0"/>
                </a:solidFill>
                <a:sym typeface="Wingdings" pitchFamily="2" charset="2"/>
              </a:rPr>
              <a:t> in </a:t>
            </a:r>
            <a:r>
              <a:rPr lang="en-US" altLang="ja-JP" dirty="0">
                <a:solidFill>
                  <a:srgbClr val="0070C0"/>
                </a:solidFill>
                <a:sym typeface="Wingdings" pitchFamily="2" charset="2"/>
              </a:rPr>
              <a:t>F</a:t>
            </a:r>
            <a:r>
              <a:rPr kumimoji="1" lang="en-US" altLang="ja-JP" dirty="0" smtClean="0">
                <a:solidFill>
                  <a:srgbClr val="0070C0"/>
                </a:solidFill>
                <a:sym typeface="Wingdings" pitchFamily="2" charset="2"/>
              </a:rPr>
              <a:t>orward Arm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616624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Signal: high-P</a:t>
            </a:r>
            <a:r>
              <a:rPr kumimoji="1" lang="en-US" altLang="ja-JP" sz="2800" baseline="-25000" dirty="0" smtClean="0"/>
              <a:t>T</a:t>
            </a:r>
            <a:r>
              <a:rPr kumimoji="1" lang="en-US" altLang="ja-JP" sz="2800" dirty="0" smtClean="0"/>
              <a:t> single </a:t>
            </a:r>
            <a:r>
              <a:rPr kumimoji="1" lang="en-US" altLang="ja-JP" sz="2800" dirty="0" err="1" smtClean="0"/>
              <a:t>muon</a:t>
            </a:r>
            <a:r>
              <a:rPr lang="en-US" altLang="ja-JP" sz="2800" dirty="0" smtClean="0"/>
              <a:t>, almost straight in magnets</a:t>
            </a:r>
            <a:endParaRPr kumimoji="1" lang="ja-JP" alt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76287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20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A1B31-01E2-764B-A88F-CC43B1E02EF3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sp>
        <p:nvSpPr>
          <p:cNvPr id="57347" name="スライド番号プレースホルダ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C8E7C17-093D-9245-9B8D-85A4B62124B3}" type="slidenum">
              <a:rPr lang="en-US" altLang="ja-JP" sz="1400"/>
              <a:pPr algn="r"/>
              <a:t>14</a:t>
            </a:fld>
            <a:endParaRPr lang="en-US" altLang="ja-JP" sz="1400"/>
          </a:p>
        </p:txBody>
      </p:sp>
      <p:pic>
        <p:nvPicPr>
          <p:cNvPr id="57349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487488"/>
            <a:ext cx="77866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0" y="1143000"/>
            <a:ext cx="5105400" cy="5181600"/>
          </a:xfrm>
          <a:prstGeom prst="rect">
            <a:avLst/>
          </a:prstGeom>
          <a:gradFill>
            <a:gsLst>
              <a:gs pos="0">
                <a:srgbClr val="808EC5"/>
              </a:gs>
              <a:gs pos="100000">
                <a:schemeClr val="bg1">
                  <a:alpha val="46000"/>
                </a:schemeClr>
              </a:gs>
            </a:gsLst>
            <a:lin ang="0" scaled="0"/>
          </a:gra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>
              <a:srgbClr val="000000"/>
            </a:outerShdw>
            <a:softEdge rad="266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rgbClr val="FFFFFF"/>
              </a:solidFill>
            </a:endParaRPr>
          </a:p>
        </p:txBody>
      </p:sp>
      <p:sp>
        <p:nvSpPr>
          <p:cNvPr id="583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5105400" cy="4724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kumimoji="0" lang="en-US" altLang="ja-JP" sz="2800" dirty="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kumimoji="0" lang="en-US" altLang="ja-JP" sz="2800" b="1" dirty="0" err="1">
                <a:solidFill>
                  <a:srgbClr val="0000FF"/>
                </a:solidFill>
              </a:rPr>
              <a:t>Muon</a:t>
            </a:r>
            <a:r>
              <a:rPr kumimoji="0" lang="en-US" altLang="ja-JP" sz="2800" b="1" dirty="0">
                <a:solidFill>
                  <a:srgbClr val="0000FF"/>
                </a:solidFill>
              </a:rPr>
              <a:t> Tracking Chambers</a:t>
            </a:r>
          </a:p>
          <a:p>
            <a:pPr lvl="1">
              <a:lnSpc>
                <a:spcPct val="80000"/>
              </a:lnSpc>
            </a:pPr>
            <a:r>
              <a:rPr kumimoji="0" lang="en-US" altLang="ja-JP" sz="2400" dirty="0">
                <a:solidFill>
                  <a:srgbClr val="FFFF00"/>
                </a:solidFill>
              </a:rPr>
              <a:t>3 stations of Cathode strip </a:t>
            </a:r>
            <a:r>
              <a:rPr kumimoji="0" lang="en-US" altLang="ja-JP" sz="2400" dirty="0" smtClean="0">
                <a:solidFill>
                  <a:srgbClr val="FFFF00"/>
                </a:solidFill>
              </a:rPr>
              <a:t>chambers</a:t>
            </a:r>
          </a:p>
          <a:p>
            <a:pPr lvl="1">
              <a:lnSpc>
                <a:spcPct val="80000"/>
              </a:lnSpc>
            </a:pPr>
            <a:r>
              <a:rPr kumimoji="0" lang="en-US" altLang="ja-JP" sz="2400" dirty="0" smtClean="0">
                <a:solidFill>
                  <a:srgbClr val="FFFF00"/>
                </a:solidFill>
              </a:rPr>
              <a:t>Each station has multiple planes for redundancy</a:t>
            </a:r>
          </a:p>
          <a:p>
            <a:pPr lvl="1">
              <a:lnSpc>
                <a:spcPct val="80000"/>
              </a:lnSpc>
            </a:pPr>
            <a:r>
              <a:rPr kumimoji="0" lang="en-US" altLang="ja-JP" sz="2400" dirty="0" smtClean="0">
                <a:solidFill>
                  <a:srgbClr val="FFFF00"/>
                </a:solidFill>
              </a:rPr>
              <a:t>Slow </a:t>
            </a:r>
            <a:r>
              <a:rPr kumimoji="0" lang="en-US" altLang="ja-JP" sz="2400" dirty="0">
                <a:solidFill>
                  <a:srgbClr val="FFFF00"/>
                </a:solidFill>
              </a:rPr>
              <a:t>read out -&gt; </a:t>
            </a:r>
            <a:r>
              <a:rPr kumimoji="0" lang="en-US" altLang="ja-JP" sz="2400" u="sng" dirty="0">
                <a:solidFill>
                  <a:srgbClr val="FFFF00"/>
                </a:solidFill>
              </a:rPr>
              <a:t>No trigger</a:t>
            </a:r>
            <a:endParaRPr kumimoji="0" lang="en-US" altLang="ja-JP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kumimoji="0" lang="en-US" altLang="ja-JP" sz="2800" b="1" dirty="0" err="1">
                <a:solidFill>
                  <a:srgbClr val="0000FF"/>
                </a:solidFill>
              </a:rPr>
              <a:t>Muon</a:t>
            </a:r>
            <a:r>
              <a:rPr kumimoji="0" lang="en-US" altLang="ja-JP" sz="2800" b="1" dirty="0">
                <a:solidFill>
                  <a:srgbClr val="0000FF"/>
                </a:solidFill>
              </a:rPr>
              <a:t> Identifier</a:t>
            </a:r>
          </a:p>
          <a:p>
            <a:pPr lvl="1">
              <a:lnSpc>
                <a:spcPct val="80000"/>
              </a:lnSpc>
            </a:pPr>
            <a:r>
              <a:rPr kumimoji="0" lang="en-US" altLang="ja-JP" sz="2400" dirty="0">
                <a:solidFill>
                  <a:srgbClr val="FFFF00"/>
                </a:solidFill>
              </a:rPr>
              <a:t>5 layers of </a:t>
            </a:r>
            <a:r>
              <a:rPr kumimoji="0" lang="en-US" altLang="ja-JP" sz="2400" dirty="0" err="1">
                <a:solidFill>
                  <a:srgbClr val="FFFF00"/>
                </a:solidFill>
              </a:rPr>
              <a:t>Iarocci</a:t>
            </a:r>
            <a:r>
              <a:rPr kumimoji="0" lang="en-US" altLang="ja-JP" sz="2400" dirty="0">
                <a:solidFill>
                  <a:srgbClr val="FFFF00"/>
                </a:solidFill>
              </a:rPr>
              <a:t> tubes in x and </a:t>
            </a:r>
            <a:r>
              <a:rPr kumimoji="0" lang="en-US" altLang="ja-JP" sz="2400" dirty="0" smtClean="0">
                <a:solidFill>
                  <a:srgbClr val="FFFF00"/>
                </a:solidFill>
              </a:rPr>
              <a:t>y</a:t>
            </a:r>
          </a:p>
          <a:p>
            <a:pPr lvl="1">
              <a:lnSpc>
                <a:spcPct val="80000"/>
              </a:lnSpc>
            </a:pPr>
            <a:r>
              <a:rPr kumimoji="0" lang="en-US" altLang="ja-JP" sz="2400" dirty="0">
                <a:solidFill>
                  <a:srgbClr val="FFFF00"/>
                </a:solidFill>
              </a:rPr>
              <a:t>80 cm of steel plate absorber (total)</a:t>
            </a:r>
          </a:p>
          <a:p>
            <a:pPr lvl="1">
              <a:lnSpc>
                <a:spcPct val="80000"/>
              </a:lnSpc>
            </a:pPr>
            <a:r>
              <a:rPr kumimoji="0" lang="en-US" altLang="ja-JP" sz="2400" dirty="0">
                <a:solidFill>
                  <a:srgbClr val="FF0000"/>
                </a:solidFill>
              </a:rPr>
              <a:t>Provides trigger p</a:t>
            </a:r>
            <a:r>
              <a:rPr kumimoji="0" lang="en-US" altLang="ja-JP" sz="2400" baseline="-25000" dirty="0">
                <a:solidFill>
                  <a:srgbClr val="FF0000"/>
                </a:solidFill>
                <a:latin typeface="Symbol" charset="2"/>
                <a:sym typeface="Symbol" charset="2"/>
              </a:rPr>
              <a:t></a:t>
            </a:r>
            <a:r>
              <a:rPr kumimoji="0" lang="en-US" altLang="ja-JP" sz="2400" dirty="0">
                <a:solidFill>
                  <a:srgbClr val="FF0000"/>
                </a:solidFill>
              </a:rPr>
              <a:t> &gt;</a:t>
            </a:r>
            <a:r>
              <a:rPr kumimoji="0" lang="en-US" altLang="ja-JP" sz="2400" dirty="0" smtClean="0">
                <a:solidFill>
                  <a:srgbClr val="FF0000"/>
                </a:solidFill>
              </a:rPr>
              <a:t> 2 </a:t>
            </a:r>
            <a:r>
              <a:rPr kumimoji="0" lang="en-US" altLang="ja-JP" sz="2400" dirty="0">
                <a:solidFill>
                  <a:srgbClr val="FF0000"/>
                </a:solidFill>
              </a:rPr>
              <a:t>GeV</a:t>
            </a:r>
            <a:endParaRPr kumimoji="0" lang="en-US" altLang="ja-JP" sz="2400" dirty="0"/>
          </a:p>
        </p:txBody>
      </p:sp>
      <p:sp>
        <p:nvSpPr>
          <p:cNvPr id="57354" name="テキスト ボックス 12"/>
          <p:cNvSpPr txBox="1">
            <a:spLocks noChangeArrowheads="1"/>
          </p:cNvSpPr>
          <p:nvPr/>
        </p:nvSpPr>
        <p:spPr bwMode="auto">
          <a:xfrm>
            <a:off x="5791200" y="4191000"/>
            <a:ext cx="569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800">
                <a:latin typeface="Arial Narrow" charset="0"/>
              </a:rPr>
              <a:t>St#1</a:t>
            </a:r>
          </a:p>
        </p:txBody>
      </p:sp>
      <p:sp>
        <p:nvSpPr>
          <p:cNvPr id="57355" name="テキスト ボックス 13"/>
          <p:cNvSpPr txBox="1">
            <a:spLocks noChangeArrowheads="1"/>
          </p:cNvSpPr>
          <p:nvPr/>
        </p:nvSpPr>
        <p:spPr bwMode="auto">
          <a:xfrm>
            <a:off x="6477000" y="4648200"/>
            <a:ext cx="569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800">
                <a:latin typeface="Arial Narrow" charset="0"/>
              </a:rPr>
              <a:t>St#2</a:t>
            </a:r>
          </a:p>
        </p:txBody>
      </p:sp>
      <p:sp>
        <p:nvSpPr>
          <p:cNvPr id="57356" name="テキスト ボックス 14"/>
          <p:cNvSpPr txBox="1">
            <a:spLocks noChangeArrowheads="1"/>
          </p:cNvSpPr>
          <p:nvPr/>
        </p:nvSpPr>
        <p:spPr bwMode="auto">
          <a:xfrm>
            <a:off x="7502525" y="5410200"/>
            <a:ext cx="569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800">
                <a:latin typeface="Arial Narrow" charset="0"/>
              </a:rPr>
              <a:t>St#3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923117" y="2526268"/>
            <a:ext cx="620683" cy="369332"/>
          </a:xfrm>
          <a:prstGeom prst="rect">
            <a:avLst/>
          </a:prstGeom>
          <a:solidFill>
            <a:srgbClr val="FF999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800">
                <a:latin typeface="Arial Narrow" charset="0"/>
              </a:rPr>
              <a:t>MuTr</a:t>
            </a: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5334000" y="6172200"/>
            <a:ext cx="3065463" cy="376238"/>
          </a:xfrm>
          <a:prstGeom prst="rect">
            <a:avLst/>
          </a:prstGeom>
          <a:gradFill rotWithShape="1">
            <a:gsLst>
              <a:gs pos="0">
                <a:srgbClr val="A3A3EF"/>
              </a:gs>
              <a:gs pos="100000">
                <a:srgbClr val="2424A8"/>
              </a:gs>
            </a:gsLst>
            <a:lin ang="5400000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800">
                <a:solidFill>
                  <a:srgbClr val="FFFFFF"/>
                </a:solidFill>
              </a:rPr>
              <a:t>Same configuration in South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229600" y="2133600"/>
            <a:ext cx="636863" cy="369332"/>
          </a:xfrm>
          <a:prstGeom prst="rect">
            <a:avLst/>
          </a:prstGeom>
          <a:solidFill>
            <a:srgbClr val="FF999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800">
                <a:latin typeface="Arial Narrow" charset="0"/>
              </a:rPr>
              <a:t>MuID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105400" y="2667000"/>
            <a:ext cx="3429000" cy="1143000"/>
            <a:chOff x="3216" y="1680"/>
            <a:chExt cx="2160" cy="720"/>
          </a:xfrm>
        </p:grpSpPr>
        <p:sp>
          <p:nvSpPr>
            <p:cNvPr id="57385" name="Line 20"/>
            <p:cNvSpPr>
              <a:spLocks noChangeShapeType="1"/>
            </p:cNvSpPr>
            <p:nvPr/>
          </p:nvSpPr>
          <p:spPr bwMode="auto">
            <a:xfrm flipV="1">
              <a:off x="3216" y="1680"/>
              <a:ext cx="2160" cy="720"/>
            </a:xfrm>
            <a:prstGeom prst="line">
              <a:avLst/>
            </a:prstGeom>
            <a:noFill/>
            <a:ln w="79375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386" name="Text Box 21"/>
            <p:cNvSpPr txBox="1">
              <a:spLocks noChangeArrowheads="1"/>
            </p:cNvSpPr>
            <p:nvPr/>
          </p:nvSpPr>
          <p:spPr bwMode="auto">
            <a:xfrm>
              <a:off x="3936" y="1872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i="1">
                  <a:solidFill>
                    <a:srgbClr val="00FFFF"/>
                  </a:solidFill>
                  <a:latin typeface="Symbol" charset="2"/>
                  <a:sym typeface="Symbol" charset="2"/>
                </a:rPr>
                <a:t></a:t>
              </a:r>
              <a:endParaRPr lang="en-US" altLang="ja-JP" i="1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105400" y="3810000"/>
            <a:ext cx="4038600" cy="1447800"/>
            <a:chOff x="3216" y="2400"/>
            <a:chExt cx="2544" cy="912"/>
          </a:xfrm>
        </p:grpSpPr>
        <p:sp>
          <p:nvSpPr>
            <p:cNvPr id="57383" name="Line 23"/>
            <p:cNvSpPr>
              <a:spLocks noChangeShapeType="1"/>
            </p:cNvSpPr>
            <p:nvPr/>
          </p:nvSpPr>
          <p:spPr bwMode="auto">
            <a:xfrm>
              <a:off x="3216" y="2400"/>
              <a:ext cx="2544" cy="912"/>
            </a:xfrm>
            <a:prstGeom prst="line">
              <a:avLst/>
            </a:prstGeom>
            <a:noFill/>
            <a:ln w="6985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384" name="Text Box 24"/>
            <p:cNvSpPr txBox="1">
              <a:spLocks noChangeArrowheads="1"/>
            </p:cNvSpPr>
            <p:nvPr/>
          </p:nvSpPr>
          <p:spPr bwMode="auto">
            <a:xfrm>
              <a:off x="4512" y="2640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i="1">
                  <a:solidFill>
                    <a:srgbClr val="FF00FF"/>
                  </a:solidFill>
                  <a:latin typeface="Symbol" charset="2"/>
                  <a:sym typeface="Symbol" charset="2"/>
                </a:rPr>
                <a:t></a:t>
              </a:r>
              <a:endParaRPr lang="en-US" altLang="ja-JP" i="1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867400" y="1676400"/>
            <a:ext cx="1981200" cy="4267200"/>
            <a:chOff x="3696" y="1056"/>
            <a:chExt cx="1248" cy="2688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3744" y="1056"/>
              <a:ext cx="1200" cy="1248"/>
              <a:chOff x="3840" y="288"/>
              <a:chExt cx="1104" cy="1104"/>
            </a:xfrm>
          </p:grpSpPr>
          <p:sp>
            <p:nvSpPr>
              <p:cNvPr id="57376" name="Rectangle 27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1104" cy="336"/>
              </a:xfrm>
              <a:prstGeom prst="rect">
                <a:avLst/>
              </a:prstGeom>
              <a:solidFill>
                <a:srgbClr val="408000">
                  <a:alpha val="6588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377" name="AutoShape 28"/>
              <p:cNvSpPr>
                <a:spLocks noChangeArrowheads="1"/>
              </p:cNvSpPr>
              <p:nvPr/>
            </p:nvSpPr>
            <p:spPr bwMode="auto">
              <a:xfrm flipH="1">
                <a:off x="3888" y="288"/>
                <a:ext cx="1056" cy="768"/>
              </a:xfrm>
              <a:prstGeom prst="rtTriangle">
                <a:avLst/>
              </a:prstGeom>
              <a:solidFill>
                <a:srgbClr val="408000">
                  <a:alpha val="6588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ja-JP" sz="3600"/>
                  <a:t>B</a:t>
                </a:r>
                <a:endParaRPr lang="en-US" altLang="ja-JP"/>
              </a:p>
            </p:txBody>
          </p:sp>
          <p:grpSp>
            <p:nvGrpSpPr>
              <p:cNvPr id="6" name="Group 29"/>
              <p:cNvGrpSpPr>
                <a:grpSpLocks/>
              </p:cNvGrpSpPr>
              <p:nvPr/>
            </p:nvGrpSpPr>
            <p:grpSpPr bwMode="auto">
              <a:xfrm>
                <a:off x="3936" y="960"/>
                <a:ext cx="864" cy="384"/>
                <a:chOff x="3936" y="960"/>
                <a:chExt cx="864" cy="384"/>
              </a:xfrm>
            </p:grpSpPr>
            <p:sp>
              <p:nvSpPr>
                <p:cNvPr id="57379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4416" y="105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380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128" y="11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381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4800" y="96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382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936" y="120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8" name="Group 34"/>
            <p:cNvGrpSpPr>
              <a:grpSpLocks/>
            </p:cNvGrpSpPr>
            <p:nvPr/>
          </p:nvGrpSpPr>
          <p:grpSpPr bwMode="auto">
            <a:xfrm flipV="1">
              <a:off x="3696" y="2496"/>
              <a:ext cx="1200" cy="1248"/>
              <a:chOff x="3840" y="288"/>
              <a:chExt cx="1104" cy="1104"/>
            </a:xfrm>
          </p:grpSpPr>
          <p:sp>
            <p:nvSpPr>
              <p:cNvPr id="57369" name="Rectangle 35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1104" cy="336"/>
              </a:xfrm>
              <a:prstGeom prst="rect">
                <a:avLst/>
              </a:prstGeom>
              <a:solidFill>
                <a:srgbClr val="408000">
                  <a:alpha val="6588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370" name="AutoShape 36"/>
              <p:cNvSpPr>
                <a:spLocks noChangeArrowheads="1"/>
              </p:cNvSpPr>
              <p:nvPr/>
            </p:nvSpPr>
            <p:spPr bwMode="auto">
              <a:xfrm flipH="1">
                <a:off x="3888" y="288"/>
                <a:ext cx="1056" cy="768"/>
              </a:xfrm>
              <a:prstGeom prst="rtTriangle">
                <a:avLst/>
              </a:prstGeom>
              <a:solidFill>
                <a:srgbClr val="408000">
                  <a:alpha val="6588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/>
              </a:p>
            </p:txBody>
          </p:sp>
          <p:grpSp>
            <p:nvGrpSpPr>
              <p:cNvPr id="9" name="Group 37"/>
              <p:cNvGrpSpPr>
                <a:grpSpLocks/>
              </p:cNvGrpSpPr>
              <p:nvPr/>
            </p:nvGrpSpPr>
            <p:grpSpPr bwMode="auto">
              <a:xfrm>
                <a:off x="3936" y="960"/>
                <a:ext cx="864" cy="384"/>
                <a:chOff x="3936" y="960"/>
                <a:chExt cx="864" cy="384"/>
              </a:xfrm>
            </p:grpSpPr>
            <p:sp>
              <p:nvSpPr>
                <p:cNvPr id="57372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4416" y="105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37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4128" y="11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374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4800" y="96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375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936" y="120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</p:grpSp>
      <p:sp>
        <p:nvSpPr>
          <p:cNvPr id="323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72008"/>
            <a:ext cx="8928992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en-US" altLang="ja-JP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Original </a:t>
            </a:r>
            <a:r>
              <a:rPr kumimoji="0" lang="en-US" altLang="ja-JP" dirty="0" err="1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Muon</a:t>
            </a:r>
            <a:r>
              <a:rPr kumimoji="0" lang="en-US" altLang="ja-JP" dirty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kumimoji="0" lang="en-US" altLang="ja-JP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System (before 2008)</a:t>
            </a:r>
            <a:endParaRPr kumimoji="0" lang="en-US" altLang="ja-JP" dirty="0">
              <a:solidFill>
                <a:srgbClr val="00B05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03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3173-EE08-7949-96C2-BE7506908CD1}" type="slidenum">
              <a:rPr lang="en-US" altLang="ja-JP"/>
              <a:pPr/>
              <a:t>15</a:t>
            </a:fld>
            <a:endParaRPr lang="en-US" altLang="ja-JP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3657600" y="1066800"/>
          <a:ext cx="5100638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Image" r:id="rId4" imgW="3720635" imgH="3834921" progId="">
                  <p:embed/>
                </p:oleObj>
              </mc:Choice>
              <mc:Fallback>
                <p:oleObj name="Image" r:id="rId4" imgW="3720635" imgH="38349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066800"/>
                        <a:ext cx="5100638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45013" y="3200400"/>
            <a:ext cx="762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545013" y="3886200"/>
            <a:ext cx="762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8431213" y="1524000"/>
            <a:ext cx="76200" cy="1524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8431213" y="4419600"/>
            <a:ext cx="76200" cy="1524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392613" y="2224088"/>
            <a:ext cx="1028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altLang="ja-JP" sz="1800" b="1" i="0">
                <a:solidFill>
                  <a:srgbClr val="FF0000"/>
                </a:solidFill>
              </a:rPr>
              <a:t>R1(a+b)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8488363" y="18430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altLang="ja-JP" sz="1800" b="1" i="0">
                <a:solidFill>
                  <a:srgbClr val="FF0000"/>
                </a:solidFill>
              </a:rPr>
              <a:t>R3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7440613" y="3810000"/>
            <a:ext cx="862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altLang="ja-JP" sz="1400" b="1" i="0">
                <a:solidFill>
                  <a:schemeClr val="accent2"/>
                </a:solidFill>
              </a:rPr>
              <a:t>r=3.40m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6019800" y="4495800"/>
            <a:ext cx="7175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altLang="ja-JP" sz="1800" i="0" dirty="0" err="1">
                <a:latin typeface="Times" pitchFamily="-108" charset="0"/>
              </a:rPr>
              <a:t>MuTr</a:t>
            </a:r>
            <a:endParaRPr kumimoji="0" lang="en-US" altLang="ja-JP" sz="1800" i="0" dirty="0">
              <a:latin typeface="Times" pitchFamily="-108" charset="0"/>
            </a:endParaRP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H="1" flipV="1">
            <a:off x="5791200" y="4419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 flipV="1">
            <a:off x="4876800" y="41910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6553200" y="4800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387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4624"/>
            <a:ext cx="8583613" cy="795486"/>
          </a:xfrm>
        </p:spPr>
        <p:txBody>
          <a:bodyPr>
            <a:noAutofit/>
          </a:bodyPr>
          <a:lstStyle/>
          <a:p>
            <a:r>
              <a:rPr lang="en-US" altLang="ja-JP" dirty="0" err="1" smtClean="0">
                <a:solidFill>
                  <a:srgbClr val="00B050"/>
                </a:solidFill>
                <a:latin typeface="Tahoma" pitchFamily="-108" charset="0"/>
              </a:rPr>
              <a:t>Muon</a:t>
            </a:r>
            <a:r>
              <a:rPr lang="en-US" altLang="ja-JP" dirty="0" smtClean="0">
                <a:solidFill>
                  <a:srgbClr val="00B050"/>
                </a:solidFill>
                <a:latin typeface="Tahoma" pitchFamily="-108" charset="0"/>
              </a:rPr>
              <a:t> </a:t>
            </a:r>
            <a:r>
              <a:rPr lang="en-US" altLang="ja-JP" dirty="0">
                <a:solidFill>
                  <a:srgbClr val="00B050"/>
                </a:solidFill>
                <a:latin typeface="Tahoma" pitchFamily="-108" charset="0"/>
              </a:rPr>
              <a:t>Trigger Upgrade</a:t>
            </a:r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8686800" y="6477000"/>
            <a:ext cx="762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1412776"/>
            <a:ext cx="34604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err="1" smtClean="0"/>
              <a:t>MuTr</a:t>
            </a:r>
            <a:r>
              <a:rPr lang="en-US" altLang="ja-JP" sz="2400" dirty="0" smtClean="0">
                <a:sym typeface="Wingdings" pitchFamily="2" charset="2"/>
              </a:rPr>
              <a:t/>
            </a:r>
            <a:br>
              <a:rPr lang="en-US" altLang="ja-JP" sz="2400" dirty="0" smtClean="0">
                <a:sym typeface="Wingdings" pitchFamily="2" charset="2"/>
              </a:rPr>
            </a:br>
            <a:r>
              <a:rPr lang="en-US" altLang="ja-JP" sz="2400" dirty="0" smtClean="0">
                <a:sym typeface="Wingdings" pitchFamily="2" charset="2"/>
              </a:rPr>
              <a:t>New front-end electronics</a:t>
            </a:r>
          </a:p>
          <a:p>
            <a:r>
              <a:rPr kumimoji="1" lang="en-US" altLang="ja-JP" sz="2400" dirty="0" smtClean="0">
                <a:sym typeface="Wingdings" pitchFamily="2" charset="2"/>
              </a:rPr>
              <a:t>for trigger</a:t>
            </a:r>
            <a:br>
              <a:rPr kumimoji="1" lang="en-US" altLang="ja-JP" sz="2400" dirty="0" smtClean="0">
                <a:sym typeface="Wingdings" pitchFamily="2" charset="2"/>
              </a:rPr>
            </a:br>
            <a:r>
              <a:rPr kumimoji="1" lang="en-US" altLang="ja-JP" sz="2400" dirty="0" smtClean="0">
                <a:sym typeface="Wingdings" pitchFamily="2" charset="2"/>
              </a:rPr>
              <a:t> RIKEN, SNU, etc.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1983" y="3933056"/>
            <a:ext cx="29729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ym typeface="Wingdings" pitchFamily="2" charset="2"/>
              </a:rPr>
              <a:t>RPC</a:t>
            </a:r>
          </a:p>
          <a:p>
            <a:r>
              <a:rPr lang="en-US" altLang="ja-JP" sz="2400" dirty="0" smtClean="0">
                <a:sym typeface="Wingdings" pitchFamily="2" charset="2"/>
              </a:rPr>
              <a:t>Extra tracking points, </a:t>
            </a:r>
            <a:br>
              <a:rPr lang="en-US" altLang="ja-JP" sz="2400" dirty="0" smtClean="0">
                <a:sym typeface="Wingdings" pitchFamily="2" charset="2"/>
              </a:rPr>
            </a:br>
            <a:r>
              <a:rPr lang="en-US" altLang="ja-JP" sz="2400" dirty="0" smtClean="0">
                <a:sym typeface="Wingdings" pitchFamily="2" charset="2"/>
              </a:rPr>
              <a:t>timing cut</a:t>
            </a:r>
          </a:p>
          <a:p>
            <a:pPr marL="342900" indent="-342900">
              <a:buFont typeface="Wingdings"/>
              <a:buChar char="à"/>
            </a:pPr>
            <a:r>
              <a:rPr lang="en-US" altLang="ja-JP" sz="2400" dirty="0" smtClean="0">
                <a:sym typeface="Wingdings" pitchFamily="2" charset="2"/>
              </a:rPr>
              <a:t>Korea </a:t>
            </a:r>
            <a:r>
              <a:rPr lang="en-US" altLang="ja-JP" sz="2400" dirty="0" smtClean="0">
                <a:sym typeface="Wingdings" pitchFamily="2" charset="2"/>
              </a:rPr>
              <a:t>U., UIUC, etc</a:t>
            </a:r>
            <a:r>
              <a:rPr lang="en-US" altLang="ja-JP" sz="2400" dirty="0" smtClean="0">
                <a:sym typeface="Wingdings" pitchFamily="2" charset="2"/>
              </a:rPr>
              <a:t>.</a:t>
            </a:r>
          </a:p>
          <a:p>
            <a:endParaRPr lang="en-US" altLang="ja-JP" sz="2400" dirty="0">
              <a:sym typeface="Wingdings" pitchFamily="2" charset="2"/>
            </a:endParaRPr>
          </a:p>
          <a:p>
            <a:r>
              <a:rPr lang="en-US" altLang="ja-JP" sz="2400" dirty="0" smtClean="0">
                <a:sym typeface="Wingdings" pitchFamily="2" charset="2"/>
              </a:rPr>
              <a:t>Talk by next speaker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83288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C943-600F-124A-854C-EFC666ACE267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365635" name="Rectangle 6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ja-JP">
                <a:solidFill>
                  <a:schemeClr val="bg1"/>
                </a:solidFill>
              </a:rPr>
              <a:t>Momentum Dependent Trigger</a:t>
            </a:r>
            <a:endParaRPr lang="en-US" altLang="ja-JP"/>
          </a:p>
        </p:txBody>
      </p:sp>
      <p:pic>
        <p:nvPicPr>
          <p:cNvPr id="365570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8686800" cy="628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5334000" y="457200"/>
            <a:ext cx="2133600" cy="6019800"/>
            <a:chOff x="3696" y="1056"/>
            <a:chExt cx="1248" cy="2688"/>
          </a:xfrm>
        </p:grpSpPr>
        <p:grpSp>
          <p:nvGrpSpPr>
            <p:cNvPr id="5" name="Group 70"/>
            <p:cNvGrpSpPr>
              <a:grpSpLocks/>
            </p:cNvGrpSpPr>
            <p:nvPr/>
          </p:nvGrpSpPr>
          <p:grpSpPr bwMode="auto">
            <a:xfrm>
              <a:off x="3744" y="1056"/>
              <a:ext cx="1200" cy="1248"/>
              <a:chOff x="3840" y="288"/>
              <a:chExt cx="1104" cy="1104"/>
            </a:xfrm>
          </p:grpSpPr>
          <p:sp>
            <p:nvSpPr>
              <p:cNvPr id="365639" name="Rectangle 71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1104" cy="336"/>
              </a:xfrm>
              <a:prstGeom prst="rect">
                <a:avLst/>
              </a:prstGeom>
              <a:solidFill>
                <a:srgbClr val="408000">
                  <a:alpha val="66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5640" name="AutoShape 72"/>
              <p:cNvSpPr>
                <a:spLocks noChangeArrowheads="1"/>
              </p:cNvSpPr>
              <p:nvPr/>
            </p:nvSpPr>
            <p:spPr bwMode="auto">
              <a:xfrm flipH="1">
                <a:off x="3888" y="288"/>
                <a:ext cx="1056" cy="768"/>
              </a:xfrm>
              <a:prstGeom prst="rtTriangle">
                <a:avLst/>
              </a:prstGeom>
              <a:solidFill>
                <a:srgbClr val="408000">
                  <a:alpha val="66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ja-JP" sz="3600" i="0"/>
                  <a:t>B</a:t>
                </a:r>
                <a:endParaRPr lang="en-US" altLang="ja-JP" i="0"/>
              </a:p>
            </p:txBody>
          </p:sp>
          <p:grpSp>
            <p:nvGrpSpPr>
              <p:cNvPr id="7" name="Group 73"/>
              <p:cNvGrpSpPr>
                <a:grpSpLocks/>
              </p:cNvGrpSpPr>
              <p:nvPr/>
            </p:nvGrpSpPr>
            <p:grpSpPr bwMode="auto">
              <a:xfrm>
                <a:off x="3936" y="960"/>
                <a:ext cx="864" cy="384"/>
                <a:chOff x="3936" y="960"/>
                <a:chExt cx="864" cy="384"/>
              </a:xfrm>
            </p:grpSpPr>
            <p:sp>
              <p:nvSpPr>
                <p:cNvPr id="365642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4416" y="105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65643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4128" y="11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65644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4800" y="96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65645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3936" y="120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9" name="Group 78"/>
            <p:cNvGrpSpPr>
              <a:grpSpLocks/>
            </p:cNvGrpSpPr>
            <p:nvPr/>
          </p:nvGrpSpPr>
          <p:grpSpPr bwMode="auto">
            <a:xfrm flipV="1">
              <a:off x="3696" y="2496"/>
              <a:ext cx="1200" cy="1248"/>
              <a:chOff x="3840" y="288"/>
              <a:chExt cx="1104" cy="1104"/>
            </a:xfrm>
          </p:grpSpPr>
          <p:sp>
            <p:nvSpPr>
              <p:cNvPr id="365647" name="Rectangle 79"/>
              <p:cNvSpPr>
                <a:spLocks noChangeArrowheads="1"/>
              </p:cNvSpPr>
              <p:nvPr/>
            </p:nvSpPr>
            <p:spPr bwMode="auto">
              <a:xfrm>
                <a:off x="3840" y="1056"/>
                <a:ext cx="1104" cy="336"/>
              </a:xfrm>
              <a:prstGeom prst="rect">
                <a:avLst/>
              </a:prstGeom>
              <a:solidFill>
                <a:srgbClr val="408000">
                  <a:alpha val="66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5648" name="AutoShape 80"/>
              <p:cNvSpPr>
                <a:spLocks noChangeArrowheads="1"/>
              </p:cNvSpPr>
              <p:nvPr/>
            </p:nvSpPr>
            <p:spPr bwMode="auto">
              <a:xfrm flipH="1">
                <a:off x="3888" y="288"/>
                <a:ext cx="1056" cy="768"/>
              </a:xfrm>
              <a:prstGeom prst="rtTriangle">
                <a:avLst/>
              </a:prstGeom>
              <a:solidFill>
                <a:srgbClr val="408000">
                  <a:alpha val="66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i="0"/>
              </a:p>
            </p:txBody>
          </p:sp>
          <p:grpSp>
            <p:nvGrpSpPr>
              <p:cNvPr id="10" name="Group 81"/>
              <p:cNvGrpSpPr>
                <a:grpSpLocks/>
              </p:cNvGrpSpPr>
              <p:nvPr/>
            </p:nvGrpSpPr>
            <p:grpSpPr bwMode="auto">
              <a:xfrm>
                <a:off x="3936" y="960"/>
                <a:ext cx="864" cy="384"/>
                <a:chOff x="3936" y="960"/>
                <a:chExt cx="864" cy="384"/>
              </a:xfrm>
            </p:grpSpPr>
            <p:sp>
              <p:nvSpPr>
                <p:cNvPr id="365650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4416" y="105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65651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4128" y="11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65652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4800" y="96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65653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3936" y="120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</p:grpSp>
      <p:sp>
        <p:nvSpPr>
          <p:cNvPr id="365571" name="スライド番号プレースホルダ 3"/>
          <p:cNvSpPr txBox="1">
            <a:spLocks noGrp="1"/>
          </p:cNvSpPr>
          <p:nvPr/>
        </p:nvSpPr>
        <p:spPr bwMode="auto">
          <a:xfrm>
            <a:off x="6324600" y="65008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7E26E636-896A-4847-826D-3451ED20AF64}" type="slidenum">
              <a:rPr lang="en-US" altLang="ja-JP" sz="1400" i="0"/>
              <a:pPr algn="r"/>
              <a:t>16</a:t>
            </a:fld>
            <a:endParaRPr lang="en-US" altLang="ja-JP" sz="1400" i="0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086600" cy="1143000"/>
          </a:xfrm>
          <a:gradFill flip="none" rotWithShape="1">
            <a:gsLst>
              <a:gs pos="0">
                <a:schemeClr val="accent1">
                  <a:alpha val="55000"/>
                </a:schemeClr>
              </a:gs>
              <a:gs pos="100000">
                <a:schemeClr val="accent3">
                  <a:lumMod val="85000"/>
                </a:schemeClr>
              </a:gs>
            </a:gsLst>
            <a:lin ang="0" scaled="1"/>
            <a:tileRect/>
          </a:gradFill>
          <a:effectLst>
            <a:softEdge rad="165100"/>
          </a:effectLst>
        </p:spPr>
        <p:txBody>
          <a:bodyPr/>
          <a:lstStyle/>
          <a:p>
            <a:pPr algn="l"/>
            <a:r>
              <a:rPr kumimoji="1" lang="en-US" altLang="ja-JP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  <a:cs typeface="ＭＳ Ｐゴシック" charset="-128"/>
              </a:rPr>
              <a:t>How New Trigger Works?</a:t>
            </a:r>
          </a:p>
        </p:txBody>
      </p:sp>
      <p:cxnSp>
        <p:nvCxnSpPr>
          <p:cNvPr id="8" name="直線矢印コネクタ 7"/>
          <p:cNvCxnSpPr>
            <a:cxnSpLocks noChangeShapeType="1"/>
            <a:stCxn id="13" idx="0"/>
          </p:cNvCxnSpPr>
          <p:nvPr/>
        </p:nvCxnSpPr>
        <p:spPr bwMode="auto">
          <a:xfrm>
            <a:off x="4441825" y="3481388"/>
            <a:ext cx="4702175" cy="2081212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" name="フリーフォーム 12"/>
          <p:cNvSpPr>
            <a:spLocks noChangeArrowheads="1"/>
          </p:cNvSpPr>
          <p:nvPr/>
        </p:nvSpPr>
        <p:spPr bwMode="auto">
          <a:xfrm>
            <a:off x="4441825" y="1941513"/>
            <a:ext cx="4702175" cy="1539875"/>
          </a:xfrm>
          <a:custGeom>
            <a:avLst/>
            <a:gdLst>
              <a:gd name="T0" fmla="*/ 0 w 4397040"/>
              <a:gd name="T1" fmla="*/ 1540689 h 1540689"/>
              <a:gd name="T2" fmla="*/ 949252 w 4397040"/>
              <a:gd name="T3" fmla="*/ 803343 h 1540689"/>
              <a:gd name="T4" fmla="*/ 963857 w 4397040"/>
              <a:gd name="T5" fmla="*/ 803343 h 1540689"/>
              <a:gd name="T6" fmla="*/ 1358162 w 4397040"/>
              <a:gd name="T7" fmla="*/ 530252 h 1540689"/>
              <a:gd name="T8" fmla="*/ 1723259 w 4397040"/>
              <a:gd name="T9" fmla="*/ 366398 h 1540689"/>
              <a:gd name="T10" fmla="*/ 2044545 w 4397040"/>
              <a:gd name="T11" fmla="*/ 243507 h 1540689"/>
              <a:gd name="T12" fmla="*/ 2920778 w 4397040"/>
              <a:gd name="T13" fmla="*/ 38688 h 1540689"/>
              <a:gd name="T14" fmla="*/ 3928446 w 4397040"/>
              <a:gd name="T15" fmla="*/ 11379 h 1540689"/>
              <a:gd name="T16" fmla="*/ 4702452 w 4397040"/>
              <a:gd name="T17" fmla="*/ 93307 h 15406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97040"/>
              <a:gd name="T28" fmla="*/ 0 h 1540689"/>
              <a:gd name="T29" fmla="*/ 4397040 w 4397040"/>
              <a:gd name="T30" fmla="*/ 1540689 h 15406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97040" h="1540689">
                <a:moveTo>
                  <a:pt x="0" y="1540689"/>
                </a:moveTo>
                <a:lnTo>
                  <a:pt x="887601" y="803343"/>
                </a:lnTo>
                <a:cubicBezTo>
                  <a:pt x="1037811" y="680452"/>
                  <a:pt x="837532" y="848858"/>
                  <a:pt x="901257" y="803343"/>
                </a:cubicBezTo>
                <a:cubicBezTo>
                  <a:pt x="964982" y="757828"/>
                  <a:pt x="1151606" y="603076"/>
                  <a:pt x="1269953" y="530252"/>
                </a:cubicBezTo>
                <a:cubicBezTo>
                  <a:pt x="1388300" y="457428"/>
                  <a:pt x="1504371" y="414189"/>
                  <a:pt x="1611338" y="366398"/>
                </a:cubicBezTo>
                <a:cubicBezTo>
                  <a:pt x="1718305" y="318607"/>
                  <a:pt x="1725133" y="298125"/>
                  <a:pt x="1911757" y="243507"/>
                </a:cubicBezTo>
                <a:cubicBezTo>
                  <a:pt x="2098381" y="188889"/>
                  <a:pt x="2437490" y="77376"/>
                  <a:pt x="2731081" y="38688"/>
                </a:cubicBezTo>
                <a:cubicBezTo>
                  <a:pt x="3024672" y="0"/>
                  <a:pt x="3395644" y="2276"/>
                  <a:pt x="3673304" y="11379"/>
                </a:cubicBezTo>
                <a:cubicBezTo>
                  <a:pt x="3950964" y="20482"/>
                  <a:pt x="4397040" y="93307"/>
                  <a:pt x="4397040" y="93307"/>
                </a:cubicBezTo>
              </a:path>
            </a:pathLst>
          </a:custGeom>
          <a:noFill/>
          <a:ln w="25400">
            <a:solidFill>
              <a:srgbClr val="000090"/>
            </a:solidFill>
            <a:miter lim="800000"/>
            <a:headEnd/>
            <a:tailEnd type="stealth" w="lg" len="lg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 i="0"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105400" y="2819400"/>
            <a:ext cx="152400" cy="129540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5715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i="0">
              <a:solidFill>
                <a:srgbClr val="FFFFFF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8763000" y="381000"/>
            <a:ext cx="152400" cy="259080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5715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i="0">
              <a:solidFill>
                <a:srgbClr val="FFFFFF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8763000" y="3962400"/>
            <a:ext cx="152400" cy="259080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5715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i="0">
              <a:solidFill>
                <a:srgbClr val="FFFFFF"/>
              </a:solidFill>
            </a:endParaRPr>
          </a:p>
        </p:txBody>
      </p:sp>
      <p:cxnSp>
        <p:nvCxnSpPr>
          <p:cNvPr id="20" name="直線コネクタ 19"/>
          <p:cNvCxnSpPr>
            <a:cxnSpLocks noChangeShapeType="1"/>
          </p:cNvCxnSpPr>
          <p:nvPr/>
        </p:nvCxnSpPr>
        <p:spPr bwMode="auto">
          <a:xfrm flipV="1">
            <a:off x="4876800" y="1295400"/>
            <a:ext cx="4267200" cy="1676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2" name="爆発 1 21"/>
          <p:cNvSpPr/>
          <p:nvPr/>
        </p:nvSpPr>
        <p:spPr>
          <a:xfrm>
            <a:off x="5029200" y="2743200"/>
            <a:ext cx="190500" cy="381000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i="0">
              <a:solidFill>
                <a:srgbClr val="FFFFFF"/>
              </a:solidFill>
            </a:endParaRPr>
          </a:p>
        </p:txBody>
      </p:sp>
      <p:sp>
        <p:nvSpPr>
          <p:cNvPr id="23" name="爆発 1 22"/>
          <p:cNvSpPr/>
          <p:nvPr/>
        </p:nvSpPr>
        <p:spPr>
          <a:xfrm>
            <a:off x="5219700" y="2590800"/>
            <a:ext cx="190500" cy="381000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i="0">
              <a:solidFill>
                <a:srgbClr val="FFFFFF"/>
              </a:solidFill>
            </a:endParaRPr>
          </a:p>
        </p:txBody>
      </p:sp>
      <p:sp>
        <p:nvSpPr>
          <p:cNvPr id="24" name="爆発 1 23"/>
          <p:cNvSpPr/>
          <p:nvPr/>
        </p:nvSpPr>
        <p:spPr>
          <a:xfrm>
            <a:off x="6096000" y="2057400"/>
            <a:ext cx="190500" cy="381000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i="0">
              <a:solidFill>
                <a:srgbClr val="FFFFFF"/>
              </a:solidFill>
            </a:endParaRPr>
          </a:p>
        </p:txBody>
      </p:sp>
      <p:sp>
        <p:nvSpPr>
          <p:cNvPr id="25" name="爆発 1 24"/>
          <p:cNvSpPr/>
          <p:nvPr/>
        </p:nvSpPr>
        <p:spPr>
          <a:xfrm>
            <a:off x="7315200" y="1752600"/>
            <a:ext cx="190500" cy="381000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i="0">
              <a:solidFill>
                <a:srgbClr val="FFFFFF"/>
              </a:solidFill>
            </a:endParaRPr>
          </a:p>
        </p:txBody>
      </p:sp>
      <p:sp>
        <p:nvSpPr>
          <p:cNvPr id="27" name="爆発 1 26"/>
          <p:cNvSpPr/>
          <p:nvPr/>
        </p:nvSpPr>
        <p:spPr>
          <a:xfrm>
            <a:off x="8763000" y="1828800"/>
            <a:ext cx="190500" cy="381000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i="0">
              <a:solidFill>
                <a:srgbClr val="FFFFFF"/>
              </a:solidFill>
            </a:endParaRPr>
          </a:p>
        </p:txBody>
      </p:sp>
      <p:sp>
        <p:nvSpPr>
          <p:cNvPr id="28" name="爆発 1 27"/>
          <p:cNvSpPr/>
          <p:nvPr/>
        </p:nvSpPr>
        <p:spPr>
          <a:xfrm>
            <a:off x="5029200" y="3657600"/>
            <a:ext cx="190500" cy="381000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i="0">
              <a:solidFill>
                <a:srgbClr val="FFFFFF"/>
              </a:solidFill>
            </a:endParaRPr>
          </a:p>
        </p:txBody>
      </p:sp>
      <p:sp>
        <p:nvSpPr>
          <p:cNvPr id="29" name="爆発 1 28"/>
          <p:cNvSpPr/>
          <p:nvPr/>
        </p:nvSpPr>
        <p:spPr>
          <a:xfrm>
            <a:off x="5219700" y="3733800"/>
            <a:ext cx="190500" cy="381000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i="0">
              <a:solidFill>
                <a:srgbClr val="FFFFFF"/>
              </a:solidFill>
            </a:endParaRPr>
          </a:p>
        </p:txBody>
      </p:sp>
      <p:sp>
        <p:nvSpPr>
          <p:cNvPr id="30" name="爆発 1 29"/>
          <p:cNvSpPr/>
          <p:nvPr/>
        </p:nvSpPr>
        <p:spPr>
          <a:xfrm>
            <a:off x="6096000" y="4114800"/>
            <a:ext cx="190500" cy="381000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i="0">
              <a:solidFill>
                <a:srgbClr val="FFFFFF"/>
              </a:solidFill>
            </a:endParaRPr>
          </a:p>
        </p:txBody>
      </p:sp>
      <p:sp>
        <p:nvSpPr>
          <p:cNvPr id="31" name="爆発 1 30"/>
          <p:cNvSpPr/>
          <p:nvPr/>
        </p:nvSpPr>
        <p:spPr>
          <a:xfrm>
            <a:off x="7315200" y="4572000"/>
            <a:ext cx="190500" cy="381000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i="0">
              <a:solidFill>
                <a:srgbClr val="FFFFFF"/>
              </a:solidFill>
            </a:endParaRPr>
          </a:p>
        </p:txBody>
      </p:sp>
      <p:sp>
        <p:nvSpPr>
          <p:cNvPr id="32" name="爆発 1 31"/>
          <p:cNvSpPr/>
          <p:nvPr/>
        </p:nvSpPr>
        <p:spPr>
          <a:xfrm>
            <a:off x="8724900" y="5181600"/>
            <a:ext cx="190500" cy="381000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i="0">
              <a:solidFill>
                <a:srgbClr val="FFFFFF"/>
              </a:solidFill>
            </a:endParaRPr>
          </a:p>
        </p:txBody>
      </p:sp>
      <p:cxnSp>
        <p:nvCxnSpPr>
          <p:cNvPr id="35" name="直線矢印コネクタ 34"/>
          <p:cNvCxnSpPr>
            <a:cxnSpLocks noChangeShapeType="1"/>
          </p:cNvCxnSpPr>
          <p:nvPr/>
        </p:nvCxnSpPr>
        <p:spPr bwMode="auto">
          <a:xfrm>
            <a:off x="0" y="3452813"/>
            <a:ext cx="4441825" cy="52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6" name="直線矢印コネクタ 35"/>
          <p:cNvCxnSpPr>
            <a:cxnSpLocks noChangeShapeType="1"/>
          </p:cNvCxnSpPr>
          <p:nvPr/>
        </p:nvCxnSpPr>
        <p:spPr bwMode="auto">
          <a:xfrm rot="10800000">
            <a:off x="4495800" y="3503613"/>
            <a:ext cx="4549775" cy="15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" name="爆発 1 5"/>
          <p:cNvSpPr/>
          <p:nvPr/>
        </p:nvSpPr>
        <p:spPr>
          <a:xfrm>
            <a:off x="4038600" y="2971800"/>
            <a:ext cx="914400" cy="914400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i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0" y="3682093"/>
            <a:ext cx="3733800" cy="3048000"/>
          </a:xfrm>
          <a:gradFill flip="none" rotWithShape="1">
            <a:gsLst>
              <a:gs pos="85000">
                <a:schemeClr val="accent5">
                  <a:alpha val="85000"/>
                </a:schemeClr>
              </a:gs>
              <a:gs pos="99000">
                <a:schemeClr val="accent3">
                  <a:alpha val="43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pPr>
              <a:buClr>
                <a:srgbClr val="000066"/>
              </a:buClr>
              <a:buFont typeface="Wingdings" charset="2"/>
              <a:buChar char="n"/>
              <a:defRPr/>
            </a:pPr>
            <a:r>
              <a:rPr kumimoji="1" lang="en-US" altLang="ja-JP" b="1" dirty="0">
                <a:latin typeface="+mn-lt"/>
                <a:ea typeface="+mn-ea"/>
                <a:cs typeface="+mn-cs"/>
              </a:rPr>
              <a:t>Search for a Stiff Track ONLINE</a:t>
            </a:r>
            <a:r>
              <a:rPr kumimoji="1" lang="en-US" altLang="ja-JP" b="1" dirty="0" smtClean="0">
                <a:latin typeface="+mn-lt"/>
                <a:ea typeface="+mn-ea"/>
                <a:cs typeface="+mn-cs"/>
              </a:rPr>
              <a:t>! -&gt; </a:t>
            </a:r>
            <a:r>
              <a:rPr kumimoji="1" lang="en-US" altLang="ja-JP" b="1" dirty="0" err="1" smtClean="0">
                <a:latin typeface="+mn-lt"/>
                <a:ea typeface="+mn-ea"/>
                <a:cs typeface="+mn-cs"/>
              </a:rPr>
              <a:t>MuTRG</a:t>
            </a:r>
            <a:r>
              <a:rPr kumimoji="1" lang="en-US" altLang="ja-JP" b="1" dirty="0" smtClean="0">
                <a:latin typeface="+mn-lt"/>
                <a:ea typeface="+mn-ea"/>
                <a:cs typeface="+mn-cs"/>
              </a:rPr>
              <a:t>-FEE </a:t>
            </a:r>
          </a:p>
          <a:p>
            <a:pPr>
              <a:buClr>
                <a:srgbClr val="000066"/>
              </a:buClr>
              <a:buFont typeface="Wingdings" charset="2"/>
              <a:buChar char="n"/>
              <a:defRPr/>
            </a:pPr>
            <a:r>
              <a:rPr lang="en-US" altLang="ja-JP" b="1" dirty="0" smtClean="0"/>
              <a:t>Good Timing Resolution -&gt; RPC</a:t>
            </a:r>
            <a:endParaRPr kumimoji="1" lang="en-US" altLang="ja-JP" b="1" dirty="0">
              <a:latin typeface="+mn-lt"/>
              <a:ea typeface="+mn-ea"/>
              <a:cs typeface="+mn-cs"/>
            </a:endParaRPr>
          </a:p>
        </p:txBody>
      </p:sp>
      <p:cxnSp>
        <p:nvCxnSpPr>
          <p:cNvPr id="38" name="直線矢印コネクタ 37"/>
          <p:cNvCxnSpPr>
            <a:cxnSpLocks noChangeShapeType="1"/>
          </p:cNvCxnSpPr>
          <p:nvPr/>
        </p:nvCxnSpPr>
        <p:spPr bwMode="auto">
          <a:xfrm flipV="1">
            <a:off x="4572000" y="2286000"/>
            <a:ext cx="4572000" cy="1143000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 type="stealth" w="lg" len="lg"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1" name="爆発 1 40"/>
          <p:cNvSpPr/>
          <p:nvPr/>
        </p:nvSpPr>
        <p:spPr>
          <a:xfrm>
            <a:off x="5029200" y="3048000"/>
            <a:ext cx="190500" cy="381000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i="0">
              <a:solidFill>
                <a:srgbClr val="FFFFFF"/>
              </a:solidFill>
            </a:endParaRPr>
          </a:p>
        </p:txBody>
      </p:sp>
      <p:sp>
        <p:nvSpPr>
          <p:cNvPr id="43" name="爆発 1 42"/>
          <p:cNvSpPr/>
          <p:nvPr/>
        </p:nvSpPr>
        <p:spPr>
          <a:xfrm>
            <a:off x="8763000" y="2209800"/>
            <a:ext cx="190500" cy="381000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i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1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番号プレースホル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7E04ADF-03F2-4F6B-AE6F-F3236270EBD7}" type="slidenum">
              <a:rPr lang="en-US" altLang="ja-JP" smtClean="0"/>
              <a:pPr eaLnBrk="1" hangingPunct="1"/>
              <a:t>17</a:t>
            </a:fld>
            <a:endParaRPr lang="en-US" altLang="ja-JP" smtClean="0"/>
          </a:p>
        </p:txBody>
      </p:sp>
      <p:sp>
        <p:nvSpPr>
          <p:cNvPr id="33795" name="AutoShape 2"/>
          <p:cNvSpPr>
            <a:spLocks noChangeArrowheads="1"/>
          </p:cNvSpPr>
          <p:nvPr/>
        </p:nvSpPr>
        <p:spPr bwMode="auto">
          <a:xfrm>
            <a:off x="5722938" y="3968750"/>
            <a:ext cx="1158875" cy="873125"/>
          </a:xfrm>
          <a:prstGeom prst="roundRect">
            <a:avLst>
              <a:gd name="adj" fmla="val 162"/>
            </a:avLst>
          </a:prstGeom>
          <a:solidFill>
            <a:srgbClr val="FFFFFF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5853113" y="4067175"/>
            <a:ext cx="1160462" cy="873125"/>
          </a:xfrm>
          <a:prstGeom prst="roundRect">
            <a:avLst>
              <a:gd name="adj" fmla="val 162"/>
            </a:avLst>
          </a:prstGeom>
          <a:solidFill>
            <a:srgbClr val="FFFFFF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37" name="Rectangle 4"/>
          <p:cNvSpPr>
            <a:spLocks noGrp="1" noChangeArrowheads="1"/>
          </p:cNvSpPr>
          <p:nvPr>
            <p:ph type="title"/>
          </p:nvPr>
        </p:nvSpPr>
        <p:spPr>
          <a:xfrm>
            <a:off x="471488" y="1"/>
            <a:ext cx="8228012" cy="744538"/>
          </a:xfrm>
        </p:spPr>
        <p:txBody>
          <a:bodyPr lIns="0" tIns="35203" rIns="0" bIns="0">
            <a:normAutofit/>
          </a:bodyPr>
          <a:lstStyle/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ja-JP" dirty="0" smtClean="0">
                <a:solidFill>
                  <a:srgbClr val="00B050"/>
                </a:solidFill>
              </a:rPr>
              <a:t>New electronics</a:t>
            </a:r>
            <a:endParaRPr lang="en-US" altLang="ja-JP" dirty="0">
              <a:solidFill>
                <a:srgbClr val="00B050"/>
              </a:solidFill>
            </a:endParaRPr>
          </a:p>
        </p:txBody>
      </p:sp>
      <p:sp>
        <p:nvSpPr>
          <p:cNvPr id="33798" name="Line 5"/>
          <p:cNvSpPr>
            <a:spLocks noChangeShapeType="1"/>
          </p:cNvSpPr>
          <p:nvPr/>
        </p:nvSpPr>
        <p:spPr bwMode="auto">
          <a:xfrm>
            <a:off x="5054600" y="946150"/>
            <a:ext cx="1588" cy="5878513"/>
          </a:xfrm>
          <a:prstGeom prst="line">
            <a:avLst/>
          </a:prstGeom>
          <a:noFill/>
          <a:ln w="3600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799" name="Line 6"/>
          <p:cNvSpPr>
            <a:spLocks noChangeShapeType="1"/>
          </p:cNvSpPr>
          <p:nvPr/>
        </p:nvSpPr>
        <p:spPr bwMode="auto">
          <a:xfrm>
            <a:off x="5119688" y="946150"/>
            <a:ext cx="1587" cy="5878513"/>
          </a:xfrm>
          <a:prstGeom prst="line">
            <a:avLst/>
          </a:prstGeom>
          <a:noFill/>
          <a:ln w="3600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00" name="AutoShape 7"/>
          <p:cNvSpPr>
            <a:spLocks noChangeArrowheads="1"/>
          </p:cNvSpPr>
          <p:nvPr/>
        </p:nvSpPr>
        <p:spPr bwMode="auto">
          <a:xfrm>
            <a:off x="3335338" y="4067175"/>
            <a:ext cx="1163637" cy="693738"/>
          </a:xfrm>
          <a:prstGeom prst="roundRect">
            <a:avLst>
              <a:gd name="adj" fmla="val 204"/>
            </a:avLst>
          </a:prstGeom>
          <a:solidFill>
            <a:srgbClr val="FFFFFF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01" name="AutoShape 8"/>
          <p:cNvSpPr>
            <a:spLocks noChangeArrowheads="1"/>
          </p:cNvSpPr>
          <p:nvPr/>
        </p:nvSpPr>
        <p:spPr bwMode="auto">
          <a:xfrm>
            <a:off x="3432175" y="4165600"/>
            <a:ext cx="1163638" cy="693738"/>
          </a:xfrm>
          <a:prstGeom prst="roundRect">
            <a:avLst>
              <a:gd name="adj" fmla="val 204"/>
            </a:avLst>
          </a:prstGeom>
          <a:solidFill>
            <a:srgbClr val="FFFFFF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02" name="AutoShape 9"/>
          <p:cNvSpPr>
            <a:spLocks noChangeArrowheads="1"/>
          </p:cNvSpPr>
          <p:nvPr/>
        </p:nvSpPr>
        <p:spPr bwMode="auto">
          <a:xfrm>
            <a:off x="3530600" y="4271963"/>
            <a:ext cx="1163638" cy="693737"/>
          </a:xfrm>
          <a:prstGeom prst="roundRect">
            <a:avLst>
              <a:gd name="adj" fmla="val 204"/>
            </a:avLst>
          </a:prstGeom>
          <a:solidFill>
            <a:srgbClr val="FFFFFF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lIns="97967" tIns="76349" rIns="97967" bIns="57147" anchor="ctr" anchorCtr="1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</a:tabLst>
            </a:pPr>
            <a:r>
              <a:rPr kumimoji="0" lang="en-US" altLang="ja-JP" sz="2000">
                <a:solidFill>
                  <a:srgbClr val="000000"/>
                </a:solidFill>
              </a:rPr>
              <a:t>MuTRG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</a:tabLst>
            </a:pPr>
            <a:r>
              <a:rPr kumimoji="0" lang="en-US" altLang="ja-JP" sz="2000">
                <a:solidFill>
                  <a:srgbClr val="000000"/>
                </a:solidFill>
              </a:rPr>
              <a:t>ADTX</a:t>
            </a:r>
            <a:endParaRPr kumimoji="0" lang="en-US" altLang="ja-JP" sz="2200">
              <a:solidFill>
                <a:srgbClr val="000000"/>
              </a:solidFill>
            </a:endParaRPr>
          </a:p>
        </p:txBody>
      </p:sp>
      <p:sp>
        <p:nvSpPr>
          <p:cNvPr id="33803" name="AutoShape 10"/>
          <p:cNvSpPr>
            <a:spLocks noChangeArrowheads="1"/>
          </p:cNvSpPr>
          <p:nvPr/>
        </p:nvSpPr>
        <p:spPr bwMode="auto">
          <a:xfrm>
            <a:off x="5951538" y="4165600"/>
            <a:ext cx="1158875" cy="871538"/>
          </a:xfrm>
          <a:prstGeom prst="roundRect">
            <a:avLst>
              <a:gd name="adj" fmla="val 162"/>
            </a:avLst>
          </a:prstGeom>
          <a:solidFill>
            <a:srgbClr val="FFFFFF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lIns="97967" tIns="76349" rIns="97967" bIns="57147" anchor="ctr" anchorCtr="1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</a:tabLst>
            </a:pPr>
            <a:r>
              <a:rPr kumimoji="0" lang="en-US" altLang="ja-JP" sz="2000">
                <a:solidFill>
                  <a:srgbClr val="000000"/>
                </a:solidFill>
              </a:rPr>
              <a:t>MuTRG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</a:tabLst>
            </a:pPr>
            <a:r>
              <a:rPr kumimoji="0" lang="en-US" altLang="ja-JP" sz="2000">
                <a:solidFill>
                  <a:srgbClr val="000000"/>
                </a:solidFill>
              </a:rPr>
              <a:t>MRG</a:t>
            </a:r>
            <a:endParaRPr kumimoji="0" lang="en-US" altLang="ja-JP" sz="2200">
              <a:solidFill>
                <a:srgbClr val="000000"/>
              </a:solidFill>
            </a:endParaRPr>
          </a:p>
        </p:txBody>
      </p:sp>
      <p:sp>
        <p:nvSpPr>
          <p:cNvPr id="33804" name="AutoShape 11"/>
          <p:cNvSpPr>
            <a:spLocks noChangeArrowheads="1"/>
          </p:cNvSpPr>
          <p:nvPr/>
        </p:nvSpPr>
        <p:spPr bwMode="auto">
          <a:xfrm>
            <a:off x="5792788" y="1825625"/>
            <a:ext cx="1306512" cy="1082675"/>
          </a:xfrm>
          <a:prstGeom prst="roundRect">
            <a:avLst>
              <a:gd name="adj" fmla="val 130"/>
            </a:avLst>
          </a:prstGeom>
          <a:solidFill>
            <a:srgbClr val="FFFFFF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lIns="97967" tIns="76349" rIns="97967" bIns="57147" anchor="ctr" anchorCtr="1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</a:tabLst>
            </a:pPr>
            <a:r>
              <a:rPr kumimoji="0" lang="en-US" altLang="ja-JP" sz="2200">
                <a:solidFill>
                  <a:srgbClr val="000000"/>
                </a:solidFill>
              </a:rPr>
              <a:t>Level 1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</a:tabLst>
            </a:pPr>
            <a:r>
              <a:rPr kumimoji="0" lang="en-US" altLang="ja-JP" sz="2200">
                <a:solidFill>
                  <a:srgbClr val="000000"/>
                </a:solidFill>
              </a:rPr>
              <a:t>Trigger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</a:tabLst>
            </a:pPr>
            <a:r>
              <a:rPr kumimoji="0" lang="en-US" altLang="ja-JP" sz="2200">
                <a:solidFill>
                  <a:srgbClr val="000000"/>
                </a:solidFill>
              </a:rPr>
              <a:t>Board</a:t>
            </a:r>
          </a:p>
        </p:txBody>
      </p:sp>
      <p:sp>
        <p:nvSpPr>
          <p:cNvPr id="33805" name="AutoShape 12"/>
          <p:cNvSpPr>
            <a:spLocks noChangeArrowheads="1"/>
          </p:cNvSpPr>
          <p:nvPr/>
        </p:nvSpPr>
        <p:spPr bwMode="auto">
          <a:xfrm>
            <a:off x="3335338" y="5503863"/>
            <a:ext cx="1163637" cy="695325"/>
          </a:xfrm>
          <a:prstGeom prst="roundRect">
            <a:avLst>
              <a:gd name="adj" fmla="val 204"/>
            </a:avLst>
          </a:prstGeom>
          <a:solidFill>
            <a:srgbClr val="FFFFFF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06" name="AutoShape 13"/>
          <p:cNvSpPr>
            <a:spLocks noChangeArrowheads="1"/>
          </p:cNvSpPr>
          <p:nvPr/>
        </p:nvSpPr>
        <p:spPr bwMode="auto">
          <a:xfrm>
            <a:off x="3432175" y="5602288"/>
            <a:ext cx="1163638" cy="693737"/>
          </a:xfrm>
          <a:prstGeom prst="roundRect">
            <a:avLst>
              <a:gd name="adj" fmla="val 204"/>
            </a:avLst>
          </a:prstGeom>
          <a:solidFill>
            <a:srgbClr val="FFFFFF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07" name="AutoShape 14"/>
          <p:cNvSpPr>
            <a:spLocks noChangeArrowheads="1"/>
          </p:cNvSpPr>
          <p:nvPr/>
        </p:nvSpPr>
        <p:spPr bwMode="auto">
          <a:xfrm>
            <a:off x="3530600" y="5708650"/>
            <a:ext cx="1163638" cy="693738"/>
          </a:xfrm>
          <a:prstGeom prst="roundRect">
            <a:avLst>
              <a:gd name="adj" fmla="val 204"/>
            </a:avLst>
          </a:prstGeom>
          <a:solidFill>
            <a:srgbClr val="FFFFFF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lIns="97967" tIns="76349" rIns="97967" bIns="57147" anchor="ctr" anchorCtr="1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</a:tabLst>
            </a:pPr>
            <a:r>
              <a:rPr kumimoji="0" lang="en-US" altLang="ja-JP" sz="2200">
                <a:solidFill>
                  <a:srgbClr val="000000"/>
                </a:solidFill>
              </a:rPr>
              <a:t>MuTr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</a:tabLst>
            </a:pPr>
            <a:r>
              <a:rPr kumimoji="0" lang="en-US" altLang="ja-JP" sz="2200">
                <a:solidFill>
                  <a:srgbClr val="000000"/>
                </a:solidFill>
              </a:rPr>
              <a:t>FEE</a:t>
            </a:r>
          </a:p>
        </p:txBody>
      </p:sp>
      <p:grpSp>
        <p:nvGrpSpPr>
          <p:cNvPr id="33808" name="Group 15"/>
          <p:cNvGrpSpPr>
            <a:grpSpLocks/>
          </p:cNvGrpSpPr>
          <p:nvPr/>
        </p:nvGrpSpPr>
        <p:grpSpPr bwMode="auto">
          <a:xfrm>
            <a:off x="257175" y="703263"/>
            <a:ext cx="3536950" cy="5937250"/>
            <a:chOff x="179" y="488"/>
            <a:chExt cx="2456" cy="4123"/>
          </a:xfrm>
        </p:grpSpPr>
        <p:pic>
          <p:nvPicPr>
            <p:cNvPr id="33862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" y="1290"/>
              <a:ext cx="1587" cy="3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3863" name="Line 17"/>
            <p:cNvSpPr>
              <a:spLocks noChangeShapeType="1"/>
            </p:cNvSpPr>
            <p:nvPr/>
          </p:nvSpPr>
          <p:spPr bwMode="auto">
            <a:xfrm flipV="1">
              <a:off x="383" y="3860"/>
              <a:ext cx="1" cy="668"/>
            </a:xfrm>
            <a:prstGeom prst="line">
              <a:avLst/>
            </a:prstGeom>
            <a:noFill/>
            <a:ln w="720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4055" tIns="57347" rIns="74055" bIns="37028"/>
            <a:lstStyle/>
            <a:p>
              <a:endParaRPr lang="ja-JP" altLang="en-US"/>
            </a:p>
          </p:txBody>
        </p:sp>
        <p:sp>
          <p:nvSpPr>
            <p:cNvPr id="33864" name="Freeform 18"/>
            <p:cNvSpPr>
              <a:spLocks noChangeArrowheads="1"/>
            </p:cNvSpPr>
            <p:nvPr/>
          </p:nvSpPr>
          <p:spPr bwMode="auto">
            <a:xfrm>
              <a:off x="1276" y="3039"/>
              <a:ext cx="312" cy="610"/>
            </a:xfrm>
            <a:custGeom>
              <a:avLst/>
              <a:gdLst>
                <a:gd name="T0" fmla="*/ 71 w 1376"/>
                <a:gd name="T1" fmla="*/ 138 h 2688"/>
                <a:gd name="T2" fmla="*/ 0 w 1376"/>
                <a:gd name="T3" fmla="*/ 138 h 2688"/>
                <a:gd name="T4" fmla="*/ 26 w 1376"/>
                <a:gd name="T5" fmla="*/ 0 h 2688"/>
                <a:gd name="T6" fmla="*/ 71 w 1376"/>
                <a:gd name="T7" fmla="*/ 0 h 2688"/>
                <a:gd name="T8" fmla="*/ 71 w 1376"/>
                <a:gd name="T9" fmla="*/ 138 h 26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6"/>
                <a:gd name="T16" fmla="*/ 0 h 2688"/>
                <a:gd name="T17" fmla="*/ 1376 w 1376"/>
                <a:gd name="T18" fmla="*/ 2688 h 26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6" h="2688">
                  <a:moveTo>
                    <a:pt x="1375" y="2687"/>
                  </a:moveTo>
                  <a:lnTo>
                    <a:pt x="0" y="2687"/>
                  </a:lnTo>
                  <a:lnTo>
                    <a:pt x="500" y="0"/>
                  </a:lnTo>
                  <a:lnTo>
                    <a:pt x="1375" y="0"/>
                  </a:lnTo>
                  <a:lnTo>
                    <a:pt x="1375" y="268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055" tIns="57347" rIns="74055" bIns="37028"/>
            <a:lstStyle/>
            <a:p>
              <a:endParaRPr lang="ja-JP" altLang="en-US"/>
            </a:p>
          </p:txBody>
        </p:sp>
        <p:sp>
          <p:nvSpPr>
            <p:cNvPr id="33865" name="Freeform 19"/>
            <p:cNvSpPr>
              <a:spLocks noChangeArrowheads="1"/>
            </p:cNvSpPr>
            <p:nvPr/>
          </p:nvSpPr>
          <p:spPr bwMode="auto">
            <a:xfrm>
              <a:off x="737" y="1013"/>
              <a:ext cx="1276" cy="2367"/>
            </a:xfrm>
            <a:custGeom>
              <a:avLst/>
              <a:gdLst>
                <a:gd name="T0" fmla="*/ 13 w 5626"/>
                <a:gd name="T1" fmla="*/ 64 h 10439"/>
                <a:gd name="T2" fmla="*/ 0 w 5626"/>
                <a:gd name="T3" fmla="*/ 0 h 10439"/>
                <a:gd name="T4" fmla="*/ 289 w 5626"/>
                <a:gd name="T5" fmla="*/ 0 h 10439"/>
                <a:gd name="T6" fmla="*/ 164 w 5626"/>
                <a:gd name="T7" fmla="*/ 537 h 10439"/>
                <a:gd name="T8" fmla="*/ 129 w 5626"/>
                <a:gd name="T9" fmla="*/ 537 h 104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26"/>
                <a:gd name="T16" fmla="*/ 0 h 10439"/>
                <a:gd name="T17" fmla="*/ 5626 w 5626"/>
                <a:gd name="T18" fmla="*/ 10439 h 104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26" h="10439">
                  <a:moveTo>
                    <a:pt x="250" y="1250"/>
                  </a:moveTo>
                  <a:lnTo>
                    <a:pt x="0" y="0"/>
                  </a:lnTo>
                  <a:lnTo>
                    <a:pt x="5625" y="0"/>
                  </a:lnTo>
                  <a:lnTo>
                    <a:pt x="3187" y="10438"/>
                  </a:lnTo>
                  <a:lnTo>
                    <a:pt x="2500" y="10438"/>
                  </a:lnTo>
                </a:path>
              </a:pathLst>
            </a:custGeom>
            <a:noFill/>
            <a:ln w="360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4055" tIns="57347" rIns="74055" bIns="37028"/>
            <a:lstStyle/>
            <a:p>
              <a:endParaRPr lang="ja-JP" altLang="en-US"/>
            </a:p>
          </p:txBody>
        </p:sp>
        <p:sp>
          <p:nvSpPr>
            <p:cNvPr id="33866" name="Text Box 20"/>
            <p:cNvSpPr txBox="1">
              <a:spLocks noChangeArrowheads="1"/>
            </p:cNvSpPr>
            <p:nvPr/>
          </p:nvSpPr>
          <p:spPr bwMode="auto">
            <a:xfrm>
              <a:off x="179" y="488"/>
              <a:ext cx="2457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055" tIns="57347" rIns="74055" bIns="37028"/>
            <a:lstStyle>
              <a:lvl1pPr defTabSz="407988" eaLnBrk="0" hangingPunct="0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407988" eaLnBrk="0" hangingPunct="0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407988" eaLnBrk="0" hangingPunct="0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407988" eaLnBrk="0" hangingPunct="0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407988" eaLnBrk="0" hangingPunct="0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079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079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079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079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</a:tabLs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kumimoji="0" lang="en-US" altLang="ja-JP" sz="2500">
                  <a:solidFill>
                    <a:srgbClr val="0000FF"/>
                  </a:solidFill>
                </a:rPr>
                <a:t>Resistive Plate Counter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kumimoji="0" lang="en-US" altLang="ja-JP" sz="2500">
                  <a:solidFill>
                    <a:srgbClr val="0000FF"/>
                  </a:solidFill>
                </a:rPr>
                <a:t>(RPC) (Φ segmented)</a:t>
              </a:r>
            </a:p>
          </p:txBody>
        </p:sp>
        <p:sp>
          <p:nvSpPr>
            <p:cNvPr id="33867" name="Text Box 21"/>
            <p:cNvSpPr txBox="1">
              <a:spLocks noChangeArrowheads="1"/>
            </p:cNvSpPr>
            <p:nvPr/>
          </p:nvSpPr>
          <p:spPr bwMode="auto">
            <a:xfrm>
              <a:off x="388" y="4281"/>
              <a:ext cx="263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4055" tIns="57347" rIns="74055" bIns="37028"/>
            <a:lstStyle>
              <a:lvl1pPr defTabSz="82867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82867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82867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82867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82867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kumimoji="0" lang="en-US" altLang="ja-JP" sz="2500">
                  <a:solidFill>
                    <a:srgbClr val="008000"/>
                  </a:solidFill>
                </a:rPr>
                <a:t>B</a:t>
              </a:r>
            </a:p>
          </p:txBody>
        </p:sp>
      </p:grpSp>
      <p:sp>
        <p:nvSpPr>
          <p:cNvPr id="33809" name="Freeform 22"/>
          <p:cNvSpPr>
            <a:spLocks/>
          </p:cNvSpPr>
          <p:nvPr/>
        </p:nvSpPr>
        <p:spPr bwMode="auto">
          <a:xfrm>
            <a:off x="2773363" y="4511675"/>
            <a:ext cx="542925" cy="1436688"/>
          </a:xfrm>
          <a:custGeom>
            <a:avLst/>
            <a:gdLst>
              <a:gd name="T0" fmla="*/ 177357025 w 1661"/>
              <a:gd name="T1" fmla="*/ 469320585 h 4397"/>
              <a:gd name="T2" fmla="*/ 0 w 1661"/>
              <a:gd name="T3" fmla="*/ 469320585 h 4397"/>
              <a:gd name="T4" fmla="*/ 747870 w 1661"/>
              <a:gd name="T5" fmla="*/ 0 h 4397"/>
              <a:gd name="T6" fmla="*/ 174365545 w 1661"/>
              <a:gd name="T7" fmla="*/ 0 h 4397"/>
              <a:gd name="T8" fmla="*/ 0 60000 65536"/>
              <a:gd name="T9" fmla="*/ 0 60000 65536"/>
              <a:gd name="T10" fmla="*/ 0 60000 65536"/>
              <a:gd name="T11" fmla="*/ 0 60000 65536"/>
              <a:gd name="T12" fmla="*/ 0 w 1661"/>
              <a:gd name="T13" fmla="*/ 0 h 4397"/>
              <a:gd name="T14" fmla="*/ 1661 w 1661"/>
              <a:gd name="T15" fmla="*/ 4397 h 43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1" h="4397">
                <a:moveTo>
                  <a:pt x="1660" y="4396"/>
                </a:moveTo>
                <a:lnTo>
                  <a:pt x="0" y="4396"/>
                </a:lnTo>
                <a:lnTo>
                  <a:pt x="7" y="0"/>
                </a:lnTo>
                <a:lnTo>
                  <a:pt x="1632" y="0"/>
                </a:lnTo>
              </a:path>
            </a:pathLst>
          </a:custGeom>
          <a:noFill/>
          <a:ln w="360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10" name="Line 23"/>
          <p:cNvSpPr>
            <a:spLocks noChangeShapeType="1"/>
          </p:cNvSpPr>
          <p:nvPr/>
        </p:nvSpPr>
        <p:spPr bwMode="auto">
          <a:xfrm flipH="1">
            <a:off x="1611313" y="5540375"/>
            <a:ext cx="1166812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11" name="Line 24"/>
          <p:cNvSpPr>
            <a:spLocks noChangeShapeType="1"/>
          </p:cNvSpPr>
          <p:nvPr/>
        </p:nvSpPr>
        <p:spPr bwMode="auto">
          <a:xfrm>
            <a:off x="1408113" y="5888038"/>
            <a:ext cx="571500" cy="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12" name="Line 25"/>
          <p:cNvSpPr>
            <a:spLocks noChangeShapeType="1"/>
          </p:cNvSpPr>
          <p:nvPr/>
        </p:nvSpPr>
        <p:spPr bwMode="auto">
          <a:xfrm>
            <a:off x="1833563" y="5103813"/>
            <a:ext cx="571500" cy="15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13" name="Text Box 26"/>
          <p:cNvSpPr txBox="1">
            <a:spLocks noChangeArrowheads="1"/>
          </p:cNvSpPr>
          <p:nvPr/>
        </p:nvSpPr>
        <p:spPr bwMode="auto">
          <a:xfrm>
            <a:off x="1751013" y="5275263"/>
            <a:ext cx="9445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21" rIns="81639" bIns="40820"/>
          <a:lstStyle>
            <a:lvl1pPr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ja-JP" sz="1600">
                <a:solidFill>
                  <a:srgbClr val="000000"/>
                </a:solidFill>
              </a:rPr>
              <a:t>2 planes</a:t>
            </a:r>
          </a:p>
        </p:txBody>
      </p:sp>
      <p:sp>
        <p:nvSpPr>
          <p:cNvPr id="33814" name="Text Box 27"/>
          <p:cNvSpPr txBox="1">
            <a:spLocks noChangeArrowheads="1"/>
          </p:cNvSpPr>
          <p:nvPr/>
        </p:nvSpPr>
        <p:spPr bwMode="auto">
          <a:xfrm>
            <a:off x="2625725" y="4067175"/>
            <a:ext cx="62071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63220" rIns="81639" bIns="40820"/>
          <a:lstStyle>
            <a:lvl1pPr defTabSz="828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828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828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828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828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ja-JP" sz="2500" b="1">
                <a:solidFill>
                  <a:srgbClr val="000000"/>
                </a:solidFill>
              </a:rPr>
              <a:t>5%</a:t>
            </a:r>
          </a:p>
        </p:txBody>
      </p:sp>
      <p:sp>
        <p:nvSpPr>
          <p:cNvPr id="33815" name="Text Box 28"/>
          <p:cNvSpPr txBox="1">
            <a:spLocks noChangeArrowheads="1"/>
          </p:cNvSpPr>
          <p:nvPr/>
        </p:nvSpPr>
        <p:spPr bwMode="auto">
          <a:xfrm>
            <a:off x="2428875" y="5929313"/>
            <a:ext cx="8001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63220" rIns="81639" bIns="40820"/>
          <a:lstStyle>
            <a:lvl1pPr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ja-JP" sz="2500" b="1">
                <a:solidFill>
                  <a:srgbClr val="000000"/>
                </a:solidFill>
              </a:rPr>
              <a:t>95%</a:t>
            </a:r>
          </a:p>
        </p:txBody>
      </p:sp>
      <p:sp>
        <p:nvSpPr>
          <p:cNvPr id="33816" name="Line 29"/>
          <p:cNvSpPr>
            <a:spLocks noChangeShapeType="1"/>
          </p:cNvSpPr>
          <p:nvPr/>
        </p:nvSpPr>
        <p:spPr bwMode="auto">
          <a:xfrm>
            <a:off x="4735513" y="4521200"/>
            <a:ext cx="958850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17" name="Line 30"/>
          <p:cNvSpPr>
            <a:spLocks noChangeShapeType="1"/>
          </p:cNvSpPr>
          <p:nvPr/>
        </p:nvSpPr>
        <p:spPr bwMode="auto">
          <a:xfrm flipV="1">
            <a:off x="6376988" y="2922588"/>
            <a:ext cx="0" cy="1050925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18" name="Line 31"/>
          <p:cNvSpPr>
            <a:spLocks noChangeShapeType="1"/>
          </p:cNvSpPr>
          <p:nvPr/>
        </p:nvSpPr>
        <p:spPr bwMode="auto">
          <a:xfrm flipV="1">
            <a:off x="2754313" y="2351088"/>
            <a:ext cx="2998787" cy="635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19" name="Line 32"/>
          <p:cNvSpPr>
            <a:spLocks noChangeShapeType="1"/>
          </p:cNvSpPr>
          <p:nvPr/>
        </p:nvSpPr>
        <p:spPr bwMode="auto">
          <a:xfrm>
            <a:off x="5041900" y="5953125"/>
            <a:ext cx="631825" cy="1588"/>
          </a:xfrm>
          <a:prstGeom prst="line">
            <a:avLst/>
          </a:prstGeom>
          <a:noFill/>
          <a:ln w="360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20" name="Line 33"/>
          <p:cNvSpPr>
            <a:spLocks noChangeShapeType="1"/>
          </p:cNvSpPr>
          <p:nvPr/>
        </p:nvSpPr>
        <p:spPr bwMode="auto">
          <a:xfrm>
            <a:off x="4673600" y="5953125"/>
            <a:ext cx="430213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21" name="Line 34"/>
          <p:cNvSpPr>
            <a:spLocks noChangeShapeType="1"/>
          </p:cNvSpPr>
          <p:nvPr/>
        </p:nvSpPr>
        <p:spPr bwMode="auto">
          <a:xfrm>
            <a:off x="7123113" y="2335213"/>
            <a:ext cx="1122362" cy="1587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22" name="Text Box 35"/>
          <p:cNvSpPr txBox="1">
            <a:spLocks noChangeArrowheads="1"/>
          </p:cNvSpPr>
          <p:nvPr/>
        </p:nvSpPr>
        <p:spPr bwMode="auto">
          <a:xfrm>
            <a:off x="7588250" y="1879600"/>
            <a:ext cx="10302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60021" rIns="81639" bIns="40820"/>
          <a:lstStyle>
            <a:lvl1pPr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ja-JP" sz="2200">
                <a:solidFill>
                  <a:srgbClr val="FF0000"/>
                </a:solidFill>
              </a:rPr>
              <a:t>Trigger</a:t>
            </a:r>
          </a:p>
        </p:txBody>
      </p:sp>
      <p:sp>
        <p:nvSpPr>
          <p:cNvPr id="33823" name="Line 36"/>
          <p:cNvSpPr>
            <a:spLocks noChangeShapeType="1"/>
          </p:cNvSpPr>
          <p:nvPr/>
        </p:nvSpPr>
        <p:spPr bwMode="auto">
          <a:xfrm flipH="1">
            <a:off x="7059613" y="3838575"/>
            <a:ext cx="309562" cy="304800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24" name="Text Box 37"/>
          <p:cNvSpPr txBox="1">
            <a:spLocks noChangeArrowheads="1"/>
          </p:cNvSpPr>
          <p:nvPr/>
        </p:nvSpPr>
        <p:spPr bwMode="auto">
          <a:xfrm>
            <a:off x="7069138" y="3492500"/>
            <a:ext cx="1028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60021" rIns="81639" bIns="40820"/>
          <a:lstStyle>
            <a:lvl1pPr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ja-JP" sz="2200">
                <a:solidFill>
                  <a:srgbClr val="FF0000"/>
                </a:solidFill>
              </a:rPr>
              <a:t>Trigger</a:t>
            </a:r>
          </a:p>
        </p:txBody>
      </p:sp>
      <p:sp>
        <p:nvSpPr>
          <p:cNvPr id="33825" name="Text Box 38"/>
          <p:cNvSpPr txBox="1">
            <a:spLocks noChangeArrowheads="1"/>
          </p:cNvSpPr>
          <p:nvPr/>
        </p:nvSpPr>
        <p:spPr bwMode="auto">
          <a:xfrm>
            <a:off x="4787900" y="5222875"/>
            <a:ext cx="1030288" cy="390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60021" rIns="81639" bIns="40820"/>
          <a:lstStyle>
            <a:lvl1pPr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ja-JP" sz="2200">
                <a:solidFill>
                  <a:srgbClr val="FF0000"/>
                </a:solidFill>
              </a:rPr>
              <a:t>Trigger</a:t>
            </a:r>
          </a:p>
        </p:txBody>
      </p:sp>
      <p:sp>
        <p:nvSpPr>
          <p:cNvPr id="33826" name="Text Box 39"/>
          <p:cNvSpPr txBox="1">
            <a:spLocks noChangeArrowheads="1"/>
          </p:cNvSpPr>
          <p:nvPr/>
        </p:nvSpPr>
        <p:spPr bwMode="auto">
          <a:xfrm>
            <a:off x="2451100" y="6450013"/>
            <a:ext cx="24066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60021" rIns="81639" bIns="40820"/>
          <a:lstStyle>
            <a:lvl1pPr defTabSz="407988" eaLnBrk="0" hangingPunct="0">
              <a:tabLst>
                <a:tab pos="657225" algn="l"/>
                <a:tab pos="1312863" algn="l"/>
                <a:tab pos="197008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07988" eaLnBrk="0" hangingPunct="0">
              <a:tabLst>
                <a:tab pos="657225" algn="l"/>
                <a:tab pos="1312863" algn="l"/>
                <a:tab pos="197008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07988" eaLnBrk="0" hangingPunct="0">
              <a:tabLst>
                <a:tab pos="657225" algn="l"/>
                <a:tab pos="1312863" algn="l"/>
                <a:tab pos="197008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07988" eaLnBrk="0" hangingPunct="0">
              <a:tabLst>
                <a:tab pos="657225" algn="l"/>
                <a:tab pos="1312863" algn="l"/>
                <a:tab pos="197008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07988" eaLnBrk="0" hangingPunct="0">
              <a:tabLst>
                <a:tab pos="657225" algn="l"/>
                <a:tab pos="1312863" algn="l"/>
                <a:tab pos="197008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ja-JP" sz="2200">
                <a:solidFill>
                  <a:srgbClr val="008000"/>
                </a:solidFill>
              </a:rPr>
              <a:t>Interaction Region</a:t>
            </a:r>
          </a:p>
        </p:txBody>
      </p:sp>
      <p:sp>
        <p:nvSpPr>
          <p:cNvPr id="33827" name="Text Box 40"/>
          <p:cNvSpPr txBox="1">
            <a:spLocks noChangeArrowheads="1"/>
          </p:cNvSpPr>
          <p:nvPr/>
        </p:nvSpPr>
        <p:spPr bwMode="auto">
          <a:xfrm>
            <a:off x="5314950" y="6453188"/>
            <a:ext cx="16065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60021" rIns="81639" bIns="40820"/>
          <a:lstStyle>
            <a:lvl1pPr defTabSz="407988" eaLnBrk="0" hangingPunct="0">
              <a:tabLst>
                <a:tab pos="657225" algn="l"/>
                <a:tab pos="131286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07988" eaLnBrk="0" hangingPunct="0">
              <a:tabLst>
                <a:tab pos="657225" algn="l"/>
                <a:tab pos="131286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07988" eaLnBrk="0" hangingPunct="0">
              <a:tabLst>
                <a:tab pos="657225" algn="l"/>
                <a:tab pos="131286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07988" eaLnBrk="0" hangingPunct="0">
              <a:tabLst>
                <a:tab pos="657225" algn="l"/>
                <a:tab pos="131286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07988" eaLnBrk="0" hangingPunct="0">
              <a:tabLst>
                <a:tab pos="657225" algn="l"/>
                <a:tab pos="131286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ja-JP" sz="2200">
                <a:solidFill>
                  <a:srgbClr val="008000"/>
                </a:solidFill>
              </a:rPr>
              <a:t>Rack Room</a:t>
            </a:r>
          </a:p>
        </p:txBody>
      </p:sp>
      <p:sp>
        <p:nvSpPr>
          <p:cNvPr id="33828" name="Text Box 41"/>
          <p:cNvSpPr txBox="1">
            <a:spLocks noChangeArrowheads="1"/>
          </p:cNvSpPr>
          <p:nvPr/>
        </p:nvSpPr>
        <p:spPr bwMode="auto">
          <a:xfrm>
            <a:off x="4770438" y="4130675"/>
            <a:ext cx="882650" cy="341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6821" rIns="81639" bIns="40820"/>
          <a:lstStyle>
            <a:lvl1pPr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ja-JP">
                <a:solidFill>
                  <a:srgbClr val="000000"/>
                </a:solidFill>
              </a:rPr>
              <a:t>Optical</a:t>
            </a:r>
          </a:p>
        </p:txBody>
      </p:sp>
      <p:sp>
        <p:nvSpPr>
          <p:cNvPr id="33829" name="Text Box 42"/>
          <p:cNvSpPr txBox="1">
            <a:spLocks noChangeArrowheads="1"/>
          </p:cNvSpPr>
          <p:nvPr/>
        </p:nvSpPr>
        <p:spPr bwMode="auto">
          <a:xfrm>
            <a:off x="4738688" y="4587875"/>
            <a:ext cx="946150" cy="314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221" rIns="81639" bIns="40820"/>
          <a:lstStyle>
            <a:lvl1pPr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ja-JP" sz="1600">
                <a:solidFill>
                  <a:srgbClr val="000000"/>
                </a:solidFill>
              </a:rPr>
              <a:t>1.2Gbps</a:t>
            </a:r>
          </a:p>
        </p:txBody>
      </p:sp>
      <p:sp>
        <p:nvSpPr>
          <p:cNvPr id="33830" name="Line 43"/>
          <p:cNvSpPr>
            <a:spLocks noChangeShapeType="1"/>
          </p:cNvSpPr>
          <p:nvPr/>
        </p:nvSpPr>
        <p:spPr bwMode="auto">
          <a:xfrm flipH="1">
            <a:off x="4713288" y="5537200"/>
            <a:ext cx="309562" cy="304800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31" name="Text Box 44"/>
          <p:cNvSpPr txBox="1">
            <a:spLocks noChangeArrowheads="1"/>
          </p:cNvSpPr>
          <p:nvPr/>
        </p:nvSpPr>
        <p:spPr bwMode="auto">
          <a:xfrm>
            <a:off x="3221038" y="3384550"/>
            <a:ext cx="157638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60021" rIns="81639" bIns="40820"/>
          <a:lstStyle>
            <a:lvl1pPr defTabSz="407988" eaLnBrk="0" hangingPunct="0">
              <a:tabLst>
                <a:tab pos="657225" algn="l"/>
                <a:tab pos="131286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07988" eaLnBrk="0" hangingPunct="0">
              <a:tabLst>
                <a:tab pos="657225" algn="l"/>
                <a:tab pos="131286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07988" eaLnBrk="0" hangingPunct="0">
              <a:tabLst>
                <a:tab pos="657225" algn="l"/>
                <a:tab pos="131286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07988" eaLnBrk="0" hangingPunct="0">
              <a:tabLst>
                <a:tab pos="657225" algn="l"/>
                <a:tab pos="131286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07988" eaLnBrk="0" hangingPunct="0">
              <a:tabLst>
                <a:tab pos="657225" algn="l"/>
                <a:tab pos="131286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ja-JP" sz="2200">
                <a:solidFill>
                  <a:srgbClr val="000000"/>
                </a:solidFill>
              </a:rPr>
              <a:t>Amp/Discri.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ja-JP" sz="2200">
                <a:solidFill>
                  <a:srgbClr val="000000"/>
                </a:solidFill>
              </a:rPr>
              <a:t>Transmit</a:t>
            </a:r>
          </a:p>
        </p:txBody>
      </p:sp>
      <p:sp>
        <p:nvSpPr>
          <p:cNvPr id="33832" name="Text Box 45"/>
          <p:cNvSpPr txBox="1">
            <a:spLocks noChangeArrowheads="1"/>
          </p:cNvSpPr>
          <p:nvPr/>
        </p:nvSpPr>
        <p:spPr bwMode="auto">
          <a:xfrm>
            <a:off x="5413375" y="3298825"/>
            <a:ext cx="94773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60021" rIns="81639" bIns="40820"/>
          <a:lstStyle>
            <a:lvl1pPr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ja-JP" sz="2200">
                <a:solidFill>
                  <a:srgbClr val="000000"/>
                </a:solidFill>
              </a:rPr>
              <a:t>Data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ja-JP" sz="2200">
                <a:solidFill>
                  <a:srgbClr val="000000"/>
                </a:solidFill>
              </a:rPr>
              <a:t>Merge</a:t>
            </a:r>
          </a:p>
        </p:txBody>
      </p:sp>
      <p:sp>
        <p:nvSpPr>
          <p:cNvPr id="33833" name="AutoShape 46"/>
          <p:cNvSpPr>
            <a:spLocks noChangeArrowheads="1"/>
          </p:cNvSpPr>
          <p:nvPr/>
        </p:nvSpPr>
        <p:spPr bwMode="auto">
          <a:xfrm>
            <a:off x="3225800" y="3363913"/>
            <a:ext cx="4899025" cy="1860550"/>
          </a:xfrm>
          <a:prstGeom prst="roundRect">
            <a:avLst>
              <a:gd name="adj" fmla="val 74"/>
            </a:avLst>
          </a:prstGeom>
          <a:noFill/>
          <a:ln w="360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34" name="Text Box 47"/>
          <p:cNvSpPr txBox="1">
            <a:spLocks noChangeArrowheads="1"/>
          </p:cNvSpPr>
          <p:nvPr/>
        </p:nvSpPr>
        <p:spPr bwMode="auto">
          <a:xfrm>
            <a:off x="6892925" y="2941638"/>
            <a:ext cx="129063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63220" rIns="81639" bIns="40820"/>
          <a:lstStyle>
            <a:lvl1pPr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07988" eaLnBrk="0" hangingPunct="0"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ja-JP" sz="2500">
                <a:solidFill>
                  <a:srgbClr val="0000FF"/>
                </a:solidFill>
              </a:rPr>
              <a:t>MuTRG</a:t>
            </a:r>
          </a:p>
        </p:txBody>
      </p:sp>
      <p:sp>
        <p:nvSpPr>
          <p:cNvPr id="33835" name="Line 48"/>
          <p:cNvSpPr>
            <a:spLocks noChangeShapeType="1"/>
          </p:cNvSpPr>
          <p:nvPr/>
        </p:nvSpPr>
        <p:spPr bwMode="auto">
          <a:xfrm>
            <a:off x="1954213" y="1474788"/>
            <a:ext cx="1587" cy="3698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36" name="Line 49"/>
          <p:cNvSpPr>
            <a:spLocks noChangeShapeType="1"/>
          </p:cNvSpPr>
          <p:nvPr/>
        </p:nvSpPr>
        <p:spPr bwMode="auto">
          <a:xfrm>
            <a:off x="1822450" y="1474788"/>
            <a:ext cx="1588" cy="3698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37" name="Line 50"/>
          <p:cNvSpPr>
            <a:spLocks noChangeShapeType="1"/>
          </p:cNvSpPr>
          <p:nvPr/>
        </p:nvSpPr>
        <p:spPr bwMode="auto">
          <a:xfrm>
            <a:off x="1692275" y="1474788"/>
            <a:ext cx="1588" cy="3698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38" name="Line 51"/>
          <p:cNvSpPr>
            <a:spLocks noChangeShapeType="1"/>
          </p:cNvSpPr>
          <p:nvPr/>
        </p:nvSpPr>
        <p:spPr bwMode="auto">
          <a:xfrm>
            <a:off x="1562100" y="1474788"/>
            <a:ext cx="1588" cy="3698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39" name="Line 52"/>
          <p:cNvSpPr>
            <a:spLocks noChangeShapeType="1"/>
          </p:cNvSpPr>
          <p:nvPr/>
        </p:nvSpPr>
        <p:spPr bwMode="auto">
          <a:xfrm>
            <a:off x="1431925" y="1474788"/>
            <a:ext cx="1588" cy="3698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40" name="Line 53"/>
          <p:cNvSpPr>
            <a:spLocks noChangeShapeType="1"/>
          </p:cNvSpPr>
          <p:nvPr/>
        </p:nvSpPr>
        <p:spPr bwMode="auto">
          <a:xfrm>
            <a:off x="1300163" y="1474788"/>
            <a:ext cx="1587" cy="3698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41" name="Line 54"/>
          <p:cNvSpPr>
            <a:spLocks noChangeShapeType="1"/>
          </p:cNvSpPr>
          <p:nvPr/>
        </p:nvSpPr>
        <p:spPr bwMode="auto">
          <a:xfrm>
            <a:off x="2084388" y="1474788"/>
            <a:ext cx="0" cy="3698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42" name="Line 55"/>
          <p:cNvSpPr>
            <a:spLocks noChangeShapeType="1"/>
          </p:cNvSpPr>
          <p:nvPr/>
        </p:nvSpPr>
        <p:spPr bwMode="auto">
          <a:xfrm>
            <a:off x="2214563" y="1474788"/>
            <a:ext cx="1587" cy="3698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43" name="Line 56"/>
          <p:cNvSpPr>
            <a:spLocks noChangeShapeType="1"/>
          </p:cNvSpPr>
          <p:nvPr/>
        </p:nvSpPr>
        <p:spPr bwMode="auto">
          <a:xfrm>
            <a:off x="2312988" y="1474788"/>
            <a:ext cx="1587" cy="3698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44" name="Line 57"/>
          <p:cNvSpPr>
            <a:spLocks noChangeShapeType="1"/>
          </p:cNvSpPr>
          <p:nvPr/>
        </p:nvSpPr>
        <p:spPr bwMode="auto">
          <a:xfrm>
            <a:off x="2443163" y="1474788"/>
            <a:ext cx="1587" cy="3698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45" name="Line 58"/>
          <p:cNvSpPr>
            <a:spLocks noChangeShapeType="1"/>
          </p:cNvSpPr>
          <p:nvPr/>
        </p:nvSpPr>
        <p:spPr bwMode="auto">
          <a:xfrm>
            <a:off x="2557463" y="1482725"/>
            <a:ext cx="1587" cy="11477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46" name="Line 59"/>
          <p:cNvSpPr>
            <a:spLocks noChangeShapeType="1"/>
          </p:cNvSpPr>
          <p:nvPr/>
        </p:nvSpPr>
        <p:spPr bwMode="auto">
          <a:xfrm>
            <a:off x="2432050" y="2108200"/>
            <a:ext cx="1588" cy="11461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47" name="Line 60"/>
          <p:cNvSpPr>
            <a:spLocks noChangeShapeType="1"/>
          </p:cNvSpPr>
          <p:nvPr/>
        </p:nvSpPr>
        <p:spPr bwMode="auto">
          <a:xfrm>
            <a:off x="2300288" y="2738438"/>
            <a:ext cx="1587" cy="11461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48" name="Line 61"/>
          <p:cNvSpPr>
            <a:spLocks noChangeShapeType="1"/>
          </p:cNvSpPr>
          <p:nvPr/>
        </p:nvSpPr>
        <p:spPr bwMode="auto">
          <a:xfrm>
            <a:off x="2168525" y="3328988"/>
            <a:ext cx="1588" cy="11477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49" name="Line 62"/>
          <p:cNvSpPr>
            <a:spLocks noChangeShapeType="1"/>
          </p:cNvSpPr>
          <p:nvPr/>
        </p:nvSpPr>
        <p:spPr bwMode="auto">
          <a:xfrm>
            <a:off x="2060575" y="4065588"/>
            <a:ext cx="1588" cy="7223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50" name="Line 63"/>
          <p:cNvSpPr>
            <a:spLocks noChangeShapeType="1"/>
          </p:cNvSpPr>
          <p:nvPr/>
        </p:nvSpPr>
        <p:spPr bwMode="auto">
          <a:xfrm>
            <a:off x="2689225" y="1501775"/>
            <a:ext cx="1588" cy="7239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51" name="AutoShape 64"/>
          <p:cNvSpPr>
            <a:spLocks noChangeArrowheads="1"/>
          </p:cNvSpPr>
          <p:nvPr/>
        </p:nvSpPr>
        <p:spPr bwMode="auto">
          <a:xfrm>
            <a:off x="3270250" y="1879600"/>
            <a:ext cx="1163638" cy="693738"/>
          </a:xfrm>
          <a:prstGeom prst="roundRect">
            <a:avLst>
              <a:gd name="adj" fmla="val 204"/>
            </a:avLst>
          </a:prstGeom>
          <a:solidFill>
            <a:srgbClr val="FFFFFF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52" name="AutoShape 65"/>
          <p:cNvSpPr>
            <a:spLocks noChangeArrowheads="1"/>
          </p:cNvSpPr>
          <p:nvPr/>
        </p:nvSpPr>
        <p:spPr bwMode="auto">
          <a:xfrm>
            <a:off x="3368675" y="1978025"/>
            <a:ext cx="1163638" cy="693738"/>
          </a:xfrm>
          <a:prstGeom prst="roundRect">
            <a:avLst>
              <a:gd name="adj" fmla="val 204"/>
            </a:avLst>
          </a:prstGeom>
          <a:solidFill>
            <a:srgbClr val="FFFFFF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53" name="AutoShape 66"/>
          <p:cNvSpPr>
            <a:spLocks noChangeArrowheads="1"/>
          </p:cNvSpPr>
          <p:nvPr/>
        </p:nvSpPr>
        <p:spPr bwMode="auto">
          <a:xfrm>
            <a:off x="3465513" y="2084388"/>
            <a:ext cx="1163637" cy="693737"/>
          </a:xfrm>
          <a:prstGeom prst="roundRect">
            <a:avLst>
              <a:gd name="adj" fmla="val 204"/>
            </a:avLst>
          </a:prstGeom>
          <a:solidFill>
            <a:srgbClr val="FFFFFF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lIns="97967" tIns="76349" rIns="97967" bIns="57147" anchor="ctr" anchorCtr="1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</a:tabLst>
            </a:pPr>
            <a:r>
              <a:rPr kumimoji="0" lang="en-US" altLang="ja-JP" sz="2200">
                <a:solidFill>
                  <a:srgbClr val="000000"/>
                </a:solidFill>
              </a:rPr>
              <a:t>RPC</a:t>
            </a:r>
          </a:p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</a:tabLst>
            </a:pPr>
            <a:r>
              <a:rPr kumimoji="0" lang="en-US" altLang="ja-JP" sz="2200">
                <a:solidFill>
                  <a:srgbClr val="000000"/>
                </a:solidFill>
              </a:rPr>
              <a:t>FEE</a:t>
            </a:r>
          </a:p>
        </p:txBody>
      </p:sp>
      <p:sp>
        <p:nvSpPr>
          <p:cNvPr id="33854" name="Freeform 67"/>
          <p:cNvSpPr>
            <a:spLocks noChangeArrowheads="1"/>
          </p:cNvSpPr>
          <p:nvPr/>
        </p:nvSpPr>
        <p:spPr bwMode="auto">
          <a:xfrm>
            <a:off x="906463" y="5056188"/>
            <a:ext cx="644525" cy="1066800"/>
          </a:xfrm>
          <a:custGeom>
            <a:avLst/>
            <a:gdLst>
              <a:gd name="T0" fmla="*/ 0 w 1971"/>
              <a:gd name="T1" fmla="*/ 0 h 3266"/>
              <a:gd name="T2" fmla="*/ 210655361 w 1971"/>
              <a:gd name="T3" fmla="*/ 0 h 3266"/>
              <a:gd name="T4" fmla="*/ 138369478 w 1971"/>
              <a:gd name="T5" fmla="*/ 345363271 h 3266"/>
              <a:gd name="T6" fmla="*/ 84262079 w 1971"/>
              <a:gd name="T7" fmla="*/ 348350703 h 3266"/>
              <a:gd name="T8" fmla="*/ 0 w 1971"/>
              <a:gd name="T9" fmla="*/ 0 h 3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1"/>
              <a:gd name="T16" fmla="*/ 0 h 3266"/>
              <a:gd name="T17" fmla="*/ 1971 w 1971"/>
              <a:gd name="T18" fmla="*/ 3266 h 32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1" h="3266">
                <a:moveTo>
                  <a:pt x="0" y="0"/>
                </a:moveTo>
                <a:lnTo>
                  <a:pt x="1970" y="0"/>
                </a:lnTo>
                <a:lnTo>
                  <a:pt x="1294" y="3237"/>
                </a:lnTo>
                <a:lnTo>
                  <a:pt x="788" y="3265"/>
                </a:lnTo>
                <a:lnTo>
                  <a:pt x="0" y="0"/>
                </a:lnTo>
              </a:path>
            </a:pathLst>
          </a:custGeom>
          <a:noFill/>
          <a:ln w="360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55" name="Line 68"/>
          <p:cNvSpPr>
            <a:spLocks noChangeShapeType="1"/>
          </p:cNvSpPr>
          <p:nvPr/>
        </p:nvSpPr>
        <p:spPr bwMode="auto">
          <a:xfrm>
            <a:off x="1293813" y="5073650"/>
            <a:ext cx="0" cy="10572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56" name="Line 69"/>
          <p:cNvSpPr>
            <a:spLocks noChangeShapeType="1"/>
          </p:cNvSpPr>
          <p:nvPr/>
        </p:nvSpPr>
        <p:spPr bwMode="auto">
          <a:xfrm>
            <a:off x="1192213" y="5075238"/>
            <a:ext cx="1587" cy="10572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57" name="Line 70"/>
          <p:cNvSpPr>
            <a:spLocks noChangeShapeType="1"/>
          </p:cNvSpPr>
          <p:nvPr/>
        </p:nvSpPr>
        <p:spPr bwMode="auto">
          <a:xfrm>
            <a:off x="1073150" y="5048250"/>
            <a:ext cx="1588" cy="7064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58" name="Line 71"/>
          <p:cNvSpPr>
            <a:spLocks noChangeShapeType="1"/>
          </p:cNvSpPr>
          <p:nvPr/>
        </p:nvSpPr>
        <p:spPr bwMode="auto">
          <a:xfrm>
            <a:off x="1395413" y="5046663"/>
            <a:ext cx="1587" cy="771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59" name="Text Box 72"/>
          <p:cNvSpPr txBox="1">
            <a:spLocks noChangeArrowheads="1"/>
          </p:cNvSpPr>
          <p:nvPr/>
        </p:nvSpPr>
        <p:spPr bwMode="auto">
          <a:xfrm>
            <a:off x="4164013" y="889000"/>
            <a:ext cx="4821237" cy="8350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81639" tIns="63220" rIns="81639" bIns="40820"/>
          <a:lstStyle>
            <a:lvl1pPr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ja-JP" sz="2500">
                <a:solidFill>
                  <a:srgbClr val="FF0000"/>
                </a:solidFill>
              </a:rPr>
              <a:t>Trigger events with straight track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ja-JP" sz="2500">
                <a:solidFill>
                  <a:srgbClr val="FF0000"/>
                </a:solidFill>
              </a:rPr>
              <a:t>(e.g. </a:t>
            </a:r>
            <a:r>
              <a:rPr kumimoji="0" lang="en-US" altLang="ja-JP" sz="250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kumimoji="0" lang="en-US" altLang="ja-JP" sz="2500">
                <a:solidFill>
                  <a:srgbClr val="FF0000"/>
                </a:solidFill>
              </a:rPr>
              <a:t>strip &lt;= 1)</a:t>
            </a:r>
          </a:p>
        </p:txBody>
      </p:sp>
      <p:sp>
        <p:nvSpPr>
          <p:cNvPr id="33860" name="Text Box 73"/>
          <p:cNvSpPr txBox="1">
            <a:spLocks noChangeArrowheads="1"/>
          </p:cNvSpPr>
          <p:nvPr/>
        </p:nvSpPr>
        <p:spPr bwMode="auto">
          <a:xfrm>
            <a:off x="6507163" y="5562600"/>
            <a:ext cx="2562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6821" rIns="81639" bIns="40820"/>
          <a:lstStyle>
            <a:lvl1pPr defTabSz="407988" eaLnBrk="0" hangingPunct="0">
              <a:tabLst>
                <a:tab pos="657225" algn="l"/>
                <a:tab pos="1312863" algn="l"/>
                <a:tab pos="197008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07988" eaLnBrk="0" hangingPunct="0">
              <a:tabLst>
                <a:tab pos="657225" algn="l"/>
                <a:tab pos="1312863" algn="l"/>
                <a:tab pos="197008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07988" eaLnBrk="0" hangingPunct="0">
              <a:tabLst>
                <a:tab pos="657225" algn="l"/>
                <a:tab pos="1312863" algn="l"/>
                <a:tab pos="197008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07988" eaLnBrk="0" hangingPunct="0">
              <a:tabLst>
                <a:tab pos="657225" algn="l"/>
                <a:tab pos="1312863" algn="l"/>
                <a:tab pos="197008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07988" eaLnBrk="0" hangingPunct="0">
              <a:tabLst>
                <a:tab pos="657225" algn="l"/>
                <a:tab pos="1312863" algn="l"/>
                <a:tab pos="197008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ja-JP">
                <a:solidFill>
                  <a:srgbClr val="000000"/>
                </a:solidFill>
              </a:rPr>
              <a:t>RPC / MuTRG data are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ja-JP">
                <a:solidFill>
                  <a:srgbClr val="000000"/>
                </a:solidFill>
              </a:rPr>
              <a:t>also recorded on disk.</a:t>
            </a: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7759700" y="1363663"/>
            <a:ext cx="676275" cy="461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/>
              <a:t>SG1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48150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130F759-C356-4B4E-BE63-717A51BD5173}" type="slidenum">
              <a:rPr lang="en-US" altLang="ja-JP" smtClean="0"/>
              <a:pPr eaLnBrk="1" hangingPunct="1"/>
              <a:t>18</a:t>
            </a:fld>
            <a:endParaRPr lang="en-US" altLang="ja-JP" smtClean="0"/>
          </a:p>
        </p:txBody>
      </p:sp>
      <p:pic>
        <p:nvPicPr>
          <p:cNvPr id="34819" name="Picture 29" descr="3176369083_71db27a58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35050"/>
            <a:ext cx="7391400" cy="4818063"/>
          </a:xfrm>
        </p:spPr>
      </p:pic>
      <p:sp>
        <p:nvSpPr>
          <p:cNvPr id="34820" name="Rectangle 4"/>
          <p:cNvSpPr>
            <a:spLocks noGrp="1" noChangeArrowheads="1"/>
          </p:cNvSpPr>
          <p:nvPr>
            <p:ph sz="quarter" idx="4"/>
          </p:nvPr>
        </p:nvSpPr>
        <p:spPr>
          <a:xfrm>
            <a:off x="3957638" y="4151313"/>
            <a:ext cx="4090987" cy="1944687"/>
          </a:xfrm>
        </p:spPr>
        <p:txBody>
          <a:bodyPr/>
          <a:lstStyle/>
          <a:p>
            <a:endParaRPr lang="ja-JP" altLang="en-US" sz="2400" smtClean="0"/>
          </a:p>
        </p:txBody>
      </p:sp>
      <p:pic>
        <p:nvPicPr>
          <p:cNvPr id="57350" name="Picture 6" descr="DSC018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885950"/>
            <a:ext cx="6629400" cy="4972050"/>
          </a:xfrm>
        </p:spPr>
      </p:pic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6172200" y="3200400"/>
            <a:ext cx="533400" cy="1524000"/>
          </a:xfrm>
          <a:prstGeom prst="ellipse">
            <a:avLst/>
          </a:prstGeom>
          <a:noFill/>
          <a:ln w="47625">
            <a:solidFill>
              <a:srgbClr val="00FF00">
                <a:alpha val="6117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 rot="990219">
            <a:off x="6019800" y="4648200"/>
            <a:ext cx="533400" cy="1514475"/>
          </a:xfrm>
          <a:prstGeom prst="ellipse">
            <a:avLst/>
          </a:prstGeom>
          <a:noFill/>
          <a:ln w="47625">
            <a:solidFill>
              <a:srgbClr val="00FF00">
                <a:alpha val="6117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auto">
          <a:xfrm rot="-2747252">
            <a:off x="5828507" y="2639218"/>
            <a:ext cx="533400" cy="735013"/>
          </a:xfrm>
          <a:prstGeom prst="ellipse">
            <a:avLst/>
          </a:prstGeom>
          <a:noFill/>
          <a:ln w="47625">
            <a:solidFill>
              <a:srgbClr val="00FF00">
                <a:alpha val="6117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55" name="Oval 11"/>
          <p:cNvSpPr>
            <a:spLocks noChangeArrowheads="1"/>
          </p:cNvSpPr>
          <p:nvPr/>
        </p:nvSpPr>
        <p:spPr bwMode="auto">
          <a:xfrm rot="-6177731">
            <a:off x="5404644" y="5879307"/>
            <a:ext cx="457200" cy="735012"/>
          </a:xfrm>
          <a:prstGeom prst="ellipse">
            <a:avLst/>
          </a:prstGeom>
          <a:noFill/>
          <a:ln w="47625">
            <a:solidFill>
              <a:srgbClr val="00FF00">
                <a:alpha val="6117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 rot="-963028">
            <a:off x="8610600" y="2438400"/>
            <a:ext cx="533400" cy="2438400"/>
          </a:xfrm>
          <a:prstGeom prst="ellipse">
            <a:avLst/>
          </a:prstGeom>
          <a:noFill/>
          <a:ln w="47625">
            <a:solidFill>
              <a:srgbClr val="00FF00">
                <a:alpha val="6117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57" name="Oval 13"/>
          <p:cNvSpPr>
            <a:spLocks noChangeArrowheads="1"/>
          </p:cNvSpPr>
          <p:nvPr/>
        </p:nvSpPr>
        <p:spPr bwMode="auto">
          <a:xfrm rot="-4656116">
            <a:off x="7486650" y="1717675"/>
            <a:ext cx="533400" cy="1371600"/>
          </a:xfrm>
          <a:prstGeom prst="ellipse">
            <a:avLst/>
          </a:prstGeom>
          <a:noFill/>
          <a:ln w="47625">
            <a:solidFill>
              <a:srgbClr val="00FF00">
                <a:alpha val="6117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2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0"/>
            <a:ext cx="8382000" cy="836613"/>
          </a:xfrm>
          <a:solidFill>
            <a:schemeClr val="bg1">
              <a:alpha val="34901"/>
            </a:schemeClr>
          </a:solidFill>
        </p:spPr>
        <p:txBody>
          <a:bodyPr/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New electronics</a:t>
            </a:r>
          </a:p>
        </p:txBody>
      </p:sp>
      <p:sp>
        <p:nvSpPr>
          <p:cNvPr id="34829" name="Text Box 30"/>
          <p:cNvSpPr txBox="1">
            <a:spLocks noChangeArrowheads="1"/>
          </p:cNvSpPr>
          <p:nvPr/>
        </p:nvSpPr>
        <p:spPr bwMode="auto">
          <a:xfrm>
            <a:off x="152400" y="5867400"/>
            <a:ext cx="231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ym typeface="Wingdings" pitchFamily="2" charset="2"/>
              </a:rPr>
              <a:t> </a:t>
            </a:r>
            <a:r>
              <a:rPr lang="en-US" altLang="ja-JP"/>
              <a:t>Before Install</a:t>
            </a:r>
          </a:p>
        </p:txBody>
      </p:sp>
      <p:sp>
        <p:nvSpPr>
          <p:cNvPr id="57375" name="Text Box 31"/>
          <p:cNvSpPr txBox="1">
            <a:spLocks noChangeArrowheads="1"/>
          </p:cNvSpPr>
          <p:nvPr/>
        </p:nvSpPr>
        <p:spPr bwMode="auto">
          <a:xfrm>
            <a:off x="457200" y="6400800"/>
            <a:ext cx="2068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2008 Install</a:t>
            </a:r>
            <a:r>
              <a:rPr lang="en-US" altLang="ja-JP">
                <a:sym typeface="Wingdings" pitchFamily="2" charset="2"/>
              </a:rPr>
              <a:t></a:t>
            </a:r>
            <a:endParaRPr lang="en-US" altLang="ja-JP"/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530975" y="5116513"/>
            <a:ext cx="261302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7026282" y="564454"/>
            <a:ext cx="1993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RIKEN, SNU, ...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4475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 animBg="1"/>
      <p:bldP spid="57353" grpId="0" animBg="1"/>
      <p:bldP spid="57354" grpId="0" animBg="1"/>
      <p:bldP spid="57355" grpId="0" animBg="1"/>
      <p:bldP spid="57356" grpId="0" animBg="1"/>
      <p:bldP spid="57357" grpId="0" animBg="1"/>
      <p:bldP spid="573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SNU students working</a:t>
            </a:r>
            <a:r>
              <a:rPr lang="en-US" altLang="ja-JP" dirty="0" smtClean="0">
                <a:solidFill>
                  <a:srgbClr val="00B050"/>
                </a:solidFill>
              </a:rPr>
              <a:t>...</a:t>
            </a:r>
            <a:endParaRPr lang="ja-JP" altLang="en-US" dirty="0">
              <a:solidFill>
                <a:srgbClr val="00B050"/>
              </a:solidFill>
            </a:endParaRPr>
          </a:p>
        </p:txBody>
      </p:sp>
      <p:pic>
        <p:nvPicPr>
          <p:cNvPr id="13" name="図 12" descr="DSC041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76" y="1417638"/>
            <a:ext cx="4430421" cy="3322816"/>
          </a:xfrm>
          <a:prstGeom prst="rect">
            <a:avLst/>
          </a:prstGeom>
        </p:spPr>
      </p:pic>
      <p:pic>
        <p:nvPicPr>
          <p:cNvPr id="14" name="図 13" descr="DSC041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193" y="1417638"/>
            <a:ext cx="4453303" cy="3339977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366409" y="4769783"/>
            <a:ext cx="1918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Sanghwa</a:t>
            </a:r>
            <a:r>
              <a:rPr kumimoji="1" lang="en-US" altLang="ja-JP" sz="2400" dirty="0" smtClean="0"/>
              <a:t> Park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42687" y="4767535"/>
            <a:ext cx="1681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Inseok</a:t>
            </a:r>
            <a:r>
              <a:rPr kumimoji="1" lang="en-US" altLang="ja-JP" sz="2400" dirty="0" smtClean="0"/>
              <a:t> Yoon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494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Motivation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5832648"/>
          </a:xfrm>
        </p:spPr>
        <p:txBody>
          <a:bodyPr/>
          <a:lstStyle/>
          <a:p>
            <a:r>
              <a:rPr lang="en-US" altLang="ja-JP" sz="2800" kern="0" dirty="0" smtClean="0"/>
              <a:t>Quark spin in proton</a:t>
            </a:r>
            <a:endParaRPr lang="en-US" altLang="ja-JP" kern="0" dirty="0" smtClean="0"/>
          </a:p>
          <a:p>
            <a:pPr lvl="1"/>
            <a:r>
              <a:rPr lang="en-US" altLang="ja-JP" sz="2400" kern="0" dirty="0" smtClean="0"/>
              <a:t>Total is rather well known from DIS, </a:t>
            </a:r>
            <a:r>
              <a:rPr lang="en-US" altLang="ja-JP" sz="2400" kern="0" dirty="0" smtClean="0">
                <a:latin typeface="Symbol" pitchFamily="18" charset="2"/>
              </a:rPr>
              <a:t>b</a:t>
            </a:r>
            <a:r>
              <a:rPr lang="en-US" altLang="ja-JP" sz="2400" kern="0" dirty="0" smtClean="0"/>
              <a:t>-decay, etc.</a:t>
            </a:r>
          </a:p>
          <a:p>
            <a:pPr lvl="1"/>
            <a:r>
              <a:rPr lang="en-US" altLang="ja-JP" sz="2400" kern="0" dirty="0" smtClean="0"/>
              <a:t>However, flavor-by-flavor polarization, especially for anti-quark is not well known.</a:t>
            </a:r>
            <a:endParaRPr lang="en-US" altLang="ja-JP" sz="2000" kern="0" dirty="0"/>
          </a:p>
          <a:p>
            <a:endParaRPr kumimoji="1" lang="ja-JP" altLang="en-US" dirty="0"/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467544" y="2852936"/>
            <a:ext cx="8352928" cy="3744417"/>
            <a:chOff x="940660" y="3749641"/>
            <a:chExt cx="7295054" cy="2692840"/>
          </a:xfrm>
        </p:grpSpPr>
        <p:pic>
          <p:nvPicPr>
            <p:cNvPr id="10" name="Picture 22" descr="dssvse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1" t="47672" r="49568"/>
            <a:stretch>
              <a:fillRect/>
            </a:stretch>
          </p:blipFill>
          <p:spPr bwMode="auto">
            <a:xfrm>
              <a:off x="3673970" y="4008533"/>
              <a:ext cx="2280872" cy="242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2" descr="dssvse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1" t="47672" r="49568"/>
            <a:stretch>
              <a:fillRect/>
            </a:stretch>
          </p:blipFill>
          <p:spPr bwMode="auto">
            <a:xfrm>
              <a:off x="1393098" y="4014902"/>
              <a:ext cx="2280872" cy="242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940660" y="3968968"/>
              <a:ext cx="7295054" cy="2473513"/>
              <a:chOff x="940660" y="3968968"/>
              <a:chExt cx="7295054" cy="2473513"/>
            </a:xfrm>
          </p:grpSpPr>
          <p:pic>
            <p:nvPicPr>
              <p:cNvPr id="18" name="Picture 21" descr="dssvse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603"/>
              <a:stretch>
                <a:fillRect/>
              </a:stretch>
            </p:blipFill>
            <p:spPr bwMode="auto">
              <a:xfrm>
                <a:off x="940660" y="3968968"/>
                <a:ext cx="5374776" cy="2197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2" descr="dssvse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11" t="47672" r="49568"/>
              <a:stretch>
                <a:fillRect/>
              </a:stretch>
            </p:blipFill>
            <p:spPr bwMode="auto">
              <a:xfrm>
                <a:off x="5954842" y="4014902"/>
                <a:ext cx="2280872" cy="2427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828792" y="3749641"/>
              <a:ext cx="3895903" cy="428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438D4F"/>
                  </a:solidFill>
                </a:rPr>
                <a:t>DSSV</a:t>
              </a:r>
              <a:r>
                <a:rPr lang="en-US" dirty="0">
                  <a:solidFill>
                    <a:srgbClr val="438D4F"/>
                  </a:solidFill>
                </a:rPr>
                <a:t>: PRL 101, 072001 (2008)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5" y="44623"/>
            <a:ext cx="9117385" cy="684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7200092" y="476672"/>
            <a:ext cx="1770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Korea U. etc.</a:t>
            </a:r>
            <a:endParaRPr kumimoji="1"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17855" y="44623"/>
            <a:ext cx="2697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ym typeface="Wingdings" pitchFamily="2" charset="2"/>
              </a:rPr>
              <a:t>Talk by next speaker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953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8680"/>
            <a:ext cx="908944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30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7708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7107635" y="-3577"/>
            <a:ext cx="2000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Work done by </a:t>
            </a:r>
            <a:br>
              <a:rPr kumimoji="1" lang="en-US" altLang="ja-JP" sz="2400" dirty="0" smtClean="0"/>
            </a:br>
            <a:r>
              <a:rPr kumimoji="1" lang="en-US" altLang="ja-JP" sz="2400" dirty="0" err="1" smtClean="0"/>
              <a:t>Sanghwa</a:t>
            </a:r>
            <a:r>
              <a:rPr kumimoji="1" lang="en-US" altLang="ja-JP" sz="2400" dirty="0" smtClean="0"/>
              <a:t> Park 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(SNU/RIKEN)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3472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25905" cy="692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7179643" y="-3577"/>
            <a:ext cx="2000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Work done by </a:t>
            </a:r>
            <a:br>
              <a:rPr kumimoji="1" lang="en-US" altLang="ja-JP" sz="2400" dirty="0" smtClean="0"/>
            </a:br>
            <a:r>
              <a:rPr kumimoji="1" lang="en-US" altLang="ja-JP" sz="2400" dirty="0" err="1" smtClean="0"/>
              <a:t>Sanghwa</a:t>
            </a:r>
            <a:r>
              <a:rPr kumimoji="1" lang="en-US" altLang="ja-JP" sz="2400" dirty="0" smtClean="0"/>
              <a:t> Park 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(SNU/RIKEN)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272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5" y="9103"/>
            <a:ext cx="9142100" cy="684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3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29A2-678B-8C47-8D8D-CFD3DEEE9BF1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68187" y="1225512"/>
            <a:ext cx="3706329" cy="192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"/>
            </a:pPr>
            <a:r>
              <a:rPr kumimoji="1" lang="en-US" altLang="ja-JP" sz="2000" dirty="0" smtClean="0"/>
              <a:t>Efficiency corrections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"/>
            </a:pPr>
            <a:r>
              <a:rPr lang="en-US" altLang="ja-JP" sz="2000" dirty="0" smtClean="0"/>
              <a:t>W/Z cross section employed RHICBOS NLO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"/>
            </a:pPr>
            <a:r>
              <a:rPr lang="en-US" altLang="ja-JP" sz="2000" dirty="0" smtClean="0"/>
              <a:t>S/B estimation from fixed W/Z cross section (RHICBOS NLO)  </a:t>
            </a:r>
            <a:endParaRPr kumimoji="1" lang="ja-JP" altLang="en-US" sz="20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70" y="1030440"/>
            <a:ext cx="4549084" cy="569103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080680" y="3504290"/>
            <a:ext cx="152750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S/B ~ 1/3</a:t>
            </a:r>
            <a:endParaRPr kumimoji="1" lang="ja-JP" altLang="en-US" sz="2800" dirty="0"/>
          </a:p>
        </p:txBody>
      </p:sp>
      <p:sp>
        <p:nvSpPr>
          <p:cNvPr id="11" name="下矢印 10"/>
          <p:cNvSpPr/>
          <p:nvPr/>
        </p:nvSpPr>
        <p:spPr>
          <a:xfrm>
            <a:off x="6659579" y="4223717"/>
            <a:ext cx="310091" cy="428279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68187" y="4796949"/>
            <a:ext cx="3518613" cy="1559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"/>
            </a:pPr>
            <a:r>
              <a:rPr kumimoji="1" lang="en-US" altLang="ja-JP" sz="2000" dirty="0" smtClean="0"/>
              <a:t>Background estimation in </a:t>
            </a:r>
            <a:r>
              <a:rPr kumimoji="1" lang="en-US" altLang="ja-JP" sz="2000" b="1" u="sng" dirty="0" smtClean="0">
                <a:solidFill>
                  <a:srgbClr val="FF0000"/>
                </a:solidFill>
              </a:rPr>
              <a:t>data driven manner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"/>
            </a:pPr>
            <a:r>
              <a:rPr kumimoji="1" lang="en-US" altLang="ja-JP" sz="2000" dirty="0" smtClean="0"/>
              <a:t>Resolution Improvement for better S/N</a:t>
            </a: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S/N estimation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842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A</a:t>
            </a:r>
            <a:r>
              <a:rPr kumimoji="1" lang="en-US" altLang="ja-JP" baseline="-25000" dirty="0" smtClean="0">
                <a:solidFill>
                  <a:srgbClr val="00B050"/>
                </a:solidFill>
              </a:rPr>
              <a:t>L</a:t>
            </a:r>
            <a:r>
              <a:rPr kumimoji="1" lang="en-US" altLang="ja-JP" baseline="30000" dirty="0" smtClean="0">
                <a:solidFill>
                  <a:srgbClr val="00B050"/>
                </a:solidFill>
              </a:rPr>
              <a:t>W</a:t>
            </a:r>
            <a:r>
              <a:rPr kumimoji="1" lang="en-US" altLang="ja-JP" baseline="-25000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dirty="0" smtClean="0">
                <a:solidFill>
                  <a:srgbClr val="00B050"/>
                </a:solidFill>
              </a:rPr>
              <a:t>Results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041" t="-2262" r="47909" b="1"/>
          <a:stretch/>
        </p:blipFill>
        <p:spPr>
          <a:xfrm>
            <a:off x="-164528" y="1267732"/>
            <a:ext cx="4742068" cy="5135144"/>
          </a:xfr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29A2-678B-8C47-8D8D-CFD3DEEE9BF1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b="27392"/>
          <a:stretch/>
        </p:blipFill>
        <p:spPr>
          <a:xfrm>
            <a:off x="4781619" y="1393970"/>
            <a:ext cx="4179161" cy="1364506"/>
          </a:xfrm>
          <a:prstGeom prst="rect">
            <a:avLst/>
          </a:prstGeom>
        </p:spPr>
      </p:pic>
      <p:sp>
        <p:nvSpPr>
          <p:cNvPr id="9" name="下矢印 8"/>
          <p:cNvSpPr/>
          <p:nvPr/>
        </p:nvSpPr>
        <p:spPr>
          <a:xfrm>
            <a:off x="7722748" y="4035444"/>
            <a:ext cx="324858" cy="59073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26488" y="4153590"/>
            <a:ext cx="1596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More to come!</a:t>
            </a:r>
            <a:endParaRPr kumimoji="1" lang="ja-JP" altLang="en-US" dirty="0"/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600143"/>
              </p:ext>
            </p:extLst>
          </p:nvPr>
        </p:nvGraphicFramePr>
        <p:xfrm>
          <a:off x="4577540" y="4964931"/>
          <a:ext cx="4527828" cy="10363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683350"/>
                <a:gridCol w="1335202"/>
                <a:gridCol w="15092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Run11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Run12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Luminosity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25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50</a:t>
                      </a:r>
                      <a:endParaRPr kumimoji="1" lang="ja-JP" alt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4686954" y="2636228"/>
            <a:ext cx="4585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solidFill>
                  <a:srgbClr val="FF0000"/>
                </a:solidFill>
              </a:rPr>
              <a:t>First Forward W Asymmetry Results!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STAR result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7997329" cy="599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747263" y="1484784"/>
            <a:ext cx="3361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We are behind in analysis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043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1674" y="44625"/>
            <a:ext cx="8229600" cy="936104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Projection for Run13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29A2-678B-8C47-8D8D-CFD3DEEE9BF1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10" name="コンテンツ プレースホルダー 9" descr="etaasynn_50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8" r="-1408"/>
          <a:stretch/>
        </p:blipFill>
        <p:spPr>
          <a:xfrm>
            <a:off x="2339752" y="836712"/>
            <a:ext cx="6696744" cy="5947350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32424" y="2605994"/>
            <a:ext cx="2685351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3200" dirty="0" smtClean="0"/>
              <a:t>Goal : 25</a:t>
            </a:r>
            <a:r>
              <a:rPr lang="en-US" altLang="ja-JP" sz="3200" dirty="0"/>
              <a:t>0</a:t>
            </a:r>
            <a:r>
              <a:rPr lang="en-US" altLang="ja-JP" sz="3200" dirty="0" smtClean="0"/>
              <a:t> pb</a:t>
            </a:r>
            <a:r>
              <a:rPr lang="en-US" altLang="ja-JP" sz="3200" baseline="30000" dirty="0" smtClean="0"/>
              <a:t>-1 </a:t>
            </a:r>
            <a:r>
              <a:rPr lang="en-US" altLang="ja-JP" sz="3200" baseline="30000" dirty="0" smtClean="0"/>
              <a:t/>
            </a:r>
            <a:br>
              <a:rPr lang="en-US" altLang="ja-JP" sz="3200" baseline="30000" dirty="0" smtClean="0"/>
            </a:br>
            <a:r>
              <a:rPr lang="en-US" altLang="ja-JP" sz="3200" dirty="0" smtClean="0"/>
              <a:t>on </a:t>
            </a:r>
            <a:r>
              <a:rPr lang="en-US" altLang="ja-JP" sz="3200" dirty="0" smtClean="0"/>
              <a:t>tape </a:t>
            </a:r>
            <a:endParaRPr kumimoji="1" lang="ja-JP" alt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6536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Summary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692696"/>
            <a:ext cx="9036496" cy="6165304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W measurement</a:t>
            </a:r>
          </a:p>
          <a:p>
            <a:pPr lvl="1"/>
            <a:r>
              <a:rPr lang="en-US" altLang="ja-JP" sz="2400" dirty="0" smtClean="0"/>
              <a:t>Flavor separated polarized PDF</a:t>
            </a:r>
          </a:p>
          <a:p>
            <a:pPr lvl="1"/>
            <a:r>
              <a:rPr kumimoji="1" lang="en-US" altLang="ja-JP" sz="2400" dirty="0" smtClean="0"/>
              <a:t>Theoretically clear: fixed flavor/</a:t>
            </a:r>
            <a:r>
              <a:rPr lang="en-US" altLang="ja-JP" sz="2400" dirty="0" smtClean="0"/>
              <a:t>chirality, </a:t>
            </a:r>
            <a:r>
              <a:rPr kumimoji="1" lang="en-US" altLang="ja-JP" sz="2400" dirty="0" smtClean="0"/>
              <a:t>no fragmentation</a:t>
            </a:r>
          </a:p>
          <a:p>
            <a:r>
              <a:rPr lang="en-US" altLang="ja-JP" sz="2800" dirty="0" smtClean="0"/>
              <a:t>Measurements in PHENIX</a:t>
            </a:r>
          </a:p>
          <a:p>
            <a:pPr lvl="1"/>
            <a:r>
              <a:rPr lang="en-US" altLang="ja-JP" sz="2400" dirty="0" smtClean="0"/>
              <a:t>Central arm: electron</a:t>
            </a:r>
          </a:p>
          <a:p>
            <a:pPr lvl="1"/>
            <a:r>
              <a:rPr kumimoji="1" lang="en-US" altLang="ja-JP" sz="2400" dirty="0" smtClean="0"/>
              <a:t>Forward: </a:t>
            </a:r>
            <a:r>
              <a:rPr kumimoji="1" lang="en-US" altLang="ja-JP" sz="2400" dirty="0" err="1" smtClean="0"/>
              <a:t>muon</a:t>
            </a:r>
            <a:endParaRPr kumimoji="1" lang="en-US" altLang="ja-JP" sz="2400" dirty="0" smtClean="0"/>
          </a:p>
          <a:p>
            <a:r>
              <a:rPr lang="en-US" altLang="ja-JP" sz="2800" dirty="0" smtClean="0"/>
              <a:t>Preliminary results</a:t>
            </a:r>
          </a:p>
          <a:p>
            <a:pPr lvl="1"/>
            <a:r>
              <a:rPr kumimoji="1" lang="en-US" altLang="ja-JP" sz="2400" dirty="0" smtClean="0"/>
              <a:t>Consistent with theories, though the statistical uncertainties are still large</a:t>
            </a:r>
          </a:p>
          <a:p>
            <a:r>
              <a:rPr lang="en-US" altLang="ja-JP" sz="2800" dirty="0" smtClean="0"/>
              <a:t>Future</a:t>
            </a:r>
          </a:p>
          <a:p>
            <a:pPr lvl="1"/>
            <a:r>
              <a:rPr lang="en-US" altLang="ja-JP" sz="2400" dirty="0" smtClean="0"/>
              <a:t>We are expecting large statistics in </a:t>
            </a:r>
            <a:r>
              <a:rPr lang="en-US" altLang="ja-JP" sz="2400" dirty="0" smtClean="0"/>
              <a:t>Run13</a:t>
            </a:r>
            <a:br>
              <a:rPr lang="en-US" altLang="ja-JP" sz="2400" dirty="0" smtClean="0"/>
            </a:br>
            <a:r>
              <a:rPr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 Significant improvement of polarized-PDF for anti-quarks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696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28600" y="1219200"/>
            <a:ext cx="3355975" cy="3581400"/>
            <a:chOff x="144" y="768"/>
            <a:chExt cx="2114" cy="2256"/>
          </a:xfrm>
        </p:grpSpPr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144" y="768"/>
              <a:ext cx="2016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8437" name="Picture 5" descr="mi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816"/>
              <a:ext cx="2114" cy="2160"/>
            </a:xfrm>
            <a:prstGeom prst="rect">
              <a:avLst/>
            </a:prstGeom>
            <a:ln>
              <a:noFill/>
            </a:ln>
          </p:spPr>
        </p:pic>
      </p:grpSp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3810000" y="914400"/>
          <a:ext cx="42354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" name="数式" r:id="rId5" imgW="2070100" imgH="431800" progId="Equation.3">
                  <p:embed/>
                </p:oleObj>
              </mc:Choice>
              <mc:Fallback>
                <p:oleObj name="数式" r:id="rId5" imgW="207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914400"/>
                        <a:ext cx="4235450" cy="88423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1997075"/>
            <a:ext cx="5029200" cy="28035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/>
        </p:spPr>
      </p:pic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505200" y="2362200"/>
            <a:ext cx="4967288" cy="1905000"/>
            <a:chOff x="2208" y="1488"/>
            <a:chExt cx="3129" cy="1200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208" y="1776"/>
              <a:ext cx="2928" cy="912"/>
              <a:chOff x="2208" y="1776"/>
              <a:chExt cx="2928" cy="912"/>
            </a:xfrm>
          </p:grpSpPr>
          <p:sp>
            <p:nvSpPr>
              <p:cNvPr id="18444" name="Line 12"/>
              <p:cNvSpPr>
                <a:spLocks noChangeShapeType="1"/>
              </p:cNvSpPr>
              <p:nvPr/>
            </p:nvSpPr>
            <p:spPr bwMode="auto">
              <a:xfrm flipV="1">
                <a:off x="3744" y="1776"/>
                <a:ext cx="1392" cy="384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45" name="Line 13"/>
              <p:cNvSpPr>
                <a:spLocks noChangeShapeType="1"/>
              </p:cNvSpPr>
              <p:nvPr/>
            </p:nvSpPr>
            <p:spPr bwMode="auto">
              <a:xfrm flipH="1">
                <a:off x="2208" y="2160"/>
                <a:ext cx="1488" cy="528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5040" y="1488"/>
              <a:ext cx="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>
                  <a:solidFill>
                    <a:schemeClr val="accent2"/>
                  </a:solidFill>
                  <a:latin typeface="Symbol" pitchFamily="-108" charset="2"/>
                  <a:sym typeface="Symbol" pitchFamily="-108" charset="2"/>
                </a:rPr>
                <a:t></a:t>
              </a:r>
              <a:r>
                <a:rPr lang="en-US" altLang="ja-JP" baseline="30000">
                  <a:solidFill>
                    <a:schemeClr val="accent2"/>
                  </a:solidFill>
                  <a:latin typeface="Symbol" pitchFamily="-108" charset="2"/>
                  <a:sym typeface="Symbol" pitchFamily="-108" charset="2"/>
                </a:rPr>
                <a:t></a:t>
              </a:r>
              <a:endParaRPr lang="en-US" altLang="ja-JP">
                <a:solidFill>
                  <a:schemeClr val="accent2"/>
                </a:solidFill>
              </a:endParaRPr>
            </a:p>
          </p:txBody>
        </p:sp>
      </p:grp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35496" y="5027692"/>
            <a:ext cx="35237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No </a:t>
            </a:r>
            <a:r>
              <a:rPr lang="en-US" altLang="ja-JP" sz="2400" dirty="0" smtClean="0"/>
              <a:t>fragmentation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High </a:t>
            </a:r>
            <a:r>
              <a:rPr lang="en-US" altLang="ja-JP" sz="2400" dirty="0" smtClean="0"/>
              <a:t>Q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 (set by W mass)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ym typeface="Wingdings" pitchFamily="2" charset="2"/>
              </a:rPr>
              <a:t>Fixed </a:t>
            </a:r>
            <a:r>
              <a:rPr lang="en-US" altLang="ja-JP" sz="2400" dirty="0" err="1" smtClean="0">
                <a:sym typeface="Wingdings" pitchFamily="2" charset="2"/>
              </a:rPr>
              <a:t>helicity</a:t>
            </a:r>
            <a:r>
              <a:rPr lang="en-US" altLang="ja-JP" sz="2400" dirty="0">
                <a:sym typeface="Wingdings" pitchFamily="2" charset="2"/>
              </a:rPr>
              <a:t> </a:t>
            </a:r>
            <a:r>
              <a:rPr lang="en-US" altLang="ja-JP" sz="2400" dirty="0" smtClean="0">
                <a:sym typeface="Wingdings" pitchFamily="2" charset="2"/>
              </a:rPr>
              <a:t>&amp; flavor</a:t>
            </a:r>
            <a:r>
              <a:rPr lang="en-US" altLang="ja-JP" sz="2400" dirty="0" smtClean="0">
                <a:sym typeface="Wingdings" pitchFamily="2" charset="2"/>
              </a:rPr>
              <a:t> </a:t>
            </a:r>
            <a:endParaRPr lang="en-US" altLang="ja-JP" sz="2400" dirty="0">
              <a:sym typeface="Wingdings" pitchFamily="2" charset="2"/>
            </a:endParaRPr>
          </a:p>
          <a:p>
            <a:r>
              <a:rPr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Really </a:t>
            </a:r>
            <a:r>
              <a:rPr lang="en-US" altLang="ja-JP" sz="2400" dirty="0">
                <a:solidFill>
                  <a:srgbClr val="FF0000"/>
                </a:solidFill>
                <a:sym typeface="Wingdings" pitchFamily="2" charset="2"/>
              </a:rPr>
              <a:t>clean in </a:t>
            </a:r>
            <a:r>
              <a:rPr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theory</a:t>
            </a:r>
            <a:endParaRPr lang="en-US" altLang="ja-JP" sz="2400" dirty="0">
              <a:solidFill>
                <a:srgbClr val="FF0000"/>
              </a:solidFill>
              <a:sym typeface="Wingdings" pitchFamily="2" charset="2"/>
            </a:endParaRP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495800" y="3200400"/>
            <a:ext cx="4132263" cy="3338513"/>
            <a:chOff x="2832" y="2016"/>
            <a:chExt cx="2603" cy="2103"/>
          </a:xfrm>
        </p:grpSpPr>
        <p:graphicFrame>
          <p:nvGraphicFramePr>
            <p:cNvPr id="18438" name="Object 6"/>
            <p:cNvGraphicFramePr>
              <a:graphicFrameLocks noChangeAspect="1"/>
            </p:cNvGraphicFramePr>
            <p:nvPr/>
          </p:nvGraphicFramePr>
          <p:xfrm>
            <a:off x="2832" y="3168"/>
            <a:ext cx="2603" cy="9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" name="数式" r:id="rId8" imgW="2502297" imgH="914797" progId="Equation.3">
                    <p:embed/>
                  </p:oleObj>
                </mc:Choice>
                <mc:Fallback>
                  <p:oleObj name="数式" r:id="rId8" imgW="2502297" imgH="91479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3168"/>
                          <a:ext cx="2603" cy="951"/>
                        </a:xfrm>
                        <a:prstGeom prst="rect">
                          <a:avLst/>
                        </a:prstGeom>
                        <a:solidFill>
                          <a:schemeClr val="bg2"/>
                        </a:solidFill>
                        <a:ln w="9525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 flipH="1">
              <a:off x="3936" y="2016"/>
              <a:ext cx="288" cy="115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>
              <a:off x="3216" y="2352"/>
              <a:ext cx="720" cy="81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343400" y="1828800"/>
            <a:ext cx="1657350" cy="1524000"/>
            <a:chOff x="2736" y="1152"/>
            <a:chExt cx="1044" cy="960"/>
          </a:xfrm>
        </p:grpSpPr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 flipH="1" flipV="1">
              <a:off x="3504" y="1152"/>
              <a:ext cx="192" cy="96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aphicFrame>
          <p:nvGraphicFramePr>
            <p:cNvPr id="18456" name="Object 24"/>
            <p:cNvGraphicFramePr>
              <a:graphicFrameLocks noChangeAspect="1"/>
            </p:cNvGraphicFramePr>
            <p:nvPr/>
          </p:nvGraphicFramePr>
          <p:xfrm>
            <a:off x="2736" y="1488"/>
            <a:ext cx="1044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8" name="数式" r:id="rId10" imgW="723900" imgH="203200" progId="Equation.3">
                    <p:embed/>
                  </p:oleObj>
                </mc:Choice>
                <mc:Fallback>
                  <p:oleObj name="数式" r:id="rId10" imgW="7239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488"/>
                          <a:ext cx="1044" cy="29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57150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457" name="Object 25"/>
          <p:cNvGraphicFramePr>
            <a:graphicFrameLocks noChangeAspect="1"/>
          </p:cNvGraphicFramePr>
          <p:nvPr/>
        </p:nvGraphicFramePr>
        <p:xfrm>
          <a:off x="3962400" y="3962400"/>
          <a:ext cx="17145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" name="数式" r:id="rId12" imgW="749300" imgH="228600" progId="Equation.3">
                  <p:embed/>
                </p:oleObj>
              </mc:Choice>
              <mc:Fallback>
                <p:oleObj name="数式" r:id="rId12" imgW="749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962400"/>
                        <a:ext cx="1714500" cy="523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タイトル 1"/>
          <p:cNvSpPr txBox="1">
            <a:spLocks/>
          </p:cNvSpPr>
          <p:nvPr/>
        </p:nvSpPr>
        <p:spPr>
          <a:xfrm>
            <a:off x="457200" y="44624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solidFill>
                  <a:srgbClr val="00B050"/>
                </a:solidFill>
              </a:rPr>
              <a:t>What can we </a:t>
            </a:r>
            <a:r>
              <a:rPr lang="en-US" altLang="ja-JP" dirty="0" smtClean="0">
                <a:solidFill>
                  <a:srgbClr val="00B050"/>
                </a:solidFill>
              </a:rPr>
              <a:t>do?</a:t>
            </a:r>
            <a:endParaRPr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5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rcRect l="-16024" r="-16024"/>
          <a:stretch>
            <a:fillRect/>
          </a:stretch>
        </p:blipFill>
        <p:spPr>
          <a:xfrm>
            <a:off x="-1293677" y="370857"/>
            <a:ext cx="11471847" cy="6309074"/>
          </a:xfr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29A2-678B-8C47-8D8D-CFD3DEEE9BF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8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850106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Expected asymmetry from theory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373217"/>
            <a:ext cx="8229600" cy="864096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Uncertainty of PDF mostly appears around </a:t>
            </a:r>
            <a:r>
              <a:rPr kumimoji="1" lang="en-US" altLang="ja-JP" sz="2400" dirty="0" smtClean="0">
                <a:latin typeface="Symbol" pitchFamily="18" charset="2"/>
              </a:rPr>
              <a:t>h~1.</a:t>
            </a:r>
            <a:endParaRPr kumimoji="1" lang="ja-JP" altLang="en-US" sz="2400" dirty="0">
              <a:latin typeface="Symbol" pitchFamily="18" charset="2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29A2-678B-8C47-8D8D-CFD3DEEE9BF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3" y="1005433"/>
            <a:ext cx="89058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2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W </a:t>
            </a:r>
            <a:r>
              <a:rPr kumimoji="1" lang="en-US" altLang="ja-JP" dirty="0" smtClean="0">
                <a:solidFill>
                  <a:srgbClr val="0070C0"/>
                </a:solidFill>
                <a:sym typeface="Wingdings" pitchFamily="2" charset="2"/>
              </a:rPr>
              <a:t> e in Central Arm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5373216"/>
            <a:ext cx="8289985" cy="144016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Detect high energy e in </a:t>
            </a:r>
            <a:r>
              <a:rPr kumimoji="1" lang="en-US" altLang="ja-JP" sz="2400" dirty="0" err="1" smtClean="0"/>
              <a:t>EMCal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Matching with momentum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Isolation cut</a:t>
            </a:r>
            <a:endParaRPr kumimoji="1" lang="ja-JP" altLang="en-US" sz="2400" dirty="0"/>
          </a:p>
        </p:txBody>
      </p:sp>
      <p:grpSp>
        <p:nvGrpSpPr>
          <p:cNvPr id="4" name="Group 21"/>
          <p:cNvGrpSpPr>
            <a:grpSpLocks noChangeAspect="1"/>
          </p:cNvGrpSpPr>
          <p:nvPr/>
        </p:nvGrpSpPr>
        <p:grpSpPr bwMode="auto">
          <a:xfrm>
            <a:off x="1434622" y="945848"/>
            <a:ext cx="5945690" cy="4369920"/>
            <a:chOff x="152401" y="621792"/>
            <a:chExt cx="4648199" cy="3416808"/>
          </a:xfrm>
        </p:grpSpPr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152401" y="685800"/>
              <a:ext cx="4648199" cy="3352800"/>
              <a:chOff x="228600" y="871538"/>
              <a:chExt cx="5287963" cy="3776662"/>
            </a:xfrm>
          </p:grpSpPr>
          <p:pic>
            <p:nvPicPr>
              <p:cNvPr id="7" name="Picture 16" descr="PHENIX_201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871538"/>
                <a:ext cx="5287963" cy="3776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V="1">
                <a:off x="2895600" y="2209800"/>
                <a:ext cx="1524000" cy="68580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" name="AutoShape 8"/>
              <p:cNvSpPr>
                <a:spLocks noChangeArrowheads="1"/>
              </p:cNvSpPr>
              <p:nvPr/>
            </p:nvSpPr>
            <p:spPr bwMode="auto">
              <a:xfrm>
                <a:off x="4419600" y="1981200"/>
                <a:ext cx="381000" cy="304800"/>
              </a:xfrm>
              <a:prstGeom prst="irregularSeal2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17"/>
              <p:cNvSpPr>
                <a:spLocks noChangeShapeType="1"/>
              </p:cNvSpPr>
              <p:nvPr/>
            </p:nvSpPr>
            <p:spPr bwMode="auto">
              <a:xfrm flipH="1">
                <a:off x="838200" y="2895600"/>
                <a:ext cx="2057400" cy="76200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" name="Text Box 18"/>
              <p:cNvSpPr txBox="1">
                <a:spLocks noChangeArrowheads="1"/>
              </p:cNvSpPr>
              <p:nvPr/>
            </p:nvSpPr>
            <p:spPr bwMode="auto">
              <a:xfrm>
                <a:off x="3581400" y="1982938"/>
                <a:ext cx="382588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0000CC"/>
                    </a:solidFill>
                  </a:rPr>
                  <a:t>e</a:t>
                </a:r>
              </a:p>
            </p:txBody>
          </p:sp>
          <p:sp>
            <p:nvSpPr>
              <p:cNvPr id="12" name="Text Box 19"/>
              <p:cNvSpPr txBox="1">
                <a:spLocks noChangeArrowheads="1"/>
              </p:cNvSpPr>
              <p:nvPr/>
            </p:nvSpPr>
            <p:spPr bwMode="auto">
              <a:xfrm>
                <a:off x="1447800" y="2845434"/>
                <a:ext cx="369888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0000CC"/>
                    </a:solidFill>
                    <a:sym typeface="Symbol" pitchFamily="18" charset="2"/>
                  </a:rPr>
                  <a:t></a:t>
                </a:r>
                <a:endParaRPr lang="en-US" sz="2800" b="1">
                  <a:solidFill>
                    <a:srgbClr val="0000CC"/>
                  </a:solidFill>
                </a:endParaRPr>
              </a:p>
            </p:txBody>
          </p:sp>
        </p:grpSp>
        <p:pic>
          <p:nvPicPr>
            <p:cNvPr id="6" name="Picture 8" descr="phenix_logo_30_72dp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621792"/>
              <a:ext cx="762000" cy="245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44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Data Set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760640"/>
          </a:xfrm>
        </p:spPr>
        <p:txBody>
          <a:bodyPr/>
          <a:lstStyle/>
          <a:p>
            <a:r>
              <a:rPr kumimoji="1" lang="en-US" altLang="ja-JP" sz="2800" dirty="0" smtClean="0"/>
              <a:t>First data in 2009</a:t>
            </a:r>
            <a:r>
              <a:rPr kumimoji="1" lang="en-US" altLang="ja-JP" dirty="0" smtClean="0"/>
              <a:t> </a:t>
            </a:r>
          </a:p>
          <a:p>
            <a:r>
              <a:rPr lang="en-US" altLang="ja-JP" sz="2800" dirty="0" smtClean="0"/>
              <a:t>Improvements in both luminosity and polarization</a:t>
            </a:r>
          </a:p>
          <a:p>
            <a:endParaRPr kumimoji="1" lang="en-US" altLang="ja-JP" sz="2800" dirty="0"/>
          </a:p>
          <a:p>
            <a:endParaRPr lang="en-US" altLang="ja-JP" sz="2800" dirty="0" smtClean="0"/>
          </a:p>
          <a:p>
            <a:endParaRPr kumimoji="1" lang="en-US" altLang="ja-JP" sz="2800" dirty="0"/>
          </a:p>
          <a:p>
            <a:endParaRPr lang="en-US" altLang="ja-JP" sz="2800" dirty="0" smtClean="0"/>
          </a:p>
          <a:p>
            <a:pPr marL="0" indent="0">
              <a:buNone/>
            </a:pPr>
            <a:endParaRPr lang="en-US" altLang="ja-JP" sz="2800" dirty="0" smtClean="0"/>
          </a:p>
          <a:p>
            <a:r>
              <a:rPr lang="en-US" altLang="ja-JP" sz="2800" dirty="0"/>
              <a:t>Expected signal: </a:t>
            </a:r>
            <a:r>
              <a:rPr lang="en-US" altLang="ja-JP" sz="2800" dirty="0" err="1"/>
              <a:t>Jacobian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peak in </a:t>
            </a:r>
            <a:r>
              <a:rPr lang="en-US" altLang="ja-JP" sz="2800" dirty="0" err="1" smtClean="0"/>
              <a:t>p</a:t>
            </a:r>
            <a:r>
              <a:rPr lang="en-US" altLang="ja-JP" sz="2800" baseline="-25000" dirty="0" err="1" smtClean="0"/>
              <a:t>T</a:t>
            </a:r>
            <a:r>
              <a:rPr lang="en-US" altLang="ja-JP" sz="2800" dirty="0" smtClean="0"/>
              <a:t> spectrum</a:t>
            </a:r>
            <a:endParaRPr lang="en-US" altLang="ja-JP" sz="2800" dirty="0" smtClean="0"/>
          </a:p>
          <a:p>
            <a:r>
              <a:rPr lang="en-US" altLang="ja-JP" sz="2800" dirty="0" smtClean="0"/>
              <a:t>Backgrounds</a:t>
            </a:r>
          </a:p>
          <a:p>
            <a:pPr lvl="1"/>
            <a:r>
              <a:rPr lang="en-US" altLang="ja-JP" sz="2400" dirty="0" smtClean="0"/>
              <a:t>Photon conversions, cosmic rays, hadrons, ...</a:t>
            </a:r>
            <a:endParaRPr lang="en-US" altLang="ja-JP" sz="2400" dirty="0"/>
          </a:p>
          <a:p>
            <a:endParaRPr kumimoji="1" lang="ja-JP" altLang="en-US" sz="2800" dirty="0"/>
          </a:p>
        </p:txBody>
      </p:sp>
      <p:graphicFrame>
        <p:nvGraphicFramePr>
          <p:cNvPr id="4" name="Group 13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827624"/>
              </p:ext>
            </p:extLst>
          </p:nvPr>
        </p:nvGraphicFramePr>
        <p:xfrm>
          <a:off x="611560" y="2276872"/>
          <a:ext cx="7560840" cy="2304256"/>
        </p:xfrm>
        <a:graphic>
          <a:graphicData uri="http://schemas.openxmlformats.org/drawingml/2006/table">
            <a:tbl>
              <a:tblPr/>
              <a:tblGrid>
                <a:gridCol w="1134125"/>
                <a:gridCol w="1538240"/>
                <a:gridCol w="1612110"/>
                <a:gridCol w="1512168"/>
                <a:gridCol w="1764197"/>
              </a:tblGrid>
              <a:tr h="576064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saka"/>
                          <a:cs typeface="Arial" pitchFamily="34" charset="0"/>
                        </a:rPr>
                        <a:t>Year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Symbol" pitchFamily="18" charset="2"/>
                        </a:rPr>
                        <a:t>s (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saka"/>
                          <a:cs typeface="Osaka"/>
                        </a:rPr>
                        <a:t>GeV)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saka"/>
                          <a:cs typeface="Arial" pitchFamily="34" charset="0"/>
                        </a:rPr>
                        <a:t>∫Ldt (pb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saka"/>
                          <a:cs typeface="Arial" pitchFamily="34" charset="0"/>
                        </a:rPr>
                        <a:t>-1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saka"/>
                          <a:cs typeface="Arial" pitchFamily="34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saka"/>
                          <a:cs typeface="Osaka"/>
                        </a:rPr>
                        <a:t>Pol. (%)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 (pb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Osaka"/>
                        <a:cs typeface="Osaka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saka"/>
                          <a:cs typeface="Osaka"/>
                        </a:rPr>
                        <a:t>2009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saka"/>
                          <a:cs typeface="Osaka"/>
                        </a:rPr>
                        <a:t>500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saka"/>
                          <a:cs typeface="Osaka"/>
                        </a:rPr>
                        <a:t>8.6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saka"/>
                          <a:cs typeface="Osaka"/>
                        </a:rPr>
                        <a:t>39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saka"/>
                          <a:cs typeface="Osaka"/>
                        </a:rPr>
                        <a:t>1.3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saka"/>
                          <a:cs typeface="Osaka"/>
                        </a:rPr>
                        <a:t>2011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saka"/>
                          <a:cs typeface="Osaka"/>
                        </a:rPr>
                        <a:t>500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saka"/>
                          <a:cs typeface="Osaka"/>
                        </a:rPr>
                        <a:t>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saka"/>
                          <a:cs typeface="Osaka"/>
                        </a:rPr>
                        <a:t>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Osaka"/>
                          <a:cs typeface="Osaka"/>
                        </a:rPr>
                        <a:t>3.7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Osaka"/>
                          <a:cs typeface="Osaka"/>
                        </a:rPr>
                        <a:t>2012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Osaka"/>
                          <a:cs typeface="Osaka"/>
                        </a:rPr>
                        <a:t>510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Osaka"/>
                          <a:cs typeface="Osaka"/>
                        </a:rPr>
                        <a:t>~30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Osaka"/>
                          <a:cs typeface="Osaka"/>
                        </a:rPr>
                        <a:t>~52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Osaka"/>
                          <a:cs typeface="Osaka"/>
                        </a:rPr>
                        <a:t>~8.1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Result from Run 9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40152" y="1600200"/>
            <a:ext cx="3096344" cy="4525963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BG estimated in</a:t>
            </a:r>
            <a:br>
              <a:rPr kumimoji="1" lang="en-US" altLang="ja-JP" sz="2800" dirty="0" smtClean="0"/>
            </a:br>
            <a:r>
              <a:rPr kumimoji="1" lang="en-US" altLang="ja-JP" sz="2800" dirty="0" err="1" smtClean="0"/>
              <a:t>p</a:t>
            </a:r>
            <a:r>
              <a:rPr kumimoji="1" lang="en-US" altLang="ja-JP" sz="2800" baseline="-25000" dirty="0" err="1" smtClean="0"/>
              <a:t>T</a:t>
            </a:r>
            <a:r>
              <a:rPr kumimoji="1" lang="en-US" altLang="ja-JP" sz="2800" baseline="-25000" dirty="0" smtClean="0"/>
              <a:t> </a:t>
            </a:r>
            <a:r>
              <a:rPr kumimoji="1" lang="en-US" altLang="ja-JP" sz="2800" dirty="0" smtClean="0"/>
              <a:t>&lt; 20 GeV</a:t>
            </a:r>
          </a:p>
          <a:p>
            <a:r>
              <a:rPr kumimoji="1" lang="en-US" altLang="ja-JP" sz="2800" dirty="0" smtClean="0"/>
              <a:t>Clear </a:t>
            </a:r>
            <a:r>
              <a:rPr kumimoji="1" lang="en-US" altLang="ja-JP" sz="2800" dirty="0" err="1" smtClean="0"/>
              <a:t>Jacobian</a:t>
            </a:r>
            <a:r>
              <a:rPr kumimoji="1" lang="en-US" altLang="ja-JP" sz="2800" dirty="0" smtClean="0"/>
              <a:t> peak for </a:t>
            </a:r>
            <a:r>
              <a:rPr kumimoji="1" lang="en-US" altLang="ja-JP" sz="2800" dirty="0" err="1" smtClean="0"/>
              <a:t>W</a:t>
            </a:r>
            <a:r>
              <a:rPr kumimoji="1" lang="en-US" altLang="ja-JP" sz="2800" dirty="0" err="1" smtClean="0">
                <a:sym typeface="Wingdings" pitchFamily="2" charset="2"/>
              </a:rPr>
              <a:t>e</a:t>
            </a:r>
            <a:r>
              <a:rPr lang="en-US" altLang="ja-JP" sz="2800" dirty="0">
                <a:sym typeface="Wingdings" pitchFamily="2" charset="2"/>
              </a:rPr>
              <a:t/>
            </a:r>
            <a:br>
              <a:rPr lang="en-US" altLang="ja-JP" sz="2800" dirty="0">
                <a:sym typeface="Wingdings" pitchFamily="2" charset="2"/>
              </a:rPr>
            </a:br>
            <a:r>
              <a:rPr lang="en-US" altLang="ja-JP" sz="2800" dirty="0" smtClean="0">
                <a:sym typeface="Wingdings" pitchFamily="2" charset="2"/>
              </a:rPr>
              <a:t>with good S/N</a:t>
            </a:r>
          </a:p>
          <a:p>
            <a:r>
              <a:rPr kumimoji="1" lang="en-US" altLang="ja-JP" sz="2800" dirty="0" smtClean="0">
                <a:sym typeface="Wingdings" pitchFamily="2" charset="2"/>
              </a:rPr>
              <a:t>Fewer counts in</a:t>
            </a:r>
            <a:br>
              <a:rPr kumimoji="1" lang="en-US" altLang="ja-JP" sz="2800" dirty="0" smtClean="0">
                <a:sym typeface="Wingdings" pitchFamily="2" charset="2"/>
              </a:rPr>
            </a:br>
            <a:r>
              <a:rPr kumimoji="1" lang="en-US" altLang="ja-JP" sz="2800" dirty="0" smtClean="0">
                <a:sym typeface="Wingdings" pitchFamily="2" charset="2"/>
              </a:rPr>
              <a:t>e</a:t>
            </a:r>
            <a:r>
              <a:rPr kumimoji="1" lang="en-US" altLang="ja-JP" sz="2800" baseline="30000" dirty="0" smtClean="0">
                <a:sym typeface="Wingdings" pitchFamily="2" charset="2"/>
              </a:rPr>
              <a:t>-</a:t>
            </a:r>
            <a:r>
              <a:rPr kumimoji="1" lang="en-US" altLang="ja-JP" sz="2800" dirty="0" smtClean="0">
                <a:sym typeface="Wingdings" pitchFamily="2" charset="2"/>
              </a:rPr>
              <a:t> channel as expected</a:t>
            </a:r>
          </a:p>
          <a:p>
            <a:pPr marL="0" indent="0">
              <a:buNone/>
            </a:pPr>
            <a:endParaRPr lang="en-US" altLang="ja-JP" sz="2800" dirty="0" smtClean="0">
              <a:sym typeface="Wingdings" pitchFamily="2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512"/>
            <a:ext cx="5689600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827584" y="6319511"/>
            <a:ext cx="3811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Phys. Rev. </a:t>
            </a:r>
            <a:r>
              <a:rPr lang="en-US" altLang="ja-JP" sz="2000" dirty="0" err="1"/>
              <a:t>Lett</a:t>
            </a:r>
            <a:r>
              <a:rPr lang="en-US" altLang="ja-JP" sz="2000" dirty="0"/>
              <a:t>. 106, 062001 (2011)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767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Run9 cross section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ja-JP" sz="2800" dirty="0" smtClean="0"/>
              <a:t>Good match with theory</a:t>
            </a:r>
            <a:endParaRPr kumimoji="1" lang="ja-JP" alt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02608"/>
            <a:ext cx="6192688" cy="536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7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</TotalTime>
  <Words>603</Words>
  <Application>Microsoft Office PowerPoint</Application>
  <PresentationFormat>画面に合わせる (4:3)</PresentationFormat>
  <Paragraphs>201</Paragraphs>
  <Slides>29</Slides>
  <Notes>6</Notes>
  <HiddenSlides>1</HiddenSlides>
  <MMClips>0</MMClips>
  <ScaleCrop>false</ScaleCrop>
  <HeadingPairs>
    <vt:vector size="6" baseType="variant"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29</vt:i4>
      </vt:variant>
    </vt:vector>
  </HeadingPairs>
  <TitlesOfParts>
    <vt:vector size="33" baseType="lpstr">
      <vt:lpstr>Office テーマ</vt:lpstr>
      <vt:lpstr>ホワイト</vt:lpstr>
      <vt:lpstr>数式</vt:lpstr>
      <vt:lpstr>Image</vt:lpstr>
      <vt:lpstr>PowerPoint プレゼンテーション</vt:lpstr>
      <vt:lpstr>Motivation</vt:lpstr>
      <vt:lpstr>PowerPoint プレゼンテーション</vt:lpstr>
      <vt:lpstr>PowerPoint プレゼンテーション</vt:lpstr>
      <vt:lpstr>Expected asymmetry from theory</vt:lpstr>
      <vt:lpstr>W  e in Central Arm</vt:lpstr>
      <vt:lpstr>Data Set</vt:lpstr>
      <vt:lpstr>Result from Run 9</vt:lpstr>
      <vt:lpstr>Run9 cross section</vt:lpstr>
      <vt:lpstr>Run 11 data</vt:lpstr>
      <vt:lpstr>Run 11 data</vt:lpstr>
      <vt:lpstr>W asymmetry</vt:lpstr>
      <vt:lpstr>W  m in Forward Arm</vt:lpstr>
      <vt:lpstr>Original Muon System (before 2008)</vt:lpstr>
      <vt:lpstr>Muon Trigger Upgrade</vt:lpstr>
      <vt:lpstr>Momentum Dependent Trigger</vt:lpstr>
      <vt:lpstr>New electronics</vt:lpstr>
      <vt:lpstr>New electronics</vt:lpstr>
      <vt:lpstr>SNU students working...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S/N estimation</vt:lpstr>
      <vt:lpstr>ALW Results</vt:lpstr>
      <vt:lpstr>STAR result</vt:lpstr>
      <vt:lpstr>Projection for Run13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tanida</dc:creator>
  <cp:lastModifiedBy>tanida</cp:lastModifiedBy>
  <cp:revision>104</cp:revision>
  <dcterms:created xsi:type="dcterms:W3CDTF">2011-10-19T01:36:25Z</dcterms:created>
  <dcterms:modified xsi:type="dcterms:W3CDTF">2012-11-27T05:35:18Z</dcterms:modified>
</cp:coreProperties>
</file>