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9" r:id="rId3"/>
    <p:sldId id="291" r:id="rId4"/>
    <p:sldId id="290" r:id="rId5"/>
    <p:sldId id="292" r:id="rId6"/>
    <p:sldId id="264" r:id="rId7"/>
    <p:sldId id="257" r:id="rId8"/>
    <p:sldId id="288" r:id="rId9"/>
    <p:sldId id="262" r:id="rId10"/>
    <p:sldId id="258" r:id="rId11"/>
    <p:sldId id="259" r:id="rId12"/>
    <p:sldId id="260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CD1B-F568-4B45-804B-DE1F6D276FD6}" type="datetimeFigureOut">
              <a:rPr kumimoji="1" lang="ja-JP" altLang="en-US" smtClean="0"/>
              <a:t>2012/12/7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17F3-26F8-4971-BFA7-27FE48D88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43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8874-B200-414C-9AC4-8BA462037F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22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chip</a:t>
            </a:r>
            <a:r>
              <a:rPr kumimoji="1" lang="ja-JP" altLang="en-US" dirty="0" smtClean="0"/>
              <a:t>　単位で見れば。 ランの終わりの方で死んだらどうする。もったいなくね？</a:t>
            </a:r>
            <a:endParaRPr kumimoji="1" lang="en-US" altLang="ja-JP" dirty="0" smtClean="0"/>
          </a:p>
          <a:p>
            <a:r>
              <a:rPr kumimoji="1" lang="en-US" altLang="ja-JP" dirty="0" smtClean="0"/>
              <a:t>John </a:t>
            </a:r>
            <a:r>
              <a:rPr kumimoji="1" lang="en-US" altLang="ja-JP" dirty="0" err="1" smtClean="0"/>
              <a:t>Koster</a:t>
            </a:r>
            <a:r>
              <a:rPr kumimoji="1" lang="en-US" altLang="ja-JP" baseline="0" dirty="0" err="1" smtClean="0"/>
              <a:t>’s</a:t>
            </a:r>
            <a:r>
              <a:rPr kumimoji="1" lang="en-US" altLang="ja-JP" baseline="0" dirty="0" smtClean="0"/>
              <a:t> study </a:t>
            </a:r>
            <a:r>
              <a:rPr kumimoji="1" lang="ja-JP" altLang="en-US" baseline="0" dirty="0" smtClean="0"/>
              <a:t>とクロスチェックしてみれば？とクリス。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18874-B200-414C-9AC4-8BA462037F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92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enix.bnl.gov/WWW/offline/wikioff/index.php/Coordinate_offset_calibration" TargetMode="External"/><Relationship Id="rId2" Type="http://schemas.openxmlformats.org/officeDocument/2006/relationships/hyperlink" Target="https://www.phenix.bnl.gov/WWW/offline/wikioff/index.php/SVX_Geome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enix.bnl.gov/WWW/offline/wikioff/index.php/Beam_center_calibra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stability 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Hidemitsu Asano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8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pixel </a:t>
            </a:r>
            <a:r>
              <a:rPr kumimoji="1" lang="en-US" altLang="ja-JP" dirty="0" err="1" smtClean="0"/>
              <a:t>badpacket</a:t>
            </a:r>
            <a:r>
              <a:rPr kumimoji="1" lang="en-US" altLang="ja-JP" dirty="0" smtClean="0"/>
              <a:t> fraction for each run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59512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i</a:t>
            </a:r>
            <a:r>
              <a:rPr kumimoji="1" lang="en-US" altLang="ja-JP" dirty="0" err="1" smtClean="0"/>
              <a:t>run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52400" y="22918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module ID</a:t>
            </a:r>
            <a:endParaRPr kumimoji="1" lang="ja-JP" altLang="en-US" dirty="0"/>
          </a:p>
        </p:txBody>
      </p:sp>
      <p:pic>
        <p:nvPicPr>
          <p:cNvPr id="1025" name="Picture 1" descr="C:\Users\asano\AppData\Local\Temp\enhtmlclip\ScreenClip(9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6" y="1371600"/>
            <a:ext cx="66484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2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152400" y="22918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module ID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86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irun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badpacket</a:t>
            </a:r>
            <a:r>
              <a:rPr kumimoji="1" lang="en-US" altLang="ja-JP" dirty="0" smtClean="0"/>
              <a:t> fraction for each run</a:t>
            </a:r>
            <a:endParaRPr kumimoji="1" lang="ja-JP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2049" name="Picture 1" descr="C:\Users\asano\AppData\Local\Temp\enhtmlclip\ScreenClip(9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4575"/>
            <a:ext cx="66103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7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pixel bad packet fraction (after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repair)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549002" cy="4525963"/>
          </a:xfrm>
        </p:spPr>
      </p:pic>
      <p:sp>
        <p:nvSpPr>
          <p:cNvPr id="5" name="TextBox 4"/>
          <p:cNvSpPr txBox="1"/>
          <p:nvPr/>
        </p:nvSpPr>
        <p:spPr>
          <a:xfrm>
            <a:off x="5867400" y="57908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pixel module ID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707767" y="3418883"/>
            <a:ext cx="29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 of bad packet /event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07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560745" cy="4525963"/>
          </a:xfrm>
        </p:spPr>
      </p:pic>
      <p:sp>
        <p:nvSpPr>
          <p:cNvPr id="5" name="TextBox 4"/>
          <p:cNvSpPr txBox="1"/>
          <p:nvPr/>
        </p:nvSpPr>
        <p:spPr>
          <a:xfrm rot="5400000">
            <a:off x="-282833" y="3527167"/>
            <a:ext cx="29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 of bad packet /event 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2674" y="579083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module ID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err="1" smtClean="0"/>
              <a:t>stripixel</a:t>
            </a:r>
            <a:r>
              <a:rPr kumimoji="1" lang="en-US" altLang="ja-JP" sz="3200" dirty="0" smtClean="0"/>
              <a:t> bad packet fraction (after 4</a:t>
            </a:r>
            <a:r>
              <a:rPr kumimoji="1" lang="en-US" altLang="ja-JP" sz="3200" baseline="30000" dirty="0" smtClean="0"/>
              <a:t>th</a:t>
            </a:r>
            <a:r>
              <a:rPr kumimoji="1" lang="en-US" altLang="ja-JP" sz="3200" dirty="0" smtClean="0"/>
              <a:t> repair)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245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VTX stability study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kumimoji="1" lang="en-US" altLang="ja-JP" sz="2400" dirty="0" smtClean="0"/>
              <a:t>by using QA histograms 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(They were produced during run11 </a:t>
            </a:r>
            <a:r>
              <a:rPr kumimoji="1" lang="en-US" altLang="ja-JP" sz="2400" dirty="0" err="1" smtClean="0"/>
              <a:t>AuAu</a:t>
            </a:r>
            <a:r>
              <a:rPr kumimoji="1" lang="en-US" altLang="ja-JP" sz="2400" dirty="0" smtClean="0"/>
              <a:t> 200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 production)</a:t>
            </a:r>
            <a:endParaRPr kumimoji="1" lang="en-US" altLang="ja-JP" sz="2400" dirty="0"/>
          </a:p>
          <a:p>
            <a:pPr>
              <a:buFontTx/>
              <a:buChar char="-"/>
            </a:pPr>
            <a:r>
              <a:rPr kumimoji="1" lang="en-US" altLang="ja-JP" sz="2400" dirty="0" smtClean="0"/>
              <a:t>calculated 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# of cluster/events sensor by sensor for each file segment </a:t>
            </a:r>
          </a:p>
          <a:p>
            <a:pPr>
              <a:buFontTx/>
              <a:buChar char="-"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(update)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tuned threshold to determine the unstable sensor and scanned all data and  puts “unstable flag” on unstable sensors run by run.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403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4773"/>
            <a:ext cx="5867400" cy="3677654"/>
          </a:xfrm>
        </p:spPr>
      </p:pic>
      <p:sp>
        <p:nvSpPr>
          <p:cNvPr id="6" name="TextBox 5"/>
          <p:cNvSpPr txBox="1"/>
          <p:nvPr/>
        </p:nvSpPr>
        <p:spPr>
          <a:xfrm>
            <a:off x="457200" y="449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pixel hit rate = (# of clusters) / (# of </a:t>
            </a:r>
            <a:r>
              <a:rPr kumimoji="1" lang="en-US" altLang="ja-JP" dirty="0" err="1" smtClean="0"/>
              <a:t>bbc</a:t>
            </a:r>
            <a:r>
              <a:rPr kumimoji="1" lang="en-US" altLang="ja-JP" dirty="0" smtClean="0"/>
              <a:t> events  within +- 10cm )</a:t>
            </a:r>
          </a:p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hit rate = (# of clusters) / (# of </a:t>
            </a:r>
            <a:r>
              <a:rPr kumimoji="1" lang="en-US" altLang="ja-JP" dirty="0" err="1" smtClean="0"/>
              <a:t>bbc</a:t>
            </a:r>
            <a:r>
              <a:rPr kumimoji="1" lang="en-US" altLang="ja-JP" dirty="0" smtClean="0"/>
              <a:t> events  within +-15cm )  </a:t>
            </a:r>
            <a:endParaRPr kumimoji="1" lang="ja-JP" alt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0" y="256476"/>
            <a:ext cx="4724400" cy="240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303421" y="474881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0</a:t>
            </a:r>
            <a:endParaRPr kumimoji="1" lang="ja-JP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07432" y="1219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2</a:t>
            </a:r>
            <a:endParaRPr kumimoji="1" lang="ja-JP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9495" y="1752600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126" y="1371600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647878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1028878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7326" y="844213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1</a:t>
            </a:r>
            <a:endParaRPr kumimoji="1" lang="ja-JP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524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3</a:t>
            </a:r>
            <a:endParaRPr kumimoji="1" lang="ja-JP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39389" y="2133600"/>
            <a:ext cx="8783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07432" y="1948934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4</a:t>
            </a:r>
            <a:endParaRPr kumimoji="1" lang="ja-JP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07432" y="231826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37" name="Straight Connector 36"/>
          <p:cNvCxnSpPr>
            <a:endCxn id="35" idx="1"/>
          </p:cNvCxnSpPr>
          <p:nvPr/>
        </p:nvCxnSpPr>
        <p:spPr>
          <a:xfrm flipV="1">
            <a:off x="339389" y="2502932"/>
            <a:ext cx="968043" cy="364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3000" y="25647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 B0L0       run347128 </a:t>
            </a:r>
            <a:endParaRPr kumimoji="1" lang="ja-JP" alt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257800" y="3124200"/>
            <a:ext cx="5715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29300" y="41148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unstable 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6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pixel unstable sensor </a:t>
            </a:r>
            <a:endParaRPr kumimoji="1" lang="ja-JP" altLang="en-US" dirty="0"/>
          </a:p>
        </p:txBody>
      </p:sp>
      <p:pic>
        <p:nvPicPr>
          <p:cNvPr id="3073" name="Picture 1" descr="C:\Users\asano\AppData\Local\Temp\enhtmlclip\ScreenClip(1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7940"/>
            <a:ext cx="6934200" cy="4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58351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isensor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0851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unstable /run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#of runs : 326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70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unstable sensor </a:t>
            </a:r>
            <a:endParaRPr kumimoji="1" lang="ja-JP" altLang="en-US" dirty="0"/>
          </a:p>
        </p:txBody>
      </p:sp>
      <p:pic>
        <p:nvPicPr>
          <p:cNvPr id="4097" name="Picture 1" descr="C:\Users\asano\AppData\Local\Temp\enhtmlclip\ScreenClip(12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66865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5715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isensor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unstable /run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658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&amp; outlook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kumimoji="1" lang="en-US" altLang="ja-JP" dirty="0" smtClean="0"/>
              <a:t>scanned QA data for after 4</a:t>
            </a:r>
            <a:r>
              <a:rPr kumimoji="1" lang="en-US" altLang="ja-JP" baseline="30000" dirty="0" smtClean="0"/>
              <a:t>th </a:t>
            </a:r>
            <a:r>
              <a:rPr kumimoji="1" lang="en-US" altLang="ja-JP" dirty="0" smtClean="0"/>
              <a:t>repair and put “unstable flag” sensor by sensor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The result is written in text file, not database yet.</a:t>
            </a:r>
          </a:p>
          <a:p>
            <a:pPr>
              <a:buFontTx/>
              <a:buChar char="-"/>
            </a:pPr>
            <a:r>
              <a:rPr kumimoji="1" lang="en-US" altLang="ja-JP" dirty="0" smtClean="0"/>
              <a:t>will check RP(VTX) is stable or not again for some run.</a:t>
            </a:r>
          </a:p>
          <a:p>
            <a:r>
              <a:rPr kumimoji="1" lang="en-US" altLang="ja-JP" dirty="0" smtClean="0"/>
              <a:t>plan 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kumimoji="1" lang="en-US" altLang="ja-JP" dirty="0"/>
              <a:t>New database table for “unstable flag” . </a:t>
            </a:r>
          </a:p>
          <a:p>
            <a:pPr marL="0" indent="0">
              <a:buNone/>
            </a:pPr>
            <a:r>
              <a:rPr kumimoji="1" lang="en-US" altLang="ja-JP" dirty="0" smtClean="0"/>
              <a:t>hot </a:t>
            </a:r>
            <a:r>
              <a:rPr kumimoji="1" lang="en-US" altLang="ja-JP" dirty="0"/>
              <a:t>dead map database is not changed by this </a:t>
            </a:r>
            <a:r>
              <a:rPr kumimoji="1" lang="en-US" altLang="ja-JP" dirty="0" smtClean="0"/>
              <a:t>study</a:t>
            </a:r>
            <a:endParaRPr kumimoji="1" lang="en-US" altLang="ja-JP" dirty="0"/>
          </a:p>
          <a:p>
            <a:pPr>
              <a:buFontTx/>
              <a:buChar char="-"/>
            </a:pPr>
            <a:r>
              <a:rPr kumimoji="1" lang="en-US" altLang="ja-JP" dirty="0"/>
              <a:t>These unstable flag will be used for RP(VTX</a:t>
            </a:r>
            <a:r>
              <a:rPr kumimoji="1" lang="en-US" altLang="ja-JP" dirty="0" smtClean="0"/>
              <a:t>).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2357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77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pixel unstable point 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2296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7010400" y="58354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seg</a:t>
            </a:r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29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original QA outputs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-pixel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025" name="Picture 1" descr="C:\Users\asano\AppData\Local\Temp\enhtmlclip\ScreenClip(1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191000" cy="257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ano\AppData\Local\Temp\enhtmlclip\ScreenClip(1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12981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ano\AppData\Local\Temp\enhtmlclip\ScreenClip(11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45999"/>
            <a:ext cx="3075185" cy="21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550" y="63839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z-vertex cut for those histograms.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5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9000" y="-3810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B0 west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asano\AppData\Local\Temp\enhtmlclip\ScreenClip(7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685800"/>
            <a:ext cx="9086636" cy="58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4967" y="152400"/>
            <a:ext cx="13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347128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87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6600" y="-152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B0 east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9" name="Picture 1" descr="C:\Users\asano\AppData\Local\Temp\enhtmlclip\ScreenClip(7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9" y="685800"/>
            <a:ext cx="900694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0400" y="-3048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B1 west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3" name="Picture 1" descr="C:\Users\asano\AppData\Local\Temp\enhtmlclip\ScreenClip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260510" cy="61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09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B1 east </a:t>
            </a:r>
            <a:endParaRPr kumimoji="1" lang="ja-JP" altLang="en-US" sz="3200" dirty="0"/>
          </a:p>
        </p:txBody>
      </p:sp>
      <p:pic>
        <p:nvPicPr>
          <p:cNvPr id="4097" name="Picture 1" descr="C:\Users\asano\AppData\Local\Temp\enhtmlclip\ScreenClip(7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84095" cy="61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9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B2 west </a:t>
            </a:r>
            <a:endParaRPr kumimoji="1" lang="ja-JP" altLang="en-US" sz="3200" dirty="0"/>
          </a:p>
        </p:txBody>
      </p:sp>
      <p:pic>
        <p:nvPicPr>
          <p:cNvPr id="5121" name="Picture 1" descr="C:\Users\asano\AppData\Local\Temp\enhtmlclip\ScreenClip(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8" y="647700"/>
            <a:ext cx="9071224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6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5" name="Picture 1" descr="C:\Users\asano\AppData\Local\Temp\enhtmlclip\ScreenClip(7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78998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B2 east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3542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-3124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B3 west  </a:t>
            </a:r>
            <a:endParaRPr kumimoji="1" lang="ja-JP" altLang="en-US" sz="3200" dirty="0"/>
          </a:p>
        </p:txBody>
      </p:sp>
      <p:pic>
        <p:nvPicPr>
          <p:cNvPr id="7169" name="Picture 1" descr="C:\Users\asano\AppData\Local\Temp\enhtmlclip\ScreenClip(8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2" y="720246"/>
            <a:ext cx="8989018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6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3" name="Picture 1" descr="C:\Users\asano\AppData\Local\Temp\enhtmlclip\ScreenClip(8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" y="656573"/>
            <a:ext cx="8903350" cy="59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B3 east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2421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unstable flag for each sensor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1. 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use segment # 0000 – # 0004 and calculate average hit rate sensor by sensor. (=</a:t>
            </a:r>
            <a:r>
              <a:rPr kumimoji="1" lang="en-US" altLang="ja-JP" dirty="0" err="1" smtClean="0"/>
              <a:t>firsthitrate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2.  scan hit rate for all segment (sensor by sensor)</a:t>
            </a:r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if ( hit rate &lt; 0.90*</a:t>
            </a:r>
            <a:r>
              <a:rPr kumimoji="1" lang="en-US" altLang="ja-JP" sz="2400" dirty="0" err="1" smtClean="0"/>
              <a:t>firsthitrate</a:t>
            </a:r>
            <a:r>
              <a:rPr kumimoji="1" lang="en-US" altLang="ja-JP" sz="2400" dirty="0" smtClean="0"/>
              <a:t> || 1.10*</a:t>
            </a:r>
            <a:r>
              <a:rPr kumimoji="1" lang="en-US" altLang="ja-JP" sz="2400" dirty="0" err="1" smtClean="0"/>
              <a:t>firsthitrate</a:t>
            </a:r>
            <a:r>
              <a:rPr kumimoji="1" lang="en-US" altLang="ja-JP" sz="2400" dirty="0" smtClean="0"/>
              <a:t> &lt; hit rate )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badsegment</a:t>
            </a:r>
            <a:r>
              <a:rPr kumimoji="1" lang="en-US" altLang="ja-JP" sz="2400" dirty="0" smtClean="0"/>
              <a:t>++;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….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  if(</a:t>
            </a:r>
            <a:r>
              <a:rPr kumimoji="1" lang="en-US" altLang="ja-JP" sz="2400" dirty="0" err="1" smtClean="0"/>
              <a:t>badsegment</a:t>
            </a:r>
            <a:r>
              <a:rPr kumimoji="1" lang="en-US" altLang="ja-JP" sz="2400" dirty="0" smtClean="0"/>
              <a:t>&gt;2)  the sensor is marked as “unstable” </a:t>
            </a:r>
            <a:endParaRPr kumimoji="1" lang="ja-JP" alt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5791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1524"/>
            <a:ext cx="8229600" cy="4303314"/>
          </a:xfrm>
        </p:spPr>
      </p:pic>
      <p:sp>
        <p:nvSpPr>
          <p:cNvPr id="5" name="TextBox 4"/>
          <p:cNvSpPr txBox="1"/>
          <p:nvPr/>
        </p:nvSpPr>
        <p:spPr>
          <a:xfrm>
            <a:off x="7315200" y="6107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seg</a:t>
            </a:r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418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9217" name="Picture 1" descr="C:\Users\asano\AppData\Local\Temp\enhtmlclip\ScreenClip(9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8" y="838200"/>
            <a:ext cx="4337137" cy="44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sano\AppData\Local\Temp\enhtmlclip\ScreenClip(9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" y="950967"/>
            <a:ext cx="4221842" cy="43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334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334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7" name="Oval 6"/>
          <p:cNvSpPr/>
          <p:nvPr/>
        </p:nvSpPr>
        <p:spPr>
          <a:xfrm>
            <a:off x="5410200" y="41148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63052" y="348734"/>
            <a:ext cx="13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347128 </a:t>
            </a:r>
            <a:endParaRPr kumimoji="1" lang="ja-JP" altLang="en-US" dirty="0"/>
          </a:p>
        </p:txBody>
      </p:sp>
      <p:sp>
        <p:nvSpPr>
          <p:cNvPr id="12" name="Oval 11"/>
          <p:cNvSpPr/>
          <p:nvPr/>
        </p:nvSpPr>
        <p:spPr>
          <a:xfrm>
            <a:off x="6944226" y="2209800"/>
            <a:ext cx="75197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>
            <a:off x="457200" y="3048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304800"/>
            <a:ext cx="377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marked  as unstable sensor 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43900" y="52980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35803" y="2057400"/>
            <a:ext cx="461665" cy="723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phi</a:t>
            </a:r>
            <a:endParaRPr kumimoji="1" lang="ja-JP" altLang="en-US" dirty="0"/>
          </a:p>
        </p:txBody>
      </p:sp>
      <p:sp>
        <p:nvSpPr>
          <p:cNvPr id="15" name="Oval 14"/>
          <p:cNvSpPr/>
          <p:nvPr/>
        </p:nvSpPr>
        <p:spPr>
          <a:xfrm>
            <a:off x="2057400" y="2362200"/>
            <a:ext cx="75197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Oval 16"/>
          <p:cNvSpPr/>
          <p:nvPr/>
        </p:nvSpPr>
        <p:spPr>
          <a:xfrm>
            <a:off x="533400" y="41148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87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1" name="Picture 1" descr="C:\Users\asano\AppData\Local\Temp\enhtmlclip\ScreenClip(8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4572001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1608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pic>
        <p:nvPicPr>
          <p:cNvPr id="10242" name="Picture 2" descr="C:\Users\asano\AppData\Local\Temp\enhtmlclip\ScreenClip(9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1371600"/>
            <a:ext cx="4572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9" name="Oval 8"/>
          <p:cNvSpPr/>
          <p:nvPr/>
        </p:nvSpPr>
        <p:spPr>
          <a:xfrm>
            <a:off x="5257800" y="4305300"/>
            <a:ext cx="17526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val 10"/>
          <p:cNvSpPr/>
          <p:nvPr/>
        </p:nvSpPr>
        <p:spPr>
          <a:xfrm>
            <a:off x="5257800" y="4152900"/>
            <a:ext cx="17526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91335" y="1905000"/>
            <a:ext cx="461665" cy="723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phi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39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329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5" name="Picture 1" descr="C:\Users\asano\AppData\Local\Temp\enhtmlclip\ScreenClip(8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4724400" cy="37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sano\AppData\Local\Temp\enhtmlclip\ScreenClip(9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2" y="1576254"/>
            <a:ext cx="4241593" cy="36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1608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312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13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2289" name="Picture 1" descr="C:\Users\asano\AppData\Local\Temp\enhtmlclip\ScreenClip(9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43" y="1905000"/>
            <a:ext cx="4925100" cy="37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sano\AppData\Local\Temp\enhtmlclip\ScreenClip(8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441246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5301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8" name="Oval 7"/>
          <p:cNvSpPr/>
          <p:nvPr/>
        </p:nvSpPr>
        <p:spPr>
          <a:xfrm>
            <a:off x="4412466" y="4800600"/>
            <a:ext cx="4198134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52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5" name="Picture 1" descr="C:\Users\asano\AppData\Local\Temp\enhtmlclip\ScreenClip(1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55332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13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9" name="Picture 1" descr="C:\Users\asano\AppData\Local\Temp\enhtmlclip\ScreenClip(1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438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unstable point  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4" y="1371600"/>
            <a:ext cx="9185344" cy="4800600"/>
          </a:xfrm>
        </p:spPr>
      </p:pic>
      <p:sp>
        <p:nvSpPr>
          <p:cNvPr id="5" name="TextBox 4"/>
          <p:cNvSpPr txBox="1"/>
          <p:nvPr/>
        </p:nvSpPr>
        <p:spPr>
          <a:xfrm>
            <a:off x="7696200" y="6031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seg</a:t>
            </a:r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21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7886"/>
            <a:ext cx="8229600" cy="4290590"/>
          </a:xfrm>
        </p:spPr>
      </p:pic>
      <p:sp>
        <p:nvSpPr>
          <p:cNvPr id="5" name="TextBox 4"/>
          <p:cNvSpPr txBox="1"/>
          <p:nvPr/>
        </p:nvSpPr>
        <p:spPr>
          <a:xfrm>
            <a:off x="7391400" y="586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seg</a:t>
            </a:r>
            <a:r>
              <a:rPr kumimoji="1" lang="en-US" altLang="ja-JP" dirty="0"/>
              <a:t>#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88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Strawman</a:t>
            </a:r>
            <a:r>
              <a:rPr kumimoji="1" lang="en-US" altLang="ja-JP" dirty="0" smtClean="0"/>
              <a:t> plan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kumimoji="1" lang="en-US" altLang="ja-JP" sz="2000" dirty="0" smtClean="0"/>
              <a:t>by using QA histograms </a:t>
            </a:r>
          </a:p>
          <a:p>
            <a:pPr marL="0" indent="0">
              <a:buNone/>
            </a:pPr>
            <a:r>
              <a:rPr kumimoji="1" lang="en-US" altLang="ja-JP" sz="2000" dirty="0" smtClean="0"/>
              <a:t>(They were produced during run11 </a:t>
            </a:r>
            <a:r>
              <a:rPr kumimoji="1" lang="en-US" altLang="ja-JP" sz="2000" dirty="0" err="1" smtClean="0"/>
              <a:t>AuAu</a:t>
            </a:r>
            <a:r>
              <a:rPr kumimoji="1" lang="en-US" altLang="ja-JP" sz="2000" dirty="0" smtClean="0"/>
              <a:t> 200 </a:t>
            </a:r>
            <a:r>
              <a:rPr kumimoji="1" lang="en-US" altLang="ja-JP" sz="2000" dirty="0" err="1" smtClean="0"/>
              <a:t>GeV</a:t>
            </a:r>
            <a:r>
              <a:rPr kumimoji="1" lang="en-US" altLang="ja-JP" sz="2000" dirty="0" smtClean="0"/>
              <a:t> production)</a:t>
            </a:r>
            <a:endParaRPr kumimoji="1" lang="en-US" altLang="ja-JP" sz="2000" dirty="0"/>
          </a:p>
          <a:p>
            <a:pPr>
              <a:buFontTx/>
              <a:buChar char="-"/>
            </a:pPr>
            <a:r>
              <a:rPr kumimoji="1" lang="en-US" altLang="ja-JP" sz="2000" dirty="0" smtClean="0"/>
              <a:t>calculated 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# of cluster/events 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 smtClean="0"/>
              <a:t>     pixel: chip by chip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>     </a:t>
            </a:r>
            <a:r>
              <a:rPr kumimoji="1" lang="en-US" altLang="ja-JP" sz="2000" dirty="0" err="1" smtClean="0"/>
              <a:t>stripixel</a:t>
            </a:r>
            <a:r>
              <a:rPr kumimoji="1" lang="en-US" altLang="ja-JP" sz="2000" dirty="0" smtClean="0"/>
              <a:t> : ? </a:t>
            </a:r>
          </a:p>
          <a:p>
            <a:pPr>
              <a:buFontTx/>
              <a:buChar char="-"/>
            </a:pPr>
            <a:r>
              <a:rPr kumimoji="1" lang="en-US" altLang="ja-JP" sz="2000" dirty="0" smtClean="0"/>
              <a:t>flag for 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- drop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- increase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-</a:t>
            </a:r>
            <a:r>
              <a:rPr kumimoji="1" lang="ja-JP" altLang="en-US" sz="2000" dirty="0" smtClean="0"/>
              <a:t>その他の挙動</a:t>
            </a:r>
            <a:endParaRPr kumimoji="1" lang="en-US" altLang="ja-JP" sz="2000" dirty="0" smtClean="0"/>
          </a:p>
          <a:p>
            <a:pPr>
              <a:buFontTx/>
              <a:buChar char="-"/>
            </a:pPr>
            <a:r>
              <a:rPr kumimoji="1" lang="en-US" altLang="ja-JP" sz="2000" dirty="0" smtClean="0"/>
              <a:t>New </a:t>
            </a:r>
            <a:r>
              <a:rPr kumimoji="1" lang="en-US" altLang="ja-JP" sz="2000" dirty="0"/>
              <a:t>database table for “unstable flag” . </a:t>
            </a:r>
          </a:p>
          <a:p>
            <a:pPr marL="0" indent="0">
              <a:buNone/>
            </a:pPr>
            <a:r>
              <a:rPr kumimoji="1" lang="en-US" altLang="ja-JP" sz="2000" dirty="0"/>
              <a:t>hot dead map database is not changed by this study</a:t>
            </a:r>
          </a:p>
          <a:p>
            <a:pPr>
              <a:buFontTx/>
              <a:buChar char="-"/>
            </a:pPr>
            <a:r>
              <a:rPr kumimoji="1" lang="en-US" altLang="ja-JP" sz="2000" dirty="0"/>
              <a:t>These unstable flag will be used for 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RP(VTX) modules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cluster, tracking ...(?)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9068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documentation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svx</a:t>
            </a:r>
            <a:r>
              <a:rPr kumimoji="1" lang="en-US" altLang="ja-JP" dirty="0" smtClean="0"/>
              <a:t> geometry </a:t>
            </a:r>
          </a:p>
          <a:p>
            <a:pPr marL="0" indent="0">
              <a:buNone/>
            </a:pPr>
            <a:r>
              <a:rPr kumimoji="1" lang="en-US" altLang="ja-JP" sz="1800" dirty="0">
                <a:hlinkClick r:id="rId2"/>
              </a:rPr>
              <a:t>https://</a:t>
            </a:r>
            <a:r>
              <a:rPr kumimoji="1" lang="en-US" altLang="ja-JP" sz="1800" dirty="0" smtClean="0">
                <a:hlinkClick r:id="rId2"/>
              </a:rPr>
              <a:t>www.phenix.bnl.gov/WWW/offline/wikioff/index.php/SVX_Geometry</a:t>
            </a: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 smtClean="0"/>
              <a:t>-offset calibration </a:t>
            </a:r>
          </a:p>
          <a:p>
            <a:pPr marL="0" indent="0">
              <a:buNone/>
            </a:pPr>
            <a:r>
              <a:rPr kumimoji="1" lang="en-US" altLang="ja-JP" sz="1800" dirty="0">
                <a:hlinkClick r:id="rId3"/>
              </a:rPr>
              <a:t>https://</a:t>
            </a:r>
            <a:r>
              <a:rPr kumimoji="1" lang="en-US" altLang="ja-JP" sz="1800" dirty="0" smtClean="0">
                <a:hlinkClick r:id="rId3"/>
              </a:rPr>
              <a:t>www.phenix.bnl.gov/WWW/offline/wikioff/index.php/Coordinate_offset_calibration</a:t>
            </a: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 smtClean="0"/>
              <a:t>-beam center calibration</a:t>
            </a:r>
          </a:p>
          <a:p>
            <a:pPr marL="0" indent="0">
              <a:buNone/>
            </a:pPr>
            <a:r>
              <a:rPr kumimoji="1" lang="en-US" altLang="ja-JP" sz="1800" dirty="0">
                <a:hlinkClick r:id="rId4"/>
              </a:rPr>
              <a:t>https://</a:t>
            </a:r>
            <a:r>
              <a:rPr kumimoji="1" lang="en-US" altLang="ja-JP" sz="1800" dirty="0" smtClean="0">
                <a:hlinkClick r:id="rId4"/>
              </a:rPr>
              <a:t>www.phenix.bnl.gov/WWW/offline/wikioff/index.php/Beam_center_calibration</a:t>
            </a: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336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620799" cy="4505954"/>
          </a:xfr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/direct/phenix+zdata04/</a:t>
            </a:r>
            <a:r>
              <a:rPr lang="en-US" altLang="ja-JP" dirty="0" err="1"/>
              <a:t>phnxreco</a:t>
            </a:r>
            <a:r>
              <a:rPr lang="en-US" altLang="ja-JP" dirty="0"/>
              <a:t>/run12pp510/1206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18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464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515</Words>
  <Application>Microsoft Office PowerPoint</Application>
  <PresentationFormat>On-screen Show (4:3)</PresentationFormat>
  <Paragraphs>124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stability </vt:lpstr>
      <vt:lpstr>pixel unstable point </vt:lpstr>
      <vt:lpstr>PowerPoint Presentation</vt:lpstr>
      <vt:lpstr>stripixel unstable point  </vt:lpstr>
      <vt:lpstr>PowerPoint Presentation</vt:lpstr>
      <vt:lpstr>Strawman plan</vt:lpstr>
      <vt:lpstr>documentation </vt:lpstr>
      <vt:lpstr>PowerPoint Presentation</vt:lpstr>
      <vt:lpstr>backup</vt:lpstr>
      <vt:lpstr>pixel badpacket fraction for each run</vt:lpstr>
      <vt:lpstr>stripixel  badpacket fraction for each run</vt:lpstr>
      <vt:lpstr>pixel bad packet fraction (after 4th repair)</vt:lpstr>
      <vt:lpstr>stripixel bad packet fraction (after 4th repair)</vt:lpstr>
      <vt:lpstr>VTX stability study</vt:lpstr>
      <vt:lpstr>PowerPoint Presentation</vt:lpstr>
      <vt:lpstr>pixel unstable sensor </vt:lpstr>
      <vt:lpstr>stripixel unstable sensor </vt:lpstr>
      <vt:lpstr>summary &amp; outlook</vt:lpstr>
      <vt:lpstr>backup slide </vt:lpstr>
      <vt:lpstr>original QA outputs </vt:lpstr>
      <vt:lpstr>B0 west </vt:lpstr>
      <vt:lpstr>B0 east </vt:lpstr>
      <vt:lpstr>B1 west </vt:lpstr>
      <vt:lpstr>PowerPoint Presentation</vt:lpstr>
      <vt:lpstr>PowerPoint Presentation</vt:lpstr>
      <vt:lpstr>PowerPoint Presentation</vt:lpstr>
      <vt:lpstr>B3 west  </vt:lpstr>
      <vt:lpstr>B3 east </vt:lpstr>
      <vt:lpstr>unstable flag for each sensor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asano</dc:creator>
  <cp:lastModifiedBy>asano</cp:lastModifiedBy>
  <cp:revision>36</cp:revision>
  <dcterms:created xsi:type="dcterms:W3CDTF">2006-08-16T00:00:00Z</dcterms:created>
  <dcterms:modified xsi:type="dcterms:W3CDTF">2012-12-08T00:26:57Z</dcterms:modified>
</cp:coreProperties>
</file>